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 ContentType="image/tiff"/>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media/image30.jpg" ContentType="image/tiff"/>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65" r:id="rId3"/>
    <p:sldMasterId id="2147483668" r:id="rId4"/>
  </p:sldMasterIdLst>
  <p:notesMasterIdLst>
    <p:notesMasterId r:id="rId114"/>
  </p:notesMasterIdLst>
  <p:sldIdLst>
    <p:sldId id="2147377055" r:id="rId5"/>
    <p:sldId id="2147377125" r:id="rId6"/>
    <p:sldId id="2147377580" r:id="rId7"/>
    <p:sldId id="2147377581" r:id="rId8"/>
    <p:sldId id="2147377617" r:id="rId9"/>
    <p:sldId id="2147377705" r:id="rId10"/>
    <p:sldId id="2147377541" r:id="rId11"/>
    <p:sldId id="2147377708" r:id="rId12"/>
    <p:sldId id="2147377127" r:id="rId13"/>
    <p:sldId id="2147377627" r:id="rId14"/>
    <p:sldId id="2446" r:id="rId15"/>
    <p:sldId id="2147377130" r:id="rId16"/>
    <p:sldId id="2147377131" r:id="rId17"/>
    <p:sldId id="2147377132" r:id="rId18"/>
    <p:sldId id="2147377618" r:id="rId19"/>
    <p:sldId id="2147377619" r:id="rId20"/>
    <p:sldId id="2147377141" r:id="rId21"/>
    <p:sldId id="2147377147" r:id="rId22"/>
    <p:sldId id="2147377620" r:id="rId23"/>
    <p:sldId id="2147377142" r:id="rId24"/>
    <p:sldId id="2746" r:id="rId25"/>
    <p:sldId id="2147377586" r:id="rId26"/>
    <p:sldId id="2293" r:id="rId27"/>
    <p:sldId id="2147377630" r:id="rId28"/>
    <p:sldId id="2147377519" r:id="rId29"/>
    <p:sldId id="2147377683" r:id="rId30"/>
    <p:sldId id="2147377684" r:id="rId31"/>
    <p:sldId id="2147377550" r:id="rId32"/>
    <p:sldId id="1669" r:id="rId33"/>
    <p:sldId id="2147377615" r:id="rId34"/>
    <p:sldId id="2332" r:id="rId35"/>
    <p:sldId id="2147377687" r:id="rId36"/>
    <p:sldId id="2147377640" r:id="rId37"/>
    <p:sldId id="2147377641" r:id="rId38"/>
    <p:sldId id="2147377592" r:id="rId39"/>
    <p:sldId id="2147377716" r:id="rId40"/>
    <p:sldId id="2147377643" r:id="rId41"/>
    <p:sldId id="2147377644" r:id="rId42"/>
    <p:sldId id="2147377651" r:id="rId43"/>
    <p:sldId id="2147377652" r:id="rId44"/>
    <p:sldId id="2657" r:id="rId45"/>
    <p:sldId id="2147377717" r:id="rId46"/>
    <p:sldId id="2147377686" r:id="rId47"/>
    <p:sldId id="2147377718" r:id="rId48"/>
    <p:sldId id="2147377655" r:id="rId49"/>
    <p:sldId id="2147377719" r:id="rId50"/>
    <p:sldId id="2147377685" r:id="rId51"/>
    <p:sldId id="2147377720" r:id="rId52"/>
    <p:sldId id="2147377659" r:id="rId53"/>
    <p:sldId id="2147377662" r:id="rId54"/>
    <p:sldId id="2147377663" r:id="rId55"/>
    <p:sldId id="2147377665" r:id="rId56"/>
    <p:sldId id="2147377668" r:id="rId57"/>
    <p:sldId id="2147377726" r:id="rId58"/>
    <p:sldId id="2147377673" r:id="rId59"/>
    <p:sldId id="2147377674" r:id="rId60"/>
    <p:sldId id="2147377722" r:id="rId61"/>
    <p:sldId id="2147377679" r:id="rId62"/>
    <p:sldId id="2147377707" r:id="rId63"/>
    <p:sldId id="2147377694" r:id="rId64"/>
    <p:sldId id="2147377728" r:id="rId65"/>
    <p:sldId id="2147377691" r:id="rId66"/>
    <p:sldId id="2147377695" r:id="rId67"/>
    <p:sldId id="2147377696" r:id="rId68"/>
    <p:sldId id="2147377721" r:id="rId69"/>
    <p:sldId id="2147377712" r:id="rId70"/>
    <p:sldId id="2147377714" r:id="rId71"/>
    <p:sldId id="2147377605" r:id="rId72"/>
    <p:sldId id="2724" r:id="rId73"/>
    <p:sldId id="3368" r:id="rId74"/>
    <p:sldId id="2147377654" r:id="rId75"/>
    <p:sldId id="2147377715" r:id="rId76"/>
    <p:sldId id="2147377591" r:id="rId77"/>
    <p:sldId id="2147377653" r:id="rId78"/>
    <p:sldId id="2147377647" r:id="rId79"/>
    <p:sldId id="2147377648" r:id="rId80"/>
    <p:sldId id="2147377649" r:id="rId81"/>
    <p:sldId id="2147377650" r:id="rId82"/>
    <p:sldId id="2147377680" r:id="rId83"/>
    <p:sldId id="2147377572" r:id="rId84"/>
    <p:sldId id="2147377658" r:id="rId85"/>
    <p:sldId id="2147377710" r:id="rId86"/>
    <p:sldId id="2147377664" r:id="rId87"/>
    <p:sldId id="2147377229" r:id="rId88"/>
    <p:sldId id="2147377231" r:id="rId89"/>
    <p:sldId id="2147377723" r:id="rId90"/>
    <p:sldId id="2147377237" r:id="rId91"/>
    <p:sldId id="2147377470" r:id="rId92"/>
    <p:sldId id="2147377471" r:id="rId93"/>
    <p:sldId id="2147377394" r:id="rId94"/>
    <p:sldId id="2147377600" r:id="rId95"/>
    <p:sldId id="2147377688" r:id="rId96"/>
    <p:sldId id="2147377689" r:id="rId97"/>
    <p:sldId id="2147377690" r:id="rId98"/>
    <p:sldId id="2147377277" r:id="rId99"/>
    <p:sldId id="2147377494" r:id="rId100"/>
    <p:sldId id="2147377282" r:id="rId101"/>
    <p:sldId id="2147377268" r:id="rId102"/>
    <p:sldId id="2147377293" r:id="rId103"/>
    <p:sldId id="2147377281" r:id="rId104"/>
    <p:sldId id="2147377286" r:id="rId105"/>
    <p:sldId id="2147377285" r:id="rId106"/>
    <p:sldId id="2147377287" r:id="rId107"/>
    <p:sldId id="2147377505" r:id="rId108"/>
    <p:sldId id="2147377503" r:id="rId109"/>
    <p:sldId id="2147377290" r:id="rId110"/>
    <p:sldId id="2147377296" r:id="rId111"/>
    <p:sldId id="2147377299" r:id="rId112"/>
    <p:sldId id="2147377301" r:id="rId113"/>
  </p:sldIdLst>
  <p:sldSz cx="12192000" cy="6858000"/>
  <p:notesSz cx="6858000" cy="9144000"/>
  <p:defaultTex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2AC"/>
    <a:srgbClr val="D5D5D5"/>
    <a:srgbClr val="CF1F27"/>
    <a:srgbClr val="F4701E"/>
    <a:srgbClr val="9A6FBE"/>
    <a:srgbClr val="B986E5"/>
    <a:srgbClr val="E1F8FF"/>
    <a:srgbClr val="DCF3FC"/>
    <a:srgbClr val="053FB0"/>
    <a:srgbClr val="CEE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176"/>
    <p:restoredTop sz="95574"/>
  </p:normalViewPr>
  <p:slideViewPr>
    <p:cSldViewPr snapToGrid="0">
      <p:cViewPr>
        <p:scale>
          <a:sx n="87" d="100"/>
          <a:sy n="87" d="100"/>
        </p:scale>
        <p:origin x="464"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theme" Target="theme/theme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EF4F6-FE73-F445-9B98-9D00D43DE1F8}" type="datetimeFigureOut">
              <a:rPr lang="en-CH" smtClean="0"/>
              <a:t>10.03.2026</a:t>
            </a:fld>
            <a:endParaRPr lang="en-C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470D8-E1B8-DB49-8B68-D2DFBCE4A473}" type="slidenum">
              <a:rPr lang="en-CH" smtClean="0"/>
              <a:t>‹#›</a:t>
            </a:fld>
            <a:endParaRPr lang="en-CH"/>
          </a:p>
        </p:txBody>
      </p:sp>
    </p:spTree>
    <p:extLst>
      <p:ext uri="{BB962C8B-B14F-4D97-AF65-F5344CB8AC3E}">
        <p14:creationId xmlns:p14="http://schemas.microsoft.com/office/powerpoint/2010/main" val="3774300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98F3D-5684-DDA1-E098-DE60D38820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DF9F65-C2C4-FCF1-DE01-5618822A82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51F22A-1F5D-D052-796C-5B1413321060}"/>
              </a:ext>
            </a:extLst>
          </p:cNvPr>
          <p:cNvSpPr>
            <a:spLocks noGrp="1"/>
          </p:cNvSpPr>
          <p:nvPr>
            <p:ph type="body" idx="1"/>
          </p:nvPr>
        </p:nvSpPr>
        <p:spPr/>
        <p:txBody>
          <a:bodyPr/>
          <a:lstStyle/>
          <a:p>
            <a:r>
              <a:rPr lang="en-US" sz="1200" kern="1200">
                <a:solidFill>
                  <a:schemeClr val="tx1"/>
                </a:solidFill>
                <a:effectLst/>
                <a:latin typeface="+mn-lt"/>
                <a:ea typeface="+mn-ea"/>
                <a:cs typeface="+mn-cs"/>
              </a:rPr>
              <a:t>Additional information (OPTIONAL, TIME PERMITTING)</a:t>
            </a:r>
          </a:p>
          <a:p>
            <a:r>
              <a:rPr lang="en-US" sz="1200" kern="1200">
                <a:solidFill>
                  <a:schemeClr val="tx1"/>
                </a:solidFill>
                <a:effectLst/>
                <a:latin typeface="+mn-lt"/>
                <a:ea typeface="+mn-ea"/>
                <a:cs typeface="+mn-cs"/>
              </a:rPr>
              <a:t>Key innovations in HL-LHC:</a:t>
            </a:r>
          </a:p>
          <a:p>
            <a:r>
              <a:rPr lang="en-US" sz="1200" kern="1200">
                <a:solidFill>
                  <a:schemeClr val="tx1"/>
                </a:solidFill>
                <a:effectLst/>
                <a:latin typeface="+mn-lt"/>
                <a:ea typeface="+mn-ea"/>
                <a:cs typeface="+mn-cs"/>
              </a:rPr>
              <a:t>1) Powerful superconducting quadrupole magnets (12 Tesla) will be installed on either side of the ATLAS and CMS experiments to focus the particle bunches. These magnets will be made using niobium-tin (Nb</a:t>
            </a:r>
            <a:r>
              <a:rPr lang="en-US" sz="1200" kern="1200" baseline="-25000">
                <a:solidFill>
                  <a:schemeClr val="tx1"/>
                </a:solidFill>
                <a:effectLst/>
                <a:latin typeface="+mn-lt"/>
                <a:ea typeface="+mn-ea"/>
                <a:cs typeface="+mn-cs"/>
              </a:rPr>
              <a:t>3</a:t>
            </a:r>
            <a:r>
              <a:rPr lang="en-US" sz="1200" kern="1200">
                <a:solidFill>
                  <a:schemeClr val="tx1"/>
                </a:solidFill>
                <a:effectLst/>
                <a:latin typeface="+mn-lt"/>
                <a:ea typeface="+mn-ea"/>
                <a:cs typeface="+mn-cs"/>
              </a:rPr>
              <a:t>Sn), used for the first time in an accelerator (instead of niobium-titanium)</a:t>
            </a:r>
          </a:p>
          <a:p>
            <a:r>
              <a:rPr lang="en-US" sz="1200" kern="1200">
                <a:solidFill>
                  <a:schemeClr val="tx1"/>
                </a:solidFill>
                <a:effectLst/>
                <a:latin typeface="+mn-lt"/>
                <a:ea typeface="+mn-ea"/>
                <a:cs typeface="+mn-cs"/>
              </a:rPr>
              <a:t>2) Crab cavities for tilting the beams (16 in total) - give the head and tail of the particle bunches opposite-sign transverse momentum before they meet, enlarging the overlap area of the two bunches and thus increasing the probability of collisions. </a:t>
            </a:r>
          </a:p>
          <a:p>
            <a:r>
              <a:rPr lang="en-US" sz="1200" kern="1200">
                <a:solidFill>
                  <a:schemeClr val="tx1"/>
                </a:solidFill>
                <a:effectLst/>
                <a:latin typeface="+mn-lt"/>
                <a:ea typeface="+mn-ea"/>
                <a:cs typeface="+mn-cs"/>
              </a:rPr>
              <a:t>3) One hundred new, more effective collimators will be installed: these devices absorb particles that stray from the beam trajectory and might otherwise damage the machine. </a:t>
            </a:r>
          </a:p>
          <a:p>
            <a:r>
              <a:rPr lang="en-US" sz="1200" kern="1200">
                <a:solidFill>
                  <a:schemeClr val="tx1"/>
                </a:solidFill>
                <a:effectLst/>
                <a:latin typeface="+mn-lt"/>
                <a:ea typeface="+mn-ea"/>
                <a:cs typeface="+mn-cs"/>
              </a:rPr>
              <a:t>4) More compact and powerful bending magnets (11 Tesla), also made using the niobium-tin superconductor.  </a:t>
            </a:r>
          </a:p>
          <a:p>
            <a:r>
              <a:rPr lang="en-US" sz="1200" kern="1200">
                <a:solidFill>
                  <a:schemeClr val="tx1"/>
                </a:solidFill>
                <a:effectLst/>
                <a:latin typeface="+mn-lt"/>
                <a:ea typeface="+mn-ea"/>
                <a:cs typeface="+mn-cs"/>
              </a:rPr>
              <a:t>5) Innovative superconducting power lines will connect the power converters to the accelerator; will be able to carry currents of record intensities, up to 100 000 amps! </a:t>
            </a:r>
          </a:p>
        </p:txBody>
      </p:sp>
      <p:sp>
        <p:nvSpPr>
          <p:cNvPr id="4" name="Slide Number Placeholder 3">
            <a:extLst>
              <a:ext uri="{FF2B5EF4-FFF2-40B4-BE49-F238E27FC236}">
                <a16:creationId xmlns:a16="http://schemas.microsoft.com/office/drawing/2014/main" id="{B1DA2F73-55B3-E202-7FDD-B715129F56F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549E03-5E61-9344-9F2B-A7AC2BD1FB60}" type="slidenum">
              <a:rPr kumimoji="0" lang="fr-F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fr-F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4523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D5300-B4A6-35B0-6385-AC07895587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FB2D8D-222C-6B3E-BA76-6CA36BBE72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6E1EF3-320F-2F80-9092-4CF44AC511AF}"/>
              </a:ext>
            </a:extLst>
          </p:cNvPr>
          <p:cNvSpPr>
            <a:spLocks noGrp="1"/>
          </p:cNvSpPr>
          <p:nvPr>
            <p:ph type="body" idx="1"/>
          </p:nvPr>
        </p:nvSpPr>
        <p:spPr/>
        <p:txBody>
          <a:bodyPr/>
          <a:lstStyle/>
          <a:p>
            <a:r>
              <a:rPr lang="en-US" sz="1200" kern="1200">
                <a:solidFill>
                  <a:schemeClr val="tx1"/>
                </a:solidFill>
                <a:effectLst/>
                <a:latin typeface="+mn-lt"/>
                <a:ea typeface="+mn-ea"/>
                <a:cs typeface="+mn-cs"/>
              </a:rPr>
              <a:t>Additional information (OPTIONAL, TIME PERMITTING)</a:t>
            </a:r>
          </a:p>
          <a:p>
            <a:r>
              <a:rPr lang="en-US" sz="1200" kern="1200">
                <a:solidFill>
                  <a:schemeClr val="tx1"/>
                </a:solidFill>
                <a:effectLst/>
                <a:latin typeface="+mn-lt"/>
                <a:ea typeface="+mn-ea"/>
                <a:cs typeface="+mn-cs"/>
              </a:rPr>
              <a:t>Key innovations in HL-LHC:</a:t>
            </a:r>
          </a:p>
          <a:p>
            <a:r>
              <a:rPr lang="en-US" sz="1200" kern="1200">
                <a:solidFill>
                  <a:schemeClr val="tx1"/>
                </a:solidFill>
                <a:effectLst/>
                <a:latin typeface="+mn-lt"/>
                <a:ea typeface="+mn-ea"/>
                <a:cs typeface="+mn-cs"/>
              </a:rPr>
              <a:t>1) Powerful superconducting quadrupole magnets (12 Tesla) will be installed on either side of the ATLAS and CMS experiments to focus the particle bunches. These magnets will be made using niobium-tin (Nb</a:t>
            </a:r>
            <a:r>
              <a:rPr lang="en-US" sz="1200" kern="1200" baseline="-25000">
                <a:solidFill>
                  <a:schemeClr val="tx1"/>
                </a:solidFill>
                <a:effectLst/>
                <a:latin typeface="+mn-lt"/>
                <a:ea typeface="+mn-ea"/>
                <a:cs typeface="+mn-cs"/>
              </a:rPr>
              <a:t>3</a:t>
            </a:r>
            <a:r>
              <a:rPr lang="en-US" sz="1200" kern="1200">
                <a:solidFill>
                  <a:schemeClr val="tx1"/>
                </a:solidFill>
                <a:effectLst/>
                <a:latin typeface="+mn-lt"/>
                <a:ea typeface="+mn-ea"/>
                <a:cs typeface="+mn-cs"/>
              </a:rPr>
              <a:t>Sn), used for the first time in an accelerator (instead of niobium-titanium)</a:t>
            </a:r>
          </a:p>
          <a:p>
            <a:r>
              <a:rPr lang="en-US" sz="1200" kern="1200">
                <a:solidFill>
                  <a:schemeClr val="tx1"/>
                </a:solidFill>
                <a:effectLst/>
                <a:latin typeface="+mn-lt"/>
                <a:ea typeface="+mn-ea"/>
                <a:cs typeface="+mn-cs"/>
              </a:rPr>
              <a:t>2) Crab cavities for tilting the beams (16 in total) - give the head and tail of the particle bunches opposite-sign transverse momentum before they meet, enlarging the overlap area of the two bunches and thus increasing the probability of collisions. </a:t>
            </a:r>
          </a:p>
          <a:p>
            <a:r>
              <a:rPr lang="en-US" sz="1200" kern="1200">
                <a:solidFill>
                  <a:schemeClr val="tx1"/>
                </a:solidFill>
                <a:effectLst/>
                <a:latin typeface="+mn-lt"/>
                <a:ea typeface="+mn-ea"/>
                <a:cs typeface="+mn-cs"/>
              </a:rPr>
              <a:t>3) One hundred new, more effective collimators will be installed: these devices absorb particles that stray from the beam trajectory and might otherwise damage the machine. </a:t>
            </a:r>
          </a:p>
          <a:p>
            <a:r>
              <a:rPr lang="en-US" sz="1200" kern="1200">
                <a:solidFill>
                  <a:schemeClr val="tx1"/>
                </a:solidFill>
                <a:effectLst/>
                <a:latin typeface="+mn-lt"/>
                <a:ea typeface="+mn-ea"/>
                <a:cs typeface="+mn-cs"/>
              </a:rPr>
              <a:t>4) More compact and powerful bending magnets (11 Tesla), also made using the niobium-tin superconductor.  </a:t>
            </a:r>
          </a:p>
          <a:p>
            <a:r>
              <a:rPr lang="en-US" sz="1200" kern="1200">
                <a:solidFill>
                  <a:schemeClr val="tx1"/>
                </a:solidFill>
                <a:effectLst/>
                <a:latin typeface="+mn-lt"/>
                <a:ea typeface="+mn-ea"/>
                <a:cs typeface="+mn-cs"/>
              </a:rPr>
              <a:t>5) Innovative superconducting power lines will connect the power converters to the accelerator; will be able to carry currents of record intensities, up to 100 000 amps! </a:t>
            </a:r>
          </a:p>
        </p:txBody>
      </p:sp>
      <p:sp>
        <p:nvSpPr>
          <p:cNvPr id="4" name="Slide Number Placeholder 3">
            <a:extLst>
              <a:ext uri="{FF2B5EF4-FFF2-40B4-BE49-F238E27FC236}">
                <a16:creationId xmlns:a16="http://schemas.microsoft.com/office/drawing/2014/main" id="{B7D5B643-C218-6C7E-E918-9AE7B89E659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549E03-5E61-9344-9F2B-A7AC2BD1FB60}" type="slidenum">
              <a:rPr kumimoji="0" lang="fr-F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fr-F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0152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73190-FB9E-EF28-343D-548FE31898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0A0C58-22AF-1AE2-7113-F4CEA4E58F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2B2BEE-8F41-39DF-9C0A-5E4ECF8363BA}"/>
              </a:ext>
            </a:extLst>
          </p:cNvPr>
          <p:cNvSpPr>
            <a:spLocks noGrp="1"/>
          </p:cNvSpPr>
          <p:nvPr>
            <p:ph type="body" idx="1"/>
          </p:nvPr>
        </p:nvSpPr>
        <p:spPr/>
        <p:txBody>
          <a:bodyPr/>
          <a:lstStyle/>
          <a:p>
            <a:r>
              <a:rPr lang="en-US" sz="1200" kern="1200">
                <a:solidFill>
                  <a:schemeClr val="tx1"/>
                </a:solidFill>
                <a:effectLst/>
                <a:latin typeface="+mn-lt"/>
                <a:ea typeface="+mn-ea"/>
                <a:cs typeface="+mn-cs"/>
              </a:rPr>
              <a:t>THE WELCOME SLIDE</a:t>
            </a:r>
          </a:p>
          <a:p>
            <a:r>
              <a:rPr lang="en-US" sz="1200" kern="1200">
                <a:solidFill>
                  <a:schemeClr val="tx1"/>
                </a:solidFill>
                <a:effectLst/>
                <a:latin typeface="+mn-lt"/>
                <a:ea typeface="+mn-ea"/>
                <a:cs typeface="+mn-cs"/>
              </a:rPr>
              <a:t>With this slide the speaker:</a:t>
            </a:r>
          </a:p>
          <a:p>
            <a:pPr lvl="0"/>
            <a:r>
              <a:rPr lang="en-US" sz="1200" kern="1200">
                <a:solidFill>
                  <a:schemeClr val="tx1"/>
                </a:solidFill>
                <a:effectLst/>
                <a:latin typeface="+mn-lt"/>
                <a:ea typeface="+mn-ea"/>
                <a:cs typeface="+mn-cs"/>
              </a:rPr>
              <a:t>Introduces him/herself</a:t>
            </a:r>
          </a:p>
          <a:p>
            <a:pPr lvl="0"/>
            <a:r>
              <a:rPr lang="en-US" sz="1200" kern="1200">
                <a:solidFill>
                  <a:schemeClr val="tx1"/>
                </a:solidFill>
                <a:effectLst/>
                <a:latin typeface="+mn-lt"/>
                <a:ea typeface="+mn-ea"/>
                <a:cs typeface="+mn-cs"/>
              </a:rPr>
              <a:t>Describes how this brief presentation aims to give an overview of CERN, as an introduction to the visit that will follow.</a:t>
            </a:r>
          </a:p>
          <a:p>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97A5EB6-6618-1EF3-ADD4-18E234E74FC9}"/>
              </a:ext>
            </a:extLst>
          </p:cNvPr>
          <p:cNvSpPr>
            <a:spLocks noGrp="1"/>
          </p:cNvSpPr>
          <p:nvPr>
            <p:ph type="sldNum" sz="quarter" idx="10"/>
          </p:nvPr>
        </p:nvSpPr>
        <p:spPr/>
        <p:txBody>
          <a:bodyPr/>
          <a:lstStyle/>
          <a:p>
            <a:fld id="{BC549E03-5E61-9344-9F2B-A7AC2BD1FB60}" type="slidenum">
              <a:rPr lang="fr-FR" smtClean="0"/>
              <a:t>65</a:t>
            </a:fld>
            <a:endParaRPr lang="fr-FR"/>
          </a:p>
        </p:txBody>
      </p:sp>
    </p:spTree>
    <p:extLst>
      <p:ext uri="{BB962C8B-B14F-4D97-AF65-F5344CB8AC3E}">
        <p14:creationId xmlns:p14="http://schemas.microsoft.com/office/powerpoint/2010/main" val="477201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B214C-266C-1DF1-AF91-57AAF60992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F18CC9-3A52-70B1-5CB8-EBA10F0EF6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92E85B-5296-B32A-E191-ABDA8215E2F5}"/>
              </a:ext>
            </a:extLst>
          </p:cNvPr>
          <p:cNvSpPr>
            <a:spLocks noGrp="1"/>
          </p:cNvSpPr>
          <p:nvPr>
            <p:ph type="body" idx="1"/>
          </p:nvPr>
        </p:nvSpPr>
        <p:spPr/>
        <p:txBody>
          <a:bodyPr/>
          <a:lstStyle/>
          <a:p>
            <a:r>
              <a:rPr lang="en-US" sz="1200" kern="1200">
                <a:solidFill>
                  <a:schemeClr val="tx1"/>
                </a:solidFill>
                <a:effectLst/>
                <a:latin typeface="+mn-lt"/>
                <a:ea typeface="+mn-ea"/>
                <a:cs typeface="+mn-cs"/>
              </a:rPr>
              <a:t>THE WELCOME SLIDE</a:t>
            </a:r>
          </a:p>
          <a:p>
            <a:r>
              <a:rPr lang="en-US" sz="1200" kern="1200">
                <a:solidFill>
                  <a:schemeClr val="tx1"/>
                </a:solidFill>
                <a:effectLst/>
                <a:latin typeface="+mn-lt"/>
                <a:ea typeface="+mn-ea"/>
                <a:cs typeface="+mn-cs"/>
              </a:rPr>
              <a:t>With this slide the speaker:</a:t>
            </a:r>
          </a:p>
          <a:p>
            <a:pPr lvl="0"/>
            <a:r>
              <a:rPr lang="en-US" sz="1200" kern="1200">
                <a:solidFill>
                  <a:schemeClr val="tx1"/>
                </a:solidFill>
                <a:effectLst/>
                <a:latin typeface="+mn-lt"/>
                <a:ea typeface="+mn-ea"/>
                <a:cs typeface="+mn-cs"/>
              </a:rPr>
              <a:t>Introduces him/herself</a:t>
            </a:r>
          </a:p>
          <a:p>
            <a:pPr lvl="0"/>
            <a:r>
              <a:rPr lang="en-US" sz="1200" kern="1200">
                <a:solidFill>
                  <a:schemeClr val="tx1"/>
                </a:solidFill>
                <a:effectLst/>
                <a:latin typeface="+mn-lt"/>
                <a:ea typeface="+mn-ea"/>
                <a:cs typeface="+mn-cs"/>
              </a:rPr>
              <a:t>Describes how this brief presentation aims to give an overview of CERN, as an introduction to the visit that will follow.</a:t>
            </a:r>
          </a:p>
          <a:p>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036EE73-9FAE-F0A0-DD29-76BA601F5D22}"/>
              </a:ext>
            </a:extLst>
          </p:cNvPr>
          <p:cNvSpPr>
            <a:spLocks noGrp="1"/>
          </p:cNvSpPr>
          <p:nvPr>
            <p:ph type="sldNum" sz="quarter" idx="10"/>
          </p:nvPr>
        </p:nvSpPr>
        <p:spPr/>
        <p:txBody>
          <a:bodyPr/>
          <a:lstStyle/>
          <a:p>
            <a:fld id="{BC549E03-5E61-9344-9F2B-A7AC2BD1FB60}" type="slidenum">
              <a:rPr lang="fr-FR" smtClean="0"/>
              <a:t>66</a:t>
            </a:fld>
            <a:endParaRPr lang="fr-FR"/>
          </a:p>
        </p:txBody>
      </p:sp>
    </p:spTree>
    <p:extLst>
      <p:ext uri="{BB962C8B-B14F-4D97-AF65-F5344CB8AC3E}">
        <p14:creationId xmlns:p14="http://schemas.microsoft.com/office/powerpoint/2010/main" val="3116432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508D0-2C30-A2A3-EF32-F4BD2859E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5C8407-B23B-D14C-08C0-E193680570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34D51D-58CB-D620-1293-21AE8448C32C}"/>
              </a:ext>
            </a:extLst>
          </p:cNvPr>
          <p:cNvSpPr>
            <a:spLocks noGrp="1"/>
          </p:cNvSpPr>
          <p:nvPr>
            <p:ph type="body" idx="1"/>
          </p:nvPr>
        </p:nvSpPr>
        <p:spPr/>
        <p:txBody>
          <a:bodyPr/>
          <a:lstStyle/>
          <a:p>
            <a:r>
              <a:rPr lang="en-US" sz="1200" kern="1200">
                <a:solidFill>
                  <a:schemeClr val="tx1"/>
                </a:solidFill>
                <a:effectLst/>
                <a:latin typeface="+mn-lt"/>
                <a:ea typeface="+mn-ea"/>
                <a:cs typeface="+mn-cs"/>
              </a:rPr>
              <a:t>The speaker can highlight CERN’s second mission as stated when it was established: to foster peaceful collaborations between nations that had recently been at war.</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Additional information (OPTIONAL)</a:t>
            </a:r>
          </a:p>
          <a:p>
            <a:pPr lvl="0"/>
            <a:r>
              <a:rPr lang="en-US" sz="1200" kern="1200">
                <a:solidFill>
                  <a:schemeClr val="tx1"/>
                </a:solidFill>
                <a:effectLst/>
                <a:latin typeface="+mn-lt"/>
                <a:ea typeface="+mn-ea"/>
                <a:cs typeface="+mn-cs"/>
              </a:rPr>
              <a:t>More than 40% of CERN’s budget is returned to industry through materials – utilities and services </a:t>
            </a:r>
          </a:p>
          <a:p>
            <a:endParaRPr lang="en-US" b="1" u="sng"/>
          </a:p>
        </p:txBody>
      </p:sp>
      <p:sp>
        <p:nvSpPr>
          <p:cNvPr id="4" name="Slide Number Placeholder 3">
            <a:extLst>
              <a:ext uri="{FF2B5EF4-FFF2-40B4-BE49-F238E27FC236}">
                <a16:creationId xmlns:a16="http://schemas.microsoft.com/office/drawing/2014/main" id="{1C0F61FF-53DD-4FC4-E919-2384F6CA6C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549E03-5E61-9344-9F2B-A7AC2BD1FB60}" type="slidenum">
              <a:rPr kumimoji="0" lang="fr-F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fr-F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774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B69CE-D8F1-958D-3616-61800E91CA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CH"/>
          </a:p>
        </p:txBody>
      </p:sp>
      <p:sp>
        <p:nvSpPr>
          <p:cNvPr id="3" name="Subtitle 2">
            <a:extLst>
              <a:ext uri="{FF2B5EF4-FFF2-40B4-BE49-F238E27FC236}">
                <a16:creationId xmlns:a16="http://schemas.microsoft.com/office/drawing/2014/main" id="{237BF01A-9475-70BC-798C-31B63E0E21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CH"/>
          </a:p>
        </p:txBody>
      </p:sp>
      <p:sp>
        <p:nvSpPr>
          <p:cNvPr id="4" name="Date Placeholder 3">
            <a:extLst>
              <a:ext uri="{FF2B5EF4-FFF2-40B4-BE49-F238E27FC236}">
                <a16:creationId xmlns:a16="http://schemas.microsoft.com/office/drawing/2014/main" id="{2209EE31-5C26-49EB-3633-BD57292EE361}"/>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5" name="Footer Placeholder 4">
            <a:extLst>
              <a:ext uri="{FF2B5EF4-FFF2-40B4-BE49-F238E27FC236}">
                <a16:creationId xmlns:a16="http://schemas.microsoft.com/office/drawing/2014/main" id="{64FBAD56-53AF-EA6B-14AB-6276DFF58A02}"/>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BC9F5391-9284-4623-7FDE-716FF68BA971}"/>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2692263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4AD6B-FEC8-94EB-9B18-444AE39506A5}"/>
              </a:ext>
            </a:extLst>
          </p:cNvPr>
          <p:cNvSpPr>
            <a:spLocks noGrp="1"/>
          </p:cNvSpPr>
          <p:nvPr>
            <p:ph type="title"/>
          </p:nvPr>
        </p:nvSpPr>
        <p:spPr/>
        <p:txBody>
          <a:bodyPr/>
          <a:lstStyle/>
          <a:p>
            <a:r>
              <a:rPr lang="en-GB"/>
              <a:t>Click to edit Master title style</a:t>
            </a:r>
            <a:endParaRPr lang="en-CH"/>
          </a:p>
        </p:txBody>
      </p:sp>
      <p:sp>
        <p:nvSpPr>
          <p:cNvPr id="3" name="Content Placeholder 2">
            <a:extLst>
              <a:ext uri="{FF2B5EF4-FFF2-40B4-BE49-F238E27FC236}">
                <a16:creationId xmlns:a16="http://schemas.microsoft.com/office/drawing/2014/main" id="{455B33ED-26CB-CFB9-032D-166A549758E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4" name="Date Placeholder 3">
            <a:extLst>
              <a:ext uri="{FF2B5EF4-FFF2-40B4-BE49-F238E27FC236}">
                <a16:creationId xmlns:a16="http://schemas.microsoft.com/office/drawing/2014/main" id="{8E4D9A13-7CBB-03DA-A112-5DC3A29FD581}"/>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5" name="Footer Placeholder 4">
            <a:extLst>
              <a:ext uri="{FF2B5EF4-FFF2-40B4-BE49-F238E27FC236}">
                <a16:creationId xmlns:a16="http://schemas.microsoft.com/office/drawing/2014/main" id="{9357C891-104B-7BFC-0624-1C068A234D34}"/>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771329C2-D7C8-AC09-6ADC-B01EBC4A6E23}"/>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1964690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6C36E-4A20-6CE2-0A90-6447BCAF1D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CH"/>
          </a:p>
        </p:txBody>
      </p:sp>
      <p:sp>
        <p:nvSpPr>
          <p:cNvPr id="3" name="Text Placeholder 2">
            <a:extLst>
              <a:ext uri="{FF2B5EF4-FFF2-40B4-BE49-F238E27FC236}">
                <a16:creationId xmlns:a16="http://schemas.microsoft.com/office/drawing/2014/main" id="{D2DFEB7D-77C5-A080-53F6-A36624CEE3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C577EDC-9A9D-905F-F3D2-20030DE43DDE}"/>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5" name="Footer Placeholder 4">
            <a:extLst>
              <a:ext uri="{FF2B5EF4-FFF2-40B4-BE49-F238E27FC236}">
                <a16:creationId xmlns:a16="http://schemas.microsoft.com/office/drawing/2014/main" id="{D4AA3EAA-D61C-0AA0-F5B2-B8E011BA80C4}"/>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45389618-5832-2C91-11C9-E4028B1360A6}"/>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1999792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F62FB-AB63-1B7C-95CE-FA325119FE1B}"/>
              </a:ext>
            </a:extLst>
          </p:cNvPr>
          <p:cNvSpPr>
            <a:spLocks noGrp="1"/>
          </p:cNvSpPr>
          <p:nvPr>
            <p:ph type="title"/>
          </p:nvPr>
        </p:nvSpPr>
        <p:spPr/>
        <p:txBody>
          <a:bodyPr/>
          <a:lstStyle/>
          <a:p>
            <a:r>
              <a:rPr lang="en-GB"/>
              <a:t>Click to edit Master title style</a:t>
            </a:r>
            <a:endParaRPr lang="en-CH"/>
          </a:p>
        </p:txBody>
      </p:sp>
      <p:sp>
        <p:nvSpPr>
          <p:cNvPr id="3" name="Content Placeholder 2">
            <a:extLst>
              <a:ext uri="{FF2B5EF4-FFF2-40B4-BE49-F238E27FC236}">
                <a16:creationId xmlns:a16="http://schemas.microsoft.com/office/drawing/2014/main" id="{BEFF3BF5-4D90-A094-3E21-E6987D6EB25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4" name="Content Placeholder 3">
            <a:extLst>
              <a:ext uri="{FF2B5EF4-FFF2-40B4-BE49-F238E27FC236}">
                <a16:creationId xmlns:a16="http://schemas.microsoft.com/office/drawing/2014/main" id="{EC98EEEF-6933-7778-AF18-5E6605030D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5" name="Date Placeholder 4">
            <a:extLst>
              <a:ext uri="{FF2B5EF4-FFF2-40B4-BE49-F238E27FC236}">
                <a16:creationId xmlns:a16="http://schemas.microsoft.com/office/drawing/2014/main" id="{22981C67-85AD-3311-541D-35FF77C71BB8}"/>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6" name="Footer Placeholder 5">
            <a:extLst>
              <a:ext uri="{FF2B5EF4-FFF2-40B4-BE49-F238E27FC236}">
                <a16:creationId xmlns:a16="http://schemas.microsoft.com/office/drawing/2014/main" id="{FD861B39-E8C5-96D9-F8AF-8268E2D4FB03}"/>
              </a:ext>
            </a:extLst>
          </p:cNvPr>
          <p:cNvSpPr>
            <a:spLocks noGrp="1"/>
          </p:cNvSpPr>
          <p:nvPr>
            <p:ph type="ftr" sz="quarter" idx="11"/>
          </p:nvPr>
        </p:nvSpPr>
        <p:spPr/>
        <p:txBody>
          <a:bodyPr/>
          <a:lstStyle/>
          <a:p>
            <a:endParaRPr lang="en-CH"/>
          </a:p>
        </p:txBody>
      </p:sp>
      <p:sp>
        <p:nvSpPr>
          <p:cNvPr id="7" name="Slide Number Placeholder 6">
            <a:extLst>
              <a:ext uri="{FF2B5EF4-FFF2-40B4-BE49-F238E27FC236}">
                <a16:creationId xmlns:a16="http://schemas.microsoft.com/office/drawing/2014/main" id="{2234D9A7-858E-8B34-D1E2-C60EF1800A69}"/>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1120805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C966B-7C0E-1AE9-8E39-2AA70ADB50C2}"/>
              </a:ext>
            </a:extLst>
          </p:cNvPr>
          <p:cNvSpPr>
            <a:spLocks noGrp="1"/>
          </p:cNvSpPr>
          <p:nvPr>
            <p:ph type="title"/>
          </p:nvPr>
        </p:nvSpPr>
        <p:spPr>
          <a:xfrm>
            <a:off x="839788" y="365125"/>
            <a:ext cx="10515600" cy="1325563"/>
          </a:xfrm>
        </p:spPr>
        <p:txBody>
          <a:bodyPr/>
          <a:lstStyle/>
          <a:p>
            <a:r>
              <a:rPr lang="en-GB"/>
              <a:t>Click to edit Master title style</a:t>
            </a:r>
            <a:endParaRPr lang="en-CH"/>
          </a:p>
        </p:txBody>
      </p:sp>
      <p:sp>
        <p:nvSpPr>
          <p:cNvPr id="3" name="Text Placeholder 2">
            <a:extLst>
              <a:ext uri="{FF2B5EF4-FFF2-40B4-BE49-F238E27FC236}">
                <a16:creationId xmlns:a16="http://schemas.microsoft.com/office/drawing/2014/main" id="{BE3F0283-8EA5-5913-ED77-0079497170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239A3A-E502-FFDA-FB91-CC1ACDC8CC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5" name="Text Placeholder 4">
            <a:extLst>
              <a:ext uri="{FF2B5EF4-FFF2-40B4-BE49-F238E27FC236}">
                <a16:creationId xmlns:a16="http://schemas.microsoft.com/office/drawing/2014/main" id="{BF40FB4F-CC17-FE55-F1D0-08BE92A077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ABF77C-802D-3931-624D-048EB2C520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7" name="Date Placeholder 6">
            <a:extLst>
              <a:ext uri="{FF2B5EF4-FFF2-40B4-BE49-F238E27FC236}">
                <a16:creationId xmlns:a16="http://schemas.microsoft.com/office/drawing/2014/main" id="{480703C1-B4F3-7933-CF15-3A9056BA0799}"/>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8" name="Footer Placeholder 7">
            <a:extLst>
              <a:ext uri="{FF2B5EF4-FFF2-40B4-BE49-F238E27FC236}">
                <a16:creationId xmlns:a16="http://schemas.microsoft.com/office/drawing/2014/main" id="{8313B9C7-5B3C-4256-B705-7E641E1A8669}"/>
              </a:ext>
            </a:extLst>
          </p:cNvPr>
          <p:cNvSpPr>
            <a:spLocks noGrp="1"/>
          </p:cNvSpPr>
          <p:nvPr>
            <p:ph type="ftr" sz="quarter" idx="11"/>
          </p:nvPr>
        </p:nvSpPr>
        <p:spPr/>
        <p:txBody>
          <a:bodyPr/>
          <a:lstStyle/>
          <a:p>
            <a:endParaRPr lang="en-CH"/>
          </a:p>
        </p:txBody>
      </p:sp>
      <p:sp>
        <p:nvSpPr>
          <p:cNvPr id="9" name="Slide Number Placeholder 8">
            <a:extLst>
              <a:ext uri="{FF2B5EF4-FFF2-40B4-BE49-F238E27FC236}">
                <a16:creationId xmlns:a16="http://schemas.microsoft.com/office/drawing/2014/main" id="{0C66B963-CB4C-F4F3-A0FF-C05F8774494A}"/>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791787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D1BBB-549A-5A9A-34E9-7AE884B14788}"/>
              </a:ext>
            </a:extLst>
          </p:cNvPr>
          <p:cNvSpPr>
            <a:spLocks noGrp="1"/>
          </p:cNvSpPr>
          <p:nvPr>
            <p:ph type="title"/>
          </p:nvPr>
        </p:nvSpPr>
        <p:spPr/>
        <p:txBody>
          <a:bodyPr/>
          <a:lstStyle/>
          <a:p>
            <a:r>
              <a:rPr lang="en-GB"/>
              <a:t>Click to edit Master title style</a:t>
            </a:r>
            <a:endParaRPr lang="en-CH"/>
          </a:p>
        </p:txBody>
      </p:sp>
      <p:sp>
        <p:nvSpPr>
          <p:cNvPr id="3" name="Date Placeholder 2">
            <a:extLst>
              <a:ext uri="{FF2B5EF4-FFF2-40B4-BE49-F238E27FC236}">
                <a16:creationId xmlns:a16="http://schemas.microsoft.com/office/drawing/2014/main" id="{CDD1DF56-C8D5-A3FC-959A-7DFE00B0D3D9}"/>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4" name="Footer Placeholder 3">
            <a:extLst>
              <a:ext uri="{FF2B5EF4-FFF2-40B4-BE49-F238E27FC236}">
                <a16:creationId xmlns:a16="http://schemas.microsoft.com/office/drawing/2014/main" id="{65F93265-F32A-A6D5-50F6-46A4D40B9B98}"/>
              </a:ext>
            </a:extLst>
          </p:cNvPr>
          <p:cNvSpPr>
            <a:spLocks noGrp="1"/>
          </p:cNvSpPr>
          <p:nvPr>
            <p:ph type="ftr" sz="quarter" idx="11"/>
          </p:nvPr>
        </p:nvSpPr>
        <p:spPr/>
        <p:txBody>
          <a:bodyPr/>
          <a:lstStyle/>
          <a:p>
            <a:endParaRPr lang="en-CH"/>
          </a:p>
        </p:txBody>
      </p:sp>
      <p:sp>
        <p:nvSpPr>
          <p:cNvPr id="5" name="Slide Number Placeholder 4">
            <a:extLst>
              <a:ext uri="{FF2B5EF4-FFF2-40B4-BE49-F238E27FC236}">
                <a16:creationId xmlns:a16="http://schemas.microsoft.com/office/drawing/2014/main" id="{788A87B4-68EB-751A-DDA0-029E91717093}"/>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1373561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AF4A75-3A5B-BE63-E639-77E512C93A02}"/>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3" name="Footer Placeholder 2">
            <a:extLst>
              <a:ext uri="{FF2B5EF4-FFF2-40B4-BE49-F238E27FC236}">
                <a16:creationId xmlns:a16="http://schemas.microsoft.com/office/drawing/2014/main" id="{A4205CC6-A064-3638-4D32-5E337FA9ECBB}"/>
              </a:ext>
            </a:extLst>
          </p:cNvPr>
          <p:cNvSpPr>
            <a:spLocks noGrp="1"/>
          </p:cNvSpPr>
          <p:nvPr>
            <p:ph type="ftr" sz="quarter" idx="11"/>
          </p:nvPr>
        </p:nvSpPr>
        <p:spPr/>
        <p:txBody>
          <a:bodyPr/>
          <a:lstStyle/>
          <a:p>
            <a:endParaRPr lang="en-CH"/>
          </a:p>
        </p:txBody>
      </p:sp>
      <p:sp>
        <p:nvSpPr>
          <p:cNvPr id="4" name="Slide Number Placeholder 3">
            <a:extLst>
              <a:ext uri="{FF2B5EF4-FFF2-40B4-BE49-F238E27FC236}">
                <a16:creationId xmlns:a16="http://schemas.microsoft.com/office/drawing/2014/main" id="{DAF7BCA1-7BCD-B6C8-A720-30AD7295BD38}"/>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948399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B09F-4AD8-6E14-6C7B-E0A19DF93F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CH"/>
          </a:p>
        </p:txBody>
      </p:sp>
      <p:sp>
        <p:nvSpPr>
          <p:cNvPr id="3" name="Content Placeholder 2">
            <a:extLst>
              <a:ext uri="{FF2B5EF4-FFF2-40B4-BE49-F238E27FC236}">
                <a16:creationId xmlns:a16="http://schemas.microsoft.com/office/drawing/2014/main" id="{B404A4CF-0113-B36F-F5A0-DC9CA4D627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4" name="Text Placeholder 3">
            <a:extLst>
              <a:ext uri="{FF2B5EF4-FFF2-40B4-BE49-F238E27FC236}">
                <a16:creationId xmlns:a16="http://schemas.microsoft.com/office/drawing/2014/main" id="{FF1030C5-2140-DB77-62F1-727A94B69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A6EE8A-DA49-EECD-EF53-590DB0D36023}"/>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6" name="Footer Placeholder 5">
            <a:extLst>
              <a:ext uri="{FF2B5EF4-FFF2-40B4-BE49-F238E27FC236}">
                <a16:creationId xmlns:a16="http://schemas.microsoft.com/office/drawing/2014/main" id="{22FFC573-B9B2-1EAC-D39A-28476E08B978}"/>
              </a:ext>
            </a:extLst>
          </p:cNvPr>
          <p:cNvSpPr>
            <a:spLocks noGrp="1"/>
          </p:cNvSpPr>
          <p:nvPr>
            <p:ph type="ftr" sz="quarter" idx="11"/>
          </p:nvPr>
        </p:nvSpPr>
        <p:spPr/>
        <p:txBody>
          <a:bodyPr/>
          <a:lstStyle/>
          <a:p>
            <a:endParaRPr lang="en-CH"/>
          </a:p>
        </p:txBody>
      </p:sp>
      <p:sp>
        <p:nvSpPr>
          <p:cNvPr id="7" name="Slide Number Placeholder 6">
            <a:extLst>
              <a:ext uri="{FF2B5EF4-FFF2-40B4-BE49-F238E27FC236}">
                <a16:creationId xmlns:a16="http://schemas.microsoft.com/office/drawing/2014/main" id="{8E3B4E0C-2CD0-18E5-D30B-EBA3A05B1587}"/>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2435072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CAFC-9C70-A801-2AEB-E0E7606977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CH"/>
          </a:p>
        </p:txBody>
      </p:sp>
      <p:sp>
        <p:nvSpPr>
          <p:cNvPr id="3" name="Picture Placeholder 2">
            <a:extLst>
              <a:ext uri="{FF2B5EF4-FFF2-40B4-BE49-F238E27FC236}">
                <a16:creationId xmlns:a16="http://schemas.microsoft.com/office/drawing/2014/main" id="{FE0AE338-09FF-5547-7B04-034DDAEDB2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H"/>
          </a:p>
        </p:txBody>
      </p:sp>
      <p:sp>
        <p:nvSpPr>
          <p:cNvPr id="4" name="Text Placeholder 3">
            <a:extLst>
              <a:ext uri="{FF2B5EF4-FFF2-40B4-BE49-F238E27FC236}">
                <a16:creationId xmlns:a16="http://schemas.microsoft.com/office/drawing/2014/main" id="{23556425-E101-D015-AB4A-464C0767BB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F80FB6-FA6A-A8C9-575D-461FF6C218DC}"/>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6" name="Footer Placeholder 5">
            <a:extLst>
              <a:ext uri="{FF2B5EF4-FFF2-40B4-BE49-F238E27FC236}">
                <a16:creationId xmlns:a16="http://schemas.microsoft.com/office/drawing/2014/main" id="{BA429168-D844-2F3C-D8C7-A9CEA77601B1}"/>
              </a:ext>
            </a:extLst>
          </p:cNvPr>
          <p:cNvSpPr>
            <a:spLocks noGrp="1"/>
          </p:cNvSpPr>
          <p:nvPr>
            <p:ph type="ftr" sz="quarter" idx="11"/>
          </p:nvPr>
        </p:nvSpPr>
        <p:spPr/>
        <p:txBody>
          <a:bodyPr/>
          <a:lstStyle/>
          <a:p>
            <a:endParaRPr lang="en-CH"/>
          </a:p>
        </p:txBody>
      </p:sp>
      <p:sp>
        <p:nvSpPr>
          <p:cNvPr id="7" name="Slide Number Placeholder 6">
            <a:extLst>
              <a:ext uri="{FF2B5EF4-FFF2-40B4-BE49-F238E27FC236}">
                <a16:creationId xmlns:a16="http://schemas.microsoft.com/office/drawing/2014/main" id="{26C2487A-A715-09CA-3E76-A1263AF0BEE5}"/>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1532733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ACBD1-2953-DB48-4257-59311C8A1122}"/>
              </a:ext>
            </a:extLst>
          </p:cNvPr>
          <p:cNvSpPr>
            <a:spLocks noGrp="1"/>
          </p:cNvSpPr>
          <p:nvPr>
            <p:ph type="title"/>
          </p:nvPr>
        </p:nvSpPr>
        <p:spPr/>
        <p:txBody>
          <a:bodyPr/>
          <a:lstStyle/>
          <a:p>
            <a:r>
              <a:rPr lang="en-GB"/>
              <a:t>Click to edit Master title style</a:t>
            </a:r>
            <a:endParaRPr lang="en-CH"/>
          </a:p>
        </p:txBody>
      </p:sp>
      <p:sp>
        <p:nvSpPr>
          <p:cNvPr id="3" name="Vertical Text Placeholder 2">
            <a:extLst>
              <a:ext uri="{FF2B5EF4-FFF2-40B4-BE49-F238E27FC236}">
                <a16:creationId xmlns:a16="http://schemas.microsoft.com/office/drawing/2014/main" id="{A7821E5B-5C0F-4981-AC40-E9CDFDC5298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4" name="Date Placeholder 3">
            <a:extLst>
              <a:ext uri="{FF2B5EF4-FFF2-40B4-BE49-F238E27FC236}">
                <a16:creationId xmlns:a16="http://schemas.microsoft.com/office/drawing/2014/main" id="{09C21A18-74A7-8315-60DE-451D00253434}"/>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5" name="Footer Placeholder 4">
            <a:extLst>
              <a:ext uri="{FF2B5EF4-FFF2-40B4-BE49-F238E27FC236}">
                <a16:creationId xmlns:a16="http://schemas.microsoft.com/office/drawing/2014/main" id="{5E74B0C1-699E-5688-B893-3205A617522E}"/>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9AC517FE-1E71-BAEF-40BA-4FE79690EB9C}"/>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1828671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1E7D2-AAEA-22D5-16BE-767FE07881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CH"/>
          </a:p>
        </p:txBody>
      </p:sp>
      <p:sp>
        <p:nvSpPr>
          <p:cNvPr id="3" name="Vertical Text Placeholder 2">
            <a:extLst>
              <a:ext uri="{FF2B5EF4-FFF2-40B4-BE49-F238E27FC236}">
                <a16:creationId xmlns:a16="http://schemas.microsoft.com/office/drawing/2014/main" id="{6F04BBF6-EDB1-DCFB-EE2D-7A3B659FDEF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4" name="Date Placeholder 3">
            <a:extLst>
              <a:ext uri="{FF2B5EF4-FFF2-40B4-BE49-F238E27FC236}">
                <a16:creationId xmlns:a16="http://schemas.microsoft.com/office/drawing/2014/main" id="{2F956CB5-B3B5-D726-FFCE-DF826207C618}"/>
              </a:ext>
            </a:extLst>
          </p:cNvPr>
          <p:cNvSpPr>
            <a:spLocks noGrp="1"/>
          </p:cNvSpPr>
          <p:nvPr>
            <p:ph type="dt" sz="half" idx="10"/>
          </p:nvPr>
        </p:nvSpPr>
        <p:spPr/>
        <p:txBody>
          <a:bodyPr/>
          <a:lstStyle/>
          <a:p>
            <a:fld id="{395ABAD8-CF37-E340-9539-DCD161283E58}" type="datetimeFigureOut">
              <a:rPr lang="en-CH" smtClean="0"/>
              <a:t>10.03.2026</a:t>
            </a:fld>
            <a:endParaRPr lang="en-CH"/>
          </a:p>
        </p:txBody>
      </p:sp>
      <p:sp>
        <p:nvSpPr>
          <p:cNvPr id="5" name="Footer Placeholder 4">
            <a:extLst>
              <a:ext uri="{FF2B5EF4-FFF2-40B4-BE49-F238E27FC236}">
                <a16:creationId xmlns:a16="http://schemas.microsoft.com/office/drawing/2014/main" id="{ACA9AC9E-5DE8-022D-0AEB-D4049A9021B8}"/>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A4379CFA-1E3C-4C69-B711-F27237E5E783}"/>
              </a:ext>
            </a:extLst>
          </p:cNvPr>
          <p:cNvSpPr>
            <a:spLocks noGrp="1"/>
          </p:cNvSpPr>
          <p:nvPr>
            <p:ph type="sldNum" sz="quarter" idx="12"/>
          </p:nvPr>
        </p:nvSpPr>
        <p:spPr/>
        <p:txBody>
          <a:bodyPr/>
          <a:lstStyle/>
          <a:p>
            <a:fld id="{F51D8B95-7E6D-004C-9A4D-E8452912A9B2}" type="slidenum">
              <a:rPr lang="en-CH" smtClean="0"/>
              <a:t>‹#›</a:t>
            </a:fld>
            <a:endParaRPr lang="en-CH"/>
          </a:p>
        </p:txBody>
      </p:sp>
    </p:spTree>
    <p:extLst>
      <p:ext uri="{BB962C8B-B14F-4D97-AF65-F5344CB8AC3E}">
        <p14:creationId xmlns:p14="http://schemas.microsoft.com/office/powerpoint/2010/main" val="2067267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spTree>
    <p:extLst>
      <p:ext uri="{BB962C8B-B14F-4D97-AF65-F5344CB8AC3E}">
        <p14:creationId xmlns:p14="http://schemas.microsoft.com/office/powerpoint/2010/main" val="15186559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spTree>
    <p:extLst>
      <p:ext uri="{BB962C8B-B14F-4D97-AF65-F5344CB8AC3E}">
        <p14:creationId xmlns:p14="http://schemas.microsoft.com/office/powerpoint/2010/main" val="5520325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spTree>
    <p:extLst>
      <p:ext uri="{BB962C8B-B14F-4D97-AF65-F5344CB8AC3E}">
        <p14:creationId xmlns:p14="http://schemas.microsoft.com/office/powerpoint/2010/main" val="4083153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spTree>
    <p:extLst>
      <p:ext uri="{BB962C8B-B14F-4D97-AF65-F5344CB8AC3E}">
        <p14:creationId xmlns:p14="http://schemas.microsoft.com/office/powerpoint/2010/main" val="1366203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t>Cliquez et modifiez le titre</a:t>
            </a:r>
          </a:p>
        </p:txBody>
      </p:sp>
      <p:sp>
        <p:nvSpPr>
          <p:cNvPr id="3" name="Espace réservé du contenu 2"/>
          <p:cNvSpPr>
            <a:spLocks noGrp="1"/>
          </p:cNvSpPr>
          <p:nvPr>
            <p:ph idx="1" hasCustomPrompt="1"/>
          </p:nvPr>
        </p:nvSpPr>
        <p:spPr/>
        <p:txBody>
          <a:bodyPr/>
          <a:lstStyle/>
          <a:p>
            <a:pPr lvl="0"/>
            <a:r>
              <a:rPr lang="fr-FR" dirty="0"/>
              <a:t>Cliquez pour modifier les styles du texte du masque</a:t>
            </a:r>
          </a:p>
          <a:p>
            <a:pPr lvl="1"/>
            <a:r>
              <a:rPr lang="fr-FR" dirty="0"/>
              <a:t>Deuxième niveau</a:t>
            </a:r>
          </a:p>
          <a:p>
            <a:pPr lvl="2"/>
            <a:r>
              <a:rPr lang="fr-FR" dirty="0"/>
              <a:t>Troisième niveau</a:t>
            </a:r>
          </a:p>
        </p:txBody>
      </p:sp>
      <p:sp>
        <p:nvSpPr>
          <p:cNvPr id="4" name="Espace réservé de la date 3"/>
          <p:cNvSpPr>
            <a:spLocks noGrp="1"/>
          </p:cNvSpPr>
          <p:nvPr>
            <p:ph type="dt" sz="half" idx="10"/>
          </p:nvPr>
        </p:nvSpPr>
        <p:spPr/>
        <p:txBody>
          <a:bodyPr/>
          <a:lstStyle/>
          <a:p>
            <a:r>
              <a:rPr lang="en-US"/>
              <a:t>9 February 2026</a:t>
            </a:r>
            <a:endParaRPr lang="fr-FR"/>
          </a:p>
        </p:txBody>
      </p:sp>
      <p:sp>
        <p:nvSpPr>
          <p:cNvPr id="5" name="Espace réservé du pied de page 4"/>
          <p:cNvSpPr>
            <a:spLocks noGrp="1"/>
          </p:cNvSpPr>
          <p:nvPr>
            <p:ph type="ftr" sz="quarter" idx="11"/>
          </p:nvPr>
        </p:nvSpPr>
        <p:spPr/>
        <p:txBody>
          <a:bodyPr/>
          <a:lstStyle/>
          <a:p>
            <a:r>
              <a:rPr lang="fr-FR"/>
              <a:t>Presentation - United Kingdom of Great Britain and Northern Ireland</a:t>
            </a:r>
          </a:p>
        </p:txBody>
      </p:sp>
      <p:sp>
        <p:nvSpPr>
          <p:cNvPr id="6" name="Espace réservé du numéro de diapositive 5"/>
          <p:cNvSpPr>
            <a:spLocks noGrp="1"/>
          </p:cNvSpPr>
          <p:nvPr>
            <p:ph type="sldNum" sz="quarter" idx="12"/>
          </p:nvPr>
        </p:nvSpPr>
        <p:spPr/>
        <p:txBody>
          <a:bodyPr/>
          <a:lstStyle/>
          <a:p>
            <a:fld id="{490AA3F6-1618-3548-975A-DD1A2939A246}" type="slidenum">
              <a:rPr lang="fr-FR" smtClean="0"/>
              <a:t>‹#›</a:t>
            </a:fld>
            <a:endParaRPr lang="fr-FR"/>
          </a:p>
        </p:txBody>
      </p:sp>
    </p:spTree>
    <p:extLst>
      <p:ext uri="{BB962C8B-B14F-4D97-AF65-F5344CB8AC3E}">
        <p14:creationId xmlns:p14="http://schemas.microsoft.com/office/powerpoint/2010/main" val="4104390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Vide">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rPr/>
              <a:t>‹#›</a:t>
            </a:fld>
            <a:endParaRPr/>
          </a:p>
        </p:txBody>
      </p:sp>
    </p:spTree>
    <p:extLst>
      <p:ext uri="{BB962C8B-B14F-4D97-AF65-F5344CB8AC3E}">
        <p14:creationId xmlns:p14="http://schemas.microsoft.com/office/powerpoint/2010/main" val="276515138"/>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spTree>
    <p:extLst>
      <p:ext uri="{BB962C8B-B14F-4D97-AF65-F5344CB8AC3E}">
        <p14:creationId xmlns:p14="http://schemas.microsoft.com/office/powerpoint/2010/main" val="33164887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spTree>
    <p:extLst>
      <p:ext uri="{BB962C8B-B14F-4D97-AF65-F5344CB8AC3E}">
        <p14:creationId xmlns:p14="http://schemas.microsoft.com/office/powerpoint/2010/main" val="2414152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Vide">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rPr/>
              <a:t>‹#›</a:t>
            </a:fld>
            <a:endParaRPr/>
          </a:p>
        </p:txBody>
      </p:sp>
    </p:spTree>
    <p:extLst>
      <p:ext uri="{BB962C8B-B14F-4D97-AF65-F5344CB8AC3E}">
        <p14:creationId xmlns:p14="http://schemas.microsoft.com/office/powerpoint/2010/main" val="3911246036"/>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theme" Target="../theme/theme3.xml"/><Relationship Id="rId4"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767E12-E55F-8C82-2DE0-740272FB73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CH"/>
          </a:p>
        </p:txBody>
      </p:sp>
      <p:sp>
        <p:nvSpPr>
          <p:cNvPr id="3" name="Text Placeholder 2">
            <a:extLst>
              <a:ext uri="{FF2B5EF4-FFF2-40B4-BE49-F238E27FC236}">
                <a16:creationId xmlns:a16="http://schemas.microsoft.com/office/drawing/2014/main" id="{45AD5E5B-A6FA-5F2C-F336-80DAE77895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4" name="Date Placeholder 3">
            <a:extLst>
              <a:ext uri="{FF2B5EF4-FFF2-40B4-BE49-F238E27FC236}">
                <a16:creationId xmlns:a16="http://schemas.microsoft.com/office/drawing/2014/main" id="{BFBF5688-4736-329C-784B-CCFFAF6B06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5ABAD8-CF37-E340-9539-DCD161283E58}" type="datetimeFigureOut">
              <a:rPr lang="en-CH" smtClean="0"/>
              <a:t>10.03.2026</a:t>
            </a:fld>
            <a:endParaRPr lang="en-CH"/>
          </a:p>
        </p:txBody>
      </p:sp>
      <p:sp>
        <p:nvSpPr>
          <p:cNvPr id="5" name="Footer Placeholder 4">
            <a:extLst>
              <a:ext uri="{FF2B5EF4-FFF2-40B4-BE49-F238E27FC236}">
                <a16:creationId xmlns:a16="http://schemas.microsoft.com/office/drawing/2014/main" id="{4F07949E-A745-6DB6-ED1E-4CA832BE0A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CH"/>
          </a:p>
        </p:txBody>
      </p:sp>
      <p:sp>
        <p:nvSpPr>
          <p:cNvPr id="6" name="Slide Number Placeholder 5">
            <a:extLst>
              <a:ext uri="{FF2B5EF4-FFF2-40B4-BE49-F238E27FC236}">
                <a16:creationId xmlns:a16="http://schemas.microsoft.com/office/drawing/2014/main" id="{F38CB550-942E-01EE-5917-13A5540459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1D8B95-7E6D-004C-9A4D-E8452912A9B2}" type="slidenum">
              <a:rPr lang="en-CH" smtClean="0"/>
              <a:t>‹#›</a:t>
            </a:fld>
            <a:endParaRPr lang="en-CH"/>
          </a:p>
        </p:txBody>
      </p:sp>
    </p:spTree>
    <p:extLst>
      <p:ext uri="{BB962C8B-B14F-4D97-AF65-F5344CB8AC3E}">
        <p14:creationId xmlns:p14="http://schemas.microsoft.com/office/powerpoint/2010/main" val="229651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5" name="Rectangle 14"/>
          <p:cNvSpPr/>
          <p:nvPr userDrawn="1"/>
        </p:nvSpPr>
        <p:spPr>
          <a:xfrm>
            <a:off x="1" y="1124744"/>
            <a:ext cx="12192000" cy="542400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solidFill>
                <a:prstClr val="white"/>
              </a:solidFill>
            </a:endParaRPr>
          </a:p>
        </p:txBody>
      </p:sp>
      <p:sp>
        <p:nvSpPr>
          <p:cNvPr id="6"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cxnSp>
        <p:nvCxnSpPr>
          <p:cNvPr id="3" name="Straight Connector 2"/>
          <p:cNvCxnSpPr/>
          <p:nvPr userDrawn="1"/>
        </p:nvCxnSpPr>
        <p:spPr>
          <a:xfrm>
            <a:off x="719403" y="908720"/>
            <a:ext cx="11472598" cy="0"/>
          </a:xfrm>
          <a:prstGeom prst="line">
            <a:avLst/>
          </a:prstGeom>
          <a:ln w="635">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9772384"/>
      </p:ext>
    </p:extLst>
  </p:cSld>
  <p:clrMap bg1="lt1" tx1="dk1" bg2="lt2" tx2="dk2" accent1="accent1" accent2="accent2" accent3="accent3" accent4="accent4" accent5="accent5" accent6="accent6" hlink="hlink" folHlink="folHlink"/>
  <p:sldLayoutIdLst>
    <p:sldLayoutId id="2147483661" r:id="rId1"/>
    <p:sldLayoutId id="2147483662" r:id="rId2"/>
  </p:sldLayoutIdLst>
  <p:hf hdr="0" ftr="0" dt="0"/>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5" name="Rectangle 14"/>
          <p:cNvSpPr/>
          <p:nvPr userDrawn="1"/>
        </p:nvSpPr>
        <p:spPr>
          <a:xfrm>
            <a:off x="1" y="1124744"/>
            <a:ext cx="12192000" cy="542400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solidFill>
                <a:prstClr val="white"/>
              </a:solidFill>
            </a:endParaRPr>
          </a:p>
        </p:txBody>
      </p:sp>
      <p:sp>
        <p:nvSpPr>
          <p:cNvPr id="6"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cxnSp>
        <p:nvCxnSpPr>
          <p:cNvPr id="3" name="Straight Connector 2"/>
          <p:cNvCxnSpPr/>
          <p:nvPr userDrawn="1"/>
        </p:nvCxnSpPr>
        <p:spPr>
          <a:xfrm>
            <a:off x="719403" y="908720"/>
            <a:ext cx="11472598" cy="0"/>
          </a:xfrm>
          <a:prstGeom prst="line">
            <a:avLst/>
          </a:prstGeom>
          <a:ln w="635">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671780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87" r:id="rId3"/>
    <p:sldLayoutId id="2147483688" r:id="rId4"/>
  </p:sldLayoutIdLst>
  <p:hf hdr="0" ftr="0" dt="0"/>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 name="Rectangle 14"/>
          <p:cNvSpPr/>
          <p:nvPr userDrawn="1"/>
        </p:nvSpPr>
        <p:spPr>
          <a:xfrm>
            <a:off x="1" y="1124744"/>
            <a:ext cx="12192000" cy="542400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solidFill>
                <a:prstClr val="white"/>
              </a:solidFill>
            </a:endParaRPr>
          </a:p>
        </p:txBody>
      </p:sp>
      <p:sp>
        <p:nvSpPr>
          <p:cNvPr id="6" name="Slide Number Placeholder 6"/>
          <p:cNvSpPr>
            <a:spLocks noGrp="1"/>
          </p:cNvSpPr>
          <p:nvPr>
            <p:ph type="sldNum" sz="quarter" idx="4"/>
          </p:nvPr>
        </p:nvSpPr>
        <p:spPr>
          <a:xfrm>
            <a:off x="9329563" y="6545798"/>
            <a:ext cx="2844800"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a:p>
        </p:txBody>
      </p:sp>
      <p:cxnSp>
        <p:nvCxnSpPr>
          <p:cNvPr id="3" name="Straight Connector 2"/>
          <p:cNvCxnSpPr/>
          <p:nvPr userDrawn="1"/>
        </p:nvCxnSpPr>
        <p:spPr>
          <a:xfrm>
            <a:off x="719403" y="908720"/>
            <a:ext cx="11472598" cy="0"/>
          </a:xfrm>
          <a:prstGeom prst="line">
            <a:avLst/>
          </a:prstGeom>
          <a:ln w="635">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869467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86" r:id="rId3"/>
  </p:sldLayoutIdLst>
  <p:hf hdr="0" ftr="0" dt="0"/>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3.xml"/><Relationship Id="rId4" Type="http://schemas.openxmlformats.org/officeDocument/2006/relationships/hyperlink" Target="https://cerncourier.com/a/who-ordered-all-of-that/"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1.jpeg"/><Relationship Id="rId7" Type="http://schemas.openxmlformats.org/officeDocument/2006/relationships/image" Target="../media/image13.jpeg"/><Relationship Id="rId2" Type="http://schemas.openxmlformats.org/officeDocument/2006/relationships/image" Target="../media/image10.png"/><Relationship Id="rId1" Type="http://schemas.openxmlformats.org/officeDocument/2006/relationships/slideLayout" Target="../slideLayouts/slideLayout13.xml"/><Relationship Id="rId6" Type="http://schemas.openxmlformats.org/officeDocument/2006/relationships/hyperlink" Target="https://inspirehep.net/files/d2b9efd520f4288b3ba6e47bf1a77132" TargetMode="External"/><Relationship Id="rId5" Type="http://schemas.openxmlformats.org/officeDocument/2006/relationships/hyperlink" Target="https://journals.aps.org/prl/abstract/10.1103/PhysRevLett.13.508"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6.png"/><Relationship Id="rId2" Type="http://schemas.openxmlformats.org/officeDocument/2006/relationships/image" Target="../media/image15.emf"/><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png"/><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hyperlink" Target="https://journals.aps.org/rmp/abstract/10.1103/RevModPhys.68.95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quantumlevitation.com/what-is-superconducting-levitation-and-how-does-it-work/" TargetMode="External"/><Relationship Id="rId2" Type="http://schemas.openxmlformats.org/officeDocument/2006/relationships/image" Target="../media/image21.gif"/><Relationship Id="rId1" Type="http://schemas.openxmlformats.org/officeDocument/2006/relationships/slideLayout" Target="../slideLayouts/slideLayout13.xml"/><Relationship Id="rId5" Type="http://schemas.openxmlformats.org/officeDocument/2006/relationships/image" Target="../media/image22.png"/><Relationship Id="rId4" Type="http://schemas.openxmlformats.org/officeDocument/2006/relationships/hyperlink" Target="http://www.slac.stanford.edu/pubs/beamline/26/1/26-1-dixon.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13.xml"/><Relationship Id="rId6" Type="http://schemas.openxmlformats.org/officeDocument/2006/relationships/image" Target="../media/image30.jpg"/><Relationship Id="rId5" Type="http://schemas.openxmlformats.org/officeDocument/2006/relationships/image" Target="../media/image29.jpg"/><Relationship Id="rId4" Type="http://schemas.openxmlformats.org/officeDocument/2006/relationships/image" Target="../media/image28.jp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1.png"/><Relationship Id="rId1" Type="http://schemas.openxmlformats.org/officeDocument/2006/relationships/slideLayout" Target="../slideLayouts/slideLayout13.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hyperlink" Target="https://twiki.cern.ch/twiki/bin/view/AtlasPublic/WebHome" TargetMode="External"/><Relationship Id="rId7" Type="http://schemas.openxmlformats.org/officeDocument/2006/relationships/image" Target="../media/image33.jpg"/><Relationship Id="rId2" Type="http://schemas.openxmlformats.org/officeDocument/2006/relationships/hyperlink" Target="https://atlas.cern/" TargetMode="External"/><Relationship Id="rId1" Type="http://schemas.openxmlformats.org/officeDocument/2006/relationships/slideLayout" Target="../slideLayouts/slideLayout13.xml"/><Relationship Id="rId6" Type="http://schemas.openxmlformats.org/officeDocument/2006/relationships/hyperlink" Target="https://atlaspo.cern.ch/public/institutions/" TargetMode="External"/><Relationship Id="rId11" Type="http://schemas.openxmlformats.org/officeDocument/2006/relationships/image" Target="../media/image37.png"/><Relationship Id="rId5" Type="http://schemas.openxmlformats.org/officeDocument/2006/relationships/hyperlink" Target="https://cds.cern.ch/record/2654110" TargetMode="External"/><Relationship Id="rId10" Type="http://schemas.microsoft.com/office/2007/relationships/hdphoto" Target="../media/hdphoto3.wdp"/><Relationship Id="rId4" Type="http://schemas.openxmlformats.org/officeDocument/2006/relationships/hyperlink" Target="https://atlaspo.cern.ch/public/ATLASMap/" TargetMode="External"/><Relationship Id="rId9"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5.png"/><Relationship Id="rId1" Type="http://schemas.openxmlformats.org/officeDocument/2006/relationships/slideLayout" Target="../slideLayouts/slideLayout13.xml"/><Relationship Id="rId4"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3.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eg"/><Relationship Id="rId1" Type="http://schemas.openxmlformats.org/officeDocument/2006/relationships/slideLayout" Target="../slideLayouts/slideLayout13.xml"/><Relationship Id="rId4" Type="http://schemas.openxmlformats.org/officeDocument/2006/relationships/image" Target="../media/image46.jpeg"/></Relationships>
</file>

<file path=ppt/slides/_rels/slide3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7.png"/><Relationship Id="rId1" Type="http://schemas.openxmlformats.org/officeDocument/2006/relationships/slideLayout" Target="../slideLayouts/slideLayout19.xml"/><Relationship Id="rId6" Type="http://schemas.openxmlformats.org/officeDocument/2006/relationships/hyperlink" Target="https://twiki.cern.ch/twiki/bin/view/CMSPublic/LumiPublicResults#2024_proton_proton_collisions_at" TargetMode="External"/><Relationship Id="rId5" Type="http://schemas.openxmlformats.org/officeDocument/2006/relationships/image" Target="../media/image49.emf"/><Relationship Id="rId4" Type="http://schemas.openxmlformats.org/officeDocument/2006/relationships/image" Target="../media/image48.jpeg"/></Relationships>
</file>

<file path=ppt/slides/_rels/slide33.xml.rels><?xml version="1.0" encoding="UTF-8" standalone="yes"?>
<Relationships xmlns="http://schemas.openxmlformats.org/package/2006/relationships"><Relationship Id="rId8" Type="http://schemas.openxmlformats.org/officeDocument/2006/relationships/image" Target="../media/image52.png"/><Relationship Id="rId3" Type="http://schemas.microsoft.com/office/2007/relationships/hdphoto" Target="../media/hdphoto4.wdp"/><Relationship Id="rId7" Type="http://schemas.openxmlformats.org/officeDocument/2006/relationships/image" Target="../media/image51.png"/><Relationship Id="rId2" Type="http://schemas.openxmlformats.org/officeDocument/2006/relationships/image" Target="../media/image47.png"/><Relationship Id="rId1" Type="http://schemas.openxmlformats.org/officeDocument/2006/relationships/slideLayout" Target="../slideLayouts/slideLayout19.xml"/><Relationship Id="rId6" Type="http://schemas.openxmlformats.org/officeDocument/2006/relationships/image" Target="../media/image50.png"/><Relationship Id="rId5" Type="http://schemas.openxmlformats.org/officeDocument/2006/relationships/image" Target="../media/image5.png"/><Relationship Id="rId10" Type="http://schemas.openxmlformats.org/officeDocument/2006/relationships/image" Target="../media/image53.emf"/><Relationship Id="rId4" Type="http://schemas.openxmlformats.org/officeDocument/2006/relationships/image" Target="../media/image48.jpeg"/><Relationship Id="rId9" Type="http://schemas.openxmlformats.org/officeDocument/2006/relationships/image" Target="../media/image41.emf"/></Relationships>
</file>

<file path=ppt/slides/_rels/slide34.xml.rels><?xml version="1.0" encoding="UTF-8" standalone="yes"?>
<Relationships xmlns="http://schemas.openxmlformats.org/package/2006/relationships"><Relationship Id="rId8" Type="http://schemas.openxmlformats.org/officeDocument/2006/relationships/image" Target="../media/image57.emf"/><Relationship Id="rId3" Type="http://schemas.microsoft.com/office/2007/relationships/hdphoto" Target="../media/hdphoto4.wdp"/><Relationship Id="rId7" Type="http://schemas.openxmlformats.org/officeDocument/2006/relationships/image" Target="../media/image56.png"/><Relationship Id="rId2" Type="http://schemas.openxmlformats.org/officeDocument/2006/relationships/image" Target="../media/image47.png"/><Relationship Id="rId1" Type="http://schemas.openxmlformats.org/officeDocument/2006/relationships/slideLayout" Target="../slideLayouts/slideLayout19.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48.jpeg"/></Relationships>
</file>

<file path=ppt/slides/_rels/slide3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19.xml"/><Relationship Id="rId6" Type="http://schemas.openxmlformats.org/officeDocument/2006/relationships/image" Target="../media/image41.emf"/><Relationship Id="rId5" Type="http://schemas.openxmlformats.org/officeDocument/2006/relationships/image" Target="../media/image61.emf"/><Relationship Id="rId4" Type="http://schemas.openxmlformats.org/officeDocument/2006/relationships/image" Target="../media/image60.emf"/></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58.jpeg"/><Relationship Id="rId1" Type="http://schemas.openxmlformats.org/officeDocument/2006/relationships/slideLayout" Target="../slideLayouts/slideLayout19.xml"/><Relationship Id="rId6" Type="http://schemas.openxmlformats.org/officeDocument/2006/relationships/image" Target="../media/image64.jpg"/><Relationship Id="rId5" Type="http://schemas.openxmlformats.org/officeDocument/2006/relationships/image" Target="../media/image63.emf"/><Relationship Id="rId4" Type="http://schemas.openxmlformats.org/officeDocument/2006/relationships/hyperlink" Target="https://atlas.web.cern.ch/Atlas/GROUPS/PHYSICS/PAPERS/HIGG-2012-27/"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atlas.web.cern.ch/Atlas/GROUPS/PHYSICS/PAPERS/HIGG-2022-20/" TargetMode="External"/><Relationship Id="rId3" Type="http://schemas.openxmlformats.org/officeDocument/2006/relationships/image" Target="../media/image65.png"/><Relationship Id="rId7" Type="http://schemas.openxmlformats.org/officeDocument/2006/relationships/image" Target="../media/image67.png"/><Relationship Id="rId2" Type="http://schemas.openxmlformats.org/officeDocument/2006/relationships/image" Target="../media/image58.jpeg"/><Relationship Id="rId1" Type="http://schemas.openxmlformats.org/officeDocument/2006/relationships/slideLayout" Target="../slideLayouts/slideLayout19.xml"/><Relationship Id="rId6" Type="http://schemas.openxmlformats.org/officeDocument/2006/relationships/hyperlink" Target="https://atlas.web.cern.ch/Atlas/GROUPS/PHYSICS/PAPERS/HIGG-2020-16/" TargetMode="External"/><Relationship Id="rId5" Type="http://schemas.openxmlformats.org/officeDocument/2006/relationships/image" Target="../media/image66.png"/><Relationship Id="rId4" Type="http://schemas.openxmlformats.org/officeDocument/2006/relationships/hyperlink" Target="http://atlas.web.cern.ch/Atlas/GROUPS/PHYSICS/PAPERS/HIGG-2018-29/" TargetMode="External"/><Relationship Id="rId9" Type="http://schemas.openxmlformats.org/officeDocument/2006/relationships/hyperlink" Target="https://atlas.web.cern.ch/Atlas/GROUPS/PHYSICS/PAPERS/HIGP-2024-14/"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image" Target="../media/image61.emf"/><Relationship Id="rId1" Type="http://schemas.openxmlformats.org/officeDocument/2006/relationships/slideLayout" Target="../slideLayouts/slideLayout19.xml"/><Relationship Id="rId4" Type="http://schemas.openxmlformats.org/officeDocument/2006/relationships/image" Target="../media/image69.png"/></Relationships>
</file>

<file path=ppt/slides/_rels/slide41.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70.jpg"/><Relationship Id="rId1" Type="http://schemas.openxmlformats.org/officeDocument/2006/relationships/slideLayout" Target="../slideLayouts/slideLayout20.xml"/><Relationship Id="rId4" Type="http://schemas.openxmlformats.org/officeDocument/2006/relationships/image" Target="../media/image52.png"/></Relationships>
</file>

<file path=ppt/slides/_rels/slide4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70.jpg"/><Relationship Id="rId1" Type="http://schemas.openxmlformats.org/officeDocument/2006/relationships/slideLayout" Target="../slideLayouts/slideLayout20.xml"/><Relationship Id="rId6" Type="http://schemas.openxmlformats.org/officeDocument/2006/relationships/hyperlink" Target="https://atlas.web.cern.ch/Atlas/GROUPS/PHYSICS/PAPERS/HIGG-2018-51/" TargetMode="External"/><Relationship Id="rId5" Type="http://schemas.openxmlformats.org/officeDocument/2006/relationships/image" Target="../media/image71.emf"/><Relationship Id="rId4" Type="http://schemas.openxmlformats.org/officeDocument/2006/relationships/image" Target="../media/image52.png"/></Relationships>
</file>

<file path=ppt/slides/_rels/slide43.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3" Type="http://schemas.openxmlformats.org/officeDocument/2006/relationships/image" Target="../media/image73.emf"/><Relationship Id="rId7" Type="http://schemas.openxmlformats.org/officeDocument/2006/relationships/hyperlink" Target="https://atlas.web.cern.ch/Atlas/GROUPS/PHYSICS/PAPERS/HIGG-2019-09/" TargetMode="External"/><Relationship Id="rId2" Type="http://schemas.openxmlformats.org/officeDocument/2006/relationships/image" Target="../media/image72.jpg"/><Relationship Id="rId1" Type="http://schemas.openxmlformats.org/officeDocument/2006/relationships/slideLayout" Target="../slideLayouts/slideLayout20.xml"/><Relationship Id="rId6" Type="http://schemas.openxmlformats.org/officeDocument/2006/relationships/image" Target="../media/image75.emf"/><Relationship Id="rId5" Type="http://schemas.openxmlformats.org/officeDocument/2006/relationships/hyperlink" Target="arxiv:2207.00338" TargetMode="External"/><Relationship Id="rId4" Type="http://schemas.openxmlformats.org/officeDocument/2006/relationships/image" Target="../media/image74.emf"/></Relationships>
</file>

<file path=ppt/slides/_rels/slide4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6.png"/><Relationship Id="rId1" Type="http://schemas.openxmlformats.org/officeDocument/2006/relationships/slideLayout" Target="../slideLayouts/slideLayout19.xml"/><Relationship Id="rId5" Type="http://schemas.openxmlformats.org/officeDocument/2006/relationships/image" Target="../media/image53.emf"/><Relationship Id="rId4" Type="http://schemas.openxmlformats.org/officeDocument/2006/relationships/image" Target="../media/image41.emf"/></Relationships>
</file>

<file path=ppt/slides/_rels/slide46.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hyperlink" Target="https://atlas.web.cern.ch/Atlas/GROUPS/PHYSICS/PAPERS/HIGG-2019-01/" TargetMode="External"/><Relationship Id="rId2" Type="http://schemas.openxmlformats.org/officeDocument/2006/relationships/image" Target="../media/image76.png"/><Relationship Id="rId1" Type="http://schemas.openxmlformats.org/officeDocument/2006/relationships/slideLayout" Target="../slideLayouts/slideLayout19.xml"/><Relationship Id="rId6" Type="http://schemas.openxmlformats.org/officeDocument/2006/relationships/image" Target="../media/image77.emf"/><Relationship Id="rId5" Type="http://schemas.openxmlformats.org/officeDocument/2006/relationships/image" Target="../media/image53.emf"/><Relationship Id="rId4" Type="http://schemas.openxmlformats.org/officeDocument/2006/relationships/image" Target="../media/image41.emf"/></Relationships>
</file>

<file path=ppt/slides/_rels/slide47.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78.png"/><Relationship Id="rId1" Type="http://schemas.openxmlformats.org/officeDocument/2006/relationships/slideLayout" Target="../slideLayouts/slideLayout20.xml"/><Relationship Id="rId5" Type="http://schemas.openxmlformats.org/officeDocument/2006/relationships/hyperlink" Target="https://cms-results.web.cern.ch/cms-results/public-results/publications/HIG-19-006/" TargetMode="External"/><Relationship Id="rId4" Type="http://schemas.openxmlformats.org/officeDocument/2006/relationships/hyperlink" Target="https://atlas.web.cern.ch/Atlas/GROUPS/PHYSICS/PAPERS/HIGP-2024-11/"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61.emf"/><Relationship Id="rId1" Type="http://schemas.openxmlformats.org/officeDocument/2006/relationships/slideLayout" Target="../slideLayouts/slideLayout19.xml"/><Relationship Id="rId5" Type="http://schemas.openxmlformats.org/officeDocument/2006/relationships/image" Target="../media/image81.png"/><Relationship Id="rId4" Type="http://schemas.openxmlformats.org/officeDocument/2006/relationships/hyperlink" Target="https://atlas.web.cern.ch/Atlas/GROUPS/PHYSICS/CONFNOTES/ATLAS-CONF-2025-006/"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61.emf"/><Relationship Id="rId1" Type="http://schemas.openxmlformats.org/officeDocument/2006/relationships/slideLayout" Target="../slideLayouts/slideLayout19.xml"/><Relationship Id="rId5" Type="http://schemas.openxmlformats.org/officeDocument/2006/relationships/image" Target="../media/image81.png"/><Relationship Id="rId4" Type="http://schemas.openxmlformats.org/officeDocument/2006/relationships/hyperlink" Target="https://atlas.web.cern.ch/Atlas/GROUPS/PHYSICS/CONFNOTES/ATLAS-CONF-2025-006/"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nature.com/articles/s41586-022-04899-4" TargetMode="External"/><Relationship Id="rId2" Type="http://schemas.openxmlformats.org/officeDocument/2006/relationships/image" Target="../media/image61.emf"/><Relationship Id="rId1" Type="http://schemas.openxmlformats.org/officeDocument/2006/relationships/slideLayout" Target="../slideLayouts/slideLayout19.xml"/><Relationship Id="rId4" Type="http://schemas.openxmlformats.org/officeDocument/2006/relationships/image" Target="../media/image82.png"/></Relationships>
</file>

<file path=ppt/slides/_rels/slide52.xml.rels><?xml version="1.0" encoding="UTF-8" standalone="yes"?>
<Relationships xmlns="http://schemas.openxmlformats.org/package/2006/relationships"><Relationship Id="rId13" Type="http://schemas.openxmlformats.org/officeDocument/2006/relationships/image" Target="../media/image87.png"/><Relationship Id="rId3" Type="http://schemas.openxmlformats.org/officeDocument/2006/relationships/image" Target="../media/image83.png"/><Relationship Id="rId12" Type="http://schemas.openxmlformats.org/officeDocument/2006/relationships/image" Target="../media/image85.png"/><Relationship Id="rId2" Type="http://schemas.openxmlformats.org/officeDocument/2006/relationships/image" Target="../media/image61.emf"/><Relationship Id="rId1" Type="http://schemas.openxmlformats.org/officeDocument/2006/relationships/slideLayout" Target="../slideLayouts/slideLayout19.xml"/><Relationship Id="rId11" Type="http://schemas.openxmlformats.org/officeDocument/2006/relationships/image" Target="../media/image84.png"/><Relationship Id="rId10" Type="http://schemas.openxmlformats.org/officeDocument/2006/relationships/image" Target="../media/image86.png"/><Relationship Id="rId4" Type="http://schemas.openxmlformats.org/officeDocument/2006/relationships/image" Target="../media/image22.png"/></Relationships>
</file>

<file path=ppt/slides/_rels/slide5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51.png"/><Relationship Id="rId1" Type="http://schemas.openxmlformats.org/officeDocument/2006/relationships/slideLayout" Target="../slideLayouts/slideLayout19.xml"/><Relationship Id="rId6" Type="http://schemas.openxmlformats.org/officeDocument/2006/relationships/hyperlink" Target="https://atlas.web.cern.ch/Atlas/GROUPS/PHYSICS/PAPERS/HIGG-2021-05/" TargetMode="External"/><Relationship Id="rId5" Type="http://schemas.openxmlformats.org/officeDocument/2006/relationships/hyperlink" Target="https://atlas.web.cern.ch/Atlas/GROUPS/PHYSICS/PAPERS/EXOT-2020-11/" TargetMode="External"/><Relationship Id="rId4" Type="http://schemas.openxmlformats.org/officeDocument/2006/relationships/image" Target="../media/image89.png"/></Relationships>
</file>

<file path=ppt/slides/_rels/slide54.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41.emf"/><Relationship Id="rId7" Type="http://schemas.openxmlformats.org/officeDocument/2006/relationships/image" Target="../media/image94.png"/><Relationship Id="rId2" Type="http://schemas.openxmlformats.org/officeDocument/2006/relationships/image" Target="../media/image90.jpg"/><Relationship Id="rId1" Type="http://schemas.openxmlformats.org/officeDocument/2006/relationships/slideLayout" Target="../slideLayouts/slideLayout19.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55.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41.emf"/><Relationship Id="rId7" Type="http://schemas.openxmlformats.org/officeDocument/2006/relationships/image" Target="../media/image99.png"/><Relationship Id="rId12" Type="http://schemas.openxmlformats.org/officeDocument/2006/relationships/hyperlink" Target="https://cms-results.web.cern.ch/cms-results/public-results/preliminary-results/HIG-25-014/index.html" TargetMode="External"/><Relationship Id="rId2" Type="http://schemas.openxmlformats.org/officeDocument/2006/relationships/image" Target="../media/image90.jpg"/><Relationship Id="rId1" Type="http://schemas.openxmlformats.org/officeDocument/2006/relationships/slideLayout" Target="../slideLayouts/slideLayout19.xml"/><Relationship Id="rId6" Type="http://schemas.openxmlformats.org/officeDocument/2006/relationships/image" Target="../media/image98.emf"/><Relationship Id="rId11" Type="http://schemas.openxmlformats.org/officeDocument/2006/relationships/hyperlink" Target="https://atlas.web.cern.ch/Atlas/GROUPS/PHYSICS/CONFNOTES/ATLAS-CONF-2025-012/" TargetMode="External"/><Relationship Id="rId5" Type="http://schemas.openxmlformats.org/officeDocument/2006/relationships/image" Target="../media/image97.emf"/><Relationship Id="rId10" Type="http://schemas.openxmlformats.org/officeDocument/2006/relationships/image" Target="../media/image102.png"/><Relationship Id="rId4" Type="http://schemas.openxmlformats.org/officeDocument/2006/relationships/image" Target="../media/image96.png"/><Relationship Id="rId9" Type="http://schemas.openxmlformats.org/officeDocument/2006/relationships/image" Target="../media/image101.png"/></Relationships>
</file>

<file path=ppt/slides/_rels/slide5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jpeg"/></Relationships>
</file>

<file path=ppt/slides/_rels/slide58.xml.rels><?xml version="1.0" encoding="UTF-8" standalone="yes"?>
<Relationships xmlns="http://schemas.openxmlformats.org/package/2006/relationships"><Relationship Id="rId3" Type="http://schemas.openxmlformats.org/officeDocument/2006/relationships/image" Target="../media/image103.jpeg"/><Relationship Id="rId7" Type="http://schemas.openxmlformats.org/officeDocument/2006/relationships/image" Target="../media/image106.jpe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107.jpeg"/><Relationship Id="rId5" Type="http://schemas.openxmlformats.org/officeDocument/2006/relationships/image" Target="../media/image105.jpeg"/><Relationship Id="rId4" Type="http://schemas.openxmlformats.org/officeDocument/2006/relationships/image" Target="../media/image104.jpeg"/></Relationships>
</file>

<file path=ppt/slides/_rels/slide59.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png"/><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8" Type="http://schemas.openxmlformats.org/officeDocument/2006/relationships/image" Target="../media/image116.jpeg"/><Relationship Id="rId3" Type="http://schemas.openxmlformats.org/officeDocument/2006/relationships/image" Target="../media/image111.jpeg"/><Relationship Id="rId7" Type="http://schemas.openxmlformats.org/officeDocument/2006/relationships/image" Target="../media/image115.jpeg"/><Relationship Id="rId2" Type="http://schemas.openxmlformats.org/officeDocument/2006/relationships/image" Target="../media/image110.png"/><Relationship Id="rId1" Type="http://schemas.openxmlformats.org/officeDocument/2006/relationships/slideLayout" Target="../slideLayouts/slideLayout15.xml"/><Relationship Id="rId6" Type="http://schemas.openxmlformats.org/officeDocument/2006/relationships/image" Target="../media/image114.jpeg"/><Relationship Id="rId5" Type="http://schemas.openxmlformats.org/officeDocument/2006/relationships/image" Target="../media/image113.jpeg"/><Relationship Id="rId4" Type="http://schemas.openxmlformats.org/officeDocument/2006/relationships/image" Target="../media/image112.jpeg"/><Relationship Id="rId9" Type="http://schemas.openxmlformats.org/officeDocument/2006/relationships/image" Target="../media/image117.jpeg"/></Relationships>
</file>

<file path=ppt/slides/_rels/slide61.xml.rels><?xml version="1.0" encoding="UTF-8" standalone="yes"?>
<Relationships xmlns="http://schemas.openxmlformats.org/package/2006/relationships"><Relationship Id="rId8" Type="http://schemas.openxmlformats.org/officeDocument/2006/relationships/image" Target="../media/image116.jpeg"/><Relationship Id="rId3" Type="http://schemas.openxmlformats.org/officeDocument/2006/relationships/image" Target="../media/image111.jpeg"/><Relationship Id="rId7" Type="http://schemas.openxmlformats.org/officeDocument/2006/relationships/image" Target="../media/image115.jpeg"/><Relationship Id="rId2" Type="http://schemas.openxmlformats.org/officeDocument/2006/relationships/image" Target="../media/image110.png"/><Relationship Id="rId1" Type="http://schemas.openxmlformats.org/officeDocument/2006/relationships/slideLayout" Target="../slideLayouts/slideLayout15.xml"/><Relationship Id="rId6" Type="http://schemas.openxmlformats.org/officeDocument/2006/relationships/image" Target="../media/image114.jpeg"/><Relationship Id="rId5" Type="http://schemas.openxmlformats.org/officeDocument/2006/relationships/image" Target="../media/image113.jpeg"/><Relationship Id="rId10" Type="http://schemas.openxmlformats.org/officeDocument/2006/relationships/image" Target="../media/image118.jpeg"/><Relationship Id="rId4" Type="http://schemas.openxmlformats.org/officeDocument/2006/relationships/image" Target="../media/image112.jpeg"/><Relationship Id="rId9" Type="http://schemas.openxmlformats.org/officeDocument/2006/relationships/image" Target="../media/image117.jpeg"/></Relationships>
</file>

<file path=ppt/slides/_rels/slide6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119.jp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119.jpg"/><Relationship Id="rId1" Type="http://schemas.openxmlformats.org/officeDocument/2006/relationships/slideLayout" Target="../slideLayouts/slideLayout15.xml"/><Relationship Id="rId5" Type="http://schemas.openxmlformats.org/officeDocument/2006/relationships/hyperlink" Target="https://cds.cern.ch/record/2903094/files/LHCB-TDR-026.pdf" TargetMode="External"/><Relationship Id="rId4" Type="http://schemas.openxmlformats.org/officeDocument/2006/relationships/hyperlink" Target="https://atlas.web.cern.ch/Atlas/GROUPS/PHYSICS/PUBNOTES/ATL-PHYS-PUB-2025-018/" TargetMode="External"/></Relationships>
</file>

<file path=ppt/slides/_rels/slide64.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2" Type="http://schemas.openxmlformats.org/officeDocument/2006/relationships/image" Target="../media/image1.tif"/><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5.xml"/><Relationship Id="rId1" Type="http://schemas.openxmlformats.org/officeDocument/2006/relationships/slideLayout" Target="../slideLayouts/slideLayout16.xml"/><Relationship Id="rId5" Type="http://schemas.openxmlformats.org/officeDocument/2006/relationships/image" Target="../media/image126.png"/><Relationship Id="rId4" Type="http://schemas.openxmlformats.org/officeDocument/2006/relationships/image" Target="../media/image125.png"/></Relationships>
</file>

<file path=ppt/slides/_rels/slide71.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24.jpeg"/><Relationship Id="rId1" Type="http://schemas.openxmlformats.org/officeDocument/2006/relationships/slideLayout" Target="../slideLayouts/slideLayout15.xml"/><Relationship Id="rId5" Type="http://schemas.openxmlformats.org/officeDocument/2006/relationships/image" Target="../media/image129.png"/><Relationship Id="rId4" Type="http://schemas.openxmlformats.org/officeDocument/2006/relationships/image" Target="../media/image128.png"/></Relationships>
</file>

<file path=ppt/slides/_rels/slide7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png"/><Relationship Id="rId1" Type="http://schemas.openxmlformats.org/officeDocument/2006/relationships/slideLayout" Target="../slideLayouts/slideLayout15.xml"/><Relationship Id="rId4" Type="http://schemas.openxmlformats.org/officeDocument/2006/relationships/image" Target="../media/image41.emf"/></Relationships>
</file>

<file path=ppt/slides/_rels/slide73.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png"/><Relationship Id="rId1" Type="http://schemas.openxmlformats.org/officeDocument/2006/relationships/slideLayout" Target="../slideLayouts/slideLayout15.xml"/><Relationship Id="rId4" Type="http://schemas.openxmlformats.org/officeDocument/2006/relationships/image" Target="../media/image132.png"/></Relationships>
</file>

<file path=ppt/slides/_rels/slide74.xml.rels><?xml version="1.0" encoding="UTF-8" standalone="yes"?>
<Relationships xmlns="http://schemas.openxmlformats.org/package/2006/relationships"><Relationship Id="rId8" Type="http://schemas.microsoft.com/office/2007/relationships/hdphoto" Target="../media/hdphoto7.wdp"/><Relationship Id="rId3" Type="http://schemas.microsoft.com/office/2007/relationships/hdphoto" Target="../media/hdphoto4.wdp"/><Relationship Id="rId7" Type="http://schemas.openxmlformats.org/officeDocument/2006/relationships/image" Target="../media/image134.png"/><Relationship Id="rId12" Type="http://schemas.microsoft.com/office/2007/relationships/hdphoto" Target="../media/hdphoto9.wdp"/><Relationship Id="rId2" Type="http://schemas.openxmlformats.org/officeDocument/2006/relationships/image" Target="../media/image47.png"/><Relationship Id="rId1" Type="http://schemas.openxmlformats.org/officeDocument/2006/relationships/slideLayout" Target="../slideLayouts/slideLayout15.xml"/><Relationship Id="rId6" Type="http://schemas.microsoft.com/office/2007/relationships/hdphoto" Target="../media/hdphoto6.wdp"/><Relationship Id="rId11" Type="http://schemas.openxmlformats.org/officeDocument/2006/relationships/image" Target="../media/image136.png"/><Relationship Id="rId5" Type="http://schemas.openxmlformats.org/officeDocument/2006/relationships/image" Target="../media/image133.png"/><Relationship Id="rId10" Type="http://schemas.microsoft.com/office/2007/relationships/hdphoto" Target="../media/hdphoto8.wdp"/><Relationship Id="rId4" Type="http://schemas.openxmlformats.org/officeDocument/2006/relationships/image" Target="../media/image48.jpeg"/><Relationship Id="rId9" Type="http://schemas.openxmlformats.org/officeDocument/2006/relationships/image" Target="../media/image135.png"/></Relationships>
</file>

<file path=ppt/slides/_rels/slide7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1.emf"/><Relationship Id="rId1" Type="http://schemas.openxmlformats.org/officeDocument/2006/relationships/slideLayout" Target="../slideLayouts/slideLayout15.xml"/><Relationship Id="rId5" Type="http://schemas.openxmlformats.org/officeDocument/2006/relationships/hyperlink" Target="https://atlas.web.cern.ch/Atlas/GROUPS/PHYSICS/PAPERS/HIGG-2022-20/" TargetMode="External"/><Relationship Id="rId4" Type="http://schemas.openxmlformats.org/officeDocument/2006/relationships/hyperlink" Target="http://atlas.web.cern.ch/Atlas/GROUPS/PHYSICS/PAPERS/HIGG-2018-29/" TargetMode="External"/></Relationships>
</file>

<file path=ppt/slides/_rels/slide76.xml.rels><?xml version="1.0" encoding="UTF-8" standalone="yes"?>
<Relationships xmlns="http://schemas.openxmlformats.org/package/2006/relationships"><Relationship Id="rId3" Type="http://schemas.openxmlformats.org/officeDocument/2006/relationships/image" Target="../media/image137.wmf"/><Relationship Id="rId2" Type="http://schemas.openxmlformats.org/officeDocument/2006/relationships/image" Target="../media/image61.emf"/><Relationship Id="rId1" Type="http://schemas.openxmlformats.org/officeDocument/2006/relationships/slideLayout" Target="../slideLayouts/slideLayout15.xml"/><Relationship Id="rId6" Type="http://schemas.openxmlformats.org/officeDocument/2006/relationships/hyperlink" Target="https://arxiv.org/abs/1803.01853" TargetMode="External"/><Relationship Id="rId5" Type="http://schemas.openxmlformats.org/officeDocument/2006/relationships/image" Target="../media/image139.emf"/><Relationship Id="rId4" Type="http://schemas.openxmlformats.org/officeDocument/2006/relationships/image" Target="../media/image138.wmf"/></Relationships>
</file>

<file path=ppt/slides/_rels/slide77.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61.emf"/><Relationship Id="rId1" Type="http://schemas.openxmlformats.org/officeDocument/2006/relationships/slideLayout" Target="../slideLayouts/slideLayout15.xml"/><Relationship Id="rId5" Type="http://schemas.openxmlformats.org/officeDocument/2006/relationships/image" Target="../media/image141.png"/><Relationship Id="rId4" Type="http://schemas.openxmlformats.org/officeDocument/2006/relationships/hyperlink" Target="https://arxiv.org/abs/1205.6497"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61.emf"/><Relationship Id="rId1" Type="http://schemas.openxmlformats.org/officeDocument/2006/relationships/slideLayout" Target="../slideLayouts/slideLayout15.xml"/><Relationship Id="rId4" Type="http://schemas.openxmlformats.org/officeDocument/2006/relationships/image" Target="../media/image143.png"/></Relationships>
</file>

<file path=ppt/slides/_rels/slide79.xml.rels><?xml version="1.0" encoding="UTF-8" standalone="yes"?>
<Relationships xmlns="http://schemas.openxmlformats.org/package/2006/relationships"><Relationship Id="rId3" Type="http://schemas.openxmlformats.org/officeDocument/2006/relationships/image" Target="../media/image144.emf"/><Relationship Id="rId2" Type="http://schemas.openxmlformats.org/officeDocument/2006/relationships/image" Target="../media/image61.emf"/><Relationship Id="rId1" Type="http://schemas.openxmlformats.org/officeDocument/2006/relationships/slideLayout" Target="../slideLayouts/slideLayout15.xml"/><Relationship Id="rId5" Type="http://schemas.openxmlformats.org/officeDocument/2006/relationships/hyperlink" Target="https://atlas.web.cern.ch/Atlas/GROUPS/PHYSICS/PAPERS/HIGG-2018-32/" TargetMode="External"/><Relationship Id="rId4" Type="http://schemas.openxmlformats.org/officeDocument/2006/relationships/hyperlink" Target="https://atlas.web.cern.ch/Atlas/GROUPS/PHYSICS/PAPERS/HIGP-2024-14/" TargetMode="External"/></Relationships>
</file>

<file path=ppt/slides/_rels/slide8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45.png"/><Relationship Id="rId1" Type="http://schemas.openxmlformats.org/officeDocument/2006/relationships/slideLayout" Target="../slideLayouts/slideLayout15.xml"/><Relationship Id="rId5" Type="http://schemas.openxmlformats.org/officeDocument/2006/relationships/image" Target="../media/image41.emf"/><Relationship Id="rId4" Type="http://schemas.openxmlformats.org/officeDocument/2006/relationships/image" Target="../media/image52.png"/></Relationships>
</file>

<file path=ppt/slides/_rels/slide81.xml.rels><?xml version="1.0" encoding="UTF-8" standalone="yes"?>
<Relationships xmlns="http://schemas.openxmlformats.org/package/2006/relationships"><Relationship Id="rId8" Type="http://schemas.openxmlformats.org/officeDocument/2006/relationships/hyperlink" Target="https://atlas.web.cern.ch/Atlas/GROUPS/PHYSICS/PAPERS/HIGP-2024-11/" TargetMode="External"/><Relationship Id="rId3" Type="http://schemas.openxmlformats.org/officeDocument/2006/relationships/image" Target="../media/image147.emf"/><Relationship Id="rId7" Type="http://schemas.openxmlformats.org/officeDocument/2006/relationships/image" Target="../media/image79.emf"/><Relationship Id="rId2" Type="http://schemas.openxmlformats.org/officeDocument/2006/relationships/image" Target="../media/image146.png"/><Relationship Id="rId1" Type="http://schemas.openxmlformats.org/officeDocument/2006/relationships/slideLayout" Target="../slideLayouts/slideLayout17.xml"/><Relationship Id="rId6" Type="http://schemas.openxmlformats.org/officeDocument/2006/relationships/image" Target="../media/image45.png"/><Relationship Id="rId11" Type="http://schemas.openxmlformats.org/officeDocument/2006/relationships/hyperlink" Target="https://atlas.web.cern.ch/Atlas/GROUPS/PHYSICS/PAPERS/HIGG-2022-22/" TargetMode="External"/><Relationship Id="rId10" Type="http://schemas.openxmlformats.org/officeDocument/2006/relationships/hyperlink" Target="https://cms-results.web.cern.ch/cms-results/public-results/publications/HIG-19-006/" TargetMode="External"/><Relationship Id="rId9" Type="http://schemas.openxmlformats.org/officeDocument/2006/relationships/hyperlink" Target="https://atlas.web.cern.ch/Atlas/GROUPS/PHYSICS/PAPERS/HIGP-2024-19/"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88.png"/><Relationship Id="rId7" Type="http://schemas.openxmlformats.org/officeDocument/2006/relationships/hyperlink" Target="https://atlas.web.cern.ch/Atlas/GROUPS/PHYSICS/PAPERS/HIGG-2021-05/" TargetMode="External"/><Relationship Id="rId2" Type="http://schemas.openxmlformats.org/officeDocument/2006/relationships/image" Target="../media/image51.png"/><Relationship Id="rId1" Type="http://schemas.openxmlformats.org/officeDocument/2006/relationships/slideLayout" Target="../slideLayouts/slideLayout15.xml"/><Relationship Id="rId6" Type="http://schemas.openxmlformats.org/officeDocument/2006/relationships/hyperlink" Target="https://atlas.web.cern.ch/Atlas/GROUPS/PHYSICS/PAPERS/EXOT-2020-11/" TargetMode="External"/><Relationship Id="rId5" Type="http://schemas.openxmlformats.org/officeDocument/2006/relationships/image" Target="../media/image148.emf"/><Relationship Id="rId4" Type="http://schemas.openxmlformats.org/officeDocument/2006/relationships/image" Target="../media/image89.png"/></Relationships>
</file>

<file path=ppt/slides/_rels/slide83.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image" Target="../media/image149.emf"/><Relationship Id="rId7" Type="http://schemas.openxmlformats.org/officeDocument/2006/relationships/image" Target="../media/image151.emf"/><Relationship Id="rId12" Type="http://schemas.openxmlformats.org/officeDocument/2006/relationships/oleObject" Target="../embeddings/oleObject4.bin"/><Relationship Id="rId2" Type="http://schemas.openxmlformats.org/officeDocument/2006/relationships/image" Target="../media/image61.emf"/><Relationship Id="rId1" Type="http://schemas.openxmlformats.org/officeDocument/2006/relationships/slideLayout" Target="../slideLayouts/slideLayout15.xml"/><Relationship Id="rId6" Type="http://schemas.openxmlformats.org/officeDocument/2006/relationships/oleObject" Target="../embeddings/oleObject1.bin"/><Relationship Id="rId11" Type="http://schemas.openxmlformats.org/officeDocument/2006/relationships/image" Target="../media/image153.emf"/><Relationship Id="rId5" Type="http://schemas.openxmlformats.org/officeDocument/2006/relationships/image" Target="../media/image150.emf"/><Relationship Id="rId10" Type="http://schemas.openxmlformats.org/officeDocument/2006/relationships/oleObject" Target="../embeddings/oleObject3.bin"/><Relationship Id="rId4" Type="http://schemas.openxmlformats.org/officeDocument/2006/relationships/hyperlink" Target="https://arxiv.org/abs/2403.02455" TargetMode="External"/><Relationship Id="rId9" Type="http://schemas.openxmlformats.org/officeDocument/2006/relationships/image" Target="../media/image152.emf"/></Relationships>
</file>

<file path=ppt/slides/_rels/slide84.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image" Target="../media/image155.jpeg"/><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56.jpeg"/><Relationship Id="rId1" Type="http://schemas.openxmlformats.org/officeDocument/2006/relationships/slideLayout" Target="../slideLayouts/slideLayout15.xml"/><Relationship Id="rId6" Type="http://schemas.openxmlformats.org/officeDocument/2006/relationships/image" Target="../media/image159.png"/><Relationship Id="rId5" Type="http://schemas.openxmlformats.org/officeDocument/2006/relationships/image" Target="../media/image105.jpeg"/><Relationship Id="rId4" Type="http://schemas.openxmlformats.org/officeDocument/2006/relationships/image" Target="../media/image158.jpeg"/></Relationships>
</file>

<file path=ppt/slides/_rels/slide87.xml.rels><?xml version="1.0" encoding="UTF-8" standalone="yes"?>
<Relationships xmlns="http://schemas.openxmlformats.org/package/2006/relationships"><Relationship Id="rId3" Type="http://schemas.openxmlformats.org/officeDocument/2006/relationships/image" Target="../media/image160.jpg"/><Relationship Id="rId2" Type="http://schemas.openxmlformats.org/officeDocument/2006/relationships/image" Target="../media/image109.jpeg"/><Relationship Id="rId1" Type="http://schemas.openxmlformats.org/officeDocument/2006/relationships/slideLayout" Target="../slideLayouts/slideLayout15.xml"/><Relationship Id="rId4" Type="http://schemas.openxmlformats.org/officeDocument/2006/relationships/image" Target="../media/image161.jpg"/></Relationships>
</file>

<file path=ppt/slides/_rels/slide88.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62.png"/><Relationship Id="rId1" Type="http://schemas.openxmlformats.org/officeDocument/2006/relationships/slideLayout" Target="../slideLayouts/slideLayout15.xml"/><Relationship Id="rId6" Type="http://schemas.openxmlformats.org/officeDocument/2006/relationships/image" Target="../media/image112.jpeg"/><Relationship Id="rId5" Type="http://schemas.openxmlformats.org/officeDocument/2006/relationships/image" Target="../media/image113.jpeg"/><Relationship Id="rId4" Type="http://schemas.openxmlformats.org/officeDocument/2006/relationships/image" Target="../media/image114.jpeg"/></Relationships>
</file>

<file path=ppt/slides/_rels/slide89.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image" Target="../media/image164.jpeg"/><Relationship Id="rId7" Type="http://schemas.openxmlformats.org/officeDocument/2006/relationships/image" Target="../media/image167.png"/><Relationship Id="rId2" Type="http://schemas.openxmlformats.org/officeDocument/2006/relationships/image" Target="../media/image163.jpeg"/><Relationship Id="rId1" Type="http://schemas.openxmlformats.org/officeDocument/2006/relationships/slideLayout" Target="../slideLayouts/slideLayout15.xml"/><Relationship Id="rId6" Type="http://schemas.openxmlformats.org/officeDocument/2006/relationships/hyperlink" Target="https://link.springer.com/chapter/10.1007/978-3-031-59720-6_8" TargetMode="External"/><Relationship Id="rId5" Type="http://schemas.openxmlformats.org/officeDocument/2006/relationships/image" Target="../media/image166.emf"/><Relationship Id="rId4" Type="http://schemas.openxmlformats.org/officeDocument/2006/relationships/image" Target="../media/image165.png"/></Relationships>
</file>

<file path=ppt/slides/_rels/slide90.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emf"/><Relationship Id="rId1" Type="http://schemas.openxmlformats.org/officeDocument/2006/relationships/slideLayout" Target="../slideLayouts/slideLayout15.xml"/><Relationship Id="rId4" Type="http://schemas.openxmlformats.org/officeDocument/2006/relationships/image" Target="../media/image171.jpeg"/></Relationships>
</file>

<file path=ppt/slides/_rels/slide91.xml.rels><?xml version="1.0" encoding="UTF-8" standalone="yes"?>
<Relationships xmlns="http://schemas.openxmlformats.org/package/2006/relationships"><Relationship Id="rId3" Type="http://schemas.openxmlformats.org/officeDocument/2006/relationships/hyperlink" Target="https://cds.cern.ch/record/2903094?ln=en" TargetMode="External"/><Relationship Id="rId7" Type="http://schemas.openxmlformats.org/officeDocument/2006/relationships/image" Target="../media/image175.emf"/><Relationship Id="rId2" Type="http://schemas.openxmlformats.org/officeDocument/2006/relationships/image" Target="../media/image172.emf"/><Relationship Id="rId1" Type="http://schemas.openxmlformats.org/officeDocument/2006/relationships/slideLayout" Target="../slideLayouts/slideLayout15.xml"/><Relationship Id="rId6" Type="http://schemas.openxmlformats.org/officeDocument/2006/relationships/image" Target="../media/image174.png"/><Relationship Id="rId5" Type="http://schemas.openxmlformats.org/officeDocument/2006/relationships/hyperlink" Target="https://cds.cern.ch/record/2925455?ln=en" TargetMode="External"/><Relationship Id="rId4" Type="http://schemas.openxmlformats.org/officeDocument/2006/relationships/image" Target="../media/image173.jpeg"/></Relationships>
</file>

<file path=ppt/slides/_rels/slide92.xml.rels><?xml version="1.0" encoding="UTF-8" standalone="yes"?>
<Relationships xmlns="http://schemas.openxmlformats.org/package/2006/relationships"><Relationship Id="rId3" Type="http://schemas.openxmlformats.org/officeDocument/2006/relationships/image" Target="../media/image176.emf"/><Relationship Id="rId2" Type="http://schemas.openxmlformats.org/officeDocument/2006/relationships/image" Target="../media/image1340.png"/><Relationship Id="rId1" Type="http://schemas.openxmlformats.org/officeDocument/2006/relationships/slideLayout" Target="../slideLayouts/slideLayout15.xml"/><Relationship Id="rId4" Type="http://schemas.openxmlformats.org/officeDocument/2006/relationships/image" Target="../media/image1361.png"/></Relationships>
</file>

<file path=ppt/slides/_rels/slide93.xml.rels><?xml version="1.0" encoding="UTF-8" standalone="yes"?>
<Relationships xmlns="http://schemas.openxmlformats.org/package/2006/relationships"><Relationship Id="rId8" Type="http://schemas.openxmlformats.org/officeDocument/2006/relationships/image" Target="../media/image590.png"/><Relationship Id="rId3" Type="http://schemas.openxmlformats.org/officeDocument/2006/relationships/image" Target="../media/image137.png"/><Relationship Id="rId7" Type="http://schemas.openxmlformats.org/officeDocument/2006/relationships/image" Target="../media/image177.emf"/><Relationship Id="rId2" Type="http://schemas.openxmlformats.org/officeDocument/2006/relationships/image" Target="../media/image540.png"/><Relationship Id="rId1" Type="http://schemas.openxmlformats.org/officeDocument/2006/relationships/slideLayout" Target="../slideLayouts/slideLayout15.xml"/><Relationship Id="rId6" Type="http://schemas.openxmlformats.org/officeDocument/2006/relationships/image" Target="../media/image520.png"/><Relationship Id="rId5" Type="http://schemas.openxmlformats.org/officeDocument/2006/relationships/image" Target="../media/image510.png"/><Relationship Id="rId10" Type="http://schemas.openxmlformats.org/officeDocument/2006/relationships/hyperlink" Target="https://arxiv.org/abs/2504.00672" TargetMode="External"/><Relationship Id="rId4" Type="http://schemas.openxmlformats.org/officeDocument/2006/relationships/image" Target="../media/image500.png"/><Relationship Id="rId9" Type="http://schemas.openxmlformats.org/officeDocument/2006/relationships/image" Target="../media/image178.emf"/></Relationships>
</file>

<file path=ppt/slides/_rels/slide94.xml.rels><?xml version="1.0" encoding="UTF-8" standalone="yes"?>
<Relationships xmlns="http://schemas.openxmlformats.org/package/2006/relationships"><Relationship Id="rId3" Type="http://schemas.openxmlformats.org/officeDocument/2006/relationships/image" Target="../media/image180.emf"/><Relationship Id="rId2" Type="http://schemas.openxmlformats.org/officeDocument/2006/relationships/image" Target="../media/image179.emf"/><Relationship Id="rId1" Type="http://schemas.openxmlformats.org/officeDocument/2006/relationships/slideLayout" Target="../slideLayouts/slideLayout15.xml"/><Relationship Id="rId5" Type="http://schemas.openxmlformats.org/officeDocument/2006/relationships/hyperlink" Target="https://arxiv.org/abs/1808.08865" TargetMode="External"/><Relationship Id="rId4" Type="http://schemas.openxmlformats.org/officeDocument/2006/relationships/hyperlink" Target="https://cds.cern.ch/record/2903094/files/LHCB-TDR-026.pdf" TargetMode="External"/></Relationships>
</file>

<file path=ppt/slides/_rels/slide95.xml.rels><?xml version="1.0" encoding="UTF-8" standalone="yes"?>
<Relationships xmlns="http://schemas.openxmlformats.org/package/2006/relationships"><Relationship Id="rId3" Type="http://schemas.openxmlformats.org/officeDocument/2006/relationships/hyperlink" Target="https://arxiv.org/abs/2505.00274" TargetMode="External"/><Relationship Id="rId2" Type="http://schemas.openxmlformats.org/officeDocument/2006/relationships/image" Target="../media/image131.png"/><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3" Type="http://schemas.openxmlformats.org/officeDocument/2006/relationships/image" Target="../media/image1362.png"/><Relationship Id="rId7" Type="http://schemas.openxmlformats.org/officeDocument/2006/relationships/image" Target="../media/image1400.png"/><Relationship Id="rId2" Type="http://schemas.openxmlformats.org/officeDocument/2006/relationships/image" Target="../media/image181.png"/><Relationship Id="rId1" Type="http://schemas.openxmlformats.org/officeDocument/2006/relationships/slideLayout" Target="../slideLayouts/slideLayout15.xml"/><Relationship Id="rId6" Type="http://schemas.openxmlformats.org/officeDocument/2006/relationships/image" Target="../media/image184.png"/><Relationship Id="rId5" Type="http://schemas.openxmlformats.org/officeDocument/2006/relationships/image" Target="../media/image183.emf"/><Relationship Id="rId4" Type="http://schemas.openxmlformats.org/officeDocument/2006/relationships/image" Target="../media/image182.emf"/></Relationships>
</file>

<file path=ppt/slides/_rels/slide97.xml.rels><?xml version="1.0" encoding="UTF-8" standalone="yes"?>
<Relationships xmlns="http://schemas.openxmlformats.org/package/2006/relationships"><Relationship Id="rId8" Type="http://schemas.openxmlformats.org/officeDocument/2006/relationships/hyperlink" Target="https://arxiv.org/pdf/2106.15438" TargetMode="External"/><Relationship Id="rId13" Type="http://schemas.openxmlformats.org/officeDocument/2006/relationships/image" Target="../media/image1460.png"/><Relationship Id="rId3" Type="http://schemas.openxmlformats.org/officeDocument/2006/relationships/image" Target="../media/image1180.png"/><Relationship Id="rId7" Type="http://schemas.openxmlformats.org/officeDocument/2006/relationships/image" Target="../media/image1200.png"/><Relationship Id="rId12" Type="http://schemas.openxmlformats.org/officeDocument/2006/relationships/image" Target="../media/image1451.png"/><Relationship Id="rId2" Type="http://schemas.openxmlformats.org/officeDocument/2006/relationships/image" Target="../media/image185.emf"/><Relationship Id="rId1" Type="http://schemas.openxmlformats.org/officeDocument/2006/relationships/slideLayout" Target="../slideLayouts/slideLayout15.xml"/><Relationship Id="rId6" Type="http://schemas.openxmlformats.org/officeDocument/2006/relationships/image" Target="../media/image119.png"/><Relationship Id="rId11" Type="http://schemas.openxmlformats.org/officeDocument/2006/relationships/image" Target="../media/image144.png"/><Relationship Id="rId5" Type="http://schemas.openxmlformats.org/officeDocument/2006/relationships/image" Target="../media/image183.emf"/><Relationship Id="rId10" Type="http://schemas.openxmlformats.org/officeDocument/2006/relationships/image" Target="../media/image1430.png"/><Relationship Id="rId4" Type="http://schemas.openxmlformats.org/officeDocument/2006/relationships/image" Target="../media/image182.emf"/><Relationship Id="rId9" Type="http://schemas.openxmlformats.org/officeDocument/2006/relationships/image" Target="../media/image1420.png"/></Relationships>
</file>

<file path=ppt/slides/_rels/slide98.xml.rels><?xml version="1.0" encoding="UTF-8" standalone="yes"?>
<Relationships xmlns="http://schemas.openxmlformats.org/package/2006/relationships"><Relationship Id="rId3" Type="http://schemas.openxmlformats.org/officeDocument/2006/relationships/hyperlink" Target="https://arxiv.org/abs/2504.00672" TargetMode="External"/><Relationship Id="rId7" Type="http://schemas.openxmlformats.org/officeDocument/2006/relationships/image" Target="../media/image1260.png"/><Relationship Id="rId2" Type="http://schemas.openxmlformats.org/officeDocument/2006/relationships/image" Target="../media/image186.emf"/><Relationship Id="rId1" Type="http://schemas.openxmlformats.org/officeDocument/2006/relationships/slideLayout" Target="../slideLayouts/slideLayout15.xml"/><Relationship Id="rId6" Type="http://schemas.openxmlformats.org/officeDocument/2006/relationships/image" Target="../media/image1170.png"/><Relationship Id="rId5" Type="http://schemas.openxmlformats.org/officeDocument/2006/relationships/hyperlink" Target="https://arxiv.org/pdf/2505.00272" TargetMode="External"/><Relationship Id="rId4" Type="http://schemas.openxmlformats.org/officeDocument/2006/relationships/image" Target="../media/image148.png"/></Relationships>
</file>

<file path=ppt/slides/_rels/slide99.xml.rels><?xml version="1.0" encoding="UTF-8" standalone="yes"?>
<Relationships xmlns="http://schemas.openxmlformats.org/package/2006/relationships"><Relationship Id="rId3" Type="http://schemas.openxmlformats.org/officeDocument/2006/relationships/hyperlink" Target="https://arxiv.org/pdf/2505.00272" TargetMode="External"/><Relationship Id="rId7" Type="http://schemas.openxmlformats.org/officeDocument/2006/relationships/image" Target="../media/image188.emf"/><Relationship Id="rId2" Type="http://schemas.openxmlformats.org/officeDocument/2006/relationships/image" Target="../media/image186.emf"/><Relationship Id="rId1" Type="http://schemas.openxmlformats.org/officeDocument/2006/relationships/slideLayout" Target="../slideLayouts/slideLayout15.xml"/><Relationship Id="rId6" Type="http://schemas.openxmlformats.org/officeDocument/2006/relationships/image" Target="../media/image187.png"/><Relationship Id="rId5" Type="http://schemas.openxmlformats.org/officeDocument/2006/relationships/image" Target="../media/image1260.png"/></Relationships>
</file>

<file path=ppt/slides/_rels/slide100.xml.rels><?xml version="1.0" encoding="UTF-8" standalone="yes"?>
<Relationships xmlns="http://schemas.openxmlformats.org/package/2006/relationships"><Relationship Id="rId8" Type="http://schemas.openxmlformats.org/officeDocument/2006/relationships/image" Target="../media/image190.emf"/><Relationship Id="rId7" Type="http://schemas.openxmlformats.org/officeDocument/2006/relationships/image" Target="../media/image1330.png"/><Relationship Id="rId12" Type="http://schemas.openxmlformats.org/officeDocument/2006/relationships/hyperlink" Target="https://arxiv.org/abs/2504.00672" TargetMode="External"/><Relationship Id="rId2" Type="http://schemas.openxmlformats.org/officeDocument/2006/relationships/image" Target="../media/image189.png"/><Relationship Id="rId1" Type="http://schemas.openxmlformats.org/officeDocument/2006/relationships/slideLayout" Target="../slideLayouts/slideLayout15.xml"/><Relationship Id="rId6" Type="http://schemas.openxmlformats.org/officeDocument/2006/relationships/image" Target="../media/image1320.png"/><Relationship Id="rId11" Type="http://schemas.openxmlformats.org/officeDocument/2006/relationships/image" Target="../media/image191.emf"/><Relationship Id="rId5" Type="http://schemas.openxmlformats.org/officeDocument/2006/relationships/image" Target="../media/image1310.png"/><Relationship Id="rId10" Type="http://schemas.openxmlformats.org/officeDocument/2006/relationships/image" Target="../media/image1350.png"/><Relationship Id="rId9" Type="http://schemas.openxmlformats.org/officeDocument/2006/relationships/hyperlink" Target="https://arxiv.org/pdf/1711.03978" TargetMode="External"/></Relationships>
</file>

<file path=ppt/slides/_rels/slide101.xml.rels><?xml version="1.0" encoding="UTF-8" standalone="yes"?>
<Relationships xmlns="http://schemas.openxmlformats.org/package/2006/relationships"><Relationship Id="rId3" Type="http://schemas.openxmlformats.org/officeDocument/2006/relationships/image" Target="../media/image1360.png"/><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image" Target="../media/image1390.png"/><Relationship Id="rId5" Type="http://schemas.openxmlformats.org/officeDocument/2006/relationships/image" Target="../media/image138.png"/><Relationship Id="rId4" Type="http://schemas.openxmlformats.org/officeDocument/2006/relationships/image" Target="../media/image1370.png"/></Relationships>
</file>

<file path=ppt/slides/_rels/slide102.xml.rels><?xml version="1.0" encoding="UTF-8" standalone="yes"?>
<Relationships xmlns="http://schemas.openxmlformats.org/package/2006/relationships"><Relationship Id="rId8" Type="http://schemas.openxmlformats.org/officeDocument/2006/relationships/hyperlink" Target="https://arxiv.org/abs/2107.02686" TargetMode="External"/><Relationship Id="rId3" Type="http://schemas.openxmlformats.org/officeDocument/2006/relationships/image" Target="../media/image1370.png"/><Relationship Id="rId7" Type="http://schemas.openxmlformats.org/officeDocument/2006/relationships/image" Target="../media/image192.emf"/><Relationship Id="rId2" Type="http://schemas.openxmlformats.org/officeDocument/2006/relationships/image" Target="../media/image1360.png"/><Relationship Id="rId1" Type="http://schemas.openxmlformats.org/officeDocument/2006/relationships/slideLayout" Target="../slideLayouts/slideLayout15.xml"/><Relationship Id="rId6" Type="http://schemas.openxmlformats.org/officeDocument/2006/relationships/image" Target="../media/image1301.png"/><Relationship Id="rId11" Type="http://schemas.openxmlformats.org/officeDocument/2006/relationships/image" Target="../media/image1390.png"/><Relationship Id="rId5" Type="http://schemas.openxmlformats.org/officeDocument/2006/relationships/hyperlink" Target="https://arxiv.org/abs/1711.03978" TargetMode="External"/><Relationship Id="rId10" Type="http://schemas.openxmlformats.org/officeDocument/2006/relationships/image" Target="../media/image193.png"/><Relationship Id="rId4" Type="http://schemas.openxmlformats.org/officeDocument/2006/relationships/image" Target="../media/image138.png"/><Relationship Id="rId9" Type="http://schemas.openxmlformats.org/officeDocument/2006/relationships/image" Target="../media/image1341.png"/></Relationships>
</file>

<file path=ppt/slides/_rels/slide103.xml.rels><?xml version="1.0" encoding="UTF-8" standalone="yes"?>
<Relationships xmlns="http://schemas.openxmlformats.org/package/2006/relationships"><Relationship Id="rId3" Type="http://schemas.openxmlformats.org/officeDocument/2006/relationships/hyperlink" Target="https://arxiv.org/abs/2505.00272" TargetMode="External"/><Relationship Id="rId2" Type="http://schemas.openxmlformats.org/officeDocument/2006/relationships/image" Target="../media/image194.emf"/><Relationship Id="rId1" Type="http://schemas.openxmlformats.org/officeDocument/2006/relationships/slideLayout" Target="../slideLayouts/slideLayout15.xml"/><Relationship Id="rId4" Type="http://schemas.openxmlformats.org/officeDocument/2006/relationships/image" Target="../media/image1450.png"/></Relationships>
</file>

<file path=ppt/slides/_rels/slide104.xml.rels><?xml version="1.0" encoding="UTF-8" standalone="yes"?>
<Relationships xmlns="http://schemas.openxmlformats.org/package/2006/relationships"><Relationship Id="rId3" Type="http://schemas.openxmlformats.org/officeDocument/2006/relationships/hyperlink" Target="https://arxiv.org/abs/2505.00272" TargetMode="External"/><Relationship Id="rId2" Type="http://schemas.openxmlformats.org/officeDocument/2006/relationships/image" Target="../media/image194.emf"/><Relationship Id="rId1" Type="http://schemas.openxmlformats.org/officeDocument/2006/relationships/slideLayout" Target="../slideLayouts/slideLayout15.xml"/><Relationship Id="rId6" Type="http://schemas.openxmlformats.org/officeDocument/2006/relationships/hyperlink" Target="https://arxiv.org/abs/2503.24168" TargetMode="External"/><Relationship Id="rId5" Type="http://schemas.openxmlformats.org/officeDocument/2006/relationships/image" Target="../media/image195.emf"/><Relationship Id="rId4" Type="http://schemas.openxmlformats.org/officeDocument/2006/relationships/image" Target="../media/image1450.png"/></Relationships>
</file>

<file path=ppt/slides/_rels/slide105.xml.rels><?xml version="1.0" encoding="UTF-8" standalone="yes"?>
<Relationships xmlns="http://schemas.openxmlformats.org/package/2006/relationships"><Relationship Id="rId3" Type="http://schemas.openxmlformats.org/officeDocument/2006/relationships/hyperlink" Target="https://cds.cern.ch/record/2944678" TargetMode="External"/><Relationship Id="rId2" Type="http://schemas.openxmlformats.org/officeDocument/2006/relationships/image" Target="../media/image196.emf"/><Relationship Id="rId1" Type="http://schemas.openxmlformats.org/officeDocument/2006/relationships/slideLayout" Target="../slideLayouts/slideLayout15.xml"/><Relationship Id="rId4" Type="http://schemas.openxmlformats.org/officeDocument/2006/relationships/hyperlink" Target="https://github.com/cajohare/DirectDetectionPlots" TargetMode="External"/></Relationships>
</file>

<file path=ppt/slides/_rels/slide106.xml.rels><?xml version="1.0" encoding="UTF-8" standalone="yes"?>
<Relationships xmlns="http://schemas.openxmlformats.org/package/2006/relationships"><Relationship Id="rId8" Type="http://schemas.openxmlformats.org/officeDocument/2006/relationships/hyperlink" Target="https://arxiv.org/abs/2505.00272" TargetMode="External"/><Relationship Id="rId3" Type="http://schemas.openxmlformats.org/officeDocument/2006/relationships/image" Target="../media/image147.png"/><Relationship Id="rId7" Type="http://schemas.openxmlformats.org/officeDocument/2006/relationships/image" Target="../media/image1510.png"/><Relationship Id="rId2" Type="http://schemas.openxmlformats.org/officeDocument/2006/relationships/image" Target="../media/image197.emf"/><Relationship Id="rId1" Type="http://schemas.openxmlformats.org/officeDocument/2006/relationships/slideLayout" Target="../slideLayouts/slideLayout15.xml"/><Relationship Id="rId6" Type="http://schemas.openxmlformats.org/officeDocument/2006/relationships/image" Target="../media/image199.emf"/><Relationship Id="rId5" Type="http://schemas.openxmlformats.org/officeDocument/2006/relationships/image" Target="../media/image1490.png"/><Relationship Id="rId4" Type="http://schemas.openxmlformats.org/officeDocument/2006/relationships/image" Target="../media/image198.emf"/></Relationships>
</file>

<file path=ppt/slides/_rels/slide107.xml.rels><?xml version="1.0" encoding="UTF-8" standalone="yes"?>
<Relationships xmlns="http://schemas.openxmlformats.org/package/2006/relationships"><Relationship Id="rId3" Type="http://schemas.openxmlformats.org/officeDocument/2006/relationships/hyperlink" Target="https://arxiv.org/abs/2504.00541" TargetMode="External"/><Relationship Id="rId2" Type="http://schemas.openxmlformats.org/officeDocument/2006/relationships/image" Target="../media/image1300.png"/><Relationship Id="rId1" Type="http://schemas.openxmlformats.org/officeDocument/2006/relationships/slideLayout" Target="../slideLayouts/slideLayout15.xml"/><Relationship Id="rId4" Type="http://schemas.openxmlformats.org/officeDocument/2006/relationships/hyperlink" Target="https://proceedings.jacow.org/ipac2022/papers/wepost002.pdf" TargetMode="External"/></Relationships>
</file>

<file path=ppt/slides/_rels/slide108.xml.rels><?xml version="1.0" encoding="UTF-8" standalone="yes"?>
<Relationships xmlns="http://schemas.openxmlformats.org/package/2006/relationships"><Relationship Id="rId3" Type="http://schemas.openxmlformats.org/officeDocument/2006/relationships/hyperlink" Target="https://arxiv.org/abs/2503.19983" TargetMode="External"/><Relationship Id="rId2" Type="http://schemas.openxmlformats.org/officeDocument/2006/relationships/image" Target="../media/image200.emf"/><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hyperlink" Target="https://arxiv.org/abs/2503.19983" TargetMode="External"/><Relationship Id="rId1" Type="http://schemas.openxmlformats.org/officeDocument/2006/relationships/slideLayout" Target="../slideLayouts/slideLayout15.xml"/><Relationship Id="rId5" Type="http://schemas.openxmlformats.org/officeDocument/2006/relationships/image" Target="../media/image1540.png"/><Relationship Id="rId4" Type="http://schemas.openxmlformats.org/officeDocument/2006/relationships/hyperlink" Target="https://agenda.infn.it/event/44943/contributions/265338/attachments/137365/206609/jlist_LCVision_Venice_2506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6C1EEF-653A-C4E6-C16C-E0FFC10D7829}"/>
              </a:ext>
            </a:extLst>
          </p:cNvPr>
          <p:cNvPicPr>
            <a:picLocks noChangeAspect="1"/>
          </p:cNvPicPr>
          <p:nvPr/>
        </p:nvPicPr>
        <p:blipFill>
          <a:blip r:embed="rId2"/>
          <a:srcRect t="5569" r="50"/>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51C90DA5-AC3F-C938-0FD5-3AF4750F997C}"/>
              </a:ext>
            </a:extLst>
          </p:cNvPr>
          <p:cNvSpPr txBox="1"/>
          <p:nvPr/>
        </p:nvSpPr>
        <p:spPr>
          <a:xfrm>
            <a:off x="438540" y="5159443"/>
            <a:ext cx="5389054" cy="707886"/>
          </a:xfrm>
          <a:prstGeom prst="rect">
            <a:avLst/>
          </a:prstGeom>
          <a:noFill/>
        </p:spPr>
        <p:txBody>
          <a:bodyPr wrap="square" rtlCol="0">
            <a:spAutoFit/>
          </a:bodyPr>
          <a:lstStyle/>
          <a:p>
            <a:pPr defTabSz="457200" fontAlgn="base">
              <a:spcBef>
                <a:spcPts val="3000"/>
              </a:spcBef>
              <a:spcAft>
                <a:spcPct val="0"/>
              </a:spcAft>
              <a:defRPr/>
            </a:pPr>
            <a:r>
              <a:rPr lang="en-GB" sz="1600" dirty="0">
                <a:solidFill>
                  <a:schemeClr val="bg1"/>
                </a:solidFill>
                <a:latin typeface="Helvetica" pitchFamily="2" charset="0"/>
                <a:ea typeface="Open Sans" panose="020B0606030504020204" pitchFamily="34" charset="0"/>
                <a:cs typeface="Open Sans" panose="020B0606030504020204" pitchFamily="34" charset="0"/>
                <a:sym typeface="Wingdings" pitchFamily="2" charset="2"/>
              </a:rPr>
              <a:t>Andreas Hoecker (CERN)</a:t>
            </a:r>
          </a:p>
          <a:p>
            <a:pPr defTabSz="457200" fontAlgn="base">
              <a:spcBef>
                <a:spcPts val="1200"/>
              </a:spcBef>
              <a:spcAft>
                <a:spcPct val="0"/>
              </a:spcAft>
              <a:defRPr/>
            </a:pPr>
            <a:r>
              <a:rPr lang="en-GB" sz="1400" dirty="0">
                <a:solidFill>
                  <a:schemeClr val="bg1"/>
                </a:solidFill>
                <a:latin typeface="Helvetica" pitchFamily="2" charset="0"/>
                <a:ea typeface="Open Sans" panose="020B0606030504020204" pitchFamily="34" charset="0"/>
                <a:cs typeface="Open Sans" panose="020B0606030504020204" pitchFamily="34" charset="0"/>
                <a:sym typeface="Wingdings" pitchFamily="2" charset="2"/>
              </a:rPr>
              <a:t>Università degli Studi di Milano, 17 March 2026</a:t>
            </a:r>
          </a:p>
        </p:txBody>
      </p:sp>
      <p:sp>
        <p:nvSpPr>
          <p:cNvPr id="12" name="TextBox 11">
            <a:extLst>
              <a:ext uri="{FF2B5EF4-FFF2-40B4-BE49-F238E27FC236}">
                <a16:creationId xmlns:a16="http://schemas.microsoft.com/office/drawing/2014/main" id="{DB938B92-5450-95EF-9B3C-DD068F03F89F}"/>
              </a:ext>
            </a:extLst>
          </p:cNvPr>
          <p:cNvSpPr txBox="1"/>
          <p:nvPr/>
        </p:nvSpPr>
        <p:spPr>
          <a:xfrm>
            <a:off x="438540" y="639470"/>
            <a:ext cx="6194272" cy="1938992"/>
          </a:xfrm>
          <a:prstGeom prst="rect">
            <a:avLst/>
          </a:prstGeom>
          <a:noFill/>
        </p:spPr>
        <p:txBody>
          <a:bodyPr wrap="square" rtlCol="0">
            <a:spAutoFit/>
          </a:bodyPr>
          <a:lstStyle/>
          <a:p>
            <a:pPr algn="l"/>
            <a:r>
              <a:rPr lang="en-GB" sz="4000" b="1" dirty="0">
                <a:solidFill>
                  <a:schemeClr val="bg1"/>
                </a:solidFill>
                <a:latin typeface="Helvetica" pitchFamily="2" charset="0"/>
              </a:rPr>
              <a:t>What we still don’t know about the Higgs boson: the LHC’s next act</a:t>
            </a:r>
          </a:p>
        </p:txBody>
      </p:sp>
    </p:spTree>
    <p:extLst>
      <p:ext uri="{BB962C8B-B14F-4D97-AF65-F5344CB8AC3E}">
        <p14:creationId xmlns:p14="http://schemas.microsoft.com/office/powerpoint/2010/main" val="281271715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AA8EC-2F5E-615D-8A64-A848E6ACFA01}"/>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3CD3DF02-48EE-DD7B-9BE4-FE52142AF83C}"/>
              </a:ext>
            </a:extLst>
          </p:cNvPr>
          <p:cNvSpPr/>
          <p:nvPr/>
        </p:nvSpPr>
        <p:spPr>
          <a:xfrm>
            <a:off x="4598504" y="742122"/>
            <a:ext cx="7593496" cy="357808"/>
          </a:xfrm>
          <a:prstGeom prst="rect">
            <a:avLst/>
          </a:prstGeom>
          <a:solidFill>
            <a:schemeClr val="bg1"/>
          </a:solidFill>
        </p:spPr>
        <p:txBody>
          <a:bodyPr wrap="non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endParaRPr>
          </a:p>
        </p:txBody>
      </p:sp>
      <p:sp>
        <p:nvSpPr>
          <p:cNvPr id="2" name="Slide Number Placeholder 1">
            <a:extLst>
              <a:ext uri="{FF2B5EF4-FFF2-40B4-BE49-F238E27FC236}">
                <a16:creationId xmlns:a16="http://schemas.microsoft.com/office/drawing/2014/main" id="{312BAD86-3FC2-25AF-FFE6-A0BDD0B442E4}"/>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400" b="0" i="0" u="none" strike="noStrike" kern="1200" cap="none" spc="0" normalizeH="0" baseline="0" noProof="0" dirty="0">
              <a:ln>
                <a:noFill/>
              </a:ln>
              <a:solidFill>
                <a:srgbClr val="000000">
                  <a:lumMod val="50000"/>
                  <a:lumOff val="50000"/>
                </a:srgbClr>
              </a:solidFill>
              <a:effectLst/>
              <a:uLnTx/>
              <a:uFillTx/>
              <a:latin typeface="Helvetica Light" charset="0"/>
            </a:endParaRPr>
          </a:p>
        </p:txBody>
      </p:sp>
      <p:pic>
        <p:nvPicPr>
          <p:cNvPr id="9" name="Picture 8">
            <a:extLst>
              <a:ext uri="{FF2B5EF4-FFF2-40B4-BE49-F238E27FC236}">
                <a16:creationId xmlns:a16="http://schemas.microsoft.com/office/drawing/2014/main" id="{6E30C7E7-73AC-874E-C5A2-BEC70EED5331}"/>
              </a:ext>
            </a:extLst>
          </p:cNvPr>
          <p:cNvPicPr>
            <a:picLocks noChangeAspect="1"/>
          </p:cNvPicPr>
          <p:nvPr/>
        </p:nvPicPr>
        <p:blipFill>
          <a:blip r:embed="rId2"/>
          <a:stretch>
            <a:fillRect/>
          </a:stretch>
        </p:blipFill>
        <p:spPr>
          <a:xfrm>
            <a:off x="-1" y="0"/>
            <a:ext cx="4770783" cy="6858000"/>
          </a:xfrm>
          <a:prstGeom prst="rect">
            <a:avLst/>
          </a:prstGeom>
        </p:spPr>
      </p:pic>
      <p:sp>
        <p:nvSpPr>
          <p:cNvPr id="14" name="TextBox 13">
            <a:extLst>
              <a:ext uri="{FF2B5EF4-FFF2-40B4-BE49-F238E27FC236}">
                <a16:creationId xmlns:a16="http://schemas.microsoft.com/office/drawing/2014/main" id="{F02DC5E0-D47F-C6EE-865A-A70B714F679C}"/>
              </a:ext>
            </a:extLst>
          </p:cNvPr>
          <p:cNvSpPr txBox="1"/>
          <p:nvPr/>
        </p:nvSpPr>
        <p:spPr>
          <a:xfrm>
            <a:off x="5724939" y="1988324"/>
            <a:ext cx="5870713" cy="25083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2800" b="1" i="0" u="none" strike="noStrike" kern="1200" cap="none" spc="0" normalizeH="0" baseline="0" noProof="0" dirty="0">
                <a:ln>
                  <a:noFill/>
                </a:ln>
                <a:solidFill>
                  <a:srgbClr val="000000">
                    <a:lumMod val="75000"/>
                    <a:lumOff val="25000"/>
                  </a:srgbClr>
                </a:solidFill>
                <a:effectLst/>
                <a:uLnTx/>
                <a:uFillTx/>
                <a:latin typeface="Helvetica" pitchFamily="2" charset="0"/>
                <a:ea typeface="Helvetica Light" charset="0"/>
                <a:cs typeface="Helvetica Light" charset="0"/>
                <a:sym typeface="Wingdings" pitchFamily="2" charset="2"/>
              </a:rPr>
              <a:t>Physicists have long sought to uncover the structure of matter and make the invisible visible</a:t>
            </a:r>
          </a:p>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2400" b="0" i="0" u="none" strike="noStrike" kern="1200" cap="none" spc="0" normalizeH="0" baseline="0" noProof="0" dirty="0">
                <a:ln>
                  <a:noFill/>
                </a:ln>
                <a:solidFill>
                  <a:srgbClr val="0070C0"/>
                </a:solidFill>
                <a:effectLst/>
                <a:uLnTx/>
                <a:uFillTx/>
                <a:latin typeface="Helvetica" pitchFamily="2" charset="0"/>
                <a:ea typeface="Helvetica Light" charset="0"/>
                <a:cs typeface="Helvetica Light" charset="0"/>
                <a:sym typeface="Wingdings" pitchFamily="2" charset="2"/>
              </a:rPr>
              <a:t>Energetic (= short wavelength) light allows us to visualise hidden structures</a:t>
            </a:r>
          </a:p>
        </p:txBody>
      </p:sp>
      <p:sp>
        <p:nvSpPr>
          <p:cNvPr id="16" name="TextBox 15">
            <a:extLst>
              <a:ext uri="{FF2B5EF4-FFF2-40B4-BE49-F238E27FC236}">
                <a16:creationId xmlns:a16="http://schemas.microsoft.com/office/drawing/2014/main" id="{FE4F2174-BD8C-B20F-1BEA-D302F1F26E63}"/>
              </a:ext>
            </a:extLst>
          </p:cNvPr>
          <p:cNvSpPr txBox="1"/>
          <p:nvPr/>
        </p:nvSpPr>
        <p:spPr>
          <a:xfrm>
            <a:off x="4833888" y="6027003"/>
            <a:ext cx="3044423" cy="75405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000000">
                    <a:lumMod val="75000"/>
                    <a:lumOff val="25000"/>
                  </a:srgbClr>
                </a:solidFill>
                <a:effectLst/>
                <a:uLnTx/>
                <a:uFillTx/>
                <a:latin typeface="Helvetica Light" panose="020B0403020202020204" pitchFamily="34" charset="0"/>
                <a:ea typeface="+mn-ea"/>
                <a:cs typeface="+mn-cs"/>
              </a:rPr>
              <a:t>Hand </a:t>
            </a:r>
            <a:r>
              <a:rPr kumimoji="0" lang="en-GB" sz="1000" b="0" i="0" u="none" strike="noStrike" kern="1200" cap="none" spc="0" normalizeH="0" baseline="0" noProof="0" dirty="0" err="1">
                <a:ln>
                  <a:noFill/>
                </a:ln>
                <a:solidFill>
                  <a:srgbClr val="000000">
                    <a:lumMod val="75000"/>
                    <a:lumOff val="25000"/>
                  </a:srgbClr>
                </a:solidFill>
                <a:effectLst/>
                <a:uLnTx/>
                <a:uFillTx/>
                <a:latin typeface="Helvetica Light" panose="020B0403020202020204" pitchFamily="34" charset="0"/>
                <a:ea typeface="+mn-ea"/>
                <a:cs typeface="+mn-cs"/>
              </a:rPr>
              <a:t>mit</a:t>
            </a:r>
            <a:r>
              <a:rPr kumimoji="0" lang="en-GB" sz="10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 Ringen (Hand with Rings): print of Wilhelm </a:t>
            </a:r>
            <a:r>
              <a:rPr kumimoji="0" lang="en-GB" sz="1000" b="0" i="0" u="none" strike="noStrike" kern="1200" cap="none" spc="0" normalizeH="0" baseline="0" noProof="0" err="1">
                <a:ln>
                  <a:noFill/>
                </a:ln>
                <a:solidFill>
                  <a:srgbClr val="000000">
                    <a:lumMod val="75000"/>
                    <a:lumOff val="25000"/>
                  </a:srgbClr>
                </a:solidFill>
                <a:effectLst/>
                <a:uLnTx/>
                <a:uFillTx/>
                <a:latin typeface="Helvetica Light" panose="020B0403020202020204" pitchFamily="34" charset="0"/>
                <a:ea typeface="+mn-ea"/>
                <a:cs typeface="+mn-cs"/>
              </a:rPr>
              <a:t>Röntgen's</a:t>
            </a:r>
            <a:r>
              <a:rPr kumimoji="0" lang="en-GB" sz="10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 first "medical" X-ray, of his wife's hand, taken on 22 December 1895. </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8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Source: Wikipedia</a:t>
            </a:r>
          </a:p>
        </p:txBody>
      </p:sp>
    </p:spTree>
    <p:extLst>
      <p:ext uri="{BB962C8B-B14F-4D97-AF65-F5344CB8AC3E}">
        <p14:creationId xmlns:p14="http://schemas.microsoft.com/office/powerpoint/2010/main" val="273891932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5E6CF-41A2-E7B0-78EC-61765AA60466}"/>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04AAB936-9CC2-2F22-F246-1A546FDE1CAA}"/>
              </a:ext>
            </a:extLst>
          </p:cNvPr>
          <p:cNvSpPr/>
          <p:nvPr/>
        </p:nvSpPr>
        <p:spPr>
          <a:xfrm>
            <a:off x="4598504" y="742122"/>
            <a:ext cx="7593496" cy="357808"/>
          </a:xfrm>
          <a:prstGeom prst="rect">
            <a:avLst/>
          </a:prstGeom>
          <a:solidFill>
            <a:schemeClr val="bg1"/>
          </a:solidFill>
        </p:spPr>
        <p:txBody>
          <a:bodyPr wrap="non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pitchFamily="2" charset="0"/>
              <a:ea typeface="+mn-ea"/>
              <a:cs typeface="+mn-cs"/>
            </a:endParaRPr>
          </a:p>
        </p:txBody>
      </p:sp>
      <p:sp>
        <p:nvSpPr>
          <p:cNvPr id="2" name="Slide Number Placeholder 1">
            <a:extLst>
              <a:ext uri="{FF2B5EF4-FFF2-40B4-BE49-F238E27FC236}">
                <a16:creationId xmlns:a16="http://schemas.microsoft.com/office/drawing/2014/main" id="{FCD3F6D4-FE1E-582B-AA0A-3F8B4AD58B80}"/>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14" name="TextBox 13">
            <a:extLst>
              <a:ext uri="{FF2B5EF4-FFF2-40B4-BE49-F238E27FC236}">
                <a16:creationId xmlns:a16="http://schemas.microsoft.com/office/drawing/2014/main" id="{503509F0-D474-522E-B4F9-358330CE315E}"/>
              </a:ext>
            </a:extLst>
          </p:cNvPr>
          <p:cNvSpPr txBox="1"/>
          <p:nvPr/>
        </p:nvSpPr>
        <p:spPr>
          <a:xfrm>
            <a:off x="5724939" y="2037192"/>
            <a:ext cx="5870713" cy="26930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2400" b="0" i="0" u="none" strike="noStrike" kern="1200" cap="none" spc="0" normalizeH="0" baseline="0" noProof="0" dirty="0">
                <a:ln>
                  <a:noFill/>
                </a:ln>
                <a:solidFill>
                  <a:srgbClr val="0070C0"/>
                </a:solidFill>
                <a:effectLst/>
                <a:uLnTx/>
                <a:uFillTx/>
                <a:latin typeface="Helvetica" pitchFamily="2" charset="0"/>
                <a:ea typeface="Helvetica Light" charset="0"/>
                <a:cs typeface="Helvetica Light" charset="0"/>
                <a:sym typeface="Wingdings" pitchFamily="2" charset="2"/>
              </a:rPr>
              <a:t>Light microscopes enabled the discovery of cells</a:t>
            </a:r>
            <a:endParaRPr lang="en-GB" sz="2400" dirty="0">
              <a:solidFill>
                <a:srgbClr val="0070C0"/>
              </a:solidFill>
              <a:latin typeface="Helvetica" pitchFamily="2" charset="0"/>
              <a:ea typeface="Helvetica Light" charset="0"/>
              <a:cs typeface="Helvetica Light" charset="0"/>
              <a:sym typeface="Wingdings" pitchFamily="2" charset="2"/>
            </a:endParaRPr>
          </a:p>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2400" b="0" i="0" u="none" strike="noStrike" kern="1200" cap="none" spc="0" normalizeH="0" baseline="0" noProof="0" dirty="0">
                <a:ln>
                  <a:noFill/>
                </a:ln>
                <a:solidFill>
                  <a:srgbClr val="0070C0"/>
                </a:solidFill>
                <a:effectLst/>
                <a:uLnTx/>
                <a:uFillTx/>
                <a:latin typeface="Helvetica" pitchFamily="2" charset="0"/>
                <a:ea typeface="Helvetica Light" charset="0"/>
                <a:cs typeface="Helvetica Light" charset="0"/>
                <a:sym typeface="Wingdings" pitchFamily="2" charset="2"/>
              </a:rPr>
              <a:t>More energetic (shorter-wavelength) electron microscopes resolve far smaller structures, such as viruses, and even reveal details at the atomic scale</a:t>
            </a:r>
          </a:p>
        </p:txBody>
      </p:sp>
      <p:sp>
        <p:nvSpPr>
          <p:cNvPr id="16" name="TextBox 15">
            <a:extLst>
              <a:ext uri="{FF2B5EF4-FFF2-40B4-BE49-F238E27FC236}">
                <a16:creationId xmlns:a16="http://schemas.microsoft.com/office/drawing/2014/main" id="{24FC61C0-DD35-7BB6-7125-8160B8E49D22}"/>
              </a:ext>
            </a:extLst>
          </p:cNvPr>
          <p:cNvSpPr txBox="1"/>
          <p:nvPr/>
        </p:nvSpPr>
        <p:spPr>
          <a:xfrm>
            <a:off x="4833888" y="6571318"/>
            <a:ext cx="3044423"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Atomic structure of diamond</a:t>
            </a:r>
            <a:endParaRPr kumimoji="0" lang="en-GB" sz="8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endParaRPr>
          </a:p>
        </p:txBody>
      </p:sp>
      <p:pic>
        <p:nvPicPr>
          <p:cNvPr id="5" name="Picture 4">
            <a:extLst>
              <a:ext uri="{FF2B5EF4-FFF2-40B4-BE49-F238E27FC236}">
                <a16:creationId xmlns:a16="http://schemas.microsoft.com/office/drawing/2014/main" id="{36A1A55A-65D6-89B6-5D6C-6E0B609E9B73}"/>
              </a:ext>
            </a:extLst>
          </p:cNvPr>
          <p:cNvPicPr>
            <a:picLocks noChangeAspect="1"/>
          </p:cNvPicPr>
          <p:nvPr/>
        </p:nvPicPr>
        <p:blipFill>
          <a:blip r:embed="rId2"/>
          <a:srcRect r="7708"/>
          <a:stretch>
            <a:fillRect/>
          </a:stretch>
        </p:blipFill>
        <p:spPr>
          <a:xfrm>
            <a:off x="0" y="3260035"/>
            <a:ext cx="4770782" cy="3597965"/>
          </a:xfrm>
          <a:prstGeom prst="rect">
            <a:avLst/>
          </a:prstGeom>
        </p:spPr>
      </p:pic>
      <p:pic>
        <p:nvPicPr>
          <p:cNvPr id="6" name="Picture 4" descr="What are cells? KS3 Biology - CCEA - BBC Bitesize">
            <a:extLst>
              <a:ext uri="{FF2B5EF4-FFF2-40B4-BE49-F238E27FC236}">
                <a16:creationId xmlns:a16="http://schemas.microsoft.com/office/drawing/2014/main" id="{28179E7D-1584-4D84-50A5-85AE48891B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683"/>
          <a:stretch>
            <a:fillRect/>
          </a:stretch>
        </p:blipFill>
        <p:spPr bwMode="auto">
          <a:xfrm>
            <a:off x="0" y="-1"/>
            <a:ext cx="4770782" cy="3260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16010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23E7C-0568-83DF-31D5-09E3DFA5465B}"/>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3F93574C-E134-168C-2471-F1F2DF21799C}"/>
              </a:ext>
            </a:extLst>
          </p:cNvPr>
          <p:cNvSpPr/>
          <p:nvPr/>
        </p:nvSpPr>
        <p:spPr>
          <a:xfrm>
            <a:off x="4598504" y="742122"/>
            <a:ext cx="7593496" cy="357808"/>
          </a:xfrm>
          <a:prstGeom prst="rect">
            <a:avLst/>
          </a:prstGeom>
          <a:solidFill>
            <a:schemeClr val="bg1"/>
          </a:solidFill>
        </p:spPr>
        <p:txBody>
          <a:bodyPr wrap="non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pitchFamily="2" charset="0"/>
              <a:ea typeface="+mn-ea"/>
              <a:cs typeface="+mn-cs"/>
            </a:endParaRPr>
          </a:p>
        </p:txBody>
      </p:sp>
      <p:sp>
        <p:nvSpPr>
          <p:cNvPr id="2" name="Slide Number Placeholder 1">
            <a:extLst>
              <a:ext uri="{FF2B5EF4-FFF2-40B4-BE49-F238E27FC236}">
                <a16:creationId xmlns:a16="http://schemas.microsoft.com/office/drawing/2014/main" id="{19730DC7-2207-A667-D826-7A95BC93C802}"/>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7" name="TextBox 6">
            <a:extLst>
              <a:ext uri="{FF2B5EF4-FFF2-40B4-BE49-F238E27FC236}">
                <a16:creationId xmlns:a16="http://schemas.microsoft.com/office/drawing/2014/main" id="{6151519D-06CB-C5AB-95C7-F8A672E561AC}"/>
              </a:ext>
            </a:extLst>
          </p:cNvPr>
          <p:cNvSpPr txBox="1"/>
          <p:nvPr/>
        </p:nvSpPr>
        <p:spPr>
          <a:xfrm>
            <a:off x="5724939" y="1840842"/>
            <a:ext cx="5705061"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2400" b="0" i="0" u="none" strike="noStrike" kern="1200" cap="none" spc="0" normalizeH="0" baseline="0" noProof="0">
                <a:ln>
                  <a:noFill/>
                </a:ln>
                <a:solidFill>
                  <a:srgbClr val="0070C0"/>
                </a:solidFill>
                <a:effectLst/>
                <a:uLnTx/>
                <a:uFillTx/>
                <a:latin typeface="Helvetica" pitchFamily="2" charset="0"/>
                <a:ea typeface="Helvetica Light" charset="0"/>
                <a:cs typeface="Helvetica Light" charset="0"/>
                <a:sym typeface="Wingdings" pitchFamily="2" charset="2"/>
              </a:rPr>
              <a:t>The energies generated in modern particle accelerators and colliders allow to resolve space almost a billion times smaller than today’s best electron microscopes ...</a:t>
            </a:r>
          </a:p>
        </p:txBody>
      </p:sp>
      <p:sp>
        <p:nvSpPr>
          <p:cNvPr id="9" name="TextBox 8">
            <a:extLst>
              <a:ext uri="{FF2B5EF4-FFF2-40B4-BE49-F238E27FC236}">
                <a16:creationId xmlns:a16="http://schemas.microsoft.com/office/drawing/2014/main" id="{4EEE76F7-F13D-088F-7643-8F926E0103AB}"/>
              </a:ext>
            </a:extLst>
          </p:cNvPr>
          <p:cNvSpPr txBox="1"/>
          <p:nvPr/>
        </p:nvSpPr>
        <p:spPr>
          <a:xfrm>
            <a:off x="5724939" y="4040406"/>
            <a:ext cx="5540189"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2400" b="0" i="0" u="none" strike="noStrike" kern="1200" cap="none" spc="0" normalizeH="0" baseline="0" noProof="0">
                <a:ln>
                  <a:noFill/>
                </a:ln>
                <a:solidFill>
                  <a:srgbClr val="0070C0"/>
                </a:solidFill>
                <a:effectLst/>
                <a:uLnTx/>
                <a:uFillTx/>
                <a:latin typeface="Helvetica" pitchFamily="2" charset="0"/>
                <a:ea typeface="Helvetica Light" charset="0"/>
                <a:cs typeface="Helvetica Light" charset="0"/>
                <a:sym typeface="Wingdings" pitchFamily="2" charset="2"/>
              </a:rPr>
              <a:t>… and to produce heavy particles through E = mc</a:t>
            </a:r>
            <a:r>
              <a:rPr kumimoji="0" lang="en-GB" sz="2400" b="0" i="0" u="none" strike="noStrike" kern="1200" cap="none" spc="0" normalizeH="0" baseline="30000" noProof="0">
                <a:ln>
                  <a:noFill/>
                </a:ln>
                <a:solidFill>
                  <a:srgbClr val="0070C0"/>
                </a:solidFill>
                <a:effectLst/>
                <a:uLnTx/>
                <a:uFillTx/>
                <a:latin typeface="Helvetica" pitchFamily="2" charset="0"/>
                <a:ea typeface="Helvetica Light" charset="0"/>
                <a:cs typeface="Helvetica Light" charset="0"/>
                <a:sym typeface="Wingdings" pitchFamily="2" charset="2"/>
              </a:rPr>
              <a:t>2</a:t>
            </a:r>
            <a:r>
              <a:rPr kumimoji="0" lang="en-GB" sz="2400" b="0" i="0" u="none" strike="noStrike" kern="1200" cap="none" spc="0" normalizeH="0" baseline="0" noProof="0">
                <a:ln>
                  <a:noFill/>
                </a:ln>
                <a:solidFill>
                  <a:srgbClr val="0070C0"/>
                </a:solidFill>
                <a:effectLst/>
                <a:uLnTx/>
                <a:uFillTx/>
                <a:latin typeface="Helvetica" pitchFamily="2" charset="0"/>
                <a:ea typeface="Helvetica Light" charset="0"/>
                <a:cs typeface="Helvetica Light" charset="0"/>
                <a:sym typeface="Wingdings" pitchFamily="2" charset="2"/>
              </a:rPr>
              <a:t> that governed the early history of the universe</a:t>
            </a:r>
          </a:p>
        </p:txBody>
      </p:sp>
      <p:sp>
        <p:nvSpPr>
          <p:cNvPr id="10" name="TextBox 9">
            <a:extLst>
              <a:ext uri="{FF2B5EF4-FFF2-40B4-BE49-F238E27FC236}">
                <a16:creationId xmlns:a16="http://schemas.microsoft.com/office/drawing/2014/main" id="{D9F40B76-C926-CB8D-F3FD-7534FBAB04B3}"/>
              </a:ext>
            </a:extLst>
          </p:cNvPr>
          <p:cNvSpPr txBox="1"/>
          <p:nvPr/>
        </p:nvSpPr>
        <p:spPr>
          <a:xfrm>
            <a:off x="4833888" y="6572293"/>
            <a:ext cx="6431239"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A Higgs boson candidate decaying into 4 muons in the ATLAS detector</a:t>
            </a:r>
            <a:endParaRPr kumimoji="0" lang="en-GB" sz="8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endParaRPr>
          </a:p>
        </p:txBody>
      </p:sp>
      <p:pic>
        <p:nvPicPr>
          <p:cNvPr id="12" name="Picture 11">
            <a:extLst>
              <a:ext uri="{FF2B5EF4-FFF2-40B4-BE49-F238E27FC236}">
                <a16:creationId xmlns:a16="http://schemas.microsoft.com/office/drawing/2014/main" id="{8358F22F-447B-4DEE-E078-8BB5E3E4E82A}"/>
              </a:ext>
            </a:extLst>
          </p:cNvPr>
          <p:cNvPicPr>
            <a:picLocks noChangeAspect="1"/>
          </p:cNvPicPr>
          <p:nvPr/>
        </p:nvPicPr>
        <p:blipFill rotWithShape="1">
          <a:blip r:embed="rId2">
            <a:extLst>
              <a:ext uri="{28A0092B-C50C-407E-A947-70E740481C1C}">
                <a14:useLocalDpi xmlns:a14="http://schemas.microsoft.com/office/drawing/2010/main"/>
              </a:ext>
            </a:extLst>
          </a:blip>
          <a:srcRect t="21633" r="22444"/>
          <a:stretch>
            <a:fillRect/>
          </a:stretch>
        </p:blipFill>
        <p:spPr>
          <a:xfrm>
            <a:off x="0" y="-2"/>
            <a:ext cx="4767065" cy="6858002"/>
          </a:xfrm>
          <a:prstGeom prst="rect">
            <a:avLst/>
          </a:prstGeom>
        </p:spPr>
      </p:pic>
    </p:spTree>
    <p:extLst>
      <p:ext uri="{BB962C8B-B14F-4D97-AF65-F5344CB8AC3E}">
        <p14:creationId xmlns:p14="http://schemas.microsoft.com/office/powerpoint/2010/main" val="48286565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C1AE9-7432-D83F-31AC-0887CAF76C5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CB8A3F-C9CA-4B7B-71D4-C25E220F1A67}"/>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AF90B1E5-B9EB-65D9-D2F0-02756C3BA495}"/>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D7FBF"/>
                </a:solidFill>
                <a:latin typeface="Helvetica" pitchFamily="2" charset="0"/>
                <a:ea typeface="Trebuchet MS" pitchFamily="-84" charset="0"/>
                <a:cs typeface="Helvetica Light"/>
              </a:rPr>
              <a:t>It’s all made of a handful of particles and forces</a:t>
            </a:r>
          </a:p>
        </p:txBody>
      </p:sp>
      <p:pic>
        <p:nvPicPr>
          <p:cNvPr id="9" name="Picture 8">
            <a:extLst>
              <a:ext uri="{FF2B5EF4-FFF2-40B4-BE49-F238E27FC236}">
                <a16:creationId xmlns:a16="http://schemas.microsoft.com/office/drawing/2014/main" id="{AFCC1063-65F2-8DC5-6783-AA88E03928D1}"/>
              </a:ext>
            </a:extLst>
          </p:cNvPr>
          <p:cNvPicPr>
            <a:picLocks noChangeAspect="1"/>
          </p:cNvPicPr>
          <p:nvPr/>
        </p:nvPicPr>
        <p:blipFill>
          <a:blip r:embed="rId2"/>
          <a:stretch>
            <a:fillRect/>
          </a:stretch>
        </p:blipFill>
        <p:spPr>
          <a:xfrm>
            <a:off x="979140" y="1789391"/>
            <a:ext cx="9752597" cy="3383554"/>
          </a:xfrm>
          <a:prstGeom prst="rect">
            <a:avLst/>
          </a:prstGeom>
        </p:spPr>
      </p:pic>
      <p:sp>
        <p:nvSpPr>
          <p:cNvPr id="20" name="Rectangle 19">
            <a:extLst>
              <a:ext uri="{FF2B5EF4-FFF2-40B4-BE49-F238E27FC236}">
                <a16:creationId xmlns:a16="http://schemas.microsoft.com/office/drawing/2014/main" id="{3EE6BB6B-2946-EC42-5D46-26E7F15BA1C8}"/>
              </a:ext>
            </a:extLst>
          </p:cNvPr>
          <p:cNvSpPr/>
          <p:nvPr/>
        </p:nvSpPr>
        <p:spPr>
          <a:xfrm>
            <a:off x="641953" y="1147461"/>
            <a:ext cx="11550047" cy="338554"/>
          </a:xfrm>
          <a:prstGeom prst="rect">
            <a:avLst/>
          </a:prstGeom>
        </p:spPr>
        <p:txBody>
          <a:bodyPr wrap="square">
            <a:spAutoFit/>
          </a:bodyPr>
          <a:lstStyle/>
          <a:p>
            <a:pPr marL="0" marR="0" lvl="0" indent="0" algn="l" defTabSz="457200" rtl="0" eaLnBrk="1" fontAlgn="base" latinLnBrk="0" hangingPunct="1">
              <a:lnSpc>
                <a:spcPct val="100000"/>
              </a:lnSpc>
              <a:spcBef>
                <a:spcPts val="1800"/>
              </a:spcBef>
              <a:spcAft>
                <a:spcPct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Helvetica" pitchFamily="2" charset="0"/>
                <a:ea typeface="+mn-ea"/>
                <a:cs typeface="+mn-cs"/>
              </a:rPr>
              <a:t>The sub-atomic structure of matter and its interactions is elegantly simple </a:t>
            </a:r>
            <a:r>
              <a:rPr kumimoji="0" lang="en-GB" sz="1400" b="0" i="0" u="none" strike="noStrike" kern="1200" cap="none" spc="0" normalizeH="0" baseline="0" noProof="0">
                <a:ln>
                  <a:noFill/>
                </a:ln>
                <a:solidFill>
                  <a:srgbClr val="000000"/>
                </a:solidFill>
                <a:effectLst/>
                <a:uLnTx/>
                <a:uFillTx/>
                <a:latin typeface="Helvetica" pitchFamily="2" charset="0"/>
                <a:ea typeface="+mn-ea"/>
                <a:cs typeface="+mn-cs"/>
              </a:rPr>
              <a:t>(a very simplified picture)</a:t>
            </a:r>
            <a:endParaRPr kumimoji="0" lang="en-GB" sz="1600" b="0" i="0" u="none" strike="noStrike" kern="1200" cap="none" spc="0" normalizeH="0" baseline="0" noProof="0">
              <a:ln>
                <a:noFill/>
              </a:ln>
              <a:solidFill>
                <a:srgbClr val="000000"/>
              </a:solidFill>
              <a:effectLst/>
              <a:uLnTx/>
              <a:uFillTx/>
              <a:latin typeface="Helvetica" pitchFamily="2" charset="0"/>
              <a:ea typeface="+mn-ea"/>
              <a:cs typeface="+mn-cs"/>
            </a:endParaRPr>
          </a:p>
        </p:txBody>
      </p:sp>
      <p:sp>
        <p:nvSpPr>
          <p:cNvPr id="4" name="Rectangle 3">
            <a:extLst>
              <a:ext uri="{FF2B5EF4-FFF2-40B4-BE49-F238E27FC236}">
                <a16:creationId xmlns:a16="http://schemas.microsoft.com/office/drawing/2014/main" id="{A142B738-33C6-8D8C-7DB5-868550985B89}"/>
              </a:ext>
            </a:extLst>
          </p:cNvPr>
          <p:cNvSpPr/>
          <p:nvPr/>
        </p:nvSpPr>
        <p:spPr>
          <a:xfrm>
            <a:off x="591667" y="5726958"/>
            <a:ext cx="10928796" cy="700192"/>
          </a:xfrm>
          <a:prstGeom prst="rect">
            <a:avLst/>
          </a:prstGeom>
        </p:spPr>
        <p:txBody>
          <a:bodyPr wrap="square">
            <a:spAutoFit/>
          </a:bodyPr>
          <a:lstStyle/>
          <a:p>
            <a:pPr marL="285750" marR="0" lvl="0" indent="-285750" algn="l" defTabSz="457200"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a:ln>
                  <a:noFill/>
                </a:ln>
                <a:solidFill>
                  <a:srgbClr val="000000"/>
                </a:solidFill>
                <a:effectLst/>
                <a:uLnTx/>
                <a:uFillTx/>
                <a:latin typeface="Helvetica" pitchFamily="2" charset="0"/>
                <a:ea typeface="+mn-ea"/>
                <a:cs typeface="+mn-cs"/>
              </a:rPr>
              <a:t>Elementary particles appear point-like, with no spatial extent at all </a:t>
            </a:r>
            <a:endParaRPr kumimoji="0" lang="en-GB" sz="1400" b="0" i="0" u="none" strike="noStrike" kern="1200" cap="none" spc="0" normalizeH="0" baseline="0" noProof="0">
              <a:ln>
                <a:noFill/>
              </a:ln>
              <a:solidFill>
                <a:srgbClr val="000000"/>
              </a:solidFill>
              <a:effectLst/>
              <a:uLnTx/>
              <a:uFillTx/>
              <a:latin typeface="Helvetica" pitchFamily="2" charset="0"/>
              <a:ea typeface="+mn-ea"/>
              <a:cs typeface="+mn-cs"/>
            </a:endParaRPr>
          </a:p>
          <a:p>
            <a:pPr marL="285750" lvl="0" indent="-285750" defTabSz="457200" fontAlgn="base">
              <a:spcBef>
                <a:spcPts val="900"/>
              </a:spcBef>
              <a:spcAft>
                <a:spcPct val="0"/>
              </a:spcAft>
              <a:buFont typeface="Arial" panose="020B0604020202020204" pitchFamily="34" charset="0"/>
              <a:buChar char="•"/>
              <a:defRPr/>
            </a:pPr>
            <a:r>
              <a:rPr lang="en-GB" sz="1600">
                <a:solidFill>
                  <a:srgbClr val="000000"/>
                </a:solidFill>
                <a:latin typeface="Helvetica" pitchFamily="2" charset="0"/>
              </a:rPr>
              <a:t>Without some remarkable mechanism at play, elementary particles would have no mass</a:t>
            </a:r>
            <a:endParaRPr lang="en-GB" sz="1400">
              <a:solidFill>
                <a:srgbClr val="000000"/>
              </a:solidFill>
              <a:latin typeface="Helvetica" pitchFamily="2" charset="0"/>
            </a:endParaRPr>
          </a:p>
        </p:txBody>
      </p:sp>
      <p:sp>
        <p:nvSpPr>
          <p:cNvPr id="10" name="TextBox 9">
            <a:extLst>
              <a:ext uri="{FF2B5EF4-FFF2-40B4-BE49-F238E27FC236}">
                <a16:creationId xmlns:a16="http://schemas.microsoft.com/office/drawing/2014/main" id="{1112C962-45AD-B235-65FB-9A6BEDD05261}"/>
              </a:ext>
            </a:extLst>
          </p:cNvPr>
          <p:cNvSpPr txBox="1"/>
          <p:nvPr/>
        </p:nvSpPr>
        <p:spPr>
          <a:xfrm>
            <a:off x="9811020" y="4575040"/>
            <a:ext cx="1290738"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(up &amp; down)</a:t>
            </a:r>
          </a:p>
        </p:txBody>
      </p:sp>
    </p:spTree>
    <p:extLst>
      <p:ext uri="{BB962C8B-B14F-4D97-AF65-F5344CB8AC3E}">
        <p14:creationId xmlns:p14="http://schemas.microsoft.com/office/powerpoint/2010/main" val="305389161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0AA5A-9624-75B8-E5CD-D3094A2C9BB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246F7A5-60AE-5224-FDE2-10A59527A3F3}"/>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02700E3E-A879-C8A8-A68D-B8E978C59D24}"/>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070C0"/>
                </a:solidFill>
                <a:latin typeface="Helvetica" pitchFamily="2" charset="0"/>
                <a:ea typeface="Trebuchet MS" pitchFamily="-84" charset="0"/>
                <a:cs typeface="Helvetica Light"/>
              </a:rPr>
              <a:t>We are seeing a strange universe, indeed</a:t>
            </a:r>
          </a:p>
        </p:txBody>
      </p:sp>
      <p:sp>
        <p:nvSpPr>
          <p:cNvPr id="20" name="Rectangle 19">
            <a:extLst>
              <a:ext uri="{FF2B5EF4-FFF2-40B4-BE49-F238E27FC236}">
                <a16:creationId xmlns:a16="http://schemas.microsoft.com/office/drawing/2014/main" id="{586865A7-A5E4-F41F-A5BF-486F26CD0D79}"/>
              </a:ext>
            </a:extLst>
          </p:cNvPr>
          <p:cNvSpPr/>
          <p:nvPr/>
        </p:nvSpPr>
        <p:spPr>
          <a:xfrm>
            <a:off x="641953" y="1147461"/>
            <a:ext cx="11550047" cy="338554"/>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The sub-atomic structure of matter and its interactions is described by the </a:t>
            </a:r>
            <a:r>
              <a:rPr lang="en-GB" sz="1600" b="1">
                <a:solidFill>
                  <a:srgbClr val="0D7FBF"/>
                </a:solidFill>
                <a:latin typeface="Helvetica" pitchFamily="2" charset="0"/>
              </a:rPr>
              <a:t>Standard Model</a:t>
            </a:r>
          </a:p>
        </p:txBody>
      </p:sp>
      <p:pic>
        <p:nvPicPr>
          <p:cNvPr id="9" name="Picture 2">
            <a:extLst>
              <a:ext uri="{FF2B5EF4-FFF2-40B4-BE49-F238E27FC236}">
                <a16:creationId xmlns:a16="http://schemas.microsoft.com/office/drawing/2014/main" id="{D5132D60-4E12-8A2C-E902-A3261EFA93D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618647" y="1696764"/>
            <a:ext cx="4956014" cy="4743017"/>
          </a:xfrm>
          <a:prstGeom prst="rect">
            <a:avLst/>
          </a:prstGeom>
          <a:noFill/>
          <a:extLst>
            <a:ext uri="{909E8E84-426E-40DD-AFC4-6F175D3DCCD1}">
              <a14:hiddenFill xmlns:a14="http://schemas.microsoft.com/office/drawing/2010/main">
                <a:solidFill>
                  <a:srgbClr val="FFFFFF"/>
                </a:solidFill>
              </a14:hiddenFill>
            </a:ext>
          </a:extLst>
        </p:spPr>
      </p:pic>
      <p:sp>
        <p:nvSpPr>
          <p:cNvPr id="47" name="Rectangle 46">
            <a:extLst>
              <a:ext uri="{FF2B5EF4-FFF2-40B4-BE49-F238E27FC236}">
                <a16:creationId xmlns:a16="http://schemas.microsoft.com/office/drawing/2014/main" id="{137DE44E-3648-D2D8-87B8-E73C2826CF48}"/>
              </a:ext>
            </a:extLst>
          </p:cNvPr>
          <p:cNvSpPr/>
          <p:nvPr/>
        </p:nvSpPr>
        <p:spPr>
          <a:xfrm>
            <a:off x="6660107" y="2156346"/>
            <a:ext cx="2472313" cy="4283435"/>
          </a:xfrm>
          <a:prstGeom prst="rect">
            <a:avLst/>
          </a:prstGeom>
          <a:solidFill>
            <a:schemeClr val="bg1"/>
          </a:solidFill>
          <a:ln>
            <a:solidFill>
              <a:schemeClr val="bg1"/>
            </a:solidFill>
          </a:ln>
        </p:spPr>
        <p:txBody>
          <a:bodyPr wrap="square" rtlCol="0" anchor="ctr">
            <a:spAutoFit/>
          </a:bodyPr>
          <a:lstStyle/>
          <a:p>
            <a:pPr algn="l"/>
            <a:endParaRPr lang="en-GB" sz="1600">
              <a:latin typeface="Helvetica" pitchFamily="2" charset="0"/>
            </a:endParaRPr>
          </a:p>
        </p:txBody>
      </p:sp>
      <p:sp>
        <p:nvSpPr>
          <p:cNvPr id="10" name="TextBox 9">
            <a:extLst>
              <a:ext uri="{FF2B5EF4-FFF2-40B4-BE49-F238E27FC236}">
                <a16:creationId xmlns:a16="http://schemas.microsoft.com/office/drawing/2014/main" id="{D81F5982-634B-E646-9738-3189CBCFBA68}"/>
              </a:ext>
            </a:extLst>
          </p:cNvPr>
          <p:cNvSpPr txBox="1"/>
          <p:nvPr/>
        </p:nvSpPr>
        <p:spPr>
          <a:xfrm>
            <a:off x="4918578" y="6316949"/>
            <a:ext cx="702436" cy="261610"/>
          </a:xfrm>
          <a:prstGeom prst="rect">
            <a:avLst/>
          </a:prstGeom>
          <a:noFill/>
        </p:spPr>
        <p:txBody>
          <a:bodyPr wrap="none" rtlCol="0">
            <a:spAutoFit/>
          </a:bodyPr>
          <a:lstStyle/>
          <a:p>
            <a:pPr marL="0">
              <a:spcBef>
                <a:spcPts val="3000"/>
              </a:spcBef>
            </a:pPr>
            <a:r>
              <a:rPr lang="en-CH" sz="1100">
                <a:solidFill>
                  <a:srgbClr val="78D745"/>
                </a:solidFill>
                <a:latin typeface="Helvetica" pitchFamily="2" charset="0"/>
                <a:ea typeface="Helvetica Light" charset="0"/>
                <a:cs typeface="Helvetica Light" charset="0"/>
                <a:sym typeface="Wingdings" pitchFamily="2" charset="2"/>
              </a:rPr>
              <a:t>Spin 1/2</a:t>
            </a:r>
          </a:p>
        </p:txBody>
      </p:sp>
      <p:grpSp>
        <p:nvGrpSpPr>
          <p:cNvPr id="48" name="Group 47">
            <a:extLst>
              <a:ext uri="{FF2B5EF4-FFF2-40B4-BE49-F238E27FC236}">
                <a16:creationId xmlns:a16="http://schemas.microsoft.com/office/drawing/2014/main" id="{A3979123-8FD8-3C28-E728-4A8789B3B06C}"/>
              </a:ext>
            </a:extLst>
          </p:cNvPr>
          <p:cNvGrpSpPr/>
          <p:nvPr/>
        </p:nvGrpSpPr>
        <p:grpSpPr>
          <a:xfrm>
            <a:off x="4572000" y="2199880"/>
            <a:ext cx="6728349" cy="4109096"/>
            <a:chOff x="4572000" y="2199880"/>
            <a:chExt cx="6728349" cy="4109096"/>
          </a:xfrm>
        </p:grpSpPr>
        <p:grpSp>
          <p:nvGrpSpPr>
            <p:cNvPr id="18" name="Group 17">
              <a:extLst>
                <a:ext uri="{FF2B5EF4-FFF2-40B4-BE49-F238E27FC236}">
                  <a16:creationId xmlns:a16="http://schemas.microsoft.com/office/drawing/2014/main" id="{D8FB9E1F-CA64-9FA7-CAE2-0CB01947C89E}"/>
                </a:ext>
              </a:extLst>
            </p:cNvPr>
            <p:cNvGrpSpPr/>
            <p:nvPr/>
          </p:nvGrpSpPr>
          <p:grpSpPr>
            <a:xfrm>
              <a:off x="7481042" y="2199880"/>
              <a:ext cx="3819307" cy="4109096"/>
              <a:chOff x="7922155" y="2570434"/>
              <a:chExt cx="3819307" cy="4109096"/>
            </a:xfrm>
          </p:grpSpPr>
          <p:sp>
            <p:nvSpPr>
              <p:cNvPr id="22" name="Rounded Rectangle 21">
                <a:extLst>
                  <a:ext uri="{FF2B5EF4-FFF2-40B4-BE49-F238E27FC236}">
                    <a16:creationId xmlns:a16="http://schemas.microsoft.com/office/drawing/2014/main" id="{F212A889-C741-1664-AC4D-53F4528B1063}"/>
                  </a:ext>
                </a:extLst>
              </p:cNvPr>
              <p:cNvSpPr/>
              <p:nvPr/>
            </p:nvSpPr>
            <p:spPr>
              <a:xfrm>
                <a:off x="7922155" y="2570434"/>
                <a:ext cx="3819307" cy="4109096"/>
              </a:xfrm>
              <a:prstGeom prst="roundRect">
                <a:avLst>
                  <a:gd name="adj" fmla="val 0"/>
                </a:avLst>
              </a:prstGeom>
              <a:solidFill>
                <a:srgbClr val="E7EBF7"/>
              </a:solidFill>
              <a:ln w="3175">
                <a:noFill/>
              </a:ln>
            </p:spPr>
            <p:txBody>
              <a:bodyPr wrap="square" rtlCol="0" anchor="ctr">
                <a:spAutoFit/>
              </a:bodyPr>
              <a:lstStyle/>
              <a:p>
                <a:pPr algn="l"/>
                <a:endParaRPr lang="en-CH" sz="1600">
                  <a:latin typeface="Helvetica" pitchFamily="2" charset="0"/>
                </a:endParaRPr>
              </a:p>
            </p:txBody>
          </p:sp>
          <p:pic>
            <p:nvPicPr>
              <p:cNvPr id="23" name="Picture 22">
                <a:extLst>
                  <a:ext uri="{FF2B5EF4-FFF2-40B4-BE49-F238E27FC236}">
                    <a16:creationId xmlns:a16="http://schemas.microsoft.com/office/drawing/2014/main" id="{256817C6-EEA4-FD5A-0557-28B5C85A8D61}"/>
                  </a:ext>
                </a:extLst>
              </p:cNvPr>
              <p:cNvPicPr>
                <a:picLocks noChangeAspect="1"/>
              </p:cNvPicPr>
              <p:nvPr/>
            </p:nvPicPr>
            <p:blipFill>
              <a:blip r:embed="rId3"/>
              <a:srcRect l="108" r="108"/>
              <a:stretch/>
            </p:blipFill>
            <p:spPr>
              <a:xfrm>
                <a:off x="8104939" y="2727665"/>
                <a:ext cx="3324704" cy="3798570"/>
              </a:xfrm>
              <a:prstGeom prst="rect">
                <a:avLst/>
              </a:prstGeom>
            </p:spPr>
          </p:pic>
          <p:sp>
            <p:nvSpPr>
              <p:cNvPr id="24" name="TextBox 23">
                <a:extLst>
                  <a:ext uri="{FF2B5EF4-FFF2-40B4-BE49-F238E27FC236}">
                    <a16:creationId xmlns:a16="http://schemas.microsoft.com/office/drawing/2014/main" id="{6709CE89-81F9-D32F-2874-66EA242B9D97}"/>
                  </a:ext>
                </a:extLst>
              </p:cNvPr>
              <p:cNvSpPr txBox="1"/>
              <p:nvPr/>
            </p:nvSpPr>
            <p:spPr>
              <a:xfrm>
                <a:off x="7981531" y="2635836"/>
                <a:ext cx="2231382" cy="523220"/>
              </a:xfrm>
              <a:prstGeom prst="rect">
                <a:avLst/>
              </a:prstGeom>
              <a:noFill/>
            </p:spPr>
            <p:txBody>
              <a:bodyPr wrap="square" rtlCol="0">
                <a:spAutoFit/>
              </a:bodyPr>
              <a:lstStyle/>
              <a:p>
                <a:pPr marL="0">
                  <a:spcBef>
                    <a:spcPts val="3000"/>
                  </a:spcBef>
                </a:pPr>
                <a:r>
                  <a:rPr lang="en-CH" sz="1400">
                    <a:latin typeface="Helvetica" pitchFamily="2" charset="0"/>
                    <a:ea typeface="Helvetica Light" charset="0"/>
                    <a:cs typeface="Helvetica Light" charset="0"/>
                    <a:sym typeface="Wingdings" pitchFamily="2" charset="2"/>
                  </a:rPr>
                  <a:t>Fermion mass pattern (“flavour problerm”)</a:t>
                </a:r>
              </a:p>
            </p:txBody>
          </p:sp>
          <p:sp>
            <p:nvSpPr>
              <p:cNvPr id="25" name="TextBox 24">
                <a:extLst>
                  <a:ext uri="{FF2B5EF4-FFF2-40B4-BE49-F238E27FC236}">
                    <a16:creationId xmlns:a16="http://schemas.microsoft.com/office/drawing/2014/main" id="{963A4BB3-4BE2-FF97-E98D-3F3D0C486FA7}"/>
                  </a:ext>
                </a:extLst>
              </p:cNvPr>
              <p:cNvSpPr txBox="1"/>
              <p:nvPr/>
            </p:nvSpPr>
            <p:spPr>
              <a:xfrm>
                <a:off x="10538721" y="6453503"/>
                <a:ext cx="1164772" cy="215444"/>
              </a:xfrm>
              <a:prstGeom prst="rect">
                <a:avLst/>
              </a:prstGeom>
              <a:noFill/>
            </p:spPr>
            <p:txBody>
              <a:bodyPr wrap="square">
                <a:spAutoFit/>
              </a:bodyPr>
              <a:lstStyle/>
              <a:p>
                <a:pPr algn="r"/>
                <a:r>
                  <a:rPr lang="en-GB" sz="800">
                    <a:solidFill>
                      <a:srgbClr val="8E8F99"/>
                    </a:solidFill>
                    <a:effectLst/>
                    <a:latin typeface="Helvetica Light" panose="020B0403020202020204" pitchFamily="34" charset="0"/>
                    <a:hlinkClick r:id="rId4"/>
                  </a:rPr>
                  <a:t>CERN Courier</a:t>
                </a:r>
                <a:endParaRPr lang="en-GB" sz="800">
                  <a:solidFill>
                    <a:srgbClr val="8E8F99"/>
                  </a:solidFill>
                  <a:effectLst/>
                  <a:latin typeface="Helvetica Light" panose="020B0403020202020204" pitchFamily="34" charset="0"/>
                </a:endParaRPr>
              </a:p>
            </p:txBody>
          </p:sp>
        </p:grpSp>
        <p:cxnSp>
          <p:nvCxnSpPr>
            <p:cNvPr id="8" name="Straight Arrow Connector 7">
              <a:extLst>
                <a:ext uri="{FF2B5EF4-FFF2-40B4-BE49-F238E27FC236}">
                  <a16:creationId xmlns:a16="http://schemas.microsoft.com/office/drawing/2014/main" id="{DB926F45-7D64-1C7A-E891-9F4DA343375E}"/>
                </a:ext>
              </a:extLst>
            </p:cNvPr>
            <p:cNvCxnSpPr>
              <a:cxnSpLocks/>
            </p:cNvCxnSpPr>
            <p:nvPr/>
          </p:nvCxnSpPr>
          <p:spPr>
            <a:xfrm>
              <a:off x="6346209" y="3039946"/>
              <a:ext cx="4076064" cy="0"/>
            </a:xfrm>
            <a:prstGeom prst="straightConnector1">
              <a:avLst/>
            </a:prstGeom>
            <a:ln>
              <a:solidFill>
                <a:srgbClr val="CF1F27"/>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27" name="Elbow Connector 26">
              <a:extLst>
                <a:ext uri="{FF2B5EF4-FFF2-40B4-BE49-F238E27FC236}">
                  <a16:creationId xmlns:a16="http://schemas.microsoft.com/office/drawing/2014/main" id="{19C19D7C-CBEC-C353-368B-197B235553DA}"/>
                </a:ext>
              </a:extLst>
            </p:cNvPr>
            <p:cNvCxnSpPr>
              <a:cxnSpLocks/>
            </p:cNvCxnSpPr>
            <p:nvPr/>
          </p:nvCxnSpPr>
          <p:spPr>
            <a:xfrm>
              <a:off x="4572000" y="4872251"/>
              <a:ext cx="3425588" cy="532262"/>
            </a:xfrm>
            <a:prstGeom prst="bentConnector3">
              <a:avLst>
                <a:gd name="adj1" fmla="val 7769"/>
              </a:avLst>
            </a:prstGeom>
            <a:ln>
              <a:solidFill>
                <a:srgbClr val="F4701E"/>
              </a:solidFill>
              <a:tailEnd type="triangle"/>
            </a:ln>
            <a:effectLst/>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479D2EFA-E42E-5A59-5ECD-859AF2412274}"/>
                </a:ext>
              </a:extLst>
            </p:cNvPr>
            <p:cNvSpPr txBox="1"/>
            <p:nvPr/>
          </p:nvSpPr>
          <p:spPr>
            <a:xfrm>
              <a:off x="7548156" y="3128310"/>
              <a:ext cx="2775119" cy="246221"/>
            </a:xfrm>
            <a:prstGeom prst="rect">
              <a:avLst/>
            </a:prstGeom>
            <a:noFill/>
          </p:spPr>
          <p:txBody>
            <a:bodyPr wrap="none" rtlCol="0">
              <a:spAutoFit/>
            </a:bodyPr>
            <a:lstStyle/>
            <a:p>
              <a:pPr marL="0" algn="l">
                <a:spcBef>
                  <a:spcPts val="3000"/>
                </a:spcBef>
              </a:pPr>
              <a:r>
                <a:rPr lang="en-GB" sz="1000">
                  <a:solidFill>
                    <a:srgbClr val="CF1F27"/>
                  </a:solidFill>
                  <a:latin typeface="Helvetica" pitchFamily="2" charset="0"/>
                  <a:ea typeface="Helvetica Light" charset="0"/>
                  <a:cs typeface="Helvetica Light" charset="0"/>
                  <a:sym typeface="Wingdings" pitchFamily="2" charset="2"/>
                </a:rPr>
                <a:t>top quark 340,000 times heavier than electron</a:t>
              </a:r>
            </a:p>
          </p:txBody>
        </p:sp>
      </p:grpSp>
      <p:sp>
        <p:nvSpPr>
          <p:cNvPr id="49" name="TextBox 48">
            <a:extLst>
              <a:ext uri="{FF2B5EF4-FFF2-40B4-BE49-F238E27FC236}">
                <a16:creationId xmlns:a16="http://schemas.microsoft.com/office/drawing/2014/main" id="{E48E1622-F8C1-C0FF-8AFE-09D2CDBB40D1}"/>
              </a:ext>
            </a:extLst>
          </p:cNvPr>
          <p:cNvSpPr txBox="1"/>
          <p:nvPr/>
        </p:nvSpPr>
        <p:spPr>
          <a:xfrm>
            <a:off x="641953" y="3520350"/>
            <a:ext cx="2216853" cy="1384995"/>
          </a:xfrm>
          <a:prstGeom prst="rect">
            <a:avLst/>
          </a:prstGeom>
          <a:noFill/>
        </p:spPr>
        <p:txBody>
          <a:bodyPr wrap="square"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In mathematical terms, </a:t>
            </a:r>
            <a:r>
              <a:rPr lang="en-CH" sz="1400" b="1">
                <a:solidFill>
                  <a:prstClr val="black"/>
                </a:solidFill>
                <a:latin typeface="Helvetica" pitchFamily="2" charset="0"/>
                <a:ea typeface="Helvetica Light" charset="0"/>
                <a:cs typeface="Helvetica Light" charset="0"/>
                <a:sym typeface="Wingdings" pitchFamily="2" charset="2"/>
              </a:rPr>
              <a:t>particles are local excitations of quantum fields. </a:t>
            </a:r>
            <a:r>
              <a:rPr lang="en-CH" sz="1400">
                <a:solidFill>
                  <a:prstClr val="black"/>
                </a:solidFill>
                <a:latin typeface="Helvetica" pitchFamily="2" charset="0"/>
                <a:ea typeface="Helvetica Light" charset="0"/>
                <a:cs typeface="Helvetica Light" charset="0"/>
                <a:sym typeface="Wingdings" pitchFamily="2" charset="2"/>
              </a:rPr>
              <a:t>There are matter fields (fermions) and force fields (bosons)</a:t>
            </a:r>
            <a:endParaRPr lang="en-CH" sz="1400" b="1">
              <a:solidFill>
                <a:prstClr val="black"/>
              </a:solidFill>
              <a:latin typeface="Helvetica" pitchFamily="2"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370938567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25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734CC-97D2-EF8E-04CB-5BB61C9D155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AE2BBB-B619-3950-9B87-D3EE8CA8BBB0}"/>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607EBBA7-0090-EF36-89F7-75549B872C76}"/>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070C0"/>
                </a:solidFill>
                <a:latin typeface="Helvetica" pitchFamily="2" charset="0"/>
                <a:ea typeface="Trebuchet MS" pitchFamily="-84" charset="0"/>
                <a:cs typeface="Helvetica Light"/>
              </a:rPr>
              <a:t>We are seeing a strange universe, indeed</a:t>
            </a:r>
          </a:p>
        </p:txBody>
      </p:sp>
      <p:sp>
        <p:nvSpPr>
          <p:cNvPr id="20" name="Rectangle 19">
            <a:extLst>
              <a:ext uri="{FF2B5EF4-FFF2-40B4-BE49-F238E27FC236}">
                <a16:creationId xmlns:a16="http://schemas.microsoft.com/office/drawing/2014/main" id="{A8F81381-7535-B351-BFD9-3ABF84AAE7B5}"/>
              </a:ext>
            </a:extLst>
          </p:cNvPr>
          <p:cNvSpPr/>
          <p:nvPr/>
        </p:nvSpPr>
        <p:spPr>
          <a:xfrm>
            <a:off x="641953" y="1147461"/>
            <a:ext cx="11550047" cy="338554"/>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The sub-atomic structure of matter and its interactions is described by the </a:t>
            </a:r>
            <a:r>
              <a:rPr lang="en-GB" sz="1600" b="1">
                <a:solidFill>
                  <a:srgbClr val="0D7FBF"/>
                </a:solidFill>
                <a:latin typeface="Helvetica" pitchFamily="2" charset="0"/>
              </a:rPr>
              <a:t>Standard Model</a:t>
            </a:r>
          </a:p>
        </p:txBody>
      </p:sp>
      <p:pic>
        <p:nvPicPr>
          <p:cNvPr id="9" name="Picture 2">
            <a:extLst>
              <a:ext uri="{FF2B5EF4-FFF2-40B4-BE49-F238E27FC236}">
                <a16:creationId xmlns:a16="http://schemas.microsoft.com/office/drawing/2014/main" id="{35A1D020-DFB8-3FDD-FE0F-8A8797D5FAD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618647" y="1696764"/>
            <a:ext cx="4956014" cy="47430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25716E7-4BCD-1BD3-7AF1-C1BB5E60BFE9}"/>
              </a:ext>
            </a:extLst>
          </p:cNvPr>
          <p:cNvSpPr txBox="1"/>
          <p:nvPr/>
        </p:nvSpPr>
        <p:spPr>
          <a:xfrm>
            <a:off x="4918578" y="6316949"/>
            <a:ext cx="702436" cy="261610"/>
          </a:xfrm>
          <a:prstGeom prst="rect">
            <a:avLst/>
          </a:prstGeom>
          <a:noFill/>
        </p:spPr>
        <p:txBody>
          <a:bodyPr wrap="none" rtlCol="0">
            <a:spAutoFit/>
          </a:bodyPr>
          <a:lstStyle/>
          <a:p>
            <a:pPr marL="0">
              <a:spcBef>
                <a:spcPts val="3000"/>
              </a:spcBef>
            </a:pPr>
            <a:r>
              <a:rPr lang="en-CH" sz="1100">
                <a:solidFill>
                  <a:srgbClr val="78D745"/>
                </a:solidFill>
                <a:latin typeface="Helvetica" pitchFamily="2" charset="0"/>
                <a:ea typeface="Helvetica Light" charset="0"/>
                <a:cs typeface="Helvetica Light" charset="0"/>
                <a:sym typeface="Wingdings" pitchFamily="2" charset="2"/>
              </a:rPr>
              <a:t>Spin 1/2</a:t>
            </a:r>
          </a:p>
        </p:txBody>
      </p:sp>
      <p:sp>
        <p:nvSpPr>
          <p:cNvPr id="11" name="TextBox 10">
            <a:extLst>
              <a:ext uri="{FF2B5EF4-FFF2-40B4-BE49-F238E27FC236}">
                <a16:creationId xmlns:a16="http://schemas.microsoft.com/office/drawing/2014/main" id="{8C5FA17B-F04B-8FC9-806D-302BAF98FEC3}"/>
              </a:ext>
            </a:extLst>
          </p:cNvPr>
          <p:cNvSpPr txBox="1"/>
          <p:nvPr/>
        </p:nvSpPr>
        <p:spPr>
          <a:xfrm>
            <a:off x="6798113" y="6316949"/>
            <a:ext cx="585417" cy="261610"/>
          </a:xfrm>
          <a:prstGeom prst="rect">
            <a:avLst/>
          </a:prstGeom>
          <a:noFill/>
        </p:spPr>
        <p:txBody>
          <a:bodyPr wrap="none" rtlCol="0">
            <a:spAutoFit/>
          </a:bodyPr>
          <a:lstStyle/>
          <a:p>
            <a:pPr marL="0">
              <a:spcBef>
                <a:spcPts val="3000"/>
              </a:spcBef>
            </a:pPr>
            <a:r>
              <a:rPr lang="en-CH" sz="1100">
                <a:solidFill>
                  <a:srgbClr val="F48366"/>
                </a:solidFill>
                <a:latin typeface="Helvetica" pitchFamily="2" charset="0"/>
                <a:ea typeface="Helvetica Light" charset="0"/>
                <a:cs typeface="Helvetica Light" charset="0"/>
                <a:sym typeface="Wingdings" pitchFamily="2" charset="2"/>
              </a:rPr>
              <a:t>Spin 1</a:t>
            </a:r>
          </a:p>
        </p:txBody>
      </p:sp>
      <p:sp>
        <p:nvSpPr>
          <p:cNvPr id="12" name="TextBox 11">
            <a:extLst>
              <a:ext uri="{FF2B5EF4-FFF2-40B4-BE49-F238E27FC236}">
                <a16:creationId xmlns:a16="http://schemas.microsoft.com/office/drawing/2014/main" id="{4427F675-720A-A5E4-72B7-11D794F70DBA}"/>
              </a:ext>
            </a:extLst>
          </p:cNvPr>
          <p:cNvSpPr txBox="1"/>
          <p:nvPr/>
        </p:nvSpPr>
        <p:spPr>
          <a:xfrm>
            <a:off x="7712656" y="6308976"/>
            <a:ext cx="585417" cy="261610"/>
          </a:xfrm>
          <a:prstGeom prst="rect">
            <a:avLst/>
          </a:prstGeom>
          <a:noFill/>
        </p:spPr>
        <p:txBody>
          <a:bodyPr wrap="none" rtlCol="0">
            <a:spAutoFit/>
          </a:bodyPr>
          <a:lstStyle/>
          <a:p>
            <a:pPr marL="0">
              <a:spcBef>
                <a:spcPts val="3000"/>
              </a:spcBef>
            </a:pPr>
            <a:r>
              <a:rPr lang="en-CH" sz="1100">
                <a:solidFill>
                  <a:srgbClr val="EEC43F"/>
                </a:solidFill>
                <a:latin typeface="Helvetica" pitchFamily="2" charset="0"/>
                <a:ea typeface="Helvetica Light" charset="0"/>
                <a:cs typeface="Helvetica Light" charset="0"/>
                <a:sym typeface="Wingdings" pitchFamily="2" charset="2"/>
              </a:rPr>
              <a:t>Spin 0</a:t>
            </a:r>
          </a:p>
        </p:txBody>
      </p:sp>
      <p:sp>
        <p:nvSpPr>
          <p:cNvPr id="13" name="TextBox 12">
            <a:extLst>
              <a:ext uri="{FF2B5EF4-FFF2-40B4-BE49-F238E27FC236}">
                <a16:creationId xmlns:a16="http://schemas.microsoft.com/office/drawing/2014/main" id="{70B8B640-03F3-B316-5F7B-C36B78FE0D74}"/>
              </a:ext>
            </a:extLst>
          </p:cNvPr>
          <p:cNvSpPr txBox="1"/>
          <p:nvPr/>
        </p:nvSpPr>
        <p:spPr>
          <a:xfrm>
            <a:off x="641953" y="3520350"/>
            <a:ext cx="2216853" cy="1384995"/>
          </a:xfrm>
          <a:prstGeom prst="rect">
            <a:avLst/>
          </a:prstGeom>
          <a:noFill/>
        </p:spPr>
        <p:txBody>
          <a:bodyPr wrap="square" rtlCol="0">
            <a:spAutoFit/>
          </a:bodyPr>
          <a:lstStyle/>
          <a:p>
            <a:pPr marL="0">
              <a:spcBef>
                <a:spcPts val="3000"/>
              </a:spcBef>
            </a:pPr>
            <a:r>
              <a:rPr lang="en-CH" sz="1400" dirty="0">
                <a:solidFill>
                  <a:prstClr val="black"/>
                </a:solidFill>
                <a:latin typeface="Helvetica" pitchFamily="2" charset="0"/>
                <a:ea typeface="Helvetica Light" charset="0"/>
                <a:cs typeface="Helvetica Light" charset="0"/>
                <a:sym typeface="Wingdings" pitchFamily="2" charset="2"/>
              </a:rPr>
              <a:t>In mathematical terms, </a:t>
            </a:r>
            <a:r>
              <a:rPr lang="en-CH" sz="1400" b="1" dirty="0">
                <a:solidFill>
                  <a:prstClr val="black"/>
                </a:solidFill>
                <a:latin typeface="Helvetica" pitchFamily="2" charset="0"/>
                <a:ea typeface="Helvetica Light" charset="0"/>
                <a:cs typeface="Helvetica Light" charset="0"/>
                <a:sym typeface="Wingdings" pitchFamily="2" charset="2"/>
              </a:rPr>
              <a:t>particles are local excitations of quantum fields. </a:t>
            </a:r>
            <a:r>
              <a:rPr lang="en-CH" sz="1400" dirty="0">
                <a:solidFill>
                  <a:prstClr val="black"/>
                </a:solidFill>
                <a:latin typeface="Helvetica" pitchFamily="2" charset="0"/>
                <a:ea typeface="Helvetica Light" charset="0"/>
                <a:cs typeface="Helvetica Light" charset="0"/>
                <a:sym typeface="Wingdings" pitchFamily="2" charset="2"/>
              </a:rPr>
              <a:t>There are matter fields (fermions) and force fields (bosons)</a:t>
            </a:r>
            <a:endParaRPr lang="en-CH" sz="1400" b="1" dirty="0">
              <a:solidFill>
                <a:prstClr val="black"/>
              </a:solidFill>
              <a:latin typeface="Helvetica" pitchFamily="2" charset="0"/>
              <a:ea typeface="Helvetica Light" charset="0"/>
              <a:cs typeface="Helvetica Light" charset="0"/>
              <a:sym typeface="Wingdings" pitchFamily="2" charset="2"/>
            </a:endParaRPr>
          </a:p>
        </p:txBody>
      </p:sp>
      <p:sp>
        <p:nvSpPr>
          <p:cNvPr id="26" name="Rectangle 25">
            <a:extLst>
              <a:ext uri="{FF2B5EF4-FFF2-40B4-BE49-F238E27FC236}">
                <a16:creationId xmlns:a16="http://schemas.microsoft.com/office/drawing/2014/main" id="{8CF5C7EA-E9F6-86C4-4D9B-EFA028E22CFB}"/>
              </a:ext>
            </a:extLst>
          </p:cNvPr>
          <p:cNvSpPr/>
          <p:nvPr/>
        </p:nvSpPr>
        <p:spPr>
          <a:xfrm>
            <a:off x="7615455" y="2642116"/>
            <a:ext cx="1842444" cy="4008414"/>
          </a:xfrm>
          <a:prstGeom prst="rect">
            <a:avLst/>
          </a:prstGeom>
          <a:solidFill>
            <a:schemeClr val="bg1"/>
          </a:solidFill>
          <a:ln>
            <a:solidFill>
              <a:schemeClr val="bg1"/>
            </a:solidFill>
          </a:ln>
        </p:spPr>
        <p:txBody>
          <a:bodyPr wrap="square" rtlCol="0" anchor="ctr">
            <a:spAutoFit/>
          </a:bodyPr>
          <a:lstStyle/>
          <a:p>
            <a:pPr algn="l"/>
            <a:endParaRPr lang="en-GB" sz="1600">
              <a:latin typeface="Helvetica" pitchFamily="2" charset="0"/>
            </a:endParaRPr>
          </a:p>
        </p:txBody>
      </p:sp>
    </p:spTree>
    <p:extLst>
      <p:ext uri="{BB962C8B-B14F-4D97-AF65-F5344CB8AC3E}">
        <p14:creationId xmlns:p14="http://schemas.microsoft.com/office/powerpoint/2010/main" val="114654238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435D0-219F-77B8-8545-842AA19F85B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3D4170-59A1-1AB4-026D-17FBC9B6CC32}"/>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FFBC2629-9F87-5D5E-7624-32F5641ABFB0}"/>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070C0"/>
                </a:solidFill>
                <a:latin typeface="Helvetica" pitchFamily="2" charset="0"/>
                <a:ea typeface="Trebuchet MS" pitchFamily="-84" charset="0"/>
                <a:cs typeface="Helvetica Light"/>
              </a:rPr>
              <a:t>We are seeing a strange universe, indeed</a:t>
            </a:r>
          </a:p>
        </p:txBody>
      </p:sp>
      <p:sp>
        <p:nvSpPr>
          <p:cNvPr id="20" name="Rectangle 19">
            <a:extLst>
              <a:ext uri="{FF2B5EF4-FFF2-40B4-BE49-F238E27FC236}">
                <a16:creationId xmlns:a16="http://schemas.microsoft.com/office/drawing/2014/main" id="{B08E9FB4-1DB3-3F96-F43E-059B0DC47D30}"/>
              </a:ext>
            </a:extLst>
          </p:cNvPr>
          <p:cNvSpPr/>
          <p:nvPr/>
        </p:nvSpPr>
        <p:spPr>
          <a:xfrm>
            <a:off x="641953" y="1147461"/>
            <a:ext cx="11550047" cy="338554"/>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The sub-atomic structure of matter and its interactions is described by the </a:t>
            </a:r>
            <a:r>
              <a:rPr lang="en-GB" sz="1600" b="1">
                <a:solidFill>
                  <a:srgbClr val="0D7FBF"/>
                </a:solidFill>
                <a:latin typeface="Helvetica" pitchFamily="2" charset="0"/>
              </a:rPr>
              <a:t>Standard Model</a:t>
            </a:r>
          </a:p>
        </p:txBody>
      </p:sp>
      <p:pic>
        <p:nvPicPr>
          <p:cNvPr id="9" name="Picture 2">
            <a:extLst>
              <a:ext uri="{FF2B5EF4-FFF2-40B4-BE49-F238E27FC236}">
                <a16:creationId xmlns:a16="http://schemas.microsoft.com/office/drawing/2014/main" id="{54C19DBC-E369-10EA-91B1-C4C0A14C035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618647" y="1696764"/>
            <a:ext cx="4956014" cy="47430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1463515-25ED-F540-6734-07E8AC79A9B8}"/>
              </a:ext>
            </a:extLst>
          </p:cNvPr>
          <p:cNvSpPr txBox="1"/>
          <p:nvPr/>
        </p:nvSpPr>
        <p:spPr>
          <a:xfrm>
            <a:off x="4918578" y="6316949"/>
            <a:ext cx="702436" cy="261610"/>
          </a:xfrm>
          <a:prstGeom prst="rect">
            <a:avLst/>
          </a:prstGeom>
          <a:noFill/>
        </p:spPr>
        <p:txBody>
          <a:bodyPr wrap="none" rtlCol="0">
            <a:spAutoFit/>
          </a:bodyPr>
          <a:lstStyle/>
          <a:p>
            <a:pPr marL="0">
              <a:spcBef>
                <a:spcPts val="3000"/>
              </a:spcBef>
            </a:pPr>
            <a:r>
              <a:rPr lang="en-CH" sz="1100">
                <a:solidFill>
                  <a:srgbClr val="78D745"/>
                </a:solidFill>
                <a:latin typeface="Helvetica" pitchFamily="2" charset="0"/>
                <a:ea typeface="Helvetica Light" charset="0"/>
                <a:cs typeface="Helvetica Light" charset="0"/>
                <a:sym typeface="Wingdings" pitchFamily="2" charset="2"/>
              </a:rPr>
              <a:t>Spin 1/2</a:t>
            </a:r>
          </a:p>
        </p:txBody>
      </p:sp>
      <p:sp>
        <p:nvSpPr>
          <p:cNvPr id="11" name="TextBox 10">
            <a:extLst>
              <a:ext uri="{FF2B5EF4-FFF2-40B4-BE49-F238E27FC236}">
                <a16:creationId xmlns:a16="http://schemas.microsoft.com/office/drawing/2014/main" id="{340D0AD3-185F-F692-B68B-1023904FF4BE}"/>
              </a:ext>
            </a:extLst>
          </p:cNvPr>
          <p:cNvSpPr txBox="1"/>
          <p:nvPr/>
        </p:nvSpPr>
        <p:spPr>
          <a:xfrm>
            <a:off x="6798113" y="6316949"/>
            <a:ext cx="585417" cy="261610"/>
          </a:xfrm>
          <a:prstGeom prst="rect">
            <a:avLst/>
          </a:prstGeom>
          <a:noFill/>
        </p:spPr>
        <p:txBody>
          <a:bodyPr wrap="none" rtlCol="0">
            <a:spAutoFit/>
          </a:bodyPr>
          <a:lstStyle/>
          <a:p>
            <a:pPr marL="0">
              <a:spcBef>
                <a:spcPts val="3000"/>
              </a:spcBef>
            </a:pPr>
            <a:r>
              <a:rPr lang="en-CH" sz="1100">
                <a:solidFill>
                  <a:srgbClr val="F48366"/>
                </a:solidFill>
                <a:latin typeface="Helvetica" pitchFamily="2" charset="0"/>
                <a:ea typeface="Helvetica Light" charset="0"/>
                <a:cs typeface="Helvetica Light" charset="0"/>
                <a:sym typeface="Wingdings" pitchFamily="2" charset="2"/>
              </a:rPr>
              <a:t>Spin 1</a:t>
            </a:r>
          </a:p>
        </p:txBody>
      </p:sp>
      <p:sp>
        <p:nvSpPr>
          <p:cNvPr id="12" name="TextBox 11">
            <a:extLst>
              <a:ext uri="{FF2B5EF4-FFF2-40B4-BE49-F238E27FC236}">
                <a16:creationId xmlns:a16="http://schemas.microsoft.com/office/drawing/2014/main" id="{6D2FC7F5-43EF-0066-A7ED-4CE480F644B8}"/>
              </a:ext>
            </a:extLst>
          </p:cNvPr>
          <p:cNvSpPr txBox="1"/>
          <p:nvPr/>
        </p:nvSpPr>
        <p:spPr>
          <a:xfrm>
            <a:off x="7712656" y="6308976"/>
            <a:ext cx="585417" cy="261610"/>
          </a:xfrm>
          <a:prstGeom prst="rect">
            <a:avLst/>
          </a:prstGeom>
          <a:noFill/>
        </p:spPr>
        <p:txBody>
          <a:bodyPr wrap="none" rtlCol="0">
            <a:spAutoFit/>
          </a:bodyPr>
          <a:lstStyle/>
          <a:p>
            <a:pPr marL="0">
              <a:spcBef>
                <a:spcPts val="3000"/>
              </a:spcBef>
            </a:pPr>
            <a:r>
              <a:rPr lang="en-CH" sz="1100">
                <a:solidFill>
                  <a:srgbClr val="EEC43F"/>
                </a:solidFill>
                <a:latin typeface="Helvetica" pitchFamily="2" charset="0"/>
                <a:ea typeface="Helvetica Light" charset="0"/>
                <a:cs typeface="Helvetica Light" charset="0"/>
                <a:sym typeface="Wingdings" pitchFamily="2" charset="2"/>
              </a:rPr>
              <a:t>Spin 0</a:t>
            </a:r>
          </a:p>
        </p:txBody>
      </p:sp>
      <p:sp>
        <p:nvSpPr>
          <p:cNvPr id="13" name="TextBox 12">
            <a:extLst>
              <a:ext uri="{FF2B5EF4-FFF2-40B4-BE49-F238E27FC236}">
                <a16:creationId xmlns:a16="http://schemas.microsoft.com/office/drawing/2014/main" id="{311462CD-0AA2-65F3-845F-29993D5A3AC8}"/>
              </a:ext>
            </a:extLst>
          </p:cNvPr>
          <p:cNvSpPr txBox="1"/>
          <p:nvPr/>
        </p:nvSpPr>
        <p:spPr>
          <a:xfrm>
            <a:off x="641953" y="3520350"/>
            <a:ext cx="2216853" cy="1384995"/>
          </a:xfrm>
          <a:prstGeom prst="rect">
            <a:avLst/>
          </a:prstGeom>
          <a:noFill/>
        </p:spPr>
        <p:txBody>
          <a:bodyPr wrap="square"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In mathematical terms, </a:t>
            </a:r>
            <a:r>
              <a:rPr lang="en-CH" sz="1400" b="1">
                <a:solidFill>
                  <a:prstClr val="black"/>
                </a:solidFill>
                <a:latin typeface="Helvetica" pitchFamily="2" charset="0"/>
                <a:ea typeface="Helvetica Light" charset="0"/>
                <a:cs typeface="Helvetica Light" charset="0"/>
                <a:sym typeface="Wingdings" pitchFamily="2" charset="2"/>
              </a:rPr>
              <a:t>particles are local excitations of quantum fields. </a:t>
            </a:r>
            <a:r>
              <a:rPr lang="en-CH" sz="1400">
                <a:solidFill>
                  <a:prstClr val="black"/>
                </a:solidFill>
                <a:latin typeface="Helvetica" pitchFamily="2" charset="0"/>
                <a:ea typeface="Helvetica Light" charset="0"/>
                <a:cs typeface="Helvetica Light" charset="0"/>
                <a:sym typeface="Wingdings" pitchFamily="2" charset="2"/>
              </a:rPr>
              <a:t>There are matter fields (fermions) and force fields (bosons)</a:t>
            </a:r>
            <a:endParaRPr lang="en-CH" sz="1400" b="1">
              <a:solidFill>
                <a:prstClr val="black"/>
              </a:solidFill>
              <a:latin typeface="Helvetica" pitchFamily="2" charset="0"/>
              <a:ea typeface="Helvetica Light" charset="0"/>
              <a:cs typeface="Helvetica Light" charset="0"/>
              <a:sym typeface="Wingdings" pitchFamily="2" charset="2"/>
            </a:endParaRPr>
          </a:p>
        </p:txBody>
      </p:sp>
      <p:grpSp>
        <p:nvGrpSpPr>
          <p:cNvPr id="4" name="Group 3">
            <a:extLst>
              <a:ext uri="{FF2B5EF4-FFF2-40B4-BE49-F238E27FC236}">
                <a16:creationId xmlns:a16="http://schemas.microsoft.com/office/drawing/2014/main" id="{20B91B64-16AF-5A73-17EB-E6F40E0D2EC1}"/>
              </a:ext>
            </a:extLst>
          </p:cNvPr>
          <p:cNvGrpSpPr/>
          <p:nvPr/>
        </p:nvGrpSpPr>
        <p:grpSpPr>
          <a:xfrm>
            <a:off x="8511946" y="2683060"/>
            <a:ext cx="3399784" cy="845346"/>
            <a:chOff x="8580186" y="2683060"/>
            <a:chExt cx="3399784" cy="845346"/>
          </a:xfrm>
        </p:grpSpPr>
        <p:sp>
          <p:nvSpPr>
            <p:cNvPr id="5" name="Rounded Rectangle 4">
              <a:extLst>
                <a:ext uri="{FF2B5EF4-FFF2-40B4-BE49-F238E27FC236}">
                  <a16:creationId xmlns:a16="http://schemas.microsoft.com/office/drawing/2014/main" id="{4865FEB0-FDE7-3866-98FD-41B0BD39006C}"/>
                </a:ext>
              </a:extLst>
            </p:cNvPr>
            <p:cNvSpPr/>
            <p:nvPr/>
          </p:nvSpPr>
          <p:spPr>
            <a:xfrm>
              <a:off x="9135170" y="2683060"/>
              <a:ext cx="2844800" cy="845346"/>
            </a:xfrm>
            <a:prstGeom prst="roundRect">
              <a:avLst>
                <a:gd name="adj" fmla="val 7708"/>
              </a:avLst>
            </a:prstGeom>
            <a:solidFill>
              <a:srgbClr val="FADA52"/>
            </a:solidFill>
          </p:spPr>
          <p:txBody>
            <a:bodyPr wrap="square" rtlCol="0" anchor="ctr">
              <a:spAutoFit/>
            </a:bodyPr>
            <a:lstStyle/>
            <a:p>
              <a:pPr algn="l"/>
              <a:endParaRPr lang="en-GB" sz="1600">
                <a:latin typeface="Helvetica" pitchFamily="2" charset="0"/>
              </a:endParaRPr>
            </a:p>
          </p:txBody>
        </p:sp>
        <p:sp>
          <p:nvSpPr>
            <p:cNvPr id="7" name="TextBox 6">
              <a:extLst>
                <a:ext uri="{FF2B5EF4-FFF2-40B4-BE49-F238E27FC236}">
                  <a16:creationId xmlns:a16="http://schemas.microsoft.com/office/drawing/2014/main" id="{CCBC7964-848F-C799-700E-93EA581B2D92}"/>
                </a:ext>
              </a:extLst>
            </p:cNvPr>
            <p:cNvSpPr txBox="1"/>
            <p:nvPr/>
          </p:nvSpPr>
          <p:spPr>
            <a:xfrm>
              <a:off x="9230409" y="2844123"/>
              <a:ext cx="2654321" cy="523220"/>
            </a:xfrm>
            <a:prstGeom prst="rect">
              <a:avLst/>
            </a:prstGeom>
            <a:noFill/>
            <a:ln>
              <a:noFill/>
            </a:ln>
          </p:spPr>
          <p:txBody>
            <a:bodyPr wrap="square" rIns="36000"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Completely new type of force, nothing to do with known forces</a:t>
              </a:r>
            </a:p>
          </p:txBody>
        </p:sp>
        <p:cxnSp>
          <p:nvCxnSpPr>
            <p:cNvPr id="14" name="Straight Arrow Connector 13">
              <a:extLst>
                <a:ext uri="{FF2B5EF4-FFF2-40B4-BE49-F238E27FC236}">
                  <a16:creationId xmlns:a16="http://schemas.microsoft.com/office/drawing/2014/main" id="{DAC61F9D-4A47-F021-90A0-4D94F430794C}"/>
                </a:ext>
              </a:extLst>
            </p:cNvPr>
            <p:cNvCxnSpPr>
              <a:cxnSpLocks/>
            </p:cNvCxnSpPr>
            <p:nvPr/>
          </p:nvCxnSpPr>
          <p:spPr>
            <a:xfrm flipH="1">
              <a:off x="8580186" y="3089678"/>
              <a:ext cx="510459" cy="0"/>
            </a:xfrm>
            <a:prstGeom prst="straightConnector1">
              <a:avLst/>
            </a:prstGeom>
            <a:ln w="12700">
              <a:solidFill>
                <a:srgbClr val="FFC000"/>
              </a:solidFill>
              <a:tailEnd type="triangle"/>
            </a:ln>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34376415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A2854-1687-040C-3559-71A5A156C22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85A1EA-90D0-90FE-C828-39F27EFEB293}"/>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1125DC54-A992-6AF4-3A1F-BDD338AB5628}"/>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070C0"/>
                </a:solidFill>
                <a:latin typeface="Helvetica" pitchFamily="2" charset="0"/>
                <a:ea typeface="Trebuchet MS" pitchFamily="-84" charset="0"/>
                <a:cs typeface="Helvetica Light"/>
              </a:rPr>
              <a:t>We are seeing a strange universe, indeed</a:t>
            </a:r>
          </a:p>
        </p:txBody>
      </p:sp>
      <p:sp>
        <p:nvSpPr>
          <p:cNvPr id="20" name="Rectangle 19">
            <a:extLst>
              <a:ext uri="{FF2B5EF4-FFF2-40B4-BE49-F238E27FC236}">
                <a16:creationId xmlns:a16="http://schemas.microsoft.com/office/drawing/2014/main" id="{FD8A0E4C-0F04-9018-8ED7-C61FCB8AC0E1}"/>
              </a:ext>
            </a:extLst>
          </p:cNvPr>
          <p:cNvSpPr/>
          <p:nvPr/>
        </p:nvSpPr>
        <p:spPr>
          <a:xfrm>
            <a:off x="641953" y="1147461"/>
            <a:ext cx="11550047" cy="338554"/>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The sub-atomic structure of matter and its interactions is described by the </a:t>
            </a:r>
            <a:r>
              <a:rPr lang="en-GB" sz="1600" b="1">
                <a:solidFill>
                  <a:srgbClr val="0D7FBF"/>
                </a:solidFill>
                <a:latin typeface="Helvetica" pitchFamily="2" charset="0"/>
              </a:rPr>
              <a:t>Standard Model</a:t>
            </a:r>
          </a:p>
        </p:txBody>
      </p:sp>
      <p:pic>
        <p:nvPicPr>
          <p:cNvPr id="9" name="Picture 2">
            <a:extLst>
              <a:ext uri="{FF2B5EF4-FFF2-40B4-BE49-F238E27FC236}">
                <a16:creationId xmlns:a16="http://schemas.microsoft.com/office/drawing/2014/main" id="{7902DCC2-59CD-5548-05AD-F3E39EC58AF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618647" y="1696764"/>
            <a:ext cx="4956014" cy="47430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FCC65DB-8408-FA1C-A64F-CE325F5901B2}"/>
              </a:ext>
            </a:extLst>
          </p:cNvPr>
          <p:cNvSpPr txBox="1"/>
          <p:nvPr/>
        </p:nvSpPr>
        <p:spPr>
          <a:xfrm>
            <a:off x="4918578" y="6316949"/>
            <a:ext cx="702436" cy="261610"/>
          </a:xfrm>
          <a:prstGeom prst="rect">
            <a:avLst/>
          </a:prstGeom>
          <a:noFill/>
        </p:spPr>
        <p:txBody>
          <a:bodyPr wrap="none" rtlCol="0">
            <a:spAutoFit/>
          </a:bodyPr>
          <a:lstStyle/>
          <a:p>
            <a:pPr marL="0">
              <a:spcBef>
                <a:spcPts val="3000"/>
              </a:spcBef>
            </a:pPr>
            <a:r>
              <a:rPr lang="en-CH" sz="1100">
                <a:solidFill>
                  <a:srgbClr val="78D745"/>
                </a:solidFill>
                <a:latin typeface="Helvetica" pitchFamily="2" charset="0"/>
                <a:ea typeface="Helvetica Light" charset="0"/>
                <a:cs typeface="Helvetica Light" charset="0"/>
                <a:sym typeface="Wingdings" pitchFamily="2" charset="2"/>
              </a:rPr>
              <a:t>Spin 1/2</a:t>
            </a:r>
          </a:p>
        </p:txBody>
      </p:sp>
      <p:sp>
        <p:nvSpPr>
          <p:cNvPr id="11" name="TextBox 10">
            <a:extLst>
              <a:ext uri="{FF2B5EF4-FFF2-40B4-BE49-F238E27FC236}">
                <a16:creationId xmlns:a16="http://schemas.microsoft.com/office/drawing/2014/main" id="{E4D05BD3-36B5-7B81-4E18-7E1FF0B1F423}"/>
              </a:ext>
            </a:extLst>
          </p:cNvPr>
          <p:cNvSpPr txBox="1"/>
          <p:nvPr/>
        </p:nvSpPr>
        <p:spPr>
          <a:xfrm>
            <a:off x="6798113" y="6316949"/>
            <a:ext cx="585417" cy="261610"/>
          </a:xfrm>
          <a:prstGeom prst="rect">
            <a:avLst/>
          </a:prstGeom>
          <a:noFill/>
        </p:spPr>
        <p:txBody>
          <a:bodyPr wrap="none" rtlCol="0">
            <a:spAutoFit/>
          </a:bodyPr>
          <a:lstStyle/>
          <a:p>
            <a:pPr marL="0">
              <a:spcBef>
                <a:spcPts val="3000"/>
              </a:spcBef>
            </a:pPr>
            <a:r>
              <a:rPr lang="en-CH" sz="1100">
                <a:solidFill>
                  <a:srgbClr val="F48366"/>
                </a:solidFill>
                <a:latin typeface="Helvetica" pitchFamily="2" charset="0"/>
                <a:ea typeface="Helvetica Light" charset="0"/>
                <a:cs typeface="Helvetica Light" charset="0"/>
                <a:sym typeface="Wingdings" pitchFamily="2" charset="2"/>
              </a:rPr>
              <a:t>Spin 1</a:t>
            </a:r>
          </a:p>
        </p:txBody>
      </p:sp>
      <p:sp>
        <p:nvSpPr>
          <p:cNvPr id="12" name="TextBox 11">
            <a:extLst>
              <a:ext uri="{FF2B5EF4-FFF2-40B4-BE49-F238E27FC236}">
                <a16:creationId xmlns:a16="http://schemas.microsoft.com/office/drawing/2014/main" id="{402CB76A-576B-765C-9D2B-4B4F1B5C8AF7}"/>
              </a:ext>
            </a:extLst>
          </p:cNvPr>
          <p:cNvSpPr txBox="1"/>
          <p:nvPr/>
        </p:nvSpPr>
        <p:spPr>
          <a:xfrm>
            <a:off x="7712656" y="6308976"/>
            <a:ext cx="585417" cy="261610"/>
          </a:xfrm>
          <a:prstGeom prst="rect">
            <a:avLst/>
          </a:prstGeom>
          <a:noFill/>
        </p:spPr>
        <p:txBody>
          <a:bodyPr wrap="none" rtlCol="0">
            <a:spAutoFit/>
          </a:bodyPr>
          <a:lstStyle/>
          <a:p>
            <a:pPr marL="0">
              <a:spcBef>
                <a:spcPts val="3000"/>
              </a:spcBef>
            </a:pPr>
            <a:r>
              <a:rPr lang="en-CH" sz="1100">
                <a:solidFill>
                  <a:srgbClr val="EEC43F"/>
                </a:solidFill>
                <a:latin typeface="Helvetica" pitchFamily="2" charset="0"/>
                <a:ea typeface="Helvetica Light" charset="0"/>
                <a:cs typeface="Helvetica Light" charset="0"/>
                <a:sym typeface="Wingdings" pitchFamily="2" charset="2"/>
              </a:rPr>
              <a:t>Spin 0</a:t>
            </a:r>
          </a:p>
        </p:txBody>
      </p:sp>
      <p:sp>
        <p:nvSpPr>
          <p:cNvPr id="4" name="Explosion 1 3">
            <a:extLst>
              <a:ext uri="{FF2B5EF4-FFF2-40B4-BE49-F238E27FC236}">
                <a16:creationId xmlns:a16="http://schemas.microsoft.com/office/drawing/2014/main" id="{02EA4409-495C-9DFB-C0A6-8F578EB4F0D0}"/>
              </a:ext>
            </a:extLst>
          </p:cNvPr>
          <p:cNvSpPr/>
          <p:nvPr/>
        </p:nvSpPr>
        <p:spPr>
          <a:xfrm>
            <a:off x="5506959" y="2700684"/>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5" name="Explosion 1 4">
            <a:extLst>
              <a:ext uri="{FF2B5EF4-FFF2-40B4-BE49-F238E27FC236}">
                <a16:creationId xmlns:a16="http://schemas.microsoft.com/office/drawing/2014/main" id="{A79E5746-7A70-85FA-AA12-55BDB2666CD0}"/>
              </a:ext>
            </a:extLst>
          </p:cNvPr>
          <p:cNvSpPr/>
          <p:nvPr/>
        </p:nvSpPr>
        <p:spPr>
          <a:xfrm>
            <a:off x="6387281" y="2700684"/>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7" name="Explosion 1 6">
            <a:extLst>
              <a:ext uri="{FF2B5EF4-FFF2-40B4-BE49-F238E27FC236}">
                <a16:creationId xmlns:a16="http://schemas.microsoft.com/office/drawing/2014/main" id="{C854E452-F793-FEF5-09B8-AC1671C560BD}"/>
              </a:ext>
            </a:extLst>
          </p:cNvPr>
          <p:cNvSpPr/>
          <p:nvPr/>
        </p:nvSpPr>
        <p:spPr>
          <a:xfrm>
            <a:off x="7282500" y="2700684"/>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14" name="Explosion 1 13">
            <a:extLst>
              <a:ext uri="{FF2B5EF4-FFF2-40B4-BE49-F238E27FC236}">
                <a16:creationId xmlns:a16="http://schemas.microsoft.com/office/drawing/2014/main" id="{8D7A3736-F706-925B-68C8-6E713CD21EF5}"/>
              </a:ext>
            </a:extLst>
          </p:cNvPr>
          <p:cNvSpPr/>
          <p:nvPr/>
        </p:nvSpPr>
        <p:spPr>
          <a:xfrm>
            <a:off x="8215819" y="2700684"/>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15" name="Explosion 1 14">
            <a:extLst>
              <a:ext uri="{FF2B5EF4-FFF2-40B4-BE49-F238E27FC236}">
                <a16:creationId xmlns:a16="http://schemas.microsoft.com/office/drawing/2014/main" id="{500DF9D4-FEF9-AB01-16A0-68DCDF0F6D51}"/>
              </a:ext>
            </a:extLst>
          </p:cNvPr>
          <p:cNvSpPr/>
          <p:nvPr/>
        </p:nvSpPr>
        <p:spPr>
          <a:xfrm>
            <a:off x="6386553" y="3581155"/>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16" name="Explosion 1 15">
            <a:extLst>
              <a:ext uri="{FF2B5EF4-FFF2-40B4-BE49-F238E27FC236}">
                <a16:creationId xmlns:a16="http://schemas.microsoft.com/office/drawing/2014/main" id="{3B4630B9-E5CF-B38C-1D5B-4D1B32312EE1}"/>
              </a:ext>
            </a:extLst>
          </p:cNvPr>
          <p:cNvSpPr/>
          <p:nvPr/>
        </p:nvSpPr>
        <p:spPr>
          <a:xfrm>
            <a:off x="5506231" y="4510663"/>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17" name="Explosion 1 16">
            <a:extLst>
              <a:ext uri="{FF2B5EF4-FFF2-40B4-BE49-F238E27FC236}">
                <a16:creationId xmlns:a16="http://schemas.microsoft.com/office/drawing/2014/main" id="{5FD84530-8130-14A7-825A-496B5D101AE0}"/>
              </a:ext>
            </a:extLst>
          </p:cNvPr>
          <p:cNvSpPr/>
          <p:nvPr/>
        </p:nvSpPr>
        <p:spPr>
          <a:xfrm>
            <a:off x="6386553" y="4510663"/>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18" name="Explosion 1 17">
            <a:extLst>
              <a:ext uri="{FF2B5EF4-FFF2-40B4-BE49-F238E27FC236}">
                <a16:creationId xmlns:a16="http://schemas.microsoft.com/office/drawing/2014/main" id="{8A24703D-3499-D14D-F0B5-42FA9C3E0FFB}"/>
              </a:ext>
            </a:extLst>
          </p:cNvPr>
          <p:cNvSpPr/>
          <p:nvPr/>
        </p:nvSpPr>
        <p:spPr>
          <a:xfrm>
            <a:off x="7281772" y="4510663"/>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19" name="Explosion 1 18">
            <a:extLst>
              <a:ext uri="{FF2B5EF4-FFF2-40B4-BE49-F238E27FC236}">
                <a16:creationId xmlns:a16="http://schemas.microsoft.com/office/drawing/2014/main" id="{91AC9390-29EF-9410-E3EE-CB44FA505853}"/>
              </a:ext>
            </a:extLst>
          </p:cNvPr>
          <p:cNvSpPr/>
          <p:nvPr/>
        </p:nvSpPr>
        <p:spPr>
          <a:xfrm>
            <a:off x="5499943" y="5419501"/>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21" name="Explosion 1 20">
            <a:extLst>
              <a:ext uri="{FF2B5EF4-FFF2-40B4-BE49-F238E27FC236}">
                <a16:creationId xmlns:a16="http://schemas.microsoft.com/office/drawing/2014/main" id="{7669F1D3-F608-4D42-4B98-BFF85D22AA0F}"/>
              </a:ext>
            </a:extLst>
          </p:cNvPr>
          <p:cNvSpPr/>
          <p:nvPr/>
        </p:nvSpPr>
        <p:spPr>
          <a:xfrm>
            <a:off x="6380265" y="5419501"/>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22" name="Explosion 1 21">
            <a:extLst>
              <a:ext uri="{FF2B5EF4-FFF2-40B4-BE49-F238E27FC236}">
                <a16:creationId xmlns:a16="http://schemas.microsoft.com/office/drawing/2014/main" id="{08D23AA7-F781-FC0A-4DAD-A76A404C0EC7}"/>
              </a:ext>
            </a:extLst>
          </p:cNvPr>
          <p:cNvSpPr/>
          <p:nvPr/>
        </p:nvSpPr>
        <p:spPr>
          <a:xfrm>
            <a:off x="7275484" y="5419501"/>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23" name="Explosion 1 22">
            <a:extLst>
              <a:ext uri="{FF2B5EF4-FFF2-40B4-BE49-F238E27FC236}">
                <a16:creationId xmlns:a16="http://schemas.microsoft.com/office/drawing/2014/main" id="{6B36FB8D-148B-FAF9-84AE-CA5D198F94DB}"/>
              </a:ext>
            </a:extLst>
          </p:cNvPr>
          <p:cNvSpPr/>
          <p:nvPr/>
        </p:nvSpPr>
        <p:spPr>
          <a:xfrm>
            <a:off x="3485200" y="3488084"/>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
        <p:nvSpPr>
          <p:cNvPr id="24" name="TextBox 23">
            <a:extLst>
              <a:ext uri="{FF2B5EF4-FFF2-40B4-BE49-F238E27FC236}">
                <a16:creationId xmlns:a16="http://schemas.microsoft.com/office/drawing/2014/main" id="{B82FAE04-2524-522F-BA96-BA8175DE25C0}"/>
              </a:ext>
            </a:extLst>
          </p:cNvPr>
          <p:cNvSpPr txBox="1"/>
          <p:nvPr/>
        </p:nvSpPr>
        <p:spPr>
          <a:xfrm>
            <a:off x="641952" y="3520350"/>
            <a:ext cx="2504660" cy="1323439"/>
          </a:xfrm>
          <a:prstGeom prst="rect">
            <a:avLst/>
          </a:prstGeom>
          <a:noFill/>
        </p:spPr>
        <p:txBody>
          <a:bodyPr wrap="square" rtlCol="0">
            <a:spAutoFit/>
          </a:bodyPr>
          <a:lstStyle/>
          <a:p>
            <a:pPr>
              <a:spcBef>
                <a:spcPts val="900"/>
              </a:spcBef>
            </a:pPr>
            <a:r>
              <a:rPr lang="en-US" sz="1600">
                <a:latin typeface="Helvetica" pitchFamily="2" charset="0"/>
                <a:cs typeface="Trebuchet MS"/>
              </a:rPr>
              <a:t>Particles discovered through decades of </a:t>
            </a:r>
            <a:r>
              <a:rPr lang="en-US" sz="1600" b="1">
                <a:latin typeface="Helvetica" pitchFamily="2" charset="0"/>
                <a:cs typeface="Trebuchet MS"/>
              </a:rPr>
              <a:t>international, high-technology accelerator-based </a:t>
            </a:r>
            <a:r>
              <a:rPr lang="en-US" sz="1600">
                <a:latin typeface="Helvetica" pitchFamily="2" charset="0"/>
                <a:cs typeface="Trebuchet MS"/>
              </a:rPr>
              <a:t>research</a:t>
            </a:r>
          </a:p>
        </p:txBody>
      </p:sp>
      <p:sp>
        <p:nvSpPr>
          <p:cNvPr id="25" name="Explosion 1 24">
            <a:extLst>
              <a:ext uri="{FF2B5EF4-FFF2-40B4-BE49-F238E27FC236}">
                <a16:creationId xmlns:a16="http://schemas.microsoft.com/office/drawing/2014/main" id="{45D61DC7-FCDA-2918-B018-9631F6CFD992}"/>
              </a:ext>
            </a:extLst>
          </p:cNvPr>
          <p:cNvSpPr/>
          <p:nvPr/>
        </p:nvSpPr>
        <p:spPr>
          <a:xfrm>
            <a:off x="411366" y="3585930"/>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a:latin typeface="Helvetica" pitchFamily="2" charset="0"/>
            </a:endParaRPr>
          </a:p>
        </p:txBody>
      </p:sp>
    </p:spTree>
    <p:extLst>
      <p:ext uri="{BB962C8B-B14F-4D97-AF65-F5344CB8AC3E}">
        <p14:creationId xmlns:p14="http://schemas.microsoft.com/office/powerpoint/2010/main" val="399119663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1D8A0-DCFF-A7D9-1FC2-6CF5A187CE7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87EFA06-A934-D737-E17B-5B60ECF956E7}"/>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D7E3372F-39D0-3EDB-8074-B2ADFE9ECB8A}"/>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070C0"/>
                </a:solidFill>
                <a:latin typeface="Helvetica" pitchFamily="2" charset="0"/>
                <a:ea typeface="Trebuchet MS" pitchFamily="-84" charset="0"/>
                <a:cs typeface="Helvetica Light"/>
              </a:rPr>
              <a:t>We are seeing a strange universe, indeed</a:t>
            </a:r>
          </a:p>
        </p:txBody>
      </p:sp>
      <p:sp>
        <p:nvSpPr>
          <p:cNvPr id="20" name="Rectangle 19">
            <a:extLst>
              <a:ext uri="{FF2B5EF4-FFF2-40B4-BE49-F238E27FC236}">
                <a16:creationId xmlns:a16="http://schemas.microsoft.com/office/drawing/2014/main" id="{8BC852FA-C4DE-FCC4-6028-C3DD4B6C0863}"/>
              </a:ext>
            </a:extLst>
          </p:cNvPr>
          <p:cNvSpPr/>
          <p:nvPr/>
        </p:nvSpPr>
        <p:spPr>
          <a:xfrm>
            <a:off x="641953" y="1147461"/>
            <a:ext cx="11550047" cy="338554"/>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The sub-atomic structure of matter and its interactions is described by the </a:t>
            </a:r>
            <a:r>
              <a:rPr lang="en-GB" sz="1600" b="1">
                <a:solidFill>
                  <a:srgbClr val="0D7FBF"/>
                </a:solidFill>
                <a:latin typeface="Helvetica" pitchFamily="2" charset="0"/>
              </a:rPr>
              <a:t>Standard Model</a:t>
            </a:r>
          </a:p>
        </p:txBody>
      </p:sp>
      <p:pic>
        <p:nvPicPr>
          <p:cNvPr id="9" name="Picture 2">
            <a:extLst>
              <a:ext uri="{FF2B5EF4-FFF2-40B4-BE49-F238E27FC236}">
                <a16:creationId xmlns:a16="http://schemas.microsoft.com/office/drawing/2014/main" id="{EFA62501-F225-BD37-B8B6-80586B37FF1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618647" y="1696764"/>
            <a:ext cx="4956014" cy="47430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B4082F5-0580-1C30-6F91-D362BFF46B97}"/>
              </a:ext>
            </a:extLst>
          </p:cNvPr>
          <p:cNvSpPr txBox="1"/>
          <p:nvPr/>
        </p:nvSpPr>
        <p:spPr>
          <a:xfrm>
            <a:off x="4918578" y="6316949"/>
            <a:ext cx="702436" cy="261610"/>
          </a:xfrm>
          <a:prstGeom prst="rect">
            <a:avLst/>
          </a:prstGeom>
          <a:noFill/>
        </p:spPr>
        <p:txBody>
          <a:bodyPr wrap="none" rtlCol="0">
            <a:spAutoFit/>
          </a:bodyPr>
          <a:lstStyle/>
          <a:p>
            <a:pPr marL="0">
              <a:spcBef>
                <a:spcPts val="3000"/>
              </a:spcBef>
            </a:pPr>
            <a:r>
              <a:rPr lang="en-CH" sz="1100">
                <a:solidFill>
                  <a:srgbClr val="78D745"/>
                </a:solidFill>
                <a:latin typeface="Helvetica" pitchFamily="2" charset="0"/>
                <a:ea typeface="Helvetica Light" charset="0"/>
                <a:cs typeface="Helvetica Light" charset="0"/>
                <a:sym typeface="Wingdings" pitchFamily="2" charset="2"/>
              </a:rPr>
              <a:t>Spin 1/2</a:t>
            </a:r>
          </a:p>
        </p:txBody>
      </p:sp>
      <p:sp>
        <p:nvSpPr>
          <p:cNvPr id="11" name="TextBox 10">
            <a:extLst>
              <a:ext uri="{FF2B5EF4-FFF2-40B4-BE49-F238E27FC236}">
                <a16:creationId xmlns:a16="http://schemas.microsoft.com/office/drawing/2014/main" id="{4C2D77F9-50AF-AD63-9FC8-F0019AAA839A}"/>
              </a:ext>
            </a:extLst>
          </p:cNvPr>
          <p:cNvSpPr txBox="1"/>
          <p:nvPr/>
        </p:nvSpPr>
        <p:spPr>
          <a:xfrm>
            <a:off x="6798113" y="6316949"/>
            <a:ext cx="585417" cy="261610"/>
          </a:xfrm>
          <a:prstGeom prst="rect">
            <a:avLst/>
          </a:prstGeom>
          <a:noFill/>
        </p:spPr>
        <p:txBody>
          <a:bodyPr wrap="none" rtlCol="0">
            <a:spAutoFit/>
          </a:bodyPr>
          <a:lstStyle/>
          <a:p>
            <a:pPr marL="0">
              <a:spcBef>
                <a:spcPts val="3000"/>
              </a:spcBef>
            </a:pPr>
            <a:r>
              <a:rPr lang="en-CH" sz="1100">
                <a:solidFill>
                  <a:srgbClr val="F48366"/>
                </a:solidFill>
                <a:latin typeface="Helvetica" pitchFamily="2" charset="0"/>
                <a:ea typeface="Helvetica Light" charset="0"/>
                <a:cs typeface="Helvetica Light" charset="0"/>
                <a:sym typeface="Wingdings" pitchFamily="2" charset="2"/>
              </a:rPr>
              <a:t>Spin 1</a:t>
            </a:r>
          </a:p>
        </p:txBody>
      </p:sp>
      <p:sp>
        <p:nvSpPr>
          <p:cNvPr id="12" name="TextBox 11">
            <a:extLst>
              <a:ext uri="{FF2B5EF4-FFF2-40B4-BE49-F238E27FC236}">
                <a16:creationId xmlns:a16="http://schemas.microsoft.com/office/drawing/2014/main" id="{81F8D9D3-BD9A-E600-AE43-C83ADA182CFD}"/>
              </a:ext>
            </a:extLst>
          </p:cNvPr>
          <p:cNvSpPr txBox="1"/>
          <p:nvPr/>
        </p:nvSpPr>
        <p:spPr>
          <a:xfrm>
            <a:off x="7712656" y="6308976"/>
            <a:ext cx="585417" cy="261610"/>
          </a:xfrm>
          <a:prstGeom prst="rect">
            <a:avLst/>
          </a:prstGeom>
          <a:noFill/>
        </p:spPr>
        <p:txBody>
          <a:bodyPr wrap="none" rtlCol="0">
            <a:spAutoFit/>
          </a:bodyPr>
          <a:lstStyle/>
          <a:p>
            <a:pPr marL="0">
              <a:spcBef>
                <a:spcPts val="3000"/>
              </a:spcBef>
            </a:pPr>
            <a:r>
              <a:rPr lang="en-CH" sz="1100">
                <a:solidFill>
                  <a:srgbClr val="EEC43F"/>
                </a:solidFill>
                <a:latin typeface="Helvetica" pitchFamily="2" charset="0"/>
                <a:ea typeface="Helvetica Light" charset="0"/>
                <a:cs typeface="Helvetica Light" charset="0"/>
                <a:sym typeface="Wingdings" pitchFamily="2" charset="2"/>
              </a:rPr>
              <a:t>Spin 0</a:t>
            </a:r>
          </a:p>
        </p:txBody>
      </p:sp>
      <p:grpSp>
        <p:nvGrpSpPr>
          <p:cNvPr id="13" name="Group 12">
            <a:extLst>
              <a:ext uri="{FF2B5EF4-FFF2-40B4-BE49-F238E27FC236}">
                <a16:creationId xmlns:a16="http://schemas.microsoft.com/office/drawing/2014/main" id="{51C3A822-DC49-817D-B1B4-DB6D23CE877C}"/>
              </a:ext>
            </a:extLst>
          </p:cNvPr>
          <p:cNvGrpSpPr/>
          <p:nvPr/>
        </p:nvGrpSpPr>
        <p:grpSpPr>
          <a:xfrm>
            <a:off x="1884218" y="3565439"/>
            <a:ext cx="8285018" cy="1801090"/>
            <a:chOff x="1136073" y="3565439"/>
            <a:chExt cx="8285018" cy="1801090"/>
          </a:xfrm>
        </p:grpSpPr>
        <p:sp>
          <p:nvSpPr>
            <p:cNvPr id="4" name="Rounded Rectangle 3">
              <a:extLst>
                <a:ext uri="{FF2B5EF4-FFF2-40B4-BE49-F238E27FC236}">
                  <a16:creationId xmlns:a16="http://schemas.microsoft.com/office/drawing/2014/main" id="{80C4BE6D-94CD-356A-93AE-BA316EA8C254}"/>
                </a:ext>
              </a:extLst>
            </p:cNvPr>
            <p:cNvSpPr/>
            <p:nvPr/>
          </p:nvSpPr>
          <p:spPr>
            <a:xfrm>
              <a:off x="1136073" y="3565439"/>
              <a:ext cx="8285018" cy="1801090"/>
            </a:xfrm>
            <a:prstGeom prst="roundRect">
              <a:avLst>
                <a:gd name="adj" fmla="val 5151"/>
              </a:avLst>
            </a:prstGeom>
            <a:solidFill>
              <a:schemeClr val="bg1"/>
            </a:solidFill>
            <a:ln w="3175">
              <a:solidFill>
                <a:schemeClr val="bg1">
                  <a:lumMod val="50000"/>
                </a:schemeClr>
              </a:solidFill>
            </a:ln>
          </p:spPr>
          <p:txBody>
            <a:bodyPr wrap="square" rtlCol="0" anchor="ctr">
              <a:spAutoFit/>
            </a:bodyPr>
            <a:lstStyle/>
            <a:p>
              <a:pPr algn="l"/>
              <a:endParaRPr lang="en-CH" sz="1600">
                <a:latin typeface="Helvetica" pitchFamily="2" charset="0"/>
              </a:endParaRP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2CE9F558-FA0C-106D-E212-D5D43BF3F6D1}"/>
                    </a:ext>
                  </a:extLst>
                </p:cNvPr>
                <p:cNvSpPr txBox="1"/>
                <p:nvPr/>
              </p:nvSpPr>
              <p:spPr>
                <a:xfrm>
                  <a:off x="2389452" y="3705447"/>
                  <a:ext cx="5908621" cy="1554272"/>
                </a:xfrm>
                <a:prstGeom prst="rect">
                  <a:avLst/>
                </a:prstGeom>
                <a:noFill/>
              </p:spPr>
              <p:txBody>
                <a:bodyPr wrap="square" rtlCol="0">
                  <a:spAutoFit/>
                </a:bodyPr>
                <a:lstStyle/>
                <a:p>
                  <a:pPr lvl="0" defTabSz="457200" fontAlgn="base">
                    <a:spcBef>
                      <a:spcPts val="1800"/>
                    </a:spcBef>
                    <a:spcAft>
                      <a:spcPct val="0"/>
                    </a:spcAft>
                    <a:defRPr/>
                  </a:pPr>
                  <a:r>
                    <a:rPr lang="en-GB" sz="1600" b="1" dirty="0">
                      <a:solidFill>
                        <a:schemeClr val="tx1"/>
                      </a:solidFill>
                      <a:latin typeface="Helvetica" pitchFamily="2" charset="0"/>
                      <a:ea typeface="Helvetica Light" charset="0"/>
                      <a:cs typeface="Helvetica Light" charset="0"/>
                      <a:sym typeface="Wingdings" pitchFamily="2" charset="2"/>
                    </a:rPr>
                    <a:t>The Standard Model is a highly predictive theory</a:t>
                  </a:r>
                </a:p>
                <a:p>
                  <a:pPr lvl="0" defTabSz="457200" fontAlgn="base">
                    <a:spcBef>
                      <a:spcPts val="600"/>
                    </a:spcBef>
                    <a:spcAft>
                      <a:spcPct val="0"/>
                    </a:spcAft>
                    <a:defRPr/>
                  </a:pPr>
                  <a:r>
                    <a:rPr lang="en-GB" sz="1600" dirty="0">
                      <a:solidFill>
                        <a:schemeClr val="tx1"/>
                      </a:solidFill>
                      <a:latin typeface="Helvetica" pitchFamily="2" charset="0"/>
                      <a:ea typeface="Helvetica Light" charset="0"/>
                      <a:cs typeface="Helvetica Light" charset="0"/>
                      <a:sym typeface="Wingdings" pitchFamily="2" charset="2"/>
                    </a:rPr>
                    <a:t>For example, the g-factor characterising the magnetic moment of the electron is predicted as: </a:t>
                  </a:r>
                </a:p>
                <a:p>
                  <a:pPr lvl="0" defTabSz="457200" fontAlgn="base">
                    <a:spcBef>
                      <a:spcPts val="600"/>
                    </a:spcBef>
                    <a:spcAft>
                      <a:spcPct val="0"/>
                    </a:spcAft>
                    <a:defRPr/>
                  </a:pPr>
                  <a:r>
                    <a:rPr lang="en-GB" sz="1400" dirty="0">
                      <a:latin typeface="Helvetica" pitchFamily="2" charset="0"/>
                      <a:sym typeface="Wingdings" pitchFamily="2" charset="2"/>
                    </a:rPr>
                    <a:t> </a:t>
                  </a:r>
                  <a14:m>
                    <m:oMath xmlns:m="http://schemas.openxmlformats.org/officeDocument/2006/math">
                      <m:sSub>
                        <m:sSubPr>
                          <m:ctrlPr>
                            <a:rPr lang="en-US" sz="1600" b="1" i="1" smtClean="0">
                              <a:solidFill>
                                <a:srgbClr val="0070C0"/>
                              </a:solidFill>
                              <a:latin typeface="Cambria Math" panose="02040503050406030204" pitchFamily="18" charset="0"/>
                            </a:rPr>
                          </m:ctrlPr>
                        </m:sSubPr>
                        <m:e>
                          <m:r>
                            <a:rPr lang="en-US" sz="1600" b="1" i="1">
                              <a:solidFill>
                                <a:srgbClr val="0070C0"/>
                              </a:solidFill>
                              <a:latin typeface="Cambria Math" panose="02040503050406030204" pitchFamily="18" charset="0"/>
                            </a:rPr>
                            <m:t>𝒈</m:t>
                          </m:r>
                        </m:e>
                        <m:sub>
                          <m:r>
                            <a:rPr lang="en-US" sz="1600" b="1" i="1" smtClean="0">
                              <a:solidFill>
                                <a:srgbClr val="0070C0"/>
                              </a:solidFill>
                              <a:latin typeface="Cambria Math" panose="02040503050406030204" pitchFamily="18" charset="0"/>
                            </a:rPr>
                            <m:t>𝒆</m:t>
                          </m:r>
                        </m:sub>
                      </m:sSub>
                      <m:r>
                        <a:rPr lang="en-GB" sz="1600" b="1" i="1" smtClean="0">
                          <a:solidFill>
                            <a:srgbClr val="0070C0"/>
                          </a:solidFill>
                          <a:latin typeface="Cambria Math" panose="02040503050406030204" pitchFamily="18" charset="0"/>
                        </a:rPr>
                        <m:t>=</m:t>
                      </m:r>
                      <m:r>
                        <a:rPr lang="en-GB" sz="1600" b="1" i="1">
                          <a:solidFill>
                            <a:srgbClr val="0070C0"/>
                          </a:solidFill>
                          <a:latin typeface="Cambria Math" panose="02040503050406030204" pitchFamily="18" charset="0"/>
                        </a:rPr>
                        <m:t>𝟐</m:t>
                      </m:r>
                      <m:r>
                        <a:rPr lang="en-GB" sz="1600" b="1" i="1">
                          <a:solidFill>
                            <a:srgbClr val="0070C0"/>
                          </a:solidFill>
                          <a:latin typeface="Cambria Math" panose="02040503050406030204" pitchFamily="18" charset="0"/>
                        </a:rPr>
                        <m:t>.</m:t>
                      </m:r>
                      <m:r>
                        <a:rPr lang="en-GB" sz="1600" b="1" i="1">
                          <a:solidFill>
                            <a:srgbClr val="0070C0"/>
                          </a:solidFill>
                          <a:latin typeface="Cambria Math" panose="02040503050406030204" pitchFamily="18" charset="0"/>
                        </a:rPr>
                        <m:t>𝟎𝟎𝟐</m:t>
                      </m:r>
                      <m:r>
                        <a:rPr lang="en-US" sz="1600" b="1" i="1" smtClean="0">
                          <a:solidFill>
                            <a:srgbClr val="0070C0"/>
                          </a:solidFill>
                          <a:latin typeface="Cambria Math" panose="02040503050406030204" pitchFamily="18" charset="0"/>
                        </a:rPr>
                        <m:t> </m:t>
                      </m:r>
                      <m:r>
                        <a:rPr lang="en-GB" sz="1600" b="1" i="1">
                          <a:solidFill>
                            <a:srgbClr val="0070C0"/>
                          </a:solidFill>
                          <a:latin typeface="Cambria Math" panose="02040503050406030204" pitchFamily="18" charset="0"/>
                        </a:rPr>
                        <m:t>𝟑𝟏𝟗</m:t>
                      </m:r>
                      <m:r>
                        <a:rPr lang="en-US" sz="1600" b="1" i="1" smtClean="0">
                          <a:solidFill>
                            <a:srgbClr val="0070C0"/>
                          </a:solidFill>
                          <a:latin typeface="Cambria Math" panose="02040503050406030204" pitchFamily="18" charset="0"/>
                        </a:rPr>
                        <m:t> </m:t>
                      </m:r>
                      <m:r>
                        <a:rPr lang="en-GB" sz="1600" b="1" i="1">
                          <a:solidFill>
                            <a:srgbClr val="0070C0"/>
                          </a:solidFill>
                          <a:latin typeface="Cambria Math" panose="02040503050406030204" pitchFamily="18" charset="0"/>
                        </a:rPr>
                        <m:t>𝟑𝟎𝟒</m:t>
                      </m:r>
                      <m:r>
                        <a:rPr lang="en-US" sz="1600" b="1" i="1" smtClean="0">
                          <a:solidFill>
                            <a:srgbClr val="0070C0"/>
                          </a:solidFill>
                          <a:latin typeface="Cambria Math" panose="02040503050406030204" pitchFamily="18" charset="0"/>
                        </a:rPr>
                        <m:t> </m:t>
                      </m:r>
                      <m:r>
                        <a:rPr lang="en-GB" sz="1600" b="1" i="1">
                          <a:solidFill>
                            <a:srgbClr val="0070C0"/>
                          </a:solidFill>
                          <a:latin typeface="Cambria Math" panose="02040503050406030204" pitchFamily="18" charset="0"/>
                        </a:rPr>
                        <m:t>𝟑𝟔𝟏</m:t>
                      </m:r>
                      <m:r>
                        <a:rPr lang="en-US" sz="1600" b="1" i="1" smtClean="0">
                          <a:solidFill>
                            <a:srgbClr val="0070C0"/>
                          </a:solidFill>
                          <a:latin typeface="Cambria Math" panose="02040503050406030204" pitchFamily="18" charset="0"/>
                        </a:rPr>
                        <m:t> </m:t>
                      </m:r>
                      <m:r>
                        <a:rPr lang="en-GB" sz="1600" b="1" i="1">
                          <a:solidFill>
                            <a:srgbClr val="0070C0"/>
                          </a:solidFill>
                          <a:latin typeface="Cambria Math" panose="02040503050406030204" pitchFamily="18" charset="0"/>
                        </a:rPr>
                        <m:t>𝟏𝟖</m:t>
                      </m:r>
                      <m:r>
                        <a:rPr lang="en-US" sz="1600" b="1" i="1" smtClean="0">
                          <a:solidFill>
                            <a:srgbClr val="0070C0"/>
                          </a:solidFill>
                          <a:latin typeface="Cambria Math" panose="02040503050406030204" pitchFamily="18" charset="0"/>
                        </a:rPr>
                        <m:t> </m:t>
                      </m:r>
                      <m:r>
                        <a:rPr lang="en-GB" sz="1600" b="1" i="1" smtClean="0">
                          <a:solidFill>
                            <a:srgbClr val="0070C0"/>
                          </a:solidFill>
                          <a:latin typeface="Cambria Math" panose="02040503050406030204" pitchFamily="18" charset="0"/>
                        </a:rPr>
                        <m:t>±</m:t>
                      </m:r>
                      <m:r>
                        <a:rPr lang="en-US" sz="1600" b="1" i="1" smtClean="0">
                          <a:solidFill>
                            <a:srgbClr val="0070C0"/>
                          </a:solidFill>
                          <a:latin typeface="Cambria Math" panose="02040503050406030204" pitchFamily="18" charset="0"/>
                        </a:rPr>
                        <m:t> </m:t>
                      </m:r>
                      <m:r>
                        <a:rPr lang="en-GB" sz="1600" b="1" i="1" smtClean="0">
                          <a:solidFill>
                            <a:srgbClr val="0070C0"/>
                          </a:solidFill>
                          <a:latin typeface="Cambria Math" panose="02040503050406030204" pitchFamily="18" charset="0"/>
                          <a:ea typeface="Cambria Math" panose="02040503050406030204" pitchFamily="18" charset="0"/>
                        </a:rPr>
                        <m:t>𝟎</m:t>
                      </m:r>
                      <m:r>
                        <a:rPr lang="en-GB" sz="1600" b="1" i="1" smtClean="0">
                          <a:solidFill>
                            <a:srgbClr val="0070C0"/>
                          </a:solidFill>
                          <a:latin typeface="Cambria Math" panose="02040503050406030204" pitchFamily="18" charset="0"/>
                          <a:ea typeface="Cambria Math" panose="02040503050406030204" pitchFamily="18" charset="0"/>
                        </a:rPr>
                        <m:t>.</m:t>
                      </m:r>
                      <m:r>
                        <a:rPr lang="en-GB" sz="1600" b="1" i="1" smtClean="0">
                          <a:solidFill>
                            <a:srgbClr val="0070C0"/>
                          </a:solidFill>
                          <a:latin typeface="Cambria Math" panose="02040503050406030204" pitchFamily="18" charset="0"/>
                          <a:ea typeface="Cambria Math" panose="02040503050406030204" pitchFamily="18" charset="0"/>
                        </a:rPr>
                        <m:t>𝟎𝟎𝟎</m:t>
                      </m:r>
                      <m:r>
                        <a:rPr lang="en-GB" sz="1600" b="1" i="1" smtClean="0">
                          <a:solidFill>
                            <a:srgbClr val="0070C0"/>
                          </a:solidFill>
                          <a:latin typeface="Cambria Math" panose="02040503050406030204" pitchFamily="18" charset="0"/>
                          <a:ea typeface="Cambria Math" panose="02040503050406030204" pitchFamily="18" charset="0"/>
                        </a:rPr>
                        <m:t> </m:t>
                      </m:r>
                      <m:r>
                        <a:rPr lang="en-GB" sz="1600" b="1" i="1" smtClean="0">
                          <a:solidFill>
                            <a:srgbClr val="0070C0"/>
                          </a:solidFill>
                          <a:latin typeface="Cambria Math" panose="02040503050406030204" pitchFamily="18" charset="0"/>
                          <a:ea typeface="Cambria Math" panose="02040503050406030204" pitchFamily="18" charset="0"/>
                        </a:rPr>
                        <m:t>𝟎𝟎𝟎</m:t>
                      </m:r>
                      <m:r>
                        <a:rPr lang="en-GB" sz="1600" b="1" i="1" smtClean="0">
                          <a:solidFill>
                            <a:srgbClr val="0070C0"/>
                          </a:solidFill>
                          <a:latin typeface="Cambria Math" panose="02040503050406030204" pitchFamily="18" charset="0"/>
                          <a:ea typeface="Cambria Math" panose="02040503050406030204" pitchFamily="18" charset="0"/>
                        </a:rPr>
                        <m:t> </m:t>
                      </m:r>
                      <m:r>
                        <a:rPr lang="en-GB" sz="1600" b="1" i="1" smtClean="0">
                          <a:solidFill>
                            <a:srgbClr val="0070C0"/>
                          </a:solidFill>
                          <a:latin typeface="Cambria Math" panose="02040503050406030204" pitchFamily="18" charset="0"/>
                          <a:ea typeface="Cambria Math" panose="02040503050406030204" pitchFamily="18" charset="0"/>
                        </a:rPr>
                        <m:t>𝟎𝟎𝟎</m:t>
                      </m:r>
                      <m:r>
                        <a:rPr lang="en-GB" sz="1600" b="1" i="1" smtClean="0">
                          <a:solidFill>
                            <a:srgbClr val="0070C0"/>
                          </a:solidFill>
                          <a:latin typeface="Cambria Math" panose="02040503050406030204" pitchFamily="18" charset="0"/>
                          <a:ea typeface="Cambria Math" panose="02040503050406030204" pitchFamily="18" charset="0"/>
                        </a:rPr>
                        <m:t> </m:t>
                      </m:r>
                      <m:r>
                        <a:rPr lang="en-GB" sz="1600" b="1" i="1" smtClean="0">
                          <a:solidFill>
                            <a:srgbClr val="0070C0"/>
                          </a:solidFill>
                          <a:latin typeface="Cambria Math" panose="02040503050406030204" pitchFamily="18" charset="0"/>
                          <a:ea typeface="Cambria Math" panose="02040503050406030204" pitchFamily="18" charset="0"/>
                        </a:rPr>
                        <m:t>𝟎𝟎𝟎</m:t>
                      </m:r>
                      <m:r>
                        <a:rPr lang="en-GB" sz="1600" b="1" i="1" smtClean="0">
                          <a:solidFill>
                            <a:srgbClr val="0070C0"/>
                          </a:solidFill>
                          <a:latin typeface="Cambria Math" panose="02040503050406030204" pitchFamily="18" charset="0"/>
                          <a:ea typeface="Cambria Math" panose="02040503050406030204" pitchFamily="18" charset="0"/>
                        </a:rPr>
                        <m:t> </m:t>
                      </m:r>
                      <m:r>
                        <a:rPr lang="en-US" sz="1600" b="1" i="1" smtClean="0">
                          <a:solidFill>
                            <a:srgbClr val="0070C0"/>
                          </a:solidFill>
                          <a:latin typeface="Cambria Math" panose="02040503050406030204" pitchFamily="18" charset="0"/>
                          <a:ea typeface="Cambria Math" panose="02040503050406030204" pitchFamily="18" charset="0"/>
                        </a:rPr>
                        <m:t>𝟐𝟔</m:t>
                      </m:r>
                    </m:oMath>
                  </a14:m>
                  <a:endParaRPr lang="en-GB" sz="1600" dirty="0">
                    <a:solidFill>
                      <a:srgbClr val="0070C0"/>
                    </a:solidFill>
                  </a:endParaRPr>
                </a:p>
                <a:p>
                  <a:pPr lvl="0" defTabSz="457200" fontAlgn="base">
                    <a:spcBef>
                      <a:spcPts val="600"/>
                    </a:spcBef>
                    <a:spcAft>
                      <a:spcPct val="0"/>
                    </a:spcAft>
                    <a:defRPr/>
                  </a:pPr>
                  <a:r>
                    <a:rPr lang="en-GB" sz="1600" dirty="0">
                      <a:latin typeface="Helvetica" pitchFamily="2" charset="0"/>
                      <a:ea typeface="Helvetica Light" charset="0"/>
                      <a:cs typeface="Helvetica Light" charset="0"/>
                      <a:sym typeface="Wingdings" pitchFamily="2" charset="2"/>
                    </a:rPr>
                    <a:t>in agreement with </a:t>
                  </a:r>
                  <a:r>
                    <a:rPr lang="en-GB" sz="1600" dirty="0">
                      <a:solidFill>
                        <a:schemeClr val="tx1"/>
                      </a:solidFill>
                      <a:latin typeface="Helvetica" pitchFamily="2" charset="0"/>
                    </a:rPr>
                    <a:t>experiment within a precision of 10</a:t>
                  </a:r>
                  <a:r>
                    <a:rPr lang="en-GB" sz="1600" baseline="30000" dirty="0">
                      <a:solidFill>
                        <a:schemeClr val="tx1"/>
                      </a:solidFill>
                      <a:latin typeface="Helvetica" pitchFamily="2" charset="0"/>
                    </a:rPr>
                    <a:t>–10 </a:t>
                  </a:r>
                  <a:r>
                    <a:rPr lang="en-GB" sz="1600" dirty="0">
                      <a:solidFill>
                        <a:schemeClr val="tx1"/>
                      </a:solidFill>
                      <a:latin typeface="Helvetica" pitchFamily="2" charset="0"/>
                    </a:rPr>
                    <a:t>!</a:t>
                  </a:r>
                </a:p>
              </p:txBody>
            </p:sp>
          </mc:Choice>
          <mc:Fallback xmlns="">
            <p:sp>
              <p:nvSpPr>
                <p:cNvPr id="5" name="TextBox 4">
                  <a:extLst>
                    <a:ext uri="{FF2B5EF4-FFF2-40B4-BE49-F238E27FC236}">
                      <a16:creationId xmlns:a16="http://schemas.microsoft.com/office/drawing/2014/main" id="{2CE9F558-FA0C-106D-E212-D5D43BF3F6D1}"/>
                    </a:ext>
                  </a:extLst>
                </p:cNvPr>
                <p:cNvSpPr txBox="1">
                  <a:spLocks noRot="1" noChangeAspect="1" noMove="1" noResize="1" noEditPoints="1" noAdjustHandles="1" noChangeArrowheads="1" noChangeShapeType="1" noTextEdit="1"/>
                </p:cNvSpPr>
                <p:nvPr/>
              </p:nvSpPr>
              <p:spPr>
                <a:xfrm>
                  <a:off x="2389452" y="3705447"/>
                  <a:ext cx="5908621" cy="1554272"/>
                </a:xfrm>
                <a:prstGeom prst="rect">
                  <a:avLst/>
                </a:prstGeom>
                <a:blipFill>
                  <a:blip r:embed="rId3"/>
                  <a:stretch>
                    <a:fillRect l="-644" t="-806" b="-4032"/>
                  </a:stretch>
                </a:blipFill>
              </p:spPr>
              <p:txBody>
                <a:bodyPr/>
                <a:lstStyle/>
                <a:p>
                  <a:r>
                    <a:rPr lang="en-GB">
                      <a:noFill/>
                    </a:rPr>
                    <a:t> </a:t>
                  </a:r>
                </a:p>
              </p:txBody>
            </p:sp>
          </mc:Fallback>
        </mc:AlternateContent>
      </p:grpSp>
    </p:spTree>
    <p:extLst>
      <p:ext uri="{BB962C8B-B14F-4D97-AF65-F5344CB8AC3E}">
        <p14:creationId xmlns:p14="http://schemas.microsoft.com/office/powerpoint/2010/main" val="201945738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6D82E1-DE21-89CF-AF45-3170AC96D743}"/>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C9FBA915-B8EC-2345-B97D-A7F6E11796DA}"/>
              </a:ext>
            </a:extLst>
          </p:cNvPr>
          <p:cNvSpPr>
            <a:spLocks noGrp="1"/>
          </p:cNvSpPr>
          <p:nvPr>
            <p:ph type="sldNum" sz="quarter" idx="4"/>
          </p:nvPr>
        </p:nvSpPr>
        <p:spPr/>
        <p:txBody>
          <a:bodyPr/>
          <a:lstStyle/>
          <a:p>
            <a:pPr>
              <a:defRPr/>
            </a:pPr>
            <a:fld id="{611C2F03-9E95-40C9-A99F-3C4F7EE8CF2A}" type="slidenum">
              <a:rPr lang="en-GB" smtClean="0"/>
              <a:pPr>
                <a:defRPr/>
              </a:pPr>
              <a:t>11</a:t>
            </a:fld>
            <a:endParaRPr lang="en-GB"/>
          </a:p>
        </p:txBody>
      </p:sp>
      <p:pic>
        <p:nvPicPr>
          <p:cNvPr id="8194" name="Picture 2">
            <a:extLst>
              <a:ext uri="{FF2B5EF4-FFF2-40B4-BE49-F238E27FC236}">
                <a16:creationId xmlns:a16="http://schemas.microsoft.com/office/drawing/2014/main" id="{0EA80BE8-A879-8034-9D23-D254390AB5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945"/>
          <a:stretch/>
        </p:blipFill>
        <p:spPr bwMode="auto">
          <a:xfrm>
            <a:off x="-14506" y="445"/>
            <a:ext cx="8839851" cy="68221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523E67E-5115-D686-1AB6-09821AE8D05F}"/>
              </a:ext>
            </a:extLst>
          </p:cNvPr>
          <p:cNvSpPr txBox="1"/>
          <p:nvPr/>
        </p:nvSpPr>
        <p:spPr>
          <a:xfrm>
            <a:off x="7838542" y="464025"/>
            <a:ext cx="4063266" cy="461665"/>
          </a:xfrm>
          <a:prstGeom prst="rect">
            <a:avLst/>
          </a:prstGeom>
          <a:noFill/>
        </p:spPr>
        <p:txBody>
          <a:bodyPr wrap="square" rtlCol="0">
            <a:spAutoFit/>
          </a:bodyPr>
          <a:lstStyle/>
          <a:p>
            <a:pPr indent="424250" defTabSz="430225" fontAlgn="base">
              <a:spcBef>
                <a:spcPct val="0"/>
              </a:spcBef>
              <a:spcAft>
                <a:spcPct val="0"/>
              </a:spcAft>
              <a:defRPr/>
            </a:pPr>
            <a:r>
              <a:rPr lang="de-DE" sz="2400" b="1">
                <a:solidFill>
                  <a:schemeClr val="bg1"/>
                </a:solidFill>
                <a:latin typeface="Helvetica" pitchFamily="2" charset="0"/>
                <a:ea typeface="Trebuchet MS" pitchFamily="-84" charset="0"/>
                <a:cs typeface="Helvetica Light"/>
              </a:rPr>
              <a:t>The Standard Model</a:t>
            </a:r>
            <a:endParaRPr lang="de-DE" sz="2400">
              <a:solidFill>
                <a:schemeClr val="bg1"/>
              </a:solidFill>
              <a:latin typeface="Helvetica Light" pitchFamily="2" charset="0"/>
              <a:ea typeface="Trebuchet MS" pitchFamily="-84" charset="0"/>
              <a:cs typeface="Helvetica Light"/>
            </a:endParaRPr>
          </a:p>
        </p:txBody>
      </p:sp>
      <p:sp>
        <p:nvSpPr>
          <p:cNvPr id="10" name="Rectangle 9">
            <a:extLst>
              <a:ext uri="{FF2B5EF4-FFF2-40B4-BE49-F238E27FC236}">
                <a16:creationId xmlns:a16="http://schemas.microsoft.com/office/drawing/2014/main" id="{453E561C-8F3D-EAF9-C73D-BCE63E0D99D8}"/>
              </a:ext>
            </a:extLst>
          </p:cNvPr>
          <p:cNvSpPr/>
          <p:nvPr/>
        </p:nvSpPr>
        <p:spPr>
          <a:xfrm>
            <a:off x="8456959" y="1081249"/>
            <a:ext cx="3107422" cy="1077218"/>
          </a:xfrm>
          <a:prstGeom prst="rect">
            <a:avLst/>
          </a:prstGeom>
        </p:spPr>
        <p:txBody>
          <a:bodyPr wrap="square">
            <a:spAutoFit/>
          </a:bodyPr>
          <a:lstStyle/>
          <a:p>
            <a:pPr defTabSz="457200" fontAlgn="base">
              <a:spcBef>
                <a:spcPts val="1800"/>
              </a:spcBef>
              <a:spcAft>
                <a:spcPct val="0"/>
              </a:spcAft>
              <a:defRPr/>
            </a:pPr>
            <a:r>
              <a:rPr lang="en-GB" sz="1600">
                <a:solidFill>
                  <a:schemeClr val="bg1"/>
                </a:solidFill>
                <a:latin typeface="Helvetica" pitchFamily="2" charset="0"/>
              </a:rPr>
              <a:t>… should not only work today, but also describe the history of the universe since the Big Bang 13.8 billion years ago</a:t>
            </a:r>
          </a:p>
        </p:txBody>
      </p:sp>
      <p:sp>
        <p:nvSpPr>
          <p:cNvPr id="8" name="TextBox 7">
            <a:extLst>
              <a:ext uri="{FF2B5EF4-FFF2-40B4-BE49-F238E27FC236}">
                <a16:creationId xmlns:a16="http://schemas.microsoft.com/office/drawing/2014/main" id="{DD0EB257-7B1A-7E84-7327-B019DD43DAEF}"/>
              </a:ext>
            </a:extLst>
          </p:cNvPr>
          <p:cNvSpPr txBox="1"/>
          <p:nvPr/>
        </p:nvSpPr>
        <p:spPr>
          <a:xfrm rot="18200517">
            <a:off x="2724575" y="402397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12</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1" name="TextBox 10">
            <a:extLst>
              <a:ext uri="{FF2B5EF4-FFF2-40B4-BE49-F238E27FC236}">
                <a16:creationId xmlns:a16="http://schemas.microsoft.com/office/drawing/2014/main" id="{5A0D5D4A-29DA-55F3-CAD4-D08267E14EBC}"/>
              </a:ext>
            </a:extLst>
          </p:cNvPr>
          <p:cNvSpPr txBox="1"/>
          <p:nvPr/>
        </p:nvSpPr>
        <p:spPr>
          <a:xfrm rot="17756662">
            <a:off x="3666099" y="4162729"/>
            <a:ext cx="74892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9</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2" name="TextBox 11">
            <a:extLst>
              <a:ext uri="{FF2B5EF4-FFF2-40B4-BE49-F238E27FC236}">
                <a16:creationId xmlns:a16="http://schemas.microsoft.com/office/drawing/2014/main" id="{DB714CC5-E3A4-1D5D-E9A3-349671E27A70}"/>
              </a:ext>
            </a:extLst>
          </p:cNvPr>
          <p:cNvSpPr txBox="1"/>
          <p:nvPr/>
        </p:nvSpPr>
        <p:spPr>
          <a:xfrm rot="17565350">
            <a:off x="4614169" y="4383369"/>
            <a:ext cx="84991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4000 K</a:t>
            </a:r>
          </a:p>
        </p:txBody>
      </p:sp>
      <p:sp>
        <p:nvSpPr>
          <p:cNvPr id="13" name="TextBox 12">
            <a:extLst>
              <a:ext uri="{FF2B5EF4-FFF2-40B4-BE49-F238E27FC236}">
                <a16:creationId xmlns:a16="http://schemas.microsoft.com/office/drawing/2014/main" id="{131DBA82-4568-CB42-DCAC-577C3D96B651}"/>
              </a:ext>
            </a:extLst>
          </p:cNvPr>
          <p:cNvSpPr txBox="1"/>
          <p:nvPr/>
        </p:nvSpPr>
        <p:spPr>
          <a:xfrm rot="17432857">
            <a:off x="5861950" y="4500692"/>
            <a:ext cx="699230"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60 K</a:t>
            </a:r>
          </a:p>
        </p:txBody>
      </p:sp>
      <p:sp>
        <p:nvSpPr>
          <p:cNvPr id="15" name="Rectangle 14">
            <a:extLst>
              <a:ext uri="{FF2B5EF4-FFF2-40B4-BE49-F238E27FC236}">
                <a16:creationId xmlns:a16="http://schemas.microsoft.com/office/drawing/2014/main" id="{0ED7F82E-5391-E011-884B-F343B90D3418}"/>
              </a:ext>
            </a:extLst>
          </p:cNvPr>
          <p:cNvSpPr/>
          <p:nvPr/>
        </p:nvSpPr>
        <p:spPr>
          <a:xfrm rot="17531065">
            <a:off x="6356426" y="5226724"/>
            <a:ext cx="1263182" cy="338554"/>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sp>
        <p:nvSpPr>
          <p:cNvPr id="14" name="TextBox 13">
            <a:extLst>
              <a:ext uri="{FF2B5EF4-FFF2-40B4-BE49-F238E27FC236}">
                <a16:creationId xmlns:a16="http://schemas.microsoft.com/office/drawing/2014/main" id="{2DDF97D6-17F4-821B-B30E-40EB3F387FC9}"/>
              </a:ext>
            </a:extLst>
          </p:cNvPr>
          <p:cNvSpPr txBox="1"/>
          <p:nvPr/>
        </p:nvSpPr>
        <p:spPr>
          <a:xfrm rot="17365661">
            <a:off x="6714276" y="4958167"/>
            <a:ext cx="761747" cy="261610"/>
          </a:xfrm>
          <a:prstGeom prst="rect">
            <a:avLst/>
          </a:prstGeom>
          <a:noFill/>
        </p:spPr>
        <p:txBody>
          <a:bodyPr wrap="none" rtlCol="0">
            <a:spAutoFit/>
          </a:bodyPr>
          <a:lstStyle/>
          <a:p>
            <a:pPr>
              <a:spcBef>
                <a:spcPts val="3000"/>
              </a:spcBef>
            </a:pPr>
            <a:r>
              <a:rPr lang="en-CH" sz="1100">
                <a:solidFill>
                  <a:schemeClr val="bg1"/>
                </a:solidFill>
                <a:latin typeface="Helvetica Light" charset="0"/>
                <a:ea typeface="Helvetica Light" charset="0"/>
                <a:cs typeface="Helvetica Light" charset="0"/>
                <a:sym typeface="Wingdings" pitchFamily="2" charset="2"/>
              </a:rPr>
              <a:t>T = 2.7 K</a:t>
            </a:r>
          </a:p>
        </p:txBody>
      </p:sp>
      <p:sp>
        <p:nvSpPr>
          <p:cNvPr id="16" name="TextBox 15">
            <a:extLst>
              <a:ext uri="{FF2B5EF4-FFF2-40B4-BE49-F238E27FC236}">
                <a16:creationId xmlns:a16="http://schemas.microsoft.com/office/drawing/2014/main" id="{D0570553-52C5-6604-6336-0188759F86EB}"/>
              </a:ext>
            </a:extLst>
          </p:cNvPr>
          <p:cNvSpPr txBox="1"/>
          <p:nvPr/>
        </p:nvSpPr>
        <p:spPr>
          <a:xfrm rot="18486189">
            <a:off x="1854857" y="385210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15</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8" name="Rectangle 17">
            <a:extLst>
              <a:ext uri="{FF2B5EF4-FFF2-40B4-BE49-F238E27FC236}">
                <a16:creationId xmlns:a16="http://schemas.microsoft.com/office/drawing/2014/main" id="{C9F96DEB-785F-3404-0B3A-C0B49FBA7663}"/>
              </a:ext>
            </a:extLst>
          </p:cNvPr>
          <p:cNvSpPr/>
          <p:nvPr/>
        </p:nvSpPr>
        <p:spPr>
          <a:xfrm rot="17992585">
            <a:off x="1896301" y="3519734"/>
            <a:ext cx="115325" cy="338554"/>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17" name="TextBox 16">
            <a:extLst>
              <a:ext uri="{FF2B5EF4-FFF2-40B4-BE49-F238E27FC236}">
                <a16:creationId xmlns:a16="http://schemas.microsoft.com/office/drawing/2014/main" id="{D498A33F-051A-4916-4003-C4B91166D705}"/>
              </a:ext>
            </a:extLst>
          </p:cNvPr>
          <p:cNvSpPr txBox="1"/>
          <p:nvPr/>
        </p:nvSpPr>
        <p:spPr>
          <a:xfrm rot="18321497">
            <a:off x="1789563" y="3589532"/>
            <a:ext cx="314510" cy="184666"/>
          </a:xfrm>
          <a:prstGeom prst="rect">
            <a:avLst/>
          </a:prstGeom>
          <a:noFill/>
        </p:spPr>
        <p:txBody>
          <a:bodyPr wrap="none" rtlCol="0">
            <a:spAutoFit/>
          </a:bodyPr>
          <a:lstStyle/>
          <a:p>
            <a:pPr>
              <a:spcBef>
                <a:spcPts val="3000"/>
              </a:spcBef>
            </a:pPr>
            <a:r>
              <a:rPr lang="en-CH" sz="600">
                <a:solidFill>
                  <a:srgbClr val="FCFAB5"/>
                </a:solidFill>
                <a:latin typeface="Helvetica" pitchFamily="2" charset="0"/>
                <a:ea typeface="Helvetica Light" charset="0"/>
                <a:cs typeface="Helvetica Light" charset="0"/>
                <a:sym typeface="Wingdings" pitchFamily="2" charset="2"/>
              </a:rPr>
              <a:t>–12</a:t>
            </a:r>
          </a:p>
        </p:txBody>
      </p:sp>
      <p:sp>
        <p:nvSpPr>
          <p:cNvPr id="19" name="Rectangle 18">
            <a:extLst>
              <a:ext uri="{FF2B5EF4-FFF2-40B4-BE49-F238E27FC236}">
                <a16:creationId xmlns:a16="http://schemas.microsoft.com/office/drawing/2014/main" id="{0956E921-F36A-E4AB-01FE-C9C978893CF3}"/>
              </a:ext>
            </a:extLst>
          </p:cNvPr>
          <p:cNvSpPr/>
          <p:nvPr/>
        </p:nvSpPr>
        <p:spPr>
          <a:xfrm rot="17992585">
            <a:off x="3658240" y="3845442"/>
            <a:ext cx="68211" cy="338554"/>
          </a:xfrm>
          <a:prstGeom prst="rect">
            <a:avLst/>
          </a:prstGeom>
          <a:solidFill>
            <a:srgbClr val="00101E"/>
          </a:solidFill>
          <a:ln>
            <a:solidFill>
              <a:schemeClr val="tx1"/>
            </a:solidFill>
          </a:ln>
        </p:spPr>
        <p:txBody>
          <a:bodyPr wrap="square" rtlCol="0" anchor="ctr">
            <a:spAutoFit/>
          </a:bodyPr>
          <a:lstStyle/>
          <a:p>
            <a:pPr algn="l"/>
            <a:endParaRPr lang="en-CH" sz="1600">
              <a:latin typeface="Helvetica" pitchFamily="2" charset="0"/>
            </a:endParaRPr>
          </a:p>
        </p:txBody>
      </p:sp>
    </p:spTree>
    <p:extLst>
      <p:ext uri="{BB962C8B-B14F-4D97-AF65-F5344CB8AC3E}">
        <p14:creationId xmlns:p14="http://schemas.microsoft.com/office/powerpoint/2010/main" val="23845525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76EE8F-BC09-4E71-87D7-9A008151547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56D3D0BC-8C69-46C5-B556-4F1A2D5319C9}"/>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B830829C-4A6B-9430-E8C1-C291F3F1F72F}"/>
              </a:ext>
            </a:extLst>
          </p:cNvPr>
          <p:cNvSpPr>
            <a:spLocks noGrp="1"/>
          </p:cNvSpPr>
          <p:nvPr>
            <p:ph type="sldNum" sz="quarter" idx="4"/>
          </p:nvPr>
        </p:nvSpPr>
        <p:spPr/>
        <p:txBody>
          <a:bodyPr/>
          <a:lstStyle/>
          <a:p>
            <a:pPr>
              <a:defRPr/>
            </a:pPr>
            <a:fld id="{611C2F03-9E95-40C9-A99F-3C4F7EE8CF2A}" type="slidenum">
              <a:rPr lang="en-GB" smtClean="0"/>
              <a:pPr>
                <a:defRPr/>
              </a:pPr>
              <a:t>12</a:t>
            </a:fld>
            <a:endParaRPr lang="en-GB"/>
          </a:p>
        </p:txBody>
      </p:sp>
      <p:pic>
        <p:nvPicPr>
          <p:cNvPr id="8194" name="Picture 2">
            <a:extLst>
              <a:ext uri="{FF2B5EF4-FFF2-40B4-BE49-F238E27FC236}">
                <a16:creationId xmlns:a16="http://schemas.microsoft.com/office/drawing/2014/main" id="{C9475969-38F1-662F-F063-207E445E3B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945"/>
          <a:stretch/>
        </p:blipFill>
        <p:spPr bwMode="auto">
          <a:xfrm>
            <a:off x="-14506" y="445"/>
            <a:ext cx="8839851" cy="68221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A1ECC1B-F2EA-CFB2-26CA-B7E58864519B}"/>
              </a:ext>
            </a:extLst>
          </p:cNvPr>
          <p:cNvSpPr txBox="1"/>
          <p:nvPr/>
        </p:nvSpPr>
        <p:spPr>
          <a:xfrm>
            <a:off x="7838542" y="464025"/>
            <a:ext cx="4063266" cy="461665"/>
          </a:xfrm>
          <a:prstGeom prst="rect">
            <a:avLst/>
          </a:prstGeom>
          <a:noFill/>
        </p:spPr>
        <p:txBody>
          <a:bodyPr wrap="square" rtlCol="0">
            <a:spAutoFit/>
          </a:bodyPr>
          <a:lstStyle/>
          <a:p>
            <a:pPr indent="424250" defTabSz="430225" fontAlgn="base">
              <a:spcBef>
                <a:spcPct val="0"/>
              </a:spcBef>
              <a:spcAft>
                <a:spcPct val="0"/>
              </a:spcAft>
              <a:defRPr/>
            </a:pPr>
            <a:r>
              <a:rPr lang="de-DE" sz="2400" b="1">
                <a:solidFill>
                  <a:schemeClr val="bg1"/>
                </a:solidFill>
                <a:latin typeface="Helvetica" pitchFamily="2" charset="0"/>
                <a:ea typeface="Trebuchet MS" pitchFamily="-84" charset="0"/>
                <a:cs typeface="Helvetica Light"/>
              </a:rPr>
              <a:t>The Standard Model</a:t>
            </a:r>
            <a:endParaRPr lang="de-DE" sz="2400">
              <a:solidFill>
                <a:schemeClr val="bg1"/>
              </a:solidFill>
              <a:latin typeface="Helvetica Light" pitchFamily="2" charset="0"/>
              <a:ea typeface="Trebuchet MS" pitchFamily="-84" charset="0"/>
              <a:cs typeface="Helvetica Light"/>
            </a:endParaRPr>
          </a:p>
        </p:txBody>
      </p:sp>
      <p:sp>
        <p:nvSpPr>
          <p:cNvPr id="10" name="Rectangle 9">
            <a:extLst>
              <a:ext uri="{FF2B5EF4-FFF2-40B4-BE49-F238E27FC236}">
                <a16:creationId xmlns:a16="http://schemas.microsoft.com/office/drawing/2014/main" id="{6323F6E8-E30F-1102-216A-4D7C87E5B309}"/>
              </a:ext>
            </a:extLst>
          </p:cNvPr>
          <p:cNvSpPr/>
          <p:nvPr/>
        </p:nvSpPr>
        <p:spPr>
          <a:xfrm>
            <a:off x="8456959" y="1081249"/>
            <a:ext cx="3107422" cy="1077218"/>
          </a:xfrm>
          <a:prstGeom prst="rect">
            <a:avLst/>
          </a:prstGeom>
        </p:spPr>
        <p:txBody>
          <a:bodyPr wrap="square">
            <a:spAutoFit/>
          </a:bodyPr>
          <a:lstStyle/>
          <a:p>
            <a:pPr defTabSz="457200" fontAlgn="base">
              <a:spcBef>
                <a:spcPts val="1800"/>
              </a:spcBef>
              <a:spcAft>
                <a:spcPct val="0"/>
              </a:spcAft>
              <a:defRPr/>
            </a:pPr>
            <a:r>
              <a:rPr lang="en-GB" sz="1600">
                <a:solidFill>
                  <a:schemeClr val="bg1"/>
                </a:solidFill>
                <a:latin typeface="Helvetica" pitchFamily="2" charset="0"/>
              </a:rPr>
              <a:t>… should not only work today, but also describe the history of the universe since the Big Bang 13.8 billion years ago</a:t>
            </a:r>
          </a:p>
        </p:txBody>
      </p:sp>
      <p:sp>
        <p:nvSpPr>
          <p:cNvPr id="8" name="TextBox 7">
            <a:extLst>
              <a:ext uri="{FF2B5EF4-FFF2-40B4-BE49-F238E27FC236}">
                <a16:creationId xmlns:a16="http://schemas.microsoft.com/office/drawing/2014/main" id="{2664C901-110A-C784-01BE-FF052A1E5901}"/>
              </a:ext>
            </a:extLst>
          </p:cNvPr>
          <p:cNvSpPr txBox="1"/>
          <p:nvPr/>
        </p:nvSpPr>
        <p:spPr>
          <a:xfrm rot="18200517">
            <a:off x="2724575" y="402397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12</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1" name="TextBox 10">
            <a:extLst>
              <a:ext uri="{FF2B5EF4-FFF2-40B4-BE49-F238E27FC236}">
                <a16:creationId xmlns:a16="http://schemas.microsoft.com/office/drawing/2014/main" id="{E5A43E59-AB49-A2AD-7E2D-373A27775F19}"/>
              </a:ext>
            </a:extLst>
          </p:cNvPr>
          <p:cNvSpPr txBox="1"/>
          <p:nvPr/>
        </p:nvSpPr>
        <p:spPr>
          <a:xfrm rot="17756662">
            <a:off x="3666099" y="4162729"/>
            <a:ext cx="74892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9</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2" name="TextBox 11">
            <a:extLst>
              <a:ext uri="{FF2B5EF4-FFF2-40B4-BE49-F238E27FC236}">
                <a16:creationId xmlns:a16="http://schemas.microsoft.com/office/drawing/2014/main" id="{D1273A3D-A7B8-DA76-B7B6-1E1BDD61F279}"/>
              </a:ext>
            </a:extLst>
          </p:cNvPr>
          <p:cNvSpPr txBox="1"/>
          <p:nvPr/>
        </p:nvSpPr>
        <p:spPr>
          <a:xfrm rot="17565350">
            <a:off x="4614169" y="4383369"/>
            <a:ext cx="84991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4000 K</a:t>
            </a:r>
          </a:p>
        </p:txBody>
      </p:sp>
      <p:sp>
        <p:nvSpPr>
          <p:cNvPr id="13" name="TextBox 12">
            <a:extLst>
              <a:ext uri="{FF2B5EF4-FFF2-40B4-BE49-F238E27FC236}">
                <a16:creationId xmlns:a16="http://schemas.microsoft.com/office/drawing/2014/main" id="{BF8BC994-A057-16DE-617A-2BFA3D158EA5}"/>
              </a:ext>
            </a:extLst>
          </p:cNvPr>
          <p:cNvSpPr txBox="1"/>
          <p:nvPr/>
        </p:nvSpPr>
        <p:spPr>
          <a:xfrm rot="17432857">
            <a:off x="5861950" y="4500692"/>
            <a:ext cx="699230"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60 K</a:t>
            </a:r>
          </a:p>
        </p:txBody>
      </p:sp>
      <p:sp>
        <p:nvSpPr>
          <p:cNvPr id="15" name="Rectangle 14">
            <a:extLst>
              <a:ext uri="{FF2B5EF4-FFF2-40B4-BE49-F238E27FC236}">
                <a16:creationId xmlns:a16="http://schemas.microsoft.com/office/drawing/2014/main" id="{F27878FE-F88D-A503-0D72-A4FF6C573EF7}"/>
              </a:ext>
            </a:extLst>
          </p:cNvPr>
          <p:cNvSpPr/>
          <p:nvPr/>
        </p:nvSpPr>
        <p:spPr>
          <a:xfrm rot="17531065">
            <a:off x="6356426" y="5226724"/>
            <a:ext cx="1263182" cy="338554"/>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sp>
        <p:nvSpPr>
          <p:cNvPr id="14" name="TextBox 13">
            <a:extLst>
              <a:ext uri="{FF2B5EF4-FFF2-40B4-BE49-F238E27FC236}">
                <a16:creationId xmlns:a16="http://schemas.microsoft.com/office/drawing/2014/main" id="{3FAF67AB-1379-2BD3-7280-AFEAB389FB99}"/>
              </a:ext>
            </a:extLst>
          </p:cNvPr>
          <p:cNvSpPr txBox="1"/>
          <p:nvPr/>
        </p:nvSpPr>
        <p:spPr>
          <a:xfrm rot="17365661">
            <a:off x="6714276" y="4958167"/>
            <a:ext cx="761747" cy="261610"/>
          </a:xfrm>
          <a:prstGeom prst="rect">
            <a:avLst/>
          </a:prstGeom>
          <a:noFill/>
        </p:spPr>
        <p:txBody>
          <a:bodyPr wrap="none" rtlCol="0">
            <a:spAutoFit/>
          </a:bodyPr>
          <a:lstStyle/>
          <a:p>
            <a:pPr>
              <a:spcBef>
                <a:spcPts val="3000"/>
              </a:spcBef>
            </a:pPr>
            <a:r>
              <a:rPr lang="en-CH" sz="1100">
                <a:solidFill>
                  <a:schemeClr val="bg1"/>
                </a:solidFill>
                <a:latin typeface="Helvetica Light" charset="0"/>
                <a:ea typeface="Helvetica Light" charset="0"/>
                <a:cs typeface="Helvetica Light" charset="0"/>
                <a:sym typeface="Wingdings" pitchFamily="2" charset="2"/>
              </a:rPr>
              <a:t>T = 2.7 K</a:t>
            </a:r>
          </a:p>
        </p:txBody>
      </p:sp>
      <p:sp>
        <p:nvSpPr>
          <p:cNvPr id="16" name="TextBox 15">
            <a:extLst>
              <a:ext uri="{FF2B5EF4-FFF2-40B4-BE49-F238E27FC236}">
                <a16:creationId xmlns:a16="http://schemas.microsoft.com/office/drawing/2014/main" id="{ECE0ABD3-9CDC-E097-153E-5D93C3F1BB43}"/>
              </a:ext>
            </a:extLst>
          </p:cNvPr>
          <p:cNvSpPr txBox="1"/>
          <p:nvPr/>
        </p:nvSpPr>
        <p:spPr>
          <a:xfrm rot="18486189">
            <a:off x="1854857" y="385210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15</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8" name="Rectangle 17">
            <a:extLst>
              <a:ext uri="{FF2B5EF4-FFF2-40B4-BE49-F238E27FC236}">
                <a16:creationId xmlns:a16="http://schemas.microsoft.com/office/drawing/2014/main" id="{8A82A3D8-3D60-1E47-772E-03270F9DEB8D}"/>
              </a:ext>
            </a:extLst>
          </p:cNvPr>
          <p:cNvSpPr/>
          <p:nvPr/>
        </p:nvSpPr>
        <p:spPr>
          <a:xfrm rot="17992585">
            <a:off x="1896301" y="3519734"/>
            <a:ext cx="115325" cy="338554"/>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17" name="TextBox 16">
            <a:extLst>
              <a:ext uri="{FF2B5EF4-FFF2-40B4-BE49-F238E27FC236}">
                <a16:creationId xmlns:a16="http://schemas.microsoft.com/office/drawing/2014/main" id="{8C570C20-BF10-9AD0-B6FE-44A6D8BD5177}"/>
              </a:ext>
            </a:extLst>
          </p:cNvPr>
          <p:cNvSpPr txBox="1"/>
          <p:nvPr/>
        </p:nvSpPr>
        <p:spPr>
          <a:xfrm rot="18321497">
            <a:off x="1789563" y="3589532"/>
            <a:ext cx="314510" cy="184666"/>
          </a:xfrm>
          <a:prstGeom prst="rect">
            <a:avLst/>
          </a:prstGeom>
          <a:noFill/>
        </p:spPr>
        <p:txBody>
          <a:bodyPr wrap="none" rtlCol="0">
            <a:spAutoFit/>
          </a:bodyPr>
          <a:lstStyle/>
          <a:p>
            <a:pPr>
              <a:spcBef>
                <a:spcPts val="3000"/>
              </a:spcBef>
            </a:pPr>
            <a:r>
              <a:rPr lang="en-CH" sz="600">
                <a:solidFill>
                  <a:srgbClr val="FCFAB5"/>
                </a:solidFill>
                <a:latin typeface="Helvetica" pitchFamily="2" charset="0"/>
                <a:ea typeface="Helvetica Light" charset="0"/>
                <a:cs typeface="Helvetica Light" charset="0"/>
                <a:sym typeface="Wingdings" pitchFamily="2" charset="2"/>
              </a:rPr>
              <a:t>–12</a:t>
            </a:r>
          </a:p>
        </p:txBody>
      </p:sp>
      <p:sp>
        <p:nvSpPr>
          <p:cNvPr id="19" name="Rectangle 18">
            <a:extLst>
              <a:ext uri="{FF2B5EF4-FFF2-40B4-BE49-F238E27FC236}">
                <a16:creationId xmlns:a16="http://schemas.microsoft.com/office/drawing/2014/main" id="{52174637-3606-D770-195A-C8B1889AF6F5}"/>
              </a:ext>
            </a:extLst>
          </p:cNvPr>
          <p:cNvSpPr/>
          <p:nvPr/>
        </p:nvSpPr>
        <p:spPr>
          <a:xfrm rot="17992585">
            <a:off x="3658240" y="3845442"/>
            <a:ext cx="68211" cy="338554"/>
          </a:xfrm>
          <a:prstGeom prst="rect">
            <a:avLst/>
          </a:prstGeom>
          <a:solidFill>
            <a:srgbClr val="00101E"/>
          </a:solidFill>
          <a:ln>
            <a:solidFill>
              <a:schemeClr val="tx1"/>
            </a:solidFill>
          </a:ln>
        </p:spPr>
        <p:txBody>
          <a:bodyPr wrap="square" rtlCol="0" anchor="ctr">
            <a:spAutoFit/>
          </a:bodyPr>
          <a:lstStyle/>
          <a:p>
            <a:pPr algn="l"/>
            <a:endParaRPr lang="en-CH" sz="1600">
              <a:latin typeface="Helvetica" pitchFamily="2" charset="0"/>
            </a:endParaRPr>
          </a:p>
        </p:txBody>
      </p:sp>
      <p:sp>
        <p:nvSpPr>
          <p:cNvPr id="4" name="Rectangle 3">
            <a:extLst>
              <a:ext uri="{FF2B5EF4-FFF2-40B4-BE49-F238E27FC236}">
                <a16:creationId xmlns:a16="http://schemas.microsoft.com/office/drawing/2014/main" id="{226EFAAC-6EEF-A5B4-4BB3-B0B8E51657D3}"/>
              </a:ext>
            </a:extLst>
          </p:cNvPr>
          <p:cNvSpPr/>
          <p:nvPr/>
        </p:nvSpPr>
        <p:spPr>
          <a:xfrm rot="17992585">
            <a:off x="1536731" y="3641288"/>
            <a:ext cx="115325" cy="95445"/>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5" name="TextBox 4">
            <a:extLst>
              <a:ext uri="{FF2B5EF4-FFF2-40B4-BE49-F238E27FC236}">
                <a16:creationId xmlns:a16="http://schemas.microsoft.com/office/drawing/2014/main" id="{D2E3EE3A-FDB9-77AD-732C-B0B03F76F38D}"/>
              </a:ext>
            </a:extLst>
          </p:cNvPr>
          <p:cNvSpPr txBox="1"/>
          <p:nvPr/>
        </p:nvSpPr>
        <p:spPr>
          <a:xfrm>
            <a:off x="198874" y="2503015"/>
            <a:ext cx="2042547" cy="630942"/>
          </a:xfrm>
          <a:prstGeom prst="rect">
            <a:avLst/>
          </a:prstGeom>
          <a:solidFill>
            <a:schemeClr val="tx1">
              <a:alpha val="71000"/>
            </a:schemeClr>
          </a:solidFill>
        </p:spPr>
        <p:txBody>
          <a:bodyPr wrap="none" rtlCol="0">
            <a:spAutoFit/>
          </a:bodyPr>
          <a:lstStyle/>
          <a:p>
            <a:pPr marL="0" algn="ctr">
              <a:spcBef>
                <a:spcPts val="3000"/>
              </a:spcBef>
            </a:pPr>
            <a:r>
              <a:rPr lang="en-GB" sz="1600" b="1">
                <a:solidFill>
                  <a:srgbClr val="FFFF00"/>
                </a:solidFill>
                <a:latin typeface="Helvetica" pitchFamily="2" charset="0"/>
                <a:ea typeface="Helvetica Light" charset="0"/>
                <a:cs typeface="Helvetica Light" charset="0"/>
                <a:sym typeface="Wingdings" pitchFamily="2" charset="2"/>
              </a:rPr>
              <a:t>matter ~ antimatter</a:t>
            </a:r>
          </a:p>
          <a:p>
            <a:pPr marL="0" algn="ctr">
              <a:spcBef>
                <a:spcPts val="600"/>
              </a:spcBef>
            </a:pPr>
            <a:r>
              <a:rPr lang="en-GB" sz="1400" b="1">
                <a:solidFill>
                  <a:srgbClr val="FFFF00"/>
                </a:solidFill>
                <a:latin typeface="Symbol" pitchFamily="2" charset="2"/>
                <a:ea typeface="Helvetica Light" charset="0"/>
                <a:cs typeface="Helvetica Light" charset="0"/>
                <a:sym typeface="Wingdings" pitchFamily="2" charset="2"/>
              </a:rPr>
              <a:t>®</a:t>
            </a:r>
            <a:r>
              <a:rPr lang="en-GB" sz="1400" b="1">
                <a:solidFill>
                  <a:srgbClr val="FFFF00"/>
                </a:solidFill>
                <a:latin typeface="Helvetica" pitchFamily="2" charset="0"/>
                <a:ea typeface="Helvetica Light" charset="0"/>
                <a:cs typeface="Helvetica Light" charset="0"/>
                <a:sym typeface="Wingdings" pitchFamily="2" charset="2"/>
              </a:rPr>
              <a:t> annihilation</a:t>
            </a:r>
          </a:p>
        </p:txBody>
      </p:sp>
      <p:sp>
        <p:nvSpPr>
          <p:cNvPr id="6" name="TextBox 5">
            <a:extLst>
              <a:ext uri="{FF2B5EF4-FFF2-40B4-BE49-F238E27FC236}">
                <a16:creationId xmlns:a16="http://schemas.microsoft.com/office/drawing/2014/main" id="{9F95E10C-7E35-F4B6-C4F9-E931E9BF30A0}"/>
              </a:ext>
            </a:extLst>
          </p:cNvPr>
          <p:cNvSpPr txBox="1"/>
          <p:nvPr/>
        </p:nvSpPr>
        <p:spPr>
          <a:xfrm>
            <a:off x="4704463" y="2503015"/>
            <a:ext cx="1912704" cy="338554"/>
          </a:xfrm>
          <a:prstGeom prst="rect">
            <a:avLst/>
          </a:prstGeom>
          <a:solidFill>
            <a:schemeClr val="tx1">
              <a:alpha val="71000"/>
            </a:schemeClr>
          </a:solidFill>
        </p:spPr>
        <p:txBody>
          <a:bodyPr wrap="none" rtlCol="0">
            <a:spAutoFit/>
          </a:bodyPr>
          <a:lstStyle/>
          <a:p>
            <a:pPr marL="0" algn="ctr">
              <a:spcBef>
                <a:spcPts val="3000"/>
              </a:spcBef>
            </a:pPr>
            <a:r>
              <a:rPr lang="en-GB" sz="1600" b="1">
                <a:solidFill>
                  <a:srgbClr val="FFFF00"/>
                </a:solidFill>
                <a:latin typeface="Helvetica" pitchFamily="2" charset="0"/>
                <a:ea typeface="Helvetica Light" charset="0"/>
                <a:cs typeface="Helvetica Light" charset="0"/>
                <a:sym typeface="Wingdings" pitchFamily="2" charset="2"/>
              </a:rPr>
              <a:t>(very little) matter</a:t>
            </a:r>
          </a:p>
        </p:txBody>
      </p:sp>
      <p:sp>
        <p:nvSpPr>
          <p:cNvPr id="7" name="Rectangle 6">
            <a:extLst>
              <a:ext uri="{FF2B5EF4-FFF2-40B4-BE49-F238E27FC236}">
                <a16:creationId xmlns:a16="http://schemas.microsoft.com/office/drawing/2014/main" id="{D2683FD3-BD8F-B4C0-27ED-E77CF08AF636}"/>
              </a:ext>
            </a:extLst>
          </p:cNvPr>
          <p:cNvSpPr/>
          <p:nvPr/>
        </p:nvSpPr>
        <p:spPr>
          <a:xfrm>
            <a:off x="8456959" y="2503015"/>
            <a:ext cx="3357878" cy="584775"/>
          </a:xfrm>
          <a:prstGeom prst="rect">
            <a:avLst/>
          </a:prstGeom>
        </p:spPr>
        <p:txBody>
          <a:bodyPr wrap="square">
            <a:spAutoFit/>
          </a:bodyPr>
          <a:lstStyle/>
          <a:p>
            <a:pPr defTabSz="457200" fontAlgn="base">
              <a:spcBef>
                <a:spcPts val="1800"/>
              </a:spcBef>
              <a:spcAft>
                <a:spcPct val="0"/>
              </a:spcAft>
              <a:defRPr/>
            </a:pPr>
            <a:r>
              <a:rPr lang="en-GB" sz="1600">
                <a:solidFill>
                  <a:srgbClr val="FFFF00"/>
                </a:solidFill>
                <a:latin typeface="Helvetica" pitchFamily="2" charset="0"/>
              </a:rPr>
              <a:t>But why is there only matter left in the universe?</a:t>
            </a:r>
          </a:p>
        </p:txBody>
      </p:sp>
    </p:spTree>
    <p:extLst>
      <p:ext uri="{BB962C8B-B14F-4D97-AF65-F5344CB8AC3E}">
        <p14:creationId xmlns:p14="http://schemas.microsoft.com/office/powerpoint/2010/main" val="425016244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25D3CA-81FA-B014-1EBA-3D7375757A1B}"/>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C2EBB4F-5A81-4CF7-2BF6-441703871BFA}"/>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2302028A-3B94-A1BF-6F6C-46CBFBF9B9AE}"/>
              </a:ext>
            </a:extLst>
          </p:cNvPr>
          <p:cNvSpPr>
            <a:spLocks noGrp="1"/>
          </p:cNvSpPr>
          <p:nvPr>
            <p:ph type="sldNum" sz="quarter" idx="4"/>
          </p:nvPr>
        </p:nvSpPr>
        <p:spPr/>
        <p:txBody>
          <a:bodyPr/>
          <a:lstStyle/>
          <a:p>
            <a:pPr>
              <a:defRPr/>
            </a:pPr>
            <a:fld id="{611C2F03-9E95-40C9-A99F-3C4F7EE8CF2A}" type="slidenum">
              <a:rPr lang="en-GB" smtClean="0"/>
              <a:pPr>
                <a:defRPr/>
              </a:pPr>
              <a:t>13</a:t>
            </a:fld>
            <a:endParaRPr lang="en-GB"/>
          </a:p>
        </p:txBody>
      </p:sp>
      <p:pic>
        <p:nvPicPr>
          <p:cNvPr id="8194" name="Picture 2">
            <a:extLst>
              <a:ext uri="{FF2B5EF4-FFF2-40B4-BE49-F238E27FC236}">
                <a16:creationId xmlns:a16="http://schemas.microsoft.com/office/drawing/2014/main" id="{D4019805-DCFD-DDDD-1D70-0780F54C15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945"/>
          <a:stretch/>
        </p:blipFill>
        <p:spPr bwMode="auto">
          <a:xfrm>
            <a:off x="-14506" y="445"/>
            <a:ext cx="8839851" cy="68221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7A93108-8B1A-7DA9-04B2-1751172F1EBC}"/>
              </a:ext>
            </a:extLst>
          </p:cNvPr>
          <p:cNvSpPr txBox="1"/>
          <p:nvPr/>
        </p:nvSpPr>
        <p:spPr>
          <a:xfrm>
            <a:off x="7838542" y="464025"/>
            <a:ext cx="4063266" cy="461665"/>
          </a:xfrm>
          <a:prstGeom prst="rect">
            <a:avLst/>
          </a:prstGeom>
          <a:noFill/>
        </p:spPr>
        <p:txBody>
          <a:bodyPr wrap="square" rtlCol="0">
            <a:spAutoFit/>
          </a:bodyPr>
          <a:lstStyle/>
          <a:p>
            <a:pPr indent="424250" defTabSz="430225" fontAlgn="base">
              <a:spcBef>
                <a:spcPct val="0"/>
              </a:spcBef>
              <a:spcAft>
                <a:spcPct val="0"/>
              </a:spcAft>
              <a:defRPr/>
            </a:pPr>
            <a:r>
              <a:rPr lang="de-DE" sz="2400" b="1">
                <a:solidFill>
                  <a:schemeClr val="bg1"/>
                </a:solidFill>
                <a:latin typeface="Helvetica" pitchFamily="2" charset="0"/>
                <a:ea typeface="Trebuchet MS" pitchFamily="-84" charset="0"/>
                <a:cs typeface="Helvetica Light"/>
              </a:rPr>
              <a:t>The Standard Model</a:t>
            </a:r>
            <a:endParaRPr lang="de-DE" sz="2400">
              <a:solidFill>
                <a:schemeClr val="bg1"/>
              </a:solidFill>
              <a:latin typeface="Helvetica Light" pitchFamily="2" charset="0"/>
              <a:ea typeface="Trebuchet MS" pitchFamily="-84" charset="0"/>
              <a:cs typeface="Helvetica Light"/>
            </a:endParaRPr>
          </a:p>
        </p:txBody>
      </p:sp>
      <p:sp>
        <p:nvSpPr>
          <p:cNvPr id="10" name="Rectangle 9">
            <a:extLst>
              <a:ext uri="{FF2B5EF4-FFF2-40B4-BE49-F238E27FC236}">
                <a16:creationId xmlns:a16="http://schemas.microsoft.com/office/drawing/2014/main" id="{255EC706-22C3-0899-2342-AB7CEEA42BDD}"/>
              </a:ext>
            </a:extLst>
          </p:cNvPr>
          <p:cNvSpPr/>
          <p:nvPr/>
        </p:nvSpPr>
        <p:spPr>
          <a:xfrm>
            <a:off x="8456959" y="1081249"/>
            <a:ext cx="3107422" cy="1077218"/>
          </a:xfrm>
          <a:prstGeom prst="rect">
            <a:avLst/>
          </a:prstGeom>
        </p:spPr>
        <p:txBody>
          <a:bodyPr wrap="square">
            <a:spAutoFit/>
          </a:bodyPr>
          <a:lstStyle/>
          <a:p>
            <a:pPr defTabSz="457200" fontAlgn="base">
              <a:spcBef>
                <a:spcPts val="1800"/>
              </a:spcBef>
              <a:spcAft>
                <a:spcPct val="0"/>
              </a:spcAft>
              <a:defRPr/>
            </a:pPr>
            <a:r>
              <a:rPr lang="en-GB" sz="1600">
                <a:solidFill>
                  <a:schemeClr val="bg1"/>
                </a:solidFill>
                <a:latin typeface="Helvetica" pitchFamily="2" charset="0"/>
              </a:rPr>
              <a:t>… should not only work today, but also describe the history of the universe since the Big Bang 13.8 billion years ago</a:t>
            </a:r>
          </a:p>
        </p:txBody>
      </p:sp>
      <p:sp>
        <p:nvSpPr>
          <p:cNvPr id="8" name="TextBox 7">
            <a:extLst>
              <a:ext uri="{FF2B5EF4-FFF2-40B4-BE49-F238E27FC236}">
                <a16:creationId xmlns:a16="http://schemas.microsoft.com/office/drawing/2014/main" id="{5A30100C-5AEE-DC06-DECD-562D4F46ADF6}"/>
              </a:ext>
            </a:extLst>
          </p:cNvPr>
          <p:cNvSpPr txBox="1"/>
          <p:nvPr/>
        </p:nvSpPr>
        <p:spPr>
          <a:xfrm rot="18200517">
            <a:off x="2724575" y="402397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12</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1" name="TextBox 10">
            <a:extLst>
              <a:ext uri="{FF2B5EF4-FFF2-40B4-BE49-F238E27FC236}">
                <a16:creationId xmlns:a16="http://schemas.microsoft.com/office/drawing/2014/main" id="{778CCE76-367A-6FA3-EDB6-BFA191D5AF16}"/>
              </a:ext>
            </a:extLst>
          </p:cNvPr>
          <p:cNvSpPr txBox="1"/>
          <p:nvPr/>
        </p:nvSpPr>
        <p:spPr>
          <a:xfrm rot="17756662">
            <a:off x="3666099" y="4162729"/>
            <a:ext cx="74892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9</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2" name="TextBox 11">
            <a:extLst>
              <a:ext uri="{FF2B5EF4-FFF2-40B4-BE49-F238E27FC236}">
                <a16:creationId xmlns:a16="http://schemas.microsoft.com/office/drawing/2014/main" id="{CB8C3F99-D74C-19DD-5086-FFF91F96BF37}"/>
              </a:ext>
            </a:extLst>
          </p:cNvPr>
          <p:cNvSpPr txBox="1"/>
          <p:nvPr/>
        </p:nvSpPr>
        <p:spPr>
          <a:xfrm rot="17565350">
            <a:off x="4614169" y="4383369"/>
            <a:ext cx="84991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4000 K</a:t>
            </a:r>
          </a:p>
        </p:txBody>
      </p:sp>
      <p:sp>
        <p:nvSpPr>
          <p:cNvPr id="13" name="TextBox 12">
            <a:extLst>
              <a:ext uri="{FF2B5EF4-FFF2-40B4-BE49-F238E27FC236}">
                <a16:creationId xmlns:a16="http://schemas.microsoft.com/office/drawing/2014/main" id="{EF866EBD-1A02-3B45-5498-3D0FCAD6F66C}"/>
              </a:ext>
            </a:extLst>
          </p:cNvPr>
          <p:cNvSpPr txBox="1"/>
          <p:nvPr/>
        </p:nvSpPr>
        <p:spPr>
          <a:xfrm rot="17432857">
            <a:off x="5861950" y="4500692"/>
            <a:ext cx="699230"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60 K</a:t>
            </a:r>
          </a:p>
        </p:txBody>
      </p:sp>
      <p:sp>
        <p:nvSpPr>
          <p:cNvPr id="15" name="Rectangle 14">
            <a:extLst>
              <a:ext uri="{FF2B5EF4-FFF2-40B4-BE49-F238E27FC236}">
                <a16:creationId xmlns:a16="http://schemas.microsoft.com/office/drawing/2014/main" id="{0430C1EB-9308-706F-EDA2-0712C2E8AC70}"/>
              </a:ext>
            </a:extLst>
          </p:cNvPr>
          <p:cNvSpPr/>
          <p:nvPr/>
        </p:nvSpPr>
        <p:spPr>
          <a:xfrm rot="17531065">
            <a:off x="6356426" y="5226724"/>
            <a:ext cx="1263182" cy="338554"/>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sp>
        <p:nvSpPr>
          <p:cNvPr id="14" name="TextBox 13">
            <a:extLst>
              <a:ext uri="{FF2B5EF4-FFF2-40B4-BE49-F238E27FC236}">
                <a16:creationId xmlns:a16="http://schemas.microsoft.com/office/drawing/2014/main" id="{0768DB7D-AE4A-E968-A3A4-D398152410C3}"/>
              </a:ext>
            </a:extLst>
          </p:cNvPr>
          <p:cNvSpPr txBox="1"/>
          <p:nvPr/>
        </p:nvSpPr>
        <p:spPr>
          <a:xfrm rot="17365661">
            <a:off x="6714276" y="4958167"/>
            <a:ext cx="761747" cy="261610"/>
          </a:xfrm>
          <a:prstGeom prst="rect">
            <a:avLst/>
          </a:prstGeom>
          <a:noFill/>
        </p:spPr>
        <p:txBody>
          <a:bodyPr wrap="none" rtlCol="0">
            <a:spAutoFit/>
          </a:bodyPr>
          <a:lstStyle/>
          <a:p>
            <a:pPr>
              <a:spcBef>
                <a:spcPts val="3000"/>
              </a:spcBef>
            </a:pPr>
            <a:r>
              <a:rPr lang="en-CH" sz="1100">
                <a:solidFill>
                  <a:schemeClr val="bg1"/>
                </a:solidFill>
                <a:latin typeface="Helvetica Light" charset="0"/>
                <a:ea typeface="Helvetica Light" charset="0"/>
                <a:cs typeface="Helvetica Light" charset="0"/>
                <a:sym typeface="Wingdings" pitchFamily="2" charset="2"/>
              </a:rPr>
              <a:t>T = 2.7 K</a:t>
            </a:r>
          </a:p>
        </p:txBody>
      </p:sp>
      <p:sp>
        <p:nvSpPr>
          <p:cNvPr id="16" name="TextBox 15">
            <a:extLst>
              <a:ext uri="{FF2B5EF4-FFF2-40B4-BE49-F238E27FC236}">
                <a16:creationId xmlns:a16="http://schemas.microsoft.com/office/drawing/2014/main" id="{9A1B9632-0C3E-4BFF-F77F-6588460ECAE0}"/>
              </a:ext>
            </a:extLst>
          </p:cNvPr>
          <p:cNvSpPr txBox="1"/>
          <p:nvPr/>
        </p:nvSpPr>
        <p:spPr>
          <a:xfrm rot="18486189">
            <a:off x="1854857" y="385210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15</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8" name="Rectangle 17">
            <a:extLst>
              <a:ext uri="{FF2B5EF4-FFF2-40B4-BE49-F238E27FC236}">
                <a16:creationId xmlns:a16="http://schemas.microsoft.com/office/drawing/2014/main" id="{5A878C57-0014-913D-F66C-35644FF46F5A}"/>
              </a:ext>
            </a:extLst>
          </p:cNvPr>
          <p:cNvSpPr/>
          <p:nvPr/>
        </p:nvSpPr>
        <p:spPr>
          <a:xfrm rot="17992585">
            <a:off x="1896301" y="3519734"/>
            <a:ext cx="115325" cy="338554"/>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17" name="TextBox 16">
            <a:extLst>
              <a:ext uri="{FF2B5EF4-FFF2-40B4-BE49-F238E27FC236}">
                <a16:creationId xmlns:a16="http://schemas.microsoft.com/office/drawing/2014/main" id="{57B2E224-CC57-2BD0-8BE6-951A89089861}"/>
              </a:ext>
            </a:extLst>
          </p:cNvPr>
          <p:cNvSpPr txBox="1"/>
          <p:nvPr/>
        </p:nvSpPr>
        <p:spPr>
          <a:xfrm rot="18321497">
            <a:off x="1789563" y="3589532"/>
            <a:ext cx="314510" cy="184666"/>
          </a:xfrm>
          <a:prstGeom prst="rect">
            <a:avLst/>
          </a:prstGeom>
          <a:noFill/>
        </p:spPr>
        <p:txBody>
          <a:bodyPr wrap="none" rtlCol="0">
            <a:spAutoFit/>
          </a:bodyPr>
          <a:lstStyle/>
          <a:p>
            <a:pPr>
              <a:spcBef>
                <a:spcPts val="3000"/>
              </a:spcBef>
            </a:pPr>
            <a:r>
              <a:rPr lang="en-CH" sz="600">
                <a:solidFill>
                  <a:srgbClr val="FCFAB5"/>
                </a:solidFill>
                <a:latin typeface="Helvetica" pitchFamily="2" charset="0"/>
                <a:ea typeface="Helvetica Light" charset="0"/>
                <a:cs typeface="Helvetica Light" charset="0"/>
                <a:sym typeface="Wingdings" pitchFamily="2" charset="2"/>
              </a:rPr>
              <a:t>–12</a:t>
            </a:r>
          </a:p>
        </p:txBody>
      </p:sp>
      <p:sp>
        <p:nvSpPr>
          <p:cNvPr id="19" name="Rectangle 18">
            <a:extLst>
              <a:ext uri="{FF2B5EF4-FFF2-40B4-BE49-F238E27FC236}">
                <a16:creationId xmlns:a16="http://schemas.microsoft.com/office/drawing/2014/main" id="{7D4E79EE-6031-C7DC-4A54-BFE1F749C931}"/>
              </a:ext>
            </a:extLst>
          </p:cNvPr>
          <p:cNvSpPr/>
          <p:nvPr/>
        </p:nvSpPr>
        <p:spPr>
          <a:xfrm rot="17992585">
            <a:off x="3658240" y="3845442"/>
            <a:ext cx="68211" cy="338554"/>
          </a:xfrm>
          <a:prstGeom prst="rect">
            <a:avLst/>
          </a:prstGeom>
          <a:solidFill>
            <a:srgbClr val="00101E"/>
          </a:solidFill>
          <a:ln>
            <a:solidFill>
              <a:schemeClr val="tx1"/>
            </a:solidFill>
          </a:ln>
        </p:spPr>
        <p:txBody>
          <a:bodyPr wrap="square" rtlCol="0" anchor="ctr">
            <a:spAutoFit/>
          </a:bodyPr>
          <a:lstStyle/>
          <a:p>
            <a:pPr algn="l"/>
            <a:endParaRPr lang="en-CH" sz="1600">
              <a:latin typeface="Helvetica" pitchFamily="2" charset="0"/>
            </a:endParaRPr>
          </a:p>
        </p:txBody>
      </p:sp>
      <p:sp>
        <p:nvSpPr>
          <p:cNvPr id="4" name="Rectangle 3">
            <a:extLst>
              <a:ext uri="{FF2B5EF4-FFF2-40B4-BE49-F238E27FC236}">
                <a16:creationId xmlns:a16="http://schemas.microsoft.com/office/drawing/2014/main" id="{F6906E97-A141-A8D0-08D8-3DFC37ECFB72}"/>
              </a:ext>
            </a:extLst>
          </p:cNvPr>
          <p:cNvSpPr/>
          <p:nvPr/>
        </p:nvSpPr>
        <p:spPr>
          <a:xfrm rot="17992585">
            <a:off x="1536731" y="3641288"/>
            <a:ext cx="115325" cy="95445"/>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5" name="TextBox 4">
            <a:extLst>
              <a:ext uri="{FF2B5EF4-FFF2-40B4-BE49-F238E27FC236}">
                <a16:creationId xmlns:a16="http://schemas.microsoft.com/office/drawing/2014/main" id="{56A2D8B1-60D3-3C63-1E5F-0B16084917A7}"/>
              </a:ext>
            </a:extLst>
          </p:cNvPr>
          <p:cNvSpPr txBox="1"/>
          <p:nvPr/>
        </p:nvSpPr>
        <p:spPr>
          <a:xfrm>
            <a:off x="198874" y="2503015"/>
            <a:ext cx="2042547" cy="630942"/>
          </a:xfrm>
          <a:prstGeom prst="rect">
            <a:avLst/>
          </a:prstGeom>
          <a:solidFill>
            <a:schemeClr val="tx1">
              <a:alpha val="71000"/>
            </a:schemeClr>
          </a:solidFill>
        </p:spPr>
        <p:txBody>
          <a:bodyPr wrap="none" rtlCol="0">
            <a:spAutoFit/>
          </a:bodyPr>
          <a:lstStyle/>
          <a:p>
            <a:pPr marL="0" algn="ctr">
              <a:spcBef>
                <a:spcPts val="3000"/>
              </a:spcBef>
            </a:pPr>
            <a:r>
              <a:rPr lang="en-GB" sz="1600" b="1">
                <a:solidFill>
                  <a:srgbClr val="FFFF00"/>
                </a:solidFill>
                <a:latin typeface="Helvetica" pitchFamily="2" charset="0"/>
                <a:ea typeface="Helvetica Light" charset="0"/>
                <a:cs typeface="Helvetica Light" charset="0"/>
                <a:sym typeface="Wingdings" pitchFamily="2" charset="2"/>
              </a:rPr>
              <a:t>matter ~ antimatter</a:t>
            </a:r>
          </a:p>
          <a:p>
            <a:pPr marL="0" algn="ctr">
              <a:spcBef>
                <a:spcPts val="600"/>
              </a:spcBef>
            </a:pPr>
            <a:r>
              <a:rPr lang="en-GB" sz="1400" b="1">
                <a:solidFill>
                  <a:srgbClr val="FFFF00"/>
                </a:solidFill>
                <a:latin typeface="Symbol" pitchFamily="2" charset="2"/>
                <a:ea typeface="Helvetica Light" charset="0"/>
                <a:cs typeface="Helvetica Light" charset="0"/>
                <a:sym typeface="Wingdings" pitchFamily="2" charset="2"/>
              </a:rPr>
              <a:t>®</a:t>
            </a:r>
            <a:r>
              <a:rPr lang="en-GB" sz="1400" b="1">
                <a:solidFill>
                  <a:srgbClr val="FFFF00"/>
                </a:solidFill>
                <a:latin typeface="Helvetica" pitchFamily="2" charset="0"/>
                <a:ea typeface="Helvetica Light" charset="0"/>
                <a:cs typeface="Helvetica Light" charset="0"/>
                <a:sym typeface="Wingdings" pitchFamily="2" charset="2"/>
              </a:rPr>
              <a:t> annihilation</a:t>
            </a:r>
          </a:p>
        </p:txBody>
      </p:sp>
      <p:sp>
        <p:nvSpPr>
          <p:cNvPr id="6" name="TextBox 5">
            <a:extLst>
              <a:ext uri="{FF2B5EF4-FFF2-40B4-BE49-F238E27FC236}">
                <a16:creationId xmlns:a16="http://schemas.microsoft.com/office/drawing/2014/main" id="{0DAC1F2C-2325-977E-11BC-C2C5D30EF0A3}"/>
              </a:ext>
            </a:extLst>
          </p:cNvPr>
          <p:cNvSpPr txBox="1"/>
          <p:nvPr/>
        </p:nvSpPr>
        <p:spPr>
          <a:xfrm>
            <a:off x="4704463" y="2503015"/>
            <a:ext cx="1912704" cy="338554"/>
          </a:xfrm>
          <a:prstGeom prst="rect">
            <a:avLst/>
          </a:prstGeom>
          <a:solidFill>
            <a:schemeClr val="tx1">
              <a:alpha val="71000"/>
            </a:schemeClr>
          </a:solidFill>
        </p:spPr>
        <p:txBody>
          <a:bodyPr wrap="none" rtlCol="0">
            <a:spAutoFit/>
          </a:bodyPr>
          <a:lstStyle/>
          <a:p>
            <a:pPr marL="0" algn="ctr">
              <a:spcBef>
                <a:spcPts val="3000"/>
              </a:spcBef>
            </a:pPr>
            <a:r>
              <a:rPr lang="en-GB" sz="1600" b="1">
                <a:solidFill>
                  <a:srgbClr val="FFFF00"/>
                </a:solidFill>
                <a:latin typeface="Helvetica" pitchFamily="2" charset="0"/>
                <a:ea typeface="Helvetica Light" charset="0"/>
                <a:cs typeface="Helvetica Light" charset="0"/>
                <a:sym typeface="Wingdings" pitchFamily="2" charset="2"/>
              </a:rPr>
              <a:t>(very little) matter</a:t>
            </a:r>
          </a:p>
        </p:txBody>
      </p:sp>
      <p:sp>
        <p:nvSpPr>
          <p:cNvPr id="7" name="Rectangle 6">
            <a:extLst>
              <a:ext uri="{FF2B5EF4-FFF2-40B4-BE49-F238E27FC236}">
                <a16:creationId xmlns:a16="http://schemas.microsoft.com/office/drawing/2014/main" id="{BDC129D1-9312-B040-2D6E-FD96600BF8D7}"/>
              </a:ext>
            </a:extLst>
          </p:cNvPr>
          <p:cNvSpPr/>
          <p:nvPr/>
        </p:nvSpPr>
        <p:spPr>
          <a:xfrm>
            <a:off x="8456959" y="2503015"/>
            <a:ext cx="3357878" cy="584775"/>
          </a:xfrm>
          <a:prstGeom prst="rect">
            <a:avLst/>
          </a:prstGeom>
        </p:spPr>
        <p:txBody>
          <a:bodyPr wrap="square">
            <a:spAutoFit/>
          </a:bodyPr>
          <a:lstStyle/>
          <a:p>
            <a:pPr defTabSz="457200" fontAlgn="base">
              <a:spcBef>
                <a:spcPts val="1800"/>
              </a:spcBef>
              <a:spcAft>
                <a:spcPct val="0"/>
              </a:spcAft>
              <a:defRPr/>
            </a:pPr>
            <a:r>
              <a:rPr lang="en-GB" sz="1600">
                <a:solidFill>
                  <a:srgbClr val="FFFF00"/>
                </a:solidFill>
                <a:latin typeface="Helvetica" pitchFamily="2" charset="0"/>
              </a:rPr>
              <a:t>But why is there only matter left in the universe?</a:t>
            </a:r>
          </a:p>
        </p:txBody>
      </p:sp>
      <p:sp>
        <p:nvSpPr>
          <p:cNvPr id="20" name="Rounded Rectangle 19">
            <a:extLst>
              <a:ext uri="{FF2B5EF4-FFF2-40B4-BE49-F238E27FC236}">
                <a16:creationId xmlns:a16="http://schemas.microsoft.com/office/drawing/2014/main" id="{ACC54D9D-7E17-AC1F-3C20-A8E67A93E381}"/>
              </a:ext>
            </a:extLst>
          </p:cNvPr>
          <p:cNvSpPr/>
          <p:nvPr/>
        </p:nvSpPr>
        <p:spPr>
          <a:xfrm>
            <a:off x="91026" y="3281337"/>
            <a:ext cx="7701845" cy="911128"/>
          </a:xfrm>
          <a:prstGeom prst="roundRect">
            <a:avLst>
              <a:gd name="adj" fmla="val 0"/>
            </a:avLst>
          </a:prstGeom>
          <a:solidFill>
            <a:schemeClr val="tx1">
              <a:alpha val="67000"/>
            </a:schemeClr>
          </a:solidFill>
        </p:spPr>
        <p:txBody>
          <a:bodyPr wrap="square" rtlCol="0" anchor="ctr">
            <a:spAutoFit/>
          </a:bodyPr>
          <a:lstStyle/>
          <a:p>
            <a:pPr algn="l"/>
            <a:endParaRPr lang="en-CH" sz="1600">
              <a:latin typeface="Helvetica" pitchFamily="2" charset="0"/>
            </a:endParaRPr>
          </a:p>
        </p:txBody>
      </p:sp>
      <p:sp>
        <p:nvSpPr>
          <p:cNvPr id="21" name="TextBox 20">
            <a:extLst>
              <a:ext uri="{FF2B5EF4-FFF2-40B4-BE49-F238E27FC236}">
                <a16:creationId xmlns:a16="http://schemas.microsoft.com/office/drawing/2014/main" id="{CB527575-5B3F-16FB-CB08-E272FC22E362}"/>
              </a:ext>
            </a:extLst>
          </p:cNvPr>
          <p:cNvSpPr txBox="1"/>
          <p:nvPr/>
        </p:nvSpPr>
        <p:spPr>
          <a:xfrm>
            <a:off x="2836471" y="3555098"/>
            <a:ext cx="2388795" cy="338554"/>
          </a:xfrm>
          <a:prstGeom prst="rect">
            <a:avLst/>
          </a:prstGeom>
          <a:solidFill>
            <a:schemeClr val="tx1">
              <a:alpha val="71000"/>
            </a:schemeClr>
          </a:solidFill>
        </p:spPr>
        <p:txBody>
          <a:bodyPr wrap="none" rtlCol="0">
            <a:spAutoFit/>
          </a:bodyPr>
          <a:lstStyle/>
          <a:p>
            <a:pPr marL="0">
              <a:spcBef>
                <a:spcPts val="3000"/>
              </a:spcBef>
            </a:pPr>
            <a:r>
              <a:rPr lang="en-CH" sz="1600" b="1">
                <a:solidFill>
                  <a:srgbClr val="FFFF00"/>
                </a:solidFill>
                <a:latin typeface="Helvetica" pitchFamily="2" charset="0"/>
                <a:ea typeface="Helvetica Light" charset="0"/>
                <a:cs typeface="Helvetica Light" charset="0"/>
                <a:sym typeface="Wingdings" pitchFamily="2" charset="2"/>
              </a:rPr>
              <a:t>invisible “dark” matter</a:t>
            </a:r>
          </a:p>
        </p:txBody>
      </p:sp>
      <p:sp>
        <p:nvSpPr>
          <p:cNvPr id="23" name="Rectangle 22">
            <a:extLst>
              <a:ext uri="{FF2B5EF4-FFF2-40B4-BE49-F238E27FC236}">
                <a16:creationId xmlns:a16="http://schemas.microsoft.com/office/drawing/2014/main" id="{084571D0-A180-284B-8C33-CA0AEEB3E087}"/>
              </a:ext>
            </a:extLst>
          </p:cNvPr>
          <p:cNvSpPr/>
          <p:nvPr/>
        </p:nvSpPr>
        <p:spPr>
          <a:xfrm>
            <a:off x="8456959" y="3309010"/>
            <a:ext cx="3357878" cy="830997"/>
          </a:xfrm>
          <a:prstGeom prst="rect">
            <a:avLst/>
          </a:prstGeom>
        </p:spPr>
        <p:txBody>
          <a:bodyPr wrap="square">
            <a:spAutoFit/>
          </a:bodyPr>
          <a:lstStyle/>
          <a:p>
            <a:pPr defTabSz="457200" fontAlgn="base">
              <a:spcBef>
                <a:spcPts val="1800"/>
              </a:spcBef>
              <a:spcAft>
                <a:spcPct val="0"/>
              </a:spcAft>
              <a:defRPr/>
            </a:pPr>
            <a:r>
              <a:rPr lang="en-GB" sz="1600">
                <a:solidFill>
                  <a:srgbClr val="FFFF00"/>
                </a:solidFill>
                <a:latin typeface="Helvetica" pitchFamily="2" charset="0"/>
              </a:rPr>
              <a:t>And what is the origin of the huge quantity of </a:t>
            </a:r>
            <a:r>
              <a:rPr lang="en-GB" sz="1600" i="1">
                <a:solidFill>
                  <a:srgbClr val="FFFF00"/>
                </a:solidFill>
                <a:latin typeface="Helvetica" pitchFamily="2" charset="0"/>
              </a:rPr>
              <a:t>dark matter </a:t>
            </a:r>
            <a:r>
              <a:rPr lang="en-GB" sz="1600">
                <a:solidFill>
                  <a:srgbClr val="FFFF00"/>
                </a:solidFill>
                <a:latin typeface="Helvetica" pitchFamily="2" charset="0"/>
              </a:rPr>
              <a:t>(5–6 times more than the baryonic matter)?</a:t>
            </a:r>
          </a:p>
        </p:txBody>
      </p:sp>
    </p:spTree>
    <p:extLst>
      <p:ext uri="{BB962C8B-B14F-4D97-AF65-F5344CB8AC3E}">
        <p14:creationId xmlns:p14="http://schemas.microsoft.com/office/powerpoint/2010/main" val="229455917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8953F-4EC3-9C1D-7FA4-6377AB31A751}"/>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527E01D7-8C39-8E01-4796-B9A0F84827EB}"/>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9F85A9CC-897E-8416-487C-7655C1AA7C40}"/>
              </a:ext>
            </a:extLst>
          </p:cNvPr>
          <p:cNvSpPr>
            <a:spLocks noGrp="1"/>
          </p:cNvSpPr>
          <p:nvPr>
            <p:ph type="sldNum" sz="quarter" idx="4"/>
          </p:nvPr>
        </p:nvSpPr>
        <p:spPr/>
        <p:txBody>
          <a:bodyPr/>
          <a:lstStyle/>
          <a:p>
            <a:pPr>
              <a:defRPr/>
            </a:pPr>
            <a:fld id="{611C2F03-9E95-40C9-A99F-3C4F7EE8CF2A}" type="slidenum">
              <a:rPr lang="en-GB" smtClean="0"/>
              <a:pPr>
                <a:defRPr/>
              </a:pPr>
              <a:t>14</a:t>
            </a:fld>
            <a:endParaRPr lang="en-GB"/>
          </a:p>
        </p:txBody>
      </p:sp>
      <p:pic>
        <p:nvPicPr>
          <p:cNvPr id="8194" name="Picture 2">
            <a:extLst>
              <a:ext uri="{FF2B5EF4-FFF2-40B4-BE49-F238E27FC236}">
                <a16:creationId xmlns:a16="http://schemas.microsoft.com/office/drawing/2014/main" id="{158AA16F-8121-E108-0C39-707B922539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945"/>
          <a:stretch/>
        </p:blipFill>
        <p:spPr bwMode="auto">
          <a:xfrm>
            <a:off x="-14506" y="445"/>
            <a:ext cx="8839851" cy="68221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9C9B4AE-A308-A760-2DFC-2F72D1FEA6BB}"/>
              </a:ext>
            </a:extLst>
          </p:cNvPr>
          <p:cNvSpPr txBox="1"/>
          <p:nvPr/>
        </p:nvSpPr>
        <p:spPr>
          <a:xfrm>
            <a:off x="7838542" y="464025"/>
            <a:ext cx="4063266" cy="461665"/>
          </a:xfrm>
          <a:prstGeom prst="rect">
            <a:avLst/>
          </a:prstGeom>
          <a:noFill/>
        </p:spPr>
        <p:txBody>
          <a:bodyPr wrap="square" rtlCol="0">
            <a:spAutoFit/>
          </a:bodyPr>
          <a:lstStyle/>
          <a:p>
            <a:pPr indent="424250" defTabSz="430225" fontAlgn="base">
              <a:spcBef>
                <a:spcPct val="0"/>
              </a:spcBef>
              <a:spcAft>
                <a:spcPct val="0"/>
              </a:spcAft>
              <a:defRPr/>
            </a:pPr>
            <a:r>
              <a:rPr lang="de-DE" sz="2400" b="1">
                <a:solidFill>
                  <a:schemeClr val="bg1"/>
                </a:solidFill>
                <a:latin typeface="Helvetica" pitchFamily="2" charset="0"/>
                <a:ea typeface="Trebuchet MS" pitchFamily="-84" charset="0"/>
                <a:cs typeface="Helvetica Light"/>
              </a:rPr>
              <a:t>The Standard Model</a:t>
            </a:r>
            <a:endParaRPr lang="de-DE" sz="2400">
              <a:solidFill>
                <a:schemeClr val="bg1"/>
              </a:solidFill>
              <a:latin typeface="Helvetica Light" pitchFamily="2" charset="0"/>
              <a:ea typeface="Trebuchet MS" pitchFamily="-84" charset="0"/>
              <a:cs typeface="Helvetica Light"/>
            </a:endParaRPr>
          </a:p>
        </p:txBody>
      </p:sp>
      <p:sp>
        <p:nvSpPr>
          <p:cNvPr id="10" name="Rectangle 9">
            <a:extLst>
              <a:ext uri="{FF2B5EF4-FFF2-40B4-BE49-F238E27FC236}">
                <a16:creationId xmlns:a16="http://schemas.microsoft.com/office/drawing/2014/main" id="{8C0EF11D-A33B-E604-0F84-1D21A32FC769}"/>
              </a:ext>
            </a:extLst>
          </p:cNvPr>
          <p:cNvSpPr/>
          <p:nvPr/>
        </p:nvSpPr>
        <p:spPr>
          <a:xfrm>
            <a:off x="8456959" y="1081249"/>
            <a:ext cx="3107422" cy="1077218"/>
          </a:xfrm>
          <a:prstGeom prst="rect">
            <a:avLst/>
          </a:prstGeom>
        </p:spPr>
        <p:txBody>
          <a:bodyPr wrap="square">
            <a:spAutoFit/>
          </a:bodyPr>
          <a:lstStyle/>
          <a:p>
            <a:pPr defTabSz="457200" fontAlgn="base">
              <a:spcBef>
                <a:spcPts val="1800"/>
              </a:spcBef>
              <a:spcAft>
                <a:spcPct val="0"/>
              </a:spcAft>
              <a:defRPr/>
            </a:pPr>
            <a:r>
              <a:rPr lang="en-GB" sz="1600">
                <a:solidFill>
                  <a:schemeClr val="bg1"/>
                </a:solidFill>
                <a:latin typeface="Helvetica" pitchFamily="2" charset="0"/>
              </a:rPr>
              <a:t>… should not only work today, but also describe the history of the universe since the Big Bang 13.8 billion years ago</a:t>
            </a:r>
          </a:p>
        </p:txBody>
      </p:sp>
      <p:sp>
        <p:nvSpPr>
          <p:cNvPr id="8" name="TextBox 7">
            <a:extLst>
              <a:ext uri="{FF2B5EF4-FFF2-40B4-BE49-F238E27FC236}">
                <a16:creationId xmlns:a16="http://schemas.microsoft.com/office/drawing/2014/main" id="{F162C06E-4B6D-64E0-AB3B-938E3BC8E27B}"/>
              </a:ext>
            </a:extLst>
          </p:cNvPr>
          <p:cNvSpPr txBox="1"/>
          <p:nvPr/>
        </p:nvSpPr>
        <p:spPr>
          <a:xfrm rot="18200517">
            <a:off x="2724575" y="402397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12</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1" name="TextBox 10">
            <a:extLst>
              <a:ext uri="{FF2B5EF4-FFF2-40B4-BE49-F238E27FC236}">
                <a16:creationId xmlns:a16="http://schemas.microsoft.com/office/drawing/2014/main" id="{571400BC-41CF-7B5C-B17E-7461F7747EBE}"/>
              </a:ext>
            </a:extLst>
          </p:cNvPr>
          <p:cNvSpPr txBox="1"/>
          <p:nvPr/>
        </p:nvSpPr>
        <p:spPr>
          <a:xfrm rot="17756662">
            <a:off x="3666099" y="4162729"/>
            <a:ext cx="74892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9</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2" name="TextBox 11">
            <a:extLst>
              <a:ext uri="{FF2B5EF4-FFF2-40B4-BE49-F238E27FC236}">
                <a16:creationId xmlns:a16="http://schemas.microsoft.com/office/drawing/2014/main" id="{F29A6E04-FE00-9D6E-DDEB-1788DE1F094B}"/>
              </a:ext>
            </a:extLst>
          </p:cNvPr>
          <p:cNvSpPr txBox="1"/>
          <p:nvPr/>
        </p:nvSpPr>
        <p:spPr>
          <a:xfrm rot="17565350">
            <a:off x="4614169" y="4383369"/>
            <a:ext cx="849913"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4000 K</a:t>
            </a:r>
          </a:p>
        </p:txBody>
      </p:sp>
      <p:sp>
        <p:nvSpPr>
          <p:cNvPr id="13" name="TextBox 12">
            <a:extLst>
              <a:ext uri="{FF2B5EF4-FFF2-40B4-BE49-F238E27FC236}">
                <a16:creationId xmlns:a16="http://schemas.microsoft.com/office/drawing/2014/main" id="{39C1F8CD-14CC-00AC-BF1E-9C165CBEA23F}"/>
              </a:ext>
            </a:extLst>
          </p:cNvPr>
          <p:cNvSpPr txBox="1"/>
          <p:nvPr/>
        </p:nvSpPr>
        <p:spPr>
          <a:xfrm rot="17432857">
            <a:off x="5861950" y="4500692"/>
            <a:ext cx="699230"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60 K</a:t>
            </a:r>
          </a:p>
        </p:txBody>
      </p:sp>
      <p:sp>
        <p:nvSpPr>
          <p:cNvPr id="15" name="Rectangle 14">
            <a:extLst>
              <a:ext uri="{FF2B5EF4-FFF2-40B4-BE49-F238E27FC236}">
                <a16:creationId xmlns:a16="http://schemas.microsoft.com/office/drawing/2014/main" id="{86C2BB1C-290E-4A21-96B9-CAD0DF171549}"/>
              </a:ext>
            </a:extLst>
          </p:cNvPr>
          <p:cNvSpPr/>
          <p:nvPr/>
        </p:nvSpPr>
        <p:spPr>
          <a:xfrm rot="17531065">
            <a:off x="6356426" y="5226724"/>
            <a:ext cx="1263182" cy="338554"/>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sp>
        <p:nvSpPr>
          <p:cNvPr id="14" name="TextBox 13">
            <a:extLst>
              <a:ext uri="{FF2B5EF4-FFF2-40B4-BE49-F238E27FC236}">
                <a16:creationId xmlns:a16="http://schemas.microsoft.com/office/drawing/2014/main" id="{CC6800FD-3454-891C-2062-FC76F6262F1F}"/>
              </a:ext>
            </a:extLst>
          </p:cNvPr>
          <p:cNvSpPr txBox="1"/>
          <p:nvPr/>
        </p:nvSpPr>
        <p:spPr>
          <a:xfrm rot="17365661">
            <a:off x="6714276" y="4958167"/>
            <a:ext cx="761747" cy="261610"/>
          </a:xfrm>
          <a:prstGeom prst="rect">
            <a:avLst/>
          </a:prstGeom>
          <a:noFill/>
        </p:spPr>
        <p:txBody>
          <a:bodyPr wrap="none" rtlCol="0">
            <a:spAutoFit/>
          </a:bodyPr>
          <a:lstStyle/>
          <a:p>
            <a:pPr>
              <a:spcBef>
                <a:spcPts val="3000"/>
              </a:spcBef>
            </a:pPr>
            <a:r>
              <a:rPr lang="en-CH" sz="1100">
                <a:solidFill>
                  <a:schemeClr val="bg1"/>
                </a:solidFill>
                <a:latin typeface="Helvetica Light" charset="0"/>
                <a:ea typeface="Helvetica Light" charset="0"/>
                <a:cs typeface="Helvetica Light" charset="0"/>
                <a:sym typeface="Wingdings" pitchFamily="2" charset="2"/>
              </a:rPr>
              <a:t>T = 2.7 K</a:t>
            </a:r>
          </a:p>
        </p:txBody>
      </p:sp>
      <p:sp>
        <p:nvSpPr>
          <p:cNvPr id="16" name="TextBox 15">
            <a:extLst>
              <a:ext uri="{FF2B5EF4-FFF2-40B4-BE49-F238E27FC236}">
                <a16:creationId xmlns:a16="http://schemas.microsoft.com/office/drawing/2014/main" id="{41ADB9D6-7532-4DEC-4275-351DCB4E453F}"/>
              </a:ext>
            </a:extLst>
          </p:cNvPr>
          <p:cNvSpPr txBox="1"/>
          <p:nvPr/>
        </p:nvSpPr>
        <p:spPr>
          <a:xfrm rot="18486189">
            <a:off x="1854857" y="3852107"/>
            <a:ext cx="798617"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T = 10</a:t>
            </a:r>
            <a:r>
              <a:rPr lang="en-CH" sz="1050" baseline="30000">
                <a:solidFill>
                  <a:schemeClr val="bg1"/>
                </a:solidFill>
                <a:latin typeface="Helvetica Light" charset="0"/>
                <a:ea typeface="Helvetica Light" charset="0"/>
                <a:cs typeface="Helvetica Light" charset="0"/>
                <a:sym typeface="Wingdings" pitchFamily="2" charset="2"/>
              </a:rPr>
              <a:t>15</a:t>
            </a:r>
            <a:r>
              <a:rPr lang="en-CH" sz="1050">
                <a:solidFill>
                  <a:schemeClr val="bg1"/>
                </a:solidFill>
                <a:latin typeface="Helvetica Light" charset="0"/>
                <a:ea typeface="Helvetica Light" charset="0"/>
                <a:cs typeface="Helvetica Light" charset="0"/>
                <a:sym typeface="Wingdings" pitchFamily="2" charset="2"/>
              </a:rPr>
              <a:t> K</a:t>
            </a:r>
          </a:p>
        </p:txBody>
      </p:sp>
      <p:sp>
        <p:nvSpPr>
          <p:cNvPr id="18" name="Rectangle 17">
            <a:extLst>
              <a:ext uri="{FF2B5EF4-FFF2-40B4-BE49-F238E27FC236}">
                <a16:creationId xmlns:a16="http://schemas.microsoft.com/office/drawing/2014/main" id="{EA6E37EF-9E6B-1FB3-7B69-072E0FAF887E}"/>
              </a:ext>
            </a:extLst>
          </p:cNvPr>
          <p:cNvSpPr/>
          <p:nvPr/>
        </p:nvSpPr>
        <p:spPr>
          <a:xfrm rot="17992585">
            <a:off x="1896301" y="3519734"/>
            <a:ext cx="115325" cy="338554"/>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17" name="TextBox 16">
            <a:extLst>
              <a:ext uri="{FF2B5EF4-FFF2-40B4-BE49-F238E27FC236}">
                <a16:creationId xmlns:a16="http://schemas.microsoft.com/office/drawing/2014/main" id="{77072999-385A-E285-4709-BC66BB120202}"/>
              </a:ext>
            </a:extLst>
          </p:cNvPr>
          <p:cNvSpPr txBox="1"/>
          <p:nvPr/>
        </p:nvSpPr>
        <p:spPr>
          <a:xfrm rot="18321497">
            <a:off x="1789563" y="3589532"/>
            <a:ext cx="314510" cy="184666"/>
          </a:xfrm>
          <a:prstGeom prst="rect">
            <a:avLst/>
          </a:prstGeom>
          <a:noFill/>
        </p:spPr>
        <p:txBody>
          <a:bodyPr wrap="none" rtlCol="0">
            <a:spAutoFit/>
          </a:bodyPr>
          <a:lstStyle/>
          <a:p>
            <a:pPr>
              <a:spcBef>
                <a:spcPts val="3000"/>
              </a:spcBef>
            </a:pPr>
            <a:r>
              <a:rPr lang="en-CH" sz="600">
                <a:solidFill>
                  <a:srgbClr val="FCFAB5"/>
                </a:solidFill>
                <a:latin typeface="Helvetica" pitchFamily="2" charset="0"/>
                <a:ea typeface="Helvetica Light" charset="0"/>
                <a:cs typeface="Helvetica Light" charset="0"/>
                <a:sym typeface="Wingdings" pitchFamily="2" charset="2"/>
              </a:rPr>
              <a:t>–12</a:t>
            </a:r>
          </a:p>
        </p:txBody>
      </p:sp>
      <p:sp>
        <p:nvSpPr>
          <p:cNvPr id="19" name="Rectangle 18">
            <a:extLst>
              <a:ext uri="{FF2B5EF4-FFF2-40B4-BE49-F238E27FC236}">
                <a16:creationId xmlns:a16="http://schemas.microsoft.com/office/drawing/2014/main" id="{2F681B6B-2569-C558-6A99-78B7CD31E500}"/>
              </a:ext>
            </a:extLst>
          </p:cNvPr>
          <p:cNvSpPr/>
          <p:nvPr/>
        </p:nvSpPr>
        <p:spPr>
          <a:xfrm rot="17992585">
            <a:off x="3658240" y="3845442"/>
            <a:ext cx="68211" cy="338554"/>
          </a:xfrm>
          <a:prstGeom prst="rect">
            <a:avLst/>
          </a:prstGeom>
          <a:solidFill>
            <a:srgbClr val="00101E"/>
          </a:solidFill>
          <a:ln>
            <a:solidFill>
              <a:schemeClr val="tx1"/>
            </a:solidFill>
          </a:ln>
        </p:spPr>
        <p:txBody>
          <a:bodyPr wrap="square" rtlCol="0" anchor="ctr">
            <a:spAutoFit/>
          </a:bodyPr>
          <a:lstStyle/>
          <a:p>
            <a:pPr algn="l"/>
            <a:endParaRPr lang="en-CH" sz="1600">
              <a:latin typeface="Helvetica" pitchFamily="2" charset="0"/>
            </a:endParaRPr>
          </a:p>
        </p:txBody>
      </p:sp>
      <p:sp>
        <p:nvSpPr>
          <p:cNvPr id="4" name="Rectangle 3">
            <a:extLst>
              <a:ext uri="{FF2B5EF4-FFF2-40B4-BE49-F238E27FC236}">
                <a16:creationId xmlns:a16="http://schemas.microsoft.com/office/drawing/2014/main" id="{C4EEA0B2-19EC-F1C5-4CE4-B8583DC5580B}"/>
              </a:ext>
            </a:extLst>
          </p:cNvPr>
          <p:cNvSpPr/>
          <p:nvPr/>
        </p:nvSpPr>
        <p:spPr>
          <a:xfrm rot="17992585">
            <a:off x="1536731" y="3641288"/>
            <a:ext cx="115325" cy="95445"/>
          </a:xfrm>
          <a:prstGeom prst="rect">
            <a:avLst/>
          </a:prstGeom>
          <a:solidFill>
            <a:srgbClr val="00101E"/>
          </a:solidFill>
          <a:ln>
            <a:solidFill>
              <a:srgbClr val="00101E"/>
            </a:solidFill>
          </a:ln>
        </p:spPr>
        <p:txBody>
          <a:bodyPr wrap="square" rtlCol="0" anchor="ctr">
            <a:spAutoFit/>
          </a:bodyPr>
          <a:lstStyle/>
          <a:p>
            <a:pPr algn="l"/>
            <a:endParaRPr lang="en-CH" sz="1600">
              <a:latin typeface="Helvetica" pitchFamily="2" charset="0"/>
            </a:endParaRPr>
          </a:p>
        </p:txBody>
      </p:sp>
      <p:sp>
        <p:nvSpPr>
          <p:cNvPr id="5" name="TextBox 4">
            <a:extLst>
              <a:ext uri="{FF2B5EF4-FFF2-40B4-BE49-F238E27FC236}">
                <a16:creationId xmlns:a16="http://schemas.microsoft.com/office/drawing/2014/main" id="{80014FA9-DA32-ACD1-59BB-1E54DAD4522C}"/>
              </a:ext>
            </a:extLst>
          </p:cNvPr>
          <p:cNvSpPr txBox="1"/>
          <p:nvPr/>
        </p:nvSpPr>
        <p:spPr>
          <a:xfrm>
            <a:off x="198874" y="2503015"/>
            <a:ext cx="2042547" cy="630942"/>
          </a:xfrm>
          <a:prstGeom prst="rect">
            <a:avLst/>
          </a:prstGeom>
          <a:solidFill>
            <a:schemeClr val="tx1">
              <a:alpha val="71000"/>
            </a:schemeClr>
          </a:solidFill>
        </p:spPr>
        <p:txBody>
          <a:bodyPr wrap="none" rtlCol="0">
            <a:spAutoFit/>
          </a:bodyPr>
          <a:lstStyle/>
          <a:p>
            <a:pPr marL="0" algn="ctr">
              <a:spcBef>
                <a:spcPts val="3000"/>
              </a:spcBef>
            </a:pPr>
            <a:r>
              <a:rPr lang="en-GB" sz="1600" b="1">
                <a:solidFill>
                  <a:srgbClr val="FFFF00"/>
                </a:solidFill>
                <a:latin typeface="Helvetica" pitchFamily="2" charset="0"/>
                <a:ea typeface="Helvetica Light" charset="0"/>
                <a:cs typeface="Helvetica Light" charset="0"/>
                <a:sym typeface="Wingdings" pitchFamily="2" charset="2"/>
              </a:rPr>
              <a:t>matter ~ antimatter</a:t>
            </a:r>
          </a:p>
          <a:p>
            <a:pPr marL="0" algn="ctr">
              <a:spcBef>
                <a:spcPts val="600"/>
              </a:spcBef>
            </a:pPr>
            <a:r>
              <a:rPr lang="en-GB" sz="1400" b="1">
                <a:solidFill>
                  <a:srgbClr val="FFFF00"/>
                </a:solidFill>
                <a:latin typeface="Symbol" pitchFamily="2" charset="2"/>
                <a:ea typeface="Helvetica Light" charset="0"/>
                <a:cs typeface="Helvetica Light" charset="0"/>
                <a:sym typeface="Wingdings" pitchFamily="2" charset="2"/>
              </a:rPr>
              <a:t>®</a:t>
            </a:r>
            <a:r>
              <a:rPr lang="en-GB" sz="1400" b="1">
                <a:solidFill>
                  <a:srgbClr val="FFFF00"/>
                </a:solidFill>
                <a:latin typeface="Helvetica" pitchFamily="2" charset="0"/>
                <a:ea typeface="Helvetica Light" charset="0"/>
                <a:cs typeface="Helvetica Light" charset="0"/>
                <a:sym typeface="Wingdings" pitchFamily="2" charset="2"/>
              </a:rPr>
              <a:t> annihilation</a:t>
            </a:r>
          </a:p>
        </p:txBody>
      </p:sp>
      <p:sp>
        <p:nvSpPr>
          <p:cNvPr id="6" name="TextBox 5">
            <a:extLst>
              <a:ext uri="{FF2B5EF4-FFF2-40B4-BE49-F238E27FC236}">
                <a16:creationId xmlns:a16="http://schemas.microsoft.com/office/drawing/2014/main" id="{57521C38-68DD-B59C-3C96-2EE1AC18BB90}"/>
              </a:ext>
            </a:extLst>
          </p:cNvPr>
          <p:cNvSpPr txBox="1"/>
          <p:nvPr/>
        </p:nvSpPr>
        <p:spPr>
          <a:xfrm>
            <a:off x="4704463" y="2503015"/>
            <a:ext cx="1912704" cy="338554"/>
          </a:xfrm>
          <a:prstGeom prst="rect">
            <a:avLst/>
          </a:prstGeom>
          <a:solidFill>
            <a:schemeClr val="tx1">
              <a:alpha val="71000"/>
            </a:schemeClr>
          </a:solidFill>
        </p:spPr>
        <p:txBody>
          <a:bodyPr wrap="none" rtlCol="0">
            <a:spAutoFit/>
          </a:bodyPr>
          <a:lstStyle/>
          <a:p>
            <a:pPr marL="0" algn="ctr">
              <a:spcBef>
                <a:spcPts val="3000"/>
              </a:spcBef>
            </a:pPr>
            <a:r>
              <a:rPr lang="en-GB" sz="1600" b="1">
                <a:solidFill>
                  <a:srgbClr val="FFFF00"/>
                </a:solidFill>
                <a:latin typeface="Helvetica" pitchFamily="2" charset="0"/>
                <a:ea typeface="Helvetica Light" charset="0"/>
                <a:cs typeface="Helvetica Light" charset="0"/>
                <a:sym typeface="Wingdings" pitchFamily="2" charset="2"/>
              </a:rPr>
              <a:t>(very little) matter</a:t>
            </a:r>
          </a:p>
        </p:txBody>
      </p:sp>
      <p:sp>
        <p:nvSpPr>
          <p:cNvPr id="7" name="Rectangle 6">
            <a:extLst>
              <a:ext uri="{FF2B5EF4-FFF2-40B4-BE49-F238E27FC236}">
                <a16:creationId xmlns:a16="http://schemas.microsoft.com/office/drawing/2014/main" id="{00BC26A3-DC2B-D7F9-4D10-4A5A33077427}"/>
              </a:ext>
            </a:extLst>
          </p:cNvPr>
          <p:cNvSpPr/>
          <p:nvPr/>
        </p:nvSpPr>
        <p:spPr>
          <a:xfrm>
            <a:off x="8456959" y="2503015"/>
            <a:ext cx="3357878" cy="584775"/>
          </a:xfrm>
          <a:prstGeom prst="rect">
            <a:avLst/>
          </a:prstGeom>
        </p:spPr>
        <p:txBody>
          <a:bodyPr wrap="square">
            <a:spAutoFit/>
          </a:bodyPr>
          <a:lstStyle/>
          <a:p>
            <a:pPr defTabSz="457200" fontAlgn="base">
              <a:spcBef>
                <a:spcPts val="1800"/>
              </a:spcBef>
              <a:spcAft>
                <a:spcPct val="0"/>
              </a:spcAft>
              <a:defRPr/>
            </a:pPr>
            <a:r>
              <a:rPr lang="en-GB" sz="1600">
                <a:solidFill>
                  <a:srgbClr val="FFFF00"/>
                </a:solidFill>
                <a:latin typeface="Helvetica" pitchFamily="2" charset="0"/>
              </a:rPr>
              <a:t>But why is there only matter left in the universe?</a:t>
            </a:r>
          </a:p>
        </p:txBody>
      </p:sp>
      <p:sp>
        <p:nvSpPr>
          <p:cNvPr id="20" name="Rounded Rectangle 19">
            <a:extLst>
              <a:ext uri="{FF2B5EF4-FFF2-40B4-BE49-F238E27FC236}">
                <a16:creationId xmlns:a16="http://schemas.microsoft.com/office/drawing/2014/main" id="{4858D6D9-6BC4-39E1-9B1D-10F2D511AB5C}"/>
              </a:ext>
            </a:extLst>
          </p:cNvPr>
          <p:cNvSpPr/>
          <p:nvPr/>
        </p:nvSpPr>
        <p:spPr>
          <a:xfrm>
            <a:off x="91026" y="3281337"/>
            <a:ext cx="7701845" cy="911128"/>
          </a:xfrm>
          <a:prstGeom prst="roundRect">
            <a:avLst>
              <a:gd name="adj" fmla="val 0"/>
            </a:avLst>
          </a:prstGeom>
          <a:solidFill>
            <a:schemeClr val="tx1">
              <a:alpha val="67000"/>
            </a:schemeClr>
          </a:solidFill>
        </p:spPr>
        <p:txBody>
          <a:bodyPr wrap="square" rtlCol="0" anchor="ctr">
            <a:spAutoFit/>
          </a:bodyPr>
          <a:lstStyle/>
          <a:p>
            <a:pPr algn="l"/>
            <a:endParaRPr lang="en-CH" sz="1600">
              <a:latin typeface="Helvetica" pitchFamily="2" charset="0"/>
            </a:endParaRPr>
          </a:p>
        </p:txBody>
      </p:sp>
      <p:sp>
        <p:nvSpPr>
          <p:cNvPr id="21" name="TextBox 20">
            <a:extLst>
              <a:ext uri="{FF2B5EF4-FFF2-40B4-BE49-F238E27FC236}">
                <a16:creationId xmlns:a16="http://schemas.microsoft.com/office/drawing/2014/main" id="{F3976D4D-5560-E607-2D82-36B653F87987}"/>
              </a:ext>
            </a:extLst>
          </p:cNvPr>
          <p:cNvSpPr txBox="1"/>
          <p:nvPr/>
        </p:nvSpPr>
        <p:spPr>
          <a:xfrm>
            <a:off x="2836471" y="3555098"/>
            <a:ext cx="2388795" cy="338554"/>
          </a:xfrm>
          <a:prstGeom prst="rect">
            <a:avLst/>
          </a:prstGeom>
          <a:solidFill>
            <a:schemeClr val="tx1">
              <a:alpha val="71000"/>
            </a:schemeClr>
          </a:solidFill>
        </p:spPr>
        <p:txBody>
          <a:bodyPr wrap="none" rtlCol="0">
            <a:spAutoFit/>
          </a:bodyPr>
          <a:lstStyle/>
          <a:p>
            <a:pPr marL="0">
              <a:spcBef>
                <a:spcPts val="3000"/>
              </a:spcBef>
            </a:pPr>
            <a:r>
              <a:rPr lang="en-CH" sz="1600" b="1">
                <a:solidFill>
                  <a:srgbClr val="FFFF00"/>
                </a:solidFill>
                <a:latin typeface="Helvetica" pitchFamily="2" charset="0"/>
                <a:ea typeface="Helvetica Light" charset="0"/>
                <a:cs typeface="Helvetica Light" charset="0"/>
                <a:sym typeface="Wingdings" pitchFamily="2" charset="2"/>
              </a:rPr>
              <a:t>invisible “dark” matter</a:t>
            </a:r>
          </a:p>
        </p:txBody>
      </p:sp>
      <p:sp>
        <p:nvSpPr>
          <p:cNvPr id="23" name="Rectangle 22">
            <a:extLst>
              <a:ext uri="{FF2B5EF4-FFF2-40B4-BE49-F238E27FC236}">
                <a16:creationId xmlns:a16="http://schemas.microsoft.com/office/drawing/2014/main" id="{C9D2F8B6-98D6-B9DE-7382-A4D5A8132ACB}"/>
              </a:ext>
            </a:extLst>
          </p:cNvPr>
          <p:cNvSpPr/>
          <p:nvPr/>
        </p:nvSpPr>
        <p:spPr>
          <a:xfrm>
            <a:off x="8456959" y="4383300"/>
            <a:ext cx="3357878" cy="954107"/>
          </a:xfrm>
          <a:prstGeom prst="rect">
            <a:avLst/>
          </a:prstGeom>
        </p:spPr>
        <p:txBody>
          <a:bodyPr wrap="square">
            <a:spAutoFit/>
          </a:bodyPr>
          <a:lstStyle/>
          <a:p>
            <a:pPr defTabSz="457200" fontAlgn="base">
              <a:spcBef>
                <a:spcPts val="1800"/>
              </a:spcBef>
              <a:spcAft>
                <a:spcPct val="0"/>
              </a:spcAft>
              <a:defRPr/>
            </a:pPr>
            <a:r>
              <a:rPr lang="en-GB" sz="1600" b="1">
                <a:solidFill>
                  <a:srgbClr val="FFFF00"/>
                </a:solidFill>
                <a:latin typeface="Helvetica" pitchFamily="2" charset="0"/>
              </a:rPr>
              <a:t>And why do elementary particles have mass at all?  </a:t>
            </a:r>
            <a:r>
              <a:rPr lang="en-GB" sz="1200">
                <a:solidFill>
                  <a:srgbClr val="FFFF00"/>
                </a:solidFill>
                <a:latin typeface="Helvetica" pitchFamily="2" charset="0"/>
              </a:rPr>
              <a:t>(Simply sticking masses onto particles           breaks gauge symmetry) </a:t>
            </a:r>
          </a:p>
        </p:txBody>
      </p:sp>
      <p:sp>
        <p:nvSpPr>
          <p:cNvPr id="24" name="Rectangle 23">
            <a:extLst>
              <a:ext uri="{FF2B5EF4-FFF2-40B4-BE49-F238E27FC236}">
                <a16:creationId xmlns:a16="http://schemas.microsoft.com/office/drawing/2014/main" id="{FCA5BC27-46D8-DC49-05A4-892E873937E5}"/>
              </a:ext>
            </a:extLst>
          </p:cNvPr>
          <p:cNvSpPr/>
          <p:nvPr/>
        </p:nvSpPr>
        <p:spPr>
          <a:xfrm>
            <a:off x="8456959" y="3309010"/>
            <a:ext cx="3357878" cy="830997"/>
          </a:xfrm>
          <a:prstGeom prst="rect">
            <a:avLst/>
          </a:prstGeom>
        </p:spPr>
        <p:txBody>
          <a:bodyPr wrap="square">
            <a:spAutoFit/>
          </a:bodyPr>
          <a:lstStyle/>
          <a:p>
            <a:pPr defTabSz="457200" fontAlgn="base">
              <a:spcBef>
                <a:spcPts val="1800"/>
              </a:spcBef>
              <a:spcAft>
                <a:spcPct val="0"/>
              </a:spcAft>
              <a:defRPr/>
            </a:pPr>
            <a:r>
              <a:rPr lang="en-GB" sz="1600">
                <a:solidFill>
                  <a:srgbClr val="FFFF00"/>
                </a:solidFill>
                <a:latin typeface="Helvetica" pitchFamily="2" charset="0"/>
              </a:rPr>
              <a:t>And what is the origin of the huge quantity of </a:t>
            </a:r>
            <a:r>
              <a:rPr lang="en-GB" sz="1600" i="1">
                <a:solidFill>
                  <a:srgbClr val="FFFF00"/>
                </a:solidFill>
                <a:latin typeface="Helvetica" pitchFamily="2" charset="0"/>
              </a:rPr>
              <a:t>dark matter </a:t>
            </a:r>
            <a:r>
              <a:rPr lang="en-GB" sz="1600">
                <a:solidFill>
                  <a:srgbClr val="FFFF00"/>
                </a:solidFill>
                <a:latin typeface="Helvetica" pitchFamily="2" charset="0"/>
              </a:rPr>
              <a:t>(5–6 times more than the baryonic matter)?</a:t>
            </a:r>
          </a:p>
        </p:txBody>
      </p:sp>
    </p:spTree>
    <p:extLst>
      <p:ext uri="{BB962C8B-B14F-4D97-AF65-F5344CB8AC3E}">
        <p14:creationId xmlns:p14="http://schemas.microsoft.com/office/powerpoint/2010/main" val="13154310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72182-F200-F963-AC7D-26ED237A24A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A8089E-6CBD-D96A-AB34-2CEE91CF8765}"/>
              </a:ext>
            </a:extLst>
          </p:cNvPr>
          <p:cNvSpPr>
            <a:spLocks noGrp="1"/>
          </p:cNvSpPr>
          <p:nvPr>
            <p:ph type="sldNum" sz="quarter" idx="4"/>
          </p:nvPr>
        </p:nvSpPr>
        <p:spPr>
          <a:xfrm>
            <a:off x="9329563" y="6545798"/>
            <a:ext cx="2844800" cy="365125"/>
          </a:xfrm>
          <a:prstGeom prst="rect">
            <a:avLst/>
          </a:prstGeom>
        </p:spPr>
        <p:txBody>
          <a:bodyPr/>
          <a:lstStyle>
            <a:defPPr>
              <a:defRPr lang="en-CH"/>
            </a:defPPr>
            <a:lvl1pPr marL="0" algn="r" defTabSz="914400" rtl="0" eaLnBrk="1" latinLnBrk="0" hangingPunct="1">
              <a:defRPr sz="1400" b="0" i="0" kern="1200">
                <a:solidFill>
                  <a:schemeClr val="tx1">
                    <a:lumMod val="50000"/>
                    <a:lumOff val="50000"/>
                  </a:schemeClr>
                </a:solidFill>
                <a:latin typeface="Helvetica Light" charset="0"/>
                <a:ea typeface="Helvetica Light" charset="0"/>
                <a:cs typeface="Helvetica Light"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lang="en-GB" smtClean="0"/>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7FDE9014-57A3-B13C-5080-ED137109D80A}"/>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Gauge symmetry and the Brout-Englert-Higgs mechanism</a:t>
            </a:r>
            <a:endParaRPr lang="en-US" sz="2800">
              <a:solidFill>
                <a:srgbClr val="0D7FBF"/>
              </a:solidFill>
              <a:latin typeface="Helvetica Light" pitchFamily="2" charset="0"/>
              <a:ea typeface="Trebuchet MS" pitchFamily="-84" charset="0"/>
              <a:cs typeface="Helvetica Light"/>
            </a:endParaRPr>
          </a:p>
        </p:txBody>
      </p:sp>
      <mc:AlternateContent xmlns:mc="http://schemas.openxmlformats.org/markup-compatibility/2006">
        <mc:Choice xmlns:a14="http://schemas.microsoft.com/office/drawing/2010/main" Requires="a14">
          <p:sp>
            <p:nvSpPr>
              <p:cNvPr id="7" name="Rectangle 6">
                <a:extLst>
                  <a:ext uri="{FF2B5EF4-FFF2-40B4-BE49-F238E27FC236}">
                    <a16:creationId xmlns:a16="http://schemas.microsoft.com/office/drawing/2014/main" id="{1D1982EF-806C-43F7-A12E-C8744F01E046}"/>
                  </a:ext>
                </a:extLst>
              </p:cNvPr>
              <p:cNvSpPr/>
              <p:nvPr/>
            </p:nvSpPr>
            <p:spPr>
              <a:xfrm>
                <a:off x="641954" y="1147461"/>
                <a:ext cx="10436864" cy="2082621"/>
              </a:xfrm>
              <a:prstGeom prst="rect">
                <a:avLst/>
              </a:prstGeom>
            </p:spPr>
            <p:txBody>
              <a:bodyPr wrap="square">
                <a:spAutoFit/>
              </a:bodyPr>
              <a:lstStyle/>
              <a:p>
                <a:pPr defTabSz="457200" fontAlgn="base">
                  <a:spcBef>
                    <a:spcPts val="2600"/>
                  </a:spcBef>
                  <a:spcAft>
                    <a:spcPct val="0"/>
                  </a:spcAft>
                  <a:defRPr/>
                </a:pPr>
                <a:r>
                  <a:rPr lang="en-US" sz="1600">
                    <a:solidFill>
                      <a:srgbClr val="000000"/>
                    </a:solidFill>
                    <a:latin typeface="Helvetica" pitchFamily="2" charset="0"/>
                  </a:rPr>
                  <a:t>A solution to the mass problem is to introduce a new complex scalar field </a:t>
                </a:r>
                <a14:m>
                  <m:oMath xmlns:m="http://schemas.openxmlformats.org/officeDocument/2006/math">
                    <m:r>
                      <a:rPr lang="en-US" sz="1600" i="1">
                        <a:solidFill>
                          <a:srgbClr val="000000"/>
                        </a:solidFill>
                        <a:latin typeface="Cambria Math" panose="02040503050406030204" pitchFamily="18" charset="0"/>
                        <a:ea typeface="Cambria Math" panose="02040503050406030204" pitchFamily="18" charset="0"/>
                      </a:rPr>
                      <m:t>𝜙</m:t>
                    </m:r>
                  </m:oMath>
                </a14:m>
                <a:r>
                  <a:rPr lang="en-US" sz="1600">
                    <a:solidFill>
                      <a:srgbClr val="000000"/>
                    </a:solidFill>
                    <a:latin typeface="Helvetica" pitchFamily="2" charset="0"/>
                  </a:rPr>
                  <a:t>, which couples to the weak bosons and fermions, and whose energy potential is such that the field condensates below a critical temperature </a:t>
                </a:r>
                <a:r>
                  <a:rPr lang="en-US" sz="1600" i="1">
                    <a:solidFill>
                      <a:srgbClr val="000000"/>
                    </a:solidFill>
                    <a:latin typeface="Helvetica" pitchFamily="2" charset="0"/>
                  </a:rPr>
                  <a:t>T</a:t>
                </a:r>
                <a:r>
                  <a:rPr lang="en-US" sz="1600" baseline="-25000">
                    <a:solidFill>
                      <a:srgbClr val="000000"/>
                    </a:solidFill>
                    <a:latin typeface="Helvetica" pitchFamily="2" charset="0"/>
                  </a:rPr>
                  <a:t>EW</a:t>
                </a:r>
                <a:r>
                  <a:rPr lang="en-US" sz="1600">
                    <a:solidFill>
                      <a:srgbClr val="000000"/>
                    </a:solidFill>
                    <a:latin typeface="Helvetica" pitchFamily="2" charset="0"/>
                  </a:rPr>
                  <a:t> with a non-zero vacuum expectation value </a:t>
                </a:r>
                <a14:m>
                  <m:oMath xmlns:m="http://schemas.openxmlformats.org/officeDocument/2006/math">
                    <m:d>
                      <m:dPr>
                        <m:begChr m:val="⟨"/>
                        <m:endChr m:val="⟩"/>
                        <m:ctrlPr>
                          <a:rPr lang="en-US" sz="1600" i="1" smtClean="0">
                            <a:solidFill>
                              <a:srgbClr val="000000"/>
                            </a:solidFill>
                            <a:latin typeface="Cambria Math" panose="02040503050406030204" pitchFamily="18" charset="0"/>
                          </a:rPr>
                        </m:ctrlPr>
                      </m:dPr>
                      <m:e>
                        <m:r>
                          <a:rPr lang="en-US" sz="1600" b="0" i="1" smtClean="0">
                            <a:solidFill>
                              <a:srgbClr val="000000"/>
                            </a:solidFill>
                            <a:latin typeface="Cambria Math" panose="02040503050406030204" pitchFamily="18" charset="0"/>
                          </a:rPr>
                          <m:t>0|</m:t>
                        </m:r>
                        <m:r>
                          <a:rPr lang="en-US" sz="1600" i="1" smtClean="0">
                            <a:solidFill>
                              <a:srgbClr val="000000"/>
                            </a:solidFill>
                            <a:latin typeface="Cambria Math" panose="02040503050406030204" pitchFamily="18" charset="0"/>
                            <a:ea typeface="Cambria Math" panose="02040503050406030204" pitchFamily="18" charset="0"/>
                          </a:rPr>
                          <m:t>𝜙</m:t>
                        </m:r>
                        <m:r>
                          <a:rPr lang="en-US" sz="1600" b="0" i="1" smtClean="0">
                            <a:solidFill>
                              <a:srgbClr val="000000"/>
                            </a:solidFill>
                            <a:latin typeface="Cambria Math" panose="02040503050406030204" pitchFamily="18" charset="0"/>
                            <a:ea typeface="Cambria Math" panose="02040503050406030204" pitchFamily="18" charset="0"/>
                          </a:rPr>
                          <m:t>|0</m:t>
                        </m:r>
                      </m:e>
                    </m:d>
                    <m:r>
                      <a:rPr lang="en-US" sz="1600" b="0" i="1" smtClean="0">
                        <a:solidFill>
                          <a:srgbClr val="000000"/>
                        </a:solidFill>
                        <a:latin typeface="Cambria Math" panose="02040503050406030204" pitchFamily="18" charset="0"/>
                      </a:rPr>
                      <m:t>=</m:t>
                    </m:r>
                    <m:r>
                      <a:rPr lang="en-US" sz="1600" b="0" i="1" smtClean="0">
                        <a:solidFill>
                          <a:srgbClr val="000000"/>
                        </a:solidFill>
                        <a:latin typeface="Cambria Math" panose="02040503050406030204" pitchFamily="18" charset="0"/>
                        <a:ea typeface="Cambria Math" panose="02040503050406030204" pitchFamily="18" charset="0"/>
                      </a:rPr>
                      <m:t>𝜐</m:t>
                    </m:r>
                    <m:r>
                      <a:rPr lang="en-US" sz="1600" b="0" i="1" smtClean="0">
                        <a:solidFill>
                          <a:srgbClr val="000000"/>
                        </a:solidFill>
                        <a:latin typeface="Cambria Math" panose="02040503050406030204" pitchFamily="18" charset="0"/>
                        <a:ea typeface="Cambria Math" panose="02040503050406030204" pitchFamily="18" charset="0"/>
                      </a:rPr>
                      <m:t>≠0</m:t>
                    </m:r>
                  </m:oMath>
                </a14:m>
                <a:r>
                  <a:rPr kumimoji="0" lang="en-US" sz="1600" b="0" i="0" u="none" strike="noStrike" kern="1200" cap="none" spc="0" normalizeH="0" baseline="0" noProof="0">
                    <a:ln>
                      <a:noFill/>
                    </a:ln>
                    <a:solidFill>
                      <a:srgbClr val="000000"/>
                    </a:solidFill>
                    <a:effectLst/>
                    <a:uLnTx/>
                    <a:uFillTx/>
                    <a:latin typeface="Helvetica" pitchFamily="2" charset="0"/>
                  </a:rPr>
                  <a:t>, thus spontaneously breaking</a:t>
                </a:r>
                <a:r>
                  <a:rPr kumimoji="0" lang="en-US" sz="1600" b="0" i="0" u="none" strike="noStrike" kern="1200" cap="none" spc="0" normalizeH="0" noProof="0">
                    <a:ln>
                      <a:noFill/>
                    </a:ln>
                    <a:solidFill>
                      <a:srgbClr val="000000"/>
                    </a:solidFill>
                    <a:effectLst/>
                    <a:uLnTx/>
                    <a:uFillTx/>
                    <a:latin typeface="Helvetica" pitchFamily="2" charset="0"/>
                  </a:rPr>
                  <a:t> the symmetry of the vacuum</a:t>
                </a:r>
                <a:endParaRPr kumimoji="0" lang="en-US" sz="1600" b="0" i="0" u="none" strike="noStrike" kern="1200" cap="none" spc="0" normalizeH="0" baseline="0" noProof="0">
                  <a:ln>
                    <a:noFill/>
                  </a:ln>
                  <a:solidFill>
                    <a:srgbClr val="000000"/>
                  </a:solidFill>
                  <a:effectLst/>
                  <a:uLnTx/>
                  <a:uFillTx/>
                  <a:latin typeface="Helvetica" pitchFamily="2" charset="0"/>
                </a:endParaRPr>
              </a:p>
              <a:p>
                <a:pPr defTabSz="457200" fontAlgn="base">
                  <a:spcBef>
                    <a:spcPts val="2000"/>
                  </a:spcBef>
                  <a:spcAft>
                    <a:spcPct val="0"/>
                  </a:spcAft>
                  <a:defRPr/>
                </a:pPr>
                <a:r>
                  <a:rPr lang="en-US" sz="1600">
                    <a:solidFill>
                      <a:srgbClr val="000000"/>
                    </a:solidFill>
                    <a:latin typeface="Helvetica" pitchFamily="2" charset="0"/>
                  </a:rPr>
                  <a:t>The field pervades all space. The interaction of a particle with the Higgs field                                                                                            gives the particle mass. The stronger the interaction the greater the mass. </a:t>
                </a:r>
              </a:p>
              <a:p>
                <a:pPr defTabSz="457200" fontAlgn="base">
                  <a:spcBef>
                    <a:spcPts val="2000"/>
                  </a:spcBef>
                  <a:spcAft>
                    <a:spcPct val="0"/>
                  </a:spcAft>
                  <a:defRPr/>
                </a:pPr>
                <a:r>
                  <a:rPr lang="en-US" sz="1600">
                    <a:solidFill>
                      <a:srgbClr val="000000"/>
                    </a:solidFill>
                    <a:latin typeface="Helvetica" pitchFamily="2" charset="0"/>
                  </a:rPr>
                  <a:t>A local excitation of the Higgs field </a:t>
                </a:r>
                <a14:m>
                  <m:oMath xmlns:m="http://schemas.openxmlformats.org/officeDocument/2006/math">
                    <m:r>
                      <a:rPr lang="en-US" sz="1600" i="1">
                        <a:solidFill>
                          <a:srgbClr val="000000"/>
                        </a:solidFill>
                        <a:latin typeface="Cambria Math" panose="02040503050406030204" pitchFamily="18" charset="0"/>
                        <a:ea typeface="Cambria Math" panose="02040503050406030204" pitchFamily="18" charset="0"/>
                      </a:rPr>
                      <m:t>𝜙</m:t>
                    </m:r>
                  </m:oMath>
                </a14:m>
                <a:r>
                  <a:rPr lang="en-US" sz="1600">
                    <a:solidFill>
                      <a:srgbClr val="000000"/>
                    </a:solidFill>
                    <a:latin typeface="Helvetica" pitchFamily="2" charset="0"/>
                  </a:rPr>
                  <a:t> around its ground state is the </a:t>
                </a:r>
                <a:r>
                  <a:rPr lang="en-US" sz="1600" b="1">
                    <a:solidFill>
                      <a:srgbClr val="000000"/>
                    </a:solidFill>
                    <a:latin typeface="Helvetica" pitchFamily="2" charset="0"/>
                  </a:rPr>
                  <a:t>Higgs boson</a:t>
                </a:r>
              </a:p>
            </p:txBody>
          </p:sp>
        </mc:Choice>
        <mc:Fallback>
          <p:sp>
            <p:nvSpPr>
              <p:cNvPr id="7" name="Rectangle 6">
                <a:extLst>
                  <a:ext uri="{FF2B5EF4-FFF2-40B4-BE49-F238E27FC236}">
                    <a16:creationId xmlns:a16="http://schemas.microsoft.com/office/drawing/2014/main" id="{1D1982EF-806C-43F7-A12E-C8744F01E046}"/>
                  </a:ext>
                </a:extLst>
              </p:cNvPr>
              <p:cNvSpPr>
                <a:spLocks noRot="1" noChangeAspect="1" noMove="1" noResize="1" noEditPoints="1" noAdjustHandles="1" noChangeArrowheads="1" noChangeShapeType="1" noTextEdit="1"/>
              </p:cNvSpPr>
              <p:nvPr/>
            </p:nvSpPr>
            <p:spPr>
              <a:xfrm>
                <a:off x="641954" y="1147461"/>
                <a:ext cx="10436864" cy="2082621"/>
              </a:xfrm>
              <a:prstGeom prst="rect">
                <a:avLst/>
              </a:prstGeom>
              <a:blipFill>
                <a:blip r:embed="rId2"/>
                <a:stretch>
                  <a:fillRect l="-243" t="-1212" r="-243" b="-2424"/>
                </a:stretch>
              </a:blipFill>
            </p:spPr>
            <p:txBody>
              <a:bodyPr/>
              <a:lstStyle/>
              <a:p>
                <a:r>
                  <a:rPr lang="en-GB">
                    <a:noFill/>
                  </a:rPr>
                  <a:t> </a:t>
                </a:r>
              </a:p>
            </p:txBody>
          </p:sp>
        </mc:Fallback>
      </mc:AlternateContent>
      <p:pic>
        <p:nvPicPr>
          <p:cNvPr id="8" name="Picture 6" descr="Higgs Field and the Origin of Mass">
            <a:extLst>
              <a:ext uri="{FF2B5EF4-FFF2-40B4-BE49-F238E27FC236}">
                <a16:creationId xmlns:a16="http://schemas.microsoft.com/office/drawing/2014/main" id="{108542F1-ED86-A262-D4B5-AAAD239C5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3497" y="2216496"/>
            <a:ext cx="2713969" cy="1526537"/>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C8C4ABD0-DA88-990A-D16C-7CF0043301DF}"/>
              </a:ext>
            </a:extLst>
          </p:cNvPr>
          <p:cNvGrpSpPr/>
          <p:nvPr/>
        </p:nvGrpSpPr>
        <p:grpSpPr>
          <a:xfrm>
            <a:off x="641953" y="4111775"/>
            <a:ext cx="10908094" cy="2266701"/>
            <a:chOff x="641953" y="4111775"/>
            <a:chExt cx="10908094" cy="2266701"/>
          </a:xfrm>
        </p:grpSpPr>
        <p:pic>
          <p:nvPicPr>
            <p:cNvPr id="14" name="Picture 13">
              <a:extLst>
                <a:ext uri="{FF2B5EF4-FFF2-40B4-BE49-F238E27FC236}">
                  <a16:creationId xmlns:a16="http://schemas.microsoft.com/office/drawing/2014/main" id="{5C62DFE8-6B5D-32B8-6D8B-29FC4CDBDA8E}"/>
                </a:ext>
              </a:extLst>
            </p:cNvPr>
            <p:cNvPicPr>
              <a:picLocks noChangeAspect="1"/>
            </p:cNvPicPr>
            <p:nvPr/>
          </p:nvPicPr>
          <p:blipFill>
            <a:blip r:embed="rId4"/>
            <a:stretch>
              <a:fillRect/>
            </a:stretch>
          </p:blipFill>
          <p:spPr>
            <a:xfrm>
              <a:off x="685993" y="4529855"/>
              <a:ext cx="1330923" cy="1808541"/>
            </a:xfrm>
            <a:prstGeom prst="rect">
              <a:avLst/>
            </a:prstGeom>
          </p:spPr>
        </p:pic>
        <p:sp>
          <p:nvSpPr>
            <p:cNvPr id="15" name="TextBox 14">
              <a:extLst>
                <a:ext uri="{FF2B5EF4-FFF2-40B4-BE49-F238E27FC236}">
                  <a16:creationId xmlns:a16="http://schemas.microsoft.com/office/drawing/2014/main" id="{F6136E45-7656-EFB3-3102-553C9EC623EC}"/>
                </a:ext>
              </a:extLst>
            </p:cNvPr>
            <p:cNvSpPr txBox="1"/>
            <p:nvPr/>
          </p:nvSpPr>
          <p:spPr>
            <a:xfrm>
              <a:off x="2013304" y="4503892"/>
              <a:ext cx="2596796" cy="1769715"/>
            </a:xfrm>
            <a:prstGeom prst="rect">
              <a:avLst/>
            </a:prstGeom>
            <a:noFill/>
          </p:spPr>
          <p:txBody>
            <a:bodyPr wrap="square" rtlCol="0">
              <a:spAutoFit/>
            </a:bodyPr>
            <a:lstStyle/>
            <a:p>
              <a:pPr marL="0">
                <a:spcBef>
                  <a:spcPts val="3000"/>
                </a:spcBef>
              </a:pPr>
              <a:r>
                <a:rPr lang="en-GB" sz="1100">
                  <a:solidFill>
                    <a:prstClr val="black"/>
                  </a:solidFill>
                  <a:latin typeface="Helvetica" pitchFamily="2" charset="0"/>
                  <a:ea typeface="Helvetica Light" charset="0"/>
                  <a:cs typeface="Helvetica Light" charset="0"/>
                  <a:sym typeface="Wingdings" pitchFamily="2" charset="2"/>
                  <a:hlinkClick r:id="rId5"/>
                </a:rPr>
                <a:t>Broken Symmetries and the Masses   of Gauge Bosons</a:t>
              </a:r>
              <a:r>
                <a:rPr lang="en-GB" sz="1100">
                  <a:solidFill>
                    <a:prstClr val="black"/>
                  </a:solidFill>
                  <a:latin typeface="Helvetica" pitchFamily="2" charset="0"/>
                  <a:ea typeface="Helvetica Light" charset="0"/>
                  <a:cs typeface="Helvetica Light" charset="0"/>
                  <a:sym typeface="Wingdings" pitchFamily="2" charset="2"/>
                </a:rPr>
                <a:t> </a:t>
              </a:r>
              <a:r>
                <a:rPr lang="en-GB" sz="1100">
                  <a:solidFill>
                    <a:prstClr val="black"/>
                  </a:solidFill>
                  <a:latin typeface="Helvetica Light" charset="0"/>
                  <a:ea typeface="Helvetica Light" charset="0"/>
                  <a:cs typeface="Helvetica Light" charset="0"/>
                  <a:sym typeface="Wingdings" pitchFamily="2" charset="2"/>
                </a:rPr>
                <a:t>–– or how to change the course of physics </a:t>
              </a:r>
              <a:r>
                <a:rPr lang="en-GB" sz="1100">
                  <a:latin typeface="Helvetica Light" charset="0"/>
                  <a:ea typeface="Helvetica Light" charset="0"/>
                  <a:cs typeface="Helvetica Light" charset="0"/>
                  <a:sym typeface="Wingdings" pitchFamily="2" charset="2"/>
                </a:rPr>
                <a:t>with a good  idea </a:t>
              </a:r>
              <a:r>
                <a:rPr lang="en-GB" sz="1100">
                  <a:solidFill>
                    <a:prstClr val="black"/>
                  </a:solidFill>
                  <a:latin typeface="Helvetica Light" charset="0"/>
                  <a:ea typeface="Helvetica Light" charset="0"/>
                  <a:cs typeface="Helvetica Light" charset="0"/>
                  <a:sym typeface="Wingdings" pitchFamily="2" charset="2"/>
                </a:rPr>
                <a:t>on two pages </a:t>
              </a:r>
              <a:r>
                <a:rPr lang="en-GB" sz="1100">
                  <a:latin typeface="Helvetica Light" charset="0"/>
                  <a:ea typeface="Helvetica Light" charset="0"/>
                  <a:cs typeface="Helvetica Light" charset="0"/>
                  <a:sym typeface="Wingdings" pitchFamily="2" charset="2"/>
                </a:rPr>
                <a:t>— together with  the other famous works from his colleagues in 1964 </a:t>
              </a:r>
            </a:p>
            <a:p>
              <a:pPr marL="0">
                <a:spcBef>
                  <a:spcPts val="1200"/>
                </a:spcBef>
              </a:pPr>
              <a:r>
                <a:rPr lang="en-GB" sz="1100">
                  <a:latin typeface="Helvetica Light" charset="0"/>
                  <a:ea typeface="Helvetica Light" charset="0"/>
                  <a:cs typeface="Helvetica Light" charset="0"/>
                  <a:sym typeface="Wingdings" pitchFamily="2" charset="2"/>
                </a:rPr>
                <a:t>Superconductivity (BCS theory) was key in the development of the BEH mechanism [</a:t>
              </a:r>
              <a:r>
                <a:rPr lang="en-GB" sz="1100" i="1">
                  <a:latin typeface="Helvetica Light" charset="0"/>
                  <a:ea typeface="Helvetica Light" charset="0"/>
                  <a:cs typeface="Helvetica Light" charset="0"/>
                  <a:sym typeface="Wingdings" pitchFamily="2" charset="2"/>
                  <a:hlinkClick r:id="rId6"/>
                </a:rPr>
                <a:t>My life as a boson</a:t>
              </a:r>
              <a:r>
                <a:rPr lang="en-GB" sz="1100">
                  <a:latin typeface="Helvetica Light" charset="0"/>
                  <a:ea typeface="Helvetica Light" charset="0"/>
                  <a:cs typeface="Helvetica Light" charset="0"/>
                  <a:sym typeface="Wingdings" pitchFamily="2" charset="2"/>
                </a:rPr>
                <a:t>, 2010]</a:t>
              </a:r>
              <a:endParaRPr lang="en-CH" sz="1100">
                <a:latin typeface="Helvetica Light" charset="0"/>
                <a:ea typeface="Helvetica Light" charset="0"/>
                <a:cs typeface="Helvetica Light" charset="0"/>
                <a:sym typeface="Wingdings" pitchFamily="2" charset="2"/>
              </a:endParaRPr>
            </a:p>
          </p:txBody>
        </p:sp>
        <p:pic>
          <p:nvPicPr>
            <p:cNvPr id="4" name="Picture 2" descr="Peter Higgs at the CMS detector,CERN – Bild kaufen – 11587728 ❘ Science  Photo Library">
              <a:extLst>
                <a:ext uri="{FF2B5EF4-FFF2-40B4-BE49-F238E27FC236}">
                  <a16:creationId xmlns:a16="http://schemas.microsoft.com/office/drawing/2014/main" id="{EF5704BE-9AB1-21B6-3FF8-74390733EE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00091" y="4204494"/>
              <a:ext cx="3249956" cy="2162633"/>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097E79BE-AF8C-2AF8-3A78-FE5399429EAB}"/>
                </a:ext>
              </a:extLst>
            </p:cNvPr>
            <p:cNvSpPr/>
            <p:nvPr/>
          </p:nvSpPr>
          <p:spPr>
            <a:xfrm>
              <a:off x="641953" y="4111775"/>
              <a:ext cx="3602260" cy="338554"/>
            </a:xfrm>
            <a:prstGeom prst="rect">
              <a:avLst/>
            </a:prstGeom>
          </p:spPr>
          <p:txBody>
            <a:bodyPr wrap="square">
              <a:spAutoFit/>
            </a:bodyPr>
            <a:lstStyle/>
            <a:p>
              <a:r>
                <a:rPr lang="en-GB" sz="1600" b="1">
                  <a:effectLst/>
                  <a:latin typeface="Helvetica" pitchFamily="2" charset="0"/>
                </a:rPr>
                <a:t>Peter Ware Higgs (1929 – 2024)</a:t>
              </a:r>
              <a:endParaRPr kumimoji="0" lang="en-GB" sz="1200" b="1" i="0" u="none" strike="noStrike" kern="1200" cap="none" spc="0" normalizeH="0" baseline="0" noProof="0">
                <a:ln>
                  <a:noFill/>
                </a:ln>
                <a:effectLst/>
                <a:uLnTx/>
                <a:uFillTx/>
                <a:latin typeface="Helvetica" pitchFamily="2" charset="0"/>
                <a:ea typeface="+mn-ea"/>
                <a:cs typeface="+mn-cs"/>
              </a:endParaRPr>
            </a:p>
          </p:txBody>
        </p:sp>
        <p:pic>
          <p:nvPicPr>
            <p:cNvPr id="18" name="Picture 17">
              <a:extLst>
                <a:ext uri="{FF2B5EF4-FFF2-40B4-BE49-F238E27FC236}">
                  <a16:creationId xmlns:a16="http://schemas.microsoft.com/office/drawing/2014/main" id="{07AAA42A-C6ED-ED46-4DE2-9A25F5708AE2}"/>
                </a:ext>
              </a:extLst>
            </p:cNvPr>
            <p:cNvPicPr>
              <a:picLocks noChangeAspect="1"/>
            </p:cNvPicPr>
            <p:nvPr/>
          </p:nvPicPr>
          <p:blipFill>
            <a:blip r:embed="rId8"/>
            <a:stretch>
              <a:fillRect/>
            </a:stretch>
          </p:blipFill>
          <p:spPr>
            <a:xfrm>
              <a:off x="5004399" y="4204494"/>
              <a:ext cx="2898642" cy="2173982"/>
            </a:xfrm>
            <a:prstGeom prst="rect">
              <a:avLst/>
            </a:prstGeom>
          </p:spPr>
        </p:pic>
        <p:sp>
          <p:nvSpPr>
            <p:cNvPr id="19" name="TextBox 18">
              <a:extLst>
                <a:ext uri="{FF2B5EF4-FFF2-40B4-BE49-F238E27FC236}">
                  <a16:creationId xmlns:a16="http://schemas.microsoft.com/office/drawing/2014/main" id="{0723722D-8B3D-6C4F-D431-4196529A2BFC}"/>
                </a:ext>
              </a:extLst>
            </p:cNvPr>
            <p:cNvSpPr txBox="1"/>
            <p:nvPr/>
          </p:nvSpPr>
          <p:spPr>
            <a:xfrm>
              <a:off x="8376157" y="6105517"/>
              <a:ext cx="2337706" cy="261610"/>
            </a:xfrm>
            <a:prstGeom prst="rect">
              <a:avLst/>
            </a:prstGeom>
            <a:noFill/>
          </p:spPr>
          <p:txBody>
            <a:bodyPr wrap="squar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Peter Higgs at CMS </a:t>
              </a:r>
            </a:p>
          </p:txBody>
        </p:sp>
        <p:sp>
          <p:nvSpPr>
            <p:cNvPr id="21" name="TextBox 20">
              <a:extLst>
                <a:ext uri="{FF2B5EF4-FFF2-40B4-BE49-F238E27FC236}">
                  <a16:creationId xmlns:a16="http://schemas.microsoft.com/office/drawing/2014/main" id="{3C57478E-3E10-AE50-6CB9-A21E7B18C340}"/>
                </a:ext>
              </a:extLst>
            </p:cNvPr>
            <p:cNvSpPr txBox="1"/>
            <p:nvPr/>
          </p:nvSpPr>
          <p:spPr>
            <a:xfrm>
              <a:off x="5025497" y="6108213"/>
              <a:ext cx="2670924" cy="261610"/>
            </a:xfrm>
            <a:prstGeom prst="rect">
              <a:avLst/>
            </a:prstGeom>
            <a:noFill/>
          </p:spPr>
          <p:txBody>
            <a:bodyPr wrap="non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Peter Higgs and Fabiola on 4 July 2012</a:t>
              </a:r>
            </a:p>
          </p:txBody>
        </p:sp>
      </p:grpSp>
    </p:spTree>
    <p:extLst>
      <p:ext uri="{BB962C8B-B14F-4D97-AF65-F5344CB8AC3E}">
        <p14:creationId xmlns:p14="http://schemas.microsoft.com/office/powerpoint/2010/main" val="216834074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6D55D-3EF3-FDF8-FAA9-59E9550F234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672ED2-4C30-1EFF-6675-DA5A5C615F78}"/>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D89EF74F-B695-DF0D-74DB-738EC7775C8C}"/>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The Brout-Englert-Higgs (BEH) mechanism</a:t>
            </a:r>
            <a:endParaRPr lang="en-US" sz="2800">
              <a:solidFill>
                <a:srgbClr val="0D7FBF"/>
              </a:solidFill>
              <a:latin typeface="Helvetica Light" pitchFamily="2" charset="0"/>
              <a:ea typeface="Trebuchet MS" pitchFamily="-84" charset="0"/>
              <a:cs typeface="Helvetica Light"/>
            </a:endParaRPr>
          </a:p>
        </p:txBody>
      </p:sp>
      <p:grpSp>
        <p:nvGrpSpPr>
          <p:cNvPr id="27" name="Group 26">
            <a:extLst>
              <a:ext uri="{FF2B5EF4-FFF2-40B4-BE49-F238E27FC236}">
                <a16:creationId xmlns:a16="http://schemas.microsoft.com/office/drawing/2014/main" id="{A96461CD-BA89-B9BC-1383-C89F5C044C9F}"/>
              </a:ext>
            </a:extLst>
          </p:cNvPr>
          <p:cNvGrpSpPr/>
          <p:nvPr/>
        </p:nvGrpSpPr>
        <p:grpSpPr>
          <a:xfrm>
            <a:off x="5169858" y="1059881"/>
            <a:ext cx="6702561" cy="2981378"/>
            <a:chOff x="4500887" y="1085140"/>
            <a:chExt cx="6702561" cy="2981378"/>
          </a:xfrm>
        </p:grpSpPr>
        <p:pic>
          <p:nvPicPr>
            <p:cNvPr id="28" name="Picture 27">
              <a:extLst>
                <a:ext uri="{FF2B5EF4-FFF2-40B4-BE49-F238E27FC236}">
                  <a16:creationId xmlns:a16="http://schemas.microsoft.com/office/drawing/2014/main" id="{AE610280-89C7-477C-D27A-A4A9D285624C}"/>
                </a:ext>
              </a:extLst>
            </p:cNvPr>
            <p:cNvPicPr>
              <a:picLocks noChangeAspect="1"/>
            </p:cNvPicPr>
            <p:nvPr/>
          </p:nvPicPr>
          <p:blipFill>
            <a:blip r:embed="rId2"/>
            <a:stretch>
              <a:fillRect/>
            </a:stretch>
          </p:blipFill>
          <p:spPr>
            <a:xfrm>
              <a:off x="5183648" y="1221718"/>
              <a:ext cx="6019800" cy="2844800"/>
            </a:xfrm>
            <a:prstGeom prst="rect">
              <a:avLst/>
            </a:prstGeom>
          </p:spPr>
        </p:pic>
        <p:sp>
          <p:nvSpPr>
            <p:cNvPr id="29" name="Rectangle 28">
              <a:extLst>
                <a:ext uri="{FF2B5EF4-FFF2-40B4-BE49-F238E27FC236}">
                  <a16:creationId xmlns:a16="http://schemas.microsoft.com/office/drawing/2014/main" id="{DAA403F9-53EE-5CB7-A0B0-AC4721677808}"/>
                </a:ext>
              </a:extLst>
            </p:cNvPr>
            <p:cNvSpPr/>
            <p:nvPr/>
          </p:nvSpPr>
          <p:spPr>
            <a:xfrm>
              <a:off x="4810539" y="1085140"/>
              <a:ext cx="1656522" cy="902177"/>
            </a:xfrm>
            <a:prstGeom prst="rect">
              <a:avLst/>
            </a:prstGeom>
            <a:solidFill>
              <a:schemeClr val="bg1"/>
            </a:solidFill>
            <a:ln>
              <a:solidFill>
                <a:schemeClr val="bg1"/>
              </a:solidFill>
            </a:ln>
          </p:spPr>
          <p:txBody>
            <a:bodyPr wrap="none" rtlCol="0" anchor="ctr">
              <a:spAutoFit/>
            </a:bodyPr>
            <a:lstStyle/>
            <a:p>
              <a:pPr algn="l"/>
              <a:endParaRPr lang="en-CH" sz="1600">
                <a:latin typeface="Helvetica" pitchFamily="2" charset="0"/>
              </a:endParaRPr>
            </a:p>
          </p:txBody>
        </p:sp>
        <p:sp>
          <p:nvSpPr>
            <p:cNvPr id="30" name="Rectangle 29">
              <a:extLst>
                <a:ext uri="{FF2B5EF4-FFF2-40B4-BE49-F238E27FC236}">
                  <a16:creationId xmlns:a16="http://schemas.microsoft.com/office/drawing/2014/main" id="{F2832204-4D08-BE48-7FB4-40B2C517E7D8}"/>
                </a:ext>
              </a:extLst>
            </p:cNvPr>
            <p:cNvSpPr/>
            <p:nvPr/>
          </p:nvSpPr>
          <p:spPr>
            <a:xfrm>
              <a:off x="4500887" y="2039544"/>
              <a:ext cx="835198" cy="902177"/>
            </a:xfrm>
            <a:prstGeom prst="rect">
              <a:avLst/>
            </a:prstGeom>
            <a:solidFill>
              <a:schemeClr val="bg1"/>
            </a:solidFill>
            <a:ln>
              <a:solidFill>
                <a:schemeClr val="bg1"/>
              </a:solidFill>
            </a:ln>
          </p:spPr>
          <p:txBody>
            <a:bodyPr wrap="square" rtlCol="0" anchor="ctr">
              <a:spAutoFit/>
            </a:bodyPr>
            <a:lstStyle/>
            <a:p>
              <a:pPr algn="l"/>
              <a:endParaRPr lang="en-CH" sz="1600">
                <a:latin typeface="Helvetica" pitchFamily="2" charset="0"/>
              </a:endParaRPr>
            </a:p>
          </p:txBody>
        </p:sp>
      </p:grpSp>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C54F33C0-F10E-9AFF-E4F5-C142EF60F2B5}"/>
                  </a:ext>
                </a:extLst>
              </p:cNvPr>
              <p:cNvSpPr txBox="1"/>
              <p:nvPr/>
            </p:nvSpPr>
            <p:spPr>
              <a:xfrm>
                <a:off x="623288" y="4629350"/>
                <a:ext cx="10160209" cy="1908792"/>
              </a:xfrm>
              <a:prstGeom prst="rect">
                <a:avLst/>
              </a:prstGeom>
              <a:noFill/>
            </p:spPr>
            <p:txBody>
              <a:bodyPr wrap="square">
                <a:spAutoFit/>
              </a:bodyPr>
              <a:lstStyle/>
              <a:p>
                <a:pPr defTabSz="457200" fontAlgn="base">
                  <a:spcBef>
                    <a:spcPts val="1800"/>
                  </a:spcBef>
                  <a:spcAft>
                    <a:spcPct val="0"/>
                  </a:spcAft>
                  <a:defRPr/>
                </a:pPr>
                <a:r>
                  <a:rPr lang="en-US" sz="1600">
                    <a:solidFill>
                      <a:srgbClr val="000000"/>
                    </a:solidFill>
                    <a:latin typeface="Helvetica" pitchFamily="2" charset="0"/>
                  </a:rPr>
                  <a:t>Developing </a:t>
                </a:r>
                <a14:m>
                  <m:oMath xmlns:m="http://schemas.openxmlformats.org/officeDocument/2006/math">
                    <m:r>
                      <a:rPr lang="en-US" sz="1600" i="1">
                        <a:latin typeface="Cambria Math" panose="02040503050406030204" pitchFamily="18" charset="0"/>
                        <a:ea typeface="Cambria Math" panose="02040503050406030204" pitchFamily="18" charset="0"/>
                      </a:rPr>
                      <m:t>𝜙</m:t>
                    </m:r>
                    <m:r>
                      <a:rPr lang="en-US" sz="1600" b="0" i="1" smtClean="0">
                        <a:latin typeface="Cambria Math" panose="02040503050406030204" pitchFamily="18" charset="0"/>
                        <a:ea typeface="Cambria Math" panose="02040503050406030204" pitchFamily="18" charset="0"/>
                      </a:rPr>
                      <m:t>(</m:t>
                    </m:r>
                    <m:r>
                      <a:rPr lang="en-US" sz="1600" b="0" i="1" smtClean="0">
                        <a:latin typeface="Cambria Math" panose="02040503050406030204" pitchFamily="18" charset="0"/>
                        <a:ea typeface="Cambria Math" panose="02040503050406030204" pitchFamily="18" charset="0"/>
                      </a:rPr>
                      <m:t>𝑥</m:t>
                    </m:r>
                    <m:r>
                      <a:rPr lang="en-US" sz="1600" b="0" i="1" smtClean="0">
                        <a:latin typeface="Cambria Math" panose="02040503050406030204" pitchFamily="18" charset="0"/>
                        <a:ea typeface="Cambria Math" panose="02040503050406030204" pitchFamily="18" charset="0"/>
                      </a:rPr>
                      <m:t>)∝(0, </m:t>
                    </m:r>
                    <m:r>
                      <a:rPr lang="en-US" sz="1600" i="1">
                        <a:solidFill>
                          <a:srgbClr val="000000"/>
                        </a:solidFill>
                        <a:latin typeface="Cambria Math" panose="02040503050406030204" pitchFamily="18" charset="0"/>
                        <a:ea typeface="Cambria Math" panose="02040503050406030204" pitchFamily="18" charset="0"/>
                      </a:rPr>
                      <m:t>𝜐</m:t>
                    </m:r>
                    <m:r>
                      <a:rPr lang="en-US" sz="1600" i="1">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𝐻</m:t>
                    </m:r>
                    <m:d>
                      <m:dPr>
                        <m:ctrlPr>
                          <a:rPr lang="en-US" sz="1600" i="1">
                            <a:solidFill>
                              <a:srgbClr val="000000"/>
                            </a:solidFill>
                            <a:latin typeface="Cambria Math" panose="02040503050406030204" pitchFamily="18" charset="0"/>
                            <a:ea typeface="Cambria Math" panose="02040503050406030204" pitchFamily="18" charset="0"/>
                          </a:rPr>
                        </m:ctrlPr>
                      </m:dPr>
                      <m:e>
                        <m:r>
                          <a:rPr lang="en-US" sz="1600" i="1">
                            <a:solidFill>
                              <a:srgbClr val="000000"/>
                            </a:solidFill>
                            <a:latin typeface="Cambria Math" panose="02040503050406030204" pitchFamily="18" charset="0"/>
                            <a:ea typeface="Cambria Math" panose="02040503050406030204" pitchFamily="18" charset="0"/>
                          </a:rPr>
                          <m:t>𝑥</m:t>
                        </m:r>
                      </m:e>
                    </m:d>
                    <m:r>
                      <a:rPr lang="en-US" sz="1600" b="0" i="1" smtClean="0">
                        <a:solidFill>
                          <a:srgbClr val="000000"/>
                        </a:solidFill>
                        <a:latin typeface="Cambria Math" panose="02040503050406030204" pitchFamily="18" charset="0"/>
                        <a:ea typeface="Cambria Math" panose="02040503050406030204" pitchFamily="18" charset="0"/>
                      </a:rPr>
                      <m:t>)</m:t>
                    </m:r>
                  </m:oMath>
                </a14:m>
                <a:r>
                  <a:rPr lang="en-US" sz="1600">
                    <a:solidFill>
                      <a:srgbClr val="000000"/>
                    </a:solidFill>
                    <a:latin typeface="Helvetica" pitchFamily="2" charset="0"/>
                  </a:rPr>
                  <a:t> around the minimum and inserting it into the SM Lagrangian expanded by particle interactions with </a:t>
                </a:r>
                <a14:m>
                  <m:oMath xmlns:m="http://schemas.openxmlformats.org/officeDocument/2006/math">
                    <m:r>
                      <a:rPr lang="en-US" sz="1600" i="1">
                        <a:latin typeface="Cambria Math" panose="02040503050406030204" pitchFamily="18" charset="0"/>
                        <a:ea typeface="Cambria Math" panose="02040503050406030204" pitchFamily="18" charset="0"/>
                      </a:rPr>
                      <m:t>𝜙</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𝑥</m:t>
                    </m:r>
                    <m:r>
                      <a:rPr lang="en-US" sz="1600" i="1">
                        <a:latin typeface="Cambria Math" panose="02040503050406030204" pitchFamily="18" charset="0"/>
                        <a:ea typeface="Cambria Math" panose="02040503050406030204" pitchFamily="18" charset="0"/>
                      </a:rPr>
                      <m:t>)</m:t>
                    </m:r>
                  </m:oMath>
                </a14:m>
                <a:r>
                  <a:rPr lang="en-US" sz="1600">
                    <a:solidFill>
                      <a:srgbClr val="000000"/>
                    </a:solidFill>
                    <a:latin typeface="Helvetica" pitchFamily="2" charset="0"/>
                  </a:rPr>
                  <a:t>, determines the particle spectrum</a:t>
                </a:r>
              </a:p>
              <a:p>
                <a:pPr marL="285750" indent="-285750" defTabSz="457200" fontAlgn="base">
                  <a:spcBef>
                    <a:spcPts val="1200"/>
                  </a:spcBef>
                  <a:spcAft>
                    <a:spcPct val="0"/>
                  </a:spcAft>
                  <a:buFont typeface="Arial" panose="020B0604020202020204" pitchFamily="34" charset="0"/>
                  <a:buChar char="•"/>
                  <a:defRPr/>
                </a:pP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𝛾</m:t>
                        </m:r>
                      </m:sub>
                    </m:sSub>
                    <m:r>
                      <a:rPr lang="en-US" sz="1600" i="1">
                        <a:solidFill>
                          <a:srgbClr val="000000"/>
                        </a:solidFill>
                        <a:latin typeface="Cambria Math" panose="02040503050406030204" pitchFamily="18" charset="0"/>
                        <a:ea typeface="Cambria Math" panose="02040503050406030204" pitchFamily="18" charset="0"/>
                      </a:rPr>
                      <m:t>=0</m:t>
                    </m:r>
                  </m:oMath>
                </a14:m>
                <a:r>
                  <a:rPr lang="en-US" sz="1600">
                    <a:solidFill>
                      <a:srgbClr val="000000"/>
                    </a:solidFill>
                    <a:latin typeface="Helvetica" pitchFamily="2" charset="0"/>
                  </a:rPr>
                  <a:t>, </a:t>
                </a:r>
                <a14:m>
                  <m:oMath xmlns:m="http://schemas.openxmlformats.org/officeDocument/2006/math">
                    <m:sSub>
                      <m:sSubPr>
                        <m:ctrlPr>
                          <a:rPr lang="en-US" sz="1600" b="0" i="1" smtClean="0">
                            <a:solidFill>
                              <a:srgbClr val="000000"/>
                            </a:solidFill>
                            <a:latin typeface="Cambria Math" panose="02040503050406030204" pitchFamily="18" charset="0"/>
                            <a:ea typeface="Cambria Math" panose="02040503050406030204" pitchFamily="18" charset="0"/>
                          </a:rPr>
                        </m:ctrlPr>
                      </m:sSubPr>
                      <m:e>
                        <m:r>
                          <a:rPr lang="en-US" sz="1600" b="0" i="1" smtClean="0">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𝑊</m:t>
                        </m:r>
                      </m:sub>
                    </m:sSub>
                    <m:r>
                      <a:rPr lang="en-US" sz="1600" b="0" i="1" smtClean="0">
                        <a:solidFill>
                          <a:srgbClr val="000000"/>
                        </a:solidFill>
                        <a:latin typeface="Cambria Math" panose="02040503050406030204" pitchFamily="18" charset="0"/>
                        <a:ea typeface="Cambria Math" panose="02040503050406030204" pitchFamily="18" charset="0"/>
                      </a:rPr>
                      <m:t>=</m:t>
                    </m:r>
                    <m:f>
                      <m:fPr>
                        <m:ctrlPr>
                          <a:rPr lang="en-US" sz="1600" b="0" i="1" smtClean="0">
                            <a:solidFill>
                              <a:srgbClr val="000000"/>
                            </a:solidFill>
                            <a:latin typeface="Cambria Math" panose="02040503050406030204" pitchFamily="18" charset="0"/>
                            <a:ea typeface="Cambria Math" panose="02040503050406030204" pitchFamily="18" charset="0"/>
                          </a:rPr>
                        </m:ctrlPr>
                      </m:fPr>
                      <m:num>
                        <m:r>
                          <a:rPr lang="en-US" sz="1600" b="0" i="1" smtClean="0">
                            <a:solidFill>
                              <a:srgbClr val="000000"/>
                            </a:solidFill>
                            <a:latin typeface="Cambria Math" panose="02040503050406030204" pitchFamily="18" charset="0"/>
                            <a:ea typeface="Cambria Math" panose="02040503050406030204" pitchFamily="18" charset="0"/>
                          </a:rPr>
                          <m:t>1</m:t>
                        </m:r>
                      </m:num>
                      <m:den>
                        <m:r>
                          <a:rPr lang="en-US" sz="1600" b="0" i="1" smtClean="0">
                            <a:solidFill>
                              <a:srgbClr val="000000"/>
                            </a:solidFill>
                            <a:latin typeface="Cambria Math" panose="02040503050406030204" pitchFamily="18" charset="0"/>
                            <a:ea typeface="Cambria Math" panose="02040503050406030204" pitchFamily="18" charset="0"/>
                          </a:rPr>
                          <m:t>2</m:t>
                        </m:r>
                      </m:den>
                    </m:f>
                    <m:r>
                      <a:rPr lang="en-US" sz="1600" i="1">
                        <a:solidFill>
                          <a:srgbClr val="000000"/>
                        </a:solidFill>
                        <a:latin typeface="Cambria Math" panose="02040503050406030204" pitchFamily="18" charset="0"/>
                        <a:ea typeface="Cambria Math" panose="02040503050406030204" pitchFamily="18" charset="0"/>
                      </a:rPr>
                      <m:t>𝑔</m:t>
                    </m:r>
                    <m:r>
                      <a:rPr lang="en-US" sz="1600" i="1">
                        <a:solidFill>
                          <a:srgbClr val="000000"/>
                        </a:solidFill>
                        <a:latin typeface="Cambria Math" panose="02040503050406030204" pitchFamily="18" charset="0"/>
                        <a:ea typeface="Cambria Math" panose="02040503050406030204" pitchFamily="18" charset="0"/>
                      </a:rPr>
                      <m:t>𝜐</m:t>
                    </m:r>
                  </m:oMath>
                </a14:m>
                <a:r>
                  <a:rPr lang="en-US" sz="1600">
                    <a:solidFill>
                      <a:srgbClr val="000000"/>
                    </a:solidFill>
                    <a:latin typeface="Helvetica" pitchFamily="2" charset="0"/>
                  </a:rPr>
                  <a:t>,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𝑍</m:t>
                        </m:r>
                      </m:sub>
                    </m:sSub>
                    <m:r>
                      <a:rPr lang="en-US" sz="1600" i="1">
                        <a:solidFill>
                          <a:srgbClr val="000000"/>
                        </a:solidFill>
                        <a:latin typeface="Cambria Math" panose="02040503050406030204" pitchFamily="18" charset="0"/>
                        <a:ea typeface="Cambria Math" panose="02040503050406030204" pitchFamily="18" charset="0"/>
                      </a:rPr>
                      <m:t>=</m:t>
                    </m:r>
                    <m:f>
                      <m:fPr>
                        <m:ctrlPr>
                          <a:rPr lang="en-US" sz="1600" i="1">
                            <a:solidFill>
                              <a:srgbClr val="000000"/>
                            </a:solidFill>
                            <a:latin typeface="Cambria Math" panose="02040503050406030204" pitchFamily="18" charset="0"/>
                            <a:ea typeface="Cambria Math" panose="02040503050406030204" pitchFamily="18" charset="0"/>
                          </a:rPr>
                        </m:ctrlPr>
                      </m:fPr>
                      <m:num>
                        <m:r>
                          <a:rPr lang="en-US" sz="1600" i="1">
                            <a:solidFill>
                              <a:srgbClr val="000000"/>
                            </a:solidFill>
                            <a:latin typeface="Cambria Math" panose="02040503050406030204" pitchFamily="18" charset="0"/>
                            <a:ea typeface="Cambria Math" panose="02040503050406030204" pitchFamily="18" charset="0"/>
                          </a:rPr>
                          <m:t>1</m:t>
                        </m:r>
                      </m:num>
                      <m:den>
                        <m:r>
                          <a:rPr lang="en-US" sz="1600" i="1">
                            <a:solidFill>
                              <a:srgbClr val="000000"/>
                            </a:solidFill>
                            <a:latin typeface="Cambria Math" panose="02040503050406030204" pitchFamily="18" charset="0"/>
                            <a:ea typeface="Cambria Math" panose="02040503050406030204" pitchFamily="18" charset="0"/>
                          </a:rPr>
                          <m:t>2</m:t>
                        </m:r>
                      </m:den>
                    </m:f>
                    <m:rad>
                      <m:radPr>
                        <m:degHide m:val="on"/>
                        <m:ctrlPr>
                          <a:rPr lang="en-US" sz="1600" i="1" smtClean="0">
                            <a:solidFill>
                              <a:srgbClr val="000000"/>
                            </a:solidFill>
                            <a:latin typeface="Cambria Math" panose="02040503050406030204" pitchFamily="18" charset="0"/>
                            <a:ea typeface="Cambria Math" panose="02040503050406030204" pitchFamily="18" charset="0"/>
                          </a:rPr>
                        </m:ctrlPr>
                      </m:radPr>
                      <m:deg/>
                      <m:e>
                        <m:sSup>
                          <m:sSupPr>
                            <m:ctrlPr>
                              <a:rPr lang="en-US" sz="1600" i="1" smtClean="0">
                                <a:solidFill>
                                  <a:srgbClr val="000000"/>
                                </a:solidFill>
                                <a:latin typeface="Cambria Math" panose="02040503050406030204" pitchFamily="18" charset="0"/>
                                <a:ea typeface="Cambria Math" panose="02040503050406030204" pitchFamily="18" charset="0"/>
                              </a:rPr>
                            </m:ctrlPr>
                          </m:sSupPr>
                          <m:e>
                            <m:r>
                              <a:rPr lang="en-US" sz="1600" b="0" i="1" smtClean="0">
                                <a:solidFill>
                                  <a:srgbClr val="000000"/>
                                </a:solidFill>
                                <a:latin typeface="Cambria Math" panose="02040503050406030204" pitchFamily="18" charset="0"/>
                                <a:ea typeface="Cambria Math" panose="02040503050406030204" pitchFamily="18" charset="0"/>
                              </a:rPr>
                              <m:t>𝑔</m:t>
                            </m:r>
                          </m:e>
                          <m:sup>
                            <m:r>
                              <a:rPr lang="en-US" sz="1600" b="0" i="1" smtClean="0">
                                <a:solidFill>
                                  <a:srgbClr val="000000"/>
                                </a:solidFill>
                                <a:latin typeface="Cambria Math" panose="02040503050406030204" pitchFamily="18" charset="0"/>
                                <a:ea typeface="Cambria Math" panose="02040503050406030204" pitchFamily="18" charset="0"/>
                              </a:rPr>
                              <m:t>2</m:t>
                            </m:r>
                          </m:sup>
                        </m:sSup>
                        <m:r>
                          <a:rPr lang="en-US" sz="1600" b="0" i="1" smtClean="0">
                            <a:solidFill>
                              <a:srgbClr val="000000"/>
                            </a:solidFill>
                            <a:latin typeface="Cambria Math" panose="02040503050406030204" pitchFamily="18" charset="0"/>
                            <a:ea typeface="Cambria Math" panose="02040503050406030204" pitchFamily="18" charset="0"/>
                          </a:rPr>
                          <m:t>+</m:t>
                        </m:r>
                        <m:sSup>
                          <m:sSupPr>
                            <m:ctrlPr>
                              <a:rPr lang="en-US" sz="1600" i="1">
                                <a:solidFill>
                                  <a:srgbClr val="000000"/>
                                </a:solidFill>
                                <a:latin typeface="Cambria Math" panose="02040503050406030204" pitchFamily="18" charset="0"/>
                                <a:ea typeface="Cambria Math" panose="02040503050406030204" pitchFamily="18" charset="0"/>
                              </a:rPr>
                            </m:ctrlPr>
                          </m:sSupPr>
                          <m:e>
                            <m:r>
                              <a:rPr lang="en-US" sz="1600" i="1">
                                <a:solidFill>
                                  <a:srgbClr val="000000"/>
                                </a:solidFill>
                                <a:latin typeface="Cambria Math" panose="02040503050406030204" pitchFamily="18" charset="0"/>
                                <a:ea typeface="Cambria Math" panose="02040503050406030204" pitchFamily="18" charset="0"/>
                              </a:rPr>
                              <m:t>𝑔</m:t>
                            </m:r>
                          </m:e>
                          <m:sup>
                            <m:r>
                              <a:rPr lang="en-US" sz="1600" b="0" i="1" smtClean="0">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2</m:t>
                            </m:r>
                          </m:sup>
                        </m:sSup>
                      </m:e>
                    </m:rad>
                    <m:r>
                      <a:rPr lang="en-US" sz="1600" i="1">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𝜐</m:t>
                    </m:r>
                  </m:oMath>
                </a14:m>
                <a:r>
                  <a:rPr lang="en-US" sz="1600">
                    <a:solidFill>
                      <a:srgbClr val="000000"/>
                    </a:solidFill>
                    <a:latin typeface="Helvetica" pitchFamily="2" charset="0"/>
                  </a:rPr>
                  <a:t>,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𝑊</m:t>
                        </m:r>
                      </m:sub>
                    </m:sSub>
                    <m:r>
                      <a:rPr lang="en-US" sz="1600" b="0" i="0" smtClean="0">
                        <a:solidFill>
                          <a:srgbClr val="000000"/>
                        </a:solidFill>
                        <a:latin typeface="Cambria Math" panose="02040503050406030204" pitchFamily="18" charset="0"/>
                        <a:ea typeface="Cambria Math" panose="02040503050406030204" pitchFamily="18" charset="0"/>
                      </a:rPr>
                      <m:t>/</m:t>
                    </m:r>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𝑍</m:t>
                        </m:r>
                      </m:sub>
                    </m:sSub>
                    <m:r>
                      <a:rPr lang="en-US" sz="1600" b="0" i="1" smtClean="0">
                        <a:solidFill>
                          <a:srgbClr val="000000"/>
                        </a:solidFill>
                        <a:latin typeface="Cambria Math" panose="02040503050406030204" pitchFamily="18" charset="0"/>
                        <a:ea typeface="Cambria Math" panose="02040503050406030204" pitchFamily="18" charset="0"/>
                      </a:rPr>
                      <m:t>=</m:t>
                    </m:r>
                    <m:func>
                      <m:funcPr>
                        <m:ctrlPr>
                          <a:rPr lang="en-US" sz="1600" b="0" i="1" smtClean="0">
                            <a:solidFill>
                              <a:srgbClr val="000000"/>
                            </a:solidFill>
                            <a:latin typeface="Cambria Math" panose="02040503050406030204" pitchFamily="18" charset="0"/>
                            <a:ea typeface="Cambria Math" panose="02040503050406030204" pitchFamily="18" charset="0"/>
                          </a:rPr>
                        </m:ctrlPr>
                      </m:funcPr>
                      <m:fName>
                        <m:r>
                          <m:rPr>
                            <m:sty m:val="p"/>
                          </m:rPr>
                          <a:rPr lang="en-US" sz="1600" b="0" i="0" smtClean="0">
                            <a:solidFill>
                              <a:srgbClr val="000000"/>
                            </a:solidFill>
                            <a:latin typeface="Cambria Math" panose="02040503050406030204" pitchFamily="18" charset="0"/>
                            <a:ea typeface="Cambria Math" panose="02040503050406030204" pitchFamily="18" charset="0"/>
                          </a:rPr>
                          <m:t>cos</m:t>
                        </m:r>
                      </m:fName>
                      <m:e>
                        <m:sSub>
                          <m:sSubPr>
                            <m:ctrlPr>
                              <a:rPr lang="en-US" sz="1600" b="0" i="1" smtClean="0">
                                <a:solidFill>
                                  <a:srgbClr val="000000"/>
                                </a:solidFill>
                                <a:latin typeface="Cambria Math" panose="02040503050406030204" pitchFamily="18" charset="0"/>
                                <a:ea typeface="Cambria Math" panose="02040503050406030204" pitchFamily="18" charset="0"/>
                              </a:rPr>
                            </m:ctrlPr>
                          </m:sSubPr>
                          <m:e>
                            <m:r>
                              <a:rPr lang="en-US" sz="1600" b="0" i="1" smtClean="0">
                                <a:solidFill>
                                  <a:srgbClr val="000000"/>
                                </a:solidFill>
                                <a:latin typeface="Cambria Math" panose="02040503050406030204" pitchFamily="18" charset="0"/>
                                <a:ea typeface="Cambria Math" panose="02040503050406030204" pitchFamily="18" charset="0"/>
                              </a:rPr>
                              <m:t>𝜃</m:t>
                            </m:r>
                          </m:e>
                          <m:sub>
                            <m:r>
                              <a:rPr lang="en-US" sz="1600" b="0" i="1" smtClean="0">
                                <a:solidFill>
                                  <a:srgbClr val="000000"/>
                                </a:solidFill>
                                <a:latin typeface="Cambria Math" panose="02040503050406030204" pitchFamily="18" charset="0"/>
                                <a:ea typeface="Cambria Math" panose="02040503050406030204" pitchFamily="18" charset="0"/>
                              </a:rPr>
                              <m:t>𝑊</m:t>
                            </m:r>
                          </m:sub>
                        </m:sSub>
                      </m:e>
                    </m:func>
                  </m:oMath>
                </a14:m>
                <a:endParaRPr lang="en-US" sz="1600">
                  <a:solidFill>
                    <a:srgbClr val="000000"/>
                  </a:solidFill>
                  <a:latin typeface="Helvetica" pitchFamily="2" charset="0"/>
                </a:endParaRPr>
              </a:p>
              <a:p>
                <a:pPr marL="285750" indent="-285750" defTabSz="457200" fontAlgn="base">
                  <a:spcBef>
                    <a:spcPts val="600"/>
                  </a:spcBef>
                  <a:spcAft>
                    <a:spcPct val="0"/>
                  </a:spcAft>
                  <a:buFont typeface="Arial" panose="020B0604020202020204" pitchFamily="34" charset="0"/>
                  <a:buChar char="•"/>
                  <a:defRPr/>
                </a:pP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𝑓</m:t>
                        </m:r>
                      </m:sub>
                    </m:sSub>
                    <m:r>
                      <a:rPr lang="en-US" sz="1600" i="1">
                        <a:solidFill>
                          <a:srgbClr val="000000"/>
                        </a:solidFill>
                        <a:latin typeface="Cambria Math" panose="02040503050406030204" pitchFamily="18" charset="0"/>
                        <a:ea typeface="Cambria Math" panose="02040503050406030204" pitchFamily="18" charset="0"/>
                      </a:rPr>
                      <m:t>=</m:t>
                    </m:r>
                    <m:f>
                      <m:fPr>
                        <m:ctrlPr>
                          <a:rPr lang="en-US" sz="1600" i="1">
                            <a:solidFill>
                              <a:srgbClr val="000000"/>
                            </a:solidFill>
                            <a:latin typeface="Cambria Math" panose="02040503050406030204" pitchFamily="18" charset="0"/>
                            <a:ea typeface="Cambria Math" panose="02040503050406030204" pitchFamily="18" charset="0"/>
                          </a:rPr>
                        </m:ctrlPr>
                      </m:fPr>
                      <m:num>
                        <m:r>
                          <a:rPr lang="en-US" sz="1600" i="1">
                            <a:solidFill>
                              <a:srgbClr val="000000"/>
                            </a:solidFill>
                            <a:latin typeface="Cambria Math" panose="02040503050406030204" pitchFamily="18" charset="0"/>
                            <a:ea typeface="Cambria Math" panose="02040503050406030204" pitchFamily="18" charset="0"/>
                          </a:rPr>
                          <m:t>1</m:t>
                        </m:r>
                      </m:num>
                      <m:den>
                        <m:rad>
                          <m:radPr>
                            <m:degHide m:val="on"/>
                            <m:ctrlPr>
                              <a:rPr lang="en-US" sz="1600" i="1" smtClean="0">
                                <a:solidFill>
                                  <a:srgbClr val="000000"/>
                                </a:solidFill>
                                <a:latin typeface="Cambria Math" panose="02040503050406030204" pitchFamily="18" charset="0"/>
                                <a:ea typeface="Cambria Math" panose="02040503050406030204" pitchFamily="18" charset="0"/>
                              </a:rPr>
                            </m:ctrlPr>
                          </m:radPr>
                          <m:deg/>
                          <m:e>
                            <m:r>
                              <a:rPr lang="en-US" sz="1600" b="0" i="1" smtClean="0">
                                <a:solidFill>
                                  <a:srgbClr val="000000"/>
                                </a:solidFill>
                                <a:latin typeface="Cambria Math" panose="02040503050406030204" pitchFamily="18" charset="0"/>
                                <a:ea typeface="Cambria Math" panose="02040503050406030204" pitchFamily="18" charset="0"/>
                              </a:rPr>
                              <m:t>2</m:t>
                            </m:r>
                          </m:e>
                        </m:rad>
                      </m:den>
                    </m:f>
                    <m:sSub>
                      <m:sSubPr>
                        <m:ctrlPr>
                          <a:rPr lang="en-US" sz="1600" i="1" smtClean="0">
                            <a:solidFill>
                              <a:srgbClr val="000000"/>
                            </a:solidFill>
                            <a:latin typeface="Cambria Math" panose="02040503050406030204" pitchFamily="18" charset="0"/>
                            <a:ea typeface="Cambria Math" panose="02040503050406030204" pitchFamily="18" charset="0"/>
                          </a:rPr>
                        </m:ctrlPr>
                      </m:sSubPr>
                      <m:e>
                        <m:r>
                          <a:rPr lang="en-US" sz="1600" b="0" i="1" smtClean="0">
                            <a:solidFill>
                              <a:srgbClr val="000000"/>
                            </a:solidFill>
                            <a:latin typeface="Cambria Math" panose="02040503050406030204" pitchFamily="18" charset="0"/>
                            <a:ea typeface="Cambria Math" panose="02040503050406030204" pitchFamily="18" charset="0"/>
                          </a:rPr>
                          <m:t>𝑦</m:t>
                        </m:r>
                      </m:e>
                      <m:sub>
                        <m:r>
                          <a:rPr lang="en-US" sz="1600" b="0" i="1" smtClean="0">
                            <a:solidFill>
                              <a:srgbClr val="000000"/>
                            </a:solidFill>
                            <a:latin typeface="Cambria Math" panose="02040503050406030204" pitchFamily="18" charset="0"/>
                            <a:ea typeface="Cambria Math" panose="02040503050406030204" pitchFamily="18" charset="0"/>
                          </a:rPr>
                          <m:t>𝑓</m:t>
                        </m:r>
                      </m:sub>
                    </m:sSub>
                    <m:r>
                      <a:rPr lang="en-US" sz="1600" i="1">
                        <a:solidFill>
                          <a:srgbClr val="000000"/>
                        </a:solidFill>
                        <a:latin typeface="Cambria Math" panose="02040503050406030204" pitchFamily="18" charset="0"/>
                        <a:ea typeface="Cambria Math" panose="02040503050406030204" pitchFamily="18" charset="0"/>
                      </a:rPr>
                      <m:t>𝜐</m:t>
                    </m:r>
                  </m:oMath>
                </a14:m>
                <a:r>
                  <a:rPr lang="en-US" sz="1600">
                    <a:solidFill>
                      <a:srgbClr val="000000"/>
                    </a:solidFill>
                    <a:latin typeface="Helvetica" pitchFamily="2" charset="0"/>
                  </a:rPr>
                  <a:t>,  </a:t>
                </a:r>
                <a:r>
                  <a:rPr lang="en-US" sz="1400">
                    <a:solidFill>
                      <a:schemeClr val="tx1">
                        <a:lumMod val="50000"/>
                        <a:lumOff val="50000"/>
                      </a:schemeClr>
                    </a:solidFill>
                    <a:latin typeface="Helvetica" pitchFamily="2" charset="0"/>
                  </a:rPr>
                  <a:t>(</a:t>
                </a:r>
                <a14:m>
                  <m:oMath xmlns:m="http://schemas.openxmlformats.org/officeDocument/2006/math">
                    <m:sSub>
                      <m:sSubPr>
                        <m:ctrlPr>
                          <a:rPr lang="en-US" sz="1400" i="1">
                            <a:solidFill>
                              <a:schemeClr val="tx1">
                                <a:lumMod val="50000"/>
                                <a:lumOff val="50000"/>
                              </a:schemeClr>
                            </a:solidFill>
                            <a:latin typeface="Cambria Math" panose="02040503050406030204" pitchFamily="18" charset="0"/>
                            <a:ea typeface="Cambria Math" panose="02040503050406030204" pitchFamily="18" charset="0"/>
                          </a:rPr>
                        </m:ctrlPr>
                      </m:sSubPr>
                      <m:e>
                        <m:r>
                          <a:rPr lang="en-US" sz="1400" b="0" i="1" smtClean="0">
                            <a:solidFill>
                              <a:schemeClr val="tx1">
                                <a:lumMod val="50000"/>
                                <a:lumOff val="50000"/>
                              </a:schemeClr>
                            </a:solidFill>
                            <a:latin typeface="Cambria Math" panose="02040503050406030204" pitchFamily="18" charset="0"/>
                            <a:ea typeface="Cambria Math" panose="02040503050406030204" pitchFamily="18" charset="0"/>
                          </a:rPr>
                          <m:t>𝑦</m:t>
                        </m:r>
                      </m:e>
                      <m:sub>
                        <m:r>
                          <a:rPr lang="en-US" sz="1400" i="1">
                            <a:solidFill>
                              <a:schemeClr val="tx1">
                                <a:lumMod val="50000"/>
                                <a:lumOff val="50000"/>
                              </a:schemeClr>
                            </a:solidFill>
                            <a:latin typeface="Cambria Math" panose="02040503050406030204" pitchFamily="18" charset="0"/>
                            <a:ea typeface="Cambria Math" panose="02040503050406030204" pitchFamily="18" charset="0"/>
                          </a:rPr>
                          <m:t>𝑓</m:t>
                        </m:r>
                      </m:sub>
                    </m:sSub>
                    <m:r>
                      <a:rPr lang="en-US" sz="1400" i="1">
                        <a:solidFill>
                          <a:schemeClr val="tx1">
                            <a:lumMod val="50000"/>
                            <a:lumOff val="50000"/>
                          </a:schemeClr>
                        </a:solidFill>
                        <a:latin typeface="Cambria Math" panose="02040503050406030204" pitchFamily="18" charset="0"/>
                        <a:ea typeface="Cambria Math" panose="02040503050406030204" pitchFamily="18" charset="0"/>
                      </a:rPr>
                      <m:t> </m:t>
                    </m:r>
                  </m:oMath>
                </a14:m>
                <a:r>
                  <a:rPr lang="en-US" sz="1400">
                    <a:solidFill>
                      <a:schemeClr val="tx1">
                        <a:lumMod val="50000"/>
                        <a:lumOff val="50000"/>
                      </a:schemeClr>
                    </a:solidFill>
                    <a:latin typeface="Helvetica" pitchFamily="2" charset="0"/>
                  </a:rPr>
                  <a:t>(Yukawa couplings) not predicted by Higgs mechanism, note that </a:t>
                </a:r>
                <a14:m>
                  <m:oMath xmlns:m="http://schemas.openxmlformats.org/officeDocument/2006/math">
                    <m:sSub>
                      <m:sSubPr>
                        <m:ctrlPr>
                          <a:rPr lang="en-US" sz="1400" i="1">
                            <a:solidFill>
                              <a:schemeClr val="tx1">
                                <a:lumMod val="50000"/>
                                <a:lumOff val="50000"/>
                              </a:schemeClr>
                            </a:solidFill>
                            <a:latin typeface="Cambria Math" panose="02040503050406030204" pitchFamily="18" charset="0"/>
                            <a:ea typeface="Cambria Math" panose="02040503050406030204" pitchFamily="18" charset="0"/>
                          </a:rPr>
                        </m:ctrlPr>
                      </m:sSubPr>
                      <m:e>
                        <m:r>
                          <a:rPr lang="en-US" sz="1400" b="0" i="1" smtClean="0">
                            <a:solidFill>
                              <a:schemeClr val="tx1">
                                <a:lumMod val="50000"/>
                                <a:lumOff val="50000"/>
                              </a:schemeClr>
                            </a:solidFill>
                            <a:latin typeface="Cambria Math" panose="02040503050406030204" pitchFamily="18" charset="0"/>
                            <a:ea typeface="Cambria Math" panose="02040503050406030204" pitchFamily="18" charset="0"/>
                          </a:rPr>
                          <m:t>𝑦</m:t>
                        </m:r>
                      </m:e>
                      <m:sub>
                        <m:r>
                          <m:rPr>
                            <m:sty m:val="p"/>
                          </m:rPr>
                          <a:rPr lang="en-US" sz="1400" b="0" i="0" smtClean="0">
                            <a:solidFill>
                              <a:schemeClr val="tx1">
                                <a:lumMod val="50000"/>
                                <a:lumOff val="50000"/>
                              </a:schemeClr>
                            </a:solidFill>
                            <a:latin typeface="Cambria Math" panose="02040503050406030204" pitchFamily="18" charset="0"/>
                            <a:ea typeface="Cambria Math" panose="02040503050406030204" pitchFamily="18" charset="0"/>
                          </a:rPr>
                          <m:t>top</m:t>
                        </m:r>
                      </m:sub>
                    </m:sSub>
                    <m:r>
                      <a:rPr lang="en-US" sz="1400" i="1">
                        <a:solidFill>
                          <a:schemeClr val="tx1">
                            <a:lumMod val="50000"/>
                            <a:lumOff val="50000"/>
                          </a:schemeClr>
                        </a:solidFill>
                        <a:latin typeface="Cambria Math" panose="02040503050406030204" pitchFamily="18" charset="0"/>
                        <a:ea typeface="Cambria Math" panose="02040503050406030204" pitchFamily="18" charset="0"/>
                      </a:rPr>
                      <m:t>≈1</m:t>
                    </m:r>
                  </m:oMath>
                </a14:m>
                <a:r>
                  <a:rPr lang="en-US" sz="1400">
                    <a:solidFill>
                      <a:schemeClr val="tx1">
                        <a:lumMod val="50000"/>
                        <a:lumOff val="50000"/>
                      </a:schemeClr>
                    </a:solidFill>
                    <a:latin typeface="Helvetica" pitchFamily="2" charset="0"/>
                  </a:rPr>
                  <a:t>, but </a:t>
                </a:r>
                <a14:m>
                  <m:oMath xmlns:m="http://schemas.openxmlformats.org/officeDocument/2006/math">
                    <m:r>
                      <a:rPr lang="en-US" sz="1400" i="1" smtClean="0">
                        <a:solidFill>
                          <a:schemeClr val="tx1">
                            <a:lumMod val="50000"/>
                            <a:lumOff val="50000"/>
                          </a:schemeClr>
                        </a:solidFill>
                        <a:latin typeface="Cambria Math" panose="02040503050406030204" pitchFamily="18" charset="0"/>
                        <a:ea typeface="Cambria Math" panose="02040503050406030204" pitchFamily="18" charset="0"/>
                      </a:rPr>
                      <m:t>𝑦</m:t>
                    </m:r>
                    <m:r>
                      <a:rPr lang="en-US" sz="1400" b="0" i="1" baseline="-25000" smtClean="0">
                        <a:solidFill>
                          <a:schemeClr val="tx1">
                            <a:lumMod val="50000"/>
                            <a:lumOff val="50000"/>
                          </a:schemeClr>
                        </a:solidFill>
                        <a:latin typeface="Cambria Math" panose="02040503050406030204" pitchFamily="18" charset="0"/>
                        <a:ea typeface="Cambria Math" panose="02040503050406030204" pitchFamily="18" charset="0"/>
                      </a:rPr>
                      <m:t>𝑒</m:t>
                    </m:r>
                    <m:r>
                      <a:rPr lang="en-US" sz="1400" i="1">
                        <a:solidFill>
                          <a:schemeClr val="tx1">
                            <a:lumMod val="50000"/>
                            <a:lumOff val="50000"/>
                          </a:schemeClr>
                        </a:solidFill>
                        <a:latin typeface="Cambria Math" panose="02040503050406030204" pitchFamily="18" charset="0"/>
                        <a:ea typeface="Cambria Math" panose="02040503050406030204" pitchFamily="18" charset="0"/>
                      </a:rPr>
                      <m:t>≈</m:t>
                    </m:r>
                    <m:r>
                      <a:rPr lang="en-US" sz="1400" b="0" i="1" smtClean="0">
                        <a:solidFill>
                          <a:schemeClr val="tx1">
                            <a:lumMod val="50000"/>
                            <a:lumOff val="50000"/>
                          </a:schemeClr>
                        </a:solidFill>
                        <a:latin typeface="Cambria Math" panose="02040503050406030204" pitchFamily="18" charset="0"/>
                        <a:ea typeface="Cambria Math" panose="02040503050406030204" pitchFamily="18" charset="0"/>
                      </a:rPr>
                      <m:t>0.3∙</m:t>
                    </m:r>
                    <m:sSup>
                      <m:sSupPr>
                        <m:ctrlPr>
                          <a:rPr lang="en-US" sz="1400" b="0" i="1" smtClean="0">
                            <a:solidFill>
                              <a:schemeClr val="tx1">
                                <a:lumMod val="50000"/>
                                <a:lumOff val="50000"/>
                              </a:schemeClr>
                            </a:solidFill>
                            <a:latin typeface="Cambria Math" panose="02040503050406030204" pitchFamily="18" charset="0"/>
                            <a:ea typeface="Cambria Math" panose="02040503050406030204" pitchFamily="18" charset="0"/>
                          </a:rPr>
                        </m:ctrlPr>
                      </m:sSupPr>
                      <m:e>
                        <m:r>
                          <a:rPr lang="en-US" sz="1400" b="0" i="1" smtClean="0">
                            <a:solidFill>
                              <a:schemeClr val="tx1">
                                <a:lumMod val="50000"/>
                                <a:lumOff val="50000"/>
                              </a:schemeClr>
                            </a:solidFill>
                            <a:latin typeface="Cambria Math" panose="02040503050406030204" pitchFamily="18" charset="0"/>
                            <a:ea typeface="Cambria Math" panose="02040503050406030204" pitchFamily="18" charset="0"/>
                          </a:rPr>
                          <m:t>10</m:t>
                        </m:r>
                      </m:e>
                      <m:sup>
                        <m:r>
                          <a:rPr lang="en-US" sz="1400" b="0" i="1" smtClean="0">
                            <a:solidFill>
                              <a:schemeClr val="tx1">
                                <a:lumMod val="50000"/>
                                <a:lumOff val="50000"/>
                              </a:schemeClr>
                            </a:solidFill>
                            <a:latin typeface="Cambria Math" panose="02040503050406030204" pitchFamily="18" charset="0"/>
                            <a:ea typeface="Cambria Math" panose="02040503050406030204" pitchFamily="18" charset="0"/>
                          </a:rPr>
                          <m:t>–5</m:t>
                        </m:r>
                      </m:sup>
                    </m:sSup>
                  </m:oMath>
                </a14:m>
                <a:r>
                  <a:rPr lang="en-US" sz="1400">
                    <a:solidFill>
                      <a:schemeClr val="tx1">
                        <a:lumMod val="50000"/>
                        <a:lumOff val="50000"/>
                      </a:schemeClr>
                    </a:solidFill>
                    <a:latin typeface="Helvetica" pitchFamily="2" charset="0"/>
                  </a:rPr>
                  <a:t>)</a:t>
                </a:r>
                <a:endParaRPr lang="en-US" sz="1400">
                  <a:solidFill>
                    <a:srgbClr val="000000"/>
                  </a:solidFill>
                  <a:latin typeface="Helvetica" pitchFamily="2" charset="0"/>
                </a:endParaRPr>
              </a:p>
              <a:p>
                <a:pPr marL="285750" lvl="0" indent="-285750" defTabSz="457200" fontAlgn="base">
                  <a:spcBef>
                    <a:spcPts val="600"/>
                  </a:spcBef>
                  <a:spcAft>
                    <a:spcPct val="0"/>
                  </a:spcAft>
                  <a:buFont typeface="Arial" panose="020B0604020202020204" pitchFamily="34" charset="0"/>
                  <a:buChar char="•"/>
                  <a:defRPr/>
                </a:pP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𝐻</m:t>
                        </m:r>
                      </m:sub>
                    </m:sSub>
                    <m:r>
                      <a:rPr lang="en-US" sz="1600" i="1">
                        <a:solidFill>
                          <a:srgbClr val="000000"/>
                        </a:solidFill>
                        <a:latin typeface="Cambria Math" panose="02040503050406030204" pitchFamily="18" charset="0"/>
                        <a:ea typeface="Cambria Math" panose="02040503050406030204" pitchFamily="18" charset="0"/>
                      </a:rPr>
                      <m:t>= </m:t>
                    </m:r>
                    <m:r>
                      <a:rPr lang="en-US" sz="1600" i="1">
                        <a:solidFill>
                          <a:srgbClr val="000000"/>
                        </a:solidFill>
                        <a:latin typeface="Cambria Math" panose="02040503050406030204" pitchFamily="18" charset="0"/>
                        <a:ea typeface="Cambria Math" panose="02040503050406030204" pitchFamily="18" charset="0"/>
                      </a:rPr>
                      <m:t>𝜇</m:t>
                    </m:r>
                    <m:r>
                      <a:rPr lang="en-US" sz="1600" i="1">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𝜐</m:t>
                    </m:r>
                    <m:rad>
                      <m:radPr>
                        <m:degHide m:val="on"/>
                        <m:ctrlPr>
                          <a:rPr lang="en-US" sz="1600" i="1">
                            <a:solidFill>
                              <a:srgbClr val="000000"/>
                            </a:solidFill>
                            <a:latin typeface="Cambria Math" panose="02040503050406030204" pitchFamily="18" charset="0"/>
                            <a:ea typeface="Cambria Math" panose="02040503050406030204" pitchFamily="18" charset="0"/>
                          </a:rPr>
                        </m:ctrlPr>
                      </m:radPr>
                      <m:deg/>
                      <m:e>
                        <m:r>
                          <a:rPr lang="en-US" sz="1600" i="1">
                            <a:solidFill>
                              <a:srgbClr val="000000"/>
                            </a:solidFill>
                            <a:latin typeface="Cambria Math" panose="02040503050406030204" pitchFamily="18" charset="0"/>
                            <a:ea typeface="Cambria Math" panose="02040503050406030204" pitchFamily="18" charset="0"/>
                          </a:rPr>
                          <m:t>2</m:t>
                        </m:r>
                        <m:r>
                          <a:rPr lang="en-US" sz="1600" i="1">
                            <a:solidFill>
                              <a:srgbClr val="000000"/>
                            </a:solidFill>
                            <a:latin typeface="Cambria Math" panose="02040503050406030204" pitchFamily="18" charset="0"/>
                            <a:ea typeface="Cambria Math" panose="02040503050406030204" pitchFamily="18" charset="0"/>
                          </a:rPr>
                          <m:t>𝜆</m:t>
                        </m:r>
                      </m:e>
                    </m:rad>
                  </m:oMath>
                </a14:m>
                <a:r>
                  <a:rPr lang="en-US" sz="1600">
                    <a:solidFill>
                      <a:srgbClr val="000000"/>
                    </a:solidFill>
                    <a:latin typeface="Helvetica" pitchFamily="2" charset="0"/>
                  </a:rPr>
                  <a:t> </a:t>
                </a:r>
                <a:r>
                  <a:rPr lang="en-US" sz="1400">
                    <a:solidFill>
                      <a:srgbClr val="000000">
                        <a:lumMod val="50000"/>
                        <a:lumOff val="50000"/>
                      </a:srgbClr>
                    </a:solidFill>
                    <a:latin typeface="Helvetica" pitchFamily="2" charset="0"/>
                  </a:rPr>
                  <a:t>+ </a:t>
                </a:r>
                <a14:m>
                  <m:oMath xmlns:m="http://schemas.openxmlformats.org/officeDocument/2006/math">
                    <m:r>
                      <m:rPr>
                        <m:sty m:val="p"/>
                      </m:rPr>
                      <a:rPr lang="el-GR" sz="1400" i="1">
                        <a:solidFill>
                          <a:srgbClr val="000000">
                            <a:lumMod val="50000"/>
                            <a:lumOff val="50000"/>
                          </a:srgbClr>
                        </a:solidFill>
                        <a:latin typeface="Cambria Math" panose="02040503050406030204" pitchFamily="18" charset="0"/>
                        <a:ea typeface="Cambria Math" panose="02040503050406030204" pitchFamily="18" charset="0"/>
                      </a:rPr>
                      <m:t>Δ</m:t>
                    </m:r>
                    <m:r>
                      <a:rPr lang="en-US" sz="1400" i="1">
                        <a:solidFill>
                          <a:srgbClr val="000000">
                            <a:lumMod val="50000"/>
                            <a:lumOff val="50000"/>
                          </a:srgbClr>
                        </a:solidFill>
                        <a:latin typeface="Cambria Math" panose="02040503050406030204" pitchFamily="18" charset="0"/>
                        <a:ea typeface="Cambria Math" panose="02040503050406030204" pitchFamily="18" charset="0"/>
                      </a:rPr>
                      <m:t>𝜆</m:t>
                    </m:r>
                    <m:r>
                      <a:rPr lang="en-US" sz="1400" i="1">
                        <a:solidFill>
                          <a:srgbClr val="000000">
                            <a:lumMod val="50000"/>
                            <a:lumOff val="50000"/>
                          </a:srgbClr>
                        </a:solidFill>
                        <a:latin typeface="Cambria Math" panose="02040503050406030204" pitchFamily="18" charset="0"/>
                        <a:ea typeface="Cambria Math" panose="02040503050406030204" pitchFamily="18" charset="0"/>
                      </a:rPr>
                      <m:t> </m:t>
                    </m:r>
                  </m:oMath>
                </a14:m>
                <a:r>
                  <a:rPr lang="en-US" sz="1400">
                    <a:solidFill>
                      <a:srgbClr val="000000">
                        <a:lumMod val="50000"/>
                        <a:lumOff val="50000"/>
                      </a:srgbClr>
                    </a:solidFill>
                    <a:latin typeface="Helvetica" pitchFamily="2" charset="0"/>
                  </a:rPr>
                  <a:t>(energy-dependent quantum corrections)</a:t>
                </a:r>
                <a:endParaRPr lang="en-US" sz="1600">
                  <a:solidFill>
                    <a:srgbClr val="000000">
                      <a:lumMod val="50000"/>
                      <a:lumOff val="50000"/>
                    </a:srgbClr>
                  </a:solidFill>
                  <a:latin typeface="Helvetica" pitchFamily="2" charset="0"/>
                </a:endParaRPr>
              </a:p>
            </p:txBody>
          </p:sp>
        </mc:Choice>
        <mc:Fallback xmlns="">
          <p:sp>
            <p:nvSpPr>
              <p:cNvPr id="31" name="TextBox 30">
                <a:extLst>
                  <a:ext uri="{FF2B5EF4-FFF2-40B4-BE49-F238E27FC236}">
                    <a16:creationId xmlns:a16="http://schemas.microsoft.com/office/drawing/2014/main" id="{C54F33C0-F10E-9AFF-E4F5-C142EF60F2B5}"/>
                  </a:ext>
                </a:extLst>
              </p:cNvPr>
              <p:cNvSpPr txBox="1">
                <a:spLocks noRot="1" noChangeAspect="1" noMove="1" noResize="1" noEditPoints="1" noAdjustHandles="1" noChangeArrowheads="1" noChangeShapeType="1" noTextEdit="1"/>
              </p:cNvSpPr>
              <p:nvPr/>
            </p:nvSpPr>
            <p:spPr>
              <a:xfrm>
                <a:off x="623288" y="4629350"/>
                <a:ext cx="10160209" cy="1908792"/>
              </a:xfrm>
              <a:prstGeom prst="rect">
                <a:avLst/>
              </a:prstGeom>
              <a:blipFill>
                <a:blip r:embed="rId3"/>
                <a:stretch>
                  <a:fillRect l="-249" t="-65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2" name="Rectangle 31">
                <a:extLst>
                  <a:ext uri="{FF2B5EF4-FFF2-40B4-BE49-F238E27FC236}">
                    <a16:creationId xmlns:a16="http://schemas.microsoft.com/office/drawing/2014/main" id="{E5698D0A-59EC-9F67-35D7-97CEF23C0D3E}"/>
                  </a:ext>
                </a:extLst>
              </p:cNvPr>
              <p:cNvSpPr/>
              <p:nvPr/>
            </p:nvSpPr>
            <p:spPr>
              <a:xfrm>
                <a:off x="623287" y="3266188"/>
                <a:ext cx="4593227" cy="1016432"/>
              </a:xfrm>
              <a:prstGeom prst="rect">
                <a:avLst/>
              </a:prstGeom>
            </p:spPr>
            <p:txBody>
              <a:bodyPr wrap="square">
                <a:spAutoFit/>
              </a:bodyPr>
              <a:lstStyle/>
              <a:p>
                <a:pPr>
                  <a:spcBef>
                    <a:spcPts val="1800"/>
                  </a:spcBef>
                </a:pPr>
                <a:r>
                  <a:rPr lang="en-US" sz="1600">
                    <a:solidFill>
                      <a:prstClr val="black">
                        <a:lumMod val="85000"/>
                        <a:lumOff val="15000"/>
                      </a:prstClr>
                    </a:solidFill>
                    <a:latin typeface="Helvetica" pitchFamily="2" charset="0"/>
                    <a:cs typeface="Trebuchet MS"/>
                  </a:rPr>
                  <a:t>At </a:t>
                </a:r>
                <a:r>
                  <a:rPr lang="en-US" sz="1600" i="1">
                    <a:solidFill>
                      <a:prstClr val="black">
                        <a:lumMod val="85000"/>
                        <a:lumOff val="15000"/>
                      </a:prstClr>
                    </a:solidFill>
                    <a:latin typeface="Helvetica" pitchFamily="2" charset="0"/>
                    <a:cs typeface="Trebuchet MS"/>
                  </a:rPr>
                  <a:t>T</a:t>
                </a:r>
                <a:r>
                  <a:rPr lang="en-US" sz="1600">
                    <a:solidFill>
                      <a:prstClr val="black">
                        <a:lumMod val="85000"/>
                        <a:lumOff val="15000"/>
                      </a:prstClr>
                    </a:solidFill>
                    <a:latin typeface="Helvetica" pitchFamily="2" charset="0"/>
                    <a:cs typeface="Trebuchet MS"/>
                  </a:rPr>
                  <a:t> = 0, </a:t>
                </a:r>
                <a14:m>
                  <m:oMath xmlns:m="http://schemas.openxmlformats.org/officeDocument/2006/math">
                    <m:r>
                      <a:rPr lang="en-US" sz="1600" i="1" smtClean="0">
                        <a:solidFill>
                          <a:schemeClr val="tx1"/>
                        </a:solidFill>
                        <a:latin typeface="Cambria Math" panose="02040503050406030204" pitchFamily="18" charset="0"/>
                        <a:ea typeface="Cambria Math" panose="02040503050406030204" pitchFamily="18" charset="0"/>
                      </a:rPr>
                      <m:t>𝑉</m:t>
                    </m:r>
                    <m:d>
                      <m:dPr>
                        <m:ctrlPr>
                          <a:rPr lang="en-US" sz="1600" b="0" i="1" smtClean="0">
                            <a:solidFill>
                              <a:schemeClr val="tx1"/>
                            </a:solidFill>
                            <a:latin typeface="Cambria Math" panose="02040503050406030204" pitchFamily="18" charset="0"/>
                            <a:ea typeface="Cambria Math" panose="02040503050406030204" pitchFamily="18" charset="0"/>
                          </a:rPr>
                        </m:ctrlPr>
                      </m:dPr>
                      <m:e>
                        <m:r>
                          <a:rPr lang="en-US" sz="1600" b="0" i="1" smtClean="0">
                            <a:solidFill>
                              <a:schemeClr val="tx1"/>
                            </a:solidFill>
                            <a:latin typeface="Cambria Math" panose="02040503050406030204" pitchFamily="18" charset="0"/>
                            <a:ea typeface="Cambria Math" panose="02040503050406030204" pitchFamily="18" charset="0"/>
                          </a:rPr>
                          <m:t>𝜙</m:t>
                        </m:r>
                      </m:e>
                    </m:d>
                    <m:r>
                      <a:rPr lang="en-US" sz="1600" b="0" i="1" smtClean="0">
                        <a:solidFill>
                          <a:schemeClr val="tx1"/>
                        </a:solidFill>
                        <a:latin typeface="Cambria Math" panose="02040503050406030204" pitchFamily="18" charset="0"/>
                        <a:ea typeface="Cambria Math" panose="02040503050406030204" pitchFamily="18" charset="0"/>
                      </a:rPr>
                      <m:t> </m:t>
                    </m:r>
                  </m:oMath>
                </a14:m>
                <a:r>
                  <a:rPr lang="en-US" sz="1600">
                    <a:solidFill>
                      <a:prstClr val="black">
                        <a:lumMod val="85000"/>
                        <a:lumOff val="15000"/>
                      </a:prstClr>
                    </a:solidFill>
                    <a:latin typeface="Helvetica" pitchFamily="2" charset="0"/>
                    <a:cs typeface="Trebuchet MS"/>
                  </a:rPr>
                  <a:t>has a minimum at:</a:t>
                </a:r>
              </a:p>
              <a:p>
                <a:pPr>
                  <a:spcBef>
                    <a:spcPts val="1000"/>
                  </a:spcBef>
                </a:pPr>
                <a:r>
                  <a:rPr lang="en-US" sz="1600">
                    <a:solidFill>
                      <a:prstClr val="black">
                        <a:lumMod val="85000"/>
                        <a:lumOff val="15000"/>
                      </a:prstClr>
                    </a:solidFill>
                    <a:latin typeface="Cambria" panose="02040503050406030204" pitchFamily="18" charset="0"/>
                    <a:cs typeface="Trebuchet MS"/>
                  </a:rPr>
                  <a:t>       </a:t>
                </a:r>
                <a14:m>
                  <m:oMath xmlns:m="http://schemas.openxmlformats.org/officeDocument/2006/math">
                    <m:sSub>
                      <m:sSubPr>
                        <m:ctrlPr>
                          <a:rPr lang="en-US" sz="1600" b="0" i="1" smtClean="0">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𝜐</m:t>
                        </m:r>
                        <m:r>
                          <a:rPr lang="en-US" sz="1600" b="0" i="1" smtClean="0">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𝜐</m:t>
                        </m:r>
                      </m:e>
                      <m:sub>
                        <m:r>
                          <a:rPr lang="en-US" sz="1600" b="0" i="1" smtClean="0">
                            <a:solidFill>
                              <a:srgbClr val="000000"/>
                            </a:solidFill>
                            <a:latin typeface="Cambria Math" panose="02040503050406030204" pitchFamily="18" charset="0"/>
                            <a:ea typeface="Cambria Math" panose="02040503050406030204" pitchFamily="18" charset="0"/>
                          </a:rPr>
                          <m:t>𝑇</m:t>
                        </m:r>
                        <m:r>
                          <a:rPr lang="en-US" sz="1600" b="0" i="1" smtClean="0">
                            <a:solidFill>
                              <a:srgbClr val="000000"/>
                            </a:solidFill>
                            <a:latin typeface="Cambria Math" panose="02040503050406030204" pitchFamily="18" charset="0"/>
                            <a:ea typeface="Cambria Math" panose="02040503050406030204" pitchFamily="18" charset="0"/>
                          </a:rPr>
                          <m:t>=0</m:t>
                        </m:r>
                      </m:sub>
                    </m:sSub>
                    <m:r>
                      <a:rPr lang="en-US" sz="1600" b="0" i="1" smtClean="0">
                        <a:solidFill>
                          <a:srgbClr val="000000"/>
                        </a:solidFill>
                        <a:latin typeface="Cambria Math" panose="02040503050406030204" pitchFamily="18" charset="0"/>
                        <a:ea typeface="Cambria Math" panose="02040503050406030204" pitchFamily="18" charset="0"/>
                      </a:rPr>
                      <m:t>=</m:t>
                    </m:r>
                    <m:rad>
                      <m:radPr>
                        <m:degHide m:val="on"/>
                        <m:ctrlPr>
                          <a:rPr lang="en-US" sz="1600" b="0" i="1" smtClean="0">
                            <a:solidFill>
                              <a:srgbClr val="000000"/>
                            </a:solidFill>
                            <a:latin typeface="Cambria Math" panose="02040503050406030204" pitchFamily="18" charset="0"/>
                            <a:ea typeface="Cambria Math" panose="02040503050406030204" pitchFamily="18" charset="0"/>
                          </a:rPr>
                        </m:ctrlPr>
                      </m:radPr>
                      <m:deg/>
                      <m:e>
                        <m:f>
                          <m:fPr>
                            <m:ctrlPr>
                              <a:rPr lang="en-US" sz="1600" b="0" i="1" smtClean="0">
                                <a:solidFill>
                                  <a:srgbClr val="000000"/>
                                </a:solidFill>
                                <a:latin typeface="Cambria Math" panose="02040503050406030204" pitchFamily="18" charset="0"/>
                                <a:ea typeface="Cambria Math" panose="02040503050406030204" pitchFamily="18" charset="0"/>
                              </a:rPr>
                            </m:ctrlPr>
                          </m:fPr>
                          <m:num>
                            <m:sSup>
                              <m:sSupPr>
                                <m:ctrlPr>
                                  <a:rPr lang="en-US" sz="1600" b="0" i="1" smtClean="0">
                                    <a:solidFill>
                                      <a:srgbClr val="000000"/>
                                    </a:solidFill>
                                    <a:latin typeface="Cambria Math" panose="02040503050406030204" pitchFamily="18" charset="0"/>
                                    <a:ea typeface="Cambria Math" panose="02040503050406030204" pitchFamily="18" charset="0"/>
                                  </a:rPr>
                                </m:ctrlPr>
                              </m:sSupPr>
                              <m:e>
                                <m:r>
                                  <a:rPr lang="en-US" sz="1600" b="0" i="1" smtClean="0">
                                    <a:solidFill>
                                      <a:srgbClr val="000000"/>
                                    </a:solidFill>
                                    <a:latin typeface="Cambria Math" panose="02040503050406030204" pitchFamily="18" charset="0"/>
                                    <a:ea typeface="Cambria Math" panose="02040503050406030204" pitchFamily="18" charset="0"/>
                                  </a:rPr>
                                  <m:t>𝜇</m:t>
                                </m:r>
                              </m:e>
                              <m:sup>
                                <m:r>
                                  <a:rPr lang="en-US" sz="1600" b="0" i="1" smtClean="0">
                                    <a:solidFill>
                                      <a:srgbClr val="000000"/>
                                    </a:solidFill>
                                    <a:latin typeface="Cambria Math" panose="02040503050406030204" pitchFamily="18" charset="0"/>
                                    <a:ea typeface="Cambria Math" panose="02040503050406030204" pitchFamily="18" charset="0"/>
                                  </a:rPr>
                                  <m:t>2</m:t>
                                </m:r>
                              </m:sup>
                            </m:sSup>
                          </m:num>
                          <m:den>
                            <m:r>
                              <a:rPr lang="en-US" sz="1600" b="0" i="1" smtClean="0">
                                <a:solidFill>
                                  <a:srgbClr val="000000"/>
                                </a:solidFill>
                                <a:latin typeface="Cambria Math" panose="02040503050406030204" pitchFamily="18" charset="0"/>
                                <a:ea typeface="Cambria Math" panose="02040503050406030204" pitchFamily="18" charset="0"/>
                              </a:rPr>
                              <m:t>2</m:t>
                            </m:r>
                            <m:r>
                              <a:rPr lang="en-US" sz="1600" b="0" i="1" smtClean="0">
                                <a:solidFill>
                                  <a:srgbClr val="000000"/>
                                </a:solidFill>
                                <a:latin typeface="Cambria Math" panose="02040503050406030204" pitchFamily="18" charset="0"/>
                                <a:ea typeface="Cambria Math" panose="02040503050406030204" pitchFamily="18" charset="0"/>
                              </a:rPr>
                              <m:t>𝜆</m:t>
                            </m:r>
                          </m:den>
                        </m:f>
                      </m:e>
                    </m:rad>
                  </m:oMath>
                </a14:m>
                <a:r>
                  <a:rPr lang="en-CH" sz="1600">
                    <a:latin typeface="Cambria" panose="02040503050406030204" pitchFamily="18" charset="0"/>
                  </a:rPr>
                  <a:t>   </a:t>
                </a:r>
                <a14:m>
                  <m:oMath xmlns:m="http://schemas.openxmlformats.org/officeDocument/2006/math">
                    <m:r>
                      <a:rPr lang="en-US" sz="1600" i="1">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𝜐</m:t>
                    </m:r>
                    <m:r>
                      <a:rPr lang="en-US" sz="1600" b="0" i="1" smtClean="0">
                        <a:solidFill>
                          <a:srgbClr val="000000"/>
                        </a:solidFill>
                        <a:latin typeface="Cambria Math" panose="02040503050406030204" pitchFamily="18" charset="0"/>
                        <a:ea typeface="Cambria Math" panose="02040503050406030204" pitchFamily="18" charset="0"/>
                      </a:rPr>
                      <m:t>=</m:t>
                    </m:r>
                    <m:f>
                      <m:fPr>
                        <m:ctrlPr>
                          <a:rPr lang="en-US" sz="1600" i="1" smtClean="0">
                            <a:solidFill>
                              <a:srgbClr val="000000"/>
                            </a:solidFill>
                            <a:latin typeface="Cambria Math" panose="02040503050406030204" pitchFamily="18" charset="0"/>
                            <a:ea typeface="Cambria Math" panose="02040503050406030204" pitchFamily="18" charset="0"/>
                          </a:rPr>
                        </m:ctrlPr>
                      </m:fPr>
                      <m:num>
                        <m:r>
                          <a:rPr lang="en-US" sz="1600" b="0" i="1" smtClean="0">
                            <a:solidFill>
                              <a:srgbClr val="000000"/>
                            </a:solidFill>
                            <a:latin typeface="Cambria Math" panose="02040503050406030204" pitchFamily="18" charset="0"/>
                            <a:ea typeface="Cambria Math" panose="02040503050406030204" pitchFamily="18" charset="0"/>
                          </a:rPr>
                          <m:t>1</m:t>
                        </m:r>
                      </m:num>
                      <m:den>
                        <m:rad>
                          <m:radPr>
                            <m:degHide m:val="on"/>
                            <m:ctrlPr>
                              <a:rPr lang="en-US" sz="1600" i="1" smtClean="0">
                                <a:solidFill>
                                  <a:srgbClr val="000000"/>
                                </a:solidFill>
                                <a:latin typeface="Cambria Math" panose="02040503050406030204" pitchFamily="18" charset="0"/>
                                <a:ea typeface="Cambria Math" panose="02040503050406030204" pitchFamily="18" charset="0"/>
                              </a:rPr>
                            </m:ctrlPr>
                          </m:radPr>
                          <m:deg/>
                          <m:e>
                            <m:rad>
                              <m:radPr>
                                <m:degHide m:val="on"/>
                                <m:ctrlPr>
                                  <a:rPr lang="en-US" sz="1600" i="1" smtClean="0">
                                    <a:solidFill>
                                      <a:srgbClr val="000000"/>
                                    </a:solidFill>
                                    <a:latin typeface="Cambria Math" panose="02040503050406030204" pitchFamily="18" charset="0"/>
                                    <a:ea typeface="Cambria Math" panose="02040503050406030204" pitchFamily="18" charset="0"/>
                                  </a:rPr>
                                </m:ctrlPr>
                              </m:radPr>
                              <m:deg/>
                              <m:e>
                                <m:r>
                                  <a:rPr lang="en-US" sz="1600" b="0" i="1" smtClean="0">
                                    <a:solidFill>
                                      <a:srgbClr val="000000"/>
                                    </a:solidFill>
                                    <a:latin typeface="Cambria Math" panose="02040503050406030204" pitchFamily="18" charset="0"/>
                                    <a:ea typeface="Cambria Math" panose="02040503050406030204" pitchFamily="18" charset="0"/>
                                  </a:rPr>
                                  <m:t>2</m:t>
                                </m:r>
                              </m:e>
                            </m:rad>
                            <m:sSub>
                              <m:sSubPr>
                                <m:ctrlPr>
                                  <a:rPr lang="en-US" sz="1600" i="1" smtClean="0">
                                    <a:solidFill>
                                      <a:srgbClr val="000000"/>
                                    </a:solidFill>
                                    <a:latin typeface="Cambria Math" panose="02040503050406030204" pitchFamily="18" charset="0"/>
                                    <a:ea typeface="Cambria Math" panose="02040503050406030204" pitchFamily="18" charset="0"/>
                                  </a:rPr>
                                </m:ctrlPr>
                              </m:sSubPr>
                              <m:e>
                                <m:r>
                                  <a:rPr lang="en-US" sz="1600" b="0" i="1" smtClean="0">
                                    <a:solidFill>
                                      <a:srgbClr val="000000"/>
                                    </a:solidFill>
                                    <a:latin typeface="Cambria Math" panose="02040503050406030204" pitchFamily="18" charset="0"/>
                                    <a:ea typeface="Cambria Math" panose="02040503050406030204" pitchFamily="18" charset="0"/>
                                  </a:rPr>
                                  <m:t>𝐺</m:t>
                                </m:r>
                              </m:e>
                              <m:sub>
                                <m:r>
                                  <a:rPr lang="en-US" sz="1600" b="0" i="1" smtClean="0">
                                    <a:solidFill>
                                      <a:srgbClr val="000000"/>
                                    </a:solidFill>
                                    <a:latin typeface="Cambria Math" panose="02040503050406030204" pitchFamily="18" charset="0"/>
                                    <a:ea typeface="Cambria Math" panose="02040503050406030204" pitchFamily="18" charset="0"/>
                                  </a:rPr>
                                  <m:t>𝐹</m:t>
                                </m:r>
                              </m:sub>
                            </m:sSub>
                          </m:e>
                        </m:rad>
                      </m:den>
                    </m:f>
                    <m:r>
                      <a:rPr lang="en-US" sz="1600" i="1">
                        <a:solidFill>
                          <a:srgbClr val="000000"/>
                        </a:solidFill>
                        <a:latin typeface="Cambria Math" panose="02040503050406030204" pitchFamily="18" charset="0"/>
                        <a:ea typeface="Cambria Math" panose="02040503050406030204" pitchFamily="18" charset="0"/>
                      </a:rPr>
                      <m:t>≈246 </m:t>
                    </m:r>
                    <m:r>
                      <m:rPr>
                        <m:sty m:val="p"/>
                      </m:rPr>
                      <a:rPr lang="en-US" sz="1600">
                        <a:solidFill>
                          <a:srgbClr val="000000"/>
                        </a:solidFill>
                        <a:latin typeface="Cambria Math" panose="02040503050406030204" pitchFamily="18" charset="0"/>
                        <a:ea typeface="Cambria Math" panose="02040503050406030204" pitchFamily="18" charset="0"/>
                      </a:rPr>
                      <m:t>GeV</m:t>
                    </m:r>
                    <m:r>
                      <a:rPr lang="en-US" sz="1600">
                        <a:solidFill>
                          <a:srgbClr val="000000"/>
                        </a:solidFill>
                        <a:latin typeface="Cambria Math" panose="02040503050406030204" pitchFamily="18" charset="0"/>
                        <a:ea typeface="Cambria Math" panose="02040503050406030204" pitchFamily="18" charset="0"/>
                      </a:rPr>
                      <m:t>)</m:t>
                    </m:r>
                  </m:oMath>
                </a14:m>
                <a:endParaRPr lang="en-CH" sz="1600">
                  <a:latin typeface="Cambria" panose="02040503050406030204" pitchFamily="18" charset="0"/>
                </a:endParaRPr>
              </a:p>
            </p:txBody>
          </p:sp>
        </mc:Choice>
        <mc:Fallback xmlns="">
          <p:sp>
            <p:nvSpPr>
              <p:cNvPr id="32" name="Rectangle 31">
                <a:extLst>
                  <a:ext uri="{FF2B5EF4-FFF2-40B4-BE49-F238E27FC236}">
                    <a16:creationId xmlns:a16="http://schemas.microsoft.com/office/drawing/2014/main" id="{E5698D0A-59EC-9F67-35D7-97CEF23C0D3E}"/>
                  </a:ext>
                </a:extLst>
              </p:cNvPr>
              <p:cNvSpPr>
                <a:spLocks noRot="1" noChangeAspect="1" noMove="1" noResize="1" noEditPoints="1" noAdjustHandles="1" noChangeArrowheads="1" noChangeShapeType="1" noTextEdit="1"/>
              </p:cNvSpPr>
              <p:nvPr/>
            </p:nvSpPr>
            <p:spPr>
              <a:xfrm>
                <a:off x="623287" y="3266188"/>
                <a:ext cx="4593227" cy="1016432"/>
              </a:xfrm>
              <a:prstGeom prst="rect">
                <a:avLst/>
              </a:prstGeom>
              <a:blipFill>
                <a:blip r:embed="rId4"/>
                <a:stretch>
                  <a:fillRect l="-551" t="-2469"/>
                </a:stretch>
              </a:blipFill>
            </p:spPr>
            <p:txBody>
              <a:bodyPr/>
              <a:lstStyle/>
              <a:p>
                <a:r>
                  <a:rPr lang="en-CH">
                    <a:noFill/>
                  </a:rPr>
                  <a:t> </a:t>
                </a:r>
              </a:p>
            </p:txBody>
          </p:sp>
        </mc:Fallback>
      </mc:AlternateContent>
      <mc:AlternateContent xmlns:mc="http://schemas.openxmlformats.org/markup-compatibility/2006" xmlns:a14="http://schemas.microsoft.com/office/drawing/2010/main">
        <mc:Choice Requires="a14">
          <p:sp>
            <p:nvSpPr>
              <p:cNvPr id="33" name="Rectangle 32">
                <a:extLst>
                  <a:ext uri="{FF2B5EF4-FFF2-40B4-BE49-F238E27FC236}">
                    <a16:creationId xmlns:a16="http://schemas.microsoft.com/office/drawing/2014/main" id="{5A4C1852-55C3-8170-B12B-CC37E1779AB7}"/>
                  </a:ext>
                </a:extLst>
              </p:cNvPr>
              <p:cNvSpPr/>
              <p:nvPr/>
            </p:nvSpPr>
            <p:spPr>
              <a:xfrm>
                <a:off x="624534" y="2134335"/>
                <a:ext cx="4755033" cy="853247"/>
              </a:xfrm>
              <a:prstGeom prst="rect">
                <a:avLst/>
              </a:prstGeom>
            </p:spPr>
            <p:txBody>
              <a:bodyPr wrap="square">
                <a:spAutoFit/>
              </a:bodyPr>
              <a:lstStyle/>
              <a:p>
                <a:pPr>
                  <a:spcBef>
                    <a:spcPts val="1800"/>
                  </a:spcBef>
                </a:pPr>
                <a:r>
                  <a:rPr lang="en-US" sz="1600">
                    <a:solidFill>
                      <a:prstClr val="black">
                        <a:lumMod val="85000"/>
                        <a:lumOff val="15000"/>
                      </a:prstClr>
                    </a:solidFill>
                    <a:latin typeface="Helvetica" pitchFamily="2" charset="0"/>
                    <a:cs typeface="Trebuchet MS"/>
                  </a:rPr>
                  <a:t>The early universe, at </a:t>
                </a:r>
                <a:r>
                  <a:rPr lang="en-US" sz="1600" i="1">
                    <a:solidFill>
                      <a:prstClr val="black">
                        <a:lumMod val="85000"/>
                        <a:lumOff val="15000"/>
                      </a:prstClr>
                    </a:solidFill>
                    <a:latin typeface="Helvetica" pitchFamily="2" charset="0"/>
                    <a:cs typeface="Trebuchet MS"/>
                  </a:rPr>
                  <a:t>T</a:t>
                </a:r>
                <a:r>
                  <a:rPr lang="en-US" sz="1600">
                    <a:solidFill>
                      <a:prstClr val="black">
                        <a:lumMod val="85000"/>
                        <a:lumOff val="15000"/>
                      </a:prstClr>
                    </a:solidFill>
                    <a:latin typeface="Helvetica" pitchFamily="2" charset="0"/>
                    <a:cs typeface="Trebuchet MS"/>
                  </a:rPr>
                  <a:t> &gt; </a:t>
                </a:r>
                <a:r>
                  <a:rPr lang="en-US" sz="1600" i="1">
                    <a:solidFill>
                      <a:prstClr val="black">
                        <a:lumMod val="85000"/>
                        <a:lumOff val="15000"/>
                      </a:prstClr>
                    </a:solidFill>
                    <a:latin typeface="Helvetica" pitchFamily="2" charset="0"/>
                    <a:cs typeface="Trebuchet MS"/>
                  </a:rPr>
                  <a:t>T</a:t>
                </a:r>
                <a:r>
                  <a:rPr lang="en-US" sz="1600" baseline="-25000">
                    <a:solidFill>
                      <a:prstClr val="black">
                        <a:lumMod val="85000"/>
                        <a:lumOff val="15000"/>
                      </a:prstClr>
                    </a:solidFill>
                    <a:latin typeface="Helvetica" pitchFamily="2" charset="0"/>
                    <a:cs typeface="Trebuchet MS"/>
                  </a:rPr>
                  <a:t>EW</a:t>
                </a:r>
                <a:r>
                  <a:rPr lang="en-US" sz="1600">
                    <a:solidFill>
                      <a:prstClr val="black">
                        <a:lumMod val="85000"/>
                        <a:lumOff val="15000"/>
                      </a:prstClr>
                    </a:solidFill>
                    <a:latin typeface="Helvetica" pitchFamily="2" charset="0"/>
                    <a:cs typeface="Trebuchet MS"/>
                  </a:rPr>
                  <a:t>, was in a symmetric phase (</a:t>
                </a:r>
                <a:r>
                  <a:rPr lang="en-US" sz="1600">
                    <a:solidFill>
                      <a:prstClr val="black">
                        <a:lumMod val="85000"/>
                        <a:lumOff val="15000"/>
                      </a:prstClr>
                    </a:solidFill>
                    <a:latin typeface="Helvetica" pitchFamily="2" charset="0"/>
                    <a:cs typeface="Symbol" charset="2"/>
                  </a:rPr>
                  <a:t>|</a:t>
                </a:r>
                <a14:m>
                  <m:oMath xmlns:m="http://schemas.openxmlformats.org/officeDocument/2006/math">
                    <m:r>
                      <a:rPr lang="en-US" sz="1600" i="1">
                        <a:solidFill>
                          <a:srgbClr val="000000"/>
                        </a:solidFill>
                        <a:latin typeface="Cambria Math" panose="02040503050406030204" pitchFamily="18" charset="0"/>
                        <a:ea typeface="Cambria Math" panose="02040503050406030204" pitchFamily="18" charset="0"/>
                      </a:rPr>
                      <m:t>𝜙</m:t>
                    </m:r>
                  </m:oMath>
                </a14:m>
                <a:r>
                  <a:rPr lang="en-US" sz="1600" baseline="-25000">
                    <a:solidFill>
                      <a:prstClr val="black">
                        <a:lumMod val="85000"/>
                        <a:lumOff val="15000"/>
                      </a:prstClr>
                    </a:solidFill>
                    <a:latin typeface="Helvetica" pitchFamily="2" charset="0"/>
                    <a:cs typeface="Trebuchet MS"/>
                  </a:rPr>
                  <a:t>min</a:t>
                </a:r>
                <a:r>
                  <a:rPr lang="en-US" sz="1600">
                    <a:solidFill>
                      <a:prstClr val="black">
                        <a:lumMod val="85000"/>
                        <a:lumOff val="15000"/>
                      </a:prstClr>
                    </a:solidFill>
                    <a:latin typeface="Helvetica" pitchFamily="2" charset="0"/>
                    <a:cs typeface="Symbol" charset="2"/>
                  </a:rPr>
                  <a:t>|</a:t>
                </a:r>
                <a:r>
                  <a:rPr lang="en-US" sz="1600">
                    <a:solidFill>
                      <a:prstClr val="black">
                        <a:lumMod val="85000"/>
                        <a:lumOff val="15000"/>
                      </a:prstClr>
                    </a:solidFill>
                    <a:latin typeface="Helvetica" pitchFamily="2" charset="0"/>
                    <a:cs typeface="Trebuchet MS"/>
                  </a:rPr>
                  <a:t> =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𝜐</m:t>
                        </m:r>
                      </m:e>
                      <m:sub>
                        <m:r>
                          <a:rPr lang="en-US" sz="1600" i="1">
                            <a:solidFill>
                              <a:srgbClr val="000000"/>
                            </a:solidFill>
                            <a:latin typeface="Cambria Math" panose="02040503050406030204" pitchFamily="18" charset="0"/>
                            <a:ea typeface="Cambria Math" panose="02040503050406030204" pitchFamily="18" charset="0"/>
                          </a:rPr>
                          <m:t>𝑇</m:t>
                        </m:r>
                      </m:sub>
                    </m:sSub>
                    <m:r>
                      <a:rPr lang="en-US" sz="1600" b="0" i="1" smtClean="0">
                        <a:solidFill>
                          <a:srgbClr val="000000"/>
                        </a:solidFill>
                        <a:latin typeface="Cambria Math" panose="02040503050406030204" pitchFamily="18" charset="0"/>
                        <a:ea typeface="Cambria Math" panose="02040503050406030204" pitchFamily="18" charset="0"/>
                      </a:rPr>
                      <m:t>=0</m:t>
                    </m:r>
                  </m:oMath>
                </a14:m>
                <a:r>
                  <a:rPr lang="en-US" sz="1600">
                    <a:solidFill>
                      <a:prstClr val="black">
                        <a:lumMod val="85000"/>
                        <a:lumOff val="15000"/>
                      </a:prstClr>
                    </a:solidFill>
                    <a:latin typeface="Helvetica" pitchFamily="2" charset="0"/>
                    <a:cs typeface="Trebuchet MS"/>
                  </a:rPr>
                  <a:t>), a phase transition at </a:t>
                </a:r>
                <a:r>
                  <a:rPr lang="en-US" sz="1600">
                    <a:solidFill>
                      <a:prstClr val="black">
                        <a:lumMod val="85000"/>
                        <a:lumOff val="15000"/>
                      </a:prstClr>
                    </a:solidFill>
                    <a:latin typeface="Helvetica" pitchFamily="2" charset="0"/>
                    <a:cs typeface="Symbol" charset="2"/>
                  </a:rPr>
                  <a:t>~</a:t>
                </a:r>
                <a:r>
                  <a:rPr lang="en-US" sz="1600" i="1">
                    <a:solidFill>
                      <a:prstClr val="black">
                        <a:lumMod val="85000"/>
                        <a:lumOff val="15000"/>
                      </a:prstClr>
                    </a:solidFill>
                    <a:latin typeface="Helvetica" pitchFamily="2" charset="0"/>
                    <a:cs typeface="Trebuchet MS"/>
                  </a:rPr>
                  <a:t>T</a:t>
                </a:r>
                <a:r>
                  <a:rPr lang="en-US" sz="1600" baseline="-25000">
                    <a:solidFill>
                      <a:prstClr val="black">
                        <a:lumMod val="85000"/>
                        <a:lumOff val="15000"/>
                      </a:prstClr>
                    </a:solidFill>
                    <a:latin typeface="Helvetica" pitchFamily="2" charset="0"/>
                    <a:cs typeface="Trebuchet MS"/>
                  </a:rPr>
                  <a:t>EW</a:t>
                </a:r>
                <a:r>
                  <a:rPr lang="en-US" sz="1600">
                    <a:solidFill>
                      <a:prstClr val="black">
                        <a:lumMod val="85000"/>
                        <a:lumOff val="15000"/>
                      </a:prstClr>
                    </a:solidFill>
                    <a:latin typeface="Helvetica" pitchFamily="2" charset="0"/>
                    <a:cs typeface="Trebuchet MS"/>
                  </a:rPr>
                  <a:t> </a:t>
                </a:r>
                <a:r>
                  <a:rPr lang="en-US" sz="1200">
                    <a:solidFill>
                      <a:prstClr val="black">
                        <a:lumMod val="85000"/>
                        <a:lumOff val="15000"/>
                      </a:prstClr>
                    </a:solidFill>
                    <a:latin typeface="Helvetica" pitchFamily="2" charset="0"/>
                    <a:cs typeface="Trebuchet MS"/>
                  </a:rPr>
                  <a:t>(~10</a:t>
                </a:r>
                <a:r>
                  <a:rPr lang="en-US" sz="1200" baseline="30000">
                    <a:solidFill>
                      <a:prstClr val="black">
                        <a:lumMod val="85000"/>
                        <a:lumOff val="15000"/>
                      </a:prstClr>
                    </a:solidFill>
                    <a:latin typeface="Helvetica" pitchFamily="2" charset="0"/>
                    <a:cs typeface="Trebuchet MS"/>
                  </a:rPr>
                  <a:t>15</a:t>
                </a:r>
                <a:r>
                  <a:rPr lang="en-US" sz="1200">
                    <a:solidFill>
                      <a:prstClr val="black">
                        <a:lumMod val="85000"/>
                        <a:lumOff val="15000"/>
                      </a:prstClr>
                    </a:solidFill>
                    <a:latin typeface="Helvetica" pitchFamily="2" charset="0"/>
                    <a:cs typeface="Trebuchet MS"/>
                  </a:rPr>
                  <a:t> K, 10</a:t>
                </a:r>
                <a:r>
                  <a:rPr lang="en-US" sz="1200" baseline="30000">
                    <a:solidFill>
                      <a:prstClr val="black">
                        <a:lumMod val="85000"/>
                        <a:lumOff val="15000"/>
                      </a:prstClr>
                    </a:solidFill>
                    <a:latin typeface="Helvetica" pitchFamily="2" charset="0"/>
                    <a:cs typeface="Trebuchet MS"/>
                  </a:rPr>
                  <a:t>–12</a:t>
                </a:r>
                <a:r>
                  <a:rPr lang="en-US" sz="1200">
                    <a:solidFill>
                      <a:prstClr val="black">
                        <a:lumMod val="85000"/>
                        <a:lumOff val="15000"/>
                      </a:prstClr>
                    </a:solidFill>
                    <a:latin typeface="Helvetica" pitchFamily="2" charset="0"/>
                    <a:cs typeface="Trebuchet MS"/>
                  </a:rPr>
                  <a:t> s after the big bang)</a:t>
                </a:r>
                <a:r>
                  <a:rPr lang="en-US" sz="1600">
                    <a:solidFill>
                      <a:prstClr val="black">
                        <a:lumMod val="85000"/>
                        <a:lumOff val="15000"/>
                      </a:prstClr>
                    </a:solidFill>
                    <a:latin typeface="Helvetica" pitchFamily="2" charset="0"/>
                    <a:cs typeface="Trebuchet MS"/>
                  </a:rPr>
                  <a:t> led to </a:t>
                </a:r>
                <a14:m>
                  <m:oMath xmlns:m="http://schemas.openxmlformats.org/officeDocument/2006/math">
                    <m:sSub>
                      <m:sSubPr>
                        <m:ctrlPr>
                          <a:rPr lang="en-US" sz="1600" i="1" smtClean="0">
                            <a:solidFill>
                              <a:srgbClr val="000000"/>
                            </a:solidFill>
                            <a:latin typeface="Cambria Math" panose="02040503050406030204" pitchFamily="18" charset="0"/>
                            <a:ea typeface="Cambria Math" panose="02040503050406030204" pitchFamily="18" charset="0"/>
                          </a:rPr>
                        </m:ctrlPr>
                      </m:sSubPr>
                      <m:e>
                        <m:r>
                          <m:rPr>
                            <m:nor/>
                          </m:rPr>
                          <a:rPr lang="en-US" sz="1600">
                            <a:solidFill>
                              <a:prstClr val="black">
                                <a:lumMod val="85000"/>
                                <a:lumOff val="15000"/>
                              </a:prstClr>
                            </a:solidFill>
                            <a:latin typeface="Helvetica" pitchFamily="2" charset="0"/>
                            <a:cs typeface="Symbol" charset="2"/>
                          </a:rPr>
                          <m:t>|</m:t>
                        </m:r>
                        <m:r>
                          <a:rPr lang="en-US" sz="1600" i="1">
                            <a:solidFill>
                              <a:srgbClr val="000000"/>
                            </a:solidFill>
                            <a:latin typeface="Cambria Math" panose="02040503050406030204" pitchFamily="18" charset="0"/>
                            <a:ea typeface="Cambria Math" panose="02040503050406030204" pitchFamily="18" charset="0"/>
                          </a:rPr>
                          <m:t>𝜙</m:t>
                        </m:r>
                        <m:r>
                          <m:rPr>
                            <m:nor/>
                          </m:rPr>
                          <a:rPr lang="en-US" sz="1600" baseline="-25000">
                            <a:solidFill>
                              <a:prstClr val="black">
                                <a:lumMod val="85000"/>
                                <a:lumOff val="15000"/>
                              </a:prstClr>
                            </a:solidFill>
                            <a:latin typeface="Helvetica" pitchFamily="2" charset="0"/>
                            <a:cs typeface="Trebuchet MS"/>
                          </a:rPr>
                          <m:t>min</m:t>
                        </m:r>
                        <m:r>
                          <m:rPr>
                            <m:nor/>
                          </m:rPr>
                          <a:rPr lang="en-US" sz="1600">
                            <a:solidFill>
                              <a:prstClr val="black">
                                <a:lumMod val="85000"/>
                                <a:lumOff val="15000"/>
                              </a:prstClr>
                            </a:solidFill>
                            <a:latin typeface="Helvetica" pitchFamily="2" charset="0"/>
                            <a:cs typeface="Symbol" charset="2"/>
                          </a:rPr>
                          <m:t>|</m:t>
                        </m:r>
                        <m:r>
                          <a:rPr lang="en-US" sz="1600" b="0" i="1" smtClean="0">
                            <a:solidFill>
                              <a:prstClr val="black">
                                <a:lumMod val="85000"/>
                                <a:lumOff val="15000"/>
                              </a:prstClr>
                            </a:solidFill>
                            <a:latin typeface="Cambria Math" panose="02040503050406030204" pitchFamily="18" charset="0"/>
                            <a:cs typeface="Symbol" charset="2"/>
                          </a:rPr>
                          <m:t>=</m:t>
                        </m:r>
                        <m:r>
                          <a:rPr lang="en-US" sz="1600" i="1">
                            <a:solidFill>
                              <a:srgbClr val="000000"/>
                            </a:solidFill>
                            <a:latin typeface="Cambria Math" panose="02040503050406030204" pitchFamily="18" charset="0"/>
                            <a:ea typeface="Cambria Math" panose="02040503050406030204" pitchFamily="18" charset="0"/>
                          </a:rPr>
                          <m:t>𝜐</m:t>
                        </m:r>
                      </m:e>
                      <m:sub>
                        <m:sSub>
                          <m:sSubPr>
                            <m:ctrlPr>
                              <a:rPr lang="en-US" sz="1600" i="1" smtClean="0">
                                <a:solidFill>
                                  <a:srgbClr val="000000"/>
                                </a:solidFill>
                                <a:latin typeface="Cambria Math" panose="02040503050406030204" pitchFamily="18" charset="0"/>
                                <a:ea typeface="Cambria Math" panose="02040503050406030204" pitchFamily="18" charset="0"/>
                              </a:rPr>
                            </m:ctrlPr>
                          </m:sSubPr>
                          <m:e>
                            <m:r>
                              <a:rPr lang="en-US" sz="1600" b="0" i="1" smtClean="0">
                                <a:solidFill>
                                  <a:srgbClr val="000000"/>
                                </a:solidFill>
                                <a:latin typeface="Cambria Math" panose="02040503050406030204" pitchFamily="18" charset="0"/>
                                <a:ea typeface="Cambria Math" panose="02040503050406030204" pitchFamily="18" charset="0"/>
                              </a:rPr>
                              <m:t>𝑇</m:t>
                            </m:r>
                          </m:e>
                          <m:sub>
                            <m:r>
                              <m:rPr>
                                <m:sty m:val="p"/>
                              </m:rPr>
                              <a:rPr lang="en-US" sz="1600" b="0" i="0" smtClean="0">
                                <a:solidFill>
                                  <a:srgbClr val="000000"/>
                                </a:solidFill>
                                <a:latin typeface="Cambria Math" panose="02040503050406030204" pitchFamily="18" charset="0"/>
                                <a:ea typeface="Cambria Math" panose="02040503050406030204" pitchFamily="18" charset="0"/>
                              </a:rPr>
                              <m:t>EW</m:t>
                            </m:r>
                          </m:sub>
                        </m:sSub>
                      </m:sub>
                    </m:sSub>
                  </m:oMath>
                </a14:m>
                <a:r>
                  <a:rPr lang="en-US" sz="1600">
                    <a:solidFill>
                      <a:prstClr val="black">
                        <a:lumMod val="85000"/>
                        <a:lumOff val="15000"/>
                      </a:prstClr>
                    </a:solidFill>
                    <a:latin typeface="Helvetica" pitchFamily="2" charset="0"/>
                    <a:cs typeface="Trebuchet MS"/>
                  </a:rPr>
                  <a:t> &gt; 0  </a:t>
                </a:r>
                <a:endParaRPr lang="en-US" sz="1600">
                  <a:solidFill>
                    <a:srgbClr val="595959"/>
                  </a:solidFill>
                  <a:latin typeface="Helvetica" pitchFamily="2" charset="0"/>
                  <a:cs typeface="Trebuchet MS"/>
                </a:endParaRPr>
              </a:p>
            </p:txBody>
          </p:sp>
        </mc:Choice>
        <mc:Fallback xmlns="">
          <p:sp>
            <p:nvSpPr>
              <p:cNvPr id="33" name="Rectangle 32">
                <a:extLst>
                  <a:ext uri="{FF2B5EF4-FFF2-40B4-BE49-F238E27FC236}">
                    <a16:creationId xmlns:a16="http://schemas.microsoft.com/office/drawing/2014/main" id="{5A4C1852-55C3-8170-B12B-CC37E1779AB7}"/>
                  </a:ext>
                </a:extLst>
              </p:cNvPr>
              <p:cNvSpPr>
                <a:spLocks noRot="1" noChangeAspect="1" noMove="1" noResize="1" noEditPoints="1" noAdjustHandles="1" noChangeArrowheads="1" noChangeShapeType="1" noTextEdit="1"/>
              </p:cNvSpPr>
              <p:nvPr/>
            </p:nvSpPr>
            <p:spPr>
              <a:xfrm>
                <a:off x="624534" y="2134335"/>
                <a:ext cx="4755033" cy="853247"/>
              </a:xfrm>
              <a:prstGeom prst="rect">
                <a:avLst/>
              </a:prstGeom>
              <a:blipFill>
                <a:blip r:embed="rId5"/>
                <a:stretch>
                  <a:fillRect l="-532" t="-2941" r="-1596" b="-5882"/>
                </a:stretch>
              </a:blipFill>
            </p:spPr>
            <p:txBody>
              <a:bodyPr/>
              <a:lstStyle/>
              <a:p>
                <a:r>
                  <a:rPr lang="en-CH">
                    <a:noFill/>
                  </a:rPr>
                  <a:t> </a:t>
                </a:r>
              </a:p>
            </p:txBody>
          </p:sp>
        </mc:Fallback>
      </mc:AlternateContent>
      <p:sp>
        <p:nvSpPr>
          <p:cNvPr id="34" name="Rectangle 33">
            <a:extLst>
              <a:ext uri="{FF2B5EF4-FFF2-40B4-BE49-F238E27FC236}">
                <a16:creationId xmlns:a16="http://schemas.microsoft.com/office/drawing/2014/main" id="{DFD6432F-1087-8E55-AC93-E63234C72085}"/>
              </a:ext>
            </a:extLst>
          </p:cNvPr>
          <p:cNvSpPr/>
          <p:nvPr/>
        </p:nvSpPr>
        <p:spPr>
          <a:xfrm>
            <a:off x="623288" y="1134606"/>
            <a:ext cx="2977033" cy="338554"/>
          </a:xfrm>
          <a:prstGeom prst="rect">
            <a:avLst/>
          </a:prstGeom>
        </p:spPr>
        <p:txBody>
          <a:bodyPr wrap="square">
            <a:spAutoFit/>
          </a:bodyPr>
          <a:lstStyle/>
          <a:p>
            <a:pPr>
              <a:spcBef>
                <a:spcPts val="1800"/>
              </a:spcBef>
            </a:pPr>
            <a:r>
              <a:rPr lang="en-US" sz="1600">
                <a:solidFill>
                  <a:prstClr val="black">
                    <a:lumMod val="85000"/>
                    <a:lumOff val="15000"/>
                  </a:prstClr>
                </a:solidFill>
                <a:latin typeface="Helvetica" pitchFamily="2" charset="0"/>
                <a:cs typeface="Trebuchet MS"/>
              </a:rPr>
              <a:t>The BEH potential energy: </a:t>
            </a:r>
            <a:endParaRPr lang="en-US" sz="1600" i="1">
              <a:solidFill>
                <a:srgbClr val="595959"/>
              </a:solidFill>
              <a:latin typeface="Helvetica" pitchFamily="2" charset="0"/>
              <a:cs typeface="Trebuchet MS"/>
            </a:endParaRPr>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E8D1B8B4-F450-8B6B-50A2-3324F0E00A6A}"/>
                  </a:ext>
                </a:extLst>
              </p:cNvPr>
              <p:cNvSpPr txBox="1"/>
              <p:nvPr/>
            </p:nvSpPr>
            <p:spPr>
              <a:xfrm>
                <a:off x="3364397" y="1268028"/>
                <a:ext cx="2650968" cy="369332"/>
              </a:xfrm>
              <a:prstGeom prst="rect">
                <a:avLst/>
              </a:prstGeom>
              <a:noFill/>
            </p:spPr>
            <p:txBody>
              <a:bodyPr wrap="square" rtlCol="0">
                <a:spAutoFit/>
              </a:bodyPr>
              <a:lstStyle/>
              <a:p>
                <a:pPr/>
                <a14:m>
                  <m:oMathPara xmlns:m="http://schemas.openxmlformats.org/officeDocument/2006/math">
                    <m:oMathParaPr>
                      <m:jc m:val="left"/>
                    </m:oMathParaPr>
                    <m:oMath xmlns:m="http://schemas.openxmlformats.org/officeDocument/2006/math">
                      <m:r>
                        <a:rPr lang="en-US" i="1" smtClean="0">
                          <a:solidFill>
                            <a:schemeClr val="tx1"/>
                          </a:solidFill>
                          <a:latin typeface="Cambria Math" panose="02040503050406030204" pitchFamily="18" charset="0"/>
                          <a:ea typeface="Cambria Math" panose="02040503050406030204" pitchFamily="18" charset="0"/>
                        </a:rPr>
                        <m:t>𝑉</m:t>
                      </m:r>
                      <m:d>
                        <m:dPr>
                          <m:ctrlPr>
                            <a:rPr lang="en-US" b="0" i="1" smtClean="0">
                              <a:solidFill>
                                <a:schemeClr val="tx1"/>
                              </a:solidFill>
                              <a:latin typeface="Cambria Math" panose="02040503050406030204" pitchFamily="18" charset="0"/>
                              <a:ea typeface="Cambria Math" panose="02040503050406030204" pitchFamily="18" charset="0"/>
                            </a:rPr>
                          </m:ctrlPr>
                        </m:dPr>
                        <m:e>
                          <m:r>
                            <a:rPr lang="en-US" b="0" i="1" smtClean="0">
                              <a:solidFill>
                                <a:schemeClr val="tx1"/>
                              </a:solidFill>
                              <a:latin typeface="Cambria Math" panose="02040503050406030204" pitchFamily="18" charset="0"/>
                              <a:ea typeface="Cambria Math" panose="02040503050406030204" pitchFamily="18" charset="0"/>
                            </a:rPr>
                            <m:t>𝜙</m:t>
                          </m:r>
                        </m:e>
                      </m:d>
                      <m:r>
                        <a:rPr lang="en-US" b="0" i="1" smtClean="0">
                          <a:solidFill>
                            <a:schemeClr val="tx1"/>
                          </a:solidFill>
                          <a:latin typeface="Cambria Math" panose="02040503050406030204" pitchFamily="18" charset="0"/>
                          <a:ea typeface="Cambria Math" panose="02040503050406030204" pitchFamily="18" charset="0"/>
                        </a:rPr>
                        <m:t>=−</m:t>
                      </m:r>
                      <m:sSup>
                        <m:sSupPr>
                          <m:ctrlPr>
                            <a:rPr lang="en-US" b="0" i="1" smtClean="0">
                              <a:solidFill>
                                <a:schemeClr val="tx1"/>
                              </a:solidFill>
                              <a:latin typeface="Cambria Math" panose="02040503050406030204" pitchFamily="18" charset="0"/>
                              <a:ea typeface="Cambria Math" panose="02040503050406030204" pitchFamily="18" charset="0"/>
                            </a:rPr>
                          </m:ctrlPr>
                        </m:sSupPr>
                        <m:e>
                          <m:r>
                            <a:rPr lang="en-US" i="1">
                              <a:solidFill>
                                <a:schemeClr val="tx1"/>
                              </a:solidFill>
                              <a:latin typeface="Cambria Math" panose="02040503050406030204" pitchFamily="18" charset="0"/>
                              <a:ea typeface="Cambria Math" panose="02040503050406030204" pitchFamily="18" charset="0"/>
                            </a:rPr>
                            <m:t>𝜇</m:t>
                          </m:r>
                        </m:e>
                        <m:sup>
                          <m:r>
                            <a:rPr lang="en-US" b="0" i="1" smtClean="0">
                              <a:solidFill>
                                <a:schemeClr val="tx1"/>
                              </a:solidFill>
                              <a:latin typeface="Cambria Math" panose="02040503050406030204" pitchFamily="18" charset="0"/>
                              <a:ea typeface="Cambria Math" panose="02040503050406030204" pitchFamily="18" charset="0"/>
                            </a:rPr>
                            <m:t>2</m:t>
                          </m:r>
                        </m:sup>
                      </m:sSup>
                      <m:sSup>
                        <m:sSupPr>
                          <m:ctrlPr>
                            <a:rPr lang="en-US" b="0" i="1" smtClean="0">
                              <a:solidFill>
                                <a:schemeClr val="tx1"/>
                              </a:solidFill>
                              <a:latin typeface="Cambria Math" panose="02040503050406030204" pitchFamily="18" charset="0"/>
                              <a:ea typeface="Cambria Math" panose="02040503050406030204" pitchFamily="18" charset="0"/>
                            </a:rPr>
                          </m:ctrlPr>
                        </m:sSupPr>
                        <m:e>
                          <m:d>
                            <m:dPr>
                              <m:begChr m:val="|"/>
                              <m:endChr m:val="|"/>
                              <m:ctrlPr>
                                <a:rPr lang="en-US" i="1">
                                  <a:solidFill>
                                    <a:schemeClr val="tx1"/>
                                  </a:solidFill>
                                  <a:latin typeface="Cambria Math" panose="02040503050406030204" pitchFamily="18" charset="0"/>
                                  <a:ea typeface="Cambria Math" panose="02040503050406030204" pitchFamily="18" charset="0"/>
                                </a:rPr>
                              </m:ctrlPr>
                            </m:dPr>
                            <m:e>
                              <m:r>
                                <a:rPr lang="en-US" i="1">
                                  <a:solidFill>
                                    <a:schemeClr val="tx1"/>
                                  </a:solidFill>
                                  <a:latin typeface="Cambria Math" panose="02040503050406030204" pitchFamily="18" charset="0"/>
                                  <a:ea typeface="Cambria Math" panose="02040503050406030204" pitchFamily="18" charset="0"/>
                                </a:rPr>
                                <m:t>𝜙</m:t>
                              </m:r>
                            </m:e>
                          </m:d>
                        </m:e>
                        <m:sup>
                          <m:r>
                            <a:rPr lang="en-US" b="0" i="1" smtClean="0">
                              <a:solidFill>
                                <a:schemeClr val="tx1"/>
                              </a:solidFill>
                              <a:latin typeface="Cambria Math" panose="02040503050406030204" pitchFamily="18" charset="0"/>
                              <a:ea typeface="Cambria Math" panose="02040503050406030204" pitchFamily="18" charset="0"/>
                            </a:rPr>
                            <m:t>2</m:t>
                          </m:r>
                        </m:sup>
                      </m:sSup>
                      <m:r>
                        <a:rPr lang="en-US" b="0" i="1" smtClean="0">
                          <a:solidFill>
                            <a:schemeClr val="tx1"/>
                          </a:solidFill>
                          <a:latin typeface="Cambria Math" panose="02040503050406030204" pitchFamily="18" charset="0"/>
                          <a:ea typeface="Cambria Math" panose="02040503050406030204" pitchFamily="18" charset="0"/>
                        </a:rPr>
                        <m:t>+</m:t>
                      </m:r>
                      <m:r>
                        <a:rPr lang="en-US" b="0" i="1" smtClean="0">
                          <a:solidFill>
                            <a:schemeClr val="tx1"/>
                          </a:solidFill>
                          <a:latin typeface="Cambria Math" panose="02040503050406030204" pitchFamily="18" charset="0"/>
                          <a:ea typeface="Cambria Math" panose="02040503050406030204" pitchFamily="18" charset="0"/>
                        </a:rPr>
                        <m:t>𝜆</m:t>
                      </m:r>
                      <m:sSup>
                        <m:sSupPr>
                          <m:ctrlPr>
                            <a:rPr lang="en-US" b="0" i="1" smtClean="0">
                              <a:solidFill>
                                <a:schemeClr val="tx1"/>
                              </a:solidFill>
                              <a:latin typeface="Cambria Math" panose="02040503050406030204" pitchFamily="18" charset="0"/>
                              <a:ea typeface="Cambria Math" panose="02040503050406030204" pitchFamily="18" charset="0"/>
                            </a:rPr>
                          </m:ctrlPr>
                        </m:sSupPr>
                        <m:e>
                          <m:d>
                            <m:dPr>
                              <m:begChr m:val="|"/>
                              <m:endChr m:val="|"/>
                              <m:ctrlPr>
                                <a:rPr lang="en-US" b="0" i="1" smtClean="0">
                                  <a:solidFill>
                                    <a:schemeClr val="tx1"/>
                                  </a:solidFill>
                                  <a:latin typeface="Cambria Math" panose="02040503050406030204" pitchFamily="18" charset="0"/>
                                  <a:ea typeface="Cambria Math" panose="02040503050406030204" pitchFamily="18" charset="0"/>
                                </a:rPr>
                              </m:ctrlPr>
                            </m:dPr>
                            <m:e>
                              <m:r>
                                <a:rPr lang="en-US" b="0" i="1" smtClean="0">
                                  <a:solidFill>
                                    <a:schemeClr val="tx1"/>
                                  </a:solidFill>
                                  <a:latin typeface="Cambria Math" panose="02040503050406030204" pitchFamily="18" charset="0"/>
                                  <a:ea typeface="Cambria Math" panose="02040503050406030204" pitchFamily="18" charset="0"/>
                                </a:rPr>
                                <m:t>𝜙</m:t>
                              </m:r>
                            </m:e>
                          </m:d>
                        </m:e>
                        <m:sup>
                          <m:r>
                            <a:rPr lang="en-US" b="0" i="1" smtClean="0">
                              <a:solidFill>
                                <a:schemeClr val="tx1"/>
                              </a:solidFill>
                              <a:latin typeface="Cambria Math" panose="02040503050406030204" pitchFamily="18" charset="0"/>
                              <a:ea typeface="Cambria Math" panose="02040503050406030204" pitchFamily="18" charset="0"/>
                            </a:rPr>
                            <m:t>4</m:t>
                          </m:r>
                        </m:sup>
                      </m:sSup>
                    </m:oMath>
                  </m:oMathPara>
                </a14:m>
                <a:endParaRPr lang="en-GB">
                  <a:solidFill>
                    <a:schemeClr val="tx1"/>
                  </a:solidFill>
                  <a:latin typeface="Chalkduster"/>
                  <a:cs typeface="Chalkduster"/>
                </a:endParaRPr>
              </a:p>
            </p:txBody>
          </p:sp>
        </mc:Choice>
        <mc:Fallback xmlns="">
          <p:sp>
            <p:nvSpPr>
              <p:cNvPr id="35" name="TextBox 34">
                <a:extLst>
                  <a:ext uri="{FF2B5EF4-FFF2-40B4-BE49-F238E27FC236}">
                    <a16:creationId xmlns:a16="http://schemas.microsoft.com/office/drawing/2014/main" id="{E8D1B8B4-F450-8B6B-50A2-3324F0E00A6A}"/>
                  </a:ext>
                </a:extLst>
              </p:cNvPr>
              <p:cNvSpPr txBox="1">
                <a:spLocks noRot="1" noChangeAspect="1" noMove="1" noResize="1" noEditPoints="1" noAdjustHandles="1" noChangeArrowheads="1" noChangeShapeType="1" noTextEdit="1"/>
              </p:cNvSpPr>
              <p:nvPr/>
            </p:nvSpPr>
            <p:spPr>
              <a:xfrm>
                <a:off x="3364397" y="1268028"/>
                <a:ext cx="2650968" cy="369332"/>
              </a:xfrm>
              <a:prstGeom prst="rect">
                <a:avLst/>
              </a:prstGeom>
              <a:blipFill>
                <a:blip r:embed="rId6"/>
                <a:stretch>
                  <a:fillRect b="-9677"/>
                </a:stretch>
              </a:blipFill>
            </p:spPr>
            <p:txBody>
              <a:bodyPr/>
              <a:lstStyle/>
              <a:p>
                <a:r>
                  <a:rPr lang="en-CH">
                    <a:noFill/>
                  </a:rPr>
                  <a:t> </a:t>
                </a:r>
              </a:p>
            </p:txBody>
          </p:sp>
        </mc:Fallback>
      </mc:AlternateContent>
      <p:sp>
        <p:nvSpPr>
          <p:cNvPr id="36" name="Rounded Rectangle 35">
            <a:extLst>
              <a:ext uri="{FF2B5EF4-FFF2-40B4-BE49-F238E27FC236}">
                <a16:creationId xmlns:a16="http://schemas.microsoft.com/office/drawing/2014/main" id="{5C1B54DC-5732-C4C5-B0BA-37E7BACD8032}"/>
              </a:ext>
            </a:extLst>
          </p:cNvPr>
          <p:cNvSpPr/>
          <p:nvPr/>
        </p:nvSpPr>
        <p:spPr>
          <a:xfrm>
            <a:off x="3310265" y="1206732"/>
            <a:ext cx="2705100" cy="502442"/>
          </a:xfrm>
          <a:prstGeom prst="roundRect">
            <a:avLst/>
          </a:prstGeom>
          <a:ln>
            <a:solidFill>
              <a:srgbClr val="E70000"/>
            </a:solidFill>
          </a:ln>
        </p:spPr>
        <p:txBody>
          <a:bodyPr wrap="square" rtlCol="0" anchor="ctr">
            <a:spAutoFit/>
          </a:bodyPr>
          <a:lstStyle/>
          <a:p>
            <a:pPr algn="l"/>
            <a:endParaRPr lang="en-CH" sz="1600">
              <a:latin typeface="Helvetica" pitchFamily="2" charset="0"/>
            </a:endParaRPr>
          </a:p>
        </p:txBody>
      </p:sp>
      <p:sp>
        <p:nvSpPr>
          <p:cNvPr id="38" name="TextBox 37">
            <a:extLst>
              <a:ext uri="{FF2B5EF4-FFF2-40B4-BE49-F238E27FC236}">
                <a16:creationId xmlns:a16="http://schemas.microsoft.com/office/drawing/2014/main" id="{E049B453-25DD-4797-05B7-0C52D3156643}"/>
              </a:ext>
            </a:extLst>
          </p:cNvPr>
          <p:cNvSpPr txBox="1"/>
          <p:nvPr/>
        </p:nvSpPr>
        <p:spPr>
          <a:xfrm>
            <a:off x="9486900" y="489447"/>
            <a:ext cx="2705100" cy="577081"/>
          </a:xfrm>
          <a:prstGeom prst="rect">
            <a:avLst/>
          </a:prstGeom>
          <a:solidFill>
            <a:schemeClr val="bg1"/>
          </a:solidFill>
        </p:spPr>
        <p:txBody>
          <a:bodyPr wrap="square" lIns="144000" rIns="144000" rtlCol="0">
            <a:spAutoFit/>
          </a:bodyPr>
          <a:lstStyle/>
          <a:p>
            <a:pPr marL="0">
              <a:spcBef>
                <a:spcPts val="3000"/>
              </a:spcBef>
            </a:pPr>
            <a:r>
              <a:rPr lang="en-CH" sz="1050">
                <a:solidFill>
                  <a:schemeClr val="tx1">
                    <a:lumMod val="75000"/>
                    <a:lumOff val="25000"/>
                  </a:schemeClr>
                </a:solidFill>
                <a:latin typeface="Helvetica Light" charset="0"/>
                <a:ea typeface="Helvetica Light" charset="0"/>
                <a:cs typeface="Helvetica Light" charset="0"/>
                <a:sym typeface="Wingdings" pitchFamily="2" charset="2"/>
              </a:rPr>
              <a:t>*Note that in the SM, this phase transition is a smooth crossover, ie, of 2</a:t>
            </a:r>
            <a:r>
              <a:rPr lang="en-CH" sz="1050" baseline="30000">
                <a:solidFill>
                  <a:schemeClr val="tx1">
                    <a:lumMod val="75000"/>
                    <a:lumOff val="25000"/>
                  </a:schemeClr>
                </a:solidFill>
                <a:latin typeface="Helvetica Light" charset="0"/>
                <a:ea typeface="Helvetica Light" charset="0"/>
                <a:cs typeface="Helvetica Light" charset="0"/>
                <a:sym typeface="Wingdings" pitchFamily="2" charset="2"/>
              </a:rPr>
              <a:t>nd</a:t>
            </a:r>
            <a:r>
              <a:rPr lang="en-CH" sz="1050">
                <a:solidFill>
                  <a:schemeClr val="tx1">
                    <a:lumMod val="75000"/>
                    <a:lumOff val="25000"/>
                  </a:schemeClr>
                </a:solidFill>
                <a:latin typeface="Helvetica Light" charset="0"/>
                <a:ea typeface="Helvetica Light" charset="0"/>
                <a:cs typeface="Helvetica Light" charset="0"/>
                <a:sym typeface="Wingdings" pitchFamily="2" charset="2"/>
              </a:rPr>
              <a:t>  order with no Higgs bubble creation</a:t>
            </a:r>
          </a:p>
        </p:txBody>
      </p:sp>
      <p:sp>
        <p:nvSpPr>
          <p:cNvPr id="39" name="TextBox 38">
            <a:extLst>
              <a:ext uri="{FF2B5EF4-FFF2-40B4-BE49-F238E27FC236}">
                <a16:creationId xmlns:a16="http://schemas.microsoft.com/office/drawing/2014/main" id="{46A494C9-D25A-BF89-B173-69A1AE1B69EF}"/>
              </a:ext>
            </a:extLst>
          </p:cNvPr>
          <p:cNvSpPr txBox="1"/>
          <p:nvPr/>
        </p:nvSpPr>
        <p:spPr>
          <a:xfrm>
            <a:off x="4478748" y="1717554"/>
            <a:ext cx="1683474" cy="246221"/>
          </a:xfrm>
          <a:prstGeom prst="rect">
            <a:avLst/>
          </a:prstGeom>
          <a:noFill/>
        </p:spPr>
        <p:txBody>
          <a:bodyPr wrap="none" rtlCol="0">
            <a:spAutoFit/>
          </a:bodyPr>
          <a:lstStyle/>
          <a:p>
            <a:pPr marL="0">
              <a:spcBef>
                <a:spcPts val="3000"/>
              </a:spcBef>
            </a:pPr>
            <a:r>
              <a:rPr lang="en-CH" sz="1000">
                <a:solidFill>
                  <a:schemeClr val="tx1">
                    <a:lumMod val="50000"/>
                    <a:lumOff val="50000"/>
                  </a:schemeClr>
                </a:solidFill>
                <a:latin typeface="Helvetica Light" panose="020B0403020202020204" pitchFamily="34" charset="0"/>
                <a:ea typeface="Helvetica Light" charset="0"/>
                <a:cs typeface="Helvetica Light" charset="0"/>
                <a:sym typeface="Wingdings" pitchFamily="2" charset="2"/>
              </a:rPr>
              <a:t>At lowest order (tree level)</a:t>
            </a:r>
          </a:p>
        </p:txBody>
      </p:sp>
      <mc:AlternateContent xmlns:mc="http://schemas.openxmlformats.org/markup-compatibility/2006" xmlns:a14="http://schemas.microsoft.com/office/drawing/2010/main">
        <mc:Choice Requires="a14">
          <p:sp>
            <p:nvSpPr>
              <p:cNvPr id="40" name="TextBox 39">
                <a:extLst>
                  <a:ext uri="{FF2B5EF4-FFF2-40B4-BE49-F238E27FC236}">
                    <a16:creationId xmlns:a16="http://schemas.microsoft.com/office/drawing/2014/main" id="{43AA3CB5-073D-EE3A-7856-7B0EF9DAEB7E}"/>
                  </a:ext>
                </a:extLst>
              </p:cNvPr>
              <p:cNvSpPr txBox="1"/>
              <p:nvPr/>
            </p:nvSpPr>
            <p:spPr>
              <a:xfrm>
                <a:off x="3646459" y="3963088"/>
                <a:ext cx="3214047" cy="315984"/>
              </a:xfrm>
              <a:prstGeom prst="rect">
                <a:avLst/>
              </a:prstGeom>
              <a:noFill/>
            </p:spPr>
            <p:txBody>
              <a:bodyPr wrap="square">
                <a:spAutoFit/>
              </a:bodyPr>
              <a:lstStyle/>
              <a:p>
                <a:r>
                  <a:rPr lang="en-US" sz="1200">
                    <a:solidFill>
                      <a:schemeClr val="tx1">
                        <a:lumMod val="50000"/>
                        <a:lumOff val="50000"/>
                      </a:schemeClr>
                    </a:solidFill>
                    <a:latin typeface="Helvetica Light" panose="020B0403020202020204" pitchFamily="34" charset="0"/>
                    <a:ea typeface="Cambria Math" panose="02040503050406030204" pitchFamily="18" charset="0"/>
                  </a:rPr>
                  <a:t>where was used: </a:t>
                </a:r>
                <a14:m>
                  <m:oMath xmlns:m="http://schemas.openxmlformats.org/officeDocument/2006/math">
                    <m:r>
                      <a:rPr lang="en-US" sz="1200" i="1">
                        <a:solidFill>
                          <a:schemeClr val="tx1">
                            <a:lumMod val="50000"/>
                            <a:lumOff val="50000"/>
                          </a:schemeClr>
                        </a:solidFill>
                        <a:latin typeface="Cambria Math" panose="02040503050406030204" pitchFamily="18" charset="0"/>
                        <a:ea typeface="Cambria Math" panose="02040503050406030204" pitchFamily="18" charset="0"/>
                      </a:rPr>
                      <m:t>𝑔</m:t>
                    </m:r>
                    <m:r>
                      <a:rPr lang="en-US" sz="1200" i="1">
                        <a:solidFill>
                          <a:schemeClr val="tx1">
                            <a:lumMod val="50000"/>
                            <a:lumOff val="50000"/>
                          </a:schemeClr>
                        </a:solidFill>
                        <a:latin typeface="Cambria Math" panose="02040503050406030204" pitchFamily="18" charset="0"/>
                        <a:ea typeface="Cambria Math" panose="02040503050406030204" pitchFamily="18" charset="0"/>
                      </a:rPr>
                      <m:t>/</m:t>
                    </m:r>
                    <m:sSub>
                      <m:sSubPr>
                        <m:ctrlPr>
                          <a:rPr lang="en-US" sz="1200" i="1">
                            <a:solidFill>
                              <a:schemeClr val="tx1">
                                <a:lumMod val="50000"/>
                                <a:lumOff val="50000"/>
                              </a:schemeClr>
                            </a:solidFill>
                            <a:latin typeface="Cambria Math" panose="02040503050406030204" pitchFamily="18" charset="0"/>
                            <a:ea typeface="Cambria Math" panose="02040503050406030204" pitchFamily="18" charset="0"/>
                          </a:rPr>
                        </m:ctrlPr>
                      </m:sSubPr>
                      <m:e>
                        <m:r>
                          <a:rPr lang="en-US" sz="1200" i="1">
                            <a:solidFill>
                              <a:schemeClr val="tx1">
                                <a:lumMod val="50000"/>
                                <a:lumOff val="50000"/>
                              </a:schemeClr>
                            </a:solidFill>
                            <a:latin typeface="Cambria Math" panose="02040503050406030204" pitchFamily="18" charset="0"/>
                            <a:ea typeface="Cambria Math" panose="02040503050406030204" pitchFamily="18" charset="0"/>
                          </a:rPr>
                          <m:t>𝑚</m:t>
                        </m:r>
                      </m:e>
                      <m:sub>
                        <m:r>
                          <a:rPr lang="en-US" sz="1200" i="1">
                            <a:solidFill>
                              <a:schemeClr val="tx1">
                                <a:lumMod val="50000"/>
                                <a:lumOff val="50000"/>
                              </a:schemeClr>
                            </a:solidFill>
                            <a:latin typeface="Cambria Math" panose="02040503050406030204" pitchFamily="18" charset="0"/>
                            <a:ea typeface="Cambria Math" panose="02040503050406030204" pitchFamily="18" charset="0"/>
                          </a:rPr>
                          <m:t>𝑊</m:t>
                        </m:r>
                      </m:sub>
                    </m:sSub>
                    <m:r>
                      <a:rPr lang="en-US" sz="1200" i="1">
                        <a:solidFill>
                          <a:schemeClr val="tx1">
                            <a:lumMod val="50000"/>
                            <a:lumOff val="50000"/>
                          </a:schemeClr>
                        </a:solidFill>
                        <a:latin typeface="Cambria Math" panose="02040503050406030204" pitchFamily="18" charset="0"/>
                        <a:ea typeface="Cambria Math" panose="02040503050406030204" pitchFamily="18" charset="0"/>
                      </a:rPr>
                      <m:t>∝</m:t>
                    </m:r>
                    <m:rad>
                      <m:radPr>
                        <m:degHide m:val="on"/>
                        <m:ctrlPr>
                          <a:rPr lang="en-US" sz="1200" i="1" smtClean="0">
                            <a:solidFill>
                              <a:schemeClr val="tx1">
                                <a:lumMod val="50000"/>
                                <a:lumOff val="50000"/>
                              </a:schemeClr>
                            </a:solidFill>
                            <a:latin typeface="Cambria Math" panose="02040503050406030204" pitchFamily="18" charset="0"/>
                            <a:ea typeface="Cambria Math" panose="02040503050406030204" pitchFamily="18" charset="0"/>
                          </a:rPr>
                        </m:ctrlPr>
                      </m:radPr>
                      <m:deg/>
                      <m:e>
                        <m:sSub>
                          <m:sSubPr>
                            <m:ctrlPr>
                              <a:rPr lang="en-US" sz="1200" i="1">
                                <a:solidFill>
                                  <a:schemeClr val="tx1">
                                    <a:lumMod val="50000"/>
                                    <a:lumOff val="50000"/>
                                  </a:schemeClr>
                                </a:solidFill>
                                <a:latin typeface="Cambria Math" panose="02040503050406030204" pitchFamily="18" charset="0"/>
                                <a:ea typeface="Cambria Math" panose="02040503050406030204" pitchFamily="18" charset="0"/>
                              </a:rPr>
                            </m:ctrlPr>
                          </m:sSubPr>
                          <m:e>
                            <m:r>
                              <a:rPr lang="en-US" sz="1200" i="1">
                                <a:solidFill>
                                  <a:schemeClr val="tx1">
                                    <a:lumMod val="50000"/>
                                    <a:lumOff val="50000"/>
                                  </a:schemeClr>
                                </a:solidFill>
                                <a:latin typeface="Cambria Math" panose="02040503050406030204" pitchFamily="18" charset="0"/>
                                <a:ea typeface="Cambria Math" panose="02040503050406030204" pitchFamily="18" charset="0"/>
                              </a:rPr>
                              <m:t>𝐺</m:t>
                            </m:r>
                          </m:e>
                          <m:sub>
                            <m:r>
                              <a:rPr lang="en-US" sz="1200" i="1">
                                <a:solidFill>
                                  <a:schemeClr val="tx1">
                                    <a:lumMod val="50000"/>
                                    <a:lumOff val="50000"/>
                                  </a:schemeClr>
                                </a:solidFill>
                                <a:latin typeface="Cambria Math" panose="02040503050406030204" pitchFamily="18" charset="0"/>
                                <a:ea typeface="Cambria Math" panose="02040503050406030204" pitchFamily="18" charset="0"/>
                              </a:rPr>
                              <m:t>𝐹</m:t>
                            </m:r>
                          </m:sub>
                        </m:sSub>
                      </m:e>
                    </m:rad>
                  </m:oMath>
                </a14:m>
                <a:endParaRPr lang="en-CH" sz="1200">
                  <a:solidFill>
                    <a:schemeClr val="tx1">
                      <a:lumMod val="50000"/>
                      <a:lumOff val="50000"/>
                    </a:schemeClr>
                  </a:solidFill>
                </a:endParaRPr>
              </a:p>
            </p:txBody>
          </p:sp>
        </mc:Choice>
        <mc:Fallback xmlns="">
          <p:sp>
            <p:nvSpPr>
              <p:cNvPr id="40" name="TextBox 39">
                <a:extLst>
                  <a:ext uri="{FF2B5EF4-FFF2-40B4-BE49-F238E27FC236}">
                    <a16:creationId xmlns:a16="http://schemas.microsoft.com/office/drawing/2014/main" id="{43AA3CB5-073D-EE3A-7856-7B0EF9DAEB7E}"/>
                  </a:ext>
                </a:extLst>
              </p:cNvPr>
              <p:cNvSpPr txBox="1">
                <a:spLocks noRot="1" noChangeAspect="1" noMove="1" noResize="1" noEditPoints="1" noAdjustHandles="1" noChangeArrowheads="1" noChangeShapeType="1" noTextEdit="1"/>
              </p:cNvSpPr>
              <p:nvPr/>
            </p:nvSpPr>
            <p:spPr>
              <a:xfrm>
                <a:off x="3646459" y="3963088"/>
                <a:ext cx="3214047" cy="315984"/>
              </a:xfrm>
              <a:prstGeom prst="rect">
                <a:avLst/>
              </a:prstGeom>
              <a:blipFill>
                <a:blip r:embed="rId7"/>
                <a:stretch>
                  <a:fillRect b="-12000"/>
                </a:stretch>
              </a:blipFill>
            </p:spPr>
            <p:txBody>
              <a:bodyPr/>
              <a:lstStyle/>
              <a:p>
                <a:r>
                  <a:rPr lang="en-CH">
                    <a:noFill/>
                  </a:rPr>
                  <a:t> </a:t>
                </a:r>
              </a:p>
            </p:txBody>
          </p:sp>
        </mc:Fallback>
      </mc:AlternateContent>
    </p:spTree>
    <p:extLst>
      <p:ext uri="{BB962C8B-B14F-4D97-AF65-F5344CB8AC3E}">
        <p14:creationId xmlns:p14="http://schemas.microsoft.com/office/powerpoint/2010/main" val="13425025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3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99194-8463-67DC-E280-E24F0566103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A580DAD-79A0-BDC4-8BF8-2CAE26852B32}"/>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F020DBA4-80B3-E488-575F-C85A4C5FEF56}"/>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Completing the Standard Model</a:t>
            </a:r>
            <a:endParaRPr lang="en-US" sz="2800">
              <a:solidFill>
                <a:srgbClr val="0D7FBF"/>
              </a:solidFill>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19F46D58-7563-7298-1524-E0A851628903}"/>
              </a:ext>
            </a:extLst>
          </p:cNvPr>
          <p:cNvSpPr/>
          <p:nvPr/>
        </p:nvSpPr>
        <p:spPr>
          <a:xfrm>
            <a:off x="623288" y="1134606"/>
            <a:ext cx="6347355" cy="338554"/>
          </a:xfrm>
          <a:prstGeom prst="rect">
            <a:avLst/>
          </a:prstGeom>
        </p:spPr>
        <p:txBody>
          <a:bodyPr wrap="square">
            <a:spAutoFit/>
          </a:bodyPr>
          <a:lstStyle/>
          <a:p>
            <a:pPr lvl="0" defTabSz="457200" fontAlgn="base">
              <a:spcBef>
                <a:spcPts val="1800"/>
              </a:spcBef>
              <a:spcAft>
                <a:spcPct val="0"/>
              </a:spcAft>
              <a:defRPr/>
            </a:pPr>
            <a:r>
              <a:rPr lang="en-GB" sz="1600">
                <a:solidFill>
                  <a:srgbClr val="000000"/>
                </a:solidFill>
                <a:latin typeface="Helvetica" pitchFamily="2" charset="0"/>
              </a:rPr>
              <a:t>The scalar Higgs sector completes the Standard Model</a:t>
            </a:r>
          </a:p>
        </p:txBody>
      </p:sp>
      <p:pic>
        <p:nvPicPr>
          <p:cNvPr id="5" name="Picture 4">
            <a:extLst>
              <a:ext uri="{FF2B5EF4-FFF2-40B4-BE49-F238E27FC236}">
                <a16:creationId xmlns:a16="http://schemas.microsoft.com/office/drawing/2014/main" id="{E904CB83-F23C-5276-16B1-20B65B81B9CE}"/>
              </a:ext>
            </a:extLst>
          </p:cNvPr>
          <p:cNvPicPr>
            <a:picLocks noChangeAspect="1"/>
          </p:cNvPicPr>
          <p:nvPr/>
        </p:nvPicPr>
        <p:blipFill>
          <a:blip r:embed="rId2"/>
          <a:stretch>
            <a:fillRect/>
          </a:stretch>
        </p:blipFill>
        <p:spPr>
          <a:xfrm>
            <a:off x="3568899" y="1991042"/>
            <a:ext cx="4561565" cy="4024910"/>
          </a:xfrm>
          <a:prstGeom prst="rect">
            <a:avLst/>
          </a:prstGeom>
        </p:spPr>
      </p:pic>
      <p:sp>
        <p:nvSpPr>
          <p:cNvPr id="6" name="Rounded Rectangle 5">
            <a:extLst>
              <a:ext uri="{FF2B5EF4-FFF2-40B4-BE49-F238E27FC236}">
                <a16:creationId xmlns:a16="http://schemas.microsoft.com/office/drawing/2014/main" id="{A5F26271-D5AC-A3C9-9816-9628A3494408}"/>
              </a:ext>
            </a:extLst>
          </p:cNvPr>
          <p:cNvSpPr/>
          <p:nvPr/>
        </p:nvSpPr>
        <p:spPr>
          <a:xfrm>
            <a:off x="4952368" y="3348762"/>
            <a:ext cx="490654" cy="524107"/>
          </a:xfrm>
          <a:prstGeom prst="roundRect">
            <a:avLst/>
          </a:prstGeom>
          <a:ln w="19050">
            <a:solidFill>
              <a:schemeClr val="bg1"/>
            </a:solidFill>
          </a:ln>
        </p:spPr>
        <p:txBody>
          <a:bodyPr wrap="none" rtlCol="0" anchor="ctr">
            <a:spAutoFit/>
          </a:bodyPr>
          <a:lstStyle/>
          <a:p>
            <a:pPr algn="l"/>
            <a:endParaRPr lang="en-CH" sz="1600">
              <a:latin typeface="Helvetica" pitchFamily="2" charset="0"/>
            </a:endParaRPr>
          </a:p>
        </p:txBody>
      </p:sp>
      <p:sp>
        <p:nvSpPr>
          <p:cNvPr id="7" name="Rounded Rectangle 6">
            <a:extLst>
              <a:ext uri="{FF2B5EF4-FFF2-40B4-BE49-F238E27FC236}">
                <a16:creationId xmlns:a16="http://schemas.microsoft.com/office/drawing/2014/main" id="{02B5BE16-2EC5-596F-6CF2-6C2CAD07329D}"/>
              </a:ext>
            </a:extLst>
          </p:cNvPr>
          <p:cNvSpPr/>
          <p:nvPr/>
        </p:nvSpPr>
        <p:spPr>
          <a:xfrm>
            <a:off x="5458875" y="3371065"/>
            <a:ext cx="1471967" cy="876394"/>
          </a:xfrm>
          <a:prstGeom prst="roundRect">
            <a:avLst/>
          </a:prstGeom>
          <a:ln w="19050">
            <a:solidFill>
              <a:schemeClr val="bg1"/>
            </a:solidFill>
          </a:ln>
        </p:spPr>
        <p:txBody>
          <a:bodyPr wrap="square" rtlCol="0" anchor="ctr">
            <a:spAutoFit/>
          </a:bodyPr>
          <a:lstStyle/>
          <a:p>
            <a:pPr algn="l"/>
            <a:endParaRPr lang="en-CH" sz="1600">
              <a:latin typeface="Helvetica" pitchFamily="2" charset="0"/>
            </a:endParaRPr>
          </a:p>
        </p:txBody>
      </p:sp>
      <p:cxnSp>
        <p:nvCxnSpPr>
          <p:cNvPr id="8" name="Straight Connector 7">
            <a:extLst>
              <a:ext uri="{FF2B5EF4-FFF2-40B4-BE49-F238E27FC236}">
                <a16:creationId xmlns:a16="http://schemas.microsoft.com/office/drawing/2014/main" id="{5D6456B7-87D5-90EE-8503-C8B8C9323F42}"/>
              </a:ext>
            </a:extLst>
          </p:cNvPr>
          <p:cNvCxnSpPr>
            <a:cxnSpLocks/>
            <a:stCxn id="12" idx="3"/>
          </p:cNvCxnSpPr>
          <p:nvPr/>
        </p:nvCxnSpPr>
        <p:spPr>
          <a:xfrm flipV="1">
            <a:off x="3143122" y="4596251"/>
            <a:ext cx="2299899" cy="331765"/>
          </a:xfrm>
          <a:prstGeom prst="line">
            <a:avLst/>
          </a:prstGeom>
          <a:ln w="9525">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73EEB662-FBB1-9C8A-8E60-EC23F61B75C2}"/>
              </a:ext>
            </a:extLst>
          </p:cNvPr>
          <p:cNvSpPr txBox="1"/>
          <p:nvPr/>
        </p:nvSpPr>
        <p:spPr>
          <a:xfrm>
            <a:off x="8556163" y="2130218"/>
            <a:ext cx="3113203" cy="646331"/>
          </a:xfrm>
          <a:prstGeom prst="rect">
            <a:avLst/>
          </a:prstGeom>
          <a:noFill/>
        </p:spPr>
        <p:txBody>
          <a:bodyPr wrap="square" rtlCol="0">
            <a:spAutoFit/>
          </a:bodyPr>
          <a:lstStyle/>
          <a:p>
            <a:pPr>
              <a:spcBef>
                <a:spcPts val="3000"/>
              </a:spcBef>
            </a:pPr>
            <a:r>
              <a:rPr lang="en-US" sz="1200">
                <a:solidFill>
                  <a:schemeClr val="tx1">
                    <a:lumMod val="75000"/>
                    <a:lumOff val="25000"/>
                  </a:schemeClr>
                </a:solidFill>
                <a:latin typeface="Helvetica Light" charset="0"/>
                <a:ea typeface="Helvetica Light" charset="0"/>
                <a:cs typeface="Helvetica Light" charset="0"/>
                <a:sym typeface="Wingdings" pitchFamily="2" charset="2"/>
              </a:rPr>
              <a:t>These terms describe </a:t>
            </a:r>
            <a:r>
              <a:rPr lang="en-US" sz="1200" b="1">
                <a:solidFill>
                  <a:schemeClr val="tx1">
                    <a:lumMod val="75000"/>
                    <a:lumOff val="25000"/>
                  </a:schemeClr>
                </a:solidFill>
                <a:latin typeface="Helvetica" pitchFamily="2" charset="0"/>
                <a:ea typeface="Helvetica Light" charset="0"/>
                <a:cs typeface="Helvetica Light" charset="0"/>
                <a:sym typeface="Wingdings" pitchFamily="2" charset="2"/>
              </a:rPr>
              <a:t>interactions among force particles (top) and among matter and force particles (bottom)</a:t>
            </a:r>
          </a:p>
        </p:txBody>
      </p:sp>
      <p:sp>
        <p:nvSpPr>
          <p:cNvPr id="10" name="Rounded Rectangle 9">
            <a:extLst>
              <a:ext uri="{FF2B5EF4-FFF2-40B4-BE49-F238E27FC236}">
                <a16:creationId xmlns:a16="http://schemas.microsoft.com/office/drawing/2014/main" id="{227DC3CA-22A8-262D-F637-85B7F20F572D}"/>
              </a:ext>
            </a:extLst>
          </p:cNvPr>
          <p:cNvSpPr/>
          <p:nvPr/>
        </p:nvSpPr>
        <p:spPr>
          <a:xfrm>
            <a:off x="5443021" y="4269763"/>
            <a:ext cx="1487821" cy="850694"/>
          </a:xfrm>
          <a:prstGeom prst="roundRect">
            <a:avLst/>
          </a:prstGeom>
          <a:ln w="19050">
            <a:solidFill>
              <a:srgbClr val="FFFF00"/>
            </a:solidFill>
          </a:ln>
        </p:spPr>
        <p:txBody>
          <a:bodyPr wrap="square" rtlCol="0" anchor="ctr">
            <a:spAutoFit/>
          </a:bodyPr>
          <a:lstStyle/>
          <a:p>
            <a:pPr algn="l"/>
            <a:endParaRPr lang="en-CH" sz="1600">
              <a:latin typeface="Helvetica" pitchFamily="2" charset="0"/>
            </a:endParaRPr>
          </a:p>
        </p:txBody>
      </p:sp>
      <p:cxnSp>
        <p:nvCxnSpPr>
          <p:cNvPr id="11" name="Straight Connector 10">
            <a:extLst>
              <a:ext uri="{FF2B5EF4-FFF2-40B4-BE49-F238E27FC236}">
                <a16:creationId xmlns:a16="http://schemas.microsoft.com/office/drawing/2014/main" id="{F5E66C34-54D0-48E8-7BD0-378446992DFA}"/>
              </a:ext>
            </a:extLst>
          </p:cNvPr>
          <p:cNvCxnSpPr>
            <a:cxnSpLocks/>
            <a:endCxn id="9" idx="1"/>
          </p:cNvCxnSpPr>
          <p:nvPr/>
        </p:nvCxnSpPr>
        <p:spPr>
          <a:xfrm flipV="1">
            <a:off x="6946695" y="2453384"/>
            <a:ext cx="1609468" cy="1355884"/>
          </a:xfrm>
          <a:prstGeom prst="line">
            <a:avLst/>
          </a:prstGeom>
          <a:ln w="9525">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1BBBA60B-CF90-B5F4-6E79-475E828AB640}"/>
              </a:ext>
            </a:extLst>
          </p:cNvPr>
          <p:cNvSpPr txBox="1"/>
          <p:nvPr/>
        </p:nvSpPr>
        <p:spPr>
          <a:xfrm>
            <a:off x="1040409" y="4697183"/>
            <a:ext cx="2102713" cy="461665"/>
          </a:xfrm>
          <a:prstGeom prst="rect">
            <a:avLst/>
          </a:prstGeom>
          <a:noFill/>
        </p:spPr>
        <p:txBody>
          <a:bodyPr wrap="square" rtlCol="0">
            <a:spAutoFit/>
          </a:bodyPr>
          <a:lstStyle/>
          <a:p>
            <a:pPr algn="r">
              <a:spcBef>
                <a:spcPts val="3000"/>
              </a:spcBef>
            </a:pPr>
            <a:r>
              <a:rPr lang="en-US" sz="1200">
                <a:solidFill>
                  <a:schemeClr val="tx1">
                    <a:lumMod val="75000"/>
                    <a:lumOff val="25000"/>
                  </a:schemeClr>
                </a:solidFill>
                <a:latin typeface="Helvetica Light" charset="0"/>
                <a:ea typeface="Helvetica Light" charset="0"/>
                <a:cs typeface="Helvetica Light" charset="0"/>
                <a:sym typeface="Wingdings" pitchFamily="2" charset="2"/>
              </a:rPr>
              <a:t>This term is related </a:t>
            </a:r>
          </a:p>
          <a:p>
            <a:pPr algn="r"/>
            <a:r>
              <a:rPr lang="en-US" sz="1200">
                <a:solidFill>
                  <a:schemeClr val="tx1">
                    <a:lumMod val="75000"/>
                    <a:lumOff val="25000"/>
                  </a:schemeClr>
                </a:solidFill>
                <a:latin typeface="Helvetica Light" charset="0"/>
                <a:ea typeface="Helvetica Light" charset="0"/>
                <a:cs typeface="Helvetica Light" charset="0"/>
                <a:sym typeface="Wingdings" pitchFamily="2" charset="2"/>
              </a:rPr>
              <a:t>to the </a:t>
            </a:r>
            <a:r>
              <a:rPr lang="en-US" sz="1200" b="1">
                <a:solidFill>
                  <a:schemeClr val="tx1">
                    <a:lumMod val="75000"/>
                    <a:lumOff val="25000"/>
                  </a:schemeClr>
                </a:solidFill>
                <a:latin typeface="Helvetica" pitchFamily="2" charset="0"/>
                <a:ea typeface="Helvetica Light" charset="0"/>
                <a:cs typeface="Helvetica Light" charset="0"/>
                <a:sym typeface="Wingdings" pitchFamily="2" charset="2"/>
              </a:rPr>
              <a:t>Higgs sector</a:t>
            </a:r>
          </a:p>
        </p:txBody>
      </p:sp>
      <p:sp>
        <p:nvSpPr>
          <p:cNvPr id="15" name="TextBox 14">
            <a:extLst>
              <a:ext uri="{FF2B5EF4-FFF2-40B4-BE49-F238E27FC236}">
                <a16:creationId xmlns:a16="http://schemas.microsoft.com/office/drawing/2014/main" id="{966DE1EF-7FEB-96CC-D37D-850CC77DF234}"/>
              </a:ext>
            </a:extLst>
          </p:cNvPr>
          <p:cNvSpPr txBox="1"/>
          <p:nvPr/>
        </p:nvSpPr>
        <p:spPr>
          <a:xfrm>
            <a:off x="8556162" y="2807023"/>
            <a:ext cx="312683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1200" b="1" u="none" strike="noStrike" kern="1200" cap="none" spc="0" normalizeH="0" baseline="0" noProof="0" dirty="0">
                <a:ln>
                  <a:noFill/>
                </a:ln>
                <a:solidFill>
                  <a:srgbClr val="E70000"/>
                </a:solidFill>
                <a:effectLst/>
                <a:uLnTx/>
                <a:uFillTx/>
                <a:latin typeface="Helvetica" pitchFamily="2" charset="0"/>
                <a:ea typeface="Helvetica Light" charset="0"/>
                <a:cs typeface="Helvetica Light" charset="0"/>
                <a:sym typeface="Wingdings" pitchFamily="2" charset="2"/>
              </a:rPr>
              <a:t>Beauty</a:t>
            </a:r>
            <a:r>
              <a:rPr kumimoji="0" lang="en-US" sz="1200" b="0" i="0" u="none" strike="noStrike" kern="1200" cap="none" spc="0" normalizeH="0" baseline="0" noProof="0" dirty="0">
                <a:ln>
                  <a:noFill/>
                </a:ln>
                <a:solidFill>
                  <a:srgbClr val="E70000"/>
                </a:solidFill>
                <a:effectLst/>
                <a:uLnTx/>
                <a:uFillTx/>
                <a:latin typeface="Helvetica Light" charset="0"/>
                <a:ea typeface="Helvetica Light" charset="0"/>
                <a:cs typeface="Helvetica Light" charset="0"/>
                <a:sym typeface="Wingdings" pitchFamily="2" charset="2"/>
              </a:rPr>
              <a:t>: interactions governed by gauge symmetries with only 3 (EW) and 2 (QCD, </a:t>
            </a:r>
            <a:r>
              <a:rPr kumimoji="0" lang="en-US" sz="1100" b="0" u="none" strike="noStrike" kern="1200" cap="none" spc="0" normalizeH="0" baseline="0" noProof="0" dirty="0" err="1">
                <a:ln>
                  <a:noFill/>
                </a:ln>
                <a:solidFill>
                  <a:srgbClr val="E70000"/>
                </a:solidFill>
                <a:effectLst/>
                <a:uLnTx/>
                <a:uFillTx/>
                <a:latin typeface="Helvetica Light" charset="0"/>
                <a:ea typeface="Helvetica Light" charset="0"/>
                <a:cs typeface="Helvetica Light" charset="0"/>
                <a:sym typeface="Wingdings" pitchFamily="2" charset="2"/>
              </a:rPr>
              <a:t>θ</a:t>
            </a:r>
            <a:r>
              <a:rPr kumimoji="0" lang="en-US" sz="1100" b="0" i="0" u="none" strike="noStrike" kern="1200" cap="none" spc="0" normalizeH="0" baseline="-25000" noProof="0" dirty="0" err="1">
                <a:ln>
                  <a:noFill/>
                </a:ln>
                <a:solidFill>
                  <a:srgbClr val="E70000"/>
                </a:solidFill>
                <a:effectLst/>
                <a:uLnTx/>
                <a:uFillTx/>
                <a:latin typeface="Helvetica Light" charset="0"/>
                <a:ea typeface="Helvetica Light" charset="0"/>
                <a:cs typeface="Helvetica Light" charset="0"/>
                <a:sym typeface="Wingdings" pitchFamily="2" charset="2"/>
              </a:rPr>
              <a:t>strong</a:t>
            </a:r>
            <a:r>
              <a:rPr kumimoji="0" lang="en-US" sz="1100" b="0" i="0" u="none" strike="noStrike" kern="1200" cap="none" spc="0" normalizeH="0" baseline="0" noProof="0" dirty="0">
                <a:ln>
                  <a:noFill/>
                </a:ln>
                <a:solidFill>
                  <a:srgbClr val="E70000"/>
                </a:solidFill>
                <a:effectLst/>
                <a:uLnTx/>
                <a:uFillTx/>
                <a:latin typeface="Helvetica Light" charset="0"/>
                <a:ea typeface="Helvetica Light" charset="0"/>
                <a:cs typeface="Helvetica Light" charset="0"/>
                <a:sym typeface="Wingdings" pitchFamily="2" charset="2"/>
              </a:rPr>
              <a:t> tiny </a:t>
            </a:r>
            <a:r>
              <a:rPr kumimoji="0" lang="en-US" sz="1100" b="0" i="0" u="none" strike="noStrike" kern="1200" cap="none" spc="0" normalizeH="0" baseline="0" noProof="0" dirty="0">
                <a:ln>
                  <a:noFill/>
                </a:ln>
                <a:solidFill>
                  <a:srgbClr val="E70000"/>
                </a:solidFill>
                <a:effectLst/>
                <a:uLnTx/>
                <a:uFillTx/>
                <a:latin typeface="Symbol" pitchFamily="2" charset="2"/>
                <a:ea typeface="Helvetica Light" charset="0"/>
                <a:cs typeface="Helvetica Light" charset="0"/>
                <a:sym typeface="Wingdings" pitchFamily="2" charset="2"/>
              </a:rPr>
              <a:t>®</a:t>
            </a:r>
            <a:r>
              <a:rPr kumimoji="0" lang="en-US" sz="1100" b="0" i="0" u="none" strike="noStrike" kern="1200" cap="none" spc="0" normalizeH="0" baseline="0" noProof="0" dirty="0">
                <a:ln>
                  <a:noFill/>
                </a:ln>
                <a:solidFill>
                  <a:srgbClr val="E70000"/>
                </a:solidFill>
                <a:effectLst/>
                <a:uLnTx/>
                <a:uFillTx/>
                <a:latin typeface="Helvetica Light" charset="0"/>
                <a:ea typeface="Helvetica Light" charset="0"/>
                <a:cs typeface="Helvetica Light" charset="0"/>
                <a:sym typeface="Wingdings" pitchFamily="2" charset="2"/>
              </a:rPr>
              <a:t> strong CP problem</a:t>
            </a:r>
            <a:r>
              <a:rPr kumimoji="0" lang="en-US" sz="1200" b="0" i="0" u="none" strike="noStrike" kern="1200" cap="none" spc="0" normalizeH="0" baseline="0" noProof="0" dirty="0">
                <a:ln>
                  <a:noFill/>
                </a:ln>
                <a:solidFill>
                  <a:srgbClr val="E70000"/>
                </a:solidFill>
                <a:effectLst/>
                <a:uLnTx/>
                <a:uFillTx/>
                <a:latin typeface="Helvetica Light" charset="0"/>
                <a:ea typeface="Helvetica Light" charset="0"/>
                <a:cs typeface="Helvetica Light" charset="0"/>
                <a:sym typeface="Wingdings" pitchFamily="2" charset="2"/>
              </a:rPr>
              <a:t>) parameters </a:t>
            </a:r>
          </a:p>
        </p:txBody>
      </p:sp>
      <p:sp>
        <p:nvSpPr>
          <p:cNvPr id="16" name="TextBox 15">
            <a:extLst>
              <a:ext uri="{FF2B5EF4-FFF2-40B4-BE49-F238E27FC236}">
                <a16:creationId xmlns:a16="http://schemas.microsoft.com/office/drawing/2014/main" id="{3B96A1D0-608A-4E9F-A1D0-646E5181D803}"/>
              </a:ext>
            </a:extLst>
          </p:cNvPr>
          <p:cNvSpPr txBox="1"/>
          <p:nvPr/>
        </p:nvSpPr>
        <p:spPr>
          <a:xfrm>
            <a:off x="649792" y="5217356"/>
            <a:ext cx="2493330" cy="646331"/>
          </a:xfrm>
          <a:prstGeom prst="rect">
            <a:avLst/>
          </a:prstGeom>
          <a:noFill/>
        </p:spPr>
        <p:txBody>
          <a:bodyPr wrap="square">
            <a:spAutoFit/>
          </a:bodyPr>
          <a:lstStyle/>
          <a:p>
            <a:pPr marL="0" marR="0" lvl="0" indent="0" algn="r" defTabSz="914400" rtl="0" eaLnBrk="1" fontAlgn="auto" latinLnBrk="0" hangingPunct="1">
              <a:lnSpc>
                <a:spcPct val="100000"/>
              </a:lnSpc>
              <a:spcBef>
                <a:spcPts val="1200"/>
              </a:spcBef>
              <a:spcAft>
                <a:spcPts val="0"/>
              </a:spcAft>
              <a:buClrTx/>
              <a:buSzTx/>
              <a:buFontTx/>
              <a:buNone/>
              <a:tabLst/>
              <a:defRPr/>
            </a:pPr>
            <a:r>
              <a:rPr kumimoji="0" lang="en-US" sz="1200" b="1" u="none" strike="noStrike" kern="1200" cap="none" spc="0" normalizeH="0" baseline="0" noProof="0">
                <a:ln>
                  <a:noFill/>
                </a:ln>
                <a:solidFill>
                  <a:srgbClr val="E70000"/>
                </a:solidFill>
                <a:effectLst/>
                <a:uLnTx/>
                <a:uFillTx/>
                <a:latin typeface="Helvetica" pitchFamily="2" charset="0"/>
                <a:ea typeface="Helvetica Light" charset="0"/>
                <a:cs typeface="Helvetica Light" charset="0"/>
                <a:sym typeface="Wingdings" pitchFamily="2" charset="2"/>
              </a:rPr>
              <a:t>Unpleasant</a:t>
            </a:r>
            <a:r>
              <a:rPr kumimoji="0" lang="en-US" sz="1200" b="0" i="0" u="none" strike="noStrike" kern="1200" cap="none" spc="0" normalizeH="0" baseline="0" noProof="0">
                <a:ln>
                  <a:noFill/>
                </a:ln>
                <a:solidFill>
                  <a:srgbClr val="E70000"/>
                </a:solidFill>
                <a:effectLst/>
                <a:uLnTx/>
                <a:uFillTx/>
                <a:latin typeface="Helvetica Light" charset="0"/>
                <a:ea typeface="Helvetica Light" charset="0"/>
                <a:cs typeface="Helvetica Light" charset="0"/>
                <a:sym typeface="Wingdings" pitchFamily="2" charset="2"/>
              </a:rPr>
              <a:t>: not governed by symmetries, 23 free parameters*, </a:t>
            </a:r>
            <a:r>
              <a:rPr lang="en-US" sz="1200">
                <a:solidFill>
                  <a:srgbClr val="E70000"/>
                </a:solidFill>
                <a:latin typeface="Helvetica Light" charset="0"/>
                <a:ea typeface="Helvetica Light" charset="0"/>
                <a:cs typeface="Helvetica Light" charset="0"/>
                <a:sym typeface="Wingdings" pitchFamily="2" charset="2"/>
              </a:rPr>
              <a:t>large hierarchy among masses</a:t>
            </a:r>
            <a:endParaRPr kumimoji="0" lang="en-US" sz="1200" b="0" i="0" u="none" strike="noStrike" kern="1200" cap="none" spc="0" normalizeH="0" baseline="0" noProof="0">
              <a:ln>
                <a:noFill/>
              </a:ln>
              <a:solidFill>
                <a:srgbClr val="E70000"/>
              </a:solidFill>
              <a:effectLst/>
              <a:uLnTx/>
              <a:uFillTx/>
              <a:latin typeface="Helvetica Light" charset="0"/>
              <a:ea typeface="Helvetica Light" charset="0"/>
              <a:cs typeface="Helvetica Light" charset="0"/>
              <a:sym typeface="Wingdings" pitchFamily="2" charset="2"/>
            </a:endParaRPr>
          </a:p>
        </p:txBody>
      </p:sp>
      <p:cxnSp>
        <p:nvCxnSpPr>
          <p:cNvPr id="17" name="Straight Connector 16">
            <a:extLst>
              <a:ext uri="{FF2B5EF4-FFF2-40B4-BE49-F238E27FC236}">
                <a16:creationId xmlns:a16="http://schemas.microsoft.com/office/drawing/2014/main" id="{1823FA7C-6433-3C8D-6DEF-510855D8F487}"/>
              </a:ext>
            </a:extLst>
          </p:cNvPr>
          <p:cNvCxnSpPr>
            <a:cxnSpLocks/>
          </p:cNvCxnSpPr>
          <p:nvPr/>
        </p:nvCxnSpPr>
        <p:spPr>
          <a:xfrm>
            <a:off x="3143122" y="2674503"/>
            <a:ext cx="1809246" cy="803793"/>
          </a:xfrm>
          <a:prstGeom prst="line">
            <a:avLst/>
          </a:prstGeom>
          <a:ln w="9525">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72E2524C-EE09-2F20-5E93-80F02B53EEAF}"/>
              </a:ext>
            </a:extLst>
          </p:cNvPr>
          <p:cNvSpPr txBox="1"/>
          <p:nvPr/>
        </p:nvSpPr>
        <p:spPr>
          <a:xfrm>
            <a:off x="1515371" y="2509499"/>
            <a:ext cx="1627751" cy="276999"/>
          </a:xfrm>
          <a:prstGeom prst="rect">
            <a:avLst/>
          </a:prstGeom>
          <a:noFill/>
        </p:spPr>
        <p:txBody>
          <a:bodyPr wrap="square" rtlCol="0">
            <a:spAutoFit/>
          </a:bodyPr>
          <a:lstStyle/>
          <a:p>
            <a:pPr algn="r">
              <a:spcBef>
                <a:spcPts val="3000"/>
              </a:spcBef>
            </a:pPr>
            <a:r>
              <a:rPr lang="en-US" sz="1200" dirty="0">
                <a:solidFill>
                  <a:schemeClr val="tx1">
                    <a:lumMod val="75000"/>
                    <a:lumOff val="25000"/>
                  </a:schemeClr>
                </a:solidFill>
                <a:latin typeface="Helvetica Light" charset="0"/>
                <a:ea typeface="Helvetica Light" charset="0"/>
                <a:cs typeface="Helvetica Light" charset="0"/>
                <a:sym typeface="Wingdings" pitchFamily="2" charset="2"/>
              </a:rPr>
              <a:t>The </a:t>
            </a:r>
            <a:r>
              <a:rPr lang="en-US" sz="1200" b="1" dirty="0">
                <a:solidFill>
                  <a:schemeClr val="tx1">
                    <a:lumMod val="75000"/>
                    <a:lumOff val="25000"/>
                  </a:schemeClr>
                </a:solidFill>
                <a:latin typeface="Helvetica" pitchFamily="2" charset="0"/>
                <a:ea typeface="Helvetica Light" charset="0"/>
                <a:cs typeface="Helvetica Light" charset="0"/>
                <a:sym typeface="Wingdings" pitchFamily="2" charset="2"/>
              </a:rPr>
              <a:t>SM</a:t>
            </a:r>
            <a:r>
              <a:rPr lang="en-US" sz="1200" dirty="0">
                <a:solidFill>
                  <a:schemeClr val="tx1">
                    <a:lumMod val="75000"/>
                    <a:lumOff val="25000"/>
                  </a:schemeClr>
                </a:solidFill>
                <a:latin typeface="Helvetica Light" charset="0"/>
                <a:ea typeface="Helvetica Light" charset="0"/>
                <a:cs typeface="Helvetica Light" charset="0"/>
                <a:sym typeface="Wingdings" pitchFamily="2" charset="2"/>
              </a:rPr>
              <a:t> </a:t>
            </a:r>
            <a:r>
              <a:rPr lang="en-US" sz="1200" b="1" dirty="0">
                <a:solidFill>
                  <a:schemeClr val="tx1">
                    <a:lumMod val="75000"/>
                    <a:lumOff val="25000"/>
                  </a:schemeClr>
                </a:solidFill>
                <a:latin typeface="Helvetica" pitchFamily="2" charset="0"/>
                <a:ea typeface="Helvetica Light" charset="0"/>
                <a:cs typeface="Helvetica Light" charset="0"/>
                <a:sym typeface="Wingdings" pitchFamily="2" charset="2"/>
              </a:rPr>
              <a:t>Lagrangian</a:t>
            </a:r>
            <a:endParaRPr lang="en-CH" sz="1200" dirty="0">
              <a:solidFill>
                <a:schemeClr val="tx1">
                  <a:lumMod val="75000"/>
                  <a:lumOff val="25000"/>
                </a:schemeClr>
              </a:solidFill>
              <a:latin typeface="Helvetica Light" charset="0"/>
              <a:ea typeface="Helvetica Light" charset="0"/>
              <a:cs typeface="Helvetica Light" charset="0"/>
              <a:sym typeface="Wingdings" pitchFamily="2" charset="2"/>
            </a:endParaRPr>
          </a:p>
        </p:txBody>
      </p:sp>
      <p:sp>
        <p:nvSpPr>
          <p:cNvPr id="20" name="TextBox 19">
            <a:extLst>
              <a:ext uri="{FF2B5EF4-FFF2-40B4-BE49-F238E27FC236}">
                <a16:creationId xmlns:a16="http://schemas.microsoft.com/office/drawing/2014/main" id="{3858176C-B06B-66F2-7985-82B708E434AD}"/>
              </a:ext>
            </a:extLst>
          </p:cNvPr>
          <p:cNvSpPr txBox="1"/>
          <p:nvPr/>
        </p:nvSpPr>
        <p:spPr>
          <a:xfrm>
            <a:off x="6003236" y="5157148"/>
            <a:ext cx="1299373" cy="461665"/>
          </a:xfrm>
          <a:prstGeom prst="rect">
            <a:avLst/>
          </a:prstGeom>
          <a:noFill/>
        </p:spPr>
        <p:txBody>
          <a:bodyPr wrap="square" rtlCol="0">
            <a:spAutoFit/>
          </a:bodyPr>
          <a:lstStyle/>
          <a:p>
            <a:pPr marL="0">
              <a:spcBef>
                <a:spcPts val="3000"/>
              </a:spcBef>
            </a:pPr>
            <a:r>
              <a:rPr lang="en-GB" sz="1200" noProof="0">
                <a:solidFill>
                  <a:srgbClr val="FFFF00"/>
                </a:solidFill>
                <a:latin typeface="Helvetica Light" charset="0"/>
                <a:ea typeface="Helvetica Light" charset="0"/>
                <a:cs typeface="Helvetica Light" charset="0"/>
                <a:sym typeface="Wingdings" pitchFamily="2" charset="2"/>
              </a:rPr>
              <a:t>Key to many mysteries</a:t>
            </a:r>
          </a:p>
        </p:txBody>
      </p:sp>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2E7566BB-B5A9-F755-FF9A-A78EDB5E1DBF}"/>
                  </a:ext>
                </a:extLst>
              </p:cNvPr>
              <p:cNvSpPr txBox="1"/>
              <p:nvPr/>
            </p:nvSpPr>
            <p:spPr>
              <a:xfrm>
                <a:off x="5179575" y="5037714"/>
                <a:ext cx="760143" cy="369332"/>
              </a:xfrm>
              <a:prstGeom prst="rect">
                <a:avLst/>
              </a:prstGeom>
              <a:noFill/>
            </p:spPr>
            <p:txBody>
              <a:bodyPr wrap="none" rtlCol="0">
                <a:spAutoFit/>
              </a:bodyPr>
              <a:lstStyle/>
              <a:p>
                <a:pPr marL="0" algn="l">
                  <a:spcBef>
                    <a:spcPts val="3000"/>
                  </a:spcBef>
                </a:pPr>
                <a14:m>
                  <m:oMathPara xmlns:m="http://schemas.openxmlformats.org/officeDocument/2006/math">
                    <m:oMathParaPr>
                      <m:jc m:val="centerGroup"/>
                    </m:oMathParaPr>
                    <m:oMath xmlns:m="http://schemas.openxmlformats.org/officeDocument/2006/math">
                      <m:r>
                        <a:rPr lang="en-US" b="0" i="1" smtClean="0">
                          <a:solidFill>
                            <a:schemeClr val="bg1"/>
                          </a:solidFill>
                          <a:latin typeface="Cambria Math" panose="02040503050406030204" pitchFamily="18" charset="0"/>
                          <a:ea typeface="Helvetica Light" charset="0"/>
                          <a:cs typeface="Helvetica Light" charset="0"/>
                          <a:sym typeface="Wingdings" pitchFamily="2" charset="2"/>
                        </a:rPr>
                        <m:t>+ … </m:t>
                      </m:r>
                    </m:oMath>
                  </m:oMathPara>
                </a14:m>
                <a:endParaRPr lang="en-CH">
                  <a:solidFill>
                    <a:schemeClr val="bg1"/>
                  </a:solidFill>
                  <a:latin typeface="Chalkboard" panose="03050602040202020205" pitchFamily="66" charset="77"/>
                  <a:ea typeface="Helvetica Light" charset="0"/>
                  <a:cs typeface="Helvetica Light" charset="0"/>
                  <a:sym typeface="Wingdings" pitchFamily="2" charset="2"/>
                </a:endParaRPr>
              </a:p>
            </p:txBody>
          </p:sp>
        </mc:Choice>
        <mc:Fallback xmlns="">
          <p:sp>
            <p:nvSpPr>
              <p:cNvPr id="21" name="TextBox 20">
                <a:extLst>
                  <a:ext uri="{FF2B5EF4-FFF2-40B4-BE49-F238E27FC236}">
                    <a16:creationId xmlns:a16="http://schemas.microsoft.com/office/drawing/2014/main" id="{2E7566BB-B5A9-F755-FF9A-A78EDB5E1DBF}"/>
                  </a:ext>
                </a:extLst>
              </p:cNvPr>
              <p:cNvSpPr txBox="1">
                <a:spLocks noRot="1" noChangeAspect="1" noMove="1" noResize="1" noEditPoints="1" noAdjustHandles="1" noChangeArrowheads="1" noChangeShapeType="1" noTextEdit="1"/>
              </p:cNvSpPr>
              <p:nvPr/>
            </p:nvSpPr>
            <p:spPr>
              <a:xfrm>
                <a:off x="5179575" y="5037714"/>
                <a:ext cx="760143" cy="369332"/>
              </a:xfrm>
              <a:prstGeom prst="rect">
                <a:avLst/>
              </a:prstGeom>
              <a:blipFill>
                <a:blip r:embed="rId3"/>
                <a:stretch>
                  <a:fillRect b="-16667"/>
                </a:stretch>
              </a:blipFill>
            </p:spPr>
            <p:txBody>
              <a:bodyPr/>
              <a:lstStyle/>
              <a:p>
                <a:r>
                  <a:rPr lang="en-CH">
                    <a:noFill/>
                  </a:rPr>
                  <a:t> </a:t>
                </a:r>
              </a:p>
            </p:txBody>
          </p:sp>
        </mc:Fallback>
      </mc:AlternateContent>
      <p:sp>
        <p:nvSpPr>
          <p:cNvPr id="19" name="TextBox 18">
            <a:extLst>
              <a:ext uri="{FF2B5EF4-FFF2-40B4-BE49-F238E27FC236}">
                <a16:creationId xmlns:a16="http://schemas.microsoft.com/office/drawing/2014/main" id="{A694CBA6-830B-824A-F31F-6E9BD0FCF982}"/>
              </a:ext>
            </a:extLst>
          </p:cNvPr>
          <p:cNvSpPr txBox="1"/>
          <p:nvPr/>
        </p:nvSpPr>
        <p:spPr>
          <a:xfrm>
            <a:off x="71189" y="6545797"/>
            <a:ext cx="5245347" cy="253916"/>
          </a:xfrm>
          <a:prstGeom prst="rect">
            <a:avLst/>
          </a:prstGeom>
          <a:noFill/>
        </p:spPr>
        <p:txBody>
          <a:bodyPr wrap="none" rtlCol="0">
            <a:spAutoFit/>
          </a:bodyPr>
          <a:lstStyle/>
          <a:p>
            <a:pPr marL="0">
              <a:spcBef>
                <a:spcPts val="3000"/>
              </a:spcBef>
            </a:pPr>
            <a:r>
              <a:rPr lang="en-CH" sz="1050" dirty="0">
                <a:solidFill>
                  <a:schemeClr val="tx1">
                    <a:lumMod val="50000"/>
                    <a:lumOff val="50000"/>
                  </a:schemeClr>
                </a:solidFill>
                <a:latin typeface="Helvetica Light" charset="0"/>
                <a:ea typeface="Helvetica Light" charset="0"/>
                <a:cs typeface="Helvetica Light" charset="0"/>
                <a:sym typeface="Wingdings" pitchFamily="2" charset="2"/>
              </a:rPr>
              <a:t>*Assuming neutrinos are Majorana particles (total of 9 neutrino related parameteres)</a:t>
            </a:r>
          </a:p>
        </p:txBody>
      </p:sp>
    </p:spTree>
    <p:extLst>
      <p:ext uri="{BB962C8B-B14F-4D97-AF65-F5344CB8AC3E}">
        <p14:creationId xmlns:p14="http://schemas.microsoft.com/office/powerpoint/2010/main" val="116028225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C3810-9FEF-9F70-1E76-8CA9DC4D8BE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B28DF33-56AE-3039-B755-A7AD89B87ADB}"/>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F6338B4C-8C08-89E5-675C-06C0459306AA}"/>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The Brout-Englert-Higgs mechanism</a:t>
            </a:r>
            <a:endParaRPr lang="en-US" sz="2800">
              <a:solidFill>
                <a:srgbClr val="0D7FBF"/>
              </a:solidFill>
              <a:latin typeface="Helvetica Light" pitchFamily="2" charset="0"/>
              <a:ea typeface="Trebuchet MS" pitchFamily="-84" charset="0"/>
              <a:cs typeface="Helvetica Light"/>
            </a:endParaRPr>
          </a:p>
        </p:txBody>
      </p:sp>
      <mc:AlternateContent xmlns:mc="http://schemas.openxmlformats.org/markup-compatibility/2006">
        <mc:Choice xmlns:a14="http://schemas.microsoft.com/office/drawing/2010/main" Requires="a14">
          <p:sp>
            <p:nvSpPr>
              <p:cNvPr id="22" name="Rectangle 21">
                <a:extLst>
                  <a:ext uri="{FF2B5EF4-FFF2-40B4-BE49-F238E27FC236}">
                    <a16:creationId xmlns:a16="http://schemas.microsoft.com/office/drawing/2014/main" id="{CABCD706-84E5-6F56-8726-092F9E8F2B94}"/>
                  </a:ext>
                </a:extLst>
              </p:cNvPr>
              <p:cNvSpPr/>
              <p:nvPr/>
            </p:nvSpPr>
            <p:spPr>
              <a:xfrm>
                <a:off x="623289" y="1134606"/>
                <a:ext cx="11073411" cy="3902158"/>
              </a:xfrm>
              <a:prstGeom prst="rect">
                <a:avLst/>
              </a:prstGeom>
            </p:spPr>
            <p:txBody>
              <a:bodyPr wrap="square">
                <a:spAutoFit/>
              </a:bodyPr>
              <a:lstStyle/>
              <a:p>
                <a:pPr>
                  <a:spcBef>
                    <a:spcPts val="1800"/>
                  </a:spcBef>
                </a:pPr>
                <a:r>
                  <a:rPr lang="en-US" sz="1600" b="1" dirty="0">
                    <a:latin typeface="Helvetica" pitchFamily="2" charset="0"/>
                    <a:cs typeface="Trebuchet MS"/>
                  </a:rPr>
                  <a:t>A few remarks:</a:t>
                </a:r>
              </a:p>
              <a:p>
                <a:pPr marL="285750" indent="-285750">
                  <a:spcBef>
                    <a:spcPts val="2400"/>
                  </a:spcBef>
                  <a:buFont typeface="Arial" panose="020B0604020202020204" pitchFamily="34" charset="0"/>
                  <a:buChar char="•"/>
                </a:pPr>
                <a:r>
                  <a:rPr lang="en-US" sz="1600" dirty="0">
                    <a:latin typeface="Helvetica" pitchFamily="2" charset="0"/>
                    <a:cs typeface="Trebuchet MS"/>
                  </a:rPr>
                  <a:t>The left-right asymmetric (chiral, V–A) gauge structure of weak interaction forbids “bare” fermion masses; they arise only via the BEH mechanism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𝑓</m:t>
                        </m:r>
                      </m:sub>
                    </m:sSub>
                    <m:r>
                      <a:rPr lang="en-US" sz="1600" i="1">
                        <a:solidFill>
                          <a:srgbClr val="000000"/>
                        </a:solidFill>
                        <a:latin typeface="Cambria Math" panose="02040503050406030204" pitchFamily="18" charset="0"/>
                        <a:ea typeface="Cambria Math" panose="02040503050406030204" pitchFamily="18" charset="0"/>
                      </a:rPr>
                      <m:t>=</m:t>
                    </m:r>
                    <m:f>
                      <m:fPr>
                        <m:ctrlPr>
                          <a:rPr lang="en-US" sz="1600" i="1">
                            <a:solidFill>
                              <a:srgbClr val="000000"/>
                            </a:solidFill>
                            <a:latin typeface="Cambria Math" panose="02040503050406030204" pitchFamily="18" charset="0"/>
                            <a:ea typeface="Cambria Math" panose="02040503050406030204" pitchFamily="18" charset="0"/>
                          </a:rPr>
                        </m:ctrlPr>
                      </m:fPr>
                      <m:num>
                        <m:r>
                          <a:rPr lang="en-US" sz="1600" i="1">
                            <a:solidFill>
                              <a:srgbClr val="000000"/>
                            </a:solidFill>
                            <a:latin typeface="Cambria Math" panose="02040503050406030204" pitchFamily="18" charset="0"/>
                            <a:ea typeface="Cambria Math" panose="02040503050406030204" pitchFamily="18" charset="0"/>
                          </a:rPr>
                          <m:t>1</m:t>
                        </m:r>
                      </m:num>
                      <m:den>
                        <m:rad>
                          <m:radPr>
                            <m:degHide m:val="on"/>
                            <m:ctrlPr>
                              <a:rPr lang="en-US" sz="1600" i="1">
                                <a:solidFill>
                                  <a:srgbClr val="000000"/>
                                </a:solidFill>
                                <a:latin typeface="Cambria Math" panose="02040503050406030204" pitchFamily="18" charset="0"/>
                                <a:ea typeface="Cambria Math" panose="02040503050406030204" pitchFamily="18" charset="0"/>
                              </a:rPr>
                            </m:ctrlPr>
                          </m:radPr>
                          <m:deg/>
                          <m:e>
                            <m:r>
                              <a:rPr lang="en-US" sz="1600" i="1">
                                <a:solidFill>
                                  <a:srgbClr val="000000"/>
                                </a:solidFill>
                                <a:latin typeface="Cambria Math" panose="02040503050406030204" pitchFamily="18" charset="0"/>
                                <a:ea typeface="Cambria Math" panose="02040503050406030204" pitchFamily="18" charset="0"/>
                              </a:rPr>
                              <m:t>2</m:t>
                            </m:r>
                          </m:e>
                        </m:rad>
                      </m:den>
                    </m:f>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𝑦</m:t>
                        </m:r>
                      </m:e>
                      <m:sub>
                        <m:r>
                          <a:rPr lang="en-US" sz="1600" i="1">
                            <a:solidFill>
                              <a:srgbClr val="000000"/>
                            </a:solidFill>
                            <a:latin typeface="Cambria Math" panose="02040503050406030204" pitchFamily="18" charset="0"/>
                            <a:ea typeface="Cambria Math" panose="02040503050406030204" pitchFamily="18" charset="0"/>
                          </a:rPr>
                          <m:t>𝑓</m:t>
                        </m:r>
                      </m:sub>
                    </m:sSub>
                    <m:r>
                      <a:rPr lang="en-US" sz="1600" i="1">
                        <a:solidFill>
                          <a:srgbClr val="000000"/>
                        </a:solidFill>
                        <a:latin typeface="Cambria Math" panose="02040503050406030204" pitchFamily="18" charset="0"/>
                        <a:ea typeface="Cambria Math" panose="02040503050406030204" pitchFamily="18" charset="0"/>
                      </a:rPr>
                      <m:t>𝜐</m:t>
                    </m:r>
                  </m:oMath>
                </a14:m>
                <a:r>
                  <a:rPr lang="en-US" sz="1600" dirty="0">
                    <a:solidFill>
                      <a:srgbClr val="000000"/>
                    </a:solidFill>
                    <a:latin typeface="Helvetica" pitchFamily="2" charset="0"/>
                  </a:rPr>
                  <a:t>, </a:t>
                </a:r>
                <a:r>
                  <a:rPr lang="en-US" sz="1600" dirty="0">
                    <a:latin typeface="Helvetica" pitchFamily="2" charset="0"/>
                    <a:cs typeface="Trebuchet MS"/>
                  </a:rPr>
                  <a:t>making SM fermions naturally light </a:t>
                </a:r>
              </a:p>
              <a:p>
                <a:pPr marL="285750" indent="-285750">
                  <a:spcBef>
                    <a:spcPts val="2400"/>
                  </a:spcBef>
                  <a:buFont typeface="Arial" panose="020B0604020202020204" pitchFamily="34" charset="0"/>
                  <a:buChar char="•"/>
                </a:pPr>
                <a:r>
                  <a:rPr lang="en-US" sz="1600" dirty="0">
                    <a:latin typeface="Helvetica" pitchFamily="2" charset="0"/>
                    <a:cs typeface="Trebuchet MS"/>
                  </a:rPr>
                  <a:t>The SM fermion structure may suggest that there are (many?) super-heavy left-right gauge symmetric fermions (beyond our reach) in a grand-unified framework, and the SM fermions only survived down to the EW scale because they cannot have bare masses. This may also explain the very light neutrinos (lepton-number violation has at least D=5, suppressed by super-heavy M)</a:t>
                </a:r>
              </a:p>
              <a:p>
                <a:pPr marL="285750" indent="-285750">
                  <a:spcBef>
                    <a:spcPts val="2400"/>
                  </a:spcBef>
                  <a:buFont typeface="Arial" panose="020B0604020202020204" pitchFamily="34" charset="0"/>
                  <a:buChar char="•"/>
                </a:pPr>
                <a:r>
                  <a:rPr lang="en-US" sz="1600" dirty="0">
                    <a:latin typeface="Helvetica" pitchFamily="2" charset="0"/>
                    <a:cs typeface="Trebuchet MS"/>
                  </a:rPr>
                  <a:t>The Higgs boson can have bare mass, so why is it (and with it the W and Z bosons) not super heavy?</a:t>
                </a:r>
              </a:p>
              <a:p>
                <a:pPr marL="285750" indent="-285750">
                  <a:spcBef>
                    <a:spcPts val="2400"/>
                  </a:spcBef>
                  <a:buFont typeface="Arial" panose="020B0604020202020204" pitchFamily="34" charset="0"/>
                  <a:buChar char="•"/>
                </a:pPr>
                <a:r>
                  <a:rPr lang="en-US" sz="1600" b="1" dirty="0">
                    <a:latin typeface="Helvetica" pitchFamily="2" charset="0"/>
                    <a:cs typeface="Trebuchet MS"/>
                  </a:rPr>
                  <a:t>This is the core conceptual challenge of the SM, calling for in-depth study of the scalar sector and potential TeV-scale extensions </a:t>
                </a:r>
              </a:p>
            </p:txBody>
          </p:sp>
        </mc:Choice>
        <mc:Fallback>
          <p:sp>
            <p:nvSpPr>
              <p:cNvPr id="22" name="Rectangle 21">
                <a:extLst>
                  <a:ext uri="{FF2B5EF4-FFF2-40B4-BE49-F238E27FC236}">
                    <a16:creationId xmlns:a16="http://schemas.microsoft.com/office/drawing/2014/main" id="{CABCD706-84E5-6F56-8726-092F9E8F2B94}"/>
                  </a:ext>
                </a:extLst>
              </p:cNvPr>
              <p:cNvSpPr>
                <a:spLocks noRot="1" noChangeAspect="1" noMove="1" noResize="1" noEditPoints="1" noAdjustHandles="1" noChangeArrowheads="1" noChangeShapeType="1" noTextEdit="1"/>
              </p:cNvSpPr>
              <p:nvPr/>
            </p:nvSpPr>
            <p:spPr>
              <a:xfrm>
                <a:off x="623289" y="1134606"/>
                <a:ext cx="11073411" cy="3902158"/>
              </a:xfrm>
              <a:prstGeom prst="rect">
                <a:avLst/>
              </a:prstGeom>
              <a:blipFill>
                <a:blip r:embed="rId2"/>
                <a:stretch>
                  <a:fillRect l="-229" t="-649" b="-974"/>
                </a:stretch>
              </a:blipFill>
            </p:spPr>
            <p:txBody>
              <a:bodyPr/>
              <a:lstStyle/>
              <a:p>
                <a:r>
                  <a:rPr lang="en-GB">
                    <a:noFill/>
                  </a:rPr>
                  <a:t> </a:t>
                </a:r>
              </a:p>
            </p:txBody>
          </p:sp>
        </mc:Fallback>
      </mc:AlternateContent>
    </p:spTree>
    <p:extLst>
      <p:ext uri="{BB962C8B-B14F-4D97-AF65-F5344CB8AC3E}">
        <p14:creationId xmlns:p14="http://schemas.microsoft.com/office/powerpoint/2010/main" val="135417983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40888-0FB1-A0FD-DFF1-B1859DDF47F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55E7C4B-8241-1A7B-C417-651CCBE058B8}"/>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ACF01143-0D4E-87C1-9C0B-66C4585A1168}"/>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The Brout-Englert-Higgs mechanism</a:t>
            </a:r>
            <a:endParaRPr lang="en-US" sz="2800">
              <a:solidFill>
                <a:srgbClr val="0D7FBF"/>
              </a:solidFill>
              <a:latin typeface="Helvetica Light" pitchFamily="2" charset="0"/>
              <a:ea typeface="Trebuchet MS" pitchFamily="-84" charset="0"/>
              <a:cs typeface="Helvetica Light"/>
            </a:endParaRPr>
          </a:p>
        </p:txBody>
      </p:sp>
      <mc:AlternateContent xmlns:mc="http://schemas.openxmlformats.org/markup-compatibility/2006">
        <mc:Choice xmlns:a14="http://schemas.microsoft.com/office/drawing/2010/main" Requires="a14">
          <p:sp>
            <p:nvSpPr>
              <p:cNvPr id="22" name="Rectangle 21">
                <a:extLst>
                  <a:ext uri="{FF2B5EF4-FFF2-40B4-BE49-F238E27FC236}">
                    <a16:creationId xmlns:a16="http://schemas.microsoft.com/office/drawing/2014/main" id="{101B1D4B-B89F-1E29-4733-9431818CEF55}"/>
                  </a:ext>
                </a:extLst>
              </p:cNvPr>
              <p:cNvSpPr/>
              <p:nvPr/>
            </p:nvSpPr>
            <p:spPr>
              <a:xfrm>
                <a:off x="623289" y="1134606"/>
                <a:ext cx="6733476" cy="3442033"/>
              </a:xfrm>
              <a:prstGeom prst="rect">
                <a:avLst/>
              </a:prstGeom>
            </p:spPr>
            <p:txBody>
              <a:bodyPr wrap="square">
                <a:spAutoFit/>
              </a:bodyPr>
              <a:lstStyle/>
              <a:p>
                <a:pPr>
                  <a:spcBef>
                    <a:spcPts val="1800"/>
                  </a:spcBef>
                </a:pPr>
                <a:r>
                  <a:rPr lang="en-US" sz="1600" b="1" dirty="0">
                    <a:latin typeface="Helvetica" pitchFamily="2" charset="0"/>
                    <a:cs typeface="Trebuchet MS"/>
                  </a:rPr>
                  <a:t>A few further comments:</a:t>
                </a:r>
              </a:p>
              <a:p>
                <a:pPr marL="285750" indent="-285750">
                  <a:spcBef>
                    <a:spcPts val="2400"/>
                  </a:spcBef>
                  <a:buFont typeface="Arial" panose="020B0604020202020204" pitchFamily="34" charset="0"/>
                  <a:buChar char="•"/>
                </a:pPr>
                <a:r>
                  <a:rPr lang="en-US" sz="1600" dirty="0">
                    <a:latin typeface="Helvetica" pitchFamily="2" charset="0"/>
                    <a:cs typeface="Trebuchet MS"/>
                  </a:rPr>
                  <a:t>The BEH mechanism provides a dynamical origin of mass through spontaneous symmetry breaking. Other forms of mass exist: in composite systems such as hadrons most mass arises from QCD binding energy; in classical mechanics mass is simply a fundamental inertial parameter. The Higgs boson mass itself,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𝐻</m:t>
                        </m:r>
                      </m:sub>
                    </m:sSub>
                    <m:r>
                      <a:rPr lang="en-US" sz="1600" i="1">
                        <a:solidFill>
                          <a:srgbClr val="000000"/>
                        </a:solidFill>
                        <a:latin typeface="Cambria Math" panose="02040503050406030204" pitchFamily="18" charset="0"/>
                        <a:ea typeface="Cambria Math" panose="02040503050406030204" pitchFamily="18" charset="0"/>
                      </a:rPr>
                      <m:t>= </m:t>
                    </m:r>
                    <m:r>
                      <a:rPr lang="en-US" sz="1600" i="1">
                        <a:solidFill>
                          <a:srgbClr val="000000"/>
                        </a:solidFill>
                        <a:latin typeface="Cambria Math" panose="02040503050406030204" pitchFamily="18" charset="0"/>
                        <a:ea typeface="Cambria Math" panose="02040503050406030204" pitchFamily="18" charset="0"/>
                      </a:rPr>
                      <m:t>𝜐</m:t>
                    </m:r>
                    <m:rad>
                      <m:radPr>
                        <m:degHide m:val="on"/>
                        <m:ctrlPr>
                          <a:rPr lang="en-US" sz="1600" i="1">
                            <a:solidFill>
                              <a:srgbClr val="000000"/>
                            </a:solidFill>
                            <a:latin typeface="Cambria Math" panose="02040503050406030204" pitchFamily="18" charset="0"/>
                            <a:ea typeface="Cambria Math" panose="02040503050406030204" pitchFamily="18" charset="0"/>
                          </a:rPr>
                        </m:ctrlPr>
                      </m:radPr>
                      <m:deg/>
                      <m:e>
                        <m:r>
                          <a:rPr lang="en-US" sz="1600" i="1">
                            <a:solidFill>
                              <a:srgbClr val="000000"/>
                            </a:solidFill>
                            <a:latin typeface="Cambria Math" panose="02040503050406030204" pitchFamily="18" charset="0"/>
                            <a:ea typeface="Cambria Math" panose="02040503050406030204" pitchFamily="18" charset="0"/>
                          </a:rPr>
                          <m:t>2</m:t>
                        </m:r>
                        <m:r>
                          <a:rPr lang="en-US" sz="1600" i="1">
                            <a:solidFill>
                              <a:srgbClr val="000000"/>
                            </a:solidFill>
                            <a:latin typeface="Cambria Math" panose="02040503050406030204" pitchFamily="18" charset="0"/>
                            <a:ea typeface="Cambria Math" panose="02040503050406030204" pitchFamily="18" charset="0"/>
                          </a:rPr>
                          <m:t>𝜆</m:t>
                        </m:r>
                      </m:e>
                    </m:rad>
                  </m:oMath>
                </a14:m>
                <a:r>
                  <a:rPr lang="en-US" sz="1600" dirty="0">
                    <a:solidFill>
                      <a:srgbClr val="000000"/>
                    </a:solidFill>
                    <a:latin typeface="Helvetica" pitchFamily="2" charset="0"/>
                  </a:rPr>
                  <a:t>, comes from the curvature of the Higgs potential at its minimum and is a gauge-invariant parameter of the SM</a:t>
                </a:r>
                <a:endParaRPr lang="en-US" sz="1600" dirty="0">
                  <a:latin typeface="Helvetica" pitchFamily="2" charset="0"/>
                  <a:cs typeface="Trebuchet MS"/>
                </a:endParaRPr>
              </a:p>
              <a:p>
                <a:pPr marL="285750" indent="-285750">
                  <a:spcBef>
                    <a:spcPts val="2400"/>
                  </a:spcBef>
                  <a:buFont typeface="Arial" panose="020B0604020202020204" pitchFamily="34" charset="0"/>
                  <a:buChar char="•"/>
                </a:pPr>
                <a:r>
                  <a:rPr lang="en-US" sz="1600" dirty="0">
                    <a:latin typeface="Helvetica" pitchFamily="2" charset="0"/>
                    <a:cs typeface="Trebuchet MS"/>
                  </a:rPr>
                  <a:t>The masses due to the BEH mechanism govern the history of the                                                                                             universe (incl. complex chemistry and life) </a:t>
                </a:r>
                <a:r>
                  <a:rPr lang="en-US" sz="1600" dirty="0">
                    <a:latin typeface="Symbol" pitchFamily="2" charset="2"/>
                    <a:cs typeface="Trebuchet MS"/>
                  </a:rPr>
                  <a:t>®</a:t>
                </a:r>
                <a:r>
                  <a:rPr lang="en-US" sz="1600" dirty="0">
                    <a:latin typeface="Helvetica" pitchFamily="2" charset="0"/>
                    <a:cs typeface="Trebuchet MS"/>
                  </a:rPr>
                  <a:t> what would happen had                                                                                                                we a dial to change the particle masses?</a:t>
                </a:r>
              </a:p>
            </p:txBody>
          </p:sp>
        </mc:Choice>
        <mc:Fallback>
          <p:sp>
            <p:nvSpPr>
              <p:cNvPr id="22" name="Rectangle 21">
                <a:extLst>
                  <a:ext uri="{FF2B5EF4-FFF2-40B4-BE49-F238E27FC236}">
                    <a16:creationId xmlns:a16="http://schemas.microsoft.com/office/drawing/2014/main" id="{101B1D4B-B89F-1E29-4733-9431818CEF55}"/>
                  </a:ext>
                </a:extLst>
              </p:cNvPr>
              <p:cNvSpPr>
                <a:spLocks noRot="1" noChangeAspect="1" noMove="1" noResize="1" noEditPoints="1" noAdjustHandles="1" noChangeArrowheads="1" noChangeShapeType="1" noTextEdit="1"/>
              </p:cNvSpPr>
              <p:nvPr/>
            </p:nvSpPr>
            <p:spPr>
              <a:xfrm>
                <a:off x="623289" y="1134606"/>
                <a:ext cx="6733476" cy="3442033"/>
              </a:xfrm>
              <a:prstGeom prst="rect">
                <a:avLst/>
              </a:prstGeom>
              <a:blipFill>
                <a:blip r:embed="rId2"/>
                <a:stretch>
                  <a:fillRect l="-376" t="-735" r="-87782" b="-1103"/>
                </a:stretch>
              </a:blipFill>
            </p:spPr>
            <p:txBody>
              <a:bodyPr/>
              <a:lstStyle/>
              <a:p>
                <a:r>
                  <a:rPr lang="en-GB">
                    <a:noFill/>
                  </a:rPr>
                  <a:t> </a:t>
                </a:r>
              </a:p>
            </p:txBody>
          </p:sp>
        </mc:Fallback>
      </mc:AlternateContent>
      <p:pic>
        <p:nvPicPr>
          <p:cNvPr id="23" name="Picture 22">
            <a:extLst>
              <a:ext uri="{FF2B5EF4-FFF2-40B4-BE49-F238E27FC236}">
                <a16:creationId xmlns:a16="http://schemas.microsoft.com/office/drawing/2014/main" id="{88BE73DB-AB4E-E29D-B057-5AADEE3E6178}"/>
              </a:ext>
            </a:extLst>
          </p:cNvPr>
          <p:cNvPicPr>
            <a:picLocks noChangeAspect="1"/>
          </p:cNvPicPr>
          <p:nvPr/>
        </p:nvPicPr>
        <p:blipFill>
          <a:blip r:embed="rId3"/>
          <a:srcRect/>
          <a:stretch/>
        </p:blipFill>
        <p:spPr>
          <a:xfrm>
            <a:off x="8003324" y="1639716"/>
            <a:ext cx="3800693" cy="1570038"/>
          </a:xfrm>
          <a:prstGeom prst="rect">
            <a:avLst/>
          </a:prstGeom>
        </p:spPr>
      </p:pic>
      <p:sp>
        <p:nvSpPr>
          <p:cNvPr id="5" name="TextBox 4">
            <a:extLst>
              <a:ext uri="{FF2B5EF4-FFF2-40B4-BE49-F238E27FC236}">
                <a16:creationId xmlns:a16="http://schemas.microsoft.com/office/drawing/2014/main" id="{646ABE1D-5E9F-0400-7310-F2C8EAC68A3A}"/>
              </a:ext>
            </a:extLst>
          </p:cNvPr>
          <p:cNvSpPr txBox="1"/>
          <p:nvPr/>
        </p:nvSpPr>
        <p:spPr>
          <a:xfrm>
            <a:off x="4721518" y="4249973"/>
            <a:ext cx="2408583" cy="276999"/>
          </a:xfrm>
          <a:prstGeom prst="rect">
            <a:avLst/>
          </a:prstGeom>
          <a:noFill/>
        </p:spPr>
        <p:txBody>
          <a:bodyPr wrap="square">
            <a:spAutoFit/>
          </a:bodyPr>
          <a:lstStyle/>
          <a:p>
            <a:r>
              <a:rPr kumimoji="0" lang="en-US" sz="1200" b="0" i="0" u="none" strike="noStrike" kern="1200" cap="none" spc="0" normalizeH="0" baseline="0" noProof="0" dirty="0">
                <a:ln>
                  <a:noFill/>
                </a:ln>
                <a:solidFill>
                  <a:srgbClr val="000000"/>
                </a:solidFill>
                <a:effectLst/>
                <a:uLnTx/>
                <a:uFillTx/>
                <a:latin typeface="Helvetica Light" panose="020B0403020202020204" pitchFamily="34" charset="0"/>
                <a:ea typeface="+mn-ea"/>
                <a:cs typeface="Trebuchet MS"/>
              </a:rPr>
              <a:t>[see </a:t>
            </a:r>
            <a:r>
              <a:rPr kumimoji="0" lang="en-US" sz="1200" b="0" i="0" u="none" strike="noStrike" kern="1200" cap="none" spc="0" normalizeH="0" baseline="0" noProof="0" dirty="0">
                <a:ln>
                  <a:noFill/>
                </a:ln>
                <a:solidFill>
                  <a:srgbClr val="000000"/>
                </a:solidFill>
                <a:effectLst/>
                <a:uLnTx/>
                <a:uFillTx/>
                <a:latin typeface="Helvetica Light" panose="020B0403020202020204" pitchFamily="34" charset="0"/>
                <a:ea typeface="+mn-ea"/>
                <a:cs typeface="Trebuchet MS"/>
                <a:hlinkClick r:id="rId4"/>
              </a:rPr>
              <a:t>R. Cahn</a:t>
            </a:r>
            <a:r>
              <a:rPr kumimoji="0" lang="en-US" sz="1200" b="0" i="0" u="none" strike="noStrike" kern="1200" cap="none" spc="0" normalizeH="0" baseline="0" noProof="0" dirty="0">
                <a:ln>
                  <a:noFill/>
                </a:ln>
                <a:solidFill>
                  <a:srgbClr val="000000"/>
                </a:solidFill>
                <a:effectLst/>
                <a:uLnTx/>
                <a:uFillTx/>
                <a:latin typeface="Helvetica Light" panose="020B0403020202020204" pitchFamily="34" charset="0"/>
                <a:ea typeface="+mn-ea"/>
                <a:cs typeface="Trebuchet MS"/>
              </a:rPr>
              <a:t>, 1996]</a:t>
            </a:r>
            <a:endParaRPr lang="en-GB" dirty="0"/>
          </a:p>
        </p:txBody>
      </p:sp>
      <p:grpSp>
        <p:nvGrpSpPr>
          <p:cNvPr id="7" name="Group 6">
            <a:extLst>
              <a:ext uri="{FF2B5EF4-FFF2-40B4-BE49-F238E27FC236}">
                <a16:creationId xmlns:a16="http://schemas.microsoft.com/office/drawing/2014/main" id="{3EFC6DFA-F883-98B4-FA87-FDB1F70E20F7}"/>
              </a:ext>
            </a:extLst>
          </p:cNvPr>
          <p:cNvGrpSpPr/>
          <p:nvPr/>
        </p:nvGrpSpPr>
        <p:grpSpPr>
          <a:xfrm>
            <a:off x="8238716" y="3741975"/>
            <a:ext cx="2787095" cy="1376212"/>
            <a:chOff x="7600812" y="4507827"/>
            <a:chExt cx="2787095" cy="1376212"/>
          </a:xfrm>
        </p:grpSpPr>
        <p:pic>
          <p:nvPicPr>
            <p:cNvPr id="7170" name="Picture 2" descr="Muon capture on the proton, μ−p→νμn ...">
              <a:extLst>
                <a:ext uri="{FF2B5EF4-FFF2-40B4-BE49-F238E27FC236}">
                  <a16:creationId xmlns:a16="http://schemas.microsoft.com/office/drawing/2014/main" id="{900A09DF-BD49-B2F0-1F16-7D647DCF25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00812" y="4507827"/>
              <a:ext cx="1116445" cy="13762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84144BD-291F-9170-FCF7-5970D583CB39}"/>
                </a:ext>
              </a:extLst>
            </p:cNvPr>
            <p:cNvSpPr txBox="1"/>
            <p:nvPr/>
          </p:nvSpPr>
          <p:spPr>
            <a:xfrm>
              <a:off x="8717257" y="5065128"/>
              <a:ext cx="1670650" cy="261610"/>
            </a:xfrm>
            <a:prstGeom prst="rect">
              <a:avLst/>
            </a:prstGeom>
            <a:noFill/>
          </p:spPr>
          <p:txBody>
            <a:bodyPr wrap="none" rtlCol="0">
              <a:spAutoFit/>
            </a:bodyPr>
            <a:lstStyle/>
            <a:p>
              <a:pPr marL="0" algn="l">
                <a:spcBef>
                  <a:spcPts val="3000"/>
                </a:spcBef>
              </a:pPr>
              <a:r>
                <a:rPr lang="en-GB" sz="105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Muon capture by proton</a:t>
              </a:r>
            </a:p>
          </p:txBody>
        </p:sp>
      </p:grpSp>
    </p:spTree>
    <p:extLst>
      <p:ext uri="{BB962C8B-B14F-4D97-AF65-F5344CB8AC3E}">
        <p14:creationId xmlns:p14="http://schemas.microsoft.com/office/powerpoint/2010/main" val="200758518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3746B-4035-5D9D-9FA2-BD222493432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DC48B7-A69B-9085-05E8-AF0ECF8F5BC7}"/>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A13D1FBE-CA9D-B3F2-8E63-71E6FFAC0223}"/>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An analogy to the BEH mechanism</a:t>
            </a:r>
            <a:endParaRPr lang="en-US" sz="2800">
              <a:solidFill>
                <a:srgbClr val="0D7FBF"/>
              </a:solidFill>
              <a:latin typeface="Helvetica Light" pitchFamily="2" charset="0"/>
              <a:ea typeface="Trebuchet MS" pitchFamily="-84" charset="0"/>
              <a:cs typeface="Helvetica Light"/>
            </a:endParaRPr>
          </a:p>
        </p:txBody>
      </p:sp>
      <p:sp>
        <p:nvSpPr>
          <p:cNvPr id="5" name="Rectangle 4">
            <a:extLst>
              <a:ext uri="{FF2B5EF4-FFF2-40B4-BE49-F238E27FC236}">
                <a16:creationId xmlns:a16="http://schemas.microsoft.com/office/drawing/2014/main" id="{3718EE90-67A5-E036-DD22-E06277799C87}"/>
              </a:ext>
            </a:extLst>
          </p:cNvPr>
          <p:cNvSpPr/>
          <p:nvPr/>
        </p:nvSpPr>
        <p:spPr>
          <a:xfrm>
            <a:off x="623288" y="1128292"/>
            <a:ext cx="5263033" cy="2400657"/>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Superconductivity</a:t>
            </a:r>
          </a:p>
          <a:p>
            <a:pPr lvl="0" defTabSz="457200" fontAlgn="base">
              <a:spcBef>
                <a:spcPts val="3000"/>
              </a:spcBef>
              <a:spcAft>
                <a:spcPct val="0"/>
              </a:spcAft>
              <a:defRPr/>
            </a:pPr>
            <a:r>
              <a:rPr lang="en-US" sz="1600" b="1">
                <a:solidFill>
                  <a:srgbClr val="000000"/>
                </a:solidFill>
                <a:latin typeface="Helvetica" pitchFamily="2" charset="0"/>
              </a:rPr>
              <a:t>SC (BCS*) theory				Higgs mechanism</a:t>
            </a:r>
          </a:p>
          <a:p>
            <a:pPr lvl="0" defTabSz="457200" fontAlgn="base">
              <a:spcBef>
                <a:spcPts val="1500"/>
              </a:spcBef>
              <a:spcAft>
                <a:spcPct val="0"/>
              </a:spcAft>
              <a:defRPr/>
            </a:pPr>
            <a:r>
              <a:rPr kumimoji="0" lang="en-US" sz="1400" i="0" u="none" strike="noStrike" kern="1200" cap="none" spc="0" normalizeH="0" baseline="0" noProof="0">
                <a:ln>
                  <a:noFill/>
                </a:ln>
                <a:solidFill>
                  <a:srgbClr val="000000"/>
                </a:solidFill>
                <a:effectLst/>
                <a:uLnTx/>
                <a:uFillTx/>
                <a:latin typeface="Helvetica" pitchFamily="2" charset="0"/>
                <a:ea typeface="+mn-ea"/>
                <a:cs typeface="+mn-cs"/>
              </a:rPr>
              <a:t>Cooper pair Bose condensation		Condensed Higgs field</a:t>
            </a:r>
          </a:p>
          <a:p>
            <a:pPr lvl="0" defTabSz="457200" fontAlgn="base">
              <a:spcBef>
                <a:spcPts val="900"/>
              </a:spcBef>
              <a:spcAft>
                <a:spcPct val="0"/>
              </a:spcAft>
              <a:defRPr/>
            </a:pPr>
            <a:r>
              <a:rPr kumimoji="0" lang="en-US" sz="1400" i="0" u="none" strike="noStrike" kern="1200" cap="none" spc="0" normalizeH="0" baseline="0" noProof="0">
                <a:ln>
                  <a:noFill/>
                </a:ln>
                <a:solidFill>
                  <a:srgbClr val="000000"/>
                </a:solidFill>
                <a:effectLst/>
                <a:uLnTx/>
                <a:uFillTx/>
                <a:latin typeface="Helvetica" pitchFamily="2" charset="0"/>
                <a:ea typeface="+mn-ea"/>
                <a:cs typeface="+mn-cs"/>
              </a:rPr>
              <a:t>Electrically charged (2e)			Weak charge</a:t>
            </a:r>
          </a:p>
          <a:p>
            <a:pPr lvl="0" defTabSz="457200" fontAlgn="base">
              <a:spcBef>
                <a:spcPts val="900"/>
              </a:spcBef>
              <a:spcAft>
                <a:spcPct val="0"/>
              </a:spcAft>
              <a:defRPr/>
            </a:pPr>
            <a:r>
              <a:rPr kumimoji="0" lang="en-US" sz="1400" i="0" u="none" strike="noStrike" kern="1200" cap="none" spc="0" normalizeH="0" baseline="0" noProof="0">
                <a:ln>
                  <a:noFill/>
                </a:ln>
                <a:solidFill>
                  <a:srgbClr val="000000"/>
                </a:solidFill>
                <a:effectLst/>
                <a:uLnTx/>
                <a:uFillTx/>
                <a:latin typeface="Helvetica" pitchFamily="2" charset="0"/>
                <a:ea typeface="+mn-ea"/>
                <a:cs typeface="+mn-cs"/>
              </a:rPr>
              <a:t>Mass of the photon				Mass of W</a:t>
            </a:r>
            <a:r>
              <a:rPr lang="en-US" sz="1400">
                <a:solidFill>
                  <a:srgbClr val="000000"/>
                </a:solidFill>
                <a:latin typeface="Helvetica" pitchFamily="2" charset="0"/>
              </a:rPr>
              <a:t> &amp;</a:t>
            </a:r>
            <a:r>
              <a:rPr kumimoji="0" lang="en-US" sz="1400" i="0" u="none" strike="noStrike" kern="1200" cap="none" spc="0" normalizeH="0" baseline="0" noProof="0">
                <a:ln>
                  <a:noFill/>
                </a:ln>
                <a:solidFill>
                  <a:srgbClr val="000000"/>
                </a:solidFill>
                <a:effectLst/>
                <a:uLnTx/>
                <a:uFillTx/>
                <a:latin typeface="Helvetica" pitchFamily="2" charset="0"/>
                <a:ea typeface="+mn-ea"/>
                <a:cs typeface="+mn-cs"/>
              </a:rPr>
              <a:t> Z bosons</a:t>
            </a:r>
          </a:p>
          <a:p>
            <a:pPr lvl="0" defTabSz="457200" fontAlgn="base">
              <a:spcBef>
                <a:spcPts val="900"/>
              </a:spcBef>
              <a:spcAft>
                <a:spcPct val="0"/>
              </a:spcAft>
              <a:defRPr/>
            </a:pPr>
            <a:r>
              <a:rPr lang="en-US" sz="1400" i="1" err="1">
                <a:solidFill>
                  <a:srgbClr val="000000"/>
                </a:solidFill>
                <a:latin typeface="Helvetica" pitchFamily="2" charset="0"/>
              </a:rPr>
              <a:t>T</a:t>
            </a:r>
            <a:r>
              <a:rPr lang="en-US" sz="1400" baseline="-25000" err="1">
                <a:solidFill>
                  <a:srgbClr val="000000"/>
                </a:solidFill>
                <a:latin typeface="Helvetica" pitchFamily="2" charset="0"/>
              </a:rPr>
              <a:t>crit</a:t>
            </a:r>
            <a:r>
              <a:rPr lang="en-US" sz="1400">
                <a:solidFill>
                  <a:srgbClr val="000000"/>
                </a:solidFill>
                <a:latin typeface="Helvetica" pitchFamily="2" charset="0"/>
              </a:rPr>
              <a:t> ~ </a:t>
            </a:r>
            <a:r>
              <a:rPr lang="en-US" sz="1400" err="1">
                <a:solidFill>
                  <a:srgbClr val="000000"/>
                </a:solidFill>
                <a:latin typeface="Helvetica" pitchFamily="2" charset="0"/>
              </a:rPr>
              <a:t>mK</a:t>
            </a:r>
            <a:r>
              <a:rPr lang="en-US" sz="1400">
                <a:solidFill>
                  <a:srgbClr val="000000"/>
                </a:solidFill>
                <a:latin typeface="Helvetica" pitchFamily="2" charset="0"/>
              </a:rPr>
              <a:t> – several 10s of K		</a:t>
            </a:r>
            <a:r>
              <a:rPr lang="en-US" sz="1400" i="1">
                <a:solidFill>
                  <a:srgbClr val="000000"/>
                </a:solidFill>
                <a:latin typeface="Helvetica" pitchFamily="2" charset="0"/>
              </a:rPr>
              <a:t> 	</a:t>
            </a:r>
            <a:r>
              <a:rPr lang="en-US" sz="1400" i="1" err="1">
                <a:solidFill>
                  <a:srgbClr val="000000"/>
                </a:solidFill>
                <a:latin typeface="Helvetica" pitchFamily="2" charset="0"/>
              </a:rPr>
              <a:t>T</a:t>
            </a:r>
            <a:r>
              <a:rPr lang="en-US" sz="1400" baseline="-25000" err="1">
                <a:solidFill>
                  <a:srgbClr val="000000"/>
                </a:solidFill>
                <a:latin typeface="Helvetica" pitchFamily="2" charset="0"/>
              </a:rPr>
              <a:t>crit</a:t>
            </a:r>
            <a:r>
              <a:rPr lang="en-US" sz="1400">
                <a:solidFill>
                  <a:srgbClr val="000000"/>
                </a:solidFill>
                <a:latin typeface="Helvetica" pitchFamily="2" charset="0"/>
              </a:rPr>
              <a:t> = </a:t>
            </a:r>
            <a:r>
              <a:rPr lang="en-US" sz="1400" i="1">
                <a:solidFill>
                  <a:srgbClr val="000000"/>
                </a:solidFill>
                <a:latin typeface="Helvetica" pitchFamily="2" charset="0"/>
              </a:rPr>
              <a:t>T</a:t>
            </a:r>
            <a:r>
              <a:rPr lang="en-US" sz="1400" baseline="-25000">
                <a:solidFill>
                  <a:srgbClr val="000000"/>
                </a:solidFill>
                <a:latin typeface="Helvetica" pitchFamily="2" charset="0"/>
              </a:rPr>
              <a:t>EW  </a:t>
            </a:r>
            <a:r>
              <a:rPr lang="en-US" sz="1400">
                <a:solidFill>
                  <a:srgbClr val="000000"/>
                </a:solidFill>
                <a:latin typeface="Helvetica" pitchFamily="2" charset="0"/>
              </a:rPr>
              <a:t>~ 10</a:t>
            </a:r>
            <a:r>
              <a:rPr lang="en-US" sz="1400" baseline="30000">
                <a:solidFill>
                  <a:srgbClr val="000000"/>
                </a:solidFill>
                <a:latin typeface="Helvetica" pitchFamily="2" charset="0"/>
              </a:rPr>
              <a:t>15</a:t>
            </a:r>
            <a:r>
              <a:rPr lang="en-US" sz="1400">
                <a:solidFill>
                  <a:srgbClr val="000000"/>
                </a:solidFill>
                <a:latin typeface="Helvetica" pitchFamily="2" charset="0"/>
              </a:rPr>
              <a:t> K</a:t>
            </a:r>
            <a:endParaRPr kumimoji="0" lang="en-US" sz="1400" i="0" u="none" strike="noStrike" kern="1200" cap="none" spc="0" normalizeH="0" baseline="0" noProof="0">
              <a:ln>
                <a:noFill/>
              </a:ln>
              <a:solidFill>
                <a:srgbClr val="000000"/>
              </a:solidFill>
              <a:effectLst/>
              <a:uLnTx/>
              <a:uFillTx/>
              <a:latin typeface="Helvetica" pitchFamily="2" charset="0"/>
              <a:ea typeface="+mn-ea"/>
              <a:cs typeface="+mn-cs"/>
            </a:endParaRPr>
          </a:p>
        </p:txBody>
      </p:sp>
      <p:pic>
        <p:nvPicPr>
          <p:cNvPr id="6" name="Picture 5">
            <a:extLst>
              <a:ext uri="{FF2B5EF4-FFF2-40B4-BE49-F238E27FC236}">
                <a16:creationId xmlns:a16="http://schemas.microsoft.com/office/drawing/2014/main" id="{F183FC20-7F2B-840D-29E9-5BA9A6F66451}"/>
              </a:ext>
            </a:extLst>
          </p:cNvPr>
          <p:cNvPicPr>
            <a:picLocks noChangeAspect="1"/>
          </p:cNvPicPr>
          <p:nvPr/>
        </p:nvPicPr>
        <p:blipFill>
          <a:blip r:embed="rId2"/>
          <a:stretch>
            <a:fillRect/>
          </a:stretch>
        </p:blipFill>
        <p:spPr>
          <a:xfrm>
            <a:off x="7437422" y="1304633"/>
            <a:ext cx="4286335" cy="2857557"/>
          </a:xfrm>
          <a:prstGeom prst="rect">
            <a:avLst/>
          </a:prstGeom>
        </p:spPr>
      </p:pic>
      <p:sp>
        <p:nvSpPr>
          <p:cNvPr id="7" name="TextBox 6">
            <a:extLst>
              <a:ext uri="{FF2B5EF4-FFF2-40B4-BE49-F238E27FC236}">
                <a16:creationId xmlns:a16="http://schemas.microsoft.com/office/drawing/2014/main" id="{E109D6A9-7040-8074-9206-77EEA92D6062}"/>
              </a:ext>
            </a:extLst>
          </p:cNvPr>
          <p:cNvSpPr txBox="1"/>
          <p:nvPr/>
        </p:nvSpPr>
        <p:spPr>
          <a:xfrm>
            <a:off x="7310423" y="4209965"/>
            <a:ext cx="4553035" cy="1261884"/>
          </a:xfrm>
          <a:prstGeom prst="rect">
            <a:avLst/>
          </a:prstGeom>
          <a:noFill/>
        </p:spPr>
        <p:txBody>
          <a:bodyPr wrap="square">
            <a:spAutoFit/>
          </a:bodyPr>
          <a:lstStyle/>
          <a:p>
            <a:r>
              <a:rPr lang="en-GB" sz="1100" u="none" strike="noStrike">
                <a:solidFill>
                  <a:schemeClr val="tx1">
                    <a:lumMod val="65000"/>
                    <a:lumOff val="35000"/>
                  </a:schemeClr>
                </a:solidFill>
                <a:effectLst/>
                <a:latin typeface="Helvetica Light" panose="020B0403020202020204" pitchFamily="34" charset="0"/>
              </a:rPr>
              <a:t>A superconductor is locked mid-air in different orientations above a permanent magnet — superconductive levitation due to the expulsion of the static magnetic field (Meissner effect)</a:t>
            </a:r>
            <a:r>
              <a:rPr lang="en-GB" sz="1050" u="none" strike="noStrike">
                <a:solidFill>
                  <a:schemeClr val="tx1">
                    <a:lumMod val="65000"/>
                    <a:lumOff val="35000"/>
                  </a:schemeClr>
                </a:solidFill>
                <a:effectLst/>
                <a:latin typeface="Helvetica Light" panose="020B0403020202020204" pitchFamily="34" charset="0"/>
              </a:rPr>
              <a:t> </a:t>
            </a:r>
            <a:r>
              <a:rPr lang="en-GB" sz="1000" u="none" strike="noStrike">
                <a:solidFill>
                  <a:schemeClr val="tx1">
                    <a:lumMod val="65000"/>
                    <a:lumOff val="35000"/>
                  </a:schemeClr>
                </a:solidFill>
                <a:effectLst/>
                <a:latin typeface="Helvetica Light" panose="020B0403020202020204" pitchFamily="34" charset="0"/>
              </a:rPr>
              <a:t>[</a:t>
            </a:r>
            <a:r>
              <a:rPr lang="en-GB" sz="1000" u="none" strike="noStrike">
                <a:solidFill>
                  <a:schemeClr val="tx1">
                    <a:lumMod val="65000"/>
                    <a:lumOff val="35000"/>
                  </a:schemeClr>
                </a:solidFill>
                <a:effectLst/>
                <a:latin typeface="Helvetica Light" panose="020B0403020202020204" pitchFamily="34" charset="0"/>
                <a:hlinkClick r:id="rId3"/>
              </a:rPr>
              <a:t>Source</a:t>
            </a:r>
            <a:r>
              <a:rPr lang="en-GB" sz="1000" u="none" strike="noStrike">
                <a:solidFill>
                  <a:schemeClr val="tx1">
                    <a:lumMod val="65000"/>
                    <a:lumOff val="35000"/>
                  </a:schemeClr>
                </a:solidFill>
                <a:effectLst/>
                <a:latin typeface="Helvetica Light" panose="020B0403020202020204" pitchFamily="34" charset="0"/>
              </a:rPr>
              <a:t>]</a:t>
            </a:r>
          </a:p>
          <a:p>
            <a:endParaRPr lang="en-GB" sz="1000">
              <a:solidFill>
                <a:schemeClr val="tx1">
                  <a:lumMod val="65000"/>
                  <a:lumOff val="35000"/>
                </a:schemeClr>
              </a:solidFill>
              <a:latin typeface="Helvetica Light" panose="020B0403020202020204" pitchFamily="34" charset="0"/>
            </a:endParaRPr>
          </a:p>
          <a:p>
            <a:r>
              <a:rPr lang="en-GB" sz="1100">
                <a:solidFill>
                  <a:schemeClr val="tx1">
                    <a:lumMod val="65000"/>
                    <a:lumOff val="35000"/>
                  </a:schemeClr>
                </a:solidFill>
                <a:latin typeface="Helvetica Light" panose="020B0403020202020204" pitchFamily="34" charset="0"/>
              </a:rPr>
              <a:t>In response to an externally applied magnetic field, perpetual eddy currents circulate in the superconductor, producing an internal magnetic field that exactly cancels the externally applied one</a:t>
            </a:r>
            <a:endParaRPr lang="en-CH" sz="1100">
              <a:solidFill>
                <a:schemeClr val="tx1">
                  <a:lumMod val="65000"/>
                  <a:lumOff val="35000"/>
                </a:schemeClr>
              </a:solidFill>
              <a:latin typeface="Helvetica Light" panose="020B0403020202020204" pitchFamily="34" charset="0"/>
            </a:endParaRPr>
          </a:p>
        </p:txBody>
      </p:sp>
      <p:sp>
        <p:nvSpPr>
          <p:cNvPr id="8" name="TextBox 7">
            <a:extLst>
              <a:ext uri="{FF2B5EF4-FFF2-40B4-BE49-F238E27FC236}">
                <a16:creationId xmlns:a16="http://schemas.microsoft.com/office/drawing/2014/main" id="{DEC43CD7-E132-F916-552F-6B4B857FEB1B}"/>
              </a:ext>
            </a:extLst>
          </p:cNvPr>
          <p:cNvSpPr txBox="1"/>
          <p:nvPr/>
        </p:nvSpPr>
        <p:spPr>
          <a:xfrm>
            <a:off x="623288" y="6337689"/>
            <a:ext cx="5093061" cy="430887"/>
          </a:xfrm>
          <a:prstGeom prst="rect">
            <a:avLst/>
          </a:prstGeom>
          <a:noFill/>
        </p:spPr>
        <p:txBody>
          <a:bodyPr wrap="none" rtlCol="0">
            <a:spAutoFit/>
          </a:bodyPr>
          <a:lstStyle/>
          <a:p>
            <a:pPr marL="0">
              <a:spcBef>
                <a:spcPts val="3000"/>
              </a:spcBef>
            </a:pPr>
            <a:r>
              <a:rPr lang="en-GB" sz="1100">
                <a:solidFill>
                  <a:schemeClr val="tx1">
                    <a:lumMod val="65000"/>
                    <a:lumOff val="35000"/>
                  </a:schemeClr>
                </a:solidFill>
                <a:latin typeface="Helvetica Light" charset="0"/>
                <a:ea typeface="Helvetica Light" charset="0"/>
                <a:cs typeface="Helvetica Light" charset="0"/>
                <a:sym typeface="Wingdings" pitchFamily="2" charset="2"/>
              </a:rPr>
              <a:t>*Bardeen, Cooper, Schrieffer theory – mid 1950s</a:t>
            </a:r>
            <a:endParaRPr lang="en-CH" sz="1100">
              <a:solidFill>
                <a:schemeClr val="tx1">
                  <a:lumMod val="65000"/>
                  <a:lumOff val="35000"/>
                </a:schemeClr>
              </a:solidFill>
              <a:latin typeface="Helvetica Light" charset="0"/>
              <a:ea typeface="Helvetica Light" charset="0"/>
              <a:cs typeface="Helvetica Light" charset="0"/>
              <a:sym typeface="Wingdings" pitchFamily="2" charset="2"/>
            </a:endParaRPr>
          </a:p>
          <a:p>
            <a:pPr marL="0"/>
            <a:r>
              <a:rPr lang="en-CH" sz="1100">
                <a:solidFill>
                  <a:schemeClr val="tx1">
                    <a:lumMod val="65000"/>
                    <a:lumOff val="35000"/>
                  </a:schemeClr>
                </a:solidFill>
                <a:latin typeface="Helvetica Light" charset="0"/>
                <a:ea typeface="Helvetica Light" charset="0"/>
                <a:cs typeface="Helvetica Light" charset="0"/>
                <a:sym typeface="Wingdings" pitchFamily="2" charset="2"/>
              </a:rPr>
              <a:t>Further reading, eg: </a:t>
            </a:r>
            <a:r>
              <a:rPr lang="en-GB" sz="1100">
                <a:solidFill>
                  <a:schemeClr val="tx1">
                    <a:lumMod val="65000"/>
                    <a:lumOff val="35000"/>
                  </a:schemeClr>
                </a:solidFill>
                <a:latin typeface="Helvetica Light" charset="0"/>
                <a:ea typeface="Helvetica Light" charset="0"/>
                <a:cs typeface="Helvetica Light" charset="0"/>
                <a:sym typeface="Wingdings" pitchFamily="2" charset="2"/>
                <a:hlinkClick r:id="rId4"/>
              </a:rPr>
              <a:t>L. Dixon, “From superconductors to supercolliders”</a:t>
            </a:r>
            <a:r>
              <a:rPr lang="en-GB" sz="1100">
                <a:solidFill>
                  <a:schemeClr val="tx1">
                    <a:lumMod val="65000"/>
                    <a:lumOff val="35000"/>
                  </a:schemeClr>
                </a:solidFill>
                <a:latin typeface="Helvetica Light" charset="0"/>
                <a:ea typeface="Helvetica Light" charset="0"/>
                <a:cs typeface="Helvetica Light" charset="0"/>
                <a:sym typeface="Wingdings" pitchFamily="2" charset="2"/>
              </a:rPr>
              <a:t>, 1996</a:t>
            </a:r>
          </a:p>
        </p:txBody>
      </p:sp>
      <p:cxnSp>
        <p:nvCxnSpPr>
          <p:cNvPr id="9" name="Straight Connector 8">
            <a:extLst>
              <a:ext uri="{FF2B5EF4-FFF2-40B4-BE49-F238E27FC236}">
                <a16:creationId xmlns:a16="http://schemas.microsoft.com/office/drawing/2014/main" id="{3E9D64B9-F0C7-B0B9-EB44-00C07B4D8B51}"/>
              </a:ext>
            </a:extLst>
          </p:cNvPr>
          <p:cNvCxnSpPr>
            <a:cxnSpLocks/>
          </p:cNvCxnSpPr>
          <p:nvPr/>
        </p:nvCxnSpPr>
        <p:spPr>
          <a:xfrm>
            <a:off x="706765" y="3780830"/>
            <a:ext cx="5037932" cy="0"/>
          </a:xfrm>
          <a:prstGeom prst="line">
            <a:avLst/>
          </a:prstGeom>
          <a:ln w="3175">
            <a:solidFill>
              <a:schemeClr val="tx1">
                <a:lumMod val="65000"/>
                <a:lumOff val="35000"/>
              </a:schemeClr>
            </a:solidFill>
          </a:ln>
          <a:effectLst/>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CCE5CC3E-3E4B-4A11-FD40-0F033E60A17B}"/>
              </a:ext>
            </a:extLst>
          </p:cNvPr>
          <p:cNvSpPr txBox="1"/>
          <p:nvPr/>
        </p:nvSpPr>
        <p:spPr>
          <a:xfrm>
            <a:off x="628509" y="4041648"/>
            <a:ext cx="4955203" cy="338554"/>
          </a:xfrm>
          <a:prstGeom prst="rect">
            <a:avLst/>
          </a:prstGeom>
          <a:noFill/>
        </p:spPr>
        <p:txBody>
          <a:bodyPr wrap="none" rtlCol="0">
            <a:spAutoFit/>
          </a:bodyPr>
          <a:lstStyle/>
          <a:p>
            <a:pPr marL="0">
              <a:spcBef>
                <a:spcPts val="3000"/>
              </a:spcBef>
            </a:pPr>
            <a:r>
              <a:rPr lang="en-CH" sz="1600" b="1">
                <a:solidFill>
                  <a:prstClr val="black"/>
                </a:solidFill>
                <a:latin typeface="Symbol" pitchFamily="2" charset="2"/>
                <a:ea typeface="Helvetica Light" charset="0"/>
                <a:cs typeface="Helvetica Light" charset="0"/>
                <a:sym typeface="Wingdings" pitchFamily="2" charset="2"/>
              </a:rPr>
              <a:t>®</a:t>
            </a:r>
            <a:r>
              <a:rPr lang="en-CH" sz="1600" b="1">
                <a:solidFill>
                  <a:prstClr val="black"/>
                </a:solidFill>
                <a:latin typeface="Helvetica" pitchFamily="2" charset="0"/>
                <a:ea typeface="Helvetica Light" charset="0"/>
                <a:cs typeface="Helvetica Light" charset="0"/>
                <a:sym typeface="Wingdings" pitchFamily="2" charset="2"/>
              </a:rPr>
              <a:t>  Is the Higgs boson elementary or composite?</a:t>
            </a:r>
          </a:p>
        </p:txBody>
      </p:sp>
      <p:pic>
        <p:nvPicPr>
          <p:cNvPr id="11" name="Screenshot 2024-01-20 at 10.43.23.png" descr="Screenshot 2024-01-20 at 10.43.23.png">
            <a:extLst>
              <a:ext uri="{FF2B5EF4-FFF2-40B4-BE49-F238E27FC236}">
                <a16:creationId xmlns:a16="http://schemas.microsoft.com/office/drawing/2014/main" id="{8FDC2A4F-BF86-A091-7F5A-3D1C7FF16B63}"/>
              </a:ext>
            </a:extLst>
          </p:cNvPr>
          <p:cNvPicPr>
            <a:picLocks noChangeAspect="1"/>
          </p:cNvPicPr>
          <p:nvPr/>
        </p:nvPicPr>
        <p:blipFill>
          <a:blip r:embed="rId5"/>
          <a:srcRect r="44801"/>
          <a:stretch>
            <a:fillRect/>
          </a:stretch>
        </p:blipFill>
        <p:spPr>
          <a:xfrm>
            <a:off x="1088525" y="4539768"/>
            <a:ext cx="3139318" cy="1687749"/>
          </a:xfrm>
          <a:prstGeom prst="rect">
            <a:avLst/>
          </a:prstGeom>
          <a:ln w="12700">
            <a:miter lim="400000"/>
          </a:ln>
        </p:spPr>
      </p:pic>
    </p:spTree>
    <p:extLst>
      <p:ext uri="{BB962C8B-B14F-4D97-AF65-F5344CB8AC3E}">
        <p14:creationId xmlns:p14="http://schemas.microsoft.com/office/powerpoint/2010/main" val="153392637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B4DDD-D7AE-5424-CDFB-6D68330557F8}"/>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505B36ED-ADC5-615D-CABD-E3B785CDE3CC}"/>
              </a:ext>
            </a:extLst>
          </p:cNvPr>
          <p:cNvSpPr txBox="1"/>
          <p:nvPr/>
        </p:nvSpPr>
        <p:spPr>
          <a:xfrm>
            <a:off x="5203820" y="1011028"/>
            <a:ext cx="5929598" cy="261610"/>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Helvetica Light" panose="020B0403020202020204" pitchFamily="34" charset="0"/>
                <a:ea typeface="+mn-ea"/>
                <a:cs typeface="+mn-cs"/>
              </a:rPr>
              <a:t> </a:t>
            </a:r>
            <a:r>
              <a:rPr kumimoji="0" lang="en-US" sz="1100" b="0" i="0" u="none" strike="noStrike" kern="1200" cap="none" spc="0" normalizeH="0" baseline="0" noProof="0" err="1">
                <a:ln>
                  <a:noFill/>
                </a:ln>
                <a:solidFill>
                  <a:srgbClr val="FFFFFF"/>
                </a:solidFill>
                <a:effectLst/>
                <a:uLnTx/>
                <a:uFillTx/>
                <a:latin typeface="Helvetica Light" panose="020B0403020202020204" pitchFamily="34" charset="0"/>
                <a:ea typeface="+mn-ea"/>
                <a:cs typeface="+mn-cs"/>
              </a:rPr>
              <a:t>tt</a:t>
            </a:r>
            <a:r>
              <a:rPr kumimoji="0" lang="en-US" sz="1100" b="0" i="0" u="none" strike="noStrike" kern="1200" cap="none" spc="0" normalizeH="0" baseline="0" noProof="0">
                <a:ln>
                  <a:noFill/>
                </a:ln>
                <a:solidFill>
                  <a:srgbClr val="FFFFFF"/>
                </a:solidFill>
                <a:effectLst/>
                <a:uLnTx/>
                <a:uFillTx/>
                <a:latin typeface="Helvetica Light" panose="020B0403020202020204" pitchFamily="34" charset="0"/>
                <a:ea typeface="+mn-ea"/>
                <a:cs typeface="+mn-cs"/>
              </a:rPr>
              <a:t> </a:t>
            </a:r>
            <a:r>
              <a:rPr kumimoji="0" lang="en-US" sz="1100" b="0" i="0" u="none" strike="noStrike" kern="1200" cap="none" spc="0" normalizeH="0" baseline="0" noProof="0">
                <a:ln>
                  <a:noFill/>
                </a:ln>
                <a:solidFill>
                  <a:srgbClr val="FFFFFF"/>
                </a:solidFill>
                <a:effectLst/>
                <a:uLnTx/>
                <a:uFillTx/>
                <a:latin typeface="Symbol" pitchFamily="2" charset="2"/>
                <a:ea typeface="+mn-ea"/>
                <a:cs typeface="+mn-cs"/>
              </a:rPr>
              <a:t>®</a:t>
            </a:r>
            <a:r>
              <a:rPr kumimoji="0" lang="en-US" sz="1100" b="0" i="0" u="none" strike="noStrike" kern="1200" cap="none" spc="0" normalizeH="0" baseline="0" noProof="0">
                <a:ln>
                  <a:noFill/>
                </a:ln>
                <a:solidFill>
                  <a:srgbClr val="FFFFFF"/>
                </a:solidFill>
                <a:effectLst/>
                <a:uLnTx/>
                <a:uFillTx/>
                <a:latin typeface="Helvetica Light" panose="020B0403020202020204" pitchFamily="34" charset="0"/>
                <a:ea typeface="+mn-ea"/>
                <a:cs typeface="+mn-cs"/>
              </a:rPr>
              <a:t> eµ + jets candidate event in 2016 8.16 TeV p-Pb collisions</a:t>
            </a:r>
            <a:endParaRPr kumimoji="0" lang="en-CH" sz="1100" b="0" i="0" u="none" strike="noStrike" kern="1200" cap="none" spc="0" normalizeH="0" baseline="0" noProof="0">
              <a:ln>
                <a:noFill/>
              </a:ln>
              <a:solidFill>
                <a:srgbClr val="FFFFFF"/>
              </a:solidFill>
              <a:effectLst/>
              <a:uLnTx/>
              <a:uFillTx/>
              <a:latin typeface="Helvetica Light" panose="020B0403020202020204" pitchFamily="34" charset="0"/>
              <a:ea typeface="+mn-ea"/>
              <a:cs typeface="+mn-cs"/>
            </a:endParaRPr>
          </a:p>
        </p:txBody>
      </p:sp>
      <p:pic>
        <p:nvPicPr>
          <p:cNvPr id="5" name="Picture 4">
            <a:extLst>
              <a:ext uri="{FF2B5EF4-FFF2-40B4-BE49-F238E27FC236}">
                <a16:creationId xmlns:a16="http://schemas.microsoft.com/office/drawing/2014/main" id="{5C6C40C4-84DF-0548-24CB-3CF27E3723A8}"/>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l="6768" t="-204" r="33716" b="204"/>
          <a:stretch>
            <a:fillRect/>
          </a:stretch>
        </p:blipFill>
        <p:spPr>
          <a:xfrm>
            <a:off x="-1" y="-14080"/>
            <a:ext cx="12192001" cy="6898497"/>
          </a:xfrm>
          <a:prstGeom prst="rect">
            <a:avLst/>
          </a:prstGeom>
        </p:spPr>
      </p:pic>
      <p:sp>
        <p:nvSpPr>
          <p:cNvPr id="24" name="Rectangle 23">
            <a:extLst>
              <a:ext uri="{FF2B5EF4-FFF2-40B4-BE49-F238E27FC236}">
                <a16:creationId xmlns:a16="http://schemas.microsoft.com/office/drawing/2014/main" id="{2F1D0A71-419C-1D6D-BF7C-17BEDD345A02}"/>
              </a:ext>
            </a:extLst>
          </p:cNvPr>
          <p:cNvSpPr/>
          <p:nvPr/>
        </p:nvSpPr>
        <p:spPr>
          <a:xfrm>
            <a:off x="-1" y="-14080"/>
            <a:ext cx="10161640" cy="1223448"/>
          </a:xfrm>
          <a:prstGeom prst="rect">
            <a:avLst/>
          </a:prstGeom>
          <a:solidFill>
            <a:schemeClr val="tx2">
              <a:lumMod val="50000"/>
              <a:alpha val="43738"/>
            </a:schemeClr>
          </a:solid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pitchFamily="2" charset="0"/>
              <a:ea typeface="+mn-ea"/>
              <a:cs typeface="+mn-cs"/>
            </a:endParaRPr>
          </a:p>
        </p:txBody>
      </p:sp>
      <p:sp>
        <p:nvSpPr>
          <p:cNvPr id="26" name="Rectangle 25">
            <a:extLst>
              <a:ext uri="{FF2B5EF4-FFF2-40B4-BE49-F238E27FC236}">
                <a16:creationId xmlns:a16="http://schemas.microsoft.com/office/drawing/2014/main" id="{A41C9BF6-53BD-54E3-8797-547884F7E1DE}"/>
              </a:ext>
            </a:extLst>
          </p:cNvPr>
          <p:cNvSpPr/>
          <p:nvPr/>
        </p:nvSpPr>
        <p:spPr>
          <a:xfrm>
            <a:off x="-1" y="5824569"/>
            <a:ext cx="7447936" cy="747558"/>
          </a:xfrm>
          <a:prstGeom prst="rect">
            <a:avLst/>
          </a:prstGeom>
          <a:solidFill>
            <a:schemeClr val="tx2">
              <a:lumMod val="50000"/>
              <a:alpha val="43738"/>
            </a:schemeClr>
          </a:solid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pitchFamily="2" charset="0"/>
              <a:ea typeface="+mn-ea"/>
              <a:cs typeface="+mn-cs"/>
            </a:endParaRPr>
          </a:p>
        </p:txBody>
      </p:sp>
      <p:sp>
        <p:nvSpPr>
          <p:cNvPr id="13" name="TextBox 12">
            <a:extLst>
              <a:ext uri="{FF2B5EF4-FFF2-40B4-BE49-F238E27FC236}">
                <a16:creationId xmlns:a16="http://schemas.microsoft.com/office/drawing/2014/main" id="{F81678DA-6A57-21A5-49B3-41A5F36A257B}"/>
              </a:ext>
            </a:extLst>
          </p:cNvPr>
          <p:cNvSpPr txBox="1"/>
          <p:nvPr/>
        </p:nvSpPr>
        <p:spPr>
          <a:xfrm>
            <a:off x="192173" y="145404"/>
            <a:ext cx="9969466"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Helvetica" pitchFamily="2" charset="0"/>
                <a:ea typeface="Helvetica Light" charset="0"/>
                <a:cs typeface="Helvetica Light" charset="0"/>
              </a:rPr>
              <a:t>Producing the Higgs boson and pushing the boundaries of our understanding requires a huge accelerator</a:t>
            </a:r>
          </a:p>
        </p:txBody>
      </p:sp>
      <p:sp>
        <p:nvSpPr>
          <p:cNvPr id="28" name="TextBox 27">
            <a:extLst>
              <a:ext uri="{FF2B5EF4-FFF2-40B4-BE49-F238E27FC236}">
                <a16:creationId xmlns:a16="http://schemas.microsoft.com/office/drawing/2014/main" id="{721B6529-8883-FA89-5498-700A1E2764EC}"/>
              </a:ext>
            </a:extLst>
          </p:cNvPr>
          <p:cNvSpPr txBox="1"/>
          <p:nvPr/>
        </p:nvSpPr>
        <p:spPr>
          <a:xfrm>
            <a:off x="213852" y="5950663"/>
            <a:ext cx="7108723"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This accelerator has been built at CERN</a:t>
            </a:r>
          </a:p>
        </p:txBody>
      </p:sp>
    </p:spTree>
    <p:extLst>
      <p:ext uri="{BB962C8B-B14F-4D97-AF65-F5344CB8AC3E}">
        <p14:creationId xmlns:p14="http://schemas.microsoft.com/office/powerpoint/2010/main" val="312595502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F81E1-8828-A03B-4D1B-F653CA626A9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2125C71-CD25-70D2-0E71-A20507ECA678}"/>
              </a:ext>
            </a:extLst>
          </p:cNvPr>
          <p:cNvSpPr/>
          <p:nvPr/>
        </p:nvSpPr>
        <p:spPr>
          <a:xfrm>
            <a:off x="11287125" y="-16292"/>
            <a:ext cx="942978" cy="6874292"/>
          </a:xfrm>
          <a:prstGeom prst="rect">
            <a:avLst/>
          </a:prstGeom>
          <a:solidFill>
            <a:srgbClr val="41729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0057A6"/>
              </a:solidFill>
              <a:effectLst/>
              <a:uLnTx/>
              <a:uFillTx/>
              <a:latin typeface="Arial" panose="020B0604020202020204"/>
              <a:ea typeface="+mn-ea"/>
              <a:cs typeface="+mn-cs"/>
            </a:endParaRPr>
          </a:p>
        </p:txBody>
      </p:sp>
      <p:sp>
        <p:nvSpPr>
          <p:cNvPr id="13" name="Slide Number Placeholder 5">
            <a:extLst>
              <a:ext uri="{FF2B5EF4-FFF2-40B4-BE49-F238E27FC236}">
                <a16:creationId xmlns:a16="http://schemas.microsoft.com/office/drawing/2014/main" id="{47F2D8A8-AA3B-E801-A0D8-D870596FAE05}"/>
              </a:ext>
            </a:extLst>
          </p:cNvPr>
          <p:cNvSpPr>
            <a:spLocks noGrp="1"/>
          </p:cNvSpPr>
          <p:nvPr>
            <p:ph type="sldNum" sz="quarter" idx="4"/>
          </p:nvPr>
        </p:nvSpPr>
        <p:spPr>
          <a:xfrm>
            <a:off x="9138835" y="6545798"/>
            <a:ext cx="2677001" cy="365125"/>
          </a:xfrm>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457200" rtl="0" eaLnBrk="1" fontAlgn="base" latinLnBrk="0" hangingPunct="1">
                <a:lnSpc>
                  <a:spcPct val="100000"/>
                </a:lnSpc>
                <a:spcBef>
                  <a:spcPct val="0"/>
                </a:spcBef>
                <a:spcAft>
                  <a:spcPct val="0"/>
                </a:spcAft>
                <a:buClrTx/>
                <a:buSzTx/>
                <a:buFontTx/>
                <a:buNone/>
                <a:tabLst/>
                <a:defRPr/>
              </a:pPr>
              <a:t>22</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pic>
        <p:nvPicPr>
          <p:cNvPr id="21" name="Espace réservé du contenu 10">
            <a:extLst>
              <a:ext uri="{FF2B5EF4-FFF2-40B4-BE49-F238E27FC236}">
                <a16:creationId xmlns:a16="http://schemas.microsoft.com/office/drawing/2014/main" id="{027F4332-5BED-F9E4-A766-33F3741510EE}"/>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t="6174"/>
          <a:stretch>
            <a:fillRect/>
          </a:stretch>
        </p:blipFill>
        <p:spPr>
          <a:xfrm>
            <a:off x="2375" y="-16292"/>
            <a:ext cx="12227728" cy="6874292"/>
          </a:xfrm>
          <a:prstGeom prst="rect">
            <a:avLst/>
          </a:prstGeom>
        </p:spPr>
      </p:pic>
      <p:grpSp>
        <p:nvGrpSpPr>
          <p:cNvPr id="8" name="Group 7">
            <a:extLst>
              <a:ext uri="{FF2B5EF4-FFF2-40B4-BE49-F238E27FC236}">
                <a16:creationId xmlns:a16="http://schemas.microsoft.com/office/drawing/2014/main" id="{3184C71E-489A-A930-102D-CDCD937F2B74}"/>
              </a:ext>
            </a:extLst>
          </p:cNvPr>
          <p:cNvGrpSpPr/>
          <p:nvPr/>
        </p:nvGrpSpPr>
        <p:grpSpPr>
          <a:xfrm>
            <a:off x="8123583" y="3684104"/>
            <a:ext cx="4106522" cy="3226819"/>
            <a:chOff x="8123583" y="3684104"/>
            <a:chExt cx="4106522" cy="3226819"/>
          </a:xfrm>
        </p:grpSpPr>
        <p:sp>
          <p:nvSpPr>
            <p:cNvPr id="5" name="Slide Number Placeholder 5">
              <a:extLst>
                <a:ext uri="{FF2B5EF4-FFF2-40B4-BE49-F238E27FC236}">
                  <a16:creationId xmlns:a16="http://schemas.microsoft.com/office/drawing/2014/main" id="{89D8A11D-C0E5-4B5D-6493-2FEE063659CD}"/>
                </a:ext>
              </a:extLst>
            </p:cNvPr>
            <p:cNvSpPr txBox="1">
              <a:spLocks/>
            </p:cNvSpPr>
            <p:nvPr/>
          </p:nvSpPr>
          <p:spPr>
            <a:xfrm>
              <a:off x="9138835" y="6545798"/>
              <a:ext cx="2677001" cy="365125"/>
            </a:xfrm>
            <a:prstGeom prst="rect">
              <a:avLst/>
            </a:prstGeom>
          </p:spPr>
          <p:txBody>
            <a:bodyPr/>
            <a:lstStyle>
              <a:defPPr>
                <a:defRPr lang="en-CH"/>
              </a:defPPr>
              <a:lvl1pPr marL="0" algn="r" defTabSz="914400" rtl="0" eaLnBrk="1" latinLnBrk="0" hangingPunct="1">
                <a:defRPr sz="1400" b="0" i="0" kern="1200">
                  <a:solidFill>
                    <a:schemeClr val="tx1">
                      <a:lumMod val="50000"/>
                      <a:lumOff val="50000"/>
                    </a:schemeClr>
                  </a:solidFill>
                  <a:latin typeface="Helvetica Light" charset="0"/>
                  <a:ea typeface="Helvetica Light" charset="0"/>
                  <a:cs typeface="Helvetica Light"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611C2F03-9E95-40C9-A99F-3C4F7EE8CF2A}" type="slidenum">
                <a:rPr kumimoji="0" lang="en-GB" sz="1400" b="0" i="0" u="none" strike="noStrike" kern="1200" cap="none" spc="0" normalizeH="0" baseline="0" noProof="0" smtClean="0">
                  <a:ln>
                    <a:noFill/>
                  </a:ln>
                  <a:solidFill>
                    <a:srgbClr val="000000">
                      <a:lumMod val="50000"/>
                      <a:lumOff val="50000"/>
                    </a:srgbClr>
                  </a:solidFill>
                  <a:effectLst/>
                  <a:uLnTx/>
                  <a:uFillTx/>
                  <a:latin typeface="Helvetica Light" charset="0"/>
                </a:rPr>
                <a:pPr marL="0" marR="0" lvl="0" indent="0" algn="r" defTabSz="457200" rtl="0" eaLnBrk="1" fontAlgn="base" latinLnBrk="0" hangingPunct="1">
                  <a:lnSpc>
                    <a:spcPct val="100000"/>
                  </a:lnSpc>
                  <a:spcBef>
                    <a:spcPct val="0"/>
                  </a:spcBef>
                  <a:spcAft>
                    <a:spcPct val="0"/>
                  </a:spcAft>
                  <a:buClrTx/>
                  <a:buSzTx/>
                  <a:buFontTx/>
                  <a:buNone/>
                  <a:tabLst/>
                  <a:defRPr/>
                </a:pPr>
                <a:t>22</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6" name="Rectangle 5">
              <a:extLst>
                <a:ext uri="{FF2B5EF4-FFF2-40B4-BE49-F238E27FC236}">
                  <a16:creationId xmlns:a16="http://schemas.microsoft.com/office/drawing/2014/main" id="{7533B20C-2BA1-04A4-CC86-DAE972BFEEB0}"/>
                </a:ext>
              </a:extLst>
            </p:cNvPr>
            <p:cNvSpPr/>
            <p:nvPr/>
          </p:nvSpPr>
          <p:spPr>
            <a:xfrm>
              <a:off x="8123583" y="3684104"/>
              <a:ext cx="4106522" cy="3173895"/>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0057A6"/>
                </a:solidFill>
                <a:effectLst/>
                <a:uLnTx/>
                <a:uFillTx/>
                <a:latin typeface="Arial" panose="020B0604020202020204"/>
                <a:ea typeface="+mn-ea"/>
                <a:cs typeface="+mn-cs"/>
              </a:endParaRPr>
            </a:p>
          </p:txBody>
        </p:sp>
        <p:sp>
          <p:nvSpPr>
            <p:cNvPr id="7" name="Espace réservé du contenu 2">
              <a:extLst>
                <a:ext uri="{FF2B5EF4-FFF2-40B4-BE49-F238E27FC236}">
                  <a16:creationId xmlns:a16="http://schemas.microsoft.com/office/drawing/2014/main" id="{0B964140-D1BE-3748-B6C1-C6223CE3DBEC}"/>
                </a:ext>
              </a:extLst>
            </p:cNvPr>
            <p:cNvSpPr txBox="1">
              <a:spLocks/>
            </p:cNvSpPr>
            <p:nvPr/>
          </p:nvSpPr>
          <p:spPr>
            <a:xfrm>
              <a:off x="8490198" y="3930952"/>
              <a:ext cx="3445565" cy="2797408"/>
            </a:xfrm>
            <a:prstGeom prst="rect">
              <a:avLst/>
            </a:prstGeom>
          </p:spPr>
          <p:txBody>
            <a:bodyPr vert="horz" wrap="square" lIns="0" tIns="0" rIns="0" bIns="0" rtlCol="0">
              <a:normAutofit/>
            </a:bodyPr>
            <a:lstStyle>
              <a:lvl1pPr marL="0" indent="0" algn="l" defTabSz="914400" rtl="0" eaLnBrk="1" latinLnBrk="0" hangingPunct="1">
                <a:lnSpc>
                  <a:spcPct val="90000"/>
                </a:lnSpc>
                <a:spcBef>
                  <a:spcPts val="1000"/>
                </a:spcBef>
                <a:buFont typeface="Arial"/>
                <a:buNone/>
                <a:defRPr sz="2800" kern="1200">
                  <a:solidFill>
                    <a:schemeClr val="accent6"/>
                  </a:solidFill>
                  <a:latin typeface="+mn-lt"/>
                  <a:ea typeface="+mn-ea"/>
                  <a:cs typeface="+mn-cs"/>
                </a:defRPr>
              </a:lvl1pPr>
              <a:lvl2pPr marL="800100" indent="-342900" algn="l" defTabSz="914400" rtl="0" eaLnBrk="1" latinLnBrk="0" hangingPunct="1">
                <a:lnSpc>
                  <a:spcPct val="90000"/>
                </a:lnSpc>
                <a:spcBef>
                  <a:spcPts val="500"/>
                </a:spcBef>
                <a:buFont typeface="Arial" charset="0"/>
                <a:buChar char="•"/>
                <a:defRPr sz="2400" kern="1200">
                  <a:solidFill>
                    <a:schemeClr val="accent6"/>
                  </a:solidFill>
                  <a:latin typeface="+mn-lt"/>
                  <a:ea typeface="+mn-ea"/>
                  <a:cs typeface="+mn-cs"/>
                </a:defRPr>
              </a:lvl2pPr>
              <a:lvl3pPr marL="1257300" indent="-342900" algn="l" defTabSz="914400" rtl="0" eaLnBrk="1" latinLnBrk="0" hangingPunct="1">
                <a:lnSpc>
                  <a:spcPct val="90000"/>
                </a:lnSpc>
                <a:spcBef>
                  <a:spcPts val="500"/>
                </a:spcBef>
                <a:buFont typeface="Arial"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ts val="1800"/>
                </a:spcBef>
                <a:spcAft>
                  <a:spcPts val="0"/>
                </a:spcAft>
                <a:buClrTx/>
                <a:buSzTx/>
                <a:buFont typeface="Arial" charset="0"/>
                <a:buChar char="•"/>
                <a:tabLst/>
                <a:defRPr/>
              </a:pPr>
              <a:r>
                <a:rPr kumimoji="0" lang="en-GB" sz="1800" b="0" i="0" u="none" strike="noStrike" kern="1200" cap="none" spc="0" normalizeH="0" baseline="0" noProof="0">
                  <a:ln>
                    <a:noFill/>
                  </a:ln>
                  <a:solidFill>
                    <a:srgbClr val="FFFFFF"/>
                  </a:solidFill>
                  <a:effectLst/>
                  <a:uLnTx/>
                  <a:uFillTx/>
                  <a:latin typeface="Helvetica" pitchFamily="2" charset="0"/>
                  <a:ea typeface="Arial" charset="0"/>
                  <a:cs typeface="Arial" charset="0"/>
                </a:rPr>
                <a:t>27 km underground accelerator and collider </a:t>
              </a:r>
            </a:p>
            <a:p>
              <a:pPr marL="342900" marR="0" lvl="0" indent="-342900" algn="l" defTabSz="914400" rtl="0" eaLnBrk="1" fontAlgn="auto" latinLnBrk="0" hangingPunct="1">
                <a:lnSpc>
                  <a:spcPct val="100000"/>
                </a:lnSpc>
                <a:spcBef>
                  <a:spcPts val="1800"/>
                </a:spcBef>
                <a:spcAft>
                  <a:spcPts val="0"/>
                </a:spcAft>
                <a:buClrTx/>
                <a:buSzTx/>
                <a:buFont typeface="Arial" charset="0"/>
                <a:buChar char="•"/>
                <a:tabLst/>
                <a:defRPr/>
              </a:pPr>
              <a:r>
                <a:rPr kumimoji="0" lang="en-GB" sz="1800" b="0" i="0" u="none" strike="noStrike" kern="1200" cap="none" spc="0" normalizeH="0" baseline="0" noProof="0">
                  <a:ln>
                    <a:noFill/>
                  </a:ln>
                  <a:solidFill>
                    <a:srgbClr val="FFFFFF"/>
                  </a:solidFill>
                  <a:effectLst/>
                  <a:uLnTx/>
                  <a:uFillTx/>
                  <a:latin typeface="Helvetica" pitchFamily="2" charset="0"/>
                  <a:ea typeface="Arial" charset="0"/>
                  <a:cs typeface="Arial" charset="0"/>
                </a:rPr>
                <a:t>Superconducting magnets    </a:t>
              </a:r>
              <a:r>
                <a:rPr kumimoji="0" lang="en-GB" sz="1500" b="0" i="0" u="none" strike="noStrike" kern="1200" cap="none" spc="0" normalizeH="0" baseline="0" noProof="0">
                  <a:ln>
                    <a:noFill/>
                  </a:ln>
                  <a:solidFill>
                    <a:srgbClr val="FFFFFF"/>
                  </a:solidFill>
                  <a:effectLst/>
                  <a:uLnTx/>
                  <a:uFillTx/>
                  <a:latin typeface="Helvetica" pitchFamily="2" charset="0"/>
                  <a:ea typeface="Arial" charset="0"/>
                  <a:cs typeface="Arial" charset="0"/>
                </a:rPr>
                <a:t>(1.9 K = –271.3 °C)</a:t>
              </a:r>
              <a:r>
                <a:rPr kumimoji="0" lang="en-GB" sz="1800" b="0" i="0" u="none" strike="noStrike" kern="1200" cap="none" spc="0" normalizeH="0" baseline="0" noProof="0">
                  <a:ln>
                    <a:noFill/>
                  </a:ln>
                  <a:solidFill>
                    <a:srgbClr val="FFFFFF"/>
                  </a:solidFill>
                  <a:effectLst/>
                  <a:uLnTx/>
                  <a:uFillTx/>
                  <a:latin typeface="Helvetica" pitchFamily="2" charset="0"/>
                  <a:ea typeface="Arial" charset="0"/>
                  <a:cs typeface="Arial" charset="0"/>
                </a:rPr>
                <a:t> steer the particles around the ring</a:t>
              </a:r>
            </a:p>
            <a:p>
              <a:pPr marL="342900" marR="0" lvl="0" indent="-342900" algn="l" defTabSz="914400" rtl="0" eaLnBrk="1" fontAlgn="auto" latinLnBrk="0" hangingPunct="1">
                <a:lnSpc>
                  <a:spcPct val="100000"/>
                </a:lnSpc>
                <a:spcBef>
                  <a:spcPts val="1800"/>
                </a:spcBef>
                <a:spcAft>
                  <a:spcPts val="0"/>
                </a:spcAft>
                <a:buClrTx/>
                <a:buSzTx/>
                <a:buFont typeface="Arial" charset="0"/>
                <a:buChar char="•"/>
                <a:tabLst/>
                <a:defRPr/>
              </a:pPr>
              <a:r>
                <a:rPr kumimoji="0" lang="en-GB" sz="1800" b="0" i="0" u="none" strike="noStrike" kern="1200" cap="none" spc="0" normalizeH="0" baseline="0" noProof="0">
                  <a:ln>
                    <a:noFill/>
                  </a:ln>
                  <a:solidFill>
                    <a:srgbClr val="FFFFFF"/>
                  </a:solidFill>
                  <a:effectLst/>
                  <a:uLnTx/>
                  <a:uFillTx/>
                  <a:latin typeface="Helvetica" pitchFamily="2" charset="0"/>
                  <a:ea typeface="Arial" charset="0"/>
                  <a:cs typeface="Arial" charset="0"/>
                </a:rPr>
                <a:t>Proton and ions are accelerated to multi-TeV scale energies before they collide</a:t>
              </a:r>
            </a:p>
          </p:txBody>
        </p:sp>
      </p:grpSp>
      <p:sp>
        <p:nvSpPr>
          <p:cNvPr id="10" name="Rectangle 9">
            <a:extLst>
              <a:ext uri="{FF2B5EF4-FFF2-40B4-BE49-F238E27FC236}">
                <a16:creationId xmlns:a16="http://schemas.microsoft.com/office/drawing/2014/main" id="{0654BBB9-D072-C32A-D5AE-2F195F035B9A}"/>
              </a:ext>
            </a:extLst>
          </p:cNvPr>
          <p:cNvSpPr/>
          <p:nvPr/>
        </p:nvSpPr>
        <p:spPr>
          <a:xfrm>
            <a:off x="-1" y="-14080"/>
            <a:ext cx="9138836" cy="1223448"/>
          </a:xfrm>
          <a:prstGeom prst="rect">
            <a:avLst/>
          </a:prstGeom>
          <a:solidFill>
            <a:schemeClr val="tx2">
              <a:lumMod val="50000"/>
              <a:alpha val="43738"/>
            </a:schemeClr>
          </a:solid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pitchFamily="2" charset="0"/>
              <a:ea typeface="+mn-ea"/>
              <a:cs typeface="+mn-cs"/>
            </a:endParaRPr>
          </a:p>
        </p:txBody>
      </p:sp>
      <p:sp>
        <p:nvSpPr>
          <p:cNvPr id="11" name="TextBox 10">
            <a:extLst>
              <a:ext uri="{FF2B5EF4-FFF2-40B4-BE49-F238E27FC236}">
                <a16:creationId xmlns:a16="http://schemas.microsoft.com/office/drawing/2014/main" id="{F57861A7-A316-E947-7832-3D8249D0F307}"/>
              </a:ext>
            </a:extLst>
          </p:cNvPr>
          <p:cNvSpPr txBox="1"/>
          <p:nvPr/>
        </p:nvSpPr>
        <p:spPr>
          <a:xfrm>
            <a:off x="192173" y="145404"/>
            <a:ext cx="8839202"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Helvetica" pitchFamily="2" charset="0"/>
                <a:ea typeface="Helvetica Light" charset="0"/>
                <a:cs typeface="Helvetica Light" charset="0"/>
              </a:rPr>
              <a:t>Large Hadron Collider (LHC) — the world’s largest accelerator reaching unprecedented energies</a:t>
            </a:r>
          </a:p>
        </p:txBody>
      </p:sp>
    </p:spTree>
    <p:extLst>
      <p:ext uri="{BB962C8B-B14F-4D97-AF65-F5344CB8AC3E}">
        <p14:creationId xmlns:p14="http://schemas.microsoft.com/office/powerpoint/2010/main" val="181510379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Placeholder 11">
            <a:extLst>
              <a:ext uri="{FF2B5EF4-FFF2-40B4-BE49-F238E27FC236}">
                <a16:creationId xmlns:a16="http://schemas.microsoft.com/office/drawing/2014/main" id="{691183AF-7F62-634F-936F-BA3EAE15031D}"/>
              </a:ext>
            </a:extLst>
          </p:cNvPr>
          <p:cNvPicPr>
            <a:picLocks noChangeAspect="1"/>
          </p:cNvPicPr>
          <p:nvPr/>
        </p:nvPicPr>
        <p:blipFill rotWithShape="1">
          <a:blip r:embed="rId2" cstate="hqprint">
            <a:extLst>
              <a:ext uri="{BEBA8EAE-BF5A-486C-A8C5-ECC9F3942E4B}">
                <a14:imgProps xmlns:a14="http://schemas.microsoft.com/office/drawing/2010/main">
                  <a14:imgLayer r:embed="rId3">
                    <a14:imgEffect>
                      <a14:brightnessContrast bright="7000" contrast="9000"/>
                    </a14:imgEffect>
                  </a14:imgLayer>
                </a14:imgProps>
              </a:ext>
              <a:ext uri="{28A0092B-C50C-407E-A947-70E740481C1C}">
                <a14:useLocalDpi xmlns:a14="http://schemas.microsoft.com/office/drawing/2010/main"/>
              </a:ext>
            </a:extLst>
          </a:blip>
          <a:srcRect l="3044"/>
          <a:stretch>
            <a:fillRect/>
          </a:stretch>
        </p:blipFill>
        <p:spPr>
          <a:xfrm>
            <a:off x="1" y="0"/>
            <a:ext cx="12192000" cy="6858000"/>
          </a:xfrm>
          <a:prstGeom prst="rect">
            <a:avLst/>
          </a:prstGeom>
        </p:spPr>
      </p:pic>
      <p:sp>
        <p:nvSpPr>
          <p:cNvPr id="2" name="TextBox 1">
            <a:extLst>
              <a:ext uri="{FF2B5EF4-FFF2-40B4-BE49-F238E27FC236}">
                <a16:creationId xmlns:a16="http://schemas.microsoft.com/office/drawing/2014/main" id="{45BEE605-06FA-7594-6406-B0FA36658CB5}"/>
              </a:ext>
            </a:extLst>
          </p:cNvPr>
          <p:cNvSpPr txBox="1"/>
          <p:nvPr/>
        </p:nvSpPr>
        <p:spPr>
          <a:xfrm>
            <a:off x="210751" y="167737"/>
            <a:ext cx="92365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2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sym typeface="Wingdings" pitchFamily="2" charset="2"/>
              </a:rPr>
              <a:t>LHC</a:t>
            </a:r>
          </a:p>
        </p:txBody>
      </p:sp>
      <p:sp>
        <p:nvSpPr>
          <p:cNvPr id="3" name="TextBox 2">
            <a:extLst>
              <a:ext uri="{FF2B5EF4-FFF2-40B4-BE49-F238E27FC236}">
                <a16:creationId xmlns:a16="http://schemas.microsoft.com/office/drawing/2014/main" id="{96449019-6C89-FF84-BAA1-4984DEE1EC39}"/>
              </a:ext>
            </a:extLst>
          </p:cNvPr>
          <p:cNvSpPr txBox="1"/>
          <p:nvPr/>
        </p:nvSpPr>
        <p:spPr>
          <a:xfrm>
            <a:off x="210751" y="6322335"/>
            <a:ext cx="57658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CH" sz="1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sym typeface="Wingdings" pitchFamily="2" charset="2"/>
              </a:rPr>
              <a:t>Aerial view</a:t>
            </a:r>
          </a:p>
        </p:txBody>
      </p:sp>
    </p:spTree>
    <p:extLst>
      <p:ext uri="{BB962C8B-B14F-4D97-AF65-F5344CB8AC3E}">
        <p14:creationId xmlns:p14="http://schemas.microsoft.com/office/powerpoint/2010/main" val="403279261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AEF50-52F2-6EA5-5D67-CCCF42349680}"/>
            </a:ext>
          </a:extLst>
        </p:cNvPr>
        <p:cNvGrpSpPr/>
        <p:nvPr/>
      </p:nvGrpSpPr>
      <p:grpSpPr>
        <a:xfrm>
          <a:off x="0" y="0"/>
          <a:ext cx="0" cy="0"/>
          <a:chOff x="0" y="0"/>
          <a:chExt cx="0" cy="0"/>
        </a:xfrm>
      </p:grpSpPr>
      <p:sp>
        <p:nvSpPr>
          <p:cNvPr id="4" name="Footer Placeholder 4">
            <a:extLst>
              <a:ext uri="{FF2B5EF4-FFF2-40B4-BE49-F238E27FC236}">
                <a16:creationId xmlns:a16="http://schemas.microsoft.com/office/drawing/2014/main" id="{84F55492-C7FB-5C93-EB97-8F2055AFA007}"/>
              </a:ext>
            </a:extLst>
          </p:cNvPr>
          <p:cNvSpPr txBox="1">
            <a:spLocks/>
          </p:cNvSpPr>
          <p:nvPr/>
        </p:nvSpPr>
        <p:spPr>
          <a:xfrm>
            <a:off x="1230089" y="6440401"/>
            <a:ext cx="4114800" cy="246511"/>
          </a:xfrm>
          <a:prstGeom prst="rect">
            <a:avLst/>
          </a:prstGeom>
        </p:spPr>
        <p:txBody>
          <a:bodyPr/>
          <a:ls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000000"/>
                </a:solidFill>
                <a:effectLst/>
                <a:uLnTx/>
                <a:uFillTx/>
                <a:latin typeface="Calibri"/>
                <a:ea typeface="+mn-ea"/>
                <a:cs typeface="+mn-cs"/>
              </a:rPr>
              <a:t>Presentation</a:t>
            </a:r>
          </a:p>
        </p:txBody>
      </p:sp>
      <p:pic>
        <p:nvPicPr>
          <p:cNvPr id="6" name="Picture 5">
            <a:extLst>
              <a:ext uri="{FF2B5EF4-FFF2-40B4-BE49-F238E27FC236}">
                <a16:creationId xmlns:a16="http://schemas.microsoft.com/office/drawing/2014/main" id="{AC947EDA-6730-4103-316F-D107BAC1464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l="-87" t="9103" r="2067" b="4577"/>
          <a:stretch>
            <a:fillRect/>
          </a:stretch>
        </p:blipFill>
        <p:spPr>
          <a:xfrm>
            <a:off x="-10880" y="0"/>
            <a:ext cx="12202880" cy="6858000"/>
          </a:xfrm>
          <a:prstGeom prst="rect">
            <a:avLst/>
          </a:prstGeom>
        </p:spPr>
      </p:pic>
      <p:grpSp>
        <p:nvGrpSpPr>
          <p:cNvPr id="12" name="Group 11">
            <a:extLst>
              <a:ext uri="{FF2B5EF4-FFF2-40B4-BE49-F238E27FC236}">
                <a16:creationId xmlns:a16="http://schemas.microsoft.com/office/drawing/2014/main" id="{8B2A190E-2186-CC1C-51BF-06181F1B68B3}"/>
              </a:ext>
            </a:extLst>
          </p:cNvPr>
          <p:cNvGrpSpPr/>
          <p:nvPr/>
        </p:nvGrpSpPr>
        <p:grpSpPr>
          <a:xfrm>
            <a:off x="4064317" y="5262677"/>
            <a:ext cx="1474440" cy="450319"/>
            <a:chOff x="2833888" y="5512558"/>
            <a:chExt cx="1474440" cy="450319"/>
          </a:xfrm>
        </p:grpSpPr>
        <p:sp>
          <p:nvSpPr>
            <p:cNvPr id="13" name="Triangle 12">
              <a:extLst>
                <a:ext uri="{FF2B5EF4-FFF2-40B4-BE49-F238E27FC236}">
                  <a16:creationId xmlns:a16="http://schemas.microsoft.com/office/drawing/2014/main" id="{D4CD0238-EB62-1917-BEA2-5EF0FC7AE532}"/>
                </a:ext>
              </a:extLst>
            </p:cNvPr>
            <p:cNvSpPr>
              <a:spLocks noChangeAspect="1"/>
            </p:cNvSpPr>
            <p:nvPr/>
          </p:nvSpPr>
          <p:spPr>
            <a:xfrm flipV="1">
              <a:off x="3519613" y="5890877"/>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4" name="TextBox 13">
              <a:extLst>
                <a:ext uri="{FF2B5EF4-FFF2-40B4-BE49-F238E27FC236}">
                  <a16:creationId xmlns:a16="http://schemas.microsoft.com/office/drawing/2014/main" id="{6BF21E1E-D567-4A02-207D-55444985BEA0}"/>
                </a:ext>
              </a:extLst>
            </p:cNvPr>
            <p:cNvSpPr txBox="1"/>
            <p:nvPr/>
          </p:nvSpPr>
          <p:spPr>
            <a:xfrm>
              <a:off x="2833888" y="5512558"/>
              <a:ext cx="147444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Calibri"/>
                  <a:ea typeface="+mn-ea"/>
                  <a:cs typeface="+mn-cs"/>
                </a:rPr>
                <a:t>ATLAS</a:t>
              </a:r>
            </a:p>
          </p:txBody>
        </p:sp>
      </p:grpSp>
      <p:grpSp>
        <p:nvGrpSpPr>
          <p:cNvPr id="15" name="Group 14">
            <a:extLst>
              <a:ext uri="{FF2B5EF4-FFF2-40B4-BE49-F238E27FC236}">
                <a16:creationId xmlns:a16="http://schemas.microsoft.com/office/drawing/2014/main" id="{E43B0983-7D17-83F5-0BDE-D84304F2C804}"/>
              </a:ext>
            </a:extLst>
          </p:cNvPr>
          <p:cNvGrpSpPr/>
          <p:nvPr/>
        </p:nvGrpSpPr>
        <p:grpSpPr>
          <a:xfrm>
            <a:off x="7058242" y="5767969"/>
            <a:ext cx="744403" cy="414338"/>
            <a:chOff x="4973280" y="5801366"/>
            <a:chExt cx="744403" cy="667295"/>
          </a:xfrm>
        </p:grpSpPr>
        <p:sp>
          <p:nvSpPr>
            <p:cNvPr id="16" name="Triangle 15">
              <a:extLst>
                <a:ext uri="{FF2B5EF4-FFF2-40B4-BE49-F238E27FC236}">
                  <a16:creationId xmlns:a16="http://schemas.microsoft.com/office/drawing/2014/main" id="{5F047CA1-B92A-FDC7-AFF3-6D4CD56BE558}"/>
                </a:ext>
              </a:extLst>
            </p:cNvPr>
            <p:cNvSpPr>
              <a:spLocks noChangeAspect="1"/>
            </p:cNvSpPr>
            <p:nvPr/>
          </p:nvSpPr>
          <p:spPr>
            <a:xfrm rot="10800000" flipV="1">
              <a:off x="5292594" y="5801366"/>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FFFFFF"/>
                </a:solidFill>
                <a:effectLst/>
                <a:uLnTx/>
                <a:uFillTx/>
                <a:latin typeface="Calibri"/>
                <a:ea typeface="+mn-ea"/>
                <a:cs typeface="+mn-cs"/>
              </a:endParaRPr>
            </a:p>
          </p:txBody>
        </p:sp>
        <p:sp>
          <p:nvSpPr>
            <p:cNvPr id="17" name="TextBox 16">
              <a:extLst>
                <a:ext uri="{FF2B5EF4-FFF2-40B4-BE49-F238E27FC236}">
                  <a16:creationId xmlns:a16="http://schemas.microsoft.com/office/drawing/2014/main" id="{30FDDA53-4C64-8B52-0C8A-FC3C8ACE1567}"/>
                </a:ext>
              </a:extLst>
            </p:cNvPr>
            <p:cNvSpPr txBox="1"/>
            <p:nvPr/>
          </p:nvSpPr>
          <p:spPr>
            <a:xfrm>
              <a:off x="4973280" y="5824280"/>
              <a:ext cx="744403" cy="64438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Calibri"/>
                  <a:ea typeface="+mn-ea"/>
                  <a:cs typeface="+mn-cs"/>
                </a:rPr>
                <a:t>LHCb</a:t>
              </a:r>
            </a:p>
          </p:txBody>
        </p:sp>
      </p:grpSp>
      <p:grpSp>
        <p:nvGrpSpPr>
          <p:cNvPr id="20" name="Group 19">
            <a:extLst>
              <a:ext uri="{FF2B5EF4-FFF2-40B4-BE49-F238E27FC236}">
                <a16:creationId xmlns:a16="http://schemas.microsoft.com/office/drawing/2014/main" id="{8AB76BAD-5962-4621-8F5A-3F482C365D47}"/>
              </a:ext>
            </a:extLst>
          </p:cNvPr>
          <p:cNvGrpSpPr/>
          <p:nvPr/>
        </p:nvGrpSpPr>
        <p:grpSpPr>
          <a:xfrm>
            <a:off x="2137513" y="4906571"/>
            <a:ext cx="894376" cy="443350"/>
            <a:chOff x="1688068" y="5274592"/>
            <a:chExt cx="894376" cy="443350"/>
          </a:xfrm>
        </p:grpSpPr>
        <p:sp>
          <p:nvSpPr>
            <p:cNvPr id="21" name="Triangle 20">
              <a:extLst>
                <a:ext uri="{FF2B5EF4-FFF2-40B4-BE49-F238E27FC236}">
                  <a16:creationId xmlns:a16="http://schemas.microsoft.com/office/drawing/2014/main" id="{2410DBAD-D0DD-C853-5382-7674100AF9ED}"/>
                </a:ext>
              </a:extLst>
            </p:cNvPr>
            <p:cNvSpPr>
              <a:spLocks noChangeAspect="1"/>
            </p:cNvSpPr>
            <p:nvPr/>
          </p:nvSpPr>
          <p:spPr>
            <a:xfrm rot="10800000" flipV="1">
              <a:off x="2086788" y="5274592"/>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FFFFFF"/>
                </a:solidFill>
                <a:effectLst/>
                <a:uLnTx/>
                <a:uFillTx/>
                <a:latin typeface="Calibri"/>
                <a:ea typeface="+mn-ea"/>
                <a:cs typeface="+mn-cs"/>
              </a:endParaRPr>
            </a:p>
          </p:txBody>
        </p:sp>
        <p:sp>
          <p:nvSpPr>
            <p:cNvPr id="22" name="TextBox 21">
              <a:extLst>
                <a:ext uri="{FF2B5EF4-FFF2-40B4-BE49-F238E27FC236}">
                  <a16:creationId xmlns:a16="http://schemas.microsoft.com/office/drawing/2014/main" id="{DF140379-38FF-6CA9-FC05-3B1AE86D10E1}"/>
                </a:ext>
              </a:extLst>
            </p:cNvPr>
            <p:cNvSpPr txBox="1"/>
            <p:nvPr/>
          </p:nvSpPr>
          <p:spPr>
            <a:xfrm>
              <a:off x="1688068" y="5317832"/>
              <a:ext cx="89437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Calibri"/>
                  <a:ea typeface="+mn-ea"/>
                  <a:cs typeface="+mn-cs"/>
                </a:rPr>
                <a:t>ALICE</a:t>
              </a:r>
            </a:p>
          </p:txBody>
        </p:sp>
      </p:grpSp>
      <p:sp>
        <p:nvSpPr>
          <p:cNvPr id="2" name="TextBox 1">
            <a:extLst>
              <a:ext uri="{FF2B5EF4-FFF2-40B4-BE49-F238E27FC236}">
                <a16:creationId xmlns:a16="http://schemas.microsoft.com/office/drawing/2014/main" id="{86E308B0-EF3A-5471-EA39-987C73A530A1}"/>
              </a:ext>
            </a:extLst>
          </p:cNvPr>
          <p:cNvSpPr txBox="1"/>
          <p:nvPr/>
        </p:nvSpPr>
        <p:spPr>
          <a:xfrm>
            <a:off x="2628244" y="1777369"/>
            <a:ext cx="604653"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1600" b="1" i="0" u="none" strike="noStrike" kern="1200" cap="none" spc="0" normalizeH="0" baseline="0" noProof="0">
                <a:ln>
                  <a:noFill/>
                </a:ln>
                <a:solidFill>
                  <a:srgbClr val="FFFF00"/>
                </a:solidFill>
                <a:effectLst/>
                <a:uLnTx/>
                <a:uFillTx/>
                <a:latin typeface="Helvetica" pitchFamily="2" charset="0"/>
                <a:ea typeface="Helvetica Light" charset="0"/>
                <a:cs typeface="Helvetica Light" charset="0"/>
                <a:sym typeface="Wingdings" pitchFamily="2" charset="2"/>
              </a:rPr>
              <a:t>LHC</a:t>
            </a:r>
          </a:p>
        </p:txBody>
      </p:sp>
      <p:sp>
        <p:nvSpPr>
          <p:cNvPr id="30" name="TextBox 29">
            <a:extLst>
              <a:ext uri="{FF2B5EF4-FFF2-40B4-BE49-F238E27FC236}">
                <a16:creationId xmlns:a16="http://schemas.microsoft.com/office/drawing/2014/main" id="{29E30615-0CCE-A80A-7BC1-DA0436EBE88E}"/>
              </a:ext>
            </a:extLst>
          </p:cNvPr>
          <p:cNvSpPr txBox="1"/>
          <p:nvPr/>
        </p:nvSpPr>
        <p:spPr>
          <a:xfrm>
            <a:off x="5372962" y="4297569"/>
            <a:ext cx="59343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1600" b="1" i="0" u="none" strike="noStrike" kern="1200" cap="none" spc="0" normalizeH="0" baseline="0" noProof="0">
                <a:ln>
                  <a:noFill/>
                </a:ln>
                <a:solidFill>
                  <a:srgbClr val="FFFF00"/>
                </a:solidFill>
                <a:effectLst/>
                <a:uLnTx/>
                <a:uFillTx/>
                <a:latin typeface="Helvetica" pitchFamily="2" charset="0"/>
                <a:ea typeface="Helvetica Light" charset="0"/>
                <a:cs typeface="Helvetica Light" charset="0"/>
                <a:sym typeface="Wingdings" pitchFamily="2" charset="2"/>
              </a:rPr>
              <a:t>SPS</a:t>
            </a:r>
          </a:p>
        </p:txBody>
      </p:sp>
      <p:sp>
        <p:nvSpPr>
          <p:cNvPr id="32" name="TextBox 31">
            <a:extLst>
              <a:ext uri="{FF2B5EF4-FFF2-40B4-BE49-F238E27FC236}">
                <a16:creationId xmlns:a16="http://schemas.microsoft.com/office/drawing/2014/main" id="{39641869-46E1-ABE7-4914-FEBE89966B8E}"/>
              </a:ext>
            </a:extLst>
          </p:cNvPr>
          <p:cNvSpPr txBox="1"/>
          <p:nvPr/>
        </p:nvSpPr>
        <p:spPr>
          <a:xfrm>
            <a:off x="4416652" y="6140452"/>
            <a:ext cx="45717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1600" b="1" i="0" u="none" strike="noStrike" kern="1200" cap="none" spc="0" normalizeH="0" baseline="0" noProof="0">
                <a:ln>
                  <a:noFill/>
                </a:ln>
                <a:solidFill>
                  <a:srgbClr val="FFFF00"/>
                </a:solidFill>
                <a:effectLst/>
                <a:uLnTx/>
                <a:uFillTx/>
                <a:latin typeface="Helvetica" pitchFamily="2" charset="0"/>
                <a:ea typeface="Helvetica Light" charset="0"/>
                <a:cs typeface="Helvetica Light" charset="0"/>
                <a:sym typeface="Wingdings" pitchFamily="2" charset="2"/>
              </a:rPr>
              <a:t>PS</a:t>
            </a:r>
          </a:p>
        </p:txBody>
      </p:sp>
      <p:cxnSp>
        <p:nvCxnSpPr>
          <p:cNvPr id="5" name="Straight Connector 4">
            <a:extLst>
              <a:ext uri="{FF2B5EF4-FFF2-40B4-BE49-F238E27FC236}">
                <a16:creationId xmlns:a16="http://schemas.microsoft.com/office/drawing/2014/main" id="{610822BD-EC34-DBD7-745D-864EC78325B3}"/>
              </a:ext>
            </a:extLst>
          </p:cNvPr>
          <p:cNvCxnSpPr>
            <a:stCxn id="32" idx="1"/>
          </p:cNvCxnSpPr>
          <p:nvPr/>
        </p:nvCxnSpPr>
        <p:spPr>
          <a:xfrm flipH="1" flipV="1">
            <a:off x="3836758" y="6100551"/>
            <a:ext cx="579895" cy="209179"/>
          </a:xfrm>
          <a:prstGeom prst="line">
            <a:avLst/>
          </a:prstGeom>
          <a:ln w="3175">
            <a:solidFill>
              <a:srgbClr val="FFFF00"/>
            </a:solidFill>
          </a:ln>
          <a:effectLst/>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74F60C8E-8770-6676-8D96-7574F5C99545}"/>
              </a:ext>
            </a:extLst>
          </p:cNvPr>
          <p:cNvSpPr txBox="1"/>
          <p:nvPr/>
        </p:nvSpPr>
        <p:spPr>
          <a:xfrm>
            <a:off x="210751" y="167737"/>
            <a:ext cx="3433201"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2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sym typeface="Wingdings" pitchFamily="2" charset="2"/>
              </a:rPr>
              <a:t>LHC and Experiments</a:t>
            </a:r>
          </a:p>
        </p:txBody>
      </p:sp>
      <p:sp>
        <p:nvSpPr>
          <p:cNvPr id="36" name="TextBox 35">
            <a:extLst>
              <a:ext uri="{FF2B5EF4-FFF2-40B4-BE49-F238E27FC236}">
                <a16:creationId xmlns:a16="http://schemas.microsoft.com/office/drawing/2014/main" id="{726F748D-B42E-3092-CEDA-1499AD9179CB}"/>
              </a:ext>
            </a:extLst>
          </p:cNvPr>
          <p:cNvSpPr txBox="1"/>
          <p:nvPr/>
        </p:nvSpPr>
        <p:spPr>
          <a:xfrm>
            <a:off x="210751" y="6322335"/>
            <a:ext cx="57658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CH" sz="1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sym typeface="Wingdings" pitchFamily="2" charset="2"/>
              </a:rPr>
              <a:t>Aerial view</a:t>
            </a:r>
          </a:p>
        </p:txBody>
      </p:sp>
      <p:grpSp>
        <p:nvGrpSpPr>
          <p:cNvPr id="31" name="Group 30">
            <a:extLst>
              <a:ext uri="{FF2B5EF4-FFF2-40B4-BE49-F238E27FC236}">
                <a16:creationId xmlns:a16="http://schemas.microsoft.com/office/drawing/2014/main" id="{D0EEE437-6700-0430-3B65-78450EC03FFD}"/>
              </a:ext>
            </a:extLst>
          </p:cNvPr>
          <p:cNvGrpSpPr/>
          <p:nvPr/>
        </p:nvGrpSpPr>
        <p:grpSpPr>
          <a:xfrm>
            <a:off x="5602428" y="754163"/>
            <a:ext cx="894376" cy="443350"/>
            <a:chOff x="1688068" y="5274592"/>
            <a:chExt cx="894376" cy="443350"/>
          </a:xfrm>
        </p:grpSpPr>
        <p:sp>
          <p:nvSpPr>
            <p:cNvPr id="37" name="Triangle 36">
              <a:extLst>
                <a:ext uri="{FF2B5EF4-FFF2-40B4-BE49-F238E27FC236}">
                  <a16:creationId xmlns:a16="http://schemas.microsoft.com/office/drawing/2014/main" id="{A7F7E105-2E9F-C079-AA9F-FC34022C79DA}"/>
                </a:ext>
              </a:extLst>
            </p:cNvPr>
            <p:cNvSpPr>
              <a:spLocks noChangeAspect="1"/>
            </p:cNvSpPr>
            <p:nvPr/>
          </p:nvSpPr>
          <p:spPr>
            <a:xfrm rot="10800000" flipV="1">
              <a:off x="2086788" y="5274592"/>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FFFFFF"/>
                </a:solidFill>
                <a:effectLst/>
                <a:uLnTx/>
                <a:uFillTx/>
                <a:latin typeface="Calibri"/>
                <a:ea typeface="+mn-ea"/>
                <a:cs typeface="+mn-cs"/>
              </a:endParaRPr>
            </a:p>
          </p:txBody>
        </p:sp>
        <p:sp>
          <p:nvSpPr>
            <p:cNvPr id="38" name="TextBox 37">
              <a:extLst>
                <a:ext uri="{FF2B5EF4-FFF2-40B4-BE49-F238E27FC236}">
                  <a16:creationId xmlns:a16="http://schemas.microsoft.com/office/drawing/2014/main" id="{D988AB4C-D024-11FA-39D9-F5A7ED0D36FA}"/>
                </a:ext>
              </a:extLst>
            </p:cNvPr>
            <p:cNvSpPr txBox="1"/>
            <p:nvPr/>
          </p:nvSpPr>
          <p:spPr>
            <a:xfrm>
              <a:off x="1688068" y="5317832"/>
              <a:ext cx="89437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Calibri"/>
                  <a:ea typeface="+mn-ea"/>
                  <a:cs typeface="+mn-cs"/>
                </a:rPr>
                <a:t>CMS</a:t>
              </a:r>
            </a:p>
          </p:txBody>
        </p:sp>
      </p:grpSp>
      <p:grpSp>
        <p:nvGrpSpPr>
          <p:cNvPr id="7" name="Group 6">
            <a:extLst>
              <a:ext uri="{FF2B5EF4-FFF2-40B4-BE49-F238E27FC236}">
                <a16:creationId xmlns:a16="http://schemas.microsoft.com/office/drawing/2014/main" id="{616001BA-3A97-1A21-A61B-AD5E7A72A5A8}"/>
              </a:ext>
            </a:extLst>
          </p:cNvPr>
          <p:cNvGrpSpPr/>
          <p:nvPr/>
        </p:nvGrpSpPr>
        <p:grpSpPr>
          <a:xfrm>
            <a:off x="8247860" y="1018872"/>
            <a:ext cx="3670300" cy="1066801"/>
            <a:chOff x="7802563" y="1018871"/>
            <a:chExt cx="3670300" cy="1066801"/>
          </a:xfrm>
        </p:grpSpPr>
        <p:pic>
          <p:nvPicPr>
            <p:cNvPr id="8" name="Picture 7">
              <a:extLst>
                <a:ext uri="{FF2B5EF4-FFF2-40B4-BE49-F238E27FC236}">
                  <a16:creationId xmlns:a16="http://schemas.microsoft.com/office/drawing/2014/main" id="{125C86C1-68AF-AC9A-905A-9DCE6B359EF0}"/>
                </a:ext>
              </a:extLst>
            </p:cNvPr>
            <p:cNvPicPr>
              <a:picLocks noChangeAspect="1"/>
            </p:cNvPicPr>
            <p:nvPr/>
          </p:nvPicPr>
          <p:blipFill>
            <a:blip r:embed="rId3"/>
            <a:stretch>
              <a:fillRect/>
            </a:stretch>
          </p:blipFill>
          <p:spPr>
            <a:xfrm>
              <a:off x="7802563" y="1018872"/>
              <a:ext cx="3670300" cy="1066800"/>
            </a:xfrm>
            <a:prstGeom prst="rect">
              <a:avLst/>
            </a:prstGeom>
            <a:ln w="12700">
              <a:solidFill>
                <a:schemeClr val="bg1"/>
              </a:solidFill>
            </a:ln>
          </p:spPr>
        </p:pic>
        <p:sp>
          <p:nvSpPr>
            <p:cNvPr id="9" name="ZoneTexte 45">
              <a:extLst>
                <a:ext uri="{FF2B5EF4-FFF2-40B4-BE49-F238E27FC236}">
                  <a16:creationId xmlns:a16="http://schemas.microsoft.com/office/drawing/2014/main" id="{2560F952-A0A1-686D-E2A7-6AE82CFABED3}"/>
                </a:ext>
              </a:extLst>
            </p:cNvPr>
            <p:cNvSpPr txBox="1"/>
            <p:nvPr/>
          </p:nvSpPr>
          <p:spPr>
            <a:xfrm>
              <a:off x="10814438" y="1018871"/>
              <a:ext cx="658425" cy="271473"/>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charset="0"/>
                  <a:ea typeface="Arial" charset="0"/>
                  <a:cs typeface="Arial" charset="0"/>
                </a:rPr>
                <a:t>ATLAS</a:t>
              </a:r>
            </a:p>
          </p:txBody>
        </p:sp>
      </p:grpSp>
      <p:grpSp>
        <p:nvGrpSpPr>
          <p:cNvPr id="10" name="Group 9">
            <a:extLst>
              <a:ext uri="{FF2B5EF4-FFF2-40B4-BE49-F238E27FC236}">
                <a16:creationId xmlns:a16="http://schemas.microsoft.com/office/drawing/2014/main" id="{F96E94A4-28FC-A080-9950-BF3C835A6B51}"/>
              </a:ext>
            </a:extLst>
          </p:cNvPr>
          <p:cNvGrpSpPr/>
          <p:nvPr/>
        </p:nvGrpSpPr>
        <p:grpSpPr>
          <a:xfrm>
            <a:off x="8247860" y="3605764"/>
            <a:ext cx="3670300" cy="1066801"/>
            <a:chOff x="7802563" y="3605763"/>
            <a:chExt cx="3670300" cy="1066801"/>
          </a:xfrm>
        </p:grpSpPr>
        <p:pic>
          <p:nvPicPr>
            <p:cNvPr id="11" name="Picture 10">
              <a:extLst>
                <a:ext uri="{FF2B5EF4-FFF2-40B4-BE49-F238E27FC236}">
                  <a16:creationId xmlns:a16="http://schemas.microsoft.com/office/drawing/2014/main" id="{CFA139D7-88FB-366B-E6C7-F2ED88DD6773}"/>
                </a:ext>
              </a:extLst>
            </p:cNvPr>
            <p:cNvPicPr>
              <a:picLocks noChangeAspect="1"/>
            </p:cNvPicPr>
            <p:nvPr/>
          </p:nvPicPr>
          <p:blipFill>
            <a:blip r:embed="rId4"/>
            <a:stretch>
              <a:fillRect/>
            </a:stretch>
          </p:blipFill>
          <p:spPr>
            <a:xfrm>
              <a:off x="7802563" y="3605764"/>
              <a:ext cx="3670300" cy="1066800"/>
            </a:xfrm>
            <a:prstGeom prst="rect">
              <a:avLst/>
            </a:prstGeom>
            <a:ln w="12700">
              <a:solidFill>
                <a:schemeClr val="bg1"/>
              </a:solidFill>
            </a:ln>
          </p:spPr>
        </p:pic>
        <p:sp>
          <p:nvSpPr>
            <p:cNvPr id="18" name="ZoneTexte 45">
              <a:extLst>
                <a:ext uri="{FF2B5EF4-FFF2-40B4-BE49-F238E27FC236}">
                  <a16:creationId xmlns:a16="http://schemas.microsoft.com/office/drawing/2014/main" id="{E2E3B880-CD1E-1388-B692-4B07D0442FFD}"/>
                </a:ext>
              </a:extLst>
            </p:cNvPr>
            <p:cNvSpPr txBox="1"/>
            <p:nvPr/>
          </p:nvSpPr>
          <p:spPr>
            <a:xfrm>
              <a:off x="10814437" y="3605763"/>
              <a:ext cx="658425" cy="2616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charset="0"/>
                  <a:ea typeface="Arial" charset="0"/>
                  <a:cs typeface="Arial" charset="0"/>
                </a:rPr>
                <a:t>ALICE</a:t>
              </a:r>
            </a:p>
          </p:txBody>
        </p:sp>
      </p:grpSp>
      <p:grpSp>
        <p:nvGrpSpPr>
          <p:cNvPr id="19" name="Group 18">
            <a:extLst>
              <a:ext uri="{FF2B5EF4-FFF2-40B4-BE49-F238E27FC236}">
                <a16:creationId xmlns:a16="http://schemas.microsoft.com/office/drawing/2014/main" id="{831543B0-8CD1-6C8D-86B8-F3A539BD435F}"/>
              </a:ext>
            </a:extLst>
          </p:cNvPr>
          <p:cNvGrpSpPr/>
          <p:nvPr/>
        </p:nvGrpSpPr>
        <p:grpSpPr>
          <a:xfrm>
            <a:off x="8247860" y="2312318"/>
            <a:ext cx="3670300" cy="1066801"/>
            <a:chOff x="7802563" y="2312317"/>
            <a:chExt cx="3670300" cy="1066801"/>
          </a:xfrm>
        </p:grpSpPr>
        <p:pic>
          <p:nvPicPr>
            <p:cNvPr id="23" name="Picture 22">
              <a:extLst>
                <a:ext uri="{FF2B5EF4-FFF2-40B4-BE49-F238E27FC236}">
                  <a16:creationId xmlns:a16="http://schemas.microsoft.com/office/drawing/2014/main" id="{1B8E3109-1BF5-25A5-E5F9-AB018DC98F7B}"/>
                </a:ext>
              </a:extLst>
            </p:cNvPr>
            <p:cNvPicPr>
              <a:picLocks noChangeAspect="1"/>
            </p:cNvPicPr>
            <p:nvPr/>
          </p:nvPicPr>
          <p:blipFill>
            <a:blip r:embed="rId5"/>
            <a:stretch>
              <a:fillRect/>
            </a:stretch>
          </p:blipFill>
          <p:spPr>
            <a:xfrm>
              <a:off x="7802563" y="2312318"/>
              <a:ext cx="3670300" cy="1066800"/>
            </a:xfrm>
            <a:prstGeom prst="rect">
              <a:avLst/>
            </a:prstGeom>
            <a:ln w="12700">
              <a:solidFill>
                <a:schemeClr val="bg1"/>
              </a:solidFill>
            </a:ln>
          </p:spPr>
        </p:pic>
        <p:sp>
          <p:nvSpPr>
            <p:cNvPr id="24" name="ZoneTexte 47">
              <a:extLst>
                <a:ext uri="{FF2B5EF4-FFF2-40B4-BE49-F238E27FC236}">
                  <a16:creationId xmlns:a16="http://schemas.microsoft.com/office/drawing/2014/main" id="{981202CA-F2B2-BDB1-858A-2CE09BAB9885}"/>
                </a:ext>
              </a:extLst>
            </p:cNvPr>
            <p:cNvSpPr txBox="1"/>
            <p:nvPr/>
          </p:nvSpPr>
          <p:spPr>
            <a:xfrm>
              <a:off x="10814437" y="2312317"/>
              <a:ext cx="658425" cy="2616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charset="0"/>
                  <a:ea typeface="Arial" charset="0"/>
                  <a:cs typeface="Arial" charset="0"/>
                </a:rPr>
                <a:t>CMS</a:t>
              </a:r>
            </a:p>
          </p:txBody>
        </p:sp>
      </p:grpSp>
      <p:grpSp>
        <p:nvGrpSpPr>
          <p:cNvPr id="25" name="Group 24">
            <a:extLst>
              <a:ext uri="{FF2B5EF4-FFF2-40B4-BE49-F238E27FC236}">
                <a16:creationId xmlns:a16="http://schemas.microsoft.com/office/drawing/2014/main" id="{9E28C316-E047-85FC-D969-2F63847F1869}"/>
              </a:ext>
            </a:extLst>
          </p:cNvPr>
          <p:cNvGrpSpPr/>
          <p:nvPr/>
        </p:nvGrpSpPr>
        <p:grpSpPr>
          <a:xfrm>
            <a:off x="8247860" y="4899211"/>
            <a:ext cx="3670300" cy="1066800"/>
            <a:chOff x="7802563" y="4899211"/>
            <a:chExt cx="3670300" cy="1066800"/>
          </a:xfrm>
        </p:grpSpPr>
        <p:pic>
          <p:nvPicPr>
            <p:cNvPr id="26" name="Picture 25">
              <a:extLst>
                <a:ext uri="{FF2B5EF4-FFF2-40B4-BE49-F238E27FC236}">
                  <a16:creationId xmlns:a16="http://schemas.microsoft.com/office/drawing/2014/main" id="{D887690C-D48E-9EE1-7621-61E30E56537C}"/>
                </a:ext>
              </a:extLst>
            </p:cNvPr>
            <p:cNvPicPr>
              <a:picLocks noChangeAspect="1"/>
            </p:cNvPicPr>
            <p:nvPr/>
          </p:nvPicPr>
          <p:blipFill>
            <a:blip r:embed="rId6"/>
            <a:stretch>
              <a:fillRect/>
            </a:stretch>
          </p:blipFill>
          <p:spPr>
            <a:xfrm>
              <a:off x="7802563" y="4899211"/>
              <a:ext cx="3670300" cy="1066800"/>
            </a:xfrm>
            <a:prstGeom prst="rect">
              <a:avLst/>
            </a:prstGeom>
            <a:ln w="12700">
              <a:solidFill>
                <a:schemeClr val="bg1"/>
              </a:solidFill>
            </a:ln>
          </p:spPr>
        </p:pic>
        <p:sp>
          <p:nvSpPr>
            <p:cNvPr id="27" name="ZoneTexte 48">
              <a:extLst>
                <a:ext uri="{FF2B5EF4-FFF2-40B4-BE49-F238E27FC236}">
                  <a16:creationId xmlns:a16="http://schemas.microsoft.com/office/drawing/2014/main" id="{34A0549A-DAEB-89EE-FEAE-6467A2F33CCA}"/>
                </a:ext>
              </a:extLst>
            </p:cNvPr>
            <p:cNvSpPr txBox="1"/>
            <p:nvPr/>
          </p:nvSpPr>
          <p:spPr>
            <a:xfrm>
              <a:off x="10830615" y="4899211"/>
              <a:ext cx="642248" cy="2616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err="1">
                  <a:ln>
                    <a:noFill/>
                  </a:ln>
                  <a:solidFill>
                    <a:srgbClr val="FFFFFF"/>
                  </a:solidFill>
                  <a:effectLst/>
                  <a:uLnTx/>
                  <a:uFillTx/>
                  <a:latin typeface="Arial" charset="0"/>
                  <a:ea typeface="Arial" charset="0"/>
                  <a:cs typeface="Arial" charset="0"/>
                </a:rPr>
                <a:t>LHCb</a:t>
              </a:r>
              <a:endParaRPr kumimoji="0" lang="en-US" sz="1100" b="1" i="0" u="none" strike="noStrike" kern="1200" cap="none" spc="0" normalizeH="0" baseline="0" noProof="0">
                <a:ln>
                  <a:noFill/>
                </a:ln>
                <a:solidFill>
                  <a:srgbClr val="FFFFFF"/>
                </a:solidFill>
                <a:effectLst/>
                <a:uLnTx/>
                <a:uFillTx/>
                <a:latin typeface="Arial" charset="0"/>
                <a:ea typeface="Arial" charset="0"/>
                <a:cs typeface="Arial" charset="0"/>
              </a:endParaRPr>
            </a:p>
          </p:txBody>
        </p:sp>
      </p:grpSp>
    </p:spTree>
    <p:extLst>
      <p:ext uri="{BB962C8B-B14F-4D97-AF65-F5344CB8AC3E}">
        <p14:creationId xmlns:p14="http://schemas.microsoft.com/office/powerpoint/2010/main" val="130690763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par>
                          <p:cTn id="29" fill="hold">
                            <p:stCondLst>
                              <p:cond delay="2000"/>
                            </p:stCondLst>
                            <p:childTnLst>
                              <p:par>
                                <p:cTn id="30" presetID="10" presetClass="entr" presetSubtype="0" fill="hold" nodeType="after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0B928-2E78-B0FF-37B3-24E734EF493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FA1C23-ACF3-5E10-B708-AEA8FA250303}"/>
              </a:ext>
            </a:extLst>
          </p:cNvPr>
          <p:cNvSpPr>
            <a:spLocks noGrp="1"/>
          </p:cNvSpPr>
          <p:nvPr>
            <p:ph type="sldNum" sz="quarter" idx="4"/>
          </p:nvPr>
        </p:nvSpPr>
        <p:spPr/>
        <p:txBody>
          <a:bodyPr/>
          <a:lstStyle/>
          <a:p>
            <a:pPr>
              <a:defRPr/>
            </a:pPr>
            <a:fld id="{611C2F03-9E95-40C9-A99F-3C4F7EE8CF2A}" type="slidenum">
              <a:rPr lang="en-GB" smtClean="0"/>
              <a:pPr>
                <a:defRPr/>
              </a:pPr>
              <a:t>25</a:t>
            </a:fld>
            <a:endParaRPr lang="en-GB"/>
          </a:p>
        </p:txBody>
      </p:sp>
      <p:pic>
        <p:nvPicPr>
          <p:cNvPr id="4" name="Picture 3">
            <a:extLst>
              <a:ext uri="{FF2B5EF4-FFF2-40B4-BE49-F238E27FC236}">
                <a16:creationId xmlns:a16="http://schemas.microsoft.com/office/drawing/2014/main" id="{2BAF0212-F038-D8E5-7439-436E2703608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13000"/>
                    </a14:imgEffect>
                  </a14:imgLayer>
                </a14:imgProps>
              </a:ext>
            </a:extLst>
          </a:blip>
          <a:stretch>
            <a:fillRect/>
          </a:stretch>
        </p:blipFill>
        <p:spPr>
          <a:xfrm>
            <a:off x="291238" y="1140955"/>
            <a:ext cx="8027477" cy="4712012"/>
          </a:xfrm>
          <a:prstGeom prst="rect">
            <a:avLst/>
          </a:prstGeom>
        </p:spPr>
      </p:pic>
      <p:sp>
        <p:nvSpPr>
          <p:cNvPr id="5" name="Text Box 5">
            <a:extLst>
              <a:ext uri="{FF2B5EF4-FFF2-40B4-BE49-F238E27FC236}">
                <a16:creationId xmlns:a16="http://schemas.microsoft.com/office/drawing/2014/main" id="{D4D48032-BA5E-478F-6E6E-84E248A78FF5}"/>
              </a:ext>
            </a:extLst>
          </p:cNvPr>
          <p:cNvSpPr txBox="1">
            <a:spLocks noChangeArrowheads="1"/>
          </p:cNvSpPr>
          <p:nvPr/>
        </p:nvSpPr>
        <p:spPr bwMode="auto">
          <a:xfrm>
            <a:off x="8811594" y="1469841"/>
            <a:ext cx="3089168" cy="481670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de-DE" sz="1400">
                <a:latin typeface="Helvetica" pitchFamily="2" charset="0"/>
              </a:rPr>
              <a:t>Axial field provided by </a:t>
            </a:r>
            <a:r>
              <a:rPr lang="de-DE" sz="1400" b="1">
                <a:latin typeface="Helvetica" pitchFamily="2" charset="0"/>
              </a:rPr>
              <a:t>solenoid</a:t>
            </a:r>
            <a:endParaRPr lang="en-US" sz="1400" b="1">
              <a:latin typeface="Helvetica" pitchFamily="2" charset="0"/>
            </a:endParaRPr>
          </a:p>
          <a:p>
            <a:r>
              <a:rPr lang="en-US" sz="1400">
                <a:latin typeface="Helvetica" pitchFamily="2" charset="0"/>
              </a:rPr>
              <a:t>(2 T) in central region (momentum measurement) </a:t>
            </a:r>
          </a:p>
          <a:p>
            <a:pPr>
              <a:spcBef>
                <a:spcPts val="1800"/>
              </a:spcBef>
            </a:pPr>
            <a:r>
              <a:rPr lang="en-US" sz="1400">
                <a:latin typeface="Helvetica" pitchFamily="2" charset="0"/>
              </a:rPr>
              <a:t>High resolution silicon </a:t>
            </a:r>
            <a:r>
              <a:rPr lang="en-US" sz="1400" b="1">
                <a:latin typeface="Helvetica" pitchFamily="2" charset="0"/>
              </a:rPr>
              <a:t>detectors</a:t>
            </a:r>
            <a:r>
              <a:rPr lang="en-US" sz="1400">
                <a:latin typeface="Helvetica" pitchFamily="2" charset="0"/>
              </a:rPr>
              <a:t>: </a:t>
            </a:r>
          </a:p>
          <a:p>
            <a:pPr marL="228600" indent="-228600">
              <a:spcBef>
                <a:spcPts val="600"/>
              </a:spcBef>
              <a:buFont typeface="Arial" panose="020B0604020202020204" pitchFamily="34" charset="0"/>
              <a:buChar char="•"/>
            </a:pPr>
            <a:r>
              <a:rPr lang="en-US" sz="1200">
                <a:latin typeface="Helvetica" pitchFamily="2" charset="0"/>
              </a:rPr>
              <a:t>100 Mio. channels (50 µm x 250 µm)</a:t>
            </a:r>
          </a:p>
          <a:p>
            <a:pPr marL="228600" indent="-228600">
              <a:spcBef>
                <a:spcPts val="600"/>
              </a:spcBef>
              <a:buFont typeface="Arial" panose="020B0604020202020204" pitchFamily="34" charset="0"/>
              <a:buChar char="•"/>
            </a:pPr>
            <a:r>
              <a:rPr lang="en-US" sz="1200">
                <a:latin typeface="Helvetica" pitchFamily="2" charset="0"/>
              </a:rPr>
              <a:t>6 Mio. channels (80 µm x 12 cm) </a:t>
            </a:r>
          </a:p>
          <a:p>
            <a:pPr>
              <a:spcBef>
                <a:spcPts val="600"/>
              </a:spcBef>
            </a:pPr>
            <a:r>
              <a:rPr lang="en-US" sz="1400">
                <a:latin typeface="Helvetica" pitchFamily="2" charset="0"/>
              </a:rPr>
              <a:t>spatial resolution ~15 µm (in azimuthal direction)</a:t>
            </a:r>
          </a:p>
          <a:p>
            <a:pPr lvl="0">
              <a:spcBef>
                <a:spcPts val="1800"/>
              </a:spcBef>
            </a:pPr>
            <a:r>
              <a:rPr lang="en-US" sz="1400">
                <a:solidFill>
                  <a:srgbClr val="000000"/>
                </a:solidFill>
                <a:latin typeface="Helvetica" pitchFamily="2" charset="0"/>
                <a:ea typeface="+mn-ea"/>
                <a:cs typeface="+mn-cs"/>
              </a:rPr>
              <a:t>Energy measurement down to 1</a:t>
            </a:r>
            <a:r>
              <a:rPr lang="en-US" sz="1400" b="1" baseline="30000">
                <a:solidFill>
                  <a:srgbClr val="000000"/>
                </a:solidFill>
                <a:latin typeface="Helvetica" pitchFamily="2" charset="0"/>
                <a:ea typeface="+mn-ea"/>
                <a:cs typeface="+mn-cs"/>
              </a:rPr>
              <a:t>o</a:t>
            </a:r>
            <a:r>
              <a:rPr lang="en-US" sz="1400">
                <a:solidFill>
                  <a:srgbClr val="000000"/>
                </a:solidFill>
                <a:latin typeface="Helvetica" pitchFamily="2" charset="0"/>
                <a:ea typeface="+mn-ea"/>
                <a:cs typeface="+mn-cs"/>
              </a:rPr>
              <a:t>     to the beam line with a </a:t>
            </a:r>
            <a:r>
              <a:rPr lang="en-US" sz="1400" b="1">
                <a:solidFill>
                  <a:srgbClr val="000000"/>
                </a:solidFill>
                <a:latin typeface="Helvetica" pitchFamily="2" charset="0"/>
                <a:ea typeface="+mn-ea"/>
                <a:cs typeface="+mn-cs"/>
              </a:rPr>
              <a:t>calorimeter system</a:t>
            </a:r>
          </a:p>
          <a:p>
            <a:pPr lvl="0">
              <a:spcBef>
                <a:spcPts val="1800"/>
              </a:spcBef>
            </a:pPr>
            <a:r>
              <a:rPr lang="en-US" sz="1400">
                <a:solidFill>
                  <a:srgbClr val="000000"/>
                </a:solidFill>
                <a:latin typeface="Helvetica" pitchFamily="2" charset="0"/>
                <a:ea typeface="+mn-ea"/>
                <a:cs typeface="+mn-cs"/>
              </a:rPr>
              <a:t>Independent </a:t>
            </a:r>
            <a:r>
              <a:rPr lang="en-US" sz="1400" b="1">
                <a:solidFill>
                  <a:srgbClr val="000000"/>
                </a:solidFill>
                <a:latin typeface="Helvetica" pitchFamily="2" charset="0"/>
                <a:ea typeface="+mn-ea"/>
                <a:cs typeface="+mn-cs"/>
              </a:rPr>
              <a:t>muon spectrometer </a:t>
            </a:r>
            <a:r>
              <a:rPr lang="en-US" sz="1200">
                <a:solidFill>
                  <a:srgbClr val="000000"/>
                </a:solidFill>
                <a:latin typeface="Helvetica" pitchFamily="2" charset="0"/>
                <a:ea typeface="+mn-ea"/>
                <a:cs typeface="+mn-cs"/>
              </a:rPr>
              <a:t>(superconducting toroidal magnet system)</a:t>
            </a:r>
          </a:p>
          <a:p>
            <a:pPr lvl="0">
              <a:spcBef>
                <a:spcPts val="1800"/>
              </a:spcBef>
            </a:pPr>
            <a:r>
              <a:rPr lang="en-US" sz="1400" b="1">
                <a:solidFill>
                  <a:srgbClr val="000000"/>
                </a:solidFill>
                <a:latin typeface="Helvetica" pitchFamily="2" charset="0"/>
                <a:ea typeface="+mn-ea"/>
                <a:cs typeface="+mn-cs"/>
              </a:rPr>
              <a:t>Ultra-fast custom electronics and high-performance computers filter </a:t>
            </a:r>
            <a:r>
              <a:rPr lang="en-US" sz="1400">
                <a:solidFill>
                  <a:srgbClr val="000000"/>
                </a:solidFill>
                <a:latin typeface="Helvetica" pitchFamily="2" charset="0"/>
                <a:ea typeface="+mn-ea"/>
                <a:cs typeface="+mn-cs"/>
              </a:rPr>
              <a:t>the collisions: only 1 out of 20,000 collisions is kept </a:t>
            </a:r>
          </a:p>
        </p:txBody>
      </p:sp>
      <p:sp>
        <p:nvSpPr>
          <p:cNvPr id="6" name="Rectangle 5">
            <a:extLst>
              <a:ext uri="{FF2B5EF4-FFF2-40B4-BE49-F238E27FC236}">
                <a16:creationId xmlns:a16="http://schemas.microsoft.com/office/drawing/2014/main" id="{76728F46-BE17-8E30-6151-2068A34BCB55}"/>
              </a:ext>
            </a:extLst>
          </p:cNvPr>
          <p:cNvSpPr/>
          <p:nvPr/>
        </p:nvSpPr>
        <p:spPr>
          <a:xfrm>
            <a:off x="4177613" y="6407298"/>
            <a:ext cx="3295710" cy="276999"/>
          </a:xfrm>
          <a:prstGeom prst="rect">
            <a:avLst/>
          </a:prstGeom>
        </p:spPr>
        <p:txBody>
          <a:bodyPr wrap="none">
            <a:spAutoFit/>
          </a:bodyPr>
          <a:lstStyle/>
          <a:p>
            <a:r>
              <a:rPr lang="en-US" sz="1200">
                <a:solidFill>
                  <a:srgbClr val="000000"/>
                </a:solidFill>
                <a:latin typeface="Helvetica" pitchFamily="2" charset="0"/>
              </a:rPr>
              <a:t>25 m diameter, 44 m long, 7000 tons weight ~</a:t>
            </a:r>
            <a:endParaRPr lang="en-CH" sz="1200"/>
          </a:p>
        </p:txBody>
      </p:sp>
      <p:pic>
        <p:nvPicPr>
          <p:cNvPr id="7" name="Picture 6">
            <a:extLst>
              <a:ext uri="{FF2B5EF4-FFF2-40B4-BE49-F238E27FC236}">
                <a16:creationId xmlns:a16="http://schemas.microsoft.com/office/drawing/2014/main" id="{E3046731-6EA3-691C-ABBA-130A16CDB1B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524986" y="5939336"/>
            <a:ext cx="694416" cy="694416"/>
          </a:xfrm>
          <a:prstGeom prst="rect">
            <a:avLst/>
          </a:prstGeom>
        </p:spPr>
      </p:pic>
      <p:sp>
        <p:nvSpPr>
          <p:cNvPr id="8" name="TextBox 7">
            <a:extLst>
              <a:ext uri="{FF2B5EF4-FFF2-40B4-BE49-F238E27FC236}">
                <a16:creationId xmlns:a16="http://schemas.microsoft.com/office/drawing/2014/main" id="{A6C0B0F7-2C0A-3A8A-375E-BD2719126298}"/>
              </a:ext>
            </a:extLst>
          </p:cNvPr>
          <p:cNvSpPr txBox="1"/>
          <p:nvPr/>
        </p:nvSpPr>
        <p:spPr>
          <a:xfrm>
            <a:off x="214938"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The ATLAS Detector</a:t>
            </a:r>
          </a:p>
        </p:txBody>
      </p:sp>
    </p:spTree>
    <p:extLst>
      <p:ext uri="{BB962C8B-B14F-4D97-AF65-F5344CB8AC3E}">
        <p14:creationId xmlns:p14="http://schemas.microsoft.com/office/powerpoint/2010/main" val="88258422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2AF04C-B63B-0239-786F-409CD86A4A7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46F358D-8040-7976-FFC6-4C64A6639668}"/>
              </a:ext>
            </a:extLst>
          </p:cNvPr>
          <p:cNvSpPr>
            <a:spLocks noGrp="1"/>
          </p:cNvSpPr>
          <p:nvPr>
            <p:ph type="sldNum" sz="quarter" idx="4"/>
          </p:nvPr>
        </p:nvSpPr>
        <p:spPr/>
        <p:txBody>
          <a:bodyPr/>
          <a:lstStyle/>
          <a:p>
            <a:pPr>
              <a:defRPr/>
            </a:pPr>
            <a:fld id="{611C2F03-9E95-40C9-A99F-3C4F7EE8CF2A}" type="slidenum">
              <a:rPr lang="en-GB" smtClean="0"/>
              <a:pPr>
                <a:defRPr/>
              </a:pPr>
              <a:t>26</a:t>
            </a:fld>
            <a:endParaRPr lang="en-GB"/>
          </a:p>
        </p:txBody>
      </p:sp>
      <p:sp>
        <p:nvSpPr>
          <p:cNvPr id="3" name="TextBox 2">
            <a:extLst>
              <a:ext uri="{FF2B5EF4-FFF2-40B4-BE49-F238E27FC236}">
                <a16:creationId xmlns:a16="http://schemas.microsoft.com/office/drawing/2014/main" id="{D2E6B3E2-1433-F3EC-1570-CCE76A291BBC}"/>
              </a:ext>
            </a:extLst>
          </p:cNvPr>
          <p:cNvSpPr txBox="1"/>
          <p:nvPr/>
        </p:nvSpPr>
        <p:spPr>
          <a:xfrm>
            <a:off x="214938"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The ATLAS Collaboration</a:t>
            </a:r>
          </a:p>
        </p:txBody>
      </p:sp>
      <p:sp>
        <p:nvSpPr>
          <p:cNvPr id="8" name="Rectangle 7">
            <a:extLst>
              <a:ext uri="{FF2B5EF4-FFF2-40B4-BE49-F238E27FC236}">
                <a16:creationId xmlns:a16="http://schemas.microsoft.com/office/drawing/2014/main" id="{5C95743D-232F-6B35-AAD5-58DD1B9A562E}"/>
              </a:ext>
            </a:extLst>
          </p:cNvPr>
          <p:cNvSpPr/>
          <p:nvPr/>
        </p:nvSpPr>
        <p:spPr>
          <a:xfrm>
            <a:off x="10215109" y="2910084"/>
            <a:ext cx="1824491" cy="1069524"/>
          </a:xfrm>
          <a:prstGeom prst="rect">
            <a:avLst/>
          </a:prstGeom>
        </p:spPr>
        <p:txBody>
          <a:bodyPr wrap="square">
            <a:spAutoFit/>
          </a:bodyPr>
          <a:lstStyle/>
          <a:p>
            <a:pPr defTabSz="457200" fontAlgn="base">
              <a:spcBef>
                <a:spcPts val="2400"/>
              </a:spcBef>
              <a:spcAft>
                <a:spcPct val="0"/>
              </a:spcAft>
              <a:defRPr/>
            </a:pPr>
            <a:r>
              <a:rPr lang="en-GB" sz="1100" dirty="0">
                <a:latin typeface="Helvetica Light" panose="020B0403020202020204" pitchFamily="34" charset="0"/>
              </a:rPr>
              <a:t>Links: </a:t>
            </a:r>
            <a:endParaRPr lang="en-GB" sz="1100" dirty="0">
              <a:latin typeface="Helvetica Light" panose="020B0403020202020204" pitchFamily="34" charset="0"/>
            </a:endParaRPr>
          </a:p>
          <a:p>
            <a:pPr defTabSz="457200" fontAlgn="base">
              <a:spcAft>
                <a:spcPct val="0"/>
              </a:spcAft>
              <a:defRPr/>
            </a:pPr>
            <a:r>
              <a:rPr lang="en-GB" sz="1050" dirty="0">
                <a:latin typeface="Helvetica Light" panose="020B0403020202020204" pitchFamily="34" charset="0"/>
                <a:hlinkClick r:id="rId2"/>
              </a:rPr>
              <a:t>ATLAS public home page</a:t>
            </a:r>
            <a:r>
              <a:rPr lang="en-GB" sz="1050" dirty="0">
                <a:latin typeface="Helvetica Light" panose="020B0403020202020204" pitchFamily="34" charset="0"/>
              </a:rPr>
              <a:t>, </a:t>
            </a:r>
            <a:r>
              <a:rPr lang="en-GB" sz="1050" dirty="0">
                <a:latin typeface="Helvetica Light" panose="020B0403020202020204" pitchFamily="34" charset="0"/>
                <a:hlinkClick r:id="rId3"/>
              </a:rPr>
              <a:t>Physics results</a:t>
            </a:r>
            <a:r>
              <a:rPr lang="en-GB" sz="1050" dirty="0">
                <a:latin typeface="Helvetica Light" panose="020B0403020202020204" pitchFamily="34" charset="0"/>
              </a:rPr>
              <a:t>, </a:t>
            </a:r>
            <a:r>
              <a:rPr lang="en-GB" sz="1050" dirty="0">
                <a:latin typeface="Helvetica Light" panose="020B0403020202020204" pitchFamily="34" charset="0"/>
                <a:hlinkClick r:id="rId4"/>
              </a:rPr>
              <a:t>Interactive ATLAS world map</a:t>
            </a:r>
            <a:r>
              <a:rPr lang="en-GB" sz="1050" dirty="0">
                <a:latin typeface="Helvetica Light" panose="020B0403020202020204" pitchFamily="34" charset="0"/>
              </a:rPr>
              <a:t>, </a:t>
            </a:r>
            <a:r>
              <a:rPr lang="en-GB" sz="1050" dirty="0">
                <a:latin typeface="Helvetica Light" panose="020B0403020202020204" pitchFamily="34" charset="0"/>
                <a:hlinkClick r:id="rId5"/>
              </a:rPr>
              <a:t>Static world </a:t>
            </a:r>
            <a:r>
              <a:rPr lang="en-GB" sz="1050" dirty="0" err="1">
                <a:latin typeface="Helvetica Light" panose="020B0403020202020204" pitchFamily="34" charset="0"/>
                <a:hlinkClick r:id="rId5"/>
              </a:rPr>
              <a:t>maps</a:t>
            </a:r>
            <a:r>
              <a:rPr lang="en-GB" sz="1050" dirty="0" err="1">
                <a:latin typeface="Helvetica Light" panose="020B0403020202020204" pitchFamily="34" charset="0"/>
              </a:rPr>
              <a:t>,</a:t>
            </a:r>
            <a:r>
              <a:rPr lang="en-GB" sz="1050" dirty="0" err="1">
                <a:latin typeface="Helvetica Light" panose="020B0403020202020204" pitchFamily="34" charset="0"/>
                <a:hlinkClick r:id="rId6"/>
              </a:rPr>
              <a:t>List</a:t>
            </a:r>
            <a:r>
              <a:rPr lang="en-GB" sz="1050" dirty="0">
                <a:latin typeface="Helvetica Light" panose="020B0403020202020204" pitchFamily="34" charset="0"/>
                <a:hlinkClick r:id="rId6"/>
              </a:rPr>
              <a:t> </a:t>
            </a:r>
            <a:r>
              <a:rPr lang="en-GB" sz="1050" dirty="0">
                <a:latin typeface="Helvetica Light" panose="020B0403020202020204" pitchFamily="34" charset="0"/>
                <a:hlinkClick r:id="rId6"/>
              </a:rPr>
              <a:t>of ATLAS institutes</a:t>
            </a:r>
            <a:endParaRPr lang="en-GB" sz="1050" dirty="0">
              <a:latin typeface="Helvetica Light" panose="020B0403020202020204" pitchFamily="34" charset="0"/>
            </a:endParaRPr>
          </a:p>
        </p:txBody>
      </p:sp>
      <p:pic>
        <p:nvPicPr>
          <p:cNvPr id="10" name="Picture 9">
            <a:extLst>
              <a:ext uri="{FF2B5EF4-FFF2-40B4-BE49-F238E27FC236}">
                <a16:creationId xmlns:a16="http://schemas.microsoft.com/office/drawing/2014/main" id="{9F7AA012-641C-C8F6-3074-56AB13B72AD3}"/>
              </a:ext>
            </a:extLst>
          </p:cNvPr>
          <p:cNvPicPr>
            <a:picLocks noChangeAspect="1"/>
          </p:cNvPicPr>
          <p:nvPr/>
        </p:nvPicPr>
        <p:blipFill>
          <a:blip r:embed="rId7"/>
          <a:stretch>
            <a:fillRect/>
          </a:stretch>
        </p:blipFill>
        <p:spPr>
          <a:xfrm>
            <a:off x="4829665" y="1177356"/>
            <a:ext cx="5385444" cy="2793072"/>
          </a:xfrm>
          <a:prstGeom prst="rect">
            <a:avLst/>
          </a:prstGeom>
        </p:spPr>
      </p:pic>
      <p:sp>
        <p:nvSpPr>
          <p:cNvPr id="11" name="TextBox 10">
            <a:extLst>
              <a:ext uri="{FF2B5EF4-FFF2-40B4-BE49-F238E27FC236}">
                <a16:creationId xmlns:a16="http://schemas.microsoft.com/office/drawing/2014/main" id="{7713F0CF-3A5D-6336-5603-D628C41E7B5A}"/>
              </a:ext>
            </a:extLst>
          </p:cNvPr>
          <p:cNvSpPr txBox="1"/>
          <p:nvPr/>
        </p:nvSpPr>
        <p:spPr>
          <a:xfrm>
            <a:off x="641954" y="5058759"/>
            <a:ext cx="3639134" cy="1538883"/>
          </a:xfrm>
          <a:prstGeom prst="rect">
            <a:avLst/>
          </a:prstGeom>
          <a:noFill/>
        </p:spPr>
        <p:txBody>
          <a:bodyPr wrap="square" rtlCol="0">
            <a:spAutoFit/>
          </a:bodyPr>
          <a:lstStyle/>
          <a:p>
            <a:pPr>
              <a:spcBef>
                <a:spcPts val="3000"/>
              </a:spcBef>
            </a:pPr>
            <a:r>
              <a:rPr lang="en-CH" sz="1400">
                <a:solidFill>
                  <a:prstClr val="black"/>
                </a:solidFill>
                <a:latin typeface="Helvetica" pitchFamily="2" charset="0"/>
                <a:ea typeface="Helvetica Light" charset="0"/>
                <a:cs typeface="Helvetica Light" charset="0"/>
                <a:sym typeface="Wingdings" pitchFamily="2" charset="2"/>
              </a:rPr>
              <a:t>Is a founding member of ATLAS</a:t>
            </a:r>
          </a:p>
          <a:p>
            <a:pPr>
              <a:spcBef>
                <a:spcPts val="600"/>
              </a:spcBef>
            </a:pPr>
            <a:r>
              <a:rPr lang="en-CH" sz="1200">
                <a:solidFill>
                  <a:prstClr val="black"/>
                </a:solidFill>
                <a:latin typeface="Helvetica Light" charset="0"/>
                <a:ea typeface="Helvetica Light" charset="0"/>
                <a:cs typeface="Helvetica Light" charset="0"/>
                <a:sym typeface="Wingdings" pitchFamily="2" charset="2"/>
              </a:rPr>
              <a:t>Dynamic group with more than 50 active members and broad contributions to the experiment, incl. its construction and upgrade.</a:t>
            </a:r>
          </a:p>
          <a:p>
            <a:pPr>
              <a:spcBef>
                <a:spcPts val="3000"/>
              </a:spcBef>
            </a:pPr>
            <a:endParaRPr lang="en-CH" sz="1400">
              <a:solidFill>
                <a:prstClr val="black"/>
              </a:solidFill>
              <a:latin typeface="Helvetica" pitchFamily="2" charset="0"/>
              <a:ea typeface="Helvetica Light" charset="0"/>
              <a:cs typeface="Helvetica Light" charset="0"/>
              <a:sym typeface="Wingdings" pitchFamily="2" charset="2"/>
            </a:endParaRPr>
          </a:p>
        </p:txBody>
      </p:sp>
      <p:sp>
        <p:nvSpPr>
          <p:cNvPr id="12" name="TextBox 11">
            <a:extLst>
              <a:ext uri="{FF2B5EF4-FFF2-40B4-BE49-F238E27FC236}">
                <a16:creationId xmlns:a16="http://schemas.microsoft.com/office/drawing/2014/main" id="{7C4A97FA-FC1F-DE99-361E-EE47493C2AFA}"/>
              </a:ext>
            </a:extLst>
          </p:cNvPr>
          <p:cNvSpPr txBox="1"/>
          <p:nvPr/>
        </p:nvSpPr>
        <p:spPr>
          <a:xfrm>
            <a:off x="10215109" y="1147461"/>
            <a:ext cx="1671071" cy="600164"/>
          </a:xfrm>
          <a:prstGeom prst="rect">
            <a:avLst/>
          </a:prstGeom>
          <a:noFill/>
        </p:spPr>
        <p:txBody>
          <a:bodyPr wrap="square" rtlCol="0">
            <a:spAutoFit/>
          </a:bodyPr>
          <a:lstStyle/>
          <a:p>
            <a:pPr>
              <a:spcBef>
                <a:spcPts val="3000"/>
              </a:spcBef>
            </a:pPr>
            <a:r>
              <a:rPr lang="en-CH" sz="1100" dirty="0">
                <a:solidFill>
                  <a:schemeClr val="tx1">
                    <a:lumMod val="75000"/>
                    <a:lumOff val="25000"/>
                  </a:schemeClr>
                </a:solidFill>
                <a:latin typeface="Helvetica Light" charset="0"/>
                <a:ea typeface="Helvetica Light" charset="0"/>
                <a:cs typeface="Helvetica Light" charset="0"/>
                <a:sym typeface="Wingdings" pitchFamily="2" charset="2"/>
              </a:rPr>
              <a:t>Photo taken in Dec 2024 at the ATLAS detector site at CERN</a:t>
            </a:r>
          </a:p>
        </p:txBody>
      </p:sp>
      <p:pic>
        <p:nvPicPr>
          <p:cNvPr id="13" name="Picture 2" descr="Università degli Studi di Milano • Valore Italia">
            <a:extLst>
              <a:ext uri="{FF2B5EF4-FFF2-40B4-BE49-F238E27FC236}">
                <a16:creationId xmlns:a16="http://schemas.microsoft.com/office/drawing/2014/main" id="{6F4998D7-BBA6-69B5-8943-41814DADC4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7362" y="4064800"/>
            <a:ext cx="2358099" cy="94324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6B883CE-4D04-F178-5B82-DCDA6DBF7EAE}"/>
              </a:ext>
            </a:extLst>
          </p:cNvPr>
          <p:cNvSpPr txBox="1"/>
          <p:nvPr/>
        </p:nvSpPr>
        <p:spPr>
          <a:xfrm>
            <a:off x="630707" y="6066369"/>
            <a:ext cx="3639134" cy="492443"/>
          </a:xfrm>
          <a:prstGeom prst="rect">
            <a:avLst/>
          </a:prstGeom>
          <a:noFill/>
        </p:spPr>
        <p:txBody>
          <a:bodyPr wrap="square" rtlCol="0">
            <a:spAutoFit/>
          </a:bodyPr>
          <a:lstStyle/>
          <a:p>
            <a:pPr>
              <a:spcBef>
                <a:spcPts val="3000"/>
              </a:spcBef>
            </a:pPr>
            <a:r>
              <a:rPr lang="en-CH" sz="1400">
                <a:solidFill>
                  <a:prstClr val="black"/>
                </a:solidFill>
                <a:latin typeface="Helvetica" pitchFamily="2" charset="0"/>
                <a:ea typeface="Helvetica Light" charset="0"/>
                <a:cs typeface="Helvetica Light" charset="0"/>
                <a:sym typeface="Wingdings" pitchFamily="2" charset="2"/>
              </a:rPr>
              <a:t>Is also a member of LHCb </a:t>
            </a:r>
          </a:p>
          <a:p>
            <a:r>
              <a:rPr lang="en-CH" sz="1200">
                <a:solidFill>
                  <a:prstClr val="black"/>
                </a:solidFill>
                <a:latin typeface="Helvetica Light" panose="020B0403020202020204" pitchFamily="34" charset="0"/>
                <a:ea typeface="Helvetica Light" charset="0"/>
                <a:cs typeface="Helvetica Light" charset="0"/>
                <a:sym typeface="Wingdings" pitchFamily="2" charset="2"/>
              </a:rPr>
              <a:t>with equally broad contributions to the experiment.</a:t>
            </a:r>
            <a:endParaRPr lang="en-CH" sz="140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16" name="Rectangle 15">
            <a:extLst>
              <a:ext uri="{FF2B5EF4-FFF2-40B4-BE49-F238E27FC236}">
                <a16:creationId xmlns:a16="http://schemas.microsoft.com/office/drawing/2014/main" id="{EFD0C68F-FE89-6297-C68A-CEF4086E4639}"/>
              </a:ext>
            </a:extLst>
          </p:cNvPr>
          <p:cNvSpPr/>
          <p:nvPr/>
        </p:nvSpPr>
        <p:spPr>
          <a:xfrm>
            <a:off x="641954" y="1147461"/>
            <a:ext cx="3639135" cy="2793072"/>
          </a:xfrm>
          <a:prstGeom prst="rect">
            <a:avLst/>
          </a:prstGeom>
        </p:spPr>
        <p:txBody>
          <a:bodyPr wrap="square">
            <a:spAutoFit/>
          </a:bodyPr>
          <a:lstStyle/>
          <a:p>
            <a:pPr defTabSz="457200" fontAlgn="base">
              <a:spcBef>
                <a:spcPts val="1200"/>
              </a:spcBef>
              <a:spcAft>
                <a:spcPct val="0"/>
              </a:spcAft>
              <a:defRPr/>
            </a:pPr>
            <a:r>
              <a:rPr lang="en-GB" sz="1600" b="1">
                <a:latin typeface="Helvetica" pitchFamily="2" charset="0"/>
              </a:rPr>
              <a:t>ATLAS is a multi-decade experimental programme involving:</a:t>
            </a:r>
          </a:p>
          <a:p>
            <a:pPr marL="266700" indent="-266700" defTabSz="457200" fontAlgn="base">
              <a:spcBef>
                <a:spcPts val="1200"/>
              </a:spcBef>
              <a:spcAft>
                <a:spcPct val="0"/>
              </a:spcAft>
              <a:buFont typeface="Arial" panose="020B0604020202020204" pitchFamily="34" charset="0"/>
              <a:buChar char="•"/>
              <a:defRPr/>
            </a:pPr>
            <a:r>
              <a:rPr lang="en-GB" sz="1600">
                <a:latin typeface="Helvetica" pitchFamily="2" charset="0"/>
              </a:rPr>
              <a:t>242 institutes from 40 countries</a:t>
            </a:r>
          </a:p>
          <a:p>
            <a:pPr marL="266700" indent="-266700" defTabSz="457200" fontAlgn="base">
              <a:spcBef>
                <a:spcPts val="900"/>
              </a:spcBef>
              <a:spcAft>
                <a:spcPct val="0"/>
              </a:spcAft>
              <a:buFont typeface="Arial" panose="020B0604020202020204" pitchFamily="34" charset="0"/>
              <a:buChar char="•"/>
              <a:defRPr/>
            </a:pPr>
            <a:r>
              <a:rPr lang="en-GB" sz="1600">
                <a:latin typeface="Helvetica" pitchFamily="2" charset="0"/>
              </a:rPr>
              <a:t>2900 Scientific authors</a:t>
            </a:r>
          </a:p>
          <a:p>
            <a:pPr marL="266700" indent="-266700" defTabSz="457200" fontAlgn="base">
              <a:spcBef>
                <a:spcPts val="900"/>
              </a:spcBef>
              <a:spcAft>
                <a:spcPct val="0"/>
              </a:spcAft>
              <a:buFont typeface="Arial" panose="020B0604020202020204" pitchFamily="34" charset="0"/>
              <a:buChar char="•"/>
              <a:defRPr/>
            </a:pPr>
            <a:r>
              <a:rPr lang="en-GB" sz="1600">
                <a:latin typeface="Helvetica" pitchFamily="2" charset="0"/>
              </a:rPr>
              <a:t>1200 Physics PhD students</a:t>
            </a:r>
          </a:p>
          <a:p>
            <a:pPr marL="266700" indent="-266700" defTabSz="457200" fontAlgn="base">
              <a:spcBef>
                <a:spcPts val="900"/>
              </a:spcBef>
              <a:spcAft>
                <a:spcPct val="0"/>
              </a:spcAft>
              <a:buFont typeface="Arial" panose="020B0604020202020204" pitchFamily="34" charset="0"/>
              <a:buChar char="•"/>
              <a:defRPr/>
            </a:pPr>
            <a:r>
              <a:rPr lang="en-GB" sz="1600">
                <a:latin typeface="Helvetica" pitchFamily="2" charset="0"/>
              </a:rPr>
              <a:t>1300 Engineers or technicians</a:t>
            </a:r>
          </a:p>
          <a:p>
            <a:pPr marL="266700" indent="-266700" defTabSz="457200" fontAlgn="base">
              <a:spcBef>
                <a:spcPts val="900"/>
              </a:spcBef>
              <a:spcAft>
                <a:spcPct val="0"/>
              </a:spcAft>
              <a:buFont typeface="Arial" panose="020B0604020202020204" pitchFamily="34" charset="0"/>
              <a:buChar char="•"/>
              <a:defRPr/>
            </a:pPr>
            <a:r>
              <a:rPr lang="en-GB" sz="1600">
                <a:latin typeface="Helvetica" pitchFamily="2" charset="0"/>
              </a:rPr>
              <a:t>100 Engineering students</a:t>
            </a:r>
          </a:p>
          <a:p>
            <a:pPr marL="266700" indent="-266700" defTabSz="457200" fontAlgn="base">
              <a:spcBef>
                <a:spcPts val="900"/>
              </a:spcBef>
              <a:spcAft>
                <a:spcPct val="0"/>
              </a:spcAft>
              <a:buFont typeface="Arial" panose="020B0604020202020204" pitchFamily="34" charset="0"/>
              <a:buChar char="•"/>
              <a:defRPr/>
            </a:pPr>
            <a:r>
              <a:rPr lang="en-GB" sz="1600">
                <a:latin typeface="Helvetica" pitchFamily="2" charset="0"/>
              </a:rPr>
              <a:t>6000 Active members</a:t>
            </a:r>
          </a:p>
        </p:txBody>
      </p:sp>
      <p:pic>
        <p:nvPicPr>
          <p:cNvPr id="6" name="Picture 2">
            <a:extLst>
              <a:ext uri="{FF2B5EF4-FFF2-40B4-BE49-F238E27FC236}">
                <a16:creationId xmlns:a16="http://schemas.microsoft.com/office/drawing/2014/main" id="{42DEFF35-A8BE-537B-CDF0-EE78429D71D7}"/>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colorTemperature colorTemp="5900"/>
                    </a14:imgEffect>
                    <a14:imgEffect>
                      <a14:brightnessContrast bright="7000" contrast="38000"/>
                    </a14:imgEffect>
                  </a14:imgLayer>
                </a14:imgProps>
              </a:ext>
              <a:ext uri="{28A0092B-C50C-407E-A947-70E740481C1C}">
                <a14:useLocalDpi xmlns:a14="http://schemas.microsoft.com/office/drawing/2010/main" val="0"/>
              </a:ext>
            </a:extLst>
          </a:blip>
          <a:srcRect/>
          <a:stretch>
            <a:fillRect/>
          </a:stretch>
        </p:blipFill>
        <p:spPr bwMode="auto">
          <a:xfrm>
            <a:off x="4829666" y="4120221"/>
            <a:ext cx="1925402" cy="273823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13C99A-42FD-0A75-47C7-266FE770C1A5}"/>
              </a:ext>
            </a:extLst>
          </p:cNvPr>
          <p:cNvSpPr txBox="1"/>
          <p:nvPr/>
        </p:nvSpPr>
        <p:spPr>
          <a:xfrm>
            <a:off x="6755068" y="4120220"/>
            <a:ext cx="1794904" cy="430887"/>
          </a:xfrm>
          <a:prstGeom prst="rect">
            <a:avLst/>
          </a:prstGeom>
          <a:noFill/>
        </p:spPr>
        <p:txBody>
          <a:bodyPr wrap="square" rtlCol="0">
            <a:spAutoFit/>
          </a:bodyPr>
          <a:lstStyle/>
          <a:p>
            <a:pPr marL="0" algn="l">
              <a:spcBef>
                <a:spcPts val="3000"/>
              </a:spcBef>
            </a:pPr>
            <a:r>
              <a:rPr lang="en-GB" sz="11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ATLAS Letter of Intent Oct 1992</a:t>
            </a:r>
          </a:p>
        </p:txBody>
      </p:sp>
      <p:grpSp>
        <p:nvGrpSpPr>
          <p:cNvPr id="9" name="Group 8">
            <a:extLst>
              <a:ext uri="{FF2B5EF4-FFF2-40B4-BE49-F238E27FC236}">
                <a16:creationId xmlns:a16="http://schemas.microsoft.com/office/drawing/2014/main" id="{8F043BDC-4AD5-665E-A650-F766B4D85AEB}"/>
              </a:ext>
            </a:extLst>
          </p:cNvPr>
          <p:cNvGrpSpPr>
            <a:grpSpLocks noChangeAspect="1"/>
          </p:cNvGrpSpPr>
          <p:nvPr/>
        </p:nvGrpSpPr>
        <p:grpSpPr>
          <a:xfrm>
            <a:off x="4599710" y="5537003"/>
            <a:ext cx="7287490" cy="878477"/>
            <a:chOff x="4281088" y="5094028"/>
            <a:chExt cx="8066145" cy="972341"/>
          </a:xfrm>
        </p:grpSpPr>
        <p:sp>
          <p:nvSpPr>
            <p:cNvPr id="5" name="Rounded Rectangle 4">
              <a:extLst>
                <a:ext uri="{FF2B5EF4-FFF2-40B4-BE49-F238E27FC236}">
                  <a16:creationId xmlns:a16="http://schemas.microsoft.com/office/drawing/2014/main" id="{17B36138-3C4F-C35A-EAC6-0BD2983BD52F}"/>
                </a:ext>
              </a:extLst>
            </p:cNvPr>
            <p:cNvSpPr/>
            <p:nvPr/>
          </p:nvSpPr>
          <p:spPr>
            <a:xfrm>
              <a:off x="4281088" y="5094028"/>
              <a:ext cx="8066145" cy="972341"/>
            </a:xfrm>
            <a:prstGeom prst="roundRect">
              <a:avLst>
                <a:gd name="adj" fmla="val 6693"/>
              </a:avLst>
            </a:prstGeom>
            <a:solidFill>
              <a:schemeClr val="bg1"/>
            </a:solidFill>
            <a:ln>
              <a:solidFill>
                <a:schemeClr val="tx2">
                  <a:lumMod val="75000"/>
                </a:schemeClr>
              </a:solidFill>
            </a:ln>
          </p:spPr>
          <p:txBody>
            <a:bodyPr wrap="square" rtlCol="0" anchor="ctr">
              <a:spAutoFit/>
            </a:bodyPr>
            <a:lstStyle/>
            <a:p>
              <a:pPr algn="l"/>
              <a:endParaRPr lang="en-GB" sz="1600" dirty="0">
                <a:latin typeface="Helvetica" pitchFamily="2" charset="0"/>
              </a:endParaRPr>
            </a:p>
          </p:txBody>
        </p:sp>
        <p:pic>
          <p:nvPicPr>
            <p:cNvPr id="4" name="Picture 3">
              <a:extLst>
                <a:ext uri="{FF2B5EF4-FFF2-40B4-BE49-F238E27FC236}">
                  <a16:creationId xmlns:a16="http://schemas.microsoft.com/office/drawing/2014/main" id="{AA3F6ABF-32AF-C066-6D2E-F85A8246AA77}"/>
                </a:ext>
              </a:extLst>
            </p:cNvPr>
            <p:cNvPicPr>
              <a:picLocks noChangeAspect="1"/>
            </p:cNvPicPr>
            <p:nvPr/>
          </p:nvPicPr>
          <p:blipFill>
            <a:blip r:embed="rId11"/>
            <a:stretch>
              <a:fillRect/>
            </a:stretch>
          </p:blipFill>
          <p:spPr>
            <a:xfrm>
              <a:off x="4409399" y="5252317"/>
              <a:ext cx="7772401" cy="638938"/>
            </a:xfrm>
            <a:prstGeom prst="rect">
              <a:avLst/>
            </a:prstGeom>
          </p:spPr>
        </p:pic>
      </p:grpSp>
      <p:sp>
        <p:nvSpPr>
          <p:cNvPr id="17" name="TextBox 16">
            <a:extLst>
              <a:ext uri="{FF2B5EF4-FFF2-40B4-BE49-F238E27FC236}">
                <a16:creationId xmlns:a16="http://schemas.microsoft.com/office/drawing/2014/main" id="{E66EA848-26C8-17E4-24A6-3EE8DA33BF73}"/>
              </a:ext>
            </a:extLst>
          </p:cNvPr>
          <p:cNvSpPr txBox="1"/>
          <p:nvPr/>
        </p:nvSpPr>
        <p:spPr>
          <a:xfrm>
            <a:off x="8662545" y="5280084"/>
            <a:ext cx="3306765" cy="261610"/>
          </a:xfrm>
          <a:prstGeom prst="rect">
            <a:avLst/>
          </a:prstGeom>
          <a:noFill/>
        </p:spPr>
        <p:txBody>
          <a:bodyPr wrap="square" rtlCol="0">
            <a:spAutoFit/>
          </a:bodyPr>
          <a:lstStyle/>
          <a:p>
            <a:pPr marL="0" algn="r">
              <a:spcBef>
                <a:spcPts val="3000"/>
              </a:spcBef>
            </a:pPr>
            <a:r>
              <a:rPr lang="en-GB" sz="11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Milano signatories of ATLWAS </a:t>
            </a:r>
            <a:r>
              <a:rPr lang="en-GB" sz="1100" dirty="0" err="1">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LoI</a:t>
            </a:r>
            <a:r>
              <a:rPr lang="en-GB" sz="11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in 1992</a:t>
            </a:r>
          </a:p>
        </p:txBody>
      </p:sp>
    </p:spTree>
    <p:extLst>
      <p:ext uri="{BB962C8B-B14F-4D97-AF65-F5344CB8AC3E}">
        <p14:creationId xmlns:p14="http://schemas.microsoft.com/office/powerpoint/2010/main" val="144502023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43AF84-854D-5244-0A91-EFD3DAEC640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BBA10B-FC05-540B-8EE8-BE40FC83F84D}"/>
              </a:ext>
            </a:extLst>
          </p:cNvPr>
          <p:cNvSpPr>
            <a:spLocks noGrp="1"/>
          </p:cNvSpPr>
          <p:nvPr>
            <p:ph type="sldNum" sz="quarter" idx="4"/>
          </p:nvPr>
        </p:nvSpPr>
        <p:spPr/>
        <p:txBody>
          <a:bodyPr/>
          <a:lstStyle/>
          <a:p>
            <a:pPr>
              <a:defRPr/>
            </a:pPr>
            <a:fld id="{611C2F03-9E95-40C9-A99F-3C4F7EE8CF2A}" type="slidenum">
              <a:rPr lang="en-GB" smtClean="0"/>
              <a:pPr>
                <a:defRPr/>
              </a:pPr>
              <a:t>27</a:t>
            </a:fld>
            <a:endParaRPr lang="en-GB"/>
          </a:p>
        </p:txBody>
      </p:sp>
      <p:sp>
        <p:nvSpPr>
          <p:cNvPr id="3" name="TextBox 2">
            <a:extLst>
              <a:ext uri="{FF2B5EF4-FFF2-40B4-BE49-F238E27FC236}">
                <a16:creationId xmlns:a16="http://schemas.microsoft.com/office/drawing/2014/main" id="{DBB288FC-2B3B-2CF9-B17C-8C151A8C8EC8}"/>
              </a:ext>
            </a:extLst>
          </p:cNvPr>
          <p:cNvSpPr txBox="1"/>
          <p:nvPr/>
        </p:nvSpPr>
        <p:spPr>
          <a:xfrm>
            <a:off x="214938"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Milano’s contributions to the ATLAS construction</a:t>
            </a:r>
          </a:p>
        </p:txBody>
      </p:sp>
      <p:pic>
        <p:nvPicPr>
          <p:cNvPr id="4" name="Picture 2" descr="Università degli Studi di Milano • Valore Italia">
            <a:extLst>
              <a:ext uri="{FF2B5EF4-FFF2-40B4-BE49-F238E27FC236}">
                <a16:creationId xmlns:a16="http://schemas.microsoft.com/office/drawing/2014/main" id="{9DB47E06-51CE-1EA8-51FA-533E9CBFC2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8400" y="95585"/>
            <a:ext cx="1981749" cy="7927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D265826-8150-63FB-CED1-CF086B72AFEC}"/>
              </a:ext>
            </a:extLst>
          </p:cNvPr>
          <p:cNvSpPr/>
          <p:nvPr/>
        </p:nvSpPr>
        <p:spPr>
          <a:xfrm>
            <a:off x="641954" y="1143385"/>
            <a:ext cx="10048856" cy="523220"/>
          </a:xfrm>
          <a:prstGeom prst="rect">
            <a:avLst/>
          </a:prstGeom>
        </p:spPr>
        <p:txBody>
          <a:bodyPr wrap="square">
            <a:spAutoFit/>
          </a:bodyPr>
          <a:lstStyle/>
          <a:p>
            <a:pPr defTabSz="457200" fontAlgn="base">
              <a:spcBef>
                <a:spcPts val="1200"/>
              </a:spcBef>
              <a:spcAft>
                <a:spcPct val="0"/>
              </a:spcAft>
              <a:defRPr/>
            </a:pPr>
            <a:r>
              <a:rPr lang="en-GB" sz="1400" dirty="0">
                <a:latin typeface="Helvetica" pitchFamily="2" charset="0"/>
              </a:rPr>
              <a:t>Milano contributed crucially to all phases of the Liquid Argon EM calorimeter (left), in particular to the signal read-out electrodes (copper-</a:t>
            </a:r>
            <a:r>
              <a:rPr lang="en-GB" sz="1400" dirty="0" err="1">
                <a:latin typeface="Helvetica" pitchFamily="2" charset="0"/>
              </a:rPr>
              <a:t>kapton</a:t>
            </a:r>
            <a:r>
              <a:rPr lang="en-GB" sz="1400" dirty="0">
                <a:latin typeface="Helvetica" pitchFamily="2" charset="0"/>
              </a:rPr>
              <a:t>) and the front-electronics, under the leadership of Luciano Mandelli</a:t>
            </a:r>
          </a:p>
        </p:txBody>
      </p:sp>
      <p:pic>
        <p:nvPicPr>
          <p:cNvPr id="7" name="Picture 6">
            <a:extLst>
              <a:ext uri="{FF2B5EF4-FFF2-40B4-BE49-F238E27FC236}">
                <a16:creationId xmlns:a16="http://schemas.microsoft.com/office/drawing/2014/main" id="{7CD91DC8-937E-2D5B-A952-E4269F2148FB}"/>
              </a:ext>
            </a:extLst>
          </p:cNvPr>
          <p:cNvPicPr>
            <a:picLocks noChangeAspect="1"/>
          </p:cNvPicPr>
          <p:nvPr/>
        </p:nvPicPr>
        <p:blipFill>
          <a:blip r:embed="rId3"/>
          <a:stretch>
            <a:fillRect/>
          </a:stretch>
        </p:blipFill>
        <p:spPr>
          <a:xfrm>
            <a:off x="728052" y="1824857"/>
            <a:ext cx="5652368" cy="3807870"/>
          </a:xfrm>
          <a:prstGeom prst="rect">
            <a:avLst/>
          </a:prstGeom>
        </p:spPr>
      </p:pic>
      <p:sp>
        <p:nvSpPr>
          <p:cNvPr id="9" name="TextBox 8">
            <a:extLst>
              <a:ext uri="{FF2B5EF4-FFF2-40B4-BE49-F238E27FC236}">
                <a16:creationId xmlns:a16="http://schemas.microsoft.com/office/drawing/2014/main" id="{5EFC9E36-0E4E-AFA6-6B06-D1D7E0969EDE}"/>
              </a:ext>
            </a:extLst>
          </p:cNvPr>
          <p:cNvSpPr txBox="1"/>
          <p:nvPr/>
        </p:nvSpPr>
        <p:spPr>
          <a:xfrm>
            <a:off x="72229" y="6535003"/>
            <a:ext cx="1561646" cy="276999"/>
          </a:xfrm>
          <a:prstGeom prst="rect">
            <a:avLst/>
          </a:prstGeom>
          <a:noFill/>
        </p:spPr>
        <p:txBody>
          <a:bodyPr wrap="none" rtlCol="0">
            <a:spAutoFit/>
          </a:bodyPr>
          <a:lstStyle/>
          <a:p>
            <a:pPr marL="0">
              <a:spcBef>
                <a:spcPts val="3000"/>
              </a:spcBef>
            </a:pPr>
            <a:r>
              <a:rPr lang="en-GB" sz="1200">
                <a:solidFill>
                  <a:prstClr val="black"/>
                </a:solidFill>
                <a:latin typeface="Helvetica Light" charset="0"/>
                <a:ea typeface="Helvetica Light" charset="0"/>
                <a:cs typeface="Helvetica Light" charset="0"/>
                <a:sym typeface="Wingdings" pitchFamily="2" charset="2"/>
              </a:rPr>
              <a:t>Input by Peter Jenni</a:t>
            </a:r>
          </a:p>
        </p:txBody>
      </p:sp>
      <p:pic>
        <p:nvPicPr>
          <p:cNvPr id="15" name="Picture 14">
            <a:extLst>
              <a:ext uri="{FF2B5EF4-FFF2-40B4-BE49-F238E27FC236}">
                <a16:creationId xmlns:a16="http://schemas.microsoft.com/office/drawing/2014/main" id="{3BF53A5E-AC7E-DE57-5D18-5382DBF61843}"/>
              </a:ext>
            </a:extLst>
          </p:cNvPr>
          <p:cNvPicPr>
            <a:picLocks noChangeAspect="1"/>
          </p:cNvPicPr>
          <p:nvPr/>
        </p:nvPicPr>
        <p:blipFill>
          <a:blip r:embed="rId4"/>
          <a:stretch>
            <a:fillRect/>
          </a:stretch>
        </p:blipFill>
        <p:spPr>
          <a:xfrm>
            <a:off x="6480477" y="1824857"/>
            <a:ext cx="4745527" cy="3799378"/>
          </a:xfrm>
          <a:prstGeom prst="rect">
            <a:avLst/>
          </a:prstGeom>
        </p:spPr>
      </p:pic>
      <p:sp>
        <p:nvSpPr>
          <p:cNvPr id="18" name="Rectangle 17">
            <a:extLst>
              <a:ext uri="{FF2B5EF4-FFF2-40B4-BE49-F238E27FC236}">
                <a16:creationId xmlns:a16="http://schemas.microsoft.com/office/drawing/2014/main" id="{E1C97B0E-18CA-232E-E758-A2E84940B39B}"/>
              </a:ext>
            </a:extLst>
          </p:cNvPr>
          <p:cNvSpPr/>
          <p:nvPr/>
        </p:nvSpPr>
        <p:spPr>
          <a:xfrm>
            <a:off x="515228" y="5779880"/>
            <a:ext cx="11524921" cy="523220"/>
          </a:xfrm>
          <a:prstGeom prst="rect">
            <a:avLst/>
          </a:prstGeom>
        </p:spPr>
        <p:txBody>
          <a:bodyPr wrap="square">
            <a:spAutoFit/>
          </a:bodyPr>
          <a:lstStyle/>
          <a:p>
            <a:pPr defTabSz="457200" fontAlgn="base">
              <a:spcBef>
                <a:spcPts val="1200"/>
              </a:spcBef>
              <a:spcAft>
                <a:spcPct val="0"/>
              </a:spcAft>
              <a:defRPr/>
            </a:pPr>
            <a:r>
              <a:rPr lang="en-GB" sz="1400" dirty="0">
                <a:latin typeface="Helvetica" pitchFamily="2" charset="0"/>
              </a:rPr>
              <a:t>Milano, through the INFN accelerator and applied superconductivity laboratory LASA, made major contributions to the ATLAS toroid magnet project, notably the engineering and construction of the “B0” barrel prototype coil under the leadership of Lucio Rossi and Giovanni Volpini</a:t>
            </a:r>
          </a:p>
        </p:txBody>
      </p:sp>
      <p:sp>
        <p:nvSpPr>
          <p:cNvPr id="20" name="TextBox 19">
            <a:extLst>
              <a:ext uri="{FF2B5EF4-FFF2-40B4-BE49-F238E27FC236}">
                <a16:creationId xmlns:a16="http://schemas.microsoft.com/office/drawing/2014/main" id="{21E91146-9501-9EED-3535-ECB4D8E0EB71}"/>
              </a:ext>
            </a:extLst>
          </p:cNvPr>
          <p:cNvSpPr txBox="1"/>
          <p:nvPr/>
        </p:nvSpPr>
        <p:spPr>
          <a:xfrm>
            <a:off x="728052" y="1863185"/>
            <a:ext cx="6100548" cy="276999"/>
          </a:xfrm>
          <a:prstGeom prst="rect">
            <a:avLst/>
          </a:prstGeom>
          <a:noFill/>
        </p:spPr>
        <p:txBody>
          <a:bodyPr wrap="square">
            <a:spAutoFit/>
          </a:bodyPr>
          <a:lstStyle/>
          <a:p>
            <a:r>
              <a:rPr lang="en-GB" sz="1200" b="0" i="0" u="none" strike="noStrike">
                <a:solidFill>
                  <a:schemeClr val="bg1"/>
                </a:solidFill>
                <a:effectLst/>
                <a:latin typeface="Helvetica" pitchFamily="2" charset="0"/>
              </a:rPr>
              <a:t>Module-0 stacking, 1999</a:t>
            </a:r>
            <a:endParaRPr lang="en-GB" sz="1200">
              <a:solidFill>
                <a:schemeClr val="bg1"/>
              </a:solidFill>
              <a:latin typeface="Helvetica" pitchFamily="2" charset="0"/>
            </a:endParaRPr>
          </a:p>
        </p:txBody>
      </p:sp>
    </p:spTree>
    <p:extLst>
      <p:ext uri="{BB962C8B-B14F-4D97-AF65-F5344CB8AC3E}">
        <p14:creationId xmlns:p14="http://schemas.microsoft.com/office/powerpoint/2010/main" val="81841710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CD1F8-CC31-92D8-0AD1-EF3634108F3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487847A-30B8-73E4-0E2A-FC49EAADCA4A}"/>
              </a:ext>
            </a:extLst>
          </p:cNvPr>
          <p:cNvSpPr/>
          <p:nvPr/>
        </p:nvSpPr>
        <p:spPr>
          <a:xfrm>
            <a:off x="11287125" y="-16292"/>
            <a:ext cx="942978" cy="6874292"/>
          </a:xfrm>
          <a:prstGeom prst="rect">
            <a:avLst/>
          </a:prstGeom>
          <a:solidFill>
            <a:srgbClr val="417295"/>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a:ln>
                <a:noFill/>
              </a:ln>
              <a:solidFill>
                <a:srgbClr val="0057A6"/>
              </a:solidFill>
              <a:effectLst/>
              <a:uLnTx/>
              <a:uFillTx/>
              <a:latin typeface="Arial" panose="020B0604020202020204"/>
              <a:ea typeface="+mn-ea"/>
              <a:cs typeface="+mn-cs"/>
            </a:endParaRPr>
          </a:p>
        </p:txBody>
      </p:sp>
      <p:sp>
        <p:nvSpPr>
          <p:cNvPr id="13" name="Slide Number Placeholder 5">
            <a:extLst>
              <a:ext uri="{FF2B5EF4-FFF2-40B4-BE49-F238E27FC236}">
                <a16:creationId xmlns:a16="http://schemas.microsoft.com/office/drawing/2014/main" id="{13586432-FAB9-1772-0382-47A86483CA58}"/>
              </a:ext>
            </a:extLst>
          </p:cNvPr>
          <p:cNvSpPr>
            <a:spLocks noGrp="1"/>
          </p:cNvSpPr>
          <p:nvPr>
            <p:ph type="sldNum" sz="quarter" idx="4"/>
          </p:nvPr>
        </p:nvSpPr>
        <p:spPr>
          <a:xfrm>
            <a:off x="9138835" y="6545798"/>
            <a:ext cx="2677001" cy="365125"/>
          </a:xfrm>
        </p:spPr>
        <p:txBody>
          <a:bodyPr/>
          <a:lstStyle/>
          <a:p>
            <a:pPr defTabSz="457200" fontAlgn="base">
              <a:spcBef>
                <a:spcPct val="0"/>
              </a:spcBef>
              <a:spcAft>
                <a:spcPct val="0"/>
              </a:spcAft>
              <a:defRPr/>
            </a:pPr>
            <a:fld id="{611C2F03-9E95-40C9-A99F-3C4F7EE8CF2A}" type="slidenum">
              <a:rPr lang="en-GB">
                <a:solidFill>
                  <a:srgbClr val="000000">
                    <a:lumMod val="50000"/>
                    <a:lumOff val="50000"/>
                  </a:srgbClr>
                </a:solidFill>
              </a:rPr>
              <a:pPr defTabSz="457200" fontAlgn="base">
                <a:spcBef>
                  <a:spcPct val="0"/>
                </a:spcBef>
                <a:spcAft>
                  <a:spcPct val="0"/>
                </a:spcAft>
                <a:defRPr/>
              </a:pPr>
              <a:t>28</a:t>
            </a:fld>
            <a:endParaRPr lang="en-GB">
              <a:solidFill>
                <a:srgbClr val="000000">
                  <a:lumMod val="50000"/>
                  <a:lumOff val="50000"/>
                </a:srgbClr>
              </a:solidFill>
            </a:endParaRPr>
          </a:p>
        </p:txBody>
      </p:sp>
      <p:pic>
        <p:nvPicPr>
          <p:cNvPr id="2" name="Picture 1">
            <a:extLst>
              <a:ext uri="{FF2B5EF4-FFF2-40B4-BE49-F238E27FC236}">
                <a16:creationId xmlns:a16="http://schemas.microsoft.com/office/drawing/2014/main" id="{50C661B6-2D8A-05A3-C132-3578466703FB}"/>
              </a:ext>
            </a:extLst>
          </p:cNvPr>
          <p:cNvPicPr>
            <a:picLocks noChangeAspect="1"/>
          </p:cNvPicPr>
          <p:nvPr/>
        </p:nvPicPr>
        <p:blipFill rotWithShape="1">
          <a:blip r:embed="rId2">
            <a:extLst>
              <a:ext uri="{28A0092B-C50C-407E-A947-70E740481C1C}">
                <a14:useLocalDpi xmlns:a14="http://schemas.microsoft.com/office/drawing/2010/main"/>
              </a:ext>
            </a:extLst>
          </a:blip>
          <a:srcRect b="6754"/>
          <a:stretch>
            <a:fillRect/>
          </a:stretch>
        </p:blipFill>
        <p:spPr>
          <a:xfrm>
            <a:off x="-17638" y="1"/>
            <a:ext cx="12209637" cy="6858000"/>
          </a:xfrm>
          <a:prstGeom prst="rect">
            <a:avLst/>
          </a:prstGeom>
        </p:spPr>
      </p:pic>
      <p:sp>
        <p:nvSpPr>
          <p:cNvPr id="5" name="ZoneTexte 45">
            <a:extLst>
              <a:ext uri="{FF2B5EF4-FFF2-40B4-BE49-F238E27FC236}">
                <a16:creationId xmlns:a16="http://schemas.microsoft.com/office/drawing/2014/main" id="{066BD543-6421-61F8-35C8-2FAAC0372B2B}"/>
              </a:ext>
            </a:extLst>
          </p:cNvPr>
          <p:cNvSpPr txBox="1"/>
          <p:nvPr/>
        </p:nvSpPr>
        <p:spPr>
          <a:xfrm>
            <a:off x="-18848" y="6595261"/>
            <a:ext cx="790023" cy="276999"/>
          </a:xfrm>
          <a:prstGeom prst="rect">
            <a:avLst/>
          </a:prstGeom>
          <a:solidFill>
            <a:schemeClr val="accent1">
              <a:lumMod val="50000"/>
            </a:schemeClr>
          </a:solidFill>
        </p:spPr>
        <p:txBody>
          <a:bodyPr wrap="square" rtlCol="0">
            <a:spAutoFit/>
          </a:bodyPr>
          <a:lstStyle/>
          <a:p>
            <a:pPr algn="ctr"/>
            <a:r>
              <a:rPr lang="en-US" sz="1200" b="1">
                <a:solidFill>
                  <a:schemeClr val="bg1"/>
                </a:solidFill>
                <a:latin typeface="Arial" charset="0"/>
                <a:ea typeface="Arial" charset="0"/>
                <a:cs typeface="Arial" charset="0"/>
              </a:rPr>
              <a:t>ATLAS</a:t>
            </a:r>
          </a:p>
        </p:txBody>
      </p:sp>
      <p:pic>
        <p:nvPicPr>
          <p:cNvPr id="7" name="Picture 6">
            <a:extLst>
              <a:ext uri="{FF2B5EF4-FFF2-40B4-BE49-F238E27FC236}">
                <a16:creationId xmlns:a16="http://schemas.microsoft.com/office/drawing/2014/main" id="{2EAA2B1E-0352-5DFA-F02B-DD63F2F7A06F}"/>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9956602" y="207654"/>
            <a:ext cx="1977081" cy="862030"/>
          </a:xfrm>
          <a:prstGeom prst="rect">
            <a:avLst/>
          </a:prstGeom>
        </p:spPr>
      </p:pic>
    </p:spTree>
    <p:extLst>
      <p:ext uri="{BB962C8B-B14F-4D97-AF65-F5344CB8AC3E}">
        <p14:creationId xmlns:p14="http://schemas.microsoft.com/office/powerpoint/2010/main" val="147619049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2333FD-350B-4D4C-BF52-AFAA2419DF41}"/>
              </a:ext>
            </a:extLst>
          </p:cNvPr>
          <p:cNvPicPr>
            <a:picLocks noChangeAspect="1"/>
          </p:cNvPicPr>
          <p:nvPr/>
        </p:nvPicPr>
        <p:blipFill rotWithShape="1">
          <a:blip r:embed="rId2">
            <a:extLst>
              <a:ext uri="{28A0092B-C50C-407E-A947-70E740481C1C}">
                <a14:useLocalDpi xmlns:a14="http://schemas.microsoft.com/office/drawing/2010/main"/>
              </a:ext>
            </a:extLst>
          </a:blip>
          <a:srcRect t="5691"/>
          <a:stretch>
            <a:fillRect/>
          </a:stretch>
        </p:blipFill>
        <p:spPr>
          <a:xfrm>
            <a:off x="-18848" y="-1"/>
            <a:ext cx="12210847" cy="6891453"/>
          </a:xfrm>
          <a:prstGeom prst="rect">
            <a:avLst/>
          </a:prstGeom>
        </p:spPr>
      </p:pic>
      <p:sp>
        <p:nvSpPr>
          <p:cNvPr id="2" name="Slide Number Placeholder 1">
            <a:extLst>
              <a:ext uri="{FF2B5EF4-FFF2-40B4-BE49-F238E27FC236}">
                <a16:creationId xmlns:a16="http://schemas.microsoft.com/office/drawing/2014/main" id="{CE005C89-9642-C74F-AA76-7239D3CB0251}"/>
              </a:ext>
            </a:extLst>
          </p:cNvPr>
          <p:cNvSpPr>
            <a:spLocks noGrp="1"/>
          </p:cNvSpPr>
          <p:nvPr>
            <p:ph type="sldNum" sz="quarter" idx="4"/>
          </p:nvPr>
        </p:nvSpPr>
        <p:spPr/>
        <p:txBody>
          <a:bodyPr/>
          <a:lstStyle/>
          <a:p>
            <a:pPr>
              <a:defRPr/>
            </a:pPr>
            <a:fld id="{611C2F03-9E95-40C9-A99F-3C4F7EE8CF2A}" type="slidenum">
              <a:rPr lang="en-GB" smtClean="0"/>
              <a:pPr>
                <a:defRPr/>
              </a:pPr>
              <a:t>29</a:t>
            </a:fld>
            <a:endParaRPr lang="en-GB"/>
          </a:p>
        </p:txBody>
      </p:sp>
      <p:sp>
        <p:nvSpPr>
          <p:cNvPr id="11" name="TextBox 10">
            <a:extLst>
              <a:ext uri="{FF2B5EF4-FFF2-40B4-BE49-F238E27FC236}">
                <a16:creationId xmlns:a16="http://schemas.microsoft.com/office/drawing/2014/main" id="{EF6F32CF-3E00-6A46-8528-A5A7D3C61DE0}"/>
              </a:ext>
            </a:extLst>
          </p:cNvPr>
          <p:cNvSpPr txBox="1"/>
          <p:nvPr/>
        </p:nvSpPr>
        <p:spPr>
          <a:xfrm>
            <a:off x="9718723" y="3300202"/>
            <a:ext cx="2452841" cy="3600986"/>
          </a:xfrm>
          <a:prstGeom prst="rect">
            <a:avLst/>
          </a:prstGeom>
          <a:solidFill>
            <a:schemeClr val="tx1">
              <a:alpha val="33000"/>
            </a:schemeClr>
          </a:solidFill>
        </p:spPr>
        <p:txBody>
          <a:bodyPr wrap="square" rtlCol="0">
            <a:spAutoFit/>
          </a:bodyPr>
          <a:lstStyle/>
          <a:p>
            <a:pPr>
              <a:spcBef>
                <a:spcPts val="3000"/>
              </a:spcBef>
            </a:pPr>
            <a:r>
              <a:rPr lang="en-CH" sz="1200">
                <a:solidFill>
                  <a:schemeClr val="bg1"/>
                </a:solidFill>
                <a:latin typeface="Helvetica Light" charset="0"/>
                <a:ea typeface="Helvetica Light" charset="0"/>
                <a:cs typeface="Helvetica Light" charset="0"/>
                <a:sym typeface="Wingdings" pitchFamily="2" charset="2"/>
              </a:rPr>
              <a:t>View on the ATLAS </a:t>
            </a:r>
            <a:r>
              <a:rPr lang="en-CH" sz="1200" b="1">
                <a:solidFill>
                  <a:schemeClr val="bg1"/>
                </a:solidFill>
                <a:latin typeface="Helvetica" pitchFamily="2" charset="0"/>
                <a:ea typeface="Helvetica Light" charset="0"/>
                <a:cs typeface="Helvetica Light" charset="0"/>
                <a:sym typeface="Wingdings" pitchFamily="2" charset="2"/>
              </a:rPr>
              <a:t>inner detectors</a:t>
            </a:r>
            <a:r>
              <a:rPr lang="en-CH" sz="1200">
                <a:solidFill>
                  <a:schemeClr val="bg1"/>
                </a:solidFill>
                <a:latin typeface="Helvetica Light" charset="0"/>
                <a:ea typeface="Helvetica Light" charset="0"/>
                <a:cs typeface="Helvetica Light" charset="0"/>
                <a:sym typeface="Wingdings" pitchFamily="2" charset="2"/>
              </a:rPr>
              <a:t>. At the centre, the inner tracking detector with a radius of about 1m</a:t>
            </a:r>
            <a:r>
              <a:rPr lang="en-GB" sz="1200">
                <a:solidFill>
                  <a:schemeClr val="bg1"/>
                </a:solidFill>
                <a:latin typeface="Helvetica Light" charset="0"/>
                <a:ea typeface="Helvetica Light" charset="0"/>
                <a:cs typeface="Helvetica Light" charset="0"/>
                <a:sym typeface="Wingdings" pitchFamily="2" charset="2"/>
              </a:rPr>
              <a:t>. It is surrounded by the inner solenoid producing a uniform 2-Tesla field throughout the volume of the tracker. The magnet itself is located inside the cryostat of the liquid argon electromagnetic calorimeter, whose electronic read-out boxes are visible, covering in part the hadronic calorimeter located at larger radius. On the outer part, the first layers of muon chambers, part of the muon spectrometer, subdivided into sixteen azimuthal sectors, are seen</a:t>
            </a:r>
            <a:endParaRPr lang="en-CH" sz="1200">
              <a:solidFill>
                <a:schemeClr val="bg1"/>
              </a:solidFill>
              <a:latin typeface="Helvetica Light" charset="0"/>
              <a:ea typeface="Helvetica Light" charset="0"/>
              <a:cs typeface="Helvetica Light" charset="0"/>
              <a:sym typeface="Wingdings" pitchFamily="2" charset="2"/>
            </a:endParaRPr>
          </a:p>
        </p:txBody>
      </p:sp>
      <p:pic>
        <p:nvPicPr>
          <p:cNvPr id="10" name="Picture 9">
            <a:extLst>
              <a:ext uri="{FF2B5EF4-FFF2-40B4-BE49-F238E27FC236}">
                <a16:creationId xmlns:a16="http://schemas.microsoft.com/office/drawing/2014/main" id="{7275043A-B1C2-E345-894E-68DDB7140D31}"/>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9956602" y="207654"/>
            <a:ext cx="1977081" cy="862030"/>
          </a:xfrm>
          <a:prstGeom prst="rect">
            <a:avLst/>
          </a:prstGeom>
        </p:spPr>
      </p:pic>
      <p:sp>
        <p:nvSpPr>
          <p:cNvPr id="3" name="ZoneTexte 45">
            <a:extLst>
              <a:ext uri="{FF2B5EF4-FFF2-40B4-BE49-F238E27FC236}">
                <a16:creationId xmlns:a16="http://schemas.microsoft.com/office/drawing/2014/main" id="{F9989A03-9657-983D-3991-494216CB9AAA}"/>
              </a:ext>
            </a:extLst>
          </p:cNvPr>
          <p:cNvSpPr txBox="1"/>
          <p:nvPr/>
        </p:nvSpPr>
        <p:spPr>
          <a:xfrm>
            <a:off x="-18848" y="6595261"/>
            <a:ext cx="790023" cy="276999"/>
          </a:xfrm>
          <a:prstGeom prst="rect">
            <a:avLst/>
          </a:prstGeom>
          <a:solidFill>
            <a:schemeClr val="accent1">
              <a:lumMod val="50000"/>
            </a:schemeClr>
          </a:solidFill>
        </p:spPr>
        <p:txBody>
          <a:bodyPr wrap="square" rtlCol="0">
            <a:spAutoFit/>
          </a:bodyPr>
          <a:lstStyle/>
          <a:p>
            <a:pPr algn="ctr"/>
            <a:r>
              <a:rPr lang="en-US" sz="1200" b="1">
                <a:solidFill>
                  <a:schemeClr val="bg1"/>
                </a:solidFill>
                <a:latin typeface="Arial" charset="0"/>
                <a:ea typeface="Arial" charset="0"/>
                <a:cs typeface="Arial" charset="0"/>
              </a:rPr>
              <a:t>ATLAS</a:t>
            </a:r>
          </a:p>
        </p:txBody>
      </p:sp>
    </p:spTree>
    <p:extLst>
      <p:ext uri="{BB962C8B-B14F-4D97-AF65-F5344CB8AC3E}">
        <p14:creationId xmlns:p14="http://schemas.microsoft.com/office/powerpoint/2010/main" val="195933326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4E104-9EC6-C765-25BF-92D4C6C8076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A71599-A93B-A3DB-15FC-ED8AB44D7668}"/>
              </a:ext>
            </a:extLst>
          </p:cNvPr>
          <p:cNvSpPr>
            <a:spLocks noGrp="1"/>
          </p:cNvSpPr>
          <p:nvPr>
            <p:ph type="sldNum" sz="quarter" idx="4"/>
          </p:nvPr>
        </p:nvSpPr>
        <p:spPr/>
        <p:txBody>
          <a:bodyPr/>
          <a:lstStyle/>
          <a:p>
            <a:pPr>
              <a:defRPr/>
            </a:pPr>
            <a:fld id="{611C2F03-9E95-40C9-A99F-3C4F7EE8CF2A}" type="slidenum">
              <a:rPr lang="en-GB" smtClean="0"/>
              <a:pPr>
                <a:defRPr/>
              </a:pPr>
              <a:t>30</a:t>
            </a:fld>
            <a:endParaRPr lang="en-GB"/>
          </a:p>
        </p:txBody>
      </p:sp>
      <p:pic>
        <p:nvPicPr>
          <p:cNvPr id="8" name="Picture 7">
            <a:extLst>
              <a:ext uri="{FF2B5EF4-FFF2-40B4-BE49-F238E27FC236}">
                <a16:creationId xmlns:a16="http://schemas.microsoft.com/office/drawing/2014/main" id="{9F00A55F-5A28-1604-C16C-D2A0556811A7}"/>
              </a:ext>
            </a:extLst>
          </p:cNvPr>
          <p:cNvPicPr>
            <a:picLocks noChangeAspect="1"/>
          </p:cNvPicPr>
          <p:nvPr/>
        </p:nvPicPr>
        <p:blipFill>
          <a:blip r:embed="rId2"/>
          <a:srcRect t="7823" b="7097"/>
          <a:stretch>
            <a:fillRect/>
          </a:stretch>
        </p:blipFill>
        <p:spPr>
          <a:xfrm>
            <a:off x="0" y="0"/>
            <a:ext cx="12192000" cy="6910924"/>
          </a:xfrm>
          <a:prstGeom prst="rect">
            <a:avLst/>
          </a:prstGeom>
        </p:spPr>
      </p:pic>
      <p:sp>
        <p:nvSpPr>
          <p:cNvPr id="9" name="TextBox 8">
            <a:extLst>
              <a:ext uri="{FF2B5EF4-FFF2-40B4-BE49-F238E27FC236}">
                <a16:creationId xmlns:a16="http://schemas.microsoft.com/office/drawing/2014/main" id="{3F3DE014-F9B7-666F-12A6-F4A5CBC9AA95}"/>
              </a:ext>
            </a:extLst>
          </p:cNvPr>
          <p:cNvSpPr txBox="1"/>
          <p:nvPr/>
        </p:nvSpPr>
        <p:spPr>
          <a:xfrm>
            <a:off x="8539665" y="6604583"/>
            <a:ext cx="3542958" cy="253916"/>
          </a:xfrm>
          <a:prstGeom prst="rect">
            <a:avLst/>
          </a:prstGeom>
          <a:noFill/>
        </p:spPr>
        <p:txBody>
          <a:bodyPr wrap="none" rtlCol="0">
            <a:spAutoFit/>
          </a:bodyPr>
          <a:lstStyle/>
          <a:p>
            <a:pPr marL="0" algn="r">
              <a:spcBef>
                <a:spcPts val="3000"/>
              </a:spcBef>
            </a:pPr>
            <a:r>
              <a:rPr lang="en-CH" sz="1050" dirty="0">
                <a:solidFill>
                  <a:schemeClr val="bg1"/>
                </a:solidFill>
                <a:latin typeface="Helvetica" pitchFamily="2" charset="0"/>
                <a:ea typeface="Helvetica Light" charset="0"/>
                <a:cs typeface="Helvetica Light" charset="0"/>
                <a:sym typeface="Wingdings" pitchFamily="2" charset="2"/>
              </a:rPr>
              <a:t>Installation of ATLAS Insertable B-layer on 15 May 2014</a:t>
            </a:r>
          </a:p>
        </p:txBody>
      </p:sp>
      <p:pic>
        <p:nvPicPr>
          <p:cNvPr id="3" name="Picture 2">
            <a:extLst>
              <a:ext uri="{FF2B5EF4-FFF2-40B4-BE49-F238E27FC236}">
                <a16:creationId xmlns:a16="http://schemas.microsoft.com/office/drawing/2014/main" id="{4A857BE2-BEA3-0A56-9752-6253D4A3BF2B}"/>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9956602" y="207654"/>
            <a:ext cx="1977081" cy="862030"/>
          </a:xfrm>
          <a:prstGeom prst="rect">
            <a:avLst/>
          </a:prstGeom>
        </p:spPr>
      </p:pic>
      <p:sp>
        <p:nvSpPr>
          <p:cNvPr id="4" name="ZoneTexte 45">
            <a:extLst>
              <a:ext uri="{FF2B5EF4-FFF2-40B4-BE49-F238E27FC236}">
                <a16:creationId xmlns:a16="http://schemas.microsoft.com/office/drawing/2014/main" id="{11A3089D-55DE-F397-3A87-7D720D7BF8A2}"/>
              </a:ext>
            </a:extLst>
          </p:cNvPr>
          <p:cNvSpPr txBox="1"/>
          <p:nvPr/>
        </p:nvSpPr>
        <p:spPr>
          <a:xfrm>
            <a:off x="-18848" y="6595261"/>
            <a:ext cx="790023" cy="276999"/>
          </a:xfrm>
          <a:prstGeom prst="rect">
            <a:avLst/>
          </a:prstGeom>
          <a:solidFill>
            <a:schemeClr val="accent1">
              <a:lumMod val="50000"/>
            </a:schemeClr>
          </a:solidFill>
        </p:spPr>
        <p:txBody>
          <a:bodyPr wrap="square" rtlCol="0">
            <a:spAutoFit/>
          </a:bodyPr>
          <a:lstStyle/>
          <a:p>
            <a:pPr algn="ctr"/>
            <a:r>
              <a:rPr lang="en-US" sz="1200" b="1">
                <a:solidFill>
                  <a:schemeClr val="bg1"/>
                </a:solidFill>
                <a:latin typeface="Arial" charset="0"/>
                <a:ea typeface="Arial" charset="0"/>
                <a:cs typeface="Arial" charset="0"/>
              </a:rPr>
              <a:t>ATLAS</a:t>
            </a:r>
          </a:p>
        </p:txBody>
      </p:sp>
    </p:spTree>
    <p:extLst>
      <p:ext uri="{BB962C8B-B14F-4D97-AF65-F5344CB8AC3E}">
        <p14:creationId xmlns:p14="http://schemas.microsoft.com/office/powerpoint/2010/main" val="172324551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6FA10C9-343F-AA4C-FAB6-7391772BE5D1}"/>
              </a:ext>
            </a:extLst>
          </p:cNvPr>
          <p:cNvPicPr>
            <a:picLocks noChangeAspect="1"/>
          </p:cNvPicPr>
          <p:nvPr/>
        </p:nvPicPr>
        <p:blipFill>
          <a:blip r:embed="rId2"/>
          <a:srcRect l="5002" t="-266" r="5571" b="266"/>
          <a:stretch>
            <a:fillRect/>
          </a:stretch>
        </p:blipFill>
        <p:spPr>
          <a:xfrm>
            <a:off x="1" y="-19956"/>
            <a:ext cx="5994104" cy="3770322"/>
          </a:xfrm>
          <a:prstGeom prst="rect">
            <a:avLst/>
          </a:prstGeom>
        </p:spPr>
      </p:pic>
      <p:sp>
        <p:nvSpPr>
          <p:cNvPr id="2" name="Slide Number Placeholder 1">
            <a:extLst>
              <a:ext uri="{FF2B5EF4-FFF2-40B4-BE49-F238E27FC236}">
                <a16:creationId xmlns:a16="http://schemas.microsoft.com/office/drawing/2014/main" id="{0F57209F-0F53-014A-9C53-080288AE37B3}"/>
              </a:ext>
            </a:extLst>
          </p:cNvPr>
          <p:cNvSpPr>
            <a:spLocks noGrp="1"/>
          </p:cNvSpPr>
          <p:nvPr>
            <p:ph type="sldNum" sz="quarter" idx="4"/>
          </p:nvPr>
        </p:nvSpPr>
        <p:spPr/>
        <p:txBody>
          <a:bodyPr/>
          <a:lstStyle/>
          <a:p>
            <a:pPr>
              <a:defRPr/>
            </a:pPr>
            <a:fld id="{611C2F03-9E95-40C9-A99F-3C4F7EE8CF2A}" type="slidenum">
              <a:rPr lang="en-GB" smtClean="0"/>
              <a:pPr>
                <a:defRPr/>
              </a:pPr>
              <a:t>31</a:t>
            </a:fld>
            <a:endParaRPr lang="en-GB"/>
          </a:p>
        </p:txBody>
      </p:sp>
      <p:pic>
        <p:nvPicPr>
          <p:cNvPr id="4" name="Picture 3">
            <a:extLst>
              <a:ext uri="{FF2B5EF4-FFF2-40B4-BE49-F238E27FC236}">
                <a16:creationId xmlns:a16="http://schemas.microsoft.com/office/drawing/2014/main" id="{D2F444F3-0AA5-D7E8-A579-06B0E8042DF3}"/>
              </a:ext>
            </a:extLst>
          </p:cNvPr>
          <p:cNvPicPr>
            <a:picLocks noChangeAspect="1"/>
          </p:cNvPicPr>
          <p:nvPr/>
        </p:nvPicPr>
        <p:blipFill rotWithShape="1">
          <a:blip r:embed="rId3"/>
          <a:srcRect l="1733" t="35883" r="194" b="6326"/>
          <a:stretch/>
        </p:blipFill>
        <p:spPr>
          <a:xfrm>
            <a:off x="-16202" y="3723862"/>
            <a:ext cx="12214242" cy="3160558"/>
          </a:xfrm>
          <a:prstGeom prst="rect">
            <a:avLst/>
          </a:prstGeom>
        </p:spPr>
      </p:pic>
      <p:sp>
        <p:nvSpPr>
          <p:cNvPr id="6" name="Slide Number Placeholder 1">
            <a:extLst>
              <a:ext uri="{FF2B5EF4-FFF2-40B4-BE49-F238E27FC236}">
                <a16:creationId xmlns:a16="http://schemas.microsoft.com/office/drawing/2014/main" id="{4687315A-C2F5-6219-BCEE-5931C8FF88A9}"/>
              </a:ext>
            </a:extLst>
          </p:cNvPr>
          <p:cNvSpPr txBox="1">
            <a:spLocks/>
          </p:cNvSpPr>
          <p:nvPr/>
        </p:nvSpPr>
        <p:spPr>
          <a:xfrm>
            <a:off x="9138835" y="6545798"/>
            <a:ext cx="2677001" cy="365125"/>
          </a:xfrm>
          <a:prstGeom prst="rect">
            <a:avLst/>
          </a:prstGeom>
        </p:spPr>
        <p:txBody>
          <a:bodyPr/>
          <a:lstStyle>
            <a:defPPr>
              <a:defRPr lang="en-CH"/>
            </a:defPPr>
            <a:lvl1pPr marL="0" algn="r" defTabSz="914400" rtl="0" eaLnBrk="1" latinLnBrk="0" hangingPunct="1">
              <a:defRPr sz="1400" b="0" i="0" kern="1200">
                <a:solidFill>
                  <a:schemeClr val="tx1">
                    <a:lumMod val="50000"/>
                    <a:lumOff val="50000"/>
                  </a:schemeClr>
                </a:solidFill>
                <a:latin typeface="Helvetica Light" charset="0"/>
                <a:ea typeface="Helvetica Light" charset="0"/>
                <a:cs typeface="Helvetica Light"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611C2F03-9E95-40C9-A99F-3C4F7EE8CF2A}" type="slidenum">
              <a:rPr lang="en-GB"/>
              <a:pPr>
                <a:defRPr/>
              </a:pPr>
              <a:t>31</a:t>
            </a:fld>
            <a:endParaRPr lang="en-GB"/>
          </a:p>
        </p:txBody>
      </p:sp>
      <p:sp>
        <p:nvSpPr>
          <p:cNvPr id="7" name="ZoneTexte 45">
            <a:extLst>
              <a:ext uri="{FF2B5EF4-FFF2-40B4-BE49-F238E27FC236}">
                <a16:creationId xmlns:a16="http://schemas.microsoft.com/office/drawing/2014/main" id="{BD7594F2-ECDA-5397-5A4A-63420264BED8}"/>
              </a:ext>
            </a:extLst>
          </p:cNvPr>
          <p:cNvSpPr txBox="1"/>
          <p:nvPr/>
        </p:nvSpPr>
        <p:spPr>
          <a:xfrm>
            <a:off x="5107" y="6587465"/>
            <a:ext cx="658425" cy="276999"/>
          </a:xfrm>
          <a:prstGeom prst="rect">
            <a:avLst/>
          </a:prstGeom>
          <a:solidFill>
            <a:schemeClr val="accent1">
              <a:lumMod val="50000"/>
            </a:schemeClr>
          </a:solidFill>
        </p:spPr>
        <p:txBody>
          <a:bodyPr wrap="square" rtlCol="0">
            <a:spAutoFit/>
          </a:bodyPr>
          <a:lstStyle/>
          <a:p>
            <a:pPr algn="ctr"/>
            <a:r>
              <a:rPr lang="en-US" sz="1200" b="1">
                <a:solidFill>
                  <a:schemeClr val="bg1"/>
                </a:solidFill>
                <a:latin typeface="Arial" charset="0"/>
                <a:ea typeface="Arial" charset="0"/>
                <a:cs typeface="Arial" charset="0"/>
              </a:rPr>
              <a:t>ALICE</a:t>
            </a:r>
          </a:p>
        </p:txBody>
      </p:sp>
      <p:sp>
        <p:nvSpPr>
          <p:cNvPr id="8" name="ZoneTexte 47">
            <a:extLst>
              <a:ext uri="{FF2B5EF4-FFF2-40B4-BE49-F238E27FC236}">
                <a16:creationId xmlns:a16="http://schemas.microsoft.com/office/drawing/2014/main" id="{B24044E6-0FB3-31EB-A6B4-2E92688336F4}"/>
              </a:ext>
            </a:extLst>
          </p:cNvPr>
          <p:cNvSpPr txBox="1"/>
          <p:nvPr/>
        </p:nvSpPr>
        <p:spPr>
          <a:xfrm>
            <a:off x="-11490" y="1"/>
            <a:ext cx="658425" cy="276999"/>
          </a:xfrm>
          <a:prstGeom prst="rect">
            <a:avLst/>
          </a:prstGeom>
          <a:solidFill>
            <a:schemeClr val="accent1">
              <a:lumMod val="50000"/>
            </a:schemeClr>
          </a:solidFill>
        </p:spPr>
        <p:txBody>
          <a:bodyPr wrap="square" rtlCol="0">
            <a:spAutoFit/>
          </a:bodyPr>
          <a:lstStyle/>
          <a:p>
            <a:pPr algn="ctr"/>
            <a:r>
              <a:rPr lang="en-US" sz="1200" b="1">
                <a:solidFill>
                  <a:schemeClr val="bg1"/>
                </a:solidFill>
                <a:latin typeface="Arial" charset="0"/>
                <a:ea typeface="Arial" charset="0"/>
                <a:cs typeface="Arial" charset="0"/>
              </a:rPr>
              <a:t>CMS</a:t>
            </a:r>
          </a:p>
        </p:txBody>
      </p:sp>
      <p:pic>
        <p:nvPicPr>
          <p:cNvPr id="11" name="Picture 10">
            <a:extLst>
              <a:ext uri="{FF2B5EF4-FFF2-40B4-BE49-F238E27FC236}">
                <a16:creationId xmlns:a16="http://schemas.microsoft.com/office/drawing/2014/main" id="{A9B6EDE2-4736-5D6F-6B9C-EF1598A7DEAC}"/>
              </a:ext>
            </a:extLst>
          </p:cNvPr>
          <p:cNvPicPr>
            <a:picLocks noChangeAspect="1"/>
          </p:cNvPicPr>
          <p:nvPr/>
        </p:nvPicPr>
        <p:blipFill>
          <a:blip r:embed="rId4"/>
          <a:srcRect b="8825"/>
          <a:stretch>
            <a:fillRect/>
          </a:stretch>
        </p:blipFill>
        <p:spPr>
          <a:xfrm>
            <a:off x="5989433" y="-26959"/>
            <a:ext cx="6214425" cy="3777326"/>
          </a:xfrm>
          <a:prstGeom prst="rect">
            <a:avLst/>
          </a:prstGeom>
        </p:spPr>
      </p:pic>
      <p:sp>
        <p:nvSpPr>
          <p:cNvPr id="13" name="ZoneTexte 48">
            <a:extLst>
              <a:ext uri="{FF2B5EF4-FFF2-40B4-BE49-F238E27FC236}">
                <a16:creationId xmlns:a16="http://schemas.microsoft.com/office/drawing/2014/main" id="{18DAC5A7-5827-5E4F-04A5-1FE5629591A1}"/>
              </a:ext>
            </a:extLst>
          </p:cNvPr>
          <p:cNvSpPr txBox="1"/>
          <p:nvPr/>
        </p:nvSpPr>
        <p:spPr>
          <a:xfrm>
            <a:off x="11549752" y="-26960"/>
            <a:ext cx="642248" cy="276999"/>
          </a:xfrm>
          <a:prstGeom prst="rect">
            <a:avLst/>
          </a:prstGeom>
          <a:solidFill>
            <a:schemeClr val="accent1">
              <a:lumMod val="50000"/>
            </a:schemeClr>
          </a:solidFill>
        </p:spPr>
        <p:txBody>
          <a:bodyPr wrap="square" rtlCol="0">
            <a:spAutoFit/>
          </a:bodyPr>
          <a:lstStyle/>
          <a:p>
            <a:pPr algn="ctr"/>
            <a:r>
              <a:rPr lang="en-US" sz="1200" b="1">
                <a:solidFill>
                  <a:schemeClr val="bg1"/>
                </a:solidFill>
                <a:latin typeface="Arial" charset="0"/>
                <a:ea typeface="Arial" charset="0"/>
                <a:cs typeface="Arial" charset="0"/>
              </a:rPr>
              <a:t>LHCb</a:t>
            </a:r>
          </a:p>
        </p:txBody>
      </p:sp>
      <p:cxnSp>
        <p:nvCxnSpPr>
          <p:cNvPr id="9" name="Straight Connector 8">
            <a:extLst>
              <a:ext uri="{FF2B5EF4-FFF2-40B4-BE49-F238E27FC236}">
                <a16:creationId xmlns:a16="http://schemas.microsoft.com/office/drawing/2014/main" id="{8C8222E0-467F-259E-42FE-376015D74C40}"/>
              </a:ext>
            </a:extLst>
          </p:cNvPr>
          <p:cNvCxnSpPr>
            <a:cxnSpLocks/>
          </p:cNvCxnSpPr>
          <p:nvPr/>
        </p:nvCxnSpPr>
        <p:spPr>
          <a:xfrm>
            <a:off x="-16202" y="3750367"/>
            <a:ext cx="12220060"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EE1754-A24C-6AB1-C78A-65F84F381E95}"/>
              </a:ext>
            </a:extLst>
          </p:cNvPr>
          <p:cNvCxnSpPr>
            <a:cxnSpLocks/>
          </p:cNvCxnSpPr>
          <p:nvPr/>
        </p:nvCxnSpPr>
        <p:spPr>
          <a:xfrm flipV="1">
            <a:off x="5989433" y="0"/>
            <a:ext cx="0" cy="3750367"/>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29129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D2C57-38A4-262B-9066-A44F5E1F104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E47F985F-4C54-90F9-2C80-630968F6B966}"/>
              </a:ext>
            </a:extLst>
          </p:cNvPr>
          <p:cNvSpPr/>
          <p:nvPr/>
        </p:nvSpPr>
        <p:spPr>
          <a:xfrm>
            <a:off x="359570" y="3259723"/>
            <a:ext cx="11472863" cy="338554"/>
          </a:xfrm>
          <a:prstGeom prst="rect">
            <a:avLst/>
          </a:prstGeom>
          <a:solidFill>
            <a:schemeClr val="tx1"/>
          </a:solidFill>
          <a:ln>
            <a:solidFill>
              <a:schemeClr val="tx1"/>
            </a:solidFill>
          </a:ln>
        </p:spPr>
        <p:txBody>
          <a:bodyPr rtlCol="0" anchor="ctr">
            <a:spAutoFit/>
          </a:bodyPr>
          <a:lstStyle/>
          <a:p>
            <a:pPr algn="ctr"/>
            <a:endParaRPr lang="en-CH" sz="1600">
              <a:solidFill>
                <a:srgbClr val="000000"/>
              </a:solidFill>
              <a:latin typeface="Helvetica Light" charset="0"/>
              <a:ea typeface="Helvetica Light" charset="0"/>
              <a:cs typeface="Helvetica Light" charset="0"/>
            </a:endParaRPr>
          </a:p>
        </p:txBody>
      </p:sp>
      <p:pic>
        <p:nvPicPr>
          <p:cNvPr id="10" name="Picture 2">
            <a:extLst>
              <a:ext uri="{FF2B5EF4-FFF2-40B4-BE49-F238E27FC236}">
                <a16:creationId xmlns:a16="http://schemas.microsoft.com/office/drawing/2014/main" id="{0792E00C-0E40-DA46-927F-33CA07CE9A1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0" y="1103773"/>
            <a:ext cx="12252740" cy="5754227"/>
          </a:xfrm>
          <a:prstGeom prst="roundRect">
            <a:avLst>
              <a:gd name="adj" fmla="val 0"/>
            </a:avLst>
          </a:prstGeom>
          <a:solidFill>
            <a:srgbClr val="FFFFFF">
              <a:shade val="85000"/>
            </a:srgbClr>
          </a:solidFill>
          <a:ln>
            <a:noFill/>
          </a:ln>
          <a:effectLst/>
        </p:spPr>
      </p:pic>
      <p:pic>
        <p:nvPicPr>
          <p:cNvPr id="11" name="Picture 2">
            <a:extLst>
              <a:ext uri="{FF2B5EF4-FFF2-40B4-BE49-F238E27FC236}">
                <a16:creationId xmlns:a16="http://schemas.microsoft.com/office/drawing/2014/main" id="{E9609293-F977-82DB-3706-7DA2950CB0DE}"/>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b="80214"/>
          <a:stretch>
            <a:fillRect/>
          </a:stretch>
        </p:blipFill>
        <p:spPr bwMode="auto">
          <a:xfrm flipV="1">
            <a:off x="0" y="-1"/>
            <a:ext cx="12262265" cy="1141594"/>
          </a:xfrm>
          <a:prstGeom prst="roundRect">
            <a:avLst>
              <a:gd name="adj" fmla="val 0"/>
            </a:avLst>
          </a:prstGeom>
          <a:solidFill>
            <a:srgbClr val="FFFFFF">
              <a:shade val="85000"/>
            </a:srgbClr>
          </a:solidFill>
          <a:ln>
            <a:noFill/>
          </a:ln>
          <a:effectLst/>
        </p:spPr>
      </p:pic>
      <p:sp>
        <p:nvSpPr>
          <p:cNvPr id="6" name="Rectangle 5">
            <a:extLst>
              <a:ext uri="{FF2B5EF4-FFF2-40B4-BE49-F238E27FC236}">
                <a16:creationId xmlns:a16="http://schemas.microsoft.com/office/drawing/2014/main" id="{CCA39AC2-7DFB-EEF9-3F3E-69FC81837A4A}"/>
              </a:ext>
            </a:extLst>
          </p:cNvPr>
          <p:cNvSpPr/>
          <p:nvPr/>
        </p:nvSpPr>
        <p:spPr>
          <a:xfrm>
            <a:off x="-9525" y="1"/>
            <a:ext cx="11482387" cy="1703606"/>
          </a:xfrm>
          <a:prstGeom prst="rect">
            <a:avLst/>
          </a:prstGeom>
          <a:solidFill>
            <a:srgbClr val="071930">
              <a:alpha val="61368"/>
            </a:srgbClr>
          </a:solidFill>
          <a:ln>
            <a:noFill/>
          </a:ln>
        </p:spPr>
        <p:txBody>
          <a:bodyPr wrap="square" rtlCol="0" anchor="ctr">
            <a:spAutoFit/>
          </a:bodyPr>
          <a:lstStyle/>
          <a:p>
            <a:pPr algn="ctr"/>
            <a:endParaRPr lang="en-CH" sz="1600">
              <a:solidFill>
                <a:srgbClr val="000000"/>
              </a:solidFill>
              <a:latin typeface="Helvetica Light" charset="0"/>
              <a:ea typeface="Helvetica Light" charset="0"/>
              <a:cs typeface="Helvetica Light" charset="0"/>
            </a:endParaRPr>
          </a:p>
        </p:txBody>
      </p:sp>
      <p:sp>
        <p:nvSpPr>
          <p:cNvPr id="4" name="TextBox 3">
            <a:extLst>
              <a:ext uri="{FF2B5EF4-FFF2-40B4-BE49-F238E27FC236}">
                <a16:creationId xmlns:a16="http://schemas.microsoft.com/office/drawing/2014/main" id="{22A33701-4555-A7C8-33C9-9F44629DC5F3}"/>
              </a:ext>
            </a:extLst>
          </p:cNvPr>
          <p:cNvSpPr txBox="1"/>
          <p:nvPr/>
        </p:nvSpPr>
        <p:spPr>
          <a:xfrm>
            <a:off x="-1" y="141191"/>
            <a:ext cx="12046227" cy="790282"/>
          </a:xfrm>
          <a:prstGeom prst="rect">
            <a:avLst/>
          </a:prstGeom>
          <a:noFill/>
          <a:ln>
            <a:noFill/>
          </a:ln>
        </p:spPr>
        <p:txBody>
          <a:bodyPr wrap="square" tIns="125999" bIns="108000" rtlCol="0">
            <a:spAutoFit/>
          </a:bodyPr>
          <a:lstStyle/>
          <a:p>
            <a:pPr indent="424250" defTabSz="430225" fontAlgn="base">
              <a:spcBef>
                <a:spcPct val="0"/>
              </a:spcBef>
              <a:spcAft>
                <a:spcPct val="0"/>
              </a:spcAft>
              <a:defRPr/>
            </a:pPr>
            <a:r>
              <a:rPr lang="en-GB" sz="3600" b="1" dirty="0">
                <a:solidFill>
                  <a:srgbClr val="FFFFFF"/>
                </a:solidFill>
                <a:latin typeface="Helvetica" pitchFamily="2" charset="0"/>
                <a:ea typeface="Trebuchet MS" pitchFamily="-84" charset="0"/>
                <a:cs typeface="Helvetica Light"/>
              </a:rPr>
              <a:t>Superb LHC Runs 1, 2, 3</a:t>
            </a:r>
          </a:p>
        </p:txBody>
      </p:sp>
      <p:sp>
        <p:nvSpPr>
          <p:cNvPr id="2" name="Rectangle 1">
            <a:extLst>
              <a:ext uri="{FF2B5EF4-FFF2-40B4-BE49-F238E27FC236}">
                <a16:creationId xmlns:a16="http://schemas.microsoft.com/office/drawing/2014/main" id="{0886590D-353C-5825-78F8-00534FB15D17}"/>
              </a:ext>
            </a:extLst>
          </p:cNvPr>
          <p:cNvSpPr/>
          <p:nvPr/>
        </p:nvSpPr>
        <p:spPr>
          <a:xfrm>
            <a:off x="359570" y="2836644"/>
            <a:ext cx="11472863" cy="338554"/>
          </a:xfrm>
          <a:prstGeom prst="rect">
            <a:avLst/>
          </a:prstGeom>
          <a:solidFill>
            <a:schemeClr val="tx1"/>
          </a:solidFill>
          <a:ln>
            <a:solidFill>
              <a:schemeClr val="tx1"/>
            </a:solidFill>
          </a:ln>
        </p:spPr>
        <p:txBody>
          <a:bodyPr rtlCol="0" anchor="ctr">
            <a:spAutoFit/>
          </a:bodyPr>
          <a:lstStyle/>
          <a:p>
            <a:pPr algn="ctr"/>
            <a:endParaRPr lang="en-CH" sz="1600">
              <a:latin typeface="Helvetica Light" charset="0"/>
              <a:ea typeface="Helvetica Light" charset="0"/>
              <a:cs typeface="Helvetica Light" charset="0"/>
            </a:endParaRPr>
          </a:p>
        </p:txBody>
      </p:sp>
      <p:sp>
        <p:nvSpPr>
          <p:cNvPr id="5" name="Rectangle 4">
            <a:extLst>
              <a:ext uri="{FF2B5EF4-FFF2-40B4-BE49-F238E27FC236}">
                <a16:creationId xmlns:a16="http://schemas.microsoft.com/office/drawing/2014/main" id="{484CB6E7-454B-FCB1-3FA4-173B5CE1D8D5}"/>
              </a:ext>
            </a:extLst>
          </p:cNvPr>
          <p:cNvSpPr/>
          <p:nvPr/>
        </p:nvSpPr>
        <p:spPr>
          <a:xfrm>
            <a:off x="0" y="1233869"/>
            <a:ext cx="12192000" cy="5049443"/>
          </a:xfrm>
          <a:prstGeom prst="rect">
            <a:avLst/>
          </a:prstGeom>
          <a:solidFill>
            <a:schemeClr val="bg1"/>
          </a:solidFill>
        </p:spPr>
        <p:txBody>
          <a:bodyPr wrap="none" rtlCol="0" anchor="ctr">
            <a:spAutoFit/>
          </a:bodyPr>
          <a:lstStyle/>
          <a:p>
            <a:pPr algn="l"/>
            <a:endParaRPr lang="en-GB" sz="1600">
              <a:latin typeface="Helvetica" pitchFamily="2" charset="0"/>
            </a:endParaRPr>
          </a:p>
        </p:txBody>
      </p:sp>
      <p:sp>
        <p:nvSpPr>
          <p:cNvPr id="12" name="Rectangle 11">
            <a:extLst>
              <a:ext uri="{FF2B5EF4-FFF2-40B4-BE49-F238E27FC236}">
                <a16:creationId xmlns:a16="http://schemas.microsoft.com/office/drawing/2014/main" id="{71AD76E0-C1BE-E124-E0B2-8F21ED65A758}"/>
              </a:ext>
            </a:extLst>
          </p:cNvPr>
          <p:cNvSpPr/>
          <p:nvPr/>
        </p:nvSpPr>
        <p:spPr>
          <a:xfrm>
            <a:off x="641953" y="1341094"/>
            <a:ext cx="11550047" cy="338554"/>
          </a:xfrm>
          <a:prstGeom prst="rect">
            <a:avLst/>
          </a:prstGeom>
        </p:spPr>
        <p:txBody>
          <a:bodyPr wrap="square">
            <a:spAutoFit/>
          </a:bodyPr>
          <a:lstStyle/>
          <a:p>
            <a:pPr defTabSz="457200" fontAlgn="base">
              <a:spcBef>
                <a:spcPts val="1800"/>
              </a:spcBef>
              <a:spcAft>
                <a:spcPct val="0"/>
              </a:spcAft>
              <a:defRPr/>
            </a:pPr>
            <a:r>
              <a:rPr lang="en-GB" sz="1600" b="1" noProof="0">
                <a:solidFill>
                  <a:srgbClr val="000000"/>
                </a:solidFill>
                <a:latin typeface="Helvetica" pitchFamily="2" charset="0"/>
              </a:rPr>
              <a:t>Superb LHC performance — on track for a strong Run-3 finish</a:t>
            </a:r>
            <a:endParaRPr lang="en-GB" sz="1600" b="1" baseline="30000" noProof="0">
              <a:solidFill>
                <a:srgbClr val="000000"/>
              </a:solidFill>
              <a:latin typeface="Helvetica" pitchFamily="2" charset="0"/>
            </a:endParaRPr>
          </a:p>
        </p:txBody>
      </p:sp>
      <p:pic>
        <p:nvPicPr>
          <p:cNvPr id="13" name="Picture 12">
            <a:extLst>
              <a:ext uri="{FF2B5EF4-FFF2-40B4-BE49-F238E27FC236}">
                <a16:creationId xmlns:a16="http://schemas.microsoft.com/office/drawing/2014/main" id="{ADAC0172-0192-CF75-354F-58E1E1C3BD8F}"/>
              </a:ext>
            </a:extLst>
          </p:cNvPr>
          <p:cNvPicPr>
            <a:picLocks noChangeAspect="1"/>
          </p:cNvPicPr>
          <p:nvPr/>
        </p:nvPicPr>
        <p:blipFill>
          <a:blip r:embed="rId5">
            <a:alphaModFix/>
          </a:blip>
          <a:srcRect l="7931" t="11330" r="3353"/>
          <a:stretch>
            <a:fillRect/>
          </a:stretch>
        </p:blipFill>
        <p:spPr>
          <a:xfrm>
            <a:off x="641953" y="1903101"/>
            <a:ext cx="9932033" cy="3970753"/>
          </a:xfrm>
          <a:prstGeom prst="rect">
            <a:avLst/>
          </a:prstGeom>
        </p:spPr>
      </p:pic>
      <p:grpSp>
        <p:nvGrpSpPr>
          <p:cNvPr id="23" name="Group 22">
            <a:extLst>
              <a:ext uri="{FF2B5EF4-FFF2-40B4-BE49-F238E27FC236}">
                <a16:creationId xmlns:a16="http://schemas.microsoft.com/office/drawing/2014/main" id="{37BC28A0-3BE8-C9A3-6E13-E0F9A5ECD02D}"/>
              </a:ext>
            </a:extLst>
          </p:cNvPr>
          <p:cNvGrpSpPr/>
          <p:nvPr/>
        </p:nvGrpSpPr>
        <p:grpSpPr>
          <a:xfrm>
            <a:off x="1070810" y="1789966"/>
            <a:ext cx="11121190" cy="4364757"/>
            <a:chOff x="1145422" y="1782073"/>
            <a:chExt cx="11121190" cy="4364757"/>
          </a:xfrm>
        </p:grpSpPr>
        <p:grpSp>
          <p:nvGrpSpPr>
            <p:cNvPr id="24" name="Group 23">
              <a:extLst>
                <a:ext uri="{FF2B5EF4-FFF2-40B4-BE49-F238E27FC236}">
                  <a16:creationId xmlns:a16="http://schemas.microsoft.com/office/drawing/2014/main" id="{4E714327-EF14-4FDF-9CA5-9EB4E32B5445}"/>
                </a:ext>
              </a:extLst>
            </p:cNvPr>
            <p:cNvGrpSpPr/>
            <p:nvPr/>
          </p:nvGrpSpPr>
          <p:grpSpPr>
            <a:xfrm>
              <a:off x="1145422" y="1782073"/>
              <a:ext cx="11121190" cy="4364757"/>
              <a:chOff x="1145422" y="1748200"/>
              <a:chExt cx="11121190" cy="4364757"/>
            </a:xfrm>
          </p:grpSpPr>
          <p:sp>
            <p:nvSpPr>
              <p:cNvPr id="28" name="Triangle 27">
                <a:extLst>
                  <a:ext uri="{FF2B5EF4-FFF2-40B4-BE49-F238E27FC236}">
                    <a16:creationId xmlns:a16="http://schemas.microsoft.com/office/drawing/2014/main" id="{FFA2B564-87BC-3077-CE1F-2EAD5159B40C}"/>
                  </a:ext>
                </a:extLst>
              </p:cNvPr>
              <p:cNvSpPr>
                <a:spLocks noChangeAspect="1"/>
              </p:cNvSpPr>
              <p:nvPr/>
            </p:nvSpPr>
            <p:spPr>
              <a:xfrm flipV="1">
                <a:off x="3994709" y="5496346"/>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grpSp>
            <p:nvGrpSpPr>
              <p:cNvPr id="29" name="Group 28">
                <a:extLst>
                  <a:ext uri="{FF2B5EF4-FFF2-40B4-BE49-F238E27FC236}">
                    <a16:creationId xmlns:a16="http://schemas.microsoft.com/office/drawing/2014/main" id="{4CE88E19-89FF-EC79-3B5E-A6A1032A2EDD}"/>
                  </a:ext>
                </a:extLst>
              </p:cNvPr>
              <p:cNvGrpSpPr/>
              <p:nvPr/>
            </p:nvGrpSpPr>
            <p:grpSpPr>
              <a:xfrm>
                <a:off x="5963863" y="5637611"/>
                <a:ext cx="744403" cy="414338"/>
                <a:chOff x="4973280" y="5801366"/>
                <a:chExt cx="744403" cy="667295"/>
              </a:xfrm>
            </p:grpSpPr>
            <p:sp>
              <p:nvSpPr>
                <p:cNvPr id="75" name="Triangle 74">
                  <a:extLst>
                    <a:ext uri="{FF2B5EF4-FFF2-40B4-BE49-F238E27FC236}">
                      <a16:creationId xmlns:a16="http://schemas.microsoft.com/office/drawing/2014/main" id="{ADF9E3D2-0BDF-58CB-C664-54CC117009BB}"/>
                    </a:ext>
                  </a:extLst>
                </p:cNvPr>
                <p:cNvSpPr>
                  <a:spLocks noChangeAspect="1"/>
                </p:cNvSpPr>
                <p:nvPr/>
              </p:nvSpPr>
              <p:spPr>
                <a:xfrm rot="10800000" flipV="1">
                  <a:off x="5292594" y="5801366"/>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a:ln>
                      <a:noFill/>
                    </a:ln>
                    <a:solidFill>
                      <a:srgbClr val="FFFFFF"/>
                    </a:solidFill>
                    <a:effectLst/>
                    <a:uLnTx/>
                    <a:uFillTx/>
                    <a:latin typeface="Calibri"/>
                    <a:ea typeface="+mn-ea"/>
                    <a:cs typeface="+mn-cs"/>
                  </a:endParaRPr>
                </a:p>
              </p:txBody>
            </p:sp>
            <p:sp>
              <p:nvSpPr>
                <p:cNvPr id="76" name="TextBox 75">
                  <a:extLst>
                    <a:ext uri="{FF2B5EF4-FFF2-40B4-BE49-F238E27FC236}">
                      <a16:creationId xmlns:a16="http://schemas.microsoft.com/office/drawing/2014/main" id="{284E46F5-3152-F20E-34BE-D74D20BD87D4}"/>
                    </a:ext>
                  </a:extLst>
                </p:cNvPr>
                <p:cNvSpPr txBox="1"/>
                <p:nvPr/>
              </p:nvSpPr>
              <p:spPr>
                <a:xfrm>
                  <a:off x="4973280" y="5824280"/>
                  <a:ext cx="744403" cy="64438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Calibri"/>
                      <a:ea typeface="+mn-ea"/>
                      <a:cs typeface="+mn-cs"/>
                    </a:rPr>
                    <a:t>LHCb</a:t>
                  </a:r>
                </a:p>
              </p:txBody>
            </p:sp>
          </p:grpSp>
          <p:grpSp>
            <p:nvGrpSpPr>
              <p:cNvPr id="30" name="Group 29">
                <a:extLst>
                  <a:ext uri="{FF2B5EF4-FFF2-40B4-BE49-F238E27FC236}">
                    <a16:creationId xmlns:a16="http://schemas.microsoft.com/office/drawing/2014/main" id="{FB2564ED-27F9-8CCD-9800-C51F1069368C}"/>
                  </a:ext>
                </a:extLst>
              </p:cNvPr>
              <p:cNvGrpSpPr/>
              <p:nvPr/>
            </p:nvGrpSpPr>
            <p:grpSpPr>
              <a:xfrm>
                <a:off x="1752344" y="4857896"/>
                <a:ext cx="894376" cy="443350"/>
                <a:chOff x="1688068" y="5274592"/>
                <a:chExt cx="894376" cy="443350"/>
              </a:xfrm>
            </p:grpSpPr>
            <p:sp>
              <p:nvSpPr>
                <p:cNvPr id="73" name="Triangle 72">
                  <a:extLst>
                    <a:ext uri="{FF2B5EF4-FFF2-40B4-BE49-F238E27FC236}">
                      <a16:creationId xmlns:a16="http://schemas.microsoft.com/office/drawing/2014/main" id="{7A357461-A3FA-D949-A737-F0A665416E64}"/>
                    </a:ext>
                  </a:extLst>
                </p:cNvPr>
                <p:cNvSpPr>
                  <a:spLocks noChangeAspect="1"/>
                </p:cNvSpPr>
                <p:nvPr/>
              </p:nvSpPr>
              <p:spPr>
                <a:xfrm rot="10800000" flipV="1">
                  <a:off x="2086788" y="5274592"/>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a:ln>
                      <a:noFill/>
                    </a:ln>
                    <a:solidFill>
                      <a:srgbClr val="FFFFFF"/>
                    </a:solidFill>
                    <a:effectLst/>
                    <a:uLnTx/>
                    <a:uFillTx/>
                    <a:latin typeface="Calibri"/>
                    <a:ea typeface="+mn-ea"/>
                    <a:cs typeface="+mn-cs"/>
                  </a:endParaRPr>
                </a:p>
              </p:txBody>
            </p:sp>
            <p:sp>
              <p:nvSpPr>
                <p:cNvPr id="74" name="TextBox 73">
                  <a:extLst>
                    <a:ext uri="{FF2B5EF4-FFF2-40B4-BE49-F238E27FC236}">
                      <a16:creationId xmlns:a16="http://schemas.microsoft.com/office/drawing/2014/main" id="{41B8956E-9501-5D37-E66A-9EBF66CA083A}"/>
                    </a:ext>
                  </a:extLst>
                </p:cNvPr>
                <p:cNvSpPr txBox="1"/>
                <p:nvPr/>
              </p:nvSpPr>
              <p:spPr>
                <a:xfrm>
                  <a:off x="1688068" y="5317832"/>
                  <a:ext cx="89437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Calibri"/>
                      <a:ea typeface="+mn-ea"/>
                      <a:cs typeface="+mn-cs"/>
                    </a:rPr>
                    <a:t>ALICE</a:t>
                  </a:r>
                </a:p>
              </p:txBody>
            </p:sp>
          </p:grpSp>
          <p:cxnSp>
            <p:nvCxnSpPr>
              <p:cNvPr id="31" name="Straight Arrow Connector 30">
                <a:extLst>
                  <a:ext uri="{FF2B5EF4-FFF2-40B4-BE49-F238E27FC236}">
                    <a16:creationId xmlns:a16="http://schemas.microsoft.com/office/drawing/2014/main" id="{08D482ED-4334-99C9-805E-6833E1AD90CF}"/>
                  </a:ext>
                </a:extLst>
              </p:cNvPr>
              <p:cNvCxnSpPr>
                <a:cxnSpLocks/>
              </p:cNvCxnSpPr>
              <p:nvPr/>
            </p:nvCxnSpPr>
            <p:spPr>
              <a:xfrm>
                <a:off x="2047695" y="4945059"/>
                <a:ext cx="1733519" cy="0"/>
              </a:xfrm>
              <a:prstGeom prst="straightConnector1">
                <a:avLst/>
              </a:prstGeom>
              <a:ln w="12700">
                <a:solidFill>
                  <a:schemeClr val="bg1"/>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3F16AEEA-0697-93AF-4983-BCF0B9241C21}"/>
                  </a:ext>
                </a:extLst>
              </p:cNvPr>
              <p:cNvSpPr txBox="1"/>
              <p:nvPr/>
            </p:nvSpPr>
            <p:spPr>
              <a:xfrm>
                <a:off x="2073258" y="4670664"/>
                <a:ext cx="166103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Helvetica Light" charset="0"/>
                    <a:ea typeface="Helvetica Light" charset="0"/>
                    <a:cs typeface="Helvetica Light" charset="0"/>
                    <a:sym typeface="Wingdings" pitchFamily="2" charset="2"/>
                  </a:rPr>
                  <a:t>~8h luminosity levelling</a:t>
                </a:r>
              </a:p>
            </p:txBody>
          </p:sp>
          <p:sp>
            <p:nvSpPr>
              <p:cNvPr id="33" name="Rectangle 32">
                <a:extLst>
                  <a:ext uri="{FF2B5EF4-FFF2-40B4-BE49-F238E27FC236}">
                    <a16:creationId xmlns:a16="http://schemas.microsoft.com/office/drawing/2014/main" id="{C1623ABB-1D01-C8BE-AD15-4CEF48A36AC5}"/>
                  </a:ext>
                </a:extLst>
              </p:cNvPr>
              <p:cNvSpPr/>
              <p:nvPr/>
            </p:nvSpPr>
            <p:spPr>
              <a:xfrm>
                <a:off x="1257531" y="5883106"/>
                <a:ext cx="1623233" cy="180000"/>
              </a:xfrm>
              <a:prstGeom prst="rect">
                <a:avLst/>
              </a:prstGeom>
              <a:solidFill>
                <a:schemeClr val="tx2">
                  <a:lumMod val="20000"/>
                  <a:lumOff val="80000"/>
                  <a:alpha val="49043"/>
                </a:schemeClr>
              </a:solidFill>
              <a:ln>
                <a:solidFill>
                  <a:schemeClr val="tx1"/>
                </a:solid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Light" charset="0"/>
                  <a:ea typeface="Helvetica Light" charset="0"/>
                  <a:cs typeface="Helvetica Light" charset="0"/>
                </a:endParaRPr>
              </a:p>
            </p:txBody>
          </p:sp>
          <p:sp>
            <p:nvSpPr>
              <p:cNvPr id="34" name="Rectangle 33">
                <a:extLst>
                  <a:ext uri="{FF2B5EF4-FFF2-40B4-BE49-F238E27FC236}">
                    <a16:creationId xmlns:a16="http://schemas.microsoft.com/office/drawing/2014/main" id="{DB2E199E-9EF9-CCCF-59BA-E12B15EE9324}"/>
                  </a:ext>
                </a:extLst>
              </p:cNvPr>
              <p:cNvSpPr/>
              <p:nvPr/>
            </p:nvSpPr>
            <p:spPr>
              <a:xfrm>
                <a:off x="2934189" y="5879365"/>
                <a:ext cx="1167905" cy="178481"/>
              </a:xfrm>
              <a:prstGeom prst="rect">
                <a:avLst/>
              </a:prstGeom>
              <a:solidFill>
                <a:schemeClr val="bg1">
                  <a:lumMod val="85000"/>
                  <a:alpha val="49043"/>
                </a:schemeClr>
              </a:solidFill>
              <a:ln>
                <a:solidFill>
                  <a:schemeClr val="tx1"/>
                </a:solid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Light" charset="0"/>
                  <a:ea typeface="Helvetica Light" charset="0"/>
                  <a:cs typeface="Helvetica Light" charset="0"/>
                </a:endParaRPr>
              </a:p>
            </p:txBody>
          </p:sp>
          <p:sp>
            <p:nvSpPr>
              <p:cNvPr id="35" name="Rectangle 34">
                <a:extLst>
                  <a:ext uri="{FF2B5EF4-FFF2-40B4-BE49-F238E27FC236}">
                    <a16:creationId xmlns:a16="http://schemas.microsoft.com/office/drawing/2014/main" id="{8C54BB7B-3DE3-BED5-ECA1-9A2B0183EAFD}"/>
                  </a:ext>
                </a:extLst>
              </p:cNvPr>
              <p:cNvSpPr/>
              <p:nvPr/>
            </p:nvSpPr>
            <p:spPr>
              <a:xfrm>
                <a:off x="4160111" y="5879027"/>
                <a:ext cx="2172715" cy="178480"/>
              </a:xfrm>
              <a:prstGeom prst="rect">
                <a:avLst/>
              </a:prstGeom>
              <a:solidFill>
                <a:schemeClr val="tx2">
                  <a:lumMod val="20000"/>
                  <a:lumOff val="80000"/>
                  <a:alpha val="49043"/>
                </a:schemeClr>
              </a:solidFill>
              <a:ln>
                <a:solidFill>
                  <a:schemeClr val="tx1"/>
                </a:solid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Light" charset="0"/>
                  <a:ea typeface="Helvetica Light" charset="0"/>
                  <a:cs typeface="Helvetica Light" charset="0"/>
                </a:endParaRPr>
              </a:p>
            </p:txBody>
          </p:sp>
          <p:sp>
            <p:nvSpPr>
              <p:cNvPr id="36" name="Rectangle 35">
                <a:extLst>
                  <a:ext uri="{FF2B5EF4-FFF2-40B4-BE49-F238E27FC236}">
                    <a16:creationId xmlns:a16="http://schemas.microsoft.com/office/drawing/2014/main" id="{76067415-0355-D141-F819-4BB8BA20B62C}"/>
                  </a:ext>
                </a:extLst>
              </p:cNvPr>
              <p:cNvSpPr/>
              <p:nvPr/>
            </p:nvSpPr>
            <p:spPr>
              <a:xfrm>
                <a:off x="6372961" y="5877686"/>
                <a:ext cx="1749613" cy="180000"/>
              </a:xfrm>
              <a:prstGeom prst="rect">
                <a:avLst/>
              </a:prstGeom>
              <a:solidFill>
                <a:schemeClr val="bg1">
                  <a:lumMod val="85000"/>
                  <a:alpha val="49043"/>
                </a:schemeClr>
              </a:solidFill>
              <a:ln>
                <a:solidFill>
                  <a:schemeClr val="tx1"/>
                </a:solid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Light" charset="0"/>
                  <a:ea typeface="Helvetica Light" charset="0"/>
                  <a:cs typeface="Helvetica Light" charset="0"/>
                </a:endParaRPr>
              </a:p>
            </p:txBody>
          </p:sp>
          <p:sp>
            <p:nvSpPr>
              <p:cNvPr id="37" name="Rectangle 36">
                <a:extLst>
                  <a:ext uri="{FF2B5EF4-FFF2-40B4-BE49-F238E27FC236}">
                    <a16:creationId xmlns:a16="http://schemas.microsoft.com/office/drawing/2014/main" id="{6AF0F33F-D173-2FA9-6069-6ACDAE4C2C14}"/>
                  </a:ext>
                </a:extLst>
              </p:cNvPr>
              <p:cNvSpPr/>
              <p:nvPr/>
            </p:nvSpPr>
            <p:spPr>
              <a:xfrm>
                <a:off x="8172097" y="5877507"/>
                <a:ext cx="2283561" cy="180000"/>
              </a:xfrm>
              <a:prstGeom prst="rect">
                <a:avLst/>
              </a:prstGeom>
              <a:solidFill>
                <a:schemeClr val="tx2">
                  <a:lumMod val="20000"/>
                  <a:lumOff val="80000"/>
                  <a:alpha val="49043"/>
                </a:schemeClr>
              </a:solidFill>
              <a:ln>
                <a:solidFill>
                  <a:schemeClr val="tx1"/>
                </a:solid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Light" charset="0"/>
                  <a:ea typeface="Helvetica Light" charset="0"/>
                  <a:cs typeface="Helvetica Light" charset="0"/>
                </a:endParaRPr>
              </a:p>
            </p:txBody>
          </p:sp>
          <p:sp>
            <p:nvSpPr>
              <p:cNvPr id="38" name="TextBox 37">
                <a:extLst>
                  <a:ext uri="{FF2B5EF4-FFF2-40B4-BE49-F238E27FC236}">
                    <a16:creationId xmlns:a16="http://schemas.microsoft.com/office/drawing/2014/main" id="{149D08E9-234B-6C4E-B4CA-CE9D715E53E4}"/>
                  </a:ext>
                </a:extLst>
              </p:cNvPr>
              <p:cNvSpPr txBox="1"/>
              <p:nvPr/>
            </p:nvSpPr>
            <p:spPr>
              <a:xfrm>
                <a:off x="1257531" y="4901136"/>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008001"/>
                    </a:solidFill>
                    <a:effectLst/>
                    <a:uLnTx/>
                    <a:uFillTx/>
                    <a:latin typeface="Helvetica" pitchFamily="2" charset="0"/>
                    <a:ea typeface="Helvetica Light" charset="0"/>
                    <a:cs typeface="Helvetica Light" charset="0"/>
                    <a:sym typeface="Wingdings" pitchFamily="2" charset="2"/>
                  </a:rPr>
                  <a:t>2010</a:t>
                </a:r>
              </a:p>
            </p:txBody>
          </p:sp>
          <p:sp>
            <p:nvSpPr>
              <p:cNvPr id="39" name="TextBox 38">
                <a:extLst>
                  <a:ext uri="{FF2B5EF4-FFF2-40B4-BE49-F238E27FC236}">
                    <a16:creationId xmlns:a16="http://schemas.microsoft.com/office/drawing/2014/main" id="{2856984C-2147-FE2F-6D96-6C0177FE9DF9}"/>
                  </a:ext>
                </a:extLst>
              </p:cNvPr>
              <p:cNvSpPr txBox="1"/>
              <p:nvPr/>
            </p:nvSpPr>
            <p:spPr>
              <a:xfrm>
                <a:off x="1756129" y="4847834"/>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E70000"/>
                    </a:solidFill>
                    <a:effectLst/>
                    <a:uLnTx/>
                    <a:uFillTx/>
                    <a:latin typeface="Helvetica" pitchFamily="2" charset="0"/>
                    <a:ea typeface="Helvetica Light" charset="0"/>
                    <a:cs typeface="Helvetica Light" charset="0"/>
                    <a:sym typeface="Wingdings" pitchFamily="2" charset="2"/>
                  </a:rPr>
                  <a:t>2011</a:t>
                </a:r>
              </a:p>
            </p:txBody>
          </p:sp>
          <p:sp>
            <p:nvSpPr>
              <p:cNvPr id="40" name="TextBox 39">
                <a:extLst>
                  <a:ext uri="{FF2B5EF4-FFF2-40B4-BE49-F238E27FC236}">
                    <a16:creationId xmlns:a16="http://schemas.microsoft.com/office/drawing/2014/main" id="{683F3105-64E6-EE6F-269A-5424C353B938}"/>
                  </a:ext>
                </a:extLst>
              </p:cNvPr>
              <p:cNvSpPr txBox="1"/>
              <p:nvPr/>
            </p:nvSpPr>
            <p:spPr>
              <a:xfrm>
                <a:off x="2334917" y="4743504"/>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0000FF"/>
                    </a:solidFill>
                    <a:effectLst/>
                    <a:uLnTx/>
                    <a:uFillTx/>
                    <a:latin typeface="Helvetica" pitchFamily="2" charset="0"/>
                    <a:ea typeface="Helvetica Light" charset="0"/>
                    <a:cs typeface="Helvetica Light" charset="0"/>
                    <a:sym typeface="Wingdings" pitchFamily="2" charset="2"/>
                  </a:rPr>
                  <a:t>2012</a:t>
                </a:r>
              </a:p>
            </p:txBody>
          </p:sp>
          <p:sp>
            <p:nvSpPr>
              <p:cNvPr id="41" name="TextBox 40">
                <a:extLst>
                  <a:ext uri="{FF2B5EF4-FFF2-40B4-BE49-F238E27FC236}">
                    <a16:creationId xmlns:a16="http://schemas.microsoft.com/office/drawing/2014/main" id="{C13EDFC7-BF5D-B50D-387B-06B44B80A028}"/>
                  </a:ext>
                </a:extLst>
              </p:cNvPr>
              <p:cNvSpPr txBox="1"/>
              <p:nvPr/>
            </p:nvSpPr>
            <p:spPr>
              <a:xfrm>
                <a:off x="4103315" y="4628370"/>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7E007E"/>
                    </a:solidFill>
                    <a:effectLst/>
                    <a:uLnTx/>
                    <a:uFillTx/>
                    <a:latin typeface="Helvetica" pitchFamily="2" charset="0"/>
                    <a:ea typeface="Helvetica Light" charset="0"/>
                    <a:cs typeface="Helvetica Light" charset="0"/>
                    <a:sym typeface="Wingdings" pitchFamily="2" charset="2"/>
                  </a:rPr>
                  <a:t>2015</a:t>
                </a:r>
              </a:p>
            </p:txBody>
          </p:sp>
          <p:sp>
            <p:nvSpPr>
              <p:cNvPr id="42" name="TextBox 41">
                <a:extLst>
                  <a:ext uri="{FF2B5EF4-FFF2-40B4-BE49-F238E27FC236}">
                    <a16:creationId xmlns:a16="http://schemas.microsoft.com/office/drawing/2014/main" id="{D4389FE6-AFA8-9A84-FAE3-9FE2B77DB32B}"/>
                  </a:ext>
                </a:extLst>
              </p:cNvPr>
              <p:cNvSpPr txBox="1"/>
              <p:nvPr/>
            </p:nvSpPr>
            <p:spPr>
              <a:xfrm>
                <a:off x="4680913" y="4449636"/>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FFA500"/>
                    </a:solidFill>
                    <a:effectLst/>
                    <a:uLnTx/>
                    <a:uFillTx/>
                    <a:latin typeface="Helvetica" pitchFamily="2" charset="0"/>
                    <a:ea typeface="Helvetica Light" charset="0"/>
                    <a:cs typeface="Helvetica Light" charset="0"/>
                    <a:sym typeface="Wingdings" pitchFamily="2" charset="2"/>
                  </a:rPr>
                  <a:t>2016</a:t>
                </a:r>
              </a:p>
            </p:txBody>
          </p:sp>
          <p:sp>
            <p:nvSpPr>
              <p:cNvPr id="43" name="TextBox 42">
                <a:extLst>
                  <a:ext uri="{FF2B5EF4-FFF2-40B4-BE49-F238E27FC236}">
                    <a16:creationId xmlns:a16="http://schemas.microsoft.com/office/drawing/2014/main" id="{516B26CE-2652-5524-D7B5-7A56EB789DB9}"/>
                  </a:ext>
                </a:extLst>
              </p:cNvPr>
              <p:cNvSpPr txBox="1"/>
              <p:nvPr/>
            </p:nvSpPr>
            <p:spPr>
              <a:xfrm>
                <a:off x="5273148" y="4152495"/>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02BFFF"/>
                    </a:solidFill>
                    <a:effectLst/>
                    <a:uLnTx/>
                    <a:uFillTx/>
                    <a:latin typeface="Helvetica" pitchFamily="2" charset="0"/>
                    <a:ea typeface="Helvetica Light" charset="0"/>
                    <a:cs typeface="Helvetica Light" charset="0"/>
                    <a:sym typeface="Wingdings" pitchFamily="2" charset="2"/>
                  </a:rPr>
                  <a:t>2017</a:t>
                </a:r>
              </a:p>
            </p:txBody>
          </p:sp>
          <p:sp>
            <p:nvSpPr>
              <p:cNvPr id="44" name="TextBox 43">
                <a:extLst>
                  <a:ext uri="{FF2B5EF4-FFF2-40B4-BE49-F238E27FC236}">
                    <a16:creationId xmlns:a16="http://schemas.microsoft.com/office/drawing/2014/main" id="{C0BEBDDD-185C-D0DB-FB2D-50801B09153F}"/>
                  </a:ext>
                </a:extLst>
              </p:cNvPr>
              <p:cNvSpPr txBox="1"/>
              <p:nvPr/>
            </p:nvSpPr>
            <p:spPr>
              <a:xfrm>
                <a:off x="5833971" y="3818688"/>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000080"/>
                    </a:solidFill>
                    <a:effectLst/>
                    <a:uLnTx/>
                    <a:uFillTx/>
                    <a:latin typeface="Helvetica" pitchFamily="2" charset="0"/>
                    <a:ea typeface="Helvetica Light" charset="0"/>
                    <a:cs typeface="Helvetica Light" charset="0"/>
                    <a:sym typeface="Wingdings" pitchFamily="2" charset="2"/>
                  </a:rPr>
                  <a:t>2018</a:t>
                </a:r>
              </a:p>
            </p:txBody>
          </p:sp>
          <p:sp>
            <p:nvSpPr>
              <p:cNvPr id="45" name="TextBox 44">
                <a:extLst>
                  <a:ext uri="{FF2B5EF4-FFF2-40B4-BE49-F238E27FC236}">
                    <a16:creationId xmlns:a16="http://schemas.microsoft.com/office/drawing/2014/main" id="{B783099B-8D98-1A7D-17CB-C704BF48C469}"/>
                  </a:ext>
                </a:extLst>
              </p:cNvPr>
              <p:cNvSpPr txBox="1"/>
              <p:nvPr/>
            </p:nvSpPr>
            <p:spPr>
              <a:xfrm>
                <a:off x="8197241" y="3606360"/>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A5292A"/>
                    </a:solidFill>
                    <a:effectLst/>
                    <a:uLnTx/>
                    <a:uFillTx/>
                    <a:latin typeface="Helvetica" pitchFamily="2" charset="0"/>
                    <a:ea typeface="Helvetica Light" charset="0"/>
                    <a:cs typeface="Helvetica Light" charset="0"/>
                    <a:sym typeface="Wingdings" pitchFamily="2" charset="2"/>
                  </a:rPr>
                  <a:t>2022</a:t>
                </a:r>
              </a:p>
            </p:txBody>
          </p:sp>
          <p:sp>
            <p:nvSpPr>
              <p:cNvPr id="46" name="TextBox 45">
                <a:extLst>
                  <a:ext uri="{FF2B5EF4-FFF2-40B4-BE49-F238E27FC236}">
                    <a16:creationId xmlns:a16="http://schemas.microsoft.com/office/drawing/2014/main" id="{67D459D9-8827-5A41-63BF-5269E0BFDBCE}"/>
                  </a:ext>
                </a:extLst>
              </p:cNvPr>
              <p:cNvSpPr txBox="1"/>
              <p:nvPr/>
            </p:nvSpPr>
            <p:spPr>
              <a:xfrm>
                <a:off x="9333061" y="2781479"/>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Helvetica" pitchFamily="2" charset="0"/>
                    <a:ea typeface="Helvetica Light" charset="0"/>
                    <a:cs typeface="Helvetica Light" charset="0"/>
                    <a:sym typeface="Wingdings" pitchFamily="2" charset="2"/>
                  </a:rPr>
                  <a:t>2024</a:t>
                </a:r>
              </a:p>
            </p:txBody>
          </p:sp>
          <p:sp>
            <p:nvSpPr>
              <p:cNvPr id="47" name="TextBox 46">
                <a:extLst>
                  <a:ext uri="{FF2B5EF4-FFF2-40B4-BE49-F238E27FC236}">
                    <a16:creationId xmlns:a16="http://schemas.microsoft.com/office/drawing/2014/main" id="{AFCD7C2C-2097-84C8-C836-156C01ACC986}"/>
                  </a:ext>
                </a:extLst>
              </p:cNvPr>
              <p:cNvSpPr txBox="1"/>
              <p:nvPr/>
            </p:nvSpPr>
            <p:spPr>
              <a:xfrm>
                <a:off x="1145422" y="1748200"/>
                <a:ext cx="9746451" cy="276999"/>
              </a:xfrm>
              <a:prstGeom prst="rect">
                <a:avLst/>
              </a:prstGeom>
              <a:noFill/>
            </p:spPr>
            <p:txBody>
              <a:bodyPr wrap="none" rtlCol="0">
                <a:spAutoFit/>
              </a:bodyPr>
              <a:lstStyle/>
              <a:p>
                <a:pPr lvl="0" algn="r">
                  <a:spcBef>
                    <a:spcPts val="3000"/>
                  </a:spcBef>
                  <a:defRPr/>
                </a:pPr>
                <a:r>
                  <a:rPr lang="en-CH" sz="1200" dirty="0">
                    <a:latin typeface="Helvetica" pitchFamily="2" charset="0"/>
                    <a:ea typeface="Helvetica Light" charset="0"/>
                    <a:cs typeface="Helvetica Light" charset="0"/>
                    <a:sym typeface="Wingdings" pitchFamily="2" charset="2"/>
                  </a:rPr>
                  <a:t>Peak luminosity in 2025: 2.2 × 10</a:t>
                </a:r>
                <a:r>
                  <a:rPr lang="en-CH" sz="1200" baseline="30000" dirty="0">
                    <a:latin typeface="Helvetica" pitchFamily="2" charset="0"/>
                    <a:ea typeface="Helvetica Light" charset="0"/>
                    <a:cs typeface="Helvetica Light" charset="0"/>
                    <a:sym typeface="Wingdings" pitchFamily="2" charset="2"/>
                  </a:rPr>
                  <a:t>34</a:t>
                </a:r>
                <a:r>
                  <a:rPr lang="en-CH" sz="1200" dirty="0">
                    <a:latin typeface="Helvetica" pitchFamily="2" charset="0"/>
                    <a:ea typeface="Helvetica Light" charset="0"/>
                    <a:cs typeface="Helvetica Light" charset="0"/>
                    <a:sym typeface="Wingdings" pitchFamily="2" charset="2"/>
                  </a:rPr>
                  <a:t> cm</a:t>
                </a:r>
                <a:r>
                  <a:rPr lang="en-CH" sz="1200" baseline="30000" dirty="0">
                    <a:latin typeface="Helvetica" pitchFamily="2" charset="0"/>
                    <a:ea typeface="Helvetica Light" charset="0"/>
                    <a:cs typeface="Helvetica Light" charset="0"/>
                    <a:sym typeface="Wingdings" pitchFamily="2" charset="2"/>
                  </a:rPr>
                  <a:t>–2</a:t>
                </a:r>
                <a:r>
                  <a:rPr lang="en-CH" sz="1200" dirty="0">
                    <a:latin typeface="Helvetica" pitchFamily="2" charset="0"/>
                    <a:ea typeface="Helvetica Light" charset="0"/>
                    <a:cs typeface="Helvetica Light" charset="0"/>
                    <a:sym typeface="Wingdings" pitchFamily="2" charset="2"/>
                  </a:rPr>
                  <a:t>s</a:t>
                </a:r>
                <a:r>
                  <a:rPr lang="en-CH" sz="1200" baseline="30000" dirty="0">
                    <a:latin typeface="Helvetica" pitchFamily="2" charset="0"/>
                    <a:ea typeface="Helvetica Light" charset="0"/>
                    <a:cs typeface="Helvetica Light" charset="0"/>
                    <a:sym typeface="Wingdings" pitchFamily="2" charset="2"/>
                  </a:rPr>
                  <a:t>–1</a:t>
                </a:r>
                <a:r>
                  <a:rPr lang="en-CH" sz="1200" dirty="0">
                    <a:latin typeface="Helvetica" pitchFamily="2" charset="0"/>
                    <a:ea typeface="Helvetica Light" charset="0"/>
                    <a:cs typeface="Helvetica Light" charset="0"/>
                    <a:sym typeface="Wingdings" pitchFamily="2" charset="2"/>
                  </a:rPr>
                  <a:t> (levelled), </a:t>
                </a:r>
                <a:r>
                  <a:rPr lang="en-CH" sz="1200" b="1" dirty="0">
                    <a:latin typeface="Helvetica" pitchFamily="2" charset="0"/>
                    <a:ea typeface="Helvetica Light" charset="0"/>
                    <a:cs typeface="Helvetica Light" charset="0"/>
                    <a:sym typeface="Wingdings" pitchFamily="2" charset="2"/>
                  </a:rPr>
                  <a:t>64 simultaneous pp collisions (pileup)</a:t>
                </a:r>
                <a:r>
                  <a:rPr lang="en-CH" sz="1200" dirty="0">
                    <a:latin typeface="Helvetica" pitchFamily="2" charset="0"/>
                    <a:ea typeface="Helvetica Light" charset="0"/>
                    <a:cs typeface="Helvetica Light" charset="0"/>
                    <a:sym typeface="Wingdings" pitchFamily="2" charset="2"/>
                  </a:rPr>
                  <a:t>, </a:t>
                </a:r>
                <a:r>
                  <a:rPr kumimoji="0" lang="en-GB" sz="1200" u="none" strike="noStrike" kern="1200" cap="none" spc="0" normalizeH="0" baseline="0" noProof="0" dirty="0">
                    <a:ln>
                      <a:noFill/>
                    </a:ln>
                    <a:solidFill>
                      <a:srgbClr val="000000"/>
                    </a:solidFill>
                    <a:effectLst/>
                    <a:uLnTx/>
                    <a:uFillTx/>
                    <a:latin typeface="Helvetica" pitchFamily="2" charset="0"/>
                    <a:ea typeface="Helvetica Light" charset="0"/>
                    <a:cs typeface="Helvetica Light" charset="0"/>
                    <a:sym typeface="Wingdings" pitchFamily="2" charset="2"/>
                  </a:rPr>
                  <a:t>total del. luminosity (ATLAS / CMS): 515 fb</a:t>
                </a:r>
                <a:r>
                  <a:rPr kumimoji="0" lang="en-GB" sz="1200" u="none" strike="noStrike" kern="1200" cap="none" spc="0" normalizeH="0" baseline="30000" noProof="0" dirty="0">
                    <a:ln>
                      <a:noFill/>
                    </a:ln>
                    <a:solidFill>
                      <a:srgbClr val="000000"/>
                    </a:solidFill>
                    <a:effectLst/>
                    <a:uLnTx/>
                    <a:uFillTx/>
                    <a:latin typeface="Helvetica" pitchFamily="2" charset="0"/>
                    <a:ea typeface="Helvetica Light" charset="0"/>
                    <a:cs typeface="Helvetica Light" charset="0"/>
                    <a:sym typeface="Wingdings" pitchFamily="2" charset="2"/>
                  </a:rPr>
                  <a:t>–1</a:t>
                </a:r>
              </a:p>
            </p:txBody>
          </p:sp>
          <p:sp>
            <p:nvSpPr>
              <p:cNvPr id="48" name="TextBox 47">
                <a:extLst>
                  <a:ext uri="{FF2B5EF4-FFF2-40B4-BE49-F238E27FC236}">
                    <a16:creationId xmlns:a16="http://schemas.microsoft.com/office/drawing/2014/main" id="{528BCF27-7EA6-696E-293C-80AD3005670A}"/>
                  </a:ext>
                </a:extLst>
              </p:cNvPr>
              <p:cNvSpPr txBox="1"/>
              <p:nvPr/>
            </p:nvSpPr>
            <p:spPr>
              <a:xfrm>
                <a:off x="1376692" y="5851347"/>
                <a:ext cx="1383712" cy="2616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3000"/>
                  </a:spcBef>
                  <a:spcAft>
                    <a:spcPts val="0"/>
                  </a:spcAft>
                  <a:buClrTx/>
                  <a:buSzTx/>
                  <a:buFontTx/>
                  <a:buNone/>
                  <a:tabLst/>
                  <a:defRPr/>
                </a:pPr>
                <a:r>
                  <a:rPr kumimoji="0" lang="en-GB" sz="1050" b="1"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Run 1 (2010–2012)</a:t>
                </a:r>
              </a:p>
            </p:txBody>
          </p:sp>
          <p:sp>
            <p:nvSpPr>
              <p:cNvPr id="49" name="TextBox 48">
                <a:extLst>
                  <a:ext uri="{FF2B5EF4-FFF2-40B4-BE49-F238E27FC236}">
                    <a16:creationId xmlns:a16="http://schemas.microsoft.com/office/drawing/2014/main" id="{9445C8B0-1F57-0FE4-3BF5-8298694EE23F}"/>
                  </a:ext>
                </a:extLst>
              </p:cNvPr>
              <p:cNvSpPr txBox="1"/>
              <p:nvPr/>
            </p:nvSpPr>
            <p:spPr>
              <a:xfrm>
                <a:off x="2894767" y="5850047"/>
                <a:ext cx="1225208" cy="2539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LS1 (2013–2015)</a:t>
                </a:r>
              </a:p>
            </p:txBody>
          </p:sp>
          <p:sp>
            <p:nvSpPr>
              <p:cNvPr id="50" name="TextBox 49">
                <a:extLst>
                  <a:ext uri="{FF2B5EF4-FFF2-40B4-BE49-F238E27FC236}">
                    <a16:creationId xmlns:a16="http://schemas.microsoft.com/office/drawing/2014/main" id="{FFC7E9C2-CB31-D2AD-4220-E8962E28C267}"/>
                  </a:ext>
                </a:extLst>
              </p:cNvPr>
              <p:cNvSpPr txBox="1"/>
              <p:nvPr/>
            </p:nvSpPr>
            <p:spPr>
              <a:xfrm>
                <a:off x="4169500" y="5850047"/>
                <a:ext cx="2153938"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3000"/>
                  </a:spcBef>
                  <a:spcAft>
                    <a:spcPts val="0"/>
                  </a:spcAft>
                  <a:buClrTx/>
                  <a:buSzTx/>
                  <a:buFontTx/>
                  <a:buNone/>
                  <a:tabLst/>
                  <a:defRPr/>
                </a:pPr>
                <a:r>
                  <a:rPr kumimoji="0" lang="en-GB" sz="1050" b="1"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Run 2 (2015–2018)</a:t>
                </a:r>
              </a:p>
            </p:txBody>
          </p:sp>
          <p:sp>
            <p:nvSpPr>
              <p:cNvPr id="51" name="TextBox 50">
                <a:extLst>
                  <a:ext uri="{FF2B5EF4-FFF2-40B4-BE49-F238E27FC236}">
                    <a16:creationId xmlns:a16="http://schemas.microsoft.com/office/drawing/2014/main" id="{58689A21-CD3E-A091-84C5-FBDB705701B7}"/>
                  </a:ext>
                </a:extLst>
              </p:cNvPr>
              <p:cNvSpPr txBox="1"/>
              <p:nvPr/>
            </p:nvSpPr>
            <p:spPr>
              <a:xfrm>
                <a:off x="6545901" y="5848747"/>
                <a:ext cx="1461801"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300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LS2 (2019–2022)</a:t>
                </a:r>
              </a:p>
            </p:txBody>
          </p:sp>
          <p:sp>
            <p:nvSpPr>
              <p:cNvPr id="52" name="TextBox 51">
                <a:extLst>
                  <a:ext uri="{FF2B5EF4-FFF2-40B4-BE49-F238E27FC236}">
                    <a16:creationId xmlns:a16="http://schemas.microsoft.com/office/drawing/2014/main" id="{5A384FB6-0360-013F-79BE-E8DFF1AADB9C}"/>
                  </a:ext>
                </a:extLst>
              </p:cNvPr>
              <p:cNvSpPr txBox="1"/>
              <p:nvPr/>
            </p:nvSpPr>
            <p:spPr>
              <a:xfrm>
                <a:off x="8280001" y="5848080"/>
                <a:ext cx="2175659"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3000"/>
                  </a:spcBef>
                  <a:spcAft>
                    <a:spcPts val="0"/>
                  </a:spcAft>
                  <a:buClrTx/>
                  <a:buSzTx/>
                  <a:buFontTx/>
                  <a:buNone/>
                  <a:tabLst/>
                  <a:defRPr/>
                </a:pPr>
                <a:r>
                  <a:rPr kumimoji="0" lang="en-GB" sz="1050" b="1"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Run 3 (2022–2026)</a:t>
                </a:r>
              </a:p>
            </p:txBody>
          </p:sp>
          <p:cxnSp>
            <p:nvCxnSpPr>
              <p:cNvPr id="53" name="Straight Connector 52">
                <a:extLst>
                  <a:ext uri="{FF2B5EF4-FFF2-40B4-BE49-F238E27FC236}">
                    <a16:creationId xmlns:a16="http://schemas.microsoft.com/office/drawing/2014/main" id="{BE6DEF76-F27A-BE67-C218-F5B9302FCC1E}"/>
                  </a:ext>
                </a:extLst>
              </p:cNvPr>
              <p:cNvCxnSpPr/>
              <p:nvPr/>
            </p:nvCxnSpPr>
            <p:spPr>
              <a:xfrm flipV="1">
                <a:off x="5220109" y="2806867"/>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13B88322-265A-7C09-D23C-871B47D32B0A}"/>
                  </a:ext>
                </a:extLst>
              </p:cNvPr>
              <p:cNvCxnSpPr/>
              <p:nvPr/>
            </p:nvCxnSpPr>
            <p:spPr>
              <a:xfrm flipV="1">
                <a:off x="6966465" y="2802083"/>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1A923688-7F63-5C5D-7B0A-5C5F3DC15B59}"/>
                  </a:ext>
                </a:extLst>
              </p:cNvPr>
              <p:cNvCxnSpPr/>
              <p:nvPr/>
            </p:nvCxnSpPr>
            <p:spPr>
              <a:xfrm flipV="1">
                <a:off x="5800166" y="2806867"/>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20787C23-F9DC-D8D7-C6F8-73F7600296D9}"/>
                  </a:ext>
                </a:extLst>
              </p:cNvPr>
              <p:cNvCxnSpPr/>
              <p:nvPr/>
            </p:nvCxnSpPr>
            <p:spPr>
              <a:xfrm flipV="1">
                <a:off x="6372961" y="2802083"/>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sp>
            <p:nvSpPr>
              <p:cNvPr id="57" name="TextBox 56">
                <a:extLst>
                  <a:ext uri="{FF2B5EF4-FFF2-40B4-BE49-F238E27FC236}">
                    <a16:creationId xmlns:a16="http://schemas.microsoft.com/office/drawing/2014/main" id="{06C81E93-20B5-36F3-5D6B-93174E5222FD}"/>
                  </a:ext>
                </a:extLst>
              </p:cNvPr>
              <p:cNvSpPr txBox="1"/>
              <p:nvPr/>
            </p:nvSpPr>
            <p:spPr>
              <a:xfrm>
                <a:off x="6646776" y="4791396"/>
                <a:ext cx="1370888" cy="27699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2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Helvetica Light" charset="0"/>
                    <a:cs typeface="Helvetica Light" charset="0"/>
                    <a:sym typeface="Wingdings" pitchFamily="2" charset="2"/>
                  </a:rPr>
                  <a:t>Long shutdown 2</a:t>
                </a:r>
              </a:p>
            </p:txBody>
          </p:sp>
          <p:cxnSp>
            <p:nvCxnSpPr>
              <p:cNvPr id="58" name="Straight Connector 57">
                <a:extLst>
                  <a:ext uri="{FF2B5EF4-FFF2-40B4-BE49-F238E27FC236}">
                    <a16:creationId xmlns:a16="http://schemas.microsoft.com/office/drawing/2014/main" id="{24A86012-078C-D41C-728D-F715AC51D224}"/>
                  </a:ext>
                </a:extLst>
              </p:cNvPr>
              <p:cNvCxnSpPr/>
              <p:nvPr/>
            </p:nvCxnSpPr>
            <p:spPr>
              <a:xfrm flipV="1">
                <a:off x="7546364" y="2809864"/>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E8169F2E-F9AA-DD41-2837-A58BD2E03D9E}"/>
                  </a:ext>
                </a:extLst>
              </p:cNvPr>
              <p:cNvCxnSpPr>
                <a:cxnSpLocks/>
              </p:cNvCxnSpPr>
              <p:nvPr/>
            </p:nvCxnSpPr>
            <p:spPr>
              <a:xfrm flipV="1">
                <a:off x="9292720" y="1997903"/>
                <a:ext cx="0" cy="3189950"/>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18444971-0113-1AE5-717C-4B898EE71850}"/>
                  </a:ext>
                </a:extLst>
              </p:cNvPr>
              <p:cNvCxnSpPr/>
              <p:nvPr/>
            </p:nvCxnSpPr>
            <p:spPr>
              <a:xfrm flipV="1">
                <a:off x="8126421" y="2809864"/>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EFDEBAD2-3E6E-6B89-FBA7-2B3BC5162B0E}"/>
                  </a:ext>
                </a:extLst>
              </p:cNvPr>
              <p:cNvCxnSpPr/>
              <p:nvPr/>
            </p:nvCxnSpPr>
            <p:spPr>
              <a:xfrm flipV="1">
                <a:off x="8712663" y="2805080"/>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E83870A6-650D-3507-0832-09A16017C3E0}"/>
                  </a:ext>
                </a:extLst>
              </p:cNvPr>
              <p:cNvCxnSpPr>
                <a:cxnSpLocks/>
              </p:cNvCxnSpPr>
              <p:nvPr/>
            </p:nvCxnSpPr>
            <p:spPr>
              <a:xfrm flipV="1">
                <a:off x="1721202" y="4255080"/>
                <a:ext cx="0" cy="926778"/>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1A377ACC-5066-B870-5BAC-C097500D6C54}"/>
                  </a:ext>
                </a:extLst>
              </p:cNvPr>
              <p:cNvCxnSpPr>
                <a:cxnSpLocks/>
              </p:cNvCxnSpPr>
              <p:nvPr/>
            </p:nvCxnSpPr>
            <p:spPr>
              <a:xfrm flipV="1">
                <a:off x="3467558" y="4255080"/>
                <a:ext cx="0" cy="921994"/>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3B864F6B-A8EB-3F24-E727-88AA30E2E0C9}"/>
                  </a:ext>
                </a:extLst>
              </p:cNvPr>
              <p:cNvCxnSpPr>
                <a:cxnSpLocks/>
              </p:cNvCxnSpPr>
              <p:nvPr/>
            </p:nvCxnSpPr>
            <p:spPr>
              <a:xfrm flipV="1">
                <a:off x="2301259" y="4255080"/>
                <a:ext cx="0" cy="926778"/>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844FED59-8EC3-E7E6-669E-A00687FDC374}"/>
                  </a:ext>
                </a:extLst>
              </p:cNvPr>
              <p:cNvCxnSpPr>
                <a:cxnSpLocks/>
              </p:cNvCxnSpPr>
              <p:nvPr/>
            </p:nvCxnSpPr>
            <p:spPr>
              <a:xfrm flipV="1">
                <a:off x="2887501" y="4255080"/>
                <a:ext cx="0" cy="921994"/>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0E54B8EC-FA2B-F553-8FD2-F34C975C0CD5}"/>
                  </a:ext>
                </a:extLst>
              </p:cNvPr>
              <p:cNvCxnSpPr>
                <a:cxnSpLocks/>
              </p:cNvCxnSpPr>
              <p:nvPr/>
            </p:nvCxnSpPr>
            <p:spPr>
              <a:xfrm flipV="1">
                <a:off x="4047457" y="4255080"/>
                <a:ext cx="0" cy="929775"/>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97E4F188-38A7-CE44-0481-71B8E593262A}"/>
                  </a:ext>
                </a:extLst>
              </p:cNvPr>
              <p:cNvCxnSpPr/>
              <p:nvPr/>
            </p:nvCxnSpPr>
            <p:spPr>
              <a:xfrm flipV="1">
                <a:off x="4627514" y="2802082"/>
                <a:ext cx="0" cy="2382773"/>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sp>
            <p:nvSpPr>
              <p:cNvPr id="68" name="TextBox 67">
                <a:extLst>
                  <a:ext uri="{FF2B5EF4-FFF2-40B4-BE49-F238E27FC236}">
                    <a16:creationId xmlns:a16="http://schemas.microsoft.com/office/drawing/2014/main" id="{872B45FA-7430-1EED-64F4-0C8EC6223C09}"/>
                  </a:ext>
                </a:extLst>
              </p:cNvPr>
              <p:cNvSpPr txBox="1"/>
              <p:nvPr/>
            </p:nvSpPr>
            <p:spPr>
              <a:xfrm>
                <a:off x="8767126" y="3413509"/>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BA55D4"/>
                    </a:solidFill>
                    <a:effectLst/>
                    <a:uLnTx/>
                    <a:uFillTx/>
                    <a:latin typeface="Helvetica" pitchFamily="2" charset="0"/>
                    <a:ea typeface="Helvetica Light" charset="0"/>
                    <a:cs typeface="Helvetica Light" charset="0"/>
                    <a:sym typeface="Wingdings" pitchFamily="2" charset="2"/>
                  </a:rPr>
                  <a:t>2023</a:t>
                </a:r>
              </a:p>
            </p:txBody>
          </p:sp>
          <p:sp>
            <p:nvSpPr>
              <p:cNvPr id="69" name="TextBox 68">
                <a:extLst>
                  <a:ext uri="{FF2B5EF4-FFF2-40B4-BE49-F238E27FC236}">
                    <a16:creationId xmlns:a16="http://schemas.microsoft.com/office/drawing/2014/main" id="{45BD4707-7D98-5DA0-40A8-69E4436C0E0D}"/>
                  </a:ext>
                </a:extLst>
              </p:cNvPr>
              <p:cNvSpPr txBox="1"/>
              <p:nvPr/>
            </p:nvSpPr>
            <p:spPr>
              <a:xfrm>
                <a:off x="2925832" y="4843188"/>
                <a:ext cx="1370888" cy="27699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2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Helvetica Light" charset="0"/>
                    <a:cs typeface="Helvetica Light" charset="0"/>
                    <a:sym typeface="Wingdings" pitchFamily="2" charset="2"/>
                  </a:rPr>
                  <a:t>Long shutdown 1</a:t>
                </a:r>
              </a:p>
            </p:txBody>
          </p:sp>
          <p:sp>
            <p:nvSpPr>
              <p:cNvPr id="70" name="TextBox 69">
                <a:extLst>
                  <a:ext uri="{FF2B5EF4-FFF2-40B4-BE49-F238E27FC236}">
                    <a16:creationId xmlns:a16="http://schemas.microsoft.com/office/drawing/2014/main" id="{0AB8397B-C1F6-2EA8-1EF2-03A0BB4ADA15}"/>
                  </a:ext>
                </a:extLst>
              </p:cNvPr>
              <p:cNvSpPr txBox="1"/>
              <p:nvPr/>
            </p:nvSpPr>
            <p:spPr>
              <a:xfrm>
                <a:off x="10534639" y="4494119"/>
                <a:ext cx="1731973" cy="723275"/>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200" u="none" strike="noStrike" kern="1200" cap="none" spc="0" normalizeH="0" baseline="0" noProof="0" dirty="0">
                    <a:ln>
                      <a:noFill/>
                    </a:ln>
                    <a:effectLst/>
                    <a:uLnTx/>
                    <a:uFillTx/>
                    <a:latin typeface="Helvetica" pitchFamily="2" charset="0"/>
                    <a:ea typeface="Helvetica Light" charset="0"/>
                    <a:cs typeface="Helvetica Light" charset="0"/>
                    <a:sym typeface="Wingdings" pitchFamily="2" charset="2"/>
                  </a:rPr>
                  <a:t>July 2026: Begin of Long shutdown 3 </a:t>
                </a:r>
              </a:p>
              <a:p>
                <a:pPr marL="0" marR="0" lvl="0" indent="0" algn="l" defTabSz="914400" rtl="0" eaLnBrk="1" fontAlgn="auto" latinLnBrk="0" hangingPunct="1">
                  <a:lnSpc>
                    <a:spcPct val="100000"/>
                  </a:lnSpc>
                  <a:spcBef>
                    <a:spcPts val="600"/>
                  </a:spcBef>
                  <a:spcAft>
                    <a:spcPts val="0"/>
                  </a:spcAft>
                  <a:buClrTx/>
                  <a:buSzTx/>
                  <a:buFontTx/>
                  <a:buNone/>
                  <a:tabLst/>
                  <a:defRPr/>
                </a:pPr>
                <a:r>
                  <a:rPr lang="en-GB" sz="1200" dirty="0">
                    <a:latin typeface="Helvetica" pitchFamily="2" charset="0"/>
                    <a:ea typeface="Helvetica Light" charset="0"/>
                    <a:cs typeface="Helvetica Light" charset="0"/>
                    <a:sym typeface="Wingdings" pitchFamily="2" charset="2"/>
                  </a:rPr>
                  <a:t>2030: start of HL-LHC</a:t>
                </a:r>
                <a:endParaRPr kumimoji="0" lang="en-GB" sz="1200" u="none" strike="noStrike" kern="1200" cap="none" spc="0" normalizeH="0" baseline="0" noProof="0" dirty="0">
                  <a:ln>
                    <a:noFill/>
                  </a:ln>
                  <a:effectLst/>
                  <a:uLnTx/>
                  <a:uFillTx/>
                  <a:latin typeface="Helvetica" pitchFamily="2" charset="0"/>
                  <a:ea typeface="Helvetica Light" charset="0"/>
                  <a:cs typeface="Helvetica Light" charset="0"/>
                  <a:sym typeface="Wingdings" pitchFamily="2" charset="2"/>
                </a:endParaRPr>
              </a:p>
            </p:txBody>
          </p:sp>
          <p:cxnSp>
            <p:nvCxnSpPr>
              <p:cNvPr id="71" name="Straight Connector 70">
                <a:extLst>
                  <a:ext uri="{FF2B5EF4-FFF2-40B4-BE49-F238E27FC236}">
                    <a16:creationId xmlns:a16="http://schemas.microsoft.com/office/drawing/2014/main" id="{4BF105C7-AC1C-F00B-237C-7BB7AC071EC0}"/>
                  </a:ext>
                </a:extLst>
              </p:cNvPr>
              <p:cNvCxnSpPr>
                <a:cxnSpLocks/>
              </p:cNvCxnSpPr>
              <p:nvPr/>
            </p:nvCxnSpPr>
            <p:spPr>
              <a:xfrm flipV="1">
                <a:off x="9875426" y="2002687"/>
                <a:ext cx="0" cy="3189950"/>
              </a:xfrm>
              <a:prstGeom prst="line">
                <a:avLst/>
              </a:prstGeom>
              <a:ln w="317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sp>
            <p:nvSpPr>
              <p:cNvPr id="72" name="TextBox 71">
                <a:extLst>
                  <a:ext uri="{FF2B5EF4-FFF2-40B4-BE49-F238E27FC236}">
                    <a16:creationId xmlns:a16="http://schemas.microsoft.com/office/drawing/2014/main" id="{83DE53E0-E4EF-390A-CD03-BD39A5DF917C}"/>
                  </a:ext>
                </a:extLst>
              </p:cNvPr>
              <p:cNvSpPr txBox="1"/>
              <p:nvPr/>
            </p:nvSpPr>
            <p:spPr>
              <a:xfrm>
                <a:off x="9916548" y="2136873"/>
                <a:ext cx="49885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100" b="0" i="0" u="none" strike="noStrike" kern="1200" cap="none" spc="0" normalizeH="0" baseline="0" noProof="0">
                    <a:ln>
                      <a:noFill/>
                    </a:ln>
                    <a:solidFill>
                      <a:srgbClr val="9E7980"/>
                    </a:solidFill>
                    <a:effectLst/>
                    <a:uLnTx/>
                    <a:uFillTx/>
                    <a:latin typeface="Helvetica" pitchFamily="2" charset="0"/>
                    <a:ea typeface="Helvetica Light" charset="0"/>
                    <a:cs typeface="Helvetica Light" charset="0"/>
                    <a:sym typeface="Wingdings" pitchFamily="2" charset="2"/>
                  </a:rPr>
                  <a:t>2025</a:t>
                </a:r>
              </a:p>
            </p:txBody>
          </p:sp>
        </p:grpSp>
        <p:cxnSp>
          <p:nvCxnSpPr>
            <p:cNvPr id="25" name="Straight Connector 24">
              <a:extLst>
                <a:ext uri="{FF2B5EF4-FFF2-40B4-BE49-F238E27FC236}">
                  <a16:creationId xmlns:a16="http://schemas.microsoft.com/office/drawing/2014/main" id="{3307CF89-FC53-A311-C8F0-40A6D671D2F1}"/>
                </a:ext>
              </a:extLst>
            </p:cNvPr>
            <p:cNvCxnSpPr>
              <a:cxnSpLocks/>
            </p:cNvCxnSpPr>
            <p:nvPr/>
          </p:nvCxnSpPr>
          <p:spPr>
            <a:xfrm>
              <a:off x="1270394" y="3329874"/>
              <a:ext cx="893532" cy="0"/>
            </a:xfrm>
            <a:prstGeom prst="line">
              <a:avLst/>
            </a:prstGeom>
            <a:ln w="12700">
              <a:solidFill>
                <a:srgbClr val="E70000"/>
              </a:solidFill>
              <a:prstDash val="sysDash"/>
            </a:ln>
            <a:effectLst/>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7371AD60-53CC-DF0D-4506-7C011A2D30A4}"/>
                </a:ext>
              </a:extLst>
            </p:cNvPr>
            <p:cNvSpPr txBox="1"/>
            <p:nvPr/>
          </p:nvSpPr>
          <p:spPr>
            <a:xfrm>
              <a:off x="10525238" y="3122330"/>
              <a:ext cx="1556620" cy="43088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1100" b="0" i="0" u="none" strike="noStrike" kern="1200" cap="none" spc="0" normalizeH="0" baseline="0" noProof="0">
                  <a:ln>
                    <a:noFill/>
                  </a:ln>
                  <a:solidFill>
                    <a:srgbClr val="C00000"/>
                  </a:solidFill>
                  <a:effectLst/>
                  <a:uLnTx/>
                  <a:uFillTx/>
                  <a:latin typeface="Helvetica Light" charset="0"/>
                  <a:ea typeface="Helvetica Light" charset="0"/>
                  <a:cs typeface="Helvetica Light" charset="0"/>
                  <a:sym typeface="Wingdings" pitchFamily="2" charset="2"/>
                </a:rPr>
                <a:t>LHC design lumi per experiment 300 fb</a:t>
              </a:r>
              <a:r>
                <a:rPr kumimoji="0" lang="en-CH" sz="1100" b="0" i="0" u="none" strike="noStrike" kern="1200" cap="none" spc="0" normalizeH="0" baseline="30000" noProof="0">
                  <a:ln>
                    <a:noFill/>
                  </a:ln>
                  <a:solidFill>
                    <a:srgbClr val="C00000"/>
                  </a:solidFill>
                  <a:effectLst/>
                  <a:uLnTx/>
                  <a:uFillTx/>
                  <a:latin typeface="Helvetica Light" charset="0"/>
                  <a:ea typeface="Helvetica Light" charset="0"/>
                  <a:cs typeface="Helvetica Light" charset="0"/>
                  <a:sym typeface="Wingdings" pitchFamily="2" charset="2"/>
                </a:rPr>
                <a:t>–1</a:t>
              </a:r>
            </a:p>
          </p:txBody>
        </p:sp>
        <p:sp>
          <p:nvSpPr>
            <p:cNvPr id="27" name="TextBox 26">
              <a:extLst>
                <a:ext uri="{FF2B5EF4-FFF2-40B4-BE49-F238E27FC236}">
                  <a16:creationId xmlns:a16="http://schemas.microsoft.com/office/drawing/2014/main" id="{7308DBFC-F927-F854-B98F-633441909713}"/>
                </a:ext>
              </a:extLst>
            </p:cNvPr>
            <p:cNvSpPr txBox="1"/>
            <p:nvPr/>
          </p:nvSpPr>
          <p:spPr>
            <a:xfrm>
              <a:off x="10468523" y="2006994"/>
              <a:ext cx="716863"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hlinkClick r:id="rId6"/>
                </a:rPr>
                <a:t>Reference</a:t>
              </a:r>
              <a:endPar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endParaRPr>
            </a:p>
          </p:txBody>
        </p:sp>
      </p:grpSp>
      <p:cxnSp>
        <p:nvCxnSpPr>
          <p:cNvPr id="77" name="Straight Connector 76">
            <a:extLst>
              <a:ext uri="{FF2B5EF4-FFF2-40B4-BE49-F238E27FC236}">
                <a16:creationId xmlns:a16="http://schemas.microsoft.com/office/drawing/2014/main" id="{B8CF57C4-9073-3212-1FC4-D33824F2C530}"/>
              </a:ext>
            </a:extLst>
          </p:cNvPr>
          <p:cNvCxnSpPr>
            <a:cxnSpLocks/>
          </p:cNvCxnSpPr>
          <p:nvPr/>
        </p:nvCxnSpPr>
        <p:spPr>
          <a:xfrm>
            <a:off x="4241201" y="3336327"/>
            <a:ext cx="6139847" cy="0"/>
          </a:xfrm>
          <a:prstGeom prst="line">
            <a:avLst/>
          </a:prstGeom>
          <a:ln w="12700">
            <a:solidFill>
              <a:srgbClr val="E70000"/>
            </a:solidFill>
            <a:prstDash val="sysDash"/>
          </a:ln>
          <a:effectLst/>
        </p:spPr>
        <p:style>
          <a:lnRef idx="2">
            <a:schemeClr val="accent1"/>
          </a:lnRef>
          <a:fillRef idx="0">
            <a:schemeClr val="accent1"/>
          </a:fillRef>
          <a:effectRef idx="1">
            <a:schemeClr val="accent1"/>
          </a:effectRef>
          <a:fontRef idx="minor">
            <a:schemeClr val="tx1"/>
          </a:fontRef>
        </p:style>
      </p:cxnSp>
      <p:sp>
        <p:nvSpPr>
          <p:cNvPr id="79" name="Rectangle 78">
            <a:extLst>
              <a:ext uri="{FF2B5EF4-FFF2-40B4-BE49-F238E27FC236}">
                <a16:creationId xmlns:a16="http://schemas.microsoft.com/office/drawing/2014/main" id="{F17997D5-D74F-9105-581D-9643E2F77CBD}"/>
              </a:ext>
            </a:extLst>
          </p:cNvPr>
          <p:cNvSpPr/>
          <p:nvPr/>
        </p:nvSpPr>
        <p:spPr>
          <a:xfrm>
            <a:off x="10424447" y="5920312"/>
            <a:ext cx="1776941" cy="180000"/>
          </a:xfrm>
          <a:prstGeom prst="rect">
            <a:avLst/>
          </a:prstGeom>
          <a:solidFill>
            <a:srgbClr val="FFFF00">
              <a:alpha val="49043"/>
            </a:srgbClr>
          </a:solidFill>
          <a:ln>
            <a:solidFill>
              <a:schemeClr val="tx1"/>
            </a:solid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0000"/>
              </a:solidFill>
              <a:effectLst/>
              <a:uLnTx/>
              <a:uFillTx/>
              <a:latin typeface="Helvetica Light" charset="0"/>
              <a:ea typeface="Helvetica Light" charset="0"/>
              <a:cs typeface="Helvetica Light" charset="0"/>
            </a:endParaRPr>
          </a:p>
        </p:txBody>
      </p:sp>
      <p:sp>
        <p:nvSpPr>
          <p:cNvPr id="78" name="TextBox 77">
            <a:extLst>
              <a:ext uri="{FF2B5EF4-FFF2-40B4-BE49-F238E27FC236}">
                <a16:creationId xmlns:a16="http://schemas.microsoft.com/office/drawing/2014/main" id="{EB7BCE37-56D4-D1FA-B546-681AC020910B}"/>
              </a:ext>
            </a:extLst>
          </p:cNvPr>
          <p:cNvSpPr txBox="1"/>
          <p:nvPr/>
        </p:nvSpPr>
        <p:spPr>
          <a:xfrm>
            <a:off x="10267021" y="5881057"/>
            <a:ext cx="1740225"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300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LS3 (July 2026–2030)</a:t>
            </a:r>
          </a:p>
        </p:txBody>
      </p:sp>
      <p:sp>
        <p:nvSpPr>
          <p:cNvPr id="80" name="TextBox 79">
            <a:extLst>
              <a:ext uri="{FF2B5EF4-FFF2-40B4-BE49-F238E27FC236}">
                <a16:creationId xmlns:a16="http://schemas.microsoft.com/office/drawing/2014/main" id="{1D49C16B-16D8-B30F-86F9-662E0F47E3A2}"/>
              </a:ext>
            </a:extLst>
          </p:cNvPr>
          <p:cNvSpPr txBox="1"/>
          <p:nvPr/>
        </p:nvSpPr>
        <p:spPr>
          <a:xfrm>
            <a:off x="2085545" y="4461332"/>
            <a:ext cx="1040670" cy="276999"/>
          </a:xfrm>
          <a:prstGeom prst="rect">
            <a:avLst/>
          </a:prstGeom>
          <a:noFill/>
        </p:spPr>
        <p:txBody>
          <a:bodyPr wrap="none" rtlCol="0">
            <a:spAutoFit/>
          </a:bodyPr>
          <a:lstStyle/>
          <a:p>
            <a:pPr marL="0">
              <a:spcBef>
                <a:spcPts val="3000"/>
              </a:spcBef>
            </a:pPr>
            <a:r>
              <a:rPr lang="en-GB" sz="1200" b="1" dirty="0">
                <a:solidFill>
                  <a:prstClr val="black"/>
                </a:solidFill>
                <a:latin typeface="Helvetica" pitchFamily="2" charset="0"/>
                <a:ea typeface="Helvetica Light" charset="0"/>
                <a:cs typeface="Helvetica Light" charset="0"/>
                <a:sym typeface="Wingdings" pitchFamily="2" charset="2"/>
              </a:rPr>
              <a:t>E</a:t>
            </a:r>
            <a:r>
              <a:rPr lang="en-GB" sz="1200" b="1" baseline="-25000" dirty="0">
                <a:solidFill>
                  <a:prstClr val="black"/>
                </a:solidFill>
                <a:latin typeface="Helvetica" pitchFamily="2" charset="0"/>
                <a:ea typeface="Helvetica Light" charset="0"/>
                <a:cs typeface="Helvetica Light" charset="0"/>
                <a:sym typeface="Wingdings" pitchFamily="2" charset="2"/>
              </a:rPr>
              <a:t>CM </a:t>
            </a:r>
            <a:r>
              <a:rPr lang="en-GB" sz="1200" b="1" dirty="0">
                <a:solidFill>
                  <a:prstClr val="black"/>
                </a:solidFill>
                <a:latin typeface="Helvetica" pitchFamily="2" charset="0"/>
                <a:ea typeface="Helvetica Light" charset="0"/>
                <a:cs typeface="Helvetica Light" charset="0"/>
                <a:sym typeface="Wingdings" pitchFamily="2" charset="2"/>
              </a:rPr>
              <a:t>= 8 TeV</a:t>
            </a:r>
          </a:p>
        </p:txBody>
      </p:sp>
      <p:sp>
        <p:nvSpPr>
          <p:cNvPr id="81" name="TextBox 80">
            <a:extLst>
              <a:ext uri="{FF2B5EF4-FFF2-40B4-BE49-F238E27FC236}">
                <a16:creationId xmlns:a16="http://schemas.microsoft.com/office/drawing/2014/main" id="{ECA71E7A-CEBF-B29E-60B7-2B110FE706D6}"/>
              </a:ext>
            </a:extLst>
          </p:cNvPr>
          <p:cNvSpPr txBox="1"/>
          <p:nvPr/>
        </p:nvSpPr>
        <p:spPr>
          <a:xfrm>
            <a:off x="4691458" y="3616236"/>
            <a:ext cx="1091837" cy="276999"/>
          </a:xfrm>
          <a:prstGeom prst="rect">
            <a:avLst/>
          </a:prstGeom>
          <a:noFill/>
        </p:spPr>
        <p:txBody>
          <a:bodyPr wrap="none" rtlCol="0">
            <a:spAutoFit/>
          </a:bodyPr>
          <a:lstStyle/>
          <a:p>
            <a:pPr marL="0">
              <a:spcBef>
                <a:spcPts val="3000"/>
              </a:spcBef>
            </a:pPr>
            <a:r>
              <a:rPr lang="en-GB" sz="1200" b="1" dirty="0">
                <a:solidFill>
                  <a:prstClr val="black"/>
                </a:solidFill>
                <a:latin typeface="Helvetica" pitchFamily="2" charset="0"/>
                <a:ea typeface="Helvetica Light" charset="0"/>
                <a:cs typeface="Helvetica Light" charset="0"/>
                <a:sym typeface="Wingdings" pitchFamily="2" charset="2"/>
              </a:rPr>
              <a:t>E</a:t>
            </a:r>
            <a:r>
              <a:rPr lang="en-GB" sz="1200" b="1" baseline="-25000" dirty="0">
                <a:solidFill>
                  <a:prstClr val="black"/>
                </a:solidFill>
                <a:latin typeface="Helvetica" pitchFamily="2" charset="0"/>
                <a:ea typeface="Helvetica Light" charset="0"/>
                <a:cs typeface="Helvetica Light" charset="0"/>
                <a:sym typeface="Wingdings" pitchFamily="2" charset="2"/>
              </a:rPr>
              <a:t>CM </a:t>
            </a:r>
            <a:r>
              <a:rPr lang="en-GB" sz="1200" b="1" dirty="0">
                <a:solidFill>
                  <a:prstClr val="black"/>
                </a:solidFill>
                <a:latin typeface="Helvetica" pitchFamily="2" charset="0"/>
                <a:ea typeface="Helvetica Light" charset="0"/>
                <a:cs typeface="Helvetica Light" charset="0"/>
                <a:sym typeface="Wingdings" pitchFamily="2" charset="2"/>
              </a:rPr>
              <a:t>= 13 TeV</a:t>
            </a:r>
          </a:p>
        </p:txBody>
      </p:sp>
      <p:sp>
        <p:nvSpPr>
          <p:cNvPr id="82" name="TextBox 81">
            <a:extLst>
              <a:ext uri="{FF2B5EF4-FFF2-40B4-BE49-F238E27FC236}">
                <a16:creationId xmlns:a16="http://schemas.microsoft.com/office/drawing/2014/main" id="{E7558E05-6CC5-0753-98B9-5A8A2B24AE4B}"/>
              </a:ext>
            </a:extLst>
          </p:cNvPr>
          <p:cNvSpPr txBox="1"/>
          <p:nvPr/>
        </p:nvSpPr>
        <p:spPr>
          <a:xfrm>
            <a:off x="8817509" y="4500652"/>
            <a:ext cx="1220078" cy="276999"/>
          </a:xfrm>
          <a:prstGeom prst="rect">
            <a:avLst/>
          </a:prstGeom>
          <a:noFill/>
        </p:spPr>
        <p:txBody>
          <a:bodyPr wrap="none" rtlCol="0">
            <a:spAutoFit/>
          </a:bodyPr>
          <a:lstStyle/>
          <a:p>
            <a:pPr marL="0">
              <a:spcBef>
                <a:spcPts val="3000"/>
              </a:spcBef>
            </a:pPr>
            <a:r>
              <a:rPr lang="en-GB" sz="1200" b="1" dirty="0">
                <a:solidFill>
                  <a:prstClr val="black"/>
                </a:solidFill>
                <a:latin typeface="Helvetica" pitchFamily="2" charset="0"/>
                <a:ea typeface="Helvetica Light" charset="0"/>
                <a:cs typeface="Helvetica Light" charset="0"/>
                <a:sym typeface="Wingdings" pitchFamily="2" charset="2"/>
              </a:rPr>
              <a:t>E</a:t>
            </a:r>
            <a:r>
              <a:rPr lang="en-GB" sz="1200" b="1" baseline="-25000" dirty="0">
                <a:solidFill>
                  <a:prstClr val="black"/>
                </a:solidFill>
                <a:latin typeface="Helvetica" pitchFamily="2" charset="0"/>
                <a:ea typeface="Helvetica Light" charset="0"/>
                <a:cs typeface="Helvetica Light" charset="0"/>
                <a:sym typeface="Wingdings" pitchFamily="2" charset="2"/>
              </a:rPr>
              <a:t>CM </a:t>
            </a:r>
            <a:r>
              <a:rPr lang="en-GB" sz="1200" b="1" dirty="0">
                <a:solidFill>
                  <a:prstClr val="black"/>
                </a:solidFill>
                <a:latin typeface="Helvetica" pitchFamily="2" charset="0"/>
                <a:ea typeface="Helvetica Light" charset="0"/>
                <a:cs typeface="Helvetica Light" charset="0"/>
                <a:sym typeface="Wingdings" pitchFamily="2" charset="2"/>
              </a:rPr>
              <a:t>= 13.6 TeV</a:t>
            </a:r>
          </a:p>
        </p:txBody>
      </p:sp>
    </p:spTree>
    <p:extLst>
      <p:ext uri="{BB962C8B-B14F-4D97-AF65-F5344CB8AC3E}">
        <p14:creationId xmlns:p14="http://schemas.microsoft.com/office/powerpoint/2010/main" val="346966847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8A57C-1BEC-E4E1-C822-208B2F31E8D8}"/>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FF8F9AA-F99D-46D8-D612-807644D32C9E}"/>
              </a:ext>
            </a:extLst>
          </p:cNvPr>
          <p:cNvSpPr/>
          <p:nvPr/>
        </p:nvSpPr>
        <p:spPr>
          <a:xfrm>
            <a:off x="359570" y="3259723"/>
            <a:ext cx="11472863" cy="338554"/>
          </a:xfrm>
          <a:prstGeom prst="rect">
            <a:avLst/>
          </a:prstGeom>
          <a:solidFill>
            <a:schemeClr val="tx1"/>
          </a:solidFill>
          <a:ln>
            <a:solidFill>
              <a:schemeClr val="tx1"/>
            </a:solidFill>
          </a:ln>
        </p:spPr>
        <p:txBody>
          <a:bodyPr rtlCol="0" anchor="ctr">
            <a:spAutoFit/>
          </a:bodyPr>
          <a:lstStyle/>
          <a:p>
            <a:pPr algn="ctr"/>
            <a:endParaRPr lang="en-CH" sz="1600">
              <a:latin typeface="Helvetica Light" charset="0"/>
              <a:ea typeface="Helvetica Light" charset="0"/>
              <a:cs typeface="Helvetica Light" charset="0"/>
            </a:endParaRPr>
          </a:p>
        </p:txBody>
      </p:sp>
      <p:pic>
        <p:nvPicPr>
          <p:cNvPr id="10" name="Picture 2">
            <a:extLst>
              <a:ext uri="{FF2B5EF4-FFF2-40B4-BE49-F238E27FC236}">
                <a16:creationId xmlns:a16="http://schemas.microsoft.com/office/drawing/2014/main" id="{29800636-561A-4DAF-81DE-0DBC0F0F1F9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0" y="1141833"/>
            <a:ext cx="12192000" cy="5725702"/>
          </a:xfrm>
          <a:prstGeom prst="roundRect">
            <a:avLst>
              <a:gd name="adj" fmla="val 0"/>
            </a:avLst>
          </a:prstGeom>
          <a:solidFill>
            <a:srgbClr val="FFFFFF">
              <a:shade val="85000"/>
            </a:srgbClr>
          </a:solidFill>
          <a:ln>
            <a:noFill/>
          </a:ln>
          <a:effectLst/>
        </p:spPr>
      </p:pic>
      <p:pic>
        <p:nvPicPr>
          <p:cNvPr id="11" name="Picture 2">
            <a:extLst>
              <a:ext uri="{FF2B5EF4-FFF2-40B4-BE49-F238E27FC236}">
                <a16:creationId xmlns:a16="http://schemas.microsoft.com/office/drawing/2014/main" id="{9B8991A5-7BD4-0DBB-FDF3-80E2560985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b="72451"/>
          <a:stretch/>
        </p:blipFill>
        <p:spPr bwMode="auto">
          <a:xfrm flipV="1">
            <a:off x="1" y="-1"/>
            <a:ext cx="12192000" cy="1583140"/>
          </a:xfrm>
          <a:prstGeom prst="roundRect">
            <a:avLst>
              <a:gd name="adj" fmla="val 0"/>
            </a:avLst>
          </a:prstGeom>
          <a:solidFill>
            <a:srgbClr val="FFFFFF">
              <a:shade val="85000"/>
            </a:srgbClr>
          </a:solidFill>
          <a:ln>
            <a:noFill/>
          </a:ln>
          <a:effectLst/>
        </p:spPr>
      </p:pic>
      <p:sp>
        <p:nvSpPr>
          <p:cNvPr id="6" name="Rectangle 5">
            <a:extLst>
              <a:ext uri="{FF2B5EF4-FFF2-40B4-BE49-F238E27FC236}">
                <a16:creationId xmlns:a16="http://schemas.microsoft.com/office/drawing/2014/main" id="{C025AA38-8CAA-52B1-DEC3-B31708198F9E}"/>
              </a:ext>
            </a:extLst>
          </p:cNvPr>
          <p:cNvSpPr/>
          <p:nvPr/>
        </p:nvSpPr>
        <p:spPr>
          <a:xfrm>
            <a:off x="-1" y="-4169"/>
            <a:ext cx="8707273" cy="1044602"/>
          </a:xfrm>
          <a:prstGeom prst="rect">
            <a:avLst/>
          </a:prstGeom>
          <a:solidFill>
            <a:srgbClr val="071930">
              <a:alpha val="61368"/>
            </a:srgbClr>
          </a:solidFill>
          <a:ln>
            <a:no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TextBox 1">
            <a:extLst>
              <a:ext uri="{FF2B5EF4-FFF2-40B4-BE49-F238E27FC236}">
                <a16:creationId xmlns:a16="http://schemas.microsoft.com/office/drawing/2014/main" id="{C7BFF455-4BDE-FF5E-DF96-316C4B0E7D27}"/>
              </a:ext>
            </a:extLst>
          </p:cNvPr>
          <p:cNvSpPr txBox="1"/>
          <p:nvPr/>
        </p:nvSpPr>
        <p:spPr>
          <a:xfrm>
            <a:off x="-1" y="121161"/>
            <a:ext cx="8325135" cy="667171"/>
          </a:xfrm>
          <a:prstGeom prst="rect">
            <a:avLst/>
          </a:prstGeom>
          <a:noFill/>
          <a:ln>
            <a:noFill/>
          </a:ln>
        </p:spPr>
        <p:txBody>
          <a:bodyPr wrap="square" tIns="125999" bIns="108000" rtlCol="0">
            <a:spAutoFit/>
          </a:bodyPr>
          <a:lstStyle/>
          <a:p>
            <a:pPr indent="424250" defTabSz="430225" fontAlgn="base">
              <a:spcBef>
                <a:spcPct val="0"/>
              </a:spcBef>
              <a:spcAft>
                <a:spcPct val="0"/>
              </a:spcAft>
              <a:defRPr/>
            </a:pPr>
            <a:r>
              <a:rPr lang="en-GB" sz="2800" b="1">
                <a:solidFill>
                  <a:schemeClr val="bg1"/>
                </a:solidFill>
                <a:latin typeface="Helvetica" pitchFamily="2" charset="0"/>
                <a:ea typeface="Trebuchet MS" pitchFamily="-84" charset="0"/>
                <a:cs typeface="Helvetica Light"/>
              </a:rPr>
              <a:t>Higgs boson production at the LHC</a:t>
            </a:r>
          </a:p>
        </p:txBody>
      </p:sp>
      <p:sp>
        <p:nvSpPr>
          <p:cNvPr id="4" name="TextBox 3">
            <a:extLst>
              <a:ext uri="{FF2B5EF4-FFF2-40B4-BE49-F238E27FC236}">
                <a16:creationId xmlns:a16="http://schemas.microsoft.com/office/drawing/2014/main" id="{F86C3EC1-3853-2870-C63E-BC77B5F817D5}"/>
              </a:ext>
            </a:extLst>
          </p:cNvPr>
          <p:cNvSpPr txBox="1"/>
          <p:nvPr/>
        </p:nvSpPr>
        <p:spPr>
          <a:xfrm>
            <a:off x="5114039" y="1154613"/>
            <a:ext cx="5929598" cy="261610"/>
          </a:xfrm>
          <a:prstGeom prst="rect">
            <a:avLst/>
          </a:prstGeom>
          <a:noFill/>
        </p:spPr>
        <p:txBody>
          <a:bodyPr wrap="square">
            <a:spAutoFit/>
          </a:bodyPr>
          <a:lstStyle/>
          <a:p>
            <a:pPr algn="r"/>
            <a:r>
              <a:rPr lang="en-US" sz="1100">
                <a:solidFill>
                  <a:schemeClr val="bg1"/>
                </a:solidFill>
                <a:latin typeface="Helvetica Light" panose="020B0403020202020204" pitchFamily="34" charset="0"/>
              </a:rPr>
              <a:t> </a:t>
            </a:r>
            <a:r>
              <a:rPr lang="en-US" sz="1100" err="1">
                <a:solidFill>
                  <a:schemeClr val="bg1"/>
                </a:solidFill>
                <a:latin typeface="Helvetica Light" panose="020B0403020202020204" pitchFamily="34" charset="0"/>
              </a:rPr>
              <a:t>tt</a:t>
            </a:r>
            <a:r>
              <a:rPr lang="en-US" sz="1100">
                <a:solidFill>
                  <a:schemeClr val="bg1"/>
                </a:solidFill>
                <a:latin typeface="Helvetica Light" panose="020B0403020202020204" pitchFamily="34" charset="0"/>
              </a:rPr>
              <a:t> </a:t>
            </a:r>
            <a:r>
              <a:rPr lang="en-US" sz="1100">
                <a:solidFill>
                  <a:schemeClr val="bg1"/>
                </a:solidFill>
                <a:latin typeface="Symbol" pitchFamily="2" charset="2"/>
              </a:rPr>
              <a:t>®</a:t>
            </a:r>
            <a:r>
              <a:rPr lang="en-US" sz="1100">
                <a:solidFill>
                  <a:schemeClr val="bg1"/>
                </a:solidFill>
                <a:latin typeface="Helvetica Light" panose="020B0403020202020204" pitchFamily="34" charset="0"/>
              </a:rPr>
              <a:t> eµ + jets candidate event in 2016 8.16 TeV p-Pb collisions</a:t>
            </a:r>
            <a:endParaRPr lang="en-CH" sz="1100">
              <a:solidFill>
                <a:schemeClr val="bg1"/>
              </a:solidFill>
              <a:latin typeface="Helvetica Light" panose="020B0403020202020204" pitchFamily="34" charset="0"/>
            </a:endParaRPr>
          </a:p>
        </p:txBody>
      </p:sp>
      <p:pic>
        <p:nvPicPr>
          <p:cNvPr id="7" name="Picture 6">
            <a:extLst>
              <a:ext uri="{FF2B5EF4-FFF2-40B4-BE49-F238E27FC236}">
                <a16:creationId xmlns:a16="http://schemas.microsoft.com/office/drawing/2014/main" id="{7F68F327-CAB3-AF82-2EE4-69B9612AAEB9}"/>
              </a:ext>
            </a:extLst>
          </p:cNvPr>
          <p:cNvPicPr>
            <a:picLocks noChangeAspect="1"/>
          </p:cNvPicPr>
          <p:nvPr/>
        </p:nvPicPr>
        <p:blipFill rotWithShape="1">
          <a:blip r:embed="rId5">
            <a:extLst>
              <a:ext uri="{28A0092B-C50C-407E-A947-70E740481C1C}">
                <a14:useLocalDpi xmlns:a14="http://schemas.microsoft.com/office/drawing/2010/main"/>
              </a:ext>
            </a:extLst>
          </a:blip>
          <a:srcRect t="21633"/>
          <a:stretch/>
        </p:blipFill>
        <p:spPr>
          <a:xfrm>
            <a:off x="6096000" y="1032605"/>
            <a:ext cx="4994406" cy="5537839"/>
          </a:xfrm>
          <a:prstGeom prst="rect">
            <a:avLst/>
          </a:prstGeom>
        </p:spPr>
      </p:pic>
      <p:sp>
        <p:nvSpPr>
          <p:cNvPr id="8" name="Rectangle 7">
            <a:extLst>
              <a:ext uri="{FF2B5EF4-FFF2-40B4-BE49-F238E27FC236}">
                <a16:creationId xmlns:a16="http://schemas.microsoft.com/office/drawing/2014/main" id="{86243495-E666-BF22-4020-A509970793F1}"/>
              </a:ext>
            </a:extLst>
          </p:cNvPr>
          <p:cNvSpPr/>
          <p:nvPr/>
        </p:nvSpPr>
        <p:spPr>
          <a:xfrm>
            <a:off x="968802" y="1032605"/>
            <a:ext cx="5263904" cy="5537839"/>
          </a:xfrm>
          <a:prstGeom prst="rect">
            <a:avLst/>
          </a:prstGeom>
          <a:solidFill>
            <a:schemeClr val="accent1">
              <a:lumMod val="50000"/>
            </a:schemeClr>
          </a:solidFill>
          <a:ln>
            <a:noFill/>
          </a:ln>
        </p:spPr>
        <p:txBody>
          <a:bodyPr rtlCol="0" anchor="ctr">
            <a:spAutoFit/>
          </a:bodyPr>
          <a:lstStyle/>
          <a:p>
            <a:pPr algn="ctr"/>
            <a:endParaRPr lang="en-CH" sz="1600">
              <a:latin typeface="Helvetica Light" charset="0"/>
              <a:ea typeface="Helvetica Light" charset="0"/>
              <a:cs typeface="Helvetica Light" charset="0"/>
            </a:endParaRPr>
          </a:p>
        </p:txBody>
      </p:sp>
      <p:sp>
        <p:nvSpPr>
          <p:cNvPr id="9" name="TextBox 8">
            <a:extLst>
              <a:ext uri="{FF2B5EF4-FFF2-40B4-BE49-F238E27FC236}">
                <a16:creationId xmlns:a16="http://schemas.microsoft.com/office/drawing/2014/main" id="{257BE784-31F8-F774-55B3-CFF0C6D9D2FA}"/>
              </a:ext>
            </a:extLst>
          </p:cNvPr>
          <p:cNvSpPr txBox="1"/>
          <p:nvPr/>
        </p:nvSpPr>
        <p:spPr>
          <a:xfrm>
            <a:off x="1162705" y="1214504"/>
            <a:ext cx="4791833" cy="584775"/>
          </a:xfrm>
          <a:prstGeom prst="rect">
            <a:avLst/>
          </a:prstGeom>
          <a:noFill/>
        </p:spPr>
        <p:txBody>
          <a:bodyPr wrap="square" rtlCol="0">
            <a:spAutoFit/>
          </a:bodyPr>
          <a:lstStyle/>
          <a:p>
            <a:pPr marL="0">
              <a:spcBef>
                <a:spcPts val="3000"/>
              </a:spcBef>
            </a:pPr>
            <a:r>
              <a:rPr lang="en-CH" sz="1600">
                <a:solidFill>
                  <a:schemeClr val="bg1"/>
                </a:solidFill>
                <a:latin typeface="Helvetica" pitchFamily="2" charset="0"/>
                <a:ea typeface="Helvetica Light" charset="0"/>
                <a:cs typeface="Helvetica Light" charset="0"/>
                <a:sym typeface="Wingdings" pitchFamily="2" charset="2"/>
              </a:rPr>
              <a:t>About 1 Higgs boson per second is produced in ATLAS at the LHC (about 20M total by today)      </a:t>
            </a:r>
          </a:p>
        </p:txBody>
      </p:sp>
      <p:pic>
        <p:nvPicPr>
          <p:cNvPr id="12" name="Picture 11">
            <a:extLst>
              <a:ext uri="{FF2B5EF4-FFF2-40B4-BE49-F238E27FC236}">
                <a16:creationId xmlns:a16="http://schemas.microsoft.com/office/drawing/2014/main" id="{D9EB8E48-E863-A3C3-4048-9721BE8B421E}"/>
              </a:ext>
            </a:extLst>
          </p:cNvPr>
          <p:cNvPicPr>
            <a:picLocks noChangeAspect="1"/>
          </p:cNvPicPr>
          <p:nvPr/>
        </p:nvPicPr>
        <p:blipFill>
          <a:blip r:embed="rId6"/>
          <a:stretch>
            <a:fillRect/>
          </a:stretch>
        </p:blipFill>
        <p:spPr>
          <a:xfrm>
            <a:off x="2185236" y="1913459"/>
            <a:ext cx="2667123" cy="1138406"/>
          </a:xfrm>
          <a:prstGeom prst="rect">
            <a:avLst/>
          </a:prstGeom>
        </p:spPr>
      </p:pic>
      <p:pic>
        <p:nvPicPr>
          <p:cNvPr id="13" name="Picture 12">
            <a:extLst>
              <a:ext uri="{FF2B5EF4-FFF2-40B4-BE49-F238E27FC236}">
                <a16:creationId xmlns:a16="http://schemas.microsoft.com/office/drawing/2014/main" id="{8B157634-16BF-D11C-AF32-F9D125D814E4}"/>
              </a:ext>
            </a:extLst>
          </p:cNvPr>
          <p:cNvPicPr>
            <a:picLocks noChangeAspect="1"/>
          </p:cNvPicPr>
          <p:nvPr/>
        </p:nvPicPr>
        <p:blipFill>
          <a:blip r:embed="rId7"/>
          <a:stretch>
            <a:fillRect/>
          </a:stretch>
        </p:blipFill>
        <p:spPr>
          <a:xfrm>
            <a:off x="1091953" y="3085315"/>
            <a:ext cx="2634778" cy="1810684"/>
          </a:xfrm>
          <a:prstGeom prst="rect">
            <a:avLst/>
          </a:prstGeom>
        </p:spPr>
      </p:pic>
      <p:pic>
        <p:nvPicPr>
          <p:cNvPr id="14" name="Picture 13">
            <a:extLst>
              <a:ext uri="{FF2B5EF4-FFF2-40B4-BE49-F238E27FC236}">
                <a16:creationId xmlns:a16="http://schemas.microsoft.com/office/drawing/2014/main" id="{F8B781A7-EDBD-FAF6-AB7F-57589D810962}"/>
              </a:ext>
            </a:extLst>
          </p:cNvPr>
          <p:cNvPicPr>
            <a:picLocks noChangeAspect="1"/>
          </p:cNvPicPr>
          <p:nvPr/>
        </p:nvPicPr>
        <p:blipFill>
          <a:blip r:embed="rId8"/>
          <a:stretch>
            <a:fillRect/>
          </a:stretch>
        </p:blipFill>
        <p:spPr>
          <a:xfrm>
            <a:off x="2172536" y="4895999"/>
            <a:ext cx="2727632" cy="1323192"/>
          </a:xfrm>
          <a:prstGeom prst="rect">
            <a:avLst/>
          </a:prstGeom>
        </p:spPr>
      </p:pic>
      <p:sp>
        <p:nvSpPr>
          <p:cNvPr id="15" name="TextBox 14">
            <a:extLst>
              <a:ext uri="{FF2B5EF4-FFF2-40B4-BE49-F238E27FC236}">
                <a16:creationId xmlns:a16="http://schemas.microsoft.com/office/drawing/2014/main" id="{2957F548-4945-BC44-2ABF-E0AD1B53F2D2}"/>
              </a:ext>
            </a:extLst>
          </p:cNvPr>
          <p:cNvSpPr txBox="1"/>
          <p:nvPr/>
        </p:nvSpPr>
        <p:spPr>
          <a:xfrm>
            <a:off x="4993821" y="2140767"/>
            <a:ext cx="1060548" cy="600164"/>
          </a:xfrm>
          <a:prstGeom prst="rect">
            <a:avLst/>
          </a:prstGeom>
          <a:noFill/>
        </p:spPr>
        <p:txBody>
          <a:bodyPr wrap="squar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Sensitivity to heavy new particles</a:t>
            </a:r>
          </a:p>
        </p:txBody>
      </p:sp>
      <p:pic>
        <p:nvPicPr>
          <p:cNvPr id="16" name="Picture 15">
            <a:extLst>
              <a:ext uri="{FF2B5EF4-FFF2-40B4-BE49-F238E27FC236}">
                <a16:creationId xmlns:a16="http://schemas.microsoft.com/office/drawing/2014/main" id="{949F311D-490D-9E6A-D7C4-13F6EDEADE73}"/>
              </a:ext>
            </a:extLst>
          </p:cNvPr>
          <p:cNvPicPr>
            <a:picLocks noChangeAspect="1"/>
          </p:cNvPicPr>
          <p:nvPr/>
        </p:nvPicPr>
        <p:blipFill rotWithShape="1">
          <a:blip r:embed="rId9">
            <a:extLst>
              <a:ext uri="{28A0092B-C50C-407E-A947-70E740481C1C}">
                <a14:useLocalDpi xmlns:a14="http://schemas.microsoft.com/office/drawing/2010/main"/>
              </a:ext>
            </a:extLst>
          </a:blip>
          <a:srcRect t="36576" b="32613"/>
          <a:stretch/>
        </p:blipFill>
        <p:spPr>
          <a:xfrm>
            <a:off x="9955197" y="1214504"/>
            <a:ext cx="934617" cy="407504"/>
          </a:xfrm>
          <a:prstGeom prst="rect">
            <a:avLst/>
          </a:prstGeom>
        </p:spPr>
      </p:pic>
      <p:pic>
        <p:nvPicPr>
          <p:cNvPr id="17" name="Picture 16">
            <a:extLst>
              <a:ext uri="{FF2B5EF4-FFF2-40B4-BE49-F238E27FC236}">
                <a16:creationId xmlns:a16="http://schemas.microsoft.com/office/drawing/2014/main" id="{DA6497D3-B75C-5037-BF36-1ACD3EF7C937}"/>
              </a:ext>
            </a:extLst>
          </p:cNvPr>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3767053" y="3175293"/>
            <a:ext cx="2313255" cy="1721238"/>
          </a:xfrm>
          <a:prstGeom prst="rect">
            <a:avLst/>
          </a:prstGeom>
        </p:spPr>
      </p:pic>
      <p:sp>
        <p:nvSpPr>
          <p:cNvPr id="18" name="TextBox 17">
            <a:extLst>
              <a:ext uri="{FF2B5EF4-FFF2-40B4-BE49-F238E27FC236}">
                <a16:creationId xmlns:a16="http://schemas.microsoft.com/office/drawing/2014/main" id="{4B699106-0510-DADF-8B71-99542D497CD9}"/>
              </a:ext>
            </a:extLst>
          </p:cNvPr>
          <p:cNvSpPr txBox="1"/>
          <p:nvPr/>
        </p:nvSpPr>
        <p:spPr>
          <a:xfrm>
            <a:off x="1337568" y="2240798"/>
            <a:ext cx="1015020" cy="430887"/>
          </a:xfrm>
          <a:prstGeom prst="rect">
            <a:avLst/>
          </a:prstGeom>
          <a:noFill/>
        </p:spPr>
        <p:txBody>
          <a:bodyPr wrap="squar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(88% of H production)</a:t>
            </a:r>
          </a:p>
        </p:txBody>
      </p:sp>
      <p:sp>
        <p:nvSpPr>
          <p:cNvPr id="19" name="TextBox 18">
            <a:extLst>
              <a:ext uri="{FF2B5EF4-FFF2-40B4-BE49-F238E27FC236}">
                <a16:creationId xmlns:a16="http://schemas.microsoft.com/office/drawing/2014/main" id="{411386C8-A460-B3DA-E959-9E9D2BFE1A39}"/>
              </a:ext>
            </a:extLst>
          </p:cNvPr>
          <p:cNvSpPr txBox="1"/>
          <p:nvPr/>
        </p:nvSpPr>
        <p:spPr>
          <a:xfrm>
            <a:off x="1434565" y="3891616"/>
            <a:ext cx="1015020" cy="261610"/>
          </a:xfrm>
          <a:prstGeom prst="rect">
            <a:avLst/>
          </a:prstGeom>
          <a:noFill/>
        </p:spPr>
        <p:txBody>
          <a:bodyPr wrap="squar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(7%)</a:t>
            </a:r>
          </a:p>
        </p:txBody>
      </p:sp>
      <p:sp>
        <p:nvSpPr>
          <p:cNvPr id="20" name="TextBox 19">
            <a:extLst>
              <a:ext uri="{FF2B5EF4-FFF2-40B4-BE49-F238E27FC236}">
                <a16:creationId xmlns:a16="http://schemas.microsoft.com/office/drawing/2014/main" id="{BBB44F63-2BCD-BD9C-EF59-FFD94AB3DE95}"/>
              </a:ext>
            </a:extLst>
          </p:cNvPr>
          <p:cNvSpPr txBox="1"/>
          <p:nvPr/>
        </p:nvSpPr>
        <p:spPr>
          <a:xfrm>
            <a:off x="1743495" y="5426790"/>
            <a:ext cx="1015020" cy="261610"/>
          </a:xfrm>
          <a:prstGeom prst="rect">
            <a:avLst/>
          </a:prstGeom>
          <a:noFill/>
        </p:spPr>
        <p:txBody>
          <a:bodyPr wrap="squar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(4%)</a:t>
            </a:r>
          </a:p>
        </p:txBody>
      </p:sp>
      <p:sp>
        <p:nvSpPr>
          <p:cNvPr id="21" name="TextBox 20">
            <a:extLst>
              <a:ext uri="{FF2B5EF4-FFF2-40B4-BE49-F238E27FC236}">
                <a16:creationId xmlns:a16="http://schemas.microsoft.com/office/drawing/2014/main" id="{9EF1AD13-CF1B-3580-A369-83051B67EBF5}"/>
              </a:ext>
            </a:extLst>
          </p:cNvPr>
          <p:cNvSpPr txBox="1"/>
          <p:nvPr/>
        </p:nvSpPr>
        <p:spPr>
          <a:xfrm>
            <a:off x="4079791" y="3875199"/>
            <a:ext cx="1015020" cy="261610"/>
          </a:xfrm>
          <a:prstGeom prst="rect">
            <a:avLst/>
          </a:prstGeom>
          <a:noFill/>
        </p:spPr>
        <p:txBody>
          <a:bodyPr wrap="square" rtlCol="0">
            <a:spAutoFit/>
          </a:bodyPr>
          <a:lstStyle/>
          <a:p>
            <a:pPr marL="0">
              <a:spcBef>
                <a:spcPts val="3000"/>
              </a:spcBef>
            </a:pPr>
            <a:r>
              <a:rPr lang="en-CH" sz="1100">
                <a:solidFill>
                  <a:schemeClr val="bg1"/>
                </a:solidFill>
                <a:latin typeface="Helvetica Light" charset="0"/>
                <a:ea typeface="Helvetica Light" charset="0"/>
                <a:cs typeface="Helvetica Light" charset="0"/>
                <a:sym typeface="Wingdings" pitchFamily="2" charset="2"/>
              </a:rPr>
              <a:t>(0.9%)</a:t>
            </a:r>
          </a:p>
        </p:txBody>
      </p:sp>
    </p:spTree>
    <p:extLst>
      <p:ext uri="{BB962C8B-B14F-4D97-AF65-F5344CB8AC3E}">
        <p14:creationId xmlns:p14="http://schemas.microsoft.com/office/powerpoint/2010/main" val="114592195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AA840-DE06-F38A-358A-D5983931C0A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8DCDEE6E-2EAD-CD8E-82C8-8B4F079394F4}"/>
              </a:ext>
            </a:extLst>
          </p:cNvPr>
          <p:cNvSpPr/>
          <p:nvPr/>
        </p:nvSpPr>
        <p:spPr>
          <a:xfrm>
            <a:off x="359570" y="3259723"/>
            <a:ext cx="11472863" cy="338554"/>
          </a:xfrm>
          <a:prstGeom prst="rect">
            <a:avLst/>
          </a:prstGeom>
          <a:solidFill>
            <a:schemeClr val="tx1"/>
          </a:solidFill>
          <a:ln>
            <a:solidFill>
              <a:schemeClr val="tx1"/>
            </a:solidFill>
          </a:ln>
        </p:spPr>
        <p:txBody>
          <a:bodyPr rtlCol="0" anchor="ctr">
            <a:spAutoFit/>
          </a:bodyPr>
          <a:lstStyle/>
          <a:p>
            <a:pPr algn="ctr"/>
            <a:endParaRPr lang="en-CH" sz="1600">
              <a:latin typeface="Helvetica Light" charset="0"/>
              <a:ea typeface="Helvetica Light" charset="0"/>
              <a:cs typeface="Helvetica Light" charset="0"/>
            </a:endParaRPr>
          </a:p>
        </p:txBody>
      </p:sp>
      <p:pic>
        <p:nvPicPr>
          <p:cNvPr id="10" name="Picture 2">
            <a:extLst>
              <a:ext uri="{FF2B5EF4-FFF2-40B4-BE49-F238E27FC236}">
                <a16:creationId xmlns:a16="http://schemas.microsoft.com/office/drawing/2014/main" id="{9F308806-AB41-95A8-6753-B1427638FEC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0" y="1141833"/>
            <a:ext cx="12192000" cy="5725702"/>
          </a:xfrm>
          <a:prstGeom prst="roundRect">
            <a:avLst>
              <a:gd name="adj" fmla="val 0"/>
            </a:avLst>
          </a:prstGeom>
          <a:solidFill>
            <a:srgbClr val="FFFFFF">
              <a:shade val="85000"/>
            </a:srgbClr>
          </a:solidFill>
          <a:ln>
            <a:noFill/>
          </a:ln>
          <a:effectLst/>
        </p:spPr>
      </p:pic>
      <p:pic>
        <p:nvPicPr>
          <p:cNvPr id="11" name="Picture 2">
            <a:extLst>
              <a:ext uri="{FF2B5EF4-FFF2-40B4-BE49-F238E27FC236}">
                <a16:creationId xmlns:a16="http://schemas.microsoft.com/office/drawing/2014/main" id="{56A9F806-F8FE-6E17-7565-E53773D2CBA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b="72451"/>
          <a:stretch/>
        </p:blipFill>
        <p:spPr bwMode="auto">
          <a:xfrm flipV="1">
            <a:off x="1" y="-1"/>
            <a:ext cx="12192000" cy="1583140"/>
          </a:xfrm>
          <a:prstGeom prst="roundRect">
            <a:avLst>
              <a:gd name="adj" fmla="val 0"/>
            </a:avLst>
          </a:prstGeom>
          <a:solidFill>
            <a:srgbClr val="FFFFFF">
              <a:shade val="85000"/>
            </a:srgbClr>
          </a:solidFill>
          <a:ln>
            <a:noFill/>
          </a:ln>
          <a:effectLst/>
        </p:spPr>
      </p:pic>
      <p:sp>
        <p:nvSpPr>
          <p:cNvPr id="6" name="Rectangle 5">
            <a:extLst>
              <a:ext uri="{FF2B5EF4-FFF2-40B4-BE49-F238E27FC236}">
                <a16:creationId xmlns:a16="http://schemas.microsoft.com/office/drawing/2014/main" id="{2CA1EEA5-1D3C-987D-8786-F03EE2BC17B6}"/>
              </a:ext>
            </a:extLst>
          </p:cNvPr>
          <p:cNvSpPr/>
          <p:nvPr/>
        </p:nvSpPr>
        <p:spPr>
          <a:xfrm>
            <a:off x="-1" y="-4169"/>
            <a:ext cx="8707273" cy="1044602"/>
          </a:xfrm>
          <a:prstGeom prst="rect">
            <a:avLst/>
          </a:prstGeom>
          <a:solidFill>
            <a:srgbClr val="071930">
              <a:alpha val="61368"/>
            </a:srgbClr>
          </a:solidFill>
          <a:ln>
            <a:no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TextBox 1">
            <a:extLst>
              <a:ext uri="{FF2B5EF4-FFF2-40B4-BE49-F238E27FC236}">
                <a16:creationId xmlns:a16="http://schemas.microsoft.com/office/drawing/2014/main" id="{3418DFFF-6ECA-B2B5-ACEE-41DDBC19AAFF}"/>
              </a:ext>
            </a:extLst>
          </p:cNvPr>
          <p:cNvSpPr txBox="1"/>
          <p:nvPr/>
        </p:nvSpPr>
        <p:spPr>
          <a:xfrm>
            <a:off x="-1" y="121161"/>
            <a:ext cx="8325135" cy="667171"/>
          </a:xfrm>
          <a:prstGeom prst="rect">
            <a:avLst/>
          </a:prstGeom>
          <a:noFill/>
          <a:ln>
            <a:noFill/>
          </a:ln>
        </p:spPr>
        <p:txBody>
          <a:bodyPr wrap="square" tIns="125999" bIns="108000" rtlCol="0">
            <a:spAutoFit/>
          </a:bodyPr>
          <a:lstStyle/>
          <a:p>
            <a:pPr indent="424250" defTabSz="430225" fontAlgn="base">
              <a:spcBef>
                <a:spcPct val="0"/>
              </a:spcBef>
              <a:spcAft>
                <a:spcPct val="0"/>
              </a:spcAft>
              <a:defRPr/>
            </a:pPr>
            <a:r>
              <a:rPr lang="en-GB" sz="2800" b="1">
                <a:solidFill>
                  <a:schemeClr val="bg1"/>
                </a:solidFill>
                <a:latin typeface="Helvetica" pitchFamily="2" charset="0"/>
                <a:ea typeface="Trebuchet MS" pitchFamily="-84" charset="0"/>
                <a:cs typeface="Helvetica Light"/>
              </a:rPr>
              <a:t>Higgs boson production at the LHC</a:t>
            </a:r>
          </a:p>
        </p:txBody>
      </p:sp>
      <p:sp>
        <p:nvSpPr>
          <p:cNvPr id="41" name="Rectangle 40">
            <a:extLst>
              <a:ext uri="{FF2B5EF4-FFF2-40B4-BE49-F238E27FC236}">
                <a16:creationId xmlns:a16="http://schemas.microsoft.com/office/drawing/2014/main" id="{9B819DCB-C7EF-8F37-9CBF-555BD19D2415}"/>
              </a:ext>
            </a:extLst>
          </p:cNvPr>
          <p:cNvSpPr/>
          <p:nvPr/>
        </p:nvSpPr>
        <p:spPr>
          <a:xfrm>
            <a:off x="6180928" y="1027980"/>
            <a:ext cx="4909478" cy="5537839"/>
          </a:xfrm>
          <a:prstGeom prst="rect">
            <a:avLst/>
          </a:prstGeom>
          <a:solidFill>
            <a:schemeClr val="accent1">
              <a:lumMod val="50000"/>
            </a:schemeClr>
          </a:solidFill>
          <a:ln>
            <a:no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42" name="Rectangle 41">
            <a:extLst>
              <a:ext uri="{FF2B5EF4-FFF2-40B4-BE49-F238E27FC236}">
                <a16:creationId xmlns:a16="http://schemas.microsoft.com/office/drawing/2014/main" id="{E6A7BA44-8135-87F9-B8FC-68FD03ADEAED}"/>
              </a:ext>
            </a:extLst>
          </p:cNvPr>
          <p:cNvSpPr/>
          <p:nvPr/>
        </p:nvSpPr>
        <p:spPr>
          <a:xfrm>
            <a:off x="968802" y="1031559"/>
            <a:ext cx="5263904" cy="5537839"/>
          </a:xfrm>
          <a:prstGeom prst="rect">
            <a:avLst/>
          </a:prstGeom>
          <a:solidFill>
            <a:schemeClr val="accent1">
              <a:lumMod val="50000"/>
            </a:schemeClr>
          </a:solidFill>
          <a:ln>
            <a:noFill/>
          </a:ln>
        </p:spPr>
        <p:txBody>
          <a:bodyPr rtlCol="0" anchor="ctr">
            <a:spAutoFit/>
          </a:bodyPr>
          <a:lstStyle/>
          <a:p>
            <a:pPr algn="ctr"/>
            <a:endParaRPr lang="en-CH" sz="1600">
              <a:latin typeface="Helvetica Light" charset="0"/>
              <a:ea typeface="Helvetica Light" charset="0"/>
              <a:cs typeface="Helvetica Light" charset="0"/>
            </a:endParaRPr>
          </a:p>
        </p:txBody>
      </p:sp>
      <p:sp>
        <p:nvSpPr>
          <p:cNvPr id="43" name="TextBox 42">
            <a:extLst>
              <a:ext uri="{FF2B5EF4-FFF2-40B4-BE49-F238E27FC236}">
                <a16:creationId xmlns:a16="http://schemas.microsoft.com/office/drawing/2014/main" id="{D6E0DCF4-9D46-EE1D-ACF2-5338ED06E704}"/>
              </a:ext>
            </a:extLst>
          </p:cNvPr>
          <p:cNvSpPr txBox="1"/>
          <p:nvPr/>
        </p:nvSpPr>
        <p:spPr>
          <a:xfrm>
            <a:off x="1162705" y="1213458"/>
            <a:ext cx="4791833" cy="907941"/>
          </a:xfrm>
          <a:prstGeom prst="rect">
            <a:avLst/>
          </a:prstGeom>
          <a:noFill/>
        </p:spPr>
        <p:txBody>
          <a:bodyPr wrap="square" rtlCol="0">
            <a:spAutoFit/>
          </a:bodyPr>
          <a:lstStyle/>
          <a:p>
            <a:pPr marL="0">
              <a:spcBef>
                <a:spcPts val="3000"/>
              </a:spcBef>
            </a:pPr>
            <a:r>
              <a:rPr lang="en-CH" sz="1600">
                <a:solidFill>
                  <a:schemeClr val="bg1"/>
                </a:solidFill>
                <a:latin typeface="Helvetica" pitchFamily="2" charset="0"/>
                <a:ea typeface="Helvetica Light" charset="0"/>
                <a:cs typeface="Helvetica Light" charset="0"/>
                <a:sym typeface="Wingdings" pitchFamily="2" charset="2"/>
              </a:rPr>
              <a:t>About 1 Higgs boson per second is produced in ATLAS at the LHC (about 30M total by today)      </a:t>
            </a:r>
          </a:p>
          <a:p>
            <a:pPr marL="0">
              <a:spcBef>
                <a:spcPts val="600"/>
              </a:spcBef>
            </a:pPr>
            <a:r>
              <a:rPr lang="en-CH" sz="1600">
                <a:solidFill>
                  <a:schemeClr val="bg1"/>
                </a:solidFill>
                <a:latin typeface="Helvetica" pitchFamily="2" charset="0"/>
                <a:ea typeface="Helvetica Light" charset="0"/>
                <a:cs typeface="Helvetica Light" charset="0"/>
                <a:sym typeface="Wingdings" pitchFamily="2" charset="2"/>
              </a:rPr>
              <a:t>It decays within 10</a:t>
            </a:r>
            <a:r>
              <a:rPr lang="en-CH" sz="1600" baseline="30000">
                <a:solidFill>
                  <a:schemeClr val="bg1"/>
                </a:solidFill>
                <a:latin typeface="Helvetica" pitchFamily="2" charset="0"/>
                <a:ea typeface="Helvetica Light" charset="0"/>
                <a:cs typeface="Helvetica Light" charset="0"/>
                <a:sym typeface="Wingdings" pitchFamily="2" charset="2"/>
              </a:rPr>
              <a:t>–22</a:t>
            </a:r>
            <a:r>
              <a:rPr lang="en-CH" sz="1600">
                <a:solidFill>
                  <a:schemeClr val="bg1"/>
                </a:solidFill>
                <a:latin typeface="Helvetica" pitchFamily="2" charset="0"/>
                <a:ea typeface="Helvetica Light" charset="0"/>
                <a:cs typeface="Helvetica Light" charset="0"/>
                <a:sym typeface="Wingdings" pitchFamily="2" charset="2"/>
              </a:rPr>
              <a:t> s</a:t>
            </a:r>
          </a:p>
        </p:txBody>
      </p:sp>
      <p:sp>
        <p:nvSpPr>
          <p:cNvPr id="44" name="TextBox 43">
            <a:extLst>
              <a:ext uri="{FF2B5EF4-FFF2-40B4-BE49-F238E27FC236}">
                <a16:creationId xmlns:a16="http://schemas.microsoft.com/office/drawing/2014/main" id="{4F6BDA73-2281-39C8-40BC-368856B68F41}"/>
              </a:ext>
            </a:extLst>
          </p:cNvPr>
          <p:cNvSpPr txBox="1"/>
          <p:nvPr/>
        </p:nvSpPr>
        <p:spPr>
          <a:xfrm>
            <a:off x="2693989" y="2644561"/>
            <a:ext cx="295274" cy="307777"/>
          </a:xfrm>
          <a:prstGeom prst="rect">
            <a:avLst/>
          </a:prstGeom>
          <a:noFill/>
        </p:spPr>
        <p:txBody>
          <a:bodyPr wrap="none" rtlCol="0">
            <a:spAutoFit/>
          </a:bodyPr>
          <a:lstStyle/>
          <a:p>
            <a:r>
              <a:rPr lang="en-GB" sz="1400">
                <a:solidFill>
                  <a:srgbClr val="F1F1F5"/>
                </a:solidFill>
                <a:latin typeface="Chalkduster"/>
                <a:cs typeface="Chalkduster"/>
              </a:rPr>
              <a:t>H</a:t>
            </a:r>
            <a:endParaRPr lang="en-GB">
              <a:solidFill>
                <a:srgbClr val="F1F1F5"/>
              </a:solidFill>
              <a:latin typeface="Chalkduster"/>
              <a:cs typeface="Chalkduster"/>
            </a:endParaRPr>
          </a:p>
        </p:txBody>
      </p:sp>
      <p:pic>
        <p:nvPicPr>
          <p:cNvPr id="45" name="Picture 44">
            <a:extLst>
              <a:ext uri="{FF2B5EF4-FFF2-40B4-BE49-F238E27FC236}">
                <a16:creationId xmlns:a16="http://schemas.microsoft.com/office/drawing/2014/main" id="{DD995BF6-CFC1-2523-6602-1D62DA96CAB5}"/>
              </a:ext>
            </a:extLst>
          </p:cNvPr>
          <p:cNvPicPr>
            <a:picLocks noChangeAspect="1"/>
          </p:cNvPicPr>
          <p:nvPr/>
        </p:nvPicPr>
        <p:blipFill>
          <a:blip r:embed="rId5"/>
          <a:stretch>
            <a:fillRect/>
          </a:stretch>
        </p:blipFill>
        <p:spPr>
          <a:xfrm>
            <a:off x="2320431" y="2331533"/>
            <a:ext cx="1934434" cy="1138406"/>
          </a:xfrm>
          <a:prstGeom prst="rect">
            <a:avLst/>
          </a:prstGeom>
        </p:spPr>
      </p:pic>
      <p:sp>
        <p:nvSpPr>
          <p:cNvPr id="46" name="TextBox 45">
            <a:extLst>
              <a:ext uri="{FF2B5EF4-FFF2-40B4-BE49-F238E27FC236}">
                <a16:creationId xmlns:a16="http://schemas.microsoft.com/office/drawing/2014/main" id="{5FEF3C82-CAE9-93D6-2009-B6FD0DB468F1}"/>
              </a:ext>
            </a:extLst>
          </p:cNvPr>
          <p:cNvSpPr txBox="1"/>
          <p:nvPr/>
        </p:nvSpPr>
        <p:spPr>
          <a:xfrm>
            <a:off x="4179889" y="2212761"/>
            <a:ext cx="280846" cy="307777"/>
          </a:xfrm>
          <a:prstGeom prst="rect">
            <a:avLst/>
          </a:prstGeom>
          <a:noFill/>
        </p:spPr>
        <p:txBody>
          <a:bodyPr wrap="none" rtlCol="0">
            <a:spAutoFit/>
          </a:bodyPr>
          <a:lstStyle/>
          <a:p>
            <a:r>
              <a:rPr lang="en-GB" sz="1400">
                <a:solidFill>
                  <a:srgbClr val="F1F1F5"/>
                </a:solidFill>
                <a:latin typeface="Chalkduster"/>
                <a:cs typeface="Chalkduster"/>
              </a:rPr>
              <a:t>f</a:t>
            </a:r>
            <a:endParaRPr lang="en-GB">
              <a:solidFill>
                <a:srgbClr val="F1F1F5"/>
              </a:solidFill>
              <a:latin typeface="Chalkduster"/>
              <a:cs typeface="Chalkduster"/>
            </a:endParaRPr>
          </a:p>
        </p:txBody>
      </p:sp>
      <p:sp>
        <p:nvSpPr>
          <p:cNvPr id="47" name="TextBox 46">
            <a:extLst>
              <a:ext uri="{FF2B5EF4-FFF2-40B4-BE49-F238E27FC236}">
                <a16:creationId xmlns:a16="http://schemas.microsoft.com/office/drawing/2014/main" id="{E8624622-D29E-6FF8-1551-B98D1535C4C2}"/>
              </a:ext>
            </a:extLst>
          </p:cNvPr>
          <p:cNvSpPr txBox="1"/>
          <p:nvPr/>
        </p:nvSpPr>
        <p:spPr>
          <a:xfrm>
            <a:off x="4205289" y="3317661"/>
            <a:ext cx="280846" cy="307777"/>
          </a:xfrm>
          <a:prstGeom prst="rect">
            <a:avLst/>
          </a:prstGeom>
          <a:noFill/>
        </p:spPr>
        <p:txBody>
          <a:bodyPr wrap="none" rtlCol="0">
            <a:spAutoFit/>
          </a:bodyPr>
          <a:lstStyle/>
          <a:p>
            <a:r>
              <a:rPr lang="en-GB" sz="1400">
                <a:solidFill>
                  <a:srgbClr val="F1F1F5"/>
                </a:solidFill>
                <a:latin typeface="Chalkduster"/>
                <a:cs typeface="Chalkduster"/>
              </a:rPr>
              <a:t>f</a:t>
            </a:r>
            <a:endParaRPr lang="en-GB">
              <a:solidFill>
                <a:srgbClr val="F1F1F5"/>
              </a:solidFill>
              <a:latin typeface="Chalkduster"/>
              <a:cs typeface="Chalkduster"/>
            </a:endParaRPr>
          </a:p>
        </p:txBody>
      </p:sp>
      <mc:AlternateContent xmlns:mc="http://schemas.openxmlformats.org/markup-compatibility/2006">
        <mc:Choice xmlns:a14="http://schemas.microsoft.com/office/drawing/2010/main" Requires="a14">
          <p:sp>
            <p:nvSpPr>
              <p:cNvPr id="48" name="TextBox 47">
                <a:extLst>
                  <a:ext uri="{FF2B5EF4-FFF2-40B4-BE49-F238E27FC236}">
                    <a16:creationId xmlns:a16="http://schemas.microsoft.com/office/drawing/2014/main" id="{05C9424A-381C-35CD-5ED4-D7CBB1100F2D}"/>
                  </a:ext>
                </a:extLst>
              </p:cNvPr>
              <p:cNvSpPr txBox="1"/>
              <p:nvPr/>
            </p:nvSpPr>
            <p:spPr>
              <a:xfrm>
                <a:off x="3531614" y="2668756"/>
                <a:ext cx="750014" cy="52104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1600" i="1" smtClean="0">
                          <a:solidFill>
                            <a:srgbClr val="F1F1F5"/>
                          </a:solidFill>
                          <a:latin typeface="Cambria Math" panose="02040503050406030204" pitchFamily="18" charset="0"/>
                          <a:ea typeface="Cambria Math" panose="02040503050406030204" pitchFamily="18" charset="0"/>
                        </a:rPr>
                        <m:t>∝</m:t>
                      </m:r>
                      <m:f>
                        <m:fPr>
                          <m:ctrlPr>
                            <a:rPr lang="en-GB" sz="1600" i="1" smtClean="0">
                              <a:solidFill>
                                <a:srgbClr val="F1F1F5"/>
                              </a:solidFill>
                              <a:latin typeface="Cambria Math" panose="02040503050406030204" pitchFamily="18" charset="0"/>
                            </a:rPr>
                          </m:ctrlPr>
                        </m:fPr>
                        <m:num>
                          <m:sSub>
                            <m:sSubPr>
                              <m:ctrlPr>
                                <a:rPr lang="en-GB" sz="1600" i="1" smtClean="0">
                                  <a:solidFill>
                                    <a:srgbClr val="F1F1F5"/>
                                  </a:solidFill>
                                  <a:latin typeface="Cambria Math" panose="02040503050406030204" pitchFamily="18" charset="0"/>
                                </a:rPr>
                              </m:ctrlPr>
                            </m:sSubPr>
                            <m:e>
                              <m:r>
                                <a:rPr lang="en-US" sz="1600" b="0" i="1" smtClean="0">
                                  <a:solidFill>
                                    <a:srgbClr val="F1F1F5"/>
                                  </a:solidFill>
                                  <a:latin typeface="Cambria Math" panose="02040503050406030204" pitchFamily="18" charset="0"/>
                                </a:rPr>
                                <m:t>𝑚</m:t>
                              </m:r>
                            </m:e>
                            <m:sub>
                              <m:r>
                                <a:rPr lang="en-US" sz="1600" b="0" i="1" smtClean="0">
                                  <a:solidFill>
                                    <a:srgbClr val="F1F1F5"/>
                                  </a:solidFill>
                                  <a:latin typeface="Cambria Math" panose="02040503050406030204" pitchFamily="18" charset="0"/>
                                </a:rPr>
                                <m:t>𝑓</m:t>
                              </m:r>
                            </m:sub>
                          </m:sSub>
                        </m:num>
                        <m:den>
                          <m:r>
                            <a:rPr lang="en-GB" sz="1600" i="1" smtClean="0">
                              <a:solidFill>
                                <a:srgbClr val="F1F1F5"/>
                              </a:solidFill>
                              <a:latin typeface="Cambria Math" panose="02040503050406030204" pitchFamily="18" charset="0"/>
                              <a:ea typeface="Cambria Math" panose="02040503050406030204" pitchFamily="18" charset="0"/>
                            </a:rPr>
                            <m:t>𝜐</m:t>
                          </m:r>
                        </m:den>
                      </m:f>
                    </m:oMath>
                  </m:oMathPara>
                </a14:m>
                <a:endParaRPr lang="en-GB" sz="2000">
                  <a:solidFill>
                    <a:srgbClr val="F1F1F5"/>
                  </a:solidFill>
                  <a:latin typeface="Chalkduster"/>
                  <a:cs typeface="Chalkduster"/>
                </a:endParaRPr>
              </a:p>
            </p:txBody>
          </p:sp>
        </mc:Choice>
        <mc:Fallback>
          <p:sp>
            <p:nvSpPr>
              <p:cNvPr id="48" name="TextBox 47">
                <a:extLst>
                  <a:ext uri="{FF2B5EF4-FFF2-40B4-BE49-F238E27FC236}">
                    <a16:creationId xmlns:a16="http://schemas.microsoft.com/office/drawing/2014/main" id="{05C9424A-381C-35CD-5ED4-D7CBB1100F2D}"/>
                  </a:ext>
                </a:extLst>
              </p:cNvPr>
              <p:cNvSpPr txBox="1">
                <a:spLocks noRot="1" noChangeAspect="1" noMove="1" noResize="1" noEditPoints="1" noAdjustHandles="1" noChangeArrowheads="1" noChangeShapeType="1" noTextEdit="1"/>
              </p:cNvSpPr>
              <p:nvPr/>
            </p:nvSpPr>
            <p:spPr>
              <a:xfrm>
                <a:off x="3531614" y="2668756"/>
                <a:ext cx="750014" cy="521040"/>
              </a:xfrm>
              <a:prstGeom prst="rect">
                <a:avLst/>
              </a:prstGeom>
              <a:blipFill>
                <a:blip r:embed="rId6"/>
                <a:stretch>
                  <a:fillRect/>
                </a:stretch>
              </a:blipFill>
            </p:spPr>
            <p:txBody>
              <a:bodyPr/>
              <a:lstStyle/>
              <a:p>
                <a:r>
                  <a:rPr lang="en-GB">
                    <a:noFill/>
                  </a:rPr>
                  <a:t> </a:t>
                </a:r>
              </a:p>
            </p:txBody>
          </p:sp>
        </mc:Fallback>
      </mc:AlternateContent>
      <p:sp>
        <p:nvSpPr>
          <p:cNvPr id="49" name="TextBox 48">
            <a:extLst>
              <a:ext uri="{FF2B5EF4-FFF2-40B4-BE49-F238E27FC236}">
                <a16:creationId xmlns:a16="http://schemas.microsoft.com/office/drawing/2014/main" id="{40066FB9-FFBC-149C-F722-471780F5E0AD}"/>
              </a:ext>
            </a:extLst>
          </p:cNvPr>
          <p:cNvSpPr txBox="1"/>
          <p:nvPr/>
        </p:nvSpPr>
        <p:spPr>
          <a:xfrm>
            <a:off x="2689277" y="4303118"/>
            <a:ext cx="295274" cy="307777"/>
          </a:xfrm>
          <a:prstGeom prst="rect">
            <a:avLst/>
          </a:prstGeom>
          <a:noFill/>
        </p:spPr>
        <p:txBody>
          <a:bodyPr wrap="none" rtlCol="0">
            <a:spAutoFit/>
          </a:bodyPr>
          <a:lstStyle/>
          <a:p>
            <a:r>
              <a:rPr lang="en-GB" sz="1400">
                <a:solidFill>
                  <a:srgbClr val="F1F1F5"/>
                </a:solidFill>
                <a:latin typeface="Chalkduster"/>
                <a:cs typeface="Chalkduster"/>
              </a:rPr>
              <a:t>H</a:t>
            </a:r>
            <a:endParaRPr lang="en-GB">
              <a:solidFill>
                <a:srgbClr val="F1F1F5"/>
              </a:solidFill>
              <a:latin typeface="Chalkduster"/>
              <a:cs typeface="Chalkduster"/>
            </a:endParaRPr>
          </a:p>
        </p:txBody>
      </p:sp>
      <p:pic>
        <p:nvPicPr>
          <p:cNvPr id="50" name="Picture 49">
            <a:extLst>
              <a:ext uri="{FF2B5EF4-FFF2-40B4-BE49-F238E27FC236}">
                <a16:creationId xmlns:a16="http://schemas.microsoft.com/office/drawing/2014/main" id="{EBCA28CF-4017-9D5E-C687-2FB0B02C3791}"/>
              </a:ext>
            </a:extLst>
          </p:cNvPr>
          <p:cNvPicPr>
            <a:picLocks noChangeAspect="1"/>
          </p:cNvPicPr>
          <p:nvPr/>
        </p:nvPicPr>
        <p:blipFill>
          <a:blip r:embed="rId5"/>
          <a:stretch>
            <a:fillRect/>
          </a:stretch>
        </p:blipFill>
        <p:spPr>
          <a:xfrm>
            <a:off x="2315719" y="3990090"/>
            <a:ext cx="1934434" cy="1138406"/>
          </a:xfrm>
          <a:prstGeom prst="rect">
            <a:avLst/>
          </a:prstGeom>
        </p:spPr>
      </p:pic>
      <p:sp>
        <p:nvSpPr>
          <p:cNvPr id="51" name="TextBox 50">
            <a:extLst>
              <a:ext uri="{FF2B5EF4-FFF2-40B4-BE49-F238E27FC236}">
                <a16:creationId xmlns:a16="http://schemas.microsoft.com/office/drawing/2014/main" id="{4C8EAB1C-458C-DEAB-492A-8715384366A8}"/>
              </a:ext>
            </a:extLst>
          </p:cNvPr>
          <p:cNvSpPr txBox="1"/>
          <p:nvPr/>
        </p:nvSpPr>
        <p:spPr>
          <a:xfrm>
            <a:off x="4175177" y="3871318"/>
            <a:ext cx="579518" cy="307777"/>
          </a:xfrm>
          <a:prstGeom prst="rect">
            <a:avLst/>
          </a:prstGeom>
          <a:noFill/>
        </p:spPr>
        <p:txBody>
          <a:bodyPr wrap="none" rtlCol="0">
            <a:spAutoFit/>
          </a:bodyPr>
          <a:lstStyle/>
          <a:p>
            <a:r>
              <a:rPr lang="en-GB" sz="1400">
                <a:solidFill>
                  <a:srgbClr val="F1F1F5"/>
                </a:solidFill>
                <a:latin typeface="Chalkduster"/>
                <a:cs typeface="Chalkduster"/>
              </a:rPr>
              <a:t>W/Z</a:t>
            </a:r>
            <a:endParaRPr lang="en-GB">
              <a:solidFill>
                <a:srgbClr val="F1F1F5"/>
              </a:solidFill>
              <a:latin typeface="Chalkduster"/>
              <a:cs typeface="Chalkduster"/>
            </a:endParaRPr>
          </a:p>
        </p:txBody>
      </p:sp>
      <p:sp>
        <p:nvSpPr>
          <p:cNvPr id="52" name="TextBox 51">
            <a:extLst>
              <a:ext uri="{FF2B5EF4-FFF2-40B4-BE49-F238E27FC236}">
                <a16:creationId xmlns:a16="http://schemas.microsoft.com/office/drawing/2014/main" id="{31CFAB78-E934-9496-744C-213F1E376885}"/>
              </a:ext>
            </a:extLst>
          </p:cNvPr>
          <p:cNvSpPr txBox="1"/>
          <p:nvPr/>
        </p:nvSpPr>
        <p:spPr>
          <a:xfrm>
            <a:off x="4200577" y="4976218"/>
            <a:ext cx="579518" cy="307777"/>
          </a:xfrm>
          <a:prstGeom prst="rect">
            <a:avLst/>
          </a:prstGeom>
          <a:noFill/>
        </p:spPr>
        <p:txBody>
          <a:bodyPr wrap="none" rtlCol="0">
            <a:spAutoFit/>
          </a:bodyPr>
          <a:lstStyle/>
          <a:p>
            <a:r>
              <a:rPr lang="en-GB" sz="1400">
                <a:solidFill>
                  <a:srgbClr val="F1F1F5"/>
                </a:solidFill>
                <a:latin typeface="Chalkduster"/>
                <a:cs typeface="Chalkduster"/>
              </a:rPr>
              <a:t>W/Z</a:t>
            </a:r>
            <a:endParaRPr lang="en-GB">
              <a:solidFill>
                <a:srgbClr val="F1F1F5"/>
              </a:solidFill>
              <a:latin typeface="Chalkduster"/>
              <a:cs typeface="Chalkduster"/>
            </a:endParaRPr>
          </a:p>
        </p:txBody>
      </p:sp>
      <mc:AlternateContent xmlns:mc="http://schemas.openxmlformats.org/markup-compatibility/2006">
        <mc:Choice xmlns:a14="http://schemas.microsoft.com/office/drawing/2010/main" Requires="a14">
          <p:sp>
            <p:nvSpPr>
              <p:cNvPr id="53" name="TextBox 52">
                <a:extLst>
                  <a:ext uri="{FF2B5EF4-FFF2-40B4-BE49-F238E27FC236}">
                    <a16:creationId xmlns:a16="http://schemas.microsoft.com/office/drawing/2014/main" id="{60522CCE-B593-8390-20FD-E4B5C9079A8B}"/>
                  </a:ext>
                </a:extLst>
              </p:cNvPr>
              <p:cNvSpPr txBox="1"/>
              <p:nvPr/>
            </p:nvSpPr>
            <p:spPr>
              <a:xfrm>
                <a:off x="3520263" y="4242370"/>
                <a:ext cx="1102801" cy="63530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1600" i="1" smtClean="0">
                          <a:solidFill>
                            <a:srgbClr val="F1F1F5"/>
                          </a:solidFill>
                          <a:latin typeface="Cambria Math" panose="02040503050406030204" pitchFamily="18" charset="0"/>
                          <a:ea typeface="Cambria Math" panose="02040503050406030204" pitchFamily="18" charset="0"/>
                        </a:rPr>
                        <m:t>∝</m:t>
                      </m:r>
                      <m:f>
                        <m:fPr>
                          <m:ctrlPr>
                            <a:rPr lang="en-GB" sz="1600" i="1" smtClean="0">
                              <a:solidFill>
                                <a:srgbClr val="F1F1F5"/>
                              </a:solidFill>
                              <a:latin typeface="Cambria Math" panose="02040503050406030204" pitchFamily="18" charset="0"/>
                            </a:rPr>
                          </m:ctrlPr>
                        </m:fPr>
                        <m:num>
                          <m:r>
                            <a:rPr lang="en-US" sz="1600" b="0" i="1" smtClean="0">
                              <a:solidFill>
                                <a:srgbClr val="F1F1F5"/>
                              </a:solidFill>
                              <a:latin typeface="Cambria Math" panose="02040503050406030204" pitchFamily="18" charset="0"/>
                            </a:rPr>
                            <m:t>2</m:t>
                          </m:r>
                          <m:sSubSup>
                            <m:sSubSupPr>
                              <m:ctrlPr>
                                <a:rPr lang="en-US" sz="1600" b="0" i="1" smtClean="0">
                                  <a:solidFill>
                                    <a:srgbClr val="F1F1F5"/>
                                  </a:solidFill>
                                  <a:latin typeface="Cambria Math" panose="02040503050406030204" pitchFamily="18" charset="0"/>
                                </a:rPr>
                              </m:ctrlPr>
                            </m:sSubSupPr>
                            <m:e>
                              <m:r>
                                <a:rPr lang="en-US" sz="1600" b="0" i="1" smtClean="0">
                                  <a:solidFill>
                                    <a:srgbClr val="F1F1F5"/>
                                  </a:solidFill>
                                  <a:latin typeface="Cambria Math" panose="02040503050406030204" pitchFamily="18" charset="0"/>
                                </a:rPr>
                                <m:t>𝑚</m:t>
                              </m:r>
                            </m:e>
                            <m:sub>
                              <m:r>
                                <a:rPr lang="en-US" sz="1600" b="0" i="1" smtClean="0">
                                  <a:solidFill>
                                    <a:srgbClr val="F1F1F5"/>
                                  </a:solidFill>
                                  <a:latin typeface="Cambria Math" panose="02040503050406030204" pitchFamily="18" charset="0"/>
                                </a:rPr>
                                <m:t>𝑊</m:t>
                              </m:r>
                              <m:r>
                                <a:rPr lang="en-US" sz="1600" b="0" i="1" smtClean="0">
                                  <a:solidFill>
                                    <a:srgbClr val="F1F1F5"/>
                                  </a:solidFill>
                                  <a:latin typeface="Cambria Math" panose="02040503050406030204" pitchFamily="18" charset="0"/>
                                </a:rPr>
                                <m:t>/</m:t>
                              </m:r>
                              <m:r>
                                <a:rPr lang="en-US" sz="1600" b="0" i="1" smtClean="0">
                                  <a:solidFill>
                                    <a:srgbClr val="F1F1F5"/>
                                  </a:solidFill>
                                  <a:latin typeface="Cambria Math" panose="02040503050406030204" pitchFamily="18" charset="0"/>
                                </a:rPr>
                                <m:t>𝑍</m:t>
                              </m:r>
                            </m:sub>
                            <m:sup>
                              <m:r>
                                <a:rPr lang="en-US" sz="1600" b="0" i="1" smtClean="0">
                                  <a:solidFill>
                                    <a:srgbClr val="F1F1F5"/>
                                  </a:solidFill>
                                  <a:latin typeface="Cambria Math" panose="02040503050406030204" pitchFamily="18" charset="0"/>
                                </a:rPr>
                                <m:t>2</m:t>
                              </m:r>
                            </m:sup>
                          </m:sSubSup>
                        </m:num>
                        <m:den>
                          <m:r>
                            <a:rPr lang="en-GB" sz="1600" i="1" smtClean="0">
                              <a:solidFill>
                                <a:srgbClr val="F1F1F5"/>
                              </a:solidFill>
                              <a:latin typeface="Cambria Math" panose="02040503050406030204" pitchFamily="18" charset="0"/>
                              <a:ea typeface="Cambria Math" panose="02040503050406030204" pitchFamily="18" charset="0"/>
                            </a:rPr>
                            <m:t>𝜐</m:t>
                          </m:r>
                        </m:den>
                      </m:f>
                    </m:oMath>
                  </m:oMathPara>
                </a14:m>
                <a:endParaRPr lang="en-GB" sz="2000">
                  <a:solidFill>
                    <a:srgbClr val="F1F1F5"/>
                  </a:solidFill>
                  <a:latin typeface="Chalkduster"/>
                  <a:cs typeface="Chalkduster"/>
                </a:endParaRPr>
              </a:p>
            </p:txBody>
          </p:sp>
        </mc:Choice>
        <mc:Fallback>
          <p:sp>
            <p:nvSpPr>
              <p:cNvPr id="53" name="TextBox 52">
                <a:extLst>
                  <a:ext uri="{FF2B5EF4-FFF2-40B4-BE49-F238E27FC236}">
                    <a16:creationId xmlns:a16="http://schemas.microsoft.com/office/drawing/2014/main" id="{60522CCE-B593-8390-20FD-E4B5C9079A8B}"/>
                  </a:ext>
                </a:extLst>
              </p:cNvPr>
              <p:cNvSpPr txBox="1">
                <a:spLocks noRot="1" noChangeAspect="1" noMove="1" noResize="1" noEditPoints="1" noAdjustHandles="1" noChangeArrowheads="1" noChangeShapeType="1" noTextEdit="1"/>
              </p:cNvSpPr>
              <p:nvPr/>
            </p:nvSpPr>
            <p:spPr>
              <a:xfrm>
                <a:off x="3520263" y="4242370"/>
                <a:ext cx="1102801" cy="635302"/>
              </a:xfrm>
              <a:prstGeom prst="rect">
                <a:avLst/>
              </a:prstGeom>
              <a:blipFill>
                <a:blip r:embed="rId7"/>
                <a:stretch>
                  <a:fillRect/>
                </a:stretch>
              </a:blipFill>
            </p:spPr>
            <p:txBody>
              <a:bodyPr/>
              <a:lstStyle/>
              <a:p>
                <a:r>
                  <a:rPr lang="en-GB">
                    <a:noFill/>
                  </a:rPr>
                  <a:t> </a:t>
                </a:r>
              </a:p>
            </p:txBody>
          </p:sp>
        </mc:Fallback>
      </mc:AlternateContent>
      <p:sp>
        <p:nvSpPr>
          <p:cNvPr id="54" name="Oval 53">
            <a:extLst>
              <a:ext uri="{FF2B5EF4-FFF2-40B4-BE49-F238E27FC236}">
                <a16:creationId xmlns:a16="http://schemas.microsoft.com/office/drawing/2014/main" id="{20AF29EA-2542-F8CD-0048-BB91BC49D781}"/>
              </a:ext>
            </a:extLst>
          </p:cNvPr>
          <p:cNvSpPr/>
          <p:nvPr/>
        </p:nvSpPr>
        <p:spPr>
          <a:xfrm>
            <a:off x="3295636" y="2900736"/>
            <a:ext cx="108000" cy="108000"/>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55" name="Oval 54">
            <a:extLst>
              <a:ext uri="{FF2B5EF4-FFF2-40B4-BE49-F238E27FC236}">
                <a16:creationId xmlns:a16="http://schemas.microsoft.com/office/drawing/2014/main" id="{FBEEA589-7BFF-DE64-ED3C-725560E8E77B}"/>
              </a:ext>
            </a:extLst>
          </p:cNvPr>
          <p:cNvSpPr/>
          <p:nvPr/>
        </p:nvSpPr>
        <p:spPr>
          <a:xfrm>
            <a:off x="3282936" y="4551736"/>
            <a:ext cx="108000" cy="108000"/>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56" name="TextBox 55">
            <a:extLst>
              <a:ext uri="{FF2B5EF4-FFF2-40B4-BE49-F238E27FC236}">
                <a16:creationId xmlns:a16="http://schemas.microsoft.com/office/drawing/2014/main" id="{36303B1E-BF7C-DF04-1C75-4B1216E943C0}"/>
              </a:ext>
            </a:extLst>
          </p:cNvPr>
          <p:cNvSpPr txBox="1"/>
          <p:nvPr/>
        </p:nvSpPr>
        <p:spPr>
          <a:xfrm>
            <a:off x="1162705" y="5502860"/>
            <a:ext cx="4791833" cy="523220"/>
          </a:xfrm>
          <a:prstGeom prst="rect">
            <a:avLst/>
          </a:prstGeom>
          <a:noFill/>
        </p:spPr>
        <p:txBody>
          <a:bodyPr wrap="square" rtlCol="0">
            <a:spAutoFit/>
          </a:bodyPr>
          <a:lstStyle/>
          <a:p>
            <a:pPr marL="0">
              <a:spcBef>
                <a:spcPts val="3000"/>
              </a:spcBef>
            </a:pPr>
            <a:r>
              <a:rPr lang="en-CH" sz="1400">
                <a:solidFill>
                  <a:schemeClr val="bg1"/>
                </a:solidFill>
                <a:latin typeface="Helvetica" pitchFamily="2" charset="0"/>
                <a:ea typeface="Helvetica Light" charset="0"/>
                <a:cs typeface="Helvetica Light" charset="0"/>
                <a:sym typeface="Wingdings" pitchFamily="2" charset="2"/>
              </a:rPr>
              <a:t>H </a:t>
            </a:r>
            <a:r>
              <a:rPr lang="en-CH" sz="1400">
                <a:solidFill>
                  <a:schemeClr val="bg1"/>
                </a:solidFill>
                <a:latin typeface="Symbol" pitchFamily="2" charset="2"/>
                <a:ea typeface="Helvetica Light" charset="0"/>
                <a:cs typeface="Helvetica Light" charset="0"/>
                <a:sym typeface="Wingdings" pitchFamily="2" charset="2"/>
              </a:rPr>
              <a:t>®</a:t>
            </a:r>
            <a:r>
              <a:rPr lang="en-CH" sz="1400">
                <a:solidFill>
                  <a:schemeClr val="bg1"/>
                </a:solidFill>
                <a:latin typeface="Helvetica" pitchFamily="2" charset="0"/>
                <a:ea typeface="Helvetica Light" charset="0"/>
                <a:cs typeface="Helvetica Light" charset="0"/>
                <a:sym typeface="Wingdings" pitchFamily="2" charset="2"/>
              </a:rPr>
              <a:t> 𝛾𝛾, Z𝛾 occur through virtual top or W loops                    (no direct Higgs coupling to massless particles) </a:t>
            </a:r>
          </a:p>
        </p:txBody>
      </p:sp>
      <p:pic>
        <p:nvPicPr>
          <p:cNvPr id="57" name="Picture 56">
            <a:extLst>
              <a:ext uri="{FF2B5EF4-FFF2-40B4-BE49-F238E27FC236}">
                <a16:creationId xmlns:a16="http://schemas.microsoft.com/office/drawing/2014/main" id="{DFD718B4-7995-FA84-11E4-D57106D41389}"/>
              </a:ext>
            </a:extLst>
          </p:cNvPr>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6672744" y="1315642"/>
            <a:ext cx="4510446" cy="5141195"/>
          </a:xfrm>
          <a:prstGeom prst="rect">
            <a:avLst/>
          </a:prstGeom>
        </p:spPr>
      </p:pic>
      <p:sp>
        <p:nvSpPr>
          <p:cNvPr id="58" name="TextBox 57">
            <a:extLst>
              <a:ext uri="{FF2B5EF4-FFF2-40B4-BE49-F238E27FC236}">
                <a16:creationId xmlns:a16="http://schemas.microsoft.com/office/drawing/2014/main" id="{B256DDC0-A63E-62CB-64AE-F39DD0135B92}"/>
              </a:ext>
            </a:extLst>
          </p:cNvPr>
          <p:cNvSpPr txBox="1"/>
          <p:nvPr/>
        </p:nvSpPr>
        <p:spPr>
          <a:xfrm>
            <a:off x="7195274" y="3874664"/>
            <a:ext cx="776175" cy="246221"/>
          </a:xfrm>
          <a:prstGeom prst="rect">
            <a:avLst/>
          </a:prstGeom>
          <a:noFill/>
        </p:spPr>
        <p:txBody>
          <a:bodyPr wrap="none" rtlCol="0">
            <a:spAutoFit/>
          </a:bodyPr>
          <a:lstStyle/>
          <a:p>
            <a:r>
              <a:rPr lang="en-US" sz="1000">
                <a:solidFill>
                  <a:prstClr val="white"/>
                </a:solidFill>
                <a:latin typeface="Helvetica" charset="0"/>
                <a:ea typeface="Helvetica" charset="0"/>
                <a:cs typeface="Helvetica" charset="0"/>
              </a:rPr>
              <a:t>1.1% (e,µ)</a:t>
            </a:r>
          </a:p>
        </p:txBody>
      </p:sp>
      <p:sp>
        <p:nvSpPr>
          <p:cNvPr id="59" name="TextBox 58">
            <a:extLst>
              <a:ext uri="{FF2B5EF4-FFF2-40B4-BE49-F238E27FC236}">
                <a16:creationId xmlns:a16="http://schemas.microsoft.com/office/drawing/2014/main" id="{3E142180-C319-A796-EC97-1683CAD9BA62}"/>
              </a:ext>
            </a:extLst>
          </p:cNvPr>
          <p:cNvSpPr txBox="1"/>
          <p:nvPr/>
        </p:nvSpPr>
        <p:spPr>
          <a:xfrm>
            <a:off x="6626500" y="2558205"/>
            <a:ext cx="917239" cy="246221"/>
          </a:xfrm>
          <a:prstGeom prst="rect">
            <a:avLst/>
          </a:prstGeom>
          <a:noFill/>
        </p:spPr>
        <p:txBody>
          <a:bodyPr wrap="none" rtlCol="0">
            <a:spAutoFit/>
          </a:bodyPr>
          <a:lstStyle/>
          <a:p>
            <a:r>
              <a:rPr lang="en-US" sz="1000">
                <a:solidFill>
                  <a:prstClr val="white"/>
                </a:solidFill>
                <a:latin typeface="Helvetica" charset="0"/>
                <a:ea typeface="Helvetica" charset="0"/>
                <a:cs typeface="Helvetica" charset="0"/>
              </a:rPr>
              <a:t>0.012% (e,µ)</a:t>
            </a:r>
          </a:p>
        </p:txBody>
      </p:sp>
      <p:sp>
        <p:nvSpPr>
          <p:cNvPr id="60" name="TextBox 59">
            <a:extLst>
              <a:ext uri="{FF2B5EF4-FFF2-40B4-BE49-F238E27FC236}">
                <a16:creationId xmlns:a16="http://schemas.microsoft.com/office/drawing/2014/main" id="{B0C978C3-9B2E-9F9F-0B3C-12D06D812D55}"/>
              </a:ext>
            </a:extLst>
          </p:cNvPr>
          <p:cNvSpPr txBox="1"/>
          <p:nvPr/>
        </p:nvSpPr>
        <p:spPr>
          <a:xfrm>
            <a:off x="9025864" y="1993625"/>
            <a:ext cx="917239" cy="246221"/>
          </a:xfrm>
          <a:prstGeom prst="rect">
            <a:avLst/>
          </a:prstGeom>
          <a:noFill/>
        </p:spPr>
        <p:txBody>
          <a:bodyPr wrap="none" rtlCol="0">
            <a:spAutoFit/>
          </a:bodyPr>
          <a:lstStyle/>
          <a:p>
            <a:r>
              <a:rPr lang="en-US" sz="1000">
                <a:solidFill>
                  <a:prstClr val="white"/>
                </a:solidFill>
                <a:latin typeface="Helvetica" charset="0"/>
                <a:ea typeface="Helvetica" charset="0"/>
                <a:cs typeface="Helvetica" charset="0"/>
              </a:rPr>
              <a:t>0.010% (e,µ)</a:t>
            </a:r>
          </a:p>
        </p:txBody>
      </p:sp>
    </p:spTree>
    <p:extLst>
      <p:ext uri="{BB962C8B-B14F-4D97-AF65-F5344CB8AC3E}">
        <p14:creationId xmlns:p14="http://schemas.microsoft.com/office/powerpoint/2010/main" val="140863912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63F9B-5B0B-3C75-9E93-50ACFC76BB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A5B8D9-492C-DB95-4ED2-72F6EB20B150}"/>
              </a:ext>
            </a:extLst>
          </p:cNvPr>
          <p:cNvSpPr>
            <a:spLocks noGrp="1"/>
          </p:cNvSpPr>
          <p:nvPr>
            <p:ph type="sldNum" sz="quarter" idx="4"/>
          </p:nvPr>
        </p:nvSpPr>
        <p:spPr/>
        <p:txBody>
          <a:bodyPr/>
          <a:lstStyle/>
          <a:p>
            <a:pPr>
              <a:defRPr/>
            </a:pPr>
            <a:fld id="{611C2F03-9E95-40C9-A99F-3C4F7EE8CF2A}" type="slidenum">
              <a:rPr lang="en-GB" smtClean="0"/>
              <a:pPr>
                <a:defRPr/>
              </a:pPr>
              <a:t>35</a:t>
            </a:fld>
            <a:endParaRPr lang="en-GB"/>
          </a:p>
        </p:txBody>
      </p:sp>
      <p:pic>
        <p:nvPicPr>
          <p:cNvPr id="15" name="Picture 14" descr="Higgs10: When spring 2012 turned to summer | CERN">
            <a:extLst>
              <a:ext uri="{FF2B5EF4-FFF2-40B4-BE49-F238E27FC236}">
                <a16:creationId xmlns:a16="http://schemas.microsoft.com/office/drawing/2014/main" id="{DB56346B-8A6A-AF1D-582B-13EB358EE3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 t="14908" r="-54" b="6807"/>
          <a:stretch>
            <a:fillRect/>
          </a:stretch>
        </p:blipFill>
        <p:spPr bwMode="auto">
          <a:xfrm>
            <a:off x="0" y="0"/>
            <a:ext cx="12377530" cy="6910923"/>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2DE89DFE-74F4-A965-B9D2-6E851F16F04F}"/>
              </a:ext>
            </a:extLst>
          </p:cNvPr>
          <p:cNvSpPr txBox="1"/>
          <p:nvPr/>
        </p:nvSpPr>
        <p:spPr>
          <a:xfrm>
            <a:off x="17637" y="6604555"/>
            <a:ext cx="5405647" cy="261610"/>
          </a:xfrm>
          <a:prstGeom prst="rect">
            <a:avLst/>
          </a:prstGeom>
          <a:noFill/>
        </p:spPr>
        <p:txBody>
          <a:bodyPr wrap="none" rtlCol="0">
            <a:spAutoFit/>
          </a:bodyPr>
          <a:lstStyle/>
          <a:p>
            <a:pPr marL="0" algn="l">
              <a:spcBef>
                <a:spcPts val="3000"/>
              </a:spcBef>
            </a:pPr>
            <a:r>
              <a:rPr lang="en-GB" sz="1100">
                <a:solidFill>
                  <a:schemeClr val="bg1"/>
                </a:solidFill>
                <a:latin typeface="Helvetica" pitchFamily="2" charset="0"/>
                <a:ea typeface="Helvetica Light" charset="0"/>
                <a:cs typeface="Helvetica Light" charset="0"/>
                <a:sym typeface="Wingdings" pitchFamily="2" charset="2"/>
              </a:rPr>
              <a:t>Presentation of Higgs boson discovery by ATLAS and CMS at CERN on 4 July 2012</a:t>
            </a:r>
          </a:p>
        </p:txBody>
      </p:sp>
      <p:sp>
        <p:nvSpPr>
          <p:cNvPr id="17" name="Rectangle 16">
            <a:extLst>
              <a:ext uri="{FF2B5EF4-FFF2-40B4-BE49-F238E27FC236}">
                <a16:creationId xmlns:a16="http://schemas.microsoft.com/office/drawing/2014/main" id="{C0DEF28A-6837-9C79-9D09-DE1F01C8DAA4}"/>
              </a:ext>
            </a:extLst>
          </p:cNvPr>
          <p:cNvSpPr/>
          <p:nvPr/>
        </p:nvSpPr>
        <p:spPr>
          <a:xfrm>
            <a:off x="0" y="212036"/>
            <a:ext cx="6096000" cy="636104"/>
          </a:xfrm>
          <a:prstGeom prst="rect">
            <a:avLst/>
          </a:prstGeom>
          <a:solidFill>
            <a:srgbClr val="171912">
              <a:alpha val="36000"/>
            </a:srgbClr>
          </a:solidFill>
        </p:spPr>
        <p:txBody>
          <a:bodyPr wrap="square" rtlCol="0" anchor="ctr">
            <a:spAutoFit/>
          </a:bodyPr>
          <a:lstStyle/>
          <a:p>
            <a:pPr algn="l"/>
            <a:endParaRPr lang="en-GB" sz="1600">
              <a:latin typeface="Helvetica" pitchFamily="2" charset="0"/>
            </a:endParaRPr>
          </a:p>
        </p:txBody>
      </p:sp>
      <p:sp>
        <p:nvSpPr>
          <p:cNvPr id="16" name="TextBox 15">
            <a:extLst>
              <a:ext uri="{FF2B5EF4-FFF2-40B4-BE49-F238E27FC236}">
                <a16:creationId xmlns:a16="http://schemas.microsoft.com/office/drawing/2014/main" id="{74530558-D19B-79E6-DFC4-98BAAE4B8AF0}"/>
              </a:ext>
            </a:extLst>
          </p:cNvPr>
          <p:cNvSpPr txBox="1"/>
          <p:nvPr/>
        </p:nvSpPr>
        <p:spPr>
          <a:xfrm>
            <a:off x="214939" y="264651"/>
            <a:ext cx="5616018"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chemeClr val="bg1"/>
                </a:solidFill>
                <a:latin typeface="Helvetica" pitchFamily="2" charset="0"/>
                <a:ea typeface="Trebuchet MS" pitchFamily="-84" charset="0"/>
                <a:cs typeface="Helvetica Light"/>
              </a:rPr>
              <a:t>The Higgs boson discovery</a:t>
            </a:r>
          </a:p>
        </p:txBody>
      </p:sp>
    </p:spTree>
    <p:extLst>
      <p:ext uri="{BB962C8B-B14F-4D97-AF65-F5344CB8AC3E}">
        <p14:creationId xmlns:p14="http://schemas.microsoft.com/office/powerpoint/2010/main" val="359144106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0D0FE-D225-AEE8-031B-B6C604094EC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634082-90BF-F7EF-9FFB-9D789F750A53}"/>
              </a:ext>
            </a:extLst>
          </p:cNvPr>
          <p:cNvSpPr>
            <a:spLocks noGrp="1"/>
          </p:cNvSpPr>
          <p:nvPr>
            <p:ph type="sldNum" sz="quarter" idx="4"/>
          </p:nvPr>
        </p:nvSpPr>
        <p:spPr/>
        <p:txBody>
          <a:bodyPr/>
          <a:lstStyle/>
          <a:p>
            <a:pPr>
              <a:defRPr/>
            </a:pPr>
            <a:fld id="{611C2F03-9E95-40C9-A99F-3C4F7EE8CF2A}" type="slidenum">
              <a:rPr lang="en-GB" smtClean="0"/>
              <a:pPr>
                <a:defRPr/>
              </a:pPr>
              <a:t>36</a:t>
            </a:fld>
            <a:endParaRPr lang="en-GB"/>
          </a:p>
        </p:txBody>
      </p:sp>
      <p:pic>
        <p:nvPicPr>
          <p:cNvPr id="15" name="Picture 14" descr="Higgs10: When spring 2012 turned to summer | CERN">
            <a:extLst>
              <a:ext uri="{FF2B5EF4-FFF2-40B4-BE49-F238E27FC236}">
                <a16:creationId xmlns:a16="http://schemas.microsoft.com/office/drawing/2014/main" id="{15FBFDB7-A6EE-0C96-0091-1085D13382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 t="14908" r="-54" b="6807"/>
          <a:stretch>
            <a:fillRect/>
          </a:stretch>
        </p:blipFill>
        <p:spPr bwMode="auto">
          <a:xfrm>
            <a:off x="0" y="0"/>
            <a:ext cx="12377530" cy="6910923"/>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226C5395-EAEF-8180-9125-667AF4CDE4C2}"/>
              </a:ext>
            </a:extLst>
          </p:cNvPr>
          <p:cNvSpPr txBox="1"/>
          <p:nvPr/>
        </p:nvSpPr>
        <p:spPr>
          <a:xfrm>
            <a:off x="17637" y="6604555"/>
            <a:ext cx="5405647" cy="261610"/>
          </a:xfrm>
          <a:prstGeom prst="rect">
            <a:avLst/>
          </a:prstGeom>
          <a:noFill/>
        </p:spPr>
        <p:txBody>
          <a:bodyPr wrap="none" rtlCol="0">
            <a:spAutoFit/>
          </a:bodyPr>
          <a:lstStyle/>
          <a:p>
            <a:pPr marL="0" algn="l">
              <a:spcBef>
                <a:spcPts val="3000"/>
              </a:spcBef>
            </a:pPr>
            <a:r>
              <a:rPr lang="en-GB" sz="1100">
                <a:solidFill>
                  <a:schemeClr val="bg1"/>
                </a:solidFill>
                <a:latin typeface="Helvetica" pitchFamily="2" charset="0"/>
                <a:ea typeface="Helvetica Light" charset="0"/>
                <a:cs typeface="Helvetica Light" charset="0"/>
                <a:sym typeface="Wingdings" pitchFamily="2" charset="2"/>
              </a:rPr>
              <a:t>Presentation of Higgs boson discovery by ATLAS and CMS at CERN on 4 July 2012</a:t>
            </a:r>
          </a:p>
        </p:txBody>
      </p:sp>
      <p:sp>
        <p:nvSpPr>
          <p:cNvPr id="17" name="Rectangle 16">
            <a:extLst>
              <a:ext uri="{FF2B5EF4-FFF2-40B4-BE49-F238E27FC236}">
                <a16:creationId xmlns:a16="http://schemas.microsoft.com/office/drawing/2014/main" id="{B2A2C364-2B40-CB7B-5978-34384BF220B4}"/>
              </a:ext>
            </a:extLst>
          </p:cNvPr>
          <p:cNvSpPr/>
          <p:nvPr/>
        </p:nvSpPr>
        <p:spPr>
          <a:xfrm>
            <a:off x="0" y="212036"/>
            <a:ext cx="6096000" cy="636104"/>
          </a:xfrm>
          <a:prstGeom prst="rect">
            <a:avLst/>
          </a:prstGeom>
          <a:solidFill>
            <a:srgbClr val="171912">
              <a:alpha val="36000"/>
            </a:srgbClr>
          </a:solidFill>
        </p:spPr>
        <p:txBody>
          <a:bodyPr wrap="square" rtlCol="0" anchor="ctr">
            <a:spAutoFit/>
          </a:bodyPr>
          <a:lstStyle/>
          <a:p>
            <a:pPr algn="l"/>
            <a:endParaRPr lang="en-GB" sz="1600">
              <a:latin typeface="Helvetica" pitchFamily="2" charset="0"/>
            </a:endParaRPr>
          </a:p>
        </p:txBody>
      </p:sp>
      <p:sp>
        <p:nvSpPr>
          <p:cNvPr id="16" name="TextBox 15">
            <a:extLst>
              <a:ext uri="{FF2B5EF4-FFF2-40B4-BE49-F238E27FC236}">
                <a16:creationId xmlns:a16="http://schemas.microsoft.com/office/drawing/2014/main" id="{FD86EE1C-CE10-7EC3-75B5-3672F14C6F76}"/>
              </a:ext>
            </a:extLst>
          </p:cNvPr>
          <p:cNvSpPr txBox="1"/>
          <p:nvPr/>
        </p:nvSpPr>
        <p:spPr>
          <a:xfrm>
            <a:off x="214939" y="264651"/>
            <a:ext cx="5616018"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chemeClr val="bg1"/>
                </a:solidFill>
                <a:latin typeface="Helvetica" pitchFamily="2" charset="0"/>
                <a:ea typeface="Trebuchet MS" pitchFamily="-84" charset="0"/>
                <a:cs typeface="Helvetica Light"/>
              </a:rPr>
              <a:t>The Higgs boson discovery</a:t>
            </a:r>
          </a:p>
        </p:txBody>
      </p:sp>
      <p:sp>
        <p:nvSpPr>
          <p:cNvPr id="7" name="Rectangle 6">
            <a:extLst>
              <a:ext uri="{FF2B5EF4-FFF2-40B4-BE49-F238E27FC236}">
                <a16:creationId xmlns:a16="http://schemas.microsoft.com/office/drawing/2014/main" id="{6DE6EEEB-4DDD-B224-37B5-F3B765F169A2}"/>
              </a:ext>
            </a:extLst>
          </p:cNvPr>
          <p:cNvSpPr/>
          <p:nvPr/>
        </p:nvSpPr>
        <p:spPr>
          <a:xfrm>
            <a:off x="-22188" y="1570180"/>
            <a:ext cx="12432256" cy="4362031"/>
          </a:xfrm>
          <a:prstGeom prst="rect">
            <a:avLst/>
          </a:prstGeom>
          <a:solidFill>
            <a:schemeClr val="tx1"/>
          </a:solidFill>
          <a:ln>
            <a:solidFill>
              <a:schemeClr val="tx1"/>
            </a:solidFill>
          </a:ln>
        </p:spPr>
        <p:txBody>
          <a:bodyPr wrap="square" rtlCol="0" anchor="ctr">
            <a:spAutoFit/>
          </a:bodyPr>
          <a:lstStyle/>
          <a:p>
            <a:pPr algn="ctr"/>
            <a:endParaRPr lang="en-GB" sz="1600" dirty="0">
              <a:latin typeface="Helvetica Light" charset="0"/>
              <a:ea typeface="Helvetica Light" charset="0"/>
              <a:cs typeface="Helvetica Light" charset="0"/>
            </a:endParaRPr>
          </a:p>
        </p:txBody>
      </p:sp>
      <p:pic>
        <p:nvPicPr>
          <p:cNvPr id="3" name="Picture 2">
            <a:extLst>
              <a:ext uri="{FF2B5EF4-FFF2-40B4-BE49-F238E27FC236}">
                <a16:creationId xmlns:a16="http://schemas.microsoft.com/office/drawing/2014/main" id="{DDBF58F7-6A09-13C4-9608-9B448BE7B8EE}"/>
              </a:ext>
            </a:extLst>
          </p:cNvPr>
          <p:cNvPicPr>
            <a:picLocks noChangeAspect="1"/>
          </p:cNvPicPr>
          <p:nvPr/>
        </p:nvPicPr>
        <p:blipFill>
          <a:blip r:embed="rId3"/>
          <a:stretch>
            <a:fillRect/>
          </a:stretch>
        </p:blipFill>
        <p:spPr>
          <a:xfrm>
            <a:off x="-22188" y="1790105"/>
            <a:ext cx="7048062" cy="3963360"/>
          </a:xfrm>
          <a:prstGeom prst="rect">
            <a:avLst/>
          </a:prstGeom>
        </p:spPr>
      </p:pic>
      <p:pic>
        <p:nvPicPr>
          <p:cNvPr id="4" name="Picture 3">
            <a:extLst>
              <a:ext uri="{FF2B5EF4-FFF2-40B4-BE49-F238E27FC236}">
                <a16:creationId xmlns:a16="http://schemas.microsoft.com/office/drawing/2014/main" id="{A2A15A8F-90D8-7244-1F11-C0665CEF54E1}"/>
              </a:ext>
            </a:extLst>
          </p:cNvPr>
          <p:cNvPicPr>
            <a:picLocks noChangeAspect="1"/>
          </p:cNvPicPr>
          <p:nvPr/>
        </p:nvPicPr>
        <p:blipFill>
          <a:blip r:embed="rId4"/>
          <a:stretch>
            <a:fillRect/>
          </a:stretch>
        </p:blipFill>
        <p:spPr>
          <a:xfrm>
            <a:off x="100767" y="5098474"/>
            <a:ext cx="540325" cy="541700"/>
          </a:xfrm>
          <a:prstGeom prst="rect">
            <a:avLst/>
          </a:prstGeom>
        </p:spPr>
      </p:pic>
      <p:pic>
        <p:nvPicPr>
          <p:cNvPr id="5" name="Picture 4">
            <a:extLst>
              <a:ext uri="{FF2B5EF4-FFF2-40B4-BE49-F238E27FC236}">
                <a16:creationId xmlns:a16="http://schemas.microsoft.com/office/drawing/2014/main" id="{47AF638A-50CB-0F6F-62CB-4799D81F3976}"/>
              </a:ext>
            </a:extLst>
          </p:cNvPr>
          <p:cNvPicPr>
            <a:picLocks noChangeAspect="1"/>
          </p:cNvPicPr>
          <p:nvPr/>
        </p:nvPicPr>
        <p:blipFill rotWithShape="1">
          <a:blip r:embed="rId5"/>
          <a:srcRect l="1069"/>
          <a:stretch/>
        </p:blipFill>
        <p:spPr>
          <a:xfrm>
            <a:off x="6899517" y="1790105"/>
            <a:ext cx="5510551" cy="3973384"/>
          </a:xfrm>
          <a:prstGeom prst="rect">
            <a:avLst/>
          </a:prstGeom>
        </p:spPr>
      </p:pic>
      <p:pic>
        <p:nvPicPr>
          <p:cNvPr id="6" name="Picture 5">
            <a:extLst>
              <a:ext uri="{FF2B5EF4-FFF2-40B4-BE49-F238E27FC236}">
                <a16:creationId xmlns:a16="http://schemas.microsoft.com/office/drawing/2014/main" id="{9FAA2F5E-EF0E-40E3-BF69-36D92D875C98}"/>
              </a:ext>
            </a:extLst>
          </p:cNvPr>
          <p:cNvPicPr>
            <a:picLocks noChangeAspect="1"/>
          </p:cNvPicPr>
          <p:nvPr/>
        </p:nvPicPr>
        <p:blipFill rotWithShape="1">
          <a:blip r:embed="rId6">
            <a:extLst>
              <a:ext uri="{28A0092B-C50C-407E-A947-70E740481C1C}">
                <a14:useLocalDpi xmlns:a14="http://schemas.microsoft.com/office/drawing/2010/main"/>
              </a:ext>
            </a:extLst>
          </a:blip>
          <a:srcRect t="36576" b="32613"/>
          <a:stretch/>
        </p:blipFill>
        <p:spPr>
          <a:xfrm>
            <a:off x="11218894" y="5147011"/>
            <a:ext cx="1158636" cy="505179"/>
          </a:xfrm>
          <a:prstGeom prst="rect">
            <a:avLst/>
          </a:prstGeom>
        </p:spPr>
      </p:pic>
    </p:spTree>
    <p:extLst>
      <p:ext uri="{BB962C8B-B14F-4D97-AF65-F5344CB8AC3E}">
        <p14:creationId xmlns:p14="http://schemas.microsoft.com/office/powerpoint/2010/main" val="203743003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D5A3E-DD06-B392-32AE-2D895BB03AE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4C662DF-CB38-BD9D-373E-C5BD39E5022D}"/>
              </a:ext>
            </a:extLst>
          </p:cNvPr>
          <p:cNvSpPr>
            <a:spLocks noGrp="1"/>
          </p:cNvSpPr>
          <p:nvPr>
            <p:ph type="sldNum" sz="quarter" idx="4"/>
          </p:nvPr>
        </p:nvSpPr>
        <p:spPr/>
        <p:txBody>
          <a:bodyPr/>
          <a:lstStyle/>
          <a:p>
            <a:pPr>
              <a:defRPr/>
            </a:pPr>
            <a:fld id="{611C2F03-9E95-40C9-A99F-3C4F7EE8CF2A}" type="slidenum">
              <a:rPr lang="en-GB" smtClean="0"/>
              <a:pPr>
                <a:defRPr/>
              </a:pPr>
              <a:t>37</a:t>
            </a:fld>
            <a:endParaRPr lang="en-GB"/>
          </a:p>
        </p:txBody>
      </p:sp>
      <p:pic>
        <p:nvPicPr>
          <p:cNvPr id="15" name="Picture 14" descr="Higgs10: When spring 2012 turned to summer | CERN">
            <a:extLst>
              <a:ext uri="{FF2B5EF4-FFF2-40B4-BE49-F238E27FC236}">
                <a16:creationId xmlns:a16="http://schemas.microsoft.com/office/drawing/2014/main" id="{A4FD98AF-6844-5352-C296-251B22B179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 t="14908" r="-54" b="6807"/>
          <a:stretch>
            <a:fillRect/>
          </a:stretch>
        </p:blipFill>
        <p:spPr bwMode="auto">
          <a:xfrm>
            <a:off x="0" y="0"/>
            <a:ext cx="12377530" cy="6910923"/>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6316B2B4-C058-8768-B68A-85BD1A2D0E40}"/>
              </a:ext>
            </a:extLst>
          </p:cNvPr>
          <p:cNvSpPr txBox="1"/>
          <p:nvPr/>
        </p:nvSpPr>
        <p:spPr>
          <a:xfrm>
            <a:off x="17637" y="6604555"/>
            <a:ext cx="5405647" cy="261610"/>
          </a:xfrm>
          <a:prstGeom prst="rect">
            <a:avLst/>
          </a:prstGeom>
          <a:noFill/>
        </p:spPr>
        <p:txBody>
          <a:bodyPr wrap="none" rtlCol="0">
            <a:spAutoFit/>
          </a:bodyPr>
          <a:lstStyle/>
          <a:p>
            <a:pPr marL="0" algn="l">
              <a:spcBef>
                <a:spcPts val="3000"/>
              </a:spcBef>
            </a:pPr>
            <a:r>
              <a:rPr lang="en-GB" sz="1100">
                <a:solidFill>
                  <a:schemeClr val="bg1"/>
                </a:solidFill>
                <a:latin typeface="Helvetica" pitchFamily="2" charset="0"/>
                <a:ea typeface="Helvetica Light" charset="0"/>
                <a:cs typeface="Helvetica Light" charset="0"/>
                <a:sym typeface="Wingdings" pitchFamily="2" charset="2"/>
              </a:rPr>
              <a:t>Presentation of Higgs boson discovery by ATLAS and CMS at CERN on 4 July 2012</a:t>
            </a:r>
          </a:p>
        </p:txBody>
      </p:sp>
      <p:sp>
        <p:nvSpPr>
          <p:cNvPr id="17" name="Rectangle 16">
            <a:extLst>
              <a:ext uri="{FF2B5EF4-FFF2-40B4-BE49-F238E27FC236}">
                <a16:creationId xmlns:a16="http://schemas.microsoft.com/office/drawing/2014/main" id="{6972AABE-7194-5A12-67AF-E01EA046739F}"/>
              </a:ext>
            </a:extLst>
          </p:cNvPr>
          <p:cNvSpPr/>
          <p:nvPr/>
        </p:nvSpPr>
        <p:spPr>
          <a:xfrm>
            <a:off x="0" y="212036"/>
            <a:ext cx="6096000" cy="636104"/>
          </a:xfrm>
          <a:prstGeom prst="rect">
            <a:avLst/>
          </a:prstGeom>
          <a:solidFill>
            <a:srgbClr val="171912">
              <a:alpha val="36000"/>
            </a:srgbClr>
          </a:solidFill>
        </p:spPr>
        <p:txBody>
          <a:bodyPr wrap="square" rtlCol="0" anchor="ctr">
            <a:spAutoFit/>
          </a:bodyPr>
          <a:lstStyle/>
          <a:p>
            <a:pPr algn="l"/>
            <a:endParaRPr lang="en-GB" sz="1600">
              <a:latin typeface="Helvetica" pitchFamily="2" charset="0"/>
            </a:endParaRPr>
          </a:p>
        </p:txBody>
      </p:sp>
      <p:sp>
        <p:nvSpPr>
          <p:cNvPr id="16" name="TextBox 15">
            <a:extLst>
              <a:ext uri="{FF2B5EF4-FFF2-40B4-BE49-F238E27FC236}">
                <a16:creationId xmlns:a16="http://schemas.microsoft.com/office/drawing/2014/main" id="{A0A9B863-8456-0836-59FA-A17F91A6A04F}"/>
              </a:ext>
            </a:extLst>
          </p:cNvPr>
          <p:cNvSpPr txBox="1"/>
          <p:nvPr/>
        </p:nvSpPr>
        <p:spPr>
          <a:xfrm>
            <a:off x="214939" y="264651"/>
            <a:ext cx="5616018"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chemeClr val="bg1"/>
                </a:solidFill>
                <a:latin typeface="Helvetica" pitchFamily="2" charset="0"/>
                <a:ea typeface="Trebuchet MS" pitchFamily="-84" charset="0"/>
                <a:cs typeface="Helvetica Light"/>
              </a:rPr>
              <a:t>The Higgs boson discovery</a:t>
            </a:r>
          </a:p>
        </p:txBody>
      </p:sp>
      <p:sp>
        <p:nvSpPr>
          <p:cNvPr id="3" name="Rounded Rectangle 2">
            <a:extLst>
              <a:ext uri="{FF2B5EF4-FFF2-40B4-BE49-F238E27FC236}">
                <a16:creationId xmlns:a16="http://schemas.microsoft.com/office/drawing/2014/main" id="{6A44C674-6D5D-B8C2-27A3-4A103DD7B235}"/>
              </a:ext>
            </a:extLst>
          </p:cNvPr>
          <p:cNvSpPr/>
          <p:nvPr/>
        </p:nvSpPr>
        <p:spPr>
          <a:xfrm>
            <a:off x="859998" y="1420857"/>
            <a:ext cx="10369204"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pic>
        <p:nvPicPr>
          <p:cNvPr id="4" name="Picture 3">
            <a:extLst>
              <a:ext uri="{FF2B5EF4-FFF2-40B4-BE49-F238E27FC236}">
                <a16:creationId xmlns:a16="http://schemas.microsoft.com/office/drawing/2014/main" id="{5D26A4AE-5A23-DF74-5E87-F05283821440}"/>
              </a:ext>
            </a:extLst>
          </p:cNvPr>
          <p:cNvPicPr>
            <a:picLocks noChangeAspect="1"/>
          </p:cNvPicPr>
          <p:nvPr/>
        </p:nvPicPr>
        <p:blipFill>
          <a:blip r:embed="rId3"/>
          <a:srcRect/>
          <a:stretch/>
        </p:blipFill>
        <p:spPr>
          <a:xfrm>
            <a:off x="6467239" y="1634781"/>
            <a:ext cx="4442811" cy="4262592"/>
          </a:xfrm>
          <a:prstGeom prst="rect">
            <a:avLst/>
          </a:prstGeom>
        </p:spPr>
      </p:pic>
      <p:sp>
        <p:nvSpPr>
          <p:cNvPr id="5" name="Rectangle 4">
            <a:extLst>
              <a:ext uri="{FF2B5EF4-FFF2-40B4-BE49-F238E27FC236}">
                <a16:creationId xmlns:a16="http://schemas.microsoft.com/office/drawing/2014/main" id="{C9904005-C769-D3BF-2DDE-6E986CEE4636}"/>
              </a:ext>
            </a:extLst>
          </p:cNvPr>
          <p:cNvSpPr/>
          <p:nvPr/>
        </p:nvSpPr>
        <p:spPr>
          <a:xfrm>
            <a:off x="7405349" y="1604176"/>
            <a:ext cx="2917786" cy="253916"/>
          </a:xfrm>
          <a:prstGeom prst="rect">
            <a:avLst/>
          </a:prstGeom>
        </p:spPr>
        <p:txBody>
          <a:bodyPr wrap="none">
            <a:spAutoFit/>
          </a:bodyPr>
          <a:lstStyle/>
          <a:p>
            <a:r>
              <a:rPr lang="en-GB" sz="1050">
                <a:latin typeface="Helvetica" pitchFamily="2" charset="0"/>
                <a:hlinkClick r:id="rId4"/>
              </a:rPr>
              <a:t>Phys. Lett. B 716 (2012) 1-29</a:t>
            </a:r>
            <a:r>
              <a:rPr lang="en-GB" sz="1050">
                <a:latin typeface="Helvetica" pitchFamily="2" charset="0"/>
              </a:rPr>
              <a:t> [16.2k citations]</a:t>
            </a:r>
            <a:endParaRPr lang="en-CH" sz="1050">
              <a:latin typeface="Helvetica" pitchFamily="2" charset="0"/>
            </a:endParaRPr>
          </a:p>
        </p:txBody>
      </p:sp>
      <p:sp>
        <p:nvSpPr>
          <p:cNvPr id="6" name="TextBox 5">
            <a:extLst>
              <a:ext uri="{FF2B5EF4-FFF2-40B4-BE49-F238E27FC236}">
                <a16:creationId xmlns:a16="http://schemas.microsoft.com/office/drawing/2014/main" id="{035F1BCC-C5F6-197E-4788-FAA60997EA40}"/>
              </a:ext>
            </a:extLst>
          </p:cNvPr>
          <p:cNvSpPr txBox="1"/>
          <p:nvPr/>
        </p:nvSpPr>
        <p:spPr>
          <a:xfrm>
            <a:off x="1052836" y="1450202"/>
            <a:ext cx="582211" cy="307777"/>
          </a:xfrm>
          <a:prstGeom prst="rect">
            <a:avLst/>
          </a:prstGeom>
          <a:noFill/>
        </p:spPr>
        <p:txBody>
          <a:bodyPr wrap="none" rtlCol="0">
            <a:spAutoFit/>
          </a:bodyPr>
          <a:lstStyle/>
          <a:p>
            <a:pPr marL="0">
              <a:spcBef>
                <a:spcPts val="3000"/>
              </a:spcBef>
            </a:pPr>
            <a:r>
              <a:rPr lang="en-CH" sz="1400" b="1">
                <a:solidFill>
                  <a:srgbClr val="0D7FBF"/>
                </a:solidFill>
                <a:latin typeface="Helvetica" pitchFamily="2" charset="0"/>
                <a:ea typeface="Helvetica Light" charset="0"/>
                <a:cs typeface="Helvetica Light" charset="0"/>
                <a:sym typeface="Wingdings" pitchFamily="2" charset="2"/>
              </a:rPr>
              <a:t>2012</a:t>
            </a:r>
          </a:p>
        </p:txBody>
      </p:sp>
      <p:pic>
        <p:nvPicPr>
          <p:cNvPr id="7" name="Picture 6">
            <a:extLst>
              <a:ext uri="{FF2B5EF4-FFF2-40B4-BE49-F238E27FC236}">
                <a16:creationId xmlns:a16="http://schemas.microsoft.com/office/drawing/2014/main" id="{34532B60-E920-1A50-4D34-E2FF70845948}"/>
              </a:ext>
            </a:extLst>
          </p:cNvPr>
          <p:cNvPicPr>
            <a:picLocks noChangeAspect="1"/>
          </p:cNvPicPr>
          <p:nvPr/>
        </p:nvPicPr>
        <p:blipFill rotWithShape="1">
          <a:blip r:embed="rId5">
            <a:alphaModFix/>
          </a:blip>
          <a:srcRect l="3785" r="2383"/>
          <a:stretch/>
        </p:blipFill>
        <p:spPr>
          <a:xfrm>
            <a:off x="1050498" y="1722281"/>
            <a:ext cx="5353241" cy="4095215"/>
          </a:xfrm>
          <a:prstGeom prst="rect">
            <a:avLst/>
          </a:prstGeom>
        </p:spPr>
      </p:pic>
      <p:sp>
        <p:nvSpPr>
          <p:cNvPr id="8" name="TextBox 7">
            <a:extLst>
              <a:ext uri="{FF2B5EF4-FFF2-40B4-BE49-F238E27FC236}">
                <a16:creationId xmlns:a16="http://schemas.microsoft.com/office/drawing/2014/main" id="{41A5EA33-4C03-E2E7-BC36-122FBA636367}"/>
              </a:ext>
            </a:extLst>
          </p:cNvPr>
          <p:cNvSpPr txBox="1"/>
          <p:nvPr/>
        </p:nvSpPr>
        <p:spPr>
          <a:xfrm>
            <a:off x="3814336" y="2813361"/>
            <a:ext cx="878767" cy="338554"/>
          </a:xfrm>
          <a:prstGeom prst="rect">
            <a:avLst/>
          </a:prstGeom>
          <a:solidFill>
            <a:schemeClr val="bg1"/>
          </a:solidFill>
        </p:spPr>
        <p:txBody>
          <a:bodyPr wrap="none" rtlCol="0">
            <a:spAutoFit/>
          </a:bodyPr>
          <a:lstStyle/>
          <a:p>
            <a:pPr marL="0">
              <a:spcBef>
                <a:spcPts val="3000"/>
              </a:spcBef>
            </a:pPr>
            <a:r>
              <a:rPr lang="en-CH" sz="1600" b="1" i="1">
                <a:solidFill>
                  <a:prstClr val="black"/>
                </a:solidFill>
                <a:latin typeface="Helvetica" pitchFamily="2" charset="0"/>
                <a:ea typeface="Helvetica Light" charset="0"/>
                <a:cs typeface="Helvetica Light" charset="0"/>
                <a:sym typeface="Wingdings" pitchFamily="2" charset="2"/>
              </a:rPr>
              <a:t>H</a:t>
            </a:r>
            <a:r>
              <a:rPr lang="en-CH" sz="1600" b="1">
                <a:solidFill>
                  <a:prstClr val="black"/>
                </a:solidFill>
                <a:latin typeface="Helvetica" pitchFamily="2" charset="0"/>
                <a:ea typeface="Helvetica Light" charset="0"/>
                <a:cs typeface="Helvetica Light" charset="0"/>
                <a:sym typeface="Wingdings" pitchFamily="2" charset="2"/>
              </a:rPr>
              <a:t> </a:t>
            </a:r>
            <a:r>
              <a:rPr lang="en-CH" sz="1600" b="1">
                <a:solidFill>
                  <a:prstClr val="black"/>
                </a:solidFill>
                <a:latin typeface="Symbol" pitchFamily="2" charset="2"/>
                <a:ea typeface="Helvetica Light" charset="0"/>
                <a:cs typeface="Helvetica Light" charset="0"/>
                <a:sym typeface="Wingdings" pitchFamily="2" charset="2"/>
              </a:rPr>
              <a:t>®</a:t>
            </a:r>
            <a:r>
              <a:rPr lang="en-CH" sz="1600" b="1">
                <a:solidFill>
                  <a:prstClr val="black"/>
                </a:solidFill>
                <a:latin typeface="Helvetica" pitchFamily="2" charset="0"/>
                <a:ea typeface="Helvetica Light" charset="0"/>
                <a:cs typeface="Helvetica Light" charset="0"/>
                <a:sym typeface="Wingdings" pitchFamily="2" charset="2"/>
              </a:rPr>
              <a:t> </a:t>
            </a:r>
            <a:r>
              <a:rPr lang="en-CH" sz="1600" b="1" i="1">
                <a:solidFill>
                  <a:prstClr val="black"/>
                </a:solidFill>
                <a:latin typeface="Helvetica" pitchFamily="2" charset="0"/>
                <a:ea typeface="Helvetica Light" charset="0"/>
                <a:cs typeface="Helvetica Light" charset="0"/>
                <a:sym typeface="Wingdings" pitchFamily="2" charset="2"/>
              </a:rPr>
              <a:t>𝛾𝛾</a:t>
            </a:r>
          </a:p>
        </p:txBody>
      </p:sp>
      <p:sp>
        <p:nvSpPr>
          <p:cNvPr id="9" name="Rectangle 8">
            <a:extLst>
              <a:ext uri="{FF2B5EF4-FFF2-40B4-BE49-F238E27FC236}">
                <a16:creationId xmlns:a16="http://schemas.microsoft.com/office/drawing/2014/main" id="{186284E5-09E2-DCDA-1FC9-29E551034D69}"/>
              </a:ext>
            </a:extLst>
          </p:cNvPr>
          <p:cNvSpPr/>
          <p:nvPr/>
        </p:nvSpPr>
        <p:spPr>
          <a:xfrm>
            <a:off x="3885773" y="3811180"/>
            <a:ext cx="771525" cy="483736"/>
          </a:xfrm>
          <a:prstGeom prst="rect">
            <a:avLst/>
          </a:prstGeom>
          <a:solidFill>
            <a:schemeClr val="bg1"/>
          </a:solidFill>
        </p:spPr>
        <p:txBody>
          <a:bodyPr wrap="none" rtlCol="0" anchor="ctr">
            <a:spAutoFit/>
          </a:bodyPr>
          <a:lstStyle/>
          <a:p>
            <a:pPr algn="l"/>
            <a:endParaRPr lang="en-CH" sz="1600">
              <a:latin typeface="Helvetica" pitchFamily="2" charset="0"/>
            </a:endParaRPr>
          </a:p>
        </p:txBody>
      </p:sp>
      <p:sp>
        <p:nvSpPr>
          <p:cNvPr id="10" name="TextBox 9">
            <a:extLst>
              <a:ext uri="{FF2B5EF4-FFF2-40B4-BE49-F238E27FC236}">
                <a16:creationId xmlns:a16="http://schemas.microsoft.com/office/drawing/2014/main" id="{29324A0B-4EB5-064F-5677-602AA3273E8E}"/>
              </a:ext>
            </a:extLst>
          </p:cNvPr>
          <p:cNvSpPr txBox="1"/>
          <p:nvPr/>
        </p:nvSpPr>
        <p:spPr>
          <a:xfrm>
            <a:off x="7333054" y="4125639"/>
            <a:ext cx="1531188" cy="338554"/>
          </a:xfrm>
          <a:prstGeom prst="rect">
            <a:avLst/>
          </a:prstGeom>
          <a:solidFill>
            <a:schemeClr val="bg1"/>
          </a:solidFill>
        </p:spPr>
        <p:txBody>
          <a:bodyPr wrap="none" rtlCol="0">
            <a:spAutoFit/>
          </a:bodyPr>
          <a:lstStyle/>
          <a:p>
            <a:pPr marL="0">
              <a:spcBef>
                <a:spcPts val="3000"/>
              </a:spcBef>
            </a:pPr>
            <a:r>
              <a:rPr lang="en-CH" sz="1600" b="1" i="1" dirty="0">
                <a:solidFill>
                  <a:prstClr val="black"/>
                </a:solidFill>
                <a:latin typeface="Helvetica" pitchFamily="2" charset="0"/>
                <a:ea typeface="Helvetica Light" charset="0"/>
                <a:cs typeface="Helvetica Light" charset="0"/>
                <a:sym typeface="Wingdings" pitchFamily="2" charset="2"/>
              </a:rPr>
              <a:t>H</a:t>
            </a:r>
            <a:r>
              <a:rPr lang="en-CH" sz="1600" b="1" dirty="0">
                <a:solidFill>
                  <a:prstClr val="black"/>
                </a:solidFill>
                <a:latin typeface="Helvetica" pitchFamily="2" charset="0"/>
                <a:ea typeface="Helvetica Light" charset="0"/>
                <a:cs typeface="Helvetica Light" charset="0"/>
                <a:sym typeface="Wingdings" pitchFamily="2" charset="2"/>
              </a:rPr>
              <a:t>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ZZ*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4𝓁</a:t>
            </a:r>
          </a:p>
        </p:txBody>
      </p:sp>
      <p:sp>
        <p:nvSpPr>
          <p:cNvPr id="12" name="Rectangle 11">
            <a:extLst>
              <a:ext uri="{FF2B5EF4-FFF2-40B4-BE49-F238E27FC236}">
                <a16:creationId xmlns:a16="http://schemas.microsoft.com/office/drawing/2014/main" id="{C5190BA9-82EC-57AE-5283-90DC695533C6}"/>
              </a:ext>
            </a:extLst>
          </p:cNvPr>
          <p:cNvSpPr/>
          <p:nvPr/>
        </p:nvSpPr>
        <p:spPr>
          <a:xfrm>
            <a:off x="9187442" y="2222826"/>
            <a:ext cx="1135693" cy="367519"/>
          </a:xfrm>
          <a:prstGeom prst="rect">
            <a:avLst/>
          </a:prstGeom>
          <a:solidFill>
            <a:schemeClr val="bg1"/>
          </a:solidFill>
        </p:spPr>
        <p:txBody>
          <a:bodyPr wrap="none" rtlCol="0" anchor="ctr">
            <a:spAutoFit/>
          </a:bodyPr>
          <a:lstStyle/>
          <a:p>
            <a:pPr algn="l"/>
            <a:endParaRPr lang="en-CH" sz="1600">
              <a:latin typeface="Helvetica" pitchFamily="2" charset="0"/>
            </a:endParaRPr>
          </a:p>
        </p:txBody>
      </p:sp>
      <p:sp>
        <p:nvSpPr>
          <p:cNvPr id="20" name="TextBox 19">
            <a:extLst>
              <a:ext uri="{FF2B5EF4-FFF2-40B4-BE49-F238E27FC236}">
                <a16:creationId xmlns:a16="http://schemas.microsoft.com/office/drawing/2014/main" id="{7721E892-216E-4E09-88B5-A1D9CCF8136D}"/>
              </a:ext>
            </a:extLst>
          </p:cNvPr>
          <p:cNvSpPr txBox="1"/>
          <p:nvPr/>
        </p:nvSpPr>
        <p:spPr>
          <a:xfrm>
            <a:off x="10646617" y="3083101"/>
            <a:ext cx="655656" cy="184666"/>
          </a:xfrm>
          <a:prstGeom prst="rect">
            <a:avLst/>
          </a:prstGeom>
          <a:noFill/>
        </p:spPr>
        <p:txBody>
          <a:bodyPr wrap="square" rtlCol="0">
            <a:spAutoFit/>
          </a:bodyPr>
          <a:lstStyle/>
          <a:p>
            <a:pPr marL="0">
              <a:spcBef>
                <a:spcPts val="3000"/>
              </a:spcBef>
            </a:pPr>
            <a:r>
              <a:rPr lang="en-CH" sz="600">
                <a:latin typeface="Helvetica Light" charset="0"/>
                <a:ea typeface="Helvetica Light" charset="0"/>
                <a:cs typeface="Helvetica Light" charset="0"/>
                <a:sym typeface="Wingdings" pitchFamily="2" charset="2"/>
              </a:rPr>
              <a:t>2000</a:t>
            </a:r>
          </a:p>
        </p:txBody>
      </p:sp>
      <p:pic>
        <p:nvPicPr>
          <p:cNvPr id="37" name="Picture 36">
            <a:extLst>
              <a:ext uri="{FF2B5EF4-FFF2-40B4-BE49-F238E27FC236}">
                <a16:creationId xmlns:a16="http://schemas.microsoft.com/office/drawing/2014/main" id="{2916957E-526F-D58B-1198-D714E4651F82}"/>
              </a:ext>
            </a:extLst>
          </p:cNvPr>
          <p:cNvPicPr>
            <a:picLocks noChangeAspect="1"/>
          </p:cNvPicPr>
          <p:nvPr/>
        </p:nvPicPr>
        <p:blipFill>
          <a:blip r:embed="rId6"/>
          <a:stretch>
            <a:fillRect/>
          </a:stretch>
        </p:blipFill>
        <p:spPr>
          <a:xfrm>
            <a:off x="10487073" y="545240"/>
            <a:ext cx="1538587" cy="2090901"/>
          </a:xfrm>
          <a:prstGeom prst="rect">
            <a:avLst/>
          </a:prstGeom>
          <a:ln w="38100">
            <a:solidFill>
              <a:schemeClr val="bg1"/>
            </a:solidFill>
          </a:ln>
        </p:spPr>
      </p:pic>
    </p:spTree>
    <p:extLst>
      <p:ext uri="{BB962C8B-B14F-4D97-AF65-F5344CB8AC3E}">
        <p14:creationId xmlns:p14="http://schemas.microsoft.com/office/powerpoint/2010/main" val="67019374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D8B8-2D78-A321-4C2D-E521FB221A8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FC2F9BD-3122-7945-D08A-E3D7BC4BF365}"/>
              </a:ext>
            </a:extLst>
          </p:cNvPr>
          <p:cNvSpPr>
            <a:spLocks noGrp="1"/>
          </p:cNvSpPr>
          <p:nvPr>
            <p:ph type="sldNum" sz="quarter" idx="4"/>
          </p:nvPr>
        </p:nvSpPr>
        <p:spPr/>
        <p:txBody>
          <a:bodyPr/>
          <a:lstStyle/>
          <a:p>
            <a:pPr>
              <a:defRPr/>
            </a:pPr>
            <a:fld id="{611C2F03-9E95-40C9-A99F-3C4F7EE8CF2A}" type="slidenum">
              <a:rPr lang="en-GB" smtClean="0"/>
              <a:pPr>
                <a:defRPr/>
              </a:pPr>
              <a:t>38</a:t>
            </a:fld>
            <a:endParaRPr lang="en-GB"/>
          </a:p>
        </p:txBody>
      </p:sp>
      <p:pic>
        <p:nvPicPr>
          <p:cNvPr id="15" name="Picture 14" descr="Higgs10: When spring 2012 turned to summer | CERN">
            <a:extLst>
              <a:ext uri="{FF2B5EF4-FFF2-40B4-BE49-F238E27FC236}">
                <a16:creationId xmlns:a16="http://schemas.microsoft.com/office/drawing/2014/main" id="{EC17BAEC-86ED-597B-8ED4-286B099BC5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 t="14908" r="-54" b="6807"/>
          <a:stretch>
            <a:fillRect/>
          </a:stretch>
        </p:blipFill>
        <p:spPr bwMode="auto">
          <a:xfrm>
            <a:off x="0" y="0"/>
            <a:ext cx="12377530" cy="6910923"/>
          </a:xfrm>
          <a:prstGeom prst="rect">
            <a:avLst/>
          </a:prstGeom>
          <a:noFill/>
          <a:extLst>
            <a:ext uri="{909E8E84-426E-40DD-AFC4-6F175D3DCCD1}">
              <a14:hiddenFill xmlns:a14="http://schemas.microsoft.com/office/drawing/2010/main">
                <a:solidFill>
                  <a:srgbClr val="FFFFFF"/>
                </a:solidFill>
              </a14:hiddenFill>
            </a:ext>
          </a:extLst>
        </p:spPr>
      </p:pic>
      <p:sp>
        <p:nvSpPr>
          <p:cNvPr id="24" name="Rounded Rectangle 23">
            <a:extLst>
              <a:ext uri="{FF2B5EF4-FFF2-40B4-BE49-F238E27FC236}">
                <a16:creationId xmlns:a16="http://schemas.microsoft.com/office/drawing/2014/main" id="{7EE7509F-73FE-18AD-6CA6-D8C0170786A1}"/>
              </a:ext>
            </a:extLst>
          </p:cNvPr>
          <p:cNvSpPr/>
          <p:nvPr/>
        </p:nvSpPr>
        <p:spPr>
          <a:xfrm>
            <a:off x="859998" y="1420857"/>
            <a:ext cx="10369204"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25" name="TextBox 24">
            <a:extLst>
              <a:ext uri="{FF2B5EF4-FFF2-40B4-BE49-F238E27FC236}">
                <a16:creationId xmlns:a16="http://schemas.microsoft.com/office/drawing/2014/main" id="{05DCA26E-BD47-6AC2-5043-AF66351E47A0}"/>
              </a:ext>
            </a:extLst>
          </p:cNvPr>
          <p:cNvSpPr txBox="1"/>
          <p:nvPr/>
        </p:nvSpPr>
        <p:spPr>
          <a:xfrm>
            <a:off x="1052836" y="1450202"/>
            <a:ext cx="582211" cy="307777"/>
          </a:xfrm>
          <a:prstGeom prst="rect">
            <a:avLst/>
          </a:prstGeom>
          <a:noFill/>
        </p:spPr>
        <p:txBody>
          <a:bodyPr wrap="none" rtlCol="0">
            <a:spAutoFit/>
          </a:bodyPr>
          <a:lstStyle/>
          <a:p>
            <a:pPr marL="0">
              <a:spcBef>
                <a:spcPts val="3000"/>
              </a:spcBef>
            </a:pPr>
            <a:r>
              <a:rPr lang="en-CH" sz="1400" b="1">
                <a:solidFill>
                  <a:srgbClr val="0D7FBF"/>
                </a:solidFill>
                <a:latin typeface="Helvetica" pitchFamily="2" charset="0"/>
                <a:ea typeface="Helvetica Light" charset="0"/>
                <a:cs typeface="Helvetica Light" charset="0"/>
                <a:sym typeface="Wingdings" pitchFamily="2" charset="2"/>
              </a:rPr>
              <a:t>2020</a:t>
            </a:r>
          </a:p>
        </p:txBody>
      </p:sp>
      <p:sp>
        <p:nvSpPr>
          <p:cNvPr id="17" name="Rectangle 16">
            <a:extLst>
              <a:ext uri="{FF2B5EF4-FFF2-40B4-BE49-F238E27FC236}">
                <a16:creationId xmlns:a16="http://schemas.microsoft.com/office/drawing/2014/main" id="{790F9204-0CE3-6225-105E-E66E101760A4}"/>
              </a:ext>
            </a:extLst>
          </p:cNvPr>
          <p:cNvSpPr/>
          <p:nvPr/>
        </p:nvSpPr>
        <p:spPr>
          <a:xfrm>
            <a:off x="0" y="212036"/>
            <a:ext cx="6096000" cy="636104"/>
          </a:xfrm>
          <a:prstGeom prst="rect">
            <a:avLst/>
          </a:prstGeom>
          <a:solidFill>
            <a:srgbClr val="171912">
              <a:alpha val="36000"/>
            </a:srgbClr>
          </a:solidFill>
        </p:spPr>
        <p:txBody>
          <a:bodyPr wrap="square" rtlCol="0" anchor="ctr">
            <a:spAutoFit/>
          </a:bodyPr>
          <a:lstStyle/>
          <a:p>
            <a:pPr algn="l"/>
            <a:endParaRPr lang="en-GB" sz="1600">
              <a:latin typeface="Helvetica" pitchFamily="2" charset="0"/>
            </a:endParaRPr>
          </a:p>
        </p:txBody>
      </p:sp>
      <p:sp>
        <p:nvSpPr>
          <p:cNvPr id="16" name="TextBox 15">
            <a:extLst>
              <a:ext uri="{FF2B5EF4-FFF2-40B4-BE49-F238E27FC236}">
                <a16:creationId xmlns:a16="http://schemas.microsoft.com/office/drawing/2014/main" id="{CF4F0D8E-43A5-97B0-FD7B-B745B61D92DC}"/>
              </a:ext>
            </a:extLst>
          </p:cNvPr>
          <p:cNvSpPr txBox="1"/>
          <p:nvPr/>
        </p:nvSpPr>
        <p:spPr>
          <a:xfrm>
            <a:off x="214939" y="264651"/>
            <a:ext cx="5616018"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chemeClr val="bg1"/>
                </a:solidFill>
                <a:latin typeface="Helvetica" pitchFamily="2" charset="0"/>
                <a:ea typeface="Trebuchet MS" pitchFamily="-84" charset="0"/>
                <a:cs typeface="Helvetica Light"/>
              </a:rPr>
              <a:t>The Higgs boson after Run 2</a:t>
            </a:r>
          </a:p>
        </p:txBody>
      </p:sp>
      <p:pic>
        <p:nvPicPr>
          <p:cNvPr id="18" name="Picture 17">
            <a:extLst>
              <a:ext uri="{FF2B5EF4-FFF2-40B4-BE49-F238E27FC236}">
                <a16:creationId xmlns:a16="http://schemas.microsoft.com/office/drawing/2014/main" id="{B8576C6C-2F66-F29F-022D-4C79A40C33D8}"/>
              </a:ext>
            </a:extLst>
          </p:cNvPr>
          <p:cNvPicPr>
            <a:picLocks noChangeAspect="1"/>
          </p:cNvPicPr>
          <p:nvPr/>
        </p:nvPicPr>
        <p:blipFill>
          <a:blip r:embed="rId3">
            <a:alphaModFix/>
          </a:blip>
          <a:srcRect/>
          <a:stretch/>
        </p:blipFill>
        <p:spPr>
          <a:xfrm>
            <a:off x="6442434" y="1661717"/>
            <a:ext cx="4658116" cy="4468761"/>
          </a:xfrm>
          <a:prstGeom prst="rect">
            <a:avLst/>
          </a:prstGeom>
        </p:spPr>
      </p:pic>
      <p:sp>
        <p:nvSpPr>
          <p:cNvPr id="19" name="Rectangle 18">
            <a:extLst>
              <a:ext uri="{FF2B5EF4-FFF2-40B4-BE49-F238E27FC236}">
                <a16:creationId xmlns:a16="http://schemas.microsoft.com/office/drawing/2014/main" id="{1FBB27CF-9AE7-3473-D198-82D09586B3EE}"/>
              </a:ext>
            </a:extLst>
          </p:cNvPr>
          <p:cNvSpPr/>
          <p:nvPr/>
        </p:nvSpPr>
        <p:spPr>
          <a:xfrm>
            <a:off x="7088546" y="1631026"/>
            <a:ext cx="1959191" cy="253916"/>
          </a:xfrm>
          <a:prstGeom prst="rect">
            <a:avLst/>
          </a:prstGeom>
        </p:spPr>
        <p:txBody>
          <a:bodyPr wrap="none">
            <a:spAutoFit/>
          </a:bodyPr>
          <a:lstStyle/>
          <a:p>
            <a:r>
              <a:rPr lang="en-GB" sz="1050">
                <a:latin typeface="Helvetica" pitchFamily="2" charset="0"/>
                <a:hlinkClick r:id="rId4"/>
              </a:rPr>
              <a:t>Eur. Phys. J. C 80 (2020) 942</a:t>
            </a:r>
            <a:endParaRPr lang="en-CH" sz="1050">
              <a:latin typeface="Helvetica" pitchFamily="2" charset="0"/>
            </a:endParaRPr>
          </a:p>
        </p:txBody>
      </p:sp>
      <p:pic>
        <p:nvPicPr>
          <p:cNvPr id="28" name="Picture 27">
            <a:extLst>
              <a:ext uri="{FF2B5EF4-FFF2-40B4-BE49-F238E27FC236}">
                <a16:creationId xmlns:a16="http://schemas.microsoft.com/office/drawing/2014/main" id="{ADB488E6-D4DF-BA31-0AF3-63761E7495A4}"/>
              </a:ext>
            </a:extLst>
          </p:cNvPr>
          <p:cNvPicPr>
            <a:picLocks noChangeAspect="1"/>
          </p:cNvPicPr>
          <p:nvPr/>
        </p:nvPicPr>
        <p:blipFill>
          <a:blip r:embed="rId5">
            <a:alphaModFix/>
          </a:blip>
          <a:srcRect r="3704"/>
          <a:stretch>
            <a:fillRect/>
          </a:stretch>
        </p:blipFill>
        <p:spPr>
          <a:xfrm>
            <a:off x="887104" y="1708860"/>
            <a:ext cx="5677469" cy="4285875"/>
          </a:xfrm>
          <a:prstGeom prst="rect">
            <a:avLst/>
          </a:prstGeom>
        </p:spPr>
      </p:pic>
      <p:sp>
        <p:nvSpPr>
          <p:cNvPr id="21" name="Rectangle 20">
            <a:extLst>
              <a:ext uri="{FF2B5EF4-FFF2-40B4-BE49-F238E27FC236}">
                <a16:creationId xmlns:a16="http://schemas.microsoft.com/office/drawing/2014/main" id="{8524CC42-5BAA-E70A-5CCD-2A3E310F3E40}"/>
              </a:ext>
            </a:extLst>
          </p:cNvPr>
          <p:cNvSpPr/>
          <p:nvPr/>
        </p:nvSpPr>
        <p:spPr>
          <a:xfrm>
            <a:off x="5096694" y="1631026"/>
            <a:ext cx="1407758" cy="253916"/>
          </a:xfrm>
          <a:prstGeom prst="rect">
            <a:avLst/>
          </a:prstGeom>
        </p:spPr>
        <p:txBody>
          <a:bodyPr wrap="none">
            <a:spAutoFit/>
          </a:bodyPr>
          <a:lstStyle/>
          <a:p>
            <a:r>
              <a:rPr lang="en-GB" sz="1050">
                <a:latin typeface="Helvetica" pitchFamily="2" charset="0"/>
                <a:hlinkClick r:id="rId6"/>
              </a:rPr>
              <a:t>JHEP 07 (2023) 088</a:t>
            </a:r>
            <a:endParaRPr lang="en-CH" sz="1050">
              <a:latin typeface="Helvetica" pitchFamily="2" charset="0"/>
            </a:endParaRPr>
          </a:p>
        </p:txBody>
      </p:sp>
      <p:sp>
        <p:nvSpPr>
          <p:cNvPr id="23" name="TextBox 22">
            <a:extLst>
              <a:ext uri="{FF2B5EF4-FFF2-40B4-BE49-F238E27FC236}">
                <a16:creationId xmlns:a16="http://schemas.microsoft.com/office/drawing/2014/main" id="{AB76CBE9-8864-1089-6796-AD410B0D6685}"/>
              </a:ext>
            </a:extLst>
          </p:cNvPr>
          <p:cNvSpPr txBox="1"/>
          <p:nvPr/>
        </p:nvSpPr>
        <p:spPr>
          <a:xfrm>
            <a:off x="3090574" y="3017076"/>
            <a:ext cx="878767" cy="338554"/>
          </a:xfrm>
          <a:prstGeom prst="rect">
            <a:avLst/>
          </a:prstGeom>
          <a:solidFill>
            <a:schemeClr val="bg1"/>
          </a:solidFill>
        </p:spPr>
        <p:txBody>
          <a:bodyPr wrap="none" rtlCol="0">
            <a:spAutoFit/>
          </a:bodyPr>
          <a:lstStyle/>
          <a:p>
            <a:pPr marL="0">
              <a:spcBef>
                <a:spcPts val="3000"/>
              </a:spcBef>
            </a:pPr>
            <a:r>
              <a:rPr lang="en-CH" sz="1600" b="1" i="1">
                <a:solidFill>
                  <a:prstClr val="black"/>
                </a:solidFill>
                <a:latin typeface="Helvetica" pitchFamily="2" charset="0"/>
                <a:ea typeface="Helvetica Light" charset="0"/>
                <a:cs typeface="Helvetica Light" charset="0"/>
                <a:sym typeface="Wingdings" pitchFamily="2" charset="2"/>
              </a:rPr>
              <a:t>H</a:t>
            </a:r>
            <a:r>
              <a:rPr lang="en-CH" sz="1600" b="1">
                <a:solidFill>
                  <a:prstClr val="black"/>
                </a:solidFill>
                <a:latin typeface="Helvetica" pitchFamily="2" charset="0"/>
                <a:ea typeface="Helvetica Light" charset="0"/>
                <a:cs typeface="Helvetica Light" charset="0"/>
                <a:sym typeface="Wingdings" pitchFamily="2" charset="2"/>
              </a:rPr>
              <a:t> </a:t>
            </a:r>
            <a:r>
              <a:rPr lang="en-CH" sz="1600" b="1">
                <a:solidFill>
                  <a:prstClr val="black"/>
                </a:solidFill>
                <a:latin typeface="Symbol" pitchFamily="2" charset="2"/>
                <a:ea typeface="Helvetica Light" charset="0"/>
                <a:cs typeface="Helvetica Light" charset="0"/>
                <a:sym typeface="Wingdings" pitchFamily="2" charset="2"/>
              </a:rPr>
              <a:t>®</a:t>
            </a:r>
            <a:r>
              <a:rPr lang="en-CH" sz="1600" b="1">
                <a:solidFill>
                  <a:prstClr val="black"/>
                </a:solidFill>
                <a:latin typeface="Helvetica" pitchFamily="2" charset="0"/>
                <a:ea typeface="Helvetica Light" charset="0"/>
                <a:cs typeface="Helvetica Light" charset="0"/>
                <a:sym typeface="Wingdings" pitchFamily="2" charset="2"/>
              </a:rPr>
              <a:t> </a:t>
            </a:r>
            <a:r>
              <a:rPr lang="en-CH" sz="1600" b="1" i="1">
                <a:solidFill>
                  <a:prstClr val="black"/>
                </a:solidFill>
                <a:latin typeface="Helvetica" pitchFamily="2" charset="0"/>
                <a:ea typeface="Helvetica Light" charset="0"/>
                <a:cs typeface="Helvetica Light" charset="0"/>
                <a:sym typeface="Wingdings" pitchFamily="2" charset="2"/>
              </a:rPr>
              <a:t>𝛾𝛾</a:t>
            </a:r>
          </a:p>
        </p:txBody>
      </p:sp>
      <p:pic>
        <p:nvPicPr>
          <p:cNvPr id="29" name="unknown.pdf" descr="unknown.pdf">
            <a:extLst>
              <a:ext uri="{FF2B5EF4-FFF2-40B4-BE49-F238E27FC236}">
                <a16:creationId xmlns:a16="http://schemas.microsoft.com/office/drawing/2014/main" id="{8AE2DA6E-E1E3-72A2-3B81-E0D188788071}"/>
              </a:ext>
            </a:extLst>
          </p:cNvPr>
          <p:cNvPicPr>
            <a:picLocks noChangeAspect="1"/>
          </p:cNvPicPr>
          <p:nvPr/>
        </p:nvPicPr>
        <p:blipFill>
          <a:blip r:embed="rId7"/>
          <a:stretch>
            <a:fillRect/>
          </a:stretch>
        </p:blipFill>
        <p:spPr>
          <a:xfrm>
            <a:off x="10487074" y="545241"/>
            <a:ext cx="1573798" cy="2090901"/>
          </a:xfrm>
          <a:prstGeom prst="rect">
            <a:avLst/>
          </a:prstGeom>
          <a:ln w="38100">
            <a:solidFill>
              <a:schemeClr val="bg1"/>
            </a:solidFill>
            <a:miter lim="400000"/>
          </a:ln>
        </p:spPr>
      </p:pic>
      <p:sp>
        <p:nvSpPr>
          <p:cNvPr id="33" name="TextBox 32">
            <a:extLst>
              <a:ext uri="{FF2B5EF4-FFF2-40B4-BE49-F238E27FC236}">
                <a16:creationId xmlns:a16="http://schemas.microsoft.com/office/drawing/2014/main" id="{C9ED961C-FCEC-0610-64AC-8A7097E2CD17}"/>
              </a:ext>
            </a:extLst>
          </p:cNvPr>
          <p:cNvSpPr txBox="1"/>
          <p:nvPr/>
        </p:nvSpPr>
        <p:spPr>
          <a:xfrm>
            <a:off x="8348298" y="3094562"/>
            <a:ext cx="1531188" cy="338554"/>
          </a:xfrm>
          <a:prstGeom prst="rect">
            <a:avLst/>
          </a:prstGeom>
          <a:solidFill>
            <a:schemeClr val="bg1"/>
          </a:solidFill>
        </p:spPr>
        <p:txBody>
          <a:bodyPr wrap="none" rtlCol="0">
            <a:spAutoFit/>
          </a:bodyPr>
          <a:lstStyle/>
          <a:p>
            <a:pPr marL="0">
              <a:spcBef>
                <a:spcPts val="3000"/>
              </a:spcBef>
            </a:pPr>
            <a:r>
              <a:rPr lang="en-CH" sz="1600" b="1" i="1" dirty="0">
                <a:solidFill>
                  <a:prstClr val="black"/>
                </a:solidFill>
                <a:latin typeface="Helvetica" pitchFamily="2" charset="0"/>
                <a:ea typeface="Helvetica Light" charset="0"/>
                <a:cs typeface="Helvetica Light" charset="0"/>
                <a:sym typeface="Wingdings" pitchFamily="2" charset="2"/>
              </a:rPr>
              <a:t>H</a:t>
            </a:r>
            <a:r>
              <a:rPr lang="en-CH" sz="1600" b="1" dirty="0">
                <a:solidFill>
                  <a:prstClr val="black"/>
                </a:solidFill>
                <a:latin typeface="Helvetica" pitchFamily="2" charset="0"/>
                <a:ea typeface="Helvetica Light" charset="0"/>
                <a:cs typeface="Helvetica Light" charset="0"/>
                <a:sym typeface="Wingdings" pitchFamily="2" charset="2"/>
              </a:rPr>
              <a:t>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ZZ*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4𝓁</a:t>
            </a:r>
          </a:p>
        </p:txBody>
      </p:sp>
      <p:grpSp>
        <p:nvGrpSpPr>
          <p:cNvPr id="48" name="Group 47">
            <a:extLst>
              <a:ext uri="{FF2B5EF4-FFF2-40B4-BE49-F238E27FC236}">
                <a16:creationId xmlns:a16="http://schemas.microsoft.com/office/drawing/2014/main" id="{BA07FC4A-F2FF-2BDD-67D6-A095A8FDE029}"/>
              </a:ext>
            </a:extLst>
          </p:cNvPr>
          <p:cNvGrpSpPr/>
          <p:nvPr/>
        </p:nvGrpSpPr>
        <p:grpSpPr>
          <a:xfrm>
            <a:off x="9250647" y="3480004"/>
            <a:ext cx="2795189" cy="494937"/>
            <a:chOff x="9250647" y="3480004"/>
            <a:chExt cx="2795189" cy="494937"/>
          </a:xfrm>
        </p:grpSpPr>
        <p:sp>
          <p:nvSpPr>
            <p:cNvPr id="34" name="TextBox 33">
              <a:extLst>
                <a:ext uri="{FF2B5EF4-FFF2-40B4-BE49-F238E27FC236}">
                  <a16:creationId xmlns:a16="http://schemas.microsoft.com/office/drawing/2014/main" id="{6E771CD6-7271-0FA4-4AC5-17859E7A52FE}"/>
                </a:ext>
              </a:extLst>
            </p:cNvPr>
            <p:cNvSpPr txBox="1"/>
            <p:nvPr/>
          </p:nvSpPr>
          <p:spPr>
            <a:xfrm>
              <a:off x="9250647" y="3480004"/>
              <a:ext cx="2795189" cy="307777"/>
            </a:xfrm>
            <a:prstGeom prst="rect">
              <a:avLst/>
            </a:prstGeom>
            <a:solidFill>
              <a:schemeClr val="bg1"/>
            </a:solidFill>
          </p:spPr>
          <p:txBody>
            <a:bodyPr wrap="none" rtlCol="0">
              <a:spAutoFit/>
            </a:bodyPr>
            <a:lstStyle/>
            <a:p>
              <a:pPr marL="0">
                <a:spcBef>
                  <a:spcPts val="3000"/>
                </a:spcBef>
              </a:pPr>
              <a:r>
                <a:rPr lang="en-CH" sz="1400" dirty="0">
                  <a:solidFill>
                    <a:prstClr val="black"/>
                  </a:solidFill>
                  <a:latin typeface="Helvetica" pitchFamily="2" charset="0"/>
                  <a:ea typeface="Helvetica Light" charset="0"/>
                  <a:cs typeface="Helvetica Light" charset="0"/>
                  <a:sym typeface="Wingdings" pitchFamily="2" charset="2"/>
                </a:rPr>
                <a:t>m</a:t>
              </a:r>
              <a:r>
                <a:rPr lang="en-CH" sz="1400" baseline="-25000" dirty="0">
                  <a:solidFill>
                    <a:prstClr val="black"/>
                  </a:solidFill>
                  <a:latin typeface="Helvetica" pitchFamily="2" charset="0"/>
                  <a:ea typeface="Helvetica Light" charset="0"/>
                  <a:cs typeface="Helvetica Light" charset="0"/>
                  <a:sym typeface="Wingdings" pitchFamily="2" charset="2"/>
                </a:rPr>
                <a:t>H</a:t>
              </a:r>
              <a:r>
                <a:rPr lang="en-CH" sz="1400" dirty="0">
                  <a:solidFill>
                    <a:prstClr val="black"/>
                  </a:solidFill>
                  <a:latin typeface="Helvetica" pitchFamily="2" charset="0"/>
                  <a:ea typeface="Helvetica Light" charset="0"/>
                  <a:cs typeface="Helvetica Light" charset="0"/>
                  <a:sym typeface="Wingdings" pitchFamily="2" charset="2"/>
                </a:rPr>
                <a:t> = 125.11 ± 0.11 GeV </a:t>
              </a:r>
              <a:r>
                <a:rPr lang="en-CH" sz="1200" dirty="0">
                  <a:solidFill>
                    <a:prstClr val="black"/>
                  </a:solidFill>
                  <a:latin typeface="Helvetica" pitchFamily="2" charset="0"/>
                  <a:ea typeface="Helvetica Light" charset="0"/>
                  <a:cs typeface="Helvetica Light" charset="0"/>
                  <a:sym typeface="Wingdings" pitchFamily="2" charset="2"/>
                </a:rPr>
                <a:t>(0.09%)</a:t>
              </a:r>
              <a:endParaRPr lang="en-CH" sz="1400" dirty="0">
                <a:solidFill>
                  <a:prstClr val="black"/>
                </a:solidFill>
                <a:latin typeface="Helvetica" pitchFamily="2" charset="0"/>
                <a:ea typeface="Helvetica Light" charset="0"/>
                <a:cs typeface="Helvetica Light" charset="0"/>
                <a:sym typeface="Wingdings" pitchFamily="2" charset="2"/>
              </a:endParaRPr>
            </a:p>
          </p:txBody>
        </p:sp>
        <p:sp>
          <p:nvSpPr>
            <p:cNvPr id="35" name="Rectangle 34">
              <a:extLst>
                <a:ext uri="{FF2B5EF4-FFF2-40B4-BE49-F238E27FC236}">
                  <a16:creationId xmlns:a16="http://schemas.microsoft.com/office/drawing/2014/main" id="{6CEED16C-CE20-C6DD-9B51-4CB0711630C4}"/>
                </a:ext>
              </a:extLst>
            </p:cNvPr>
            <p:cNvSpPr/>
            <p:nvPr/>
          </p:nvSpPr>
          <p:spPr>
            <a:xfrm>
              <a:off x="9250647" y="3744109"/>
              <a:ext cx="1402948" cy="230832"/>
            </a:xfrm>
            <a:prstGeom prst="rect">
              <a:avLst/>
            </a:prstGeom>
          </p:spPr>
          <p:txBody>
            <a:bodyPr wrap="none">
              <a:spAutoFit/>
            </a:bodyPr>
            <a:lstStyle/>
            <a:p>
              <a:r>
                <a:rPr lang="en-GB" sz="900" dirty="0">
                  <a:latin typeface="Helvetica Light" panose="020B0403020202020204" pitchFamily="34" charset="0"/>
                  <a:hlinkClick r:id="rId8"/>
                </a:rPr>
                <a:t>PRL 131 (2023) 251802</a:t>
              </a:r>
              <a:endParaRPr lang="en-CH" sz="900" dirty="0">
                <a:latin typeface="Helvetica Light" panose="020B0403020202020204" pitchFamily="34" charset="0"/>
              </a:endParaRPr>
            </a:p>
          </p:txBody>
        </p:sp>
      </p:grpSp>
      <p:grpSp>
        <p:nvGrpSpPr>
          <p:cNvPr id="49" name="Group 48">
            <a:extLst>
              <a:ext uri="{FF2B5EF4-FFF2-40B4-BE49-F238E27FC236}">
                <a16:creationId xmlns:a16="http://schemas.microsoft.com/office/drawing/2014/main" id="{F8F0753B-03BB-57EE-C27C-3876A3788BD9}"/>
              </a:ext>
            </a:extLst>
          </p:cNvPr>
          <p:cNvGrpSpPr/>
          <p:nvPr/>
        </p:nvGrpSpPr>
        <p:grpSpPr>
          <a:xfrm>
            <a:off x="9253696" y="3997984"/>
            <a:ext cx="2750575" cy="545666"/>
            <a:chOff x="9253696" y="3997984"/>
            <a:chExt cx="2750575" cy="545666"/>
          </a:xfrm>
        </p:grpSpPr>
        <p:sp>
          <p:nvSpPr>
            <p:cNvPr id="36" name="TextBox 35">
              <a:extLst>
                <a:ext uri="{FF2B5EF4-FFF2-40B4-BE49-F238E27FC236}">
                  <a16:creationId xmlns:a16="http://schemas.microsoft.com/office/drawing/2014/main" id="{108FC0D2-C05F-FFF1-C66A-6CD863BD648E}"/>
                </a:ext>
              </a:extLst>
            </p:cNvPr>
            <p:cNvSpPr txBox="1"/>
            <p:nvPr/>
          </p:nvSpPr>
          <p:spPr>
            <a:xfrm>
              <a:off x="9253696" y="4312818"/>
              <a:ext cx="1990465" cy="230832"/>
            </a:xfrm>
            <a:prstGeom prst="rect">
              <a:avLst/>
            </a:prstGeom>
            <a:solidFill>
              <a:schemeClr val="bg1"/>
            </a:solidFill>
          </p:spPr>
          <p:txBody>
            <a:bodyPr wrap="square" rtlCol="0">
              <a:spAutoFit/>
            </a:bodyPr>
            <a:lstStyle/>
            <a:p>
              <a:pPr>
                <a:spcBef>
                  <a:spcPts val="3000"/>
                </a:spcBef>
              </a:pPr>
              <a:r>
                <a:rPr lang="en-GB" sz="900" dirty="0">
                  <a:solidFill>
                    <a:schemeClr val="tx1">
                      <a:lumMod val="50000"/>
                      <a:lumOff val="50000"/>
                    </a:schemeClr>
                  </a:solidFill>
                  <a:latin typeface="Helvetica Light" charset="0"/>
                  <a:ea typeface="Helvetica Light" charset="0"/>
                  <a:cs typeface="Helvetica Light" charset="0"/>
                  <a:sym typeface="Wingdings" pitchFamily="2" charset="2"/>
                  <a:hlinkClick r:id="rId9"/>
                </a:rPr>
                <a:t>Rep. Prog. Phys. 88 (2025) 057803</a:t>
              </a:r>
              <a:endParaRPr lang="en-CH" sz="900" dirty="0">
                <a:solidFill>
                  <a:prstClr val="black"/>
                </a:solidFill>
                <a:latin typeface="Helvetica Light" charset="0"/>
                <a:ea typeface="Helvetica Light" charset="0"/>
                <a:cs typeface="Helvetica Light" charset="0"/>
                <a:sym typeface="Wingdings" pitchFamily="2" charset="2"/>
              </a:endParaRPr>
            </a:p>
          </p:txBody>
        </p:sp>
        <p:sp>
          <p:nvSpPr>
            <p:cNvPr id="37" name="TextBox 36">
              <a:extLst>
                <a:ext uri="{FF2B5EF4-FFF2-40B4-BE49-F238E27FC236}">
                  <a16:creationId xmlns:a16="http://schemas.microsoft.com/office/drawing/2014/main" id="{EFCB0239-28A2-5546-C955-FD3F9931169D}"/>
                </a:ext>
              </a:extLst>
            </p:cNvPr>
            <p:cNvSpPr txBox="1"/>
            <p:nvPr/>
          </p:nvSpPr>
          <p:spPr>
            <a:xfrm>
              <a:off x="9254896" y="4049121"/>
              <a:ext cx="2749375" cy="307777"/>
            </a:xfrm>
            <a:prstGeom prst="rect">
              <a:avLst/>
            </a:prstGeom>
            <a:solidFill>
              <a:schemeClr val="bg1"/>
            </a:solidFill>
          </p:spPr>
          <p:txBody>
            <a:bodyPr wrap="square">
              <a:spAutoFit/>
            </a:bodyPr>
            <a:lstStyle/>
            <a:p>
              <a:pPr>
                <a:spcBef>
                  <a:spcPts val="3000"/>
                </a:spcBef>
              </a:pPr>
              <a:r>
                <a:rPr lang="en-US" sz="1400" dirty="0">
                  <a:solidFill>
                    <a:schemeClr val="tx2">
                      <a:lumMod val="75000"/>
                    </a:schemeClr>
                  </a:solidFill>
                  <a:latin typeface="Helvetica" pitchFamily="2" charset="0"/>
                  <a:ea typeface="Helvetica Light" charset="0"/>
                  <a:cs typeface="Helvetica Light" charset="0"/>
                </a:rPr>
                <a:t>Γ</a:t>
              </a:r>
              <a:r>
                <a:rPr lang="en-US" sz="1400" baseline="-25000" dirty="0">
                  <a:solidFill>
                    <a:schemeClr val="tx2">
                      <a:lumMod val="75000"/>
                    </a:schemeClr>
                  </a:solidFill>
                  <a:latin typeface="Helvetica" pitchFamily="2" charset="0"/>
                  <a:ea typeface="Helvetica Light" charset="0"/>
                  <a:cs typeface="Helvetica Light" charset="0"/>
                </a:rPr>
                <a:t>H</a:t>
              </a:r>
              <a:r>
                <a:rPr lang="en-US" sz="1400" dirty="0">
                  <a:solidFill>
                    <a:schemeClr val="tx2">
                      <a:lumMod val="75000"/>
                    </a:schemeClr>
                  </a:solidFill>
                  <a:latin typeface="Helvetica" pitchFamily="2" charset="0"/>
                  <a:ea typeface="Helvetica Light" charset="0"/>
                  <a:cs typeface="Helvetica Light" charset="0"/>
                </a:rPr>
                <a:t> </a:t>
              </a:r>
              <a:r>
                <a:rPr lang="en-US" sz="1000" dirty="0">
                  <a:solidFill>
                    <a:schemeClr val="tx2">
                      <a:lumMod val="75000"/>
                    </a:schemeClr>
                  </a:solidFill>
                  <a:latin typeface="Helvetica" pitchFamily="2" charset="0"/>
                  <a:ea typeface="Helvetica Light" charset="0"/>
                  <a:cs typeface="Helvetica Light" charset="0"/>
                </a:rPr>
                <a:t> </a:t>
              </a:r>
              <a:r>
                <a:rPr lang="en-US" sz="1400" dirty="0">
                  <a:solidFill>
                    <a:schemeClr val="tx2">
                      <a:lumMod val="75000"/>
                    </a:schemeClr>
                  </a:solidFill>
                  <a:latin typeface="Helvetica" pitchFamily="2" charset="0"/>
                  <a:ea typeface="Helvetica Light" charset="0"/>
                  <a:cs typeface="Helvetica Light" charset="0"/>
                </a:rPr>
                <a:t>= 4.3       MeV </a:t>
              </a:r>
              <a:r>
                <a:rPr lang="en-US" sz="1200" dirty="0">
                  <a:solidFill>
                    <a:schemeClr val="tx2">
                      <a:lumMod val="75000"/>
                    </a:schemeClr>
                  </a:solidFill>
                  <a:latin typeface="Helvetica" pitchFamily="2" charset="0"/>
                  <a:ea typeface="Helvetica Light" charset="0"/>
                  <a:cs typeface="Helvetica Light" charset="0"/>
                </a:rPr>
                <a:t>(SM: 4.1 MeV)</a:t>
              </a:r>
              <a:endParaRPr lang="el-GR" sz="1200" baseline="-25000" dirty="0">
                <a:solidFill>
                  <a:schemeClr val="tx2">
                    <a:lumMod val="75000"/>
                  </a:schemeClr>
                </a:solidFill>
                <a:latin typeface="Helvetica" pitchFamily="2" charset="0"/>
              </a:endParaRPr>
            </a:p>
          </p:txBody>
        </p:sp>
        <p:sp>
          <p:nvSpPr>
            <p:cNvPr id="38" name="TextBox 37">
              <a:extLst>
                <a:ext uri="{FF2B5EF4-FFF2-40B4-BE49-F238E27FC236}">
                  <a16:creationId xmlns:a16="http://schemas.microsoft.com/office/drawing/2014/main" id="{FF1C6329-BF01-3131-FB35-82A97F023F36}"/>
                </a:ext>
              </a:extLst>
            </p:cNvPr>
            <p:cNvSpPr txBox="1"/>
            <p:nvPr/>
          </p:nvSpPr>
          <p:spPr>
            <a:xfrm>
              <a:off x="9962616" y="3997984"/>
              <a:ext cx="593733" cy="428322"/>
            </a:xfrm>
            <a:prstGeom prst="rect">
              <a:avLst/>
            </a:prstGeom>
            <a:noFill/>
          </p:spPr>
          <p:txBody>
            <a:bodyPr wrap="square">
              <a:spAutoFit/>
            </a:bodyPr>
            <a:lstStyle/>
            <a:p>
              <a:pPr>
                <a:spcBef>
                  <a:spcPts val="3000"/>
                </a:spcBef>
              </a:pPr>
              <a:r>
                <a:rPr lang="en-US" sz="1000" dirty="0">
                  <a:solidFill>
                    <a:schemeClr val="tx2">
                      <a:lumMod val="75000"/>
                    </a:schemeClr>
                  </a:solidFill>
                  <a:latin typeface="Helvetica" pitchFamily="2" charset="0"/>
                  <a:ea typeface="Helvetica Light" charset="0"/>
                  <a:cs typeface="Helvetica Light" charset="0"/>
                </a:rPr>
                <a:t>+2.7</a:t>
              </a:r>
            </a:p>
            <a:p>
              <a:pPr>
                <a:spcBef>
                  <a:spcPts val="100"/>
                </a:spcBef>
              </a:pPr>
              <a:r>
                <a:rPr lang="en-US" sz="1000" dirty="0">
                  <a:solidFill>
                    <a:schemeClr val="tx2">
                      <a:lumMod val="75000"/>
                    </a:schemeClr>
                  </a:solidFill>
                  <a:latin typeface="Helvetica" pitchFamily="2" charset="0"/>
                </a:rPr>
                <a:t>–1.9</a:t>
              </a:r>
              <a:endParaRPr lang="el-GR" sz="1000" dirty="0">
                <a:solidFill>
                  <a:schemeClr val="tx2">
                    <a:lumMod val="75000"/>
                  </a:schemeClr>
                </a:solidFill>
                <a:latin typeface="Helvetica" pitchFamily="2" charset="0"/>
              </a:endParaRPr>
            </a:p>
          </p:txBody>
        </p:sp>
      </p:grpSp>
      <p:cxnSp>
        <p:nvCxnSpPr>
          <p:cNvPr id="41" name="Straight Connector 40">
            <a:extLst>
              <a:ext uri="{FF2B5EF4-FFF2-40B4-BE49-F238E27FC236}">
                <a16:creationId xmlns:a16="http://schemas.microsoft.com/office/drawing/2014/main" id="{013778EF-3F3F-5835-631C-B6F9C47218EB}"/>
              </a:ext>
            </a:extLst>
          </p:cNvPr>
          <p:cNvCxnSpPr>
            <a:cxnSpLocks/>
          </p:cNvCxnSpPr>
          <p:nvPr/>
        </p:nvCxnSpPr>
        <p:spPr>
          <a:xfrm flipV="1">
            <a:off x="9027417" y="3744109"/>
            <a:ext cx="0" cy="1655931"/>
          </a:xfrm>
          <a:prstGeom prst="line">
            <a:avLst/>
          </a:prstGeom>
          <a:ln w="19050">
            <a:solidFill>
              <a:schemeClr val="tx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7DC7316A-A002-AC00-00C9-95855AC8155D}"/>
              </a:ext>
            </a:extLst>
          </p:cNvPr>
          <p:cNvCxnSpPr>
            <a:cxnSpLocks/>
          </p:cNvCxnSpPr>
          <p:nvPr/>
        </p:nvCxnSpPr>
        <p:spPr>
          <a:xfrm flipH="1">
            <a:off x="9077881" y="4203010"/>
            <a:ext cx="207159" cy="0"/>
          </a:xfrm>
          <a:prstGeom prst="line">
            <a:avLst/>
          </a:prstGeom>
          <a:ln w="9525"/>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339364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250"/>
                                        <p:tgtEl>
                                          <p:spTgt spid="48"/>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000"/>
                                        <p:tgtEl>
                                          <p:spTgt spid="41"/>
                                        </p:tgtEl>
                                      </p:cBhvr>
                                    </p:animEffect>
                                    <p:anim calcmode="lin" valueType="num">
                                      <p:cBhvr>
                                        <p:cTn id="13" dur="1000" fill="hold"/>
                                        <p:tgtEl>
                                          <p:spTgt spid="41"/>
                                        </p:tgtEl>
                                        <p:attrNameLst>
                                          <p:attrName>ppt_x</p:attrName>
                                        </p:attrNameLst>
                                      </p:cBhvr>
                                      <p:tavLst>
                                        <p:tav tm="0">
                                          <p:val>
                                            <p:strVal val="#ppt_x"/>
                                          </p:val>
                                        </p:tav>
                                        <p:tav tm="100000">
                                          <p:val>
                                            <p:strVal val="#ppt_x"/>
                                          </p:val>
                                        </p:tav>
                                      </p:tavLst>
                                    </p:anim>
                                    <p:anim calcmode="lin" valueType="num">
                                      <p:cBhvr>
                                        <p:cTn id="14" dur="900" decel="100000" fill="hold"/>
                                        <p:tgtEl>
                                          <p:spTgt spid="41"/>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41"/>
                                        </p:tgtEl>
                                        <p:attrNameLst>
                                          <p:attrName>ppt_y</p:attrName>
                                        </p:attrNameLst>
                                      </p:cBhvr>
                                      <p:tavLst>
                                        <p:tav tm="0">
                                          <p:val>
                                            <p:strVal val="#ppt_y-.03"/>
                                          </p:val>
                                        </p:tav>
                                        <p:tav tm="100000">
                                          <p:val>
                                            <p:strVal val="#ppt_y"/>
                                          </p:val>
                                        </p:tav>
                                      </p:tavLst>
                                    </p:anim>
                                  </p:childTnLst>
                                </p:cTn>
                              </p:par>
                            </p:childTnLst>
                          </p:cTn>
                        </p:par>
                        <p:par>
                          <p:cTn id="16" fill="hold">
                            <p:stCondLst>
                              <p:cond delay="1000"/>
                            </p:stCondLst>
                            <p:childTnLst>
                              <p:par>
                                <p:cTn id="17" presetID="10" presetClass="entr" presetSubtype="0" fill="hold" nodeType="afterEffect">
                                  <p:stCondLst>
                                    <p:cond delay="0"/>
                                  </p:stCondLst>
                                  <p:childTnLst>
                                    <p:set>
                                      <p:cBhvr>
                                        <p:cTn id="18" dur="1" fill="hold">
                                          <p:stCondLst>
                                            <p:cond delay="0"/>
                                          </p:stCondLst>
                                        </p:cTn>
                                        <p:tgtEl>
                                          <p:spTgt spid="46"/>
                                        </p:tgtEl>
                                        <p:attrNameLst>
                                          <p:attrName>style.visibility</p:attrName>
                                        </p:attrNameLst>
                                      </p:cBhvr>
                                      <p:to>
                                        <p:strVal val="visible"/>
                                      </p:to>
                                    </p:set>
                                    <p:animEffect transition="in" filter="fade">
                                      <p:cBhvr>
                                        <p:cTn id="19" dur="500"/>
                                        <p:tgtEl>
                                          <p:spTgt spid="46"/>
                                        </p:tgtEl>
                                      </p:cBhvr>
                                    </p:animEffect>
                                  </p:childTnLst>
                                </p:cTn>
                              </p:par>
                            </p:childTnLst>
                          </p:cTn>
                        </p:par>
                        <p:par>
                          <p:cTn id="20" fill="hold">
                            <p:stCondLst>
                              <p:cond delay="1500"/>
                            </p:stCondLst>
                            <p:childTnLst>
                              <p:par>
                                <p:cTn id="21" presetID="10" presetClass="entr" presetSubtype="0" fill="hold" nodeType="afterEffect">
                                  <p:stCondLst>
                                    <p:cond delay="0"/>
                                  </p:stCondLst>
                                  <p:childTnLst>
                                    <p:set>
                                      <p:cBhvr>
                                        <p:cTn id="22" dur="1" fill="hold">
                                          <p:stCondLst>
                                            <p:cond delay="0"/>
                                          </p:stCondLst>
                                        </p:cTn>
                                        <p:tgtEl>
                                          <p:spTgt spid="49"/>
                                        </p:tgtEl>
                                        <p:attrNameLst>
                                          <p:attrName>style.visibility</p:attrName>
                                        </p:attrNameLst>
                                      </p:cBhvr>
                                      <p:to>
                                        <p:strVal val="visible"/>
                                      </p:to>
                                    </p:set>
                                    <p:animEffect transition="in" filter="fade">
                                      <p:cBhvr>
                                        <p:cTn id="23" dur="25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930F2-563B-FE82-8703-53610FF4DE6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E49A897-29C4-566A-C1F9-02FB5986CE9B}"/>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508AD50B-D61F-4D21-4D57-91C6DFB7E2BD}"/>
              </a:ext>
            </a:extLst>
          </p:cNvPr>
          <p:cNvSpPr>
            <a:spLocks noGrp="1"/>
          </p:cNvSpPr>
          <p:nvPr>
            <p:ph type="sldNum" sz="quarter" idx="4"/>
          </p:nvPr>
        </p:nvSpPr>
        <p:spPr/>
        <p:txBody>
          <a:bodyPr/>
          <a:lstStyle/>
          <a:p>
            <a:pPr>
              <a:defRPr/>
            </a:pPr>
            <a:fld id="{611C2F03-9E95-40C9-A99F-3C4F7EE8CF2A}" type="slidenum">
              <a:rPr lang="en-GB" smtClean="0"/>
              <a:pPr>
                <a:defRPr/>
              </a:pPr>
              <a:t>39</a:t>
            </a:fld>
            <a:endParaRPr lang="en-GB"/>
          </a:p>
        </p:txBody>
      </p:sp>
      <p:pic>
        <p:nvPicPr>
          <p:cNvPr id="3" name="Picture 2">
            <a:extLst>
              <a:ext uri="{FF2B5EF4-FFF2-40B4-BE49-F238E27FC236}">
                <a16:creationId xmlns:a16="http://schemas.microsoft.com/office/drawing/2014/main" id="{FA5991C3-38E5-326D-CF7F-8BEFF8368766}"/>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13" name="Rectangle 12">
            <a:extLst>
              <a:ext uri="{FF2B5EF4-FFF2-40B4-BE49-F238E27FC236}">
                <a16:creationId xmlns:a16="http://schemas.microsoft.com/office/drawing/2014/main" id="{0F74EF16-3146-1516-F99D-8ADE66501F66}"/>
              </a:ext>
            </a:extLst>
          </p:cNvPr>
          <p:cNvSpPr/>
          <p:nvPr/>
        </p:nvSpPr>
        <p:spPr>
          <a:xfrm>
            <a:off x="431928" y="3597223"/>
            <a:ext cx="5734345" cy="2037410"/>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dirty="0">
                <a:solidFill>
                  <a:schemeClr val="bg1"/>
                </a:solidFill>
                <a:latin typeface="Helvetica" pitchFamily="2" charset="0"/>
                <a:ea typeface="Helvetica Light" charset="0"/>
                <a:cs typeface="Helvetica Light" charset="0"/>
              </a:rPr>
              <a:t>The Higgs boson couplings to the SM particles are experimentally determined by measuring cross-sections of all accessible Higgs boson production and decay modes, and by performing a combined fit to all measurements</a:t>
            </a:r>
          </a:p>
          <a:p>
            <a:pPr marL="219595" defTabSz="430225" fontAlgn="base">
              <a:spcBef>
                <a:spcPts val="1694"/>
              </a:spcBef>
              <a:spcAft>
                <a:spcPct val="0"/>
              </a:spcAft>
              <a:defRPr/>
            </a:pPr>
            <a:r>
              <a:rPr lang="en-GB" sz="1600" dirty="0">
                <a:solidFill>
                  <a:schemeClr val="bg1"/>
                </a:solidFill>
                <a:latin typeface="Helvetica" pitchFamily="2" charset="0"/>
                <a:ea typeface="Helvetica Light" charset="0"/>
                <a:cs typeface="Helvetica Light" charset="0"/>
              </a:rPr>
              <a:t>Careful detector and reconstruction calibration, and Machine Learning have substantially improved all analyses</a:t>
            </a:r>
          </a:p>
        </p:txBody>
      </p:sp>
      <p:sp>
        <p:nvSpPr>
          <p:cNvPr id="4" name="Rounded Rectangle 3">
            <a:extLst>
              <a:ext uri="{FF2B5EF4-FFF2-40B4-BE49-F238E27FC236}">
                <a16:creationId xmlns:a16="http://schemas.microsoft.com/office/drawing/2014/main" id="{D4D62A87-3EEE-A367-150E-D1A8D50574AF}"/>
              </a:ext>
            </a:extLst>
          </p:cNvPr>
          <p:cNvSpPr/>
          <p:nvPr/>
        </p:nvSpPr>
        <p:spPr>
          <a:xfrm>
            <a:off x="6344143" y="1683654"/>
            <a:ext cx="5267200"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10" name="TextBox 9">
            <a:extLst>
              <a:ext uri="{FF2B5EF4-FFF2-40B4-BE49-F238E27FC236}">
                <a16:creationId xmlns:a16="http://schemas.microsoft.com/office/drawing/2014/main" id="{AABAFBBA-DD8B-5168-D1BE-45D3B322B626}"/>
              </a:ext>
            </a:extLst>
          </p:cNvPr>
          <p:cNvSpPr txBox="1"/>
          <p:nvPr/>
        </p:nvSpPr>
        <p:spPr>
          <a:xfrm>
            <a:off x="6423062" y="1754703"/>
            <a:ext cx="5152522" cy="738664"/>
          </a:xfrm>
          <a:prstGeom prst="rect">
            <a:avLst/>
          </a:prstGeom>
          <a:noFill/>
        </p:spPr>
        <p:txBody>
          <a:bodyPr wrap="square">
            <a:spAutoFit/>
          </a:bodyPr>
          <a:lstStyle/>
          <a:p>
            <a:r>
              <a:rPr lang="en-GB" sz="1400">
                <a:latin typeface="Helvetica" pitchFamily="2" charset="0"/>
              </a:rPr>
              <a:t>Huge experimental programme, some channels suffer from large backgrounds, big improvements from smart analysis techniques and machine learning</a:t>
            </a:r>
          </a:p>
        </p:txBody>
      </p:sp>
      <p:sp>
        <p:nvSpPr>
          <p:cNvPr id="5" name="Rectangle 4">
            <a:extLst>
              <a:ext uri="{FF2B5EF4-FFF2-40B4-BE49-F238E27FC236}">
                <a16:creationId xmlns:a16="http://schemas.microsoft.com/office/drawing/2014/main" id="{A6A56597-CDAD-5D4D-D169-B38A2EE47AE4}"/>
              </a:ext>
            </a:extLst>
          </p:cNvPr>
          <p:cNvSpPr/>
          <p:nvPr/>
        </p:nvSpPr>
        <p:spPr>
          <a:xfrm>
            <a:off x="0" y="212036"/>
            <a:ext cx="6096000"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D53DF758-C06D-491E-2DD3-B7CEE9F74945}"/>
              </a:ext>
            </a:extLst>
          </p:cNvPr>
          <p:cNvSpPr txBox="1"/>
          <p:nvPr/>
        </p:nvSpPr>
        <p:spPr>
          <a:xfrm>
            <a:off x="214938" y="264651"/>
            <a:ext cx="5951335"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boson couplings</a:t>
            </a:r>
          </a:p>
        </p:txBody>
      </p:sp>
      <p:graphicFrame>
        <p:nvGraphicFramePr>
          <p:cNvPr id="8" name="Table">
            <a:extLst>
              <a:ext uri="{FF2B5EF4-FFF2-40B4-BE49-F238E27FC236}">
                <a16:creationId xmlns:a16="http://schemas.microsoft.com/office/drawing/2014/main" id="{D0E5D15D-E4CF-A5D2-F15D-B371A4276F31}"/>
              </a:ext>
            </a:extLst>
          </p:cNvPr>
          <p:cNvGraphicFramePr/>
          <p:nvPr>
            <p:extLst>
              <p:ext uri="{D42A27DB-BD31-4B8C-83A1-F6EECF244321}">
                <p14:modId xmlns:p14="http://schemas.microsoft.com/office/powerpoint/2010/main" val="3659494095"/>
              </p:ext>
            </p:extLst>
          </p:nvPr>
        </p:nvGraphicFramePr>
        <p:xfrm>
          <a:off x="6538304" y="2675370"/>
          <a:ext cx="4882804" cy="3170028"/>
        </p:xfrm>
        <a:graphic>
          <a:graphicData uri="http://schemas.openxmlformats.org/drawingml/2006/table">
            <a:tbl>
              <a:tblPr/>
              <a:tblGrid>
                <a:gridCol w="954198">
                  <a:extLst>
                    <a:ext uri="{9D8B030D-6E8A-4147-A177-3AD203B41FA5}">
                      <a16:colId xmlns:a16="http://schemas.microsoft.com/office/drawing/2014/main" val="20000"/>
                    </a:ext>
                  </a:extLst>
                </a:gridCol>
                <a:gridCol w="454029">
                  <a:extLst>
                    <a:ext uri="{9D8B030D-6E8A-4147-A177-3AD203B41FA5}">
                      <a16:colId xmlns:a16="http://schemas.microsoft.com/office/drawing/2014/main" val="3519678042"/>
                    </a:ext>
                  </a:extLst>
                </a:gridCol>
                <a:gridCol w="401588">
                  <a:extLst>
                    <a:ext uri="{9D8B030D-6E8A-4147-A177-3AD203B41FA5}">
                      <a16:colId xmlns:a16="http://schemas.microsoft.com/office/drawing/2014/main" val="20001"/>
                    </a:ext>
                  </a:extLst>
                </a:gridCol>
                <a:gridCol w="781499">
                  <a:extLst>
                    <a:ext uri="{9D8B030D-6E8A-4147-A177-3AD203B41FA5}">
                      <a16:colId xmlns:a16="http://schemas.microsoft.com/office/drawing/2014/main" val="20002"/>
                    </a:ext>
                  </a:extLst>
                </a:gridCol>
                <a:gridCol w="769199">
                  <a:extLst>
                    <a:ext uri="{9D8B030D-6E8A-4147-A177-3AD203B41FA5}">
                      <a16:colId xmlns:a16="http://schemas.microsoft.com/office/drawing/2014/main" val="20003"/>
                    </a:ext>
                  </a:extLst>
                </a:gridCol>
                <a:gridCol w="792212">
                  <a:extLst>
                    <a:ext uri="{9D8B030D-6E8A-4147-A177-3AD203B41FA5}">
                      <a16:colId xmlns:a16="http://schemas.microsoft.com/office/drawing/2014/main" val="20004"/>
                    </a:ext>
                  </a:extLst>
                </a:gridCol>
                <a:gridCol w="730079">
                  <a:extLst>
                    <a:ext uri="{9D8B030D-6E8A-4147-A177-3AD203B41FA5}">
                      <a16:colId xmlns:a16="http://schemas.microsoft.com/office/drawing/2014/main" val="20005"/>
                    </a:ext>
                  </a:extLst>
                </a:gridCol>
              </a:tblGrid>
              <a:tr h="508754">
                <a:tc gridSpan="2">
                  <a:txBody>
                    <a:bodyPr/>
                    <a:lstStyle/>
                    <a:p>
                      <a:pPr algn="ctr">
                        <a:defRPr sz="1800"/>
                      </a:pPr>
                      <a:r>
                        <a:rPr sz="1400">
                          <a:latin typeface="Helvetica" pitchFamily="2" charset="0"/>
                          <a:ea typeface="Helvetica Neue"/>
                          <a:cs typeface="Helvetica Neue"/>
                          <a:sym typeface="Helvetica Neue"/>
                        </a:rPr>
                        <a:t>Channel
categories</a:t>
                      </a:r>
                    </a:p>
                  </a:txBody>
                  <a:tcPr marL="45726" marR="45726" marT="45726" marB="45726" anchor="ctr" horzOverflow="overflow"/>
                </a:tc>
                <a:tc hMerge="1">
                  <a:txBody>
                    <a:bodyPr/>
                    <a:lstStyle/>
                    <a:p>
                      <a:pPr algn="ctr">
                        <a:defRPr sz="1800"/>
                      </a:pPr>
                      <a:endParaRPr sz="1400">
                        <a:latin typeface="Helvetica" pitchFamily="2" charset="0"/>
                        <a:ea typeface="Helvetica Neue"/>
                        <a:cs typeface="Helvetica Neue"/>
                        <a:sym typeface="Helvetica Neue"/>
                      </a:endParaRPr>
                    </a:p>
                  </a:txBody>
                  <a:tcPr marL="45726" marR="45726" marT="45726" marB="45726" anchor="ctr" horzOverflow="overflow"/>
                </a:tc>
                <a:tc>
                  <a:txBody>
                    <a:bodyPr/>
                    <a:lstStyle/>
                    <a:p>
                      <a:pPr algn="ctr">
                        <a:defRPr sz="1800"/>
                      </a:pPr>
                      <a:r>
                        <a:rPr lang="en-US" sz="1400">
                          <a:latin typeface="Helvetica" pitchFamily="2" charset="0"/>
                          <a:ea typeface="Helvetica Neue"/>
                          <a:cs typeface="Helvetica Neue"/>
                          <a:sym typeface="Helvetica Neue"/>
                        </a:rPr>
                        <a:t>BR</a:t>
                      </a:r>
                      <a:endParaRPr sz="1400">
                        <a:latin typeface="Helvetica" pitchFamily="2" charset="0"/>
                        <a:ea typeface="Helvetica Neue"/>
                        <a:cs typeface="Helvetica Neue"/>
                        <a:sym typeface="Helvetica Neue"/>
                      </a:endParaRPr>
                    </a:p>
                  </a:txBody>
                  <a:tcPr marL="45726" marR="45726" marT="45726" marB="45726" anchor="ctr" horzOverflow="overflow"/>
                </a:tc>
                <a:tc>
                  <a:txBody>
                    <a:bodyPr/>
                    <a:lstStyle/>
                    <a:p>
                      <a:pPr algn="ctr">
                        <a:defRPr sz="1800"/>
                      </a:pPr>
                      <a:r>
                        <a:rPr sz="1400" err="1">
                          <a:latin typeface="Helvetica" pitchFamily="2" charset="0"/>
                          <a:ea typeface="Helvetica Neue"/>
                          <a:cs typeface="Helvetica Neue"/>
                          <a:sym typeface="Helvetica Neue"/>
                        </a:rPr>
                        <a:t>ggF</a:t>
                      </a:r>
                      <a:endParaRPr sz="1400">
                        <a:latin typeface="Helvetica" pitchFamily="2" charset="0"/>
                        <a:ea typeface="Helvetica Neue"/>
                        <a:cs typeface="Helvetica Neue"/>
                        <a:sym typeface="Helvetica Neue"/>
                      </a:endParaRPr>
                    </a:p>
                  </a:txBody>
                  <a:tcPr marL="45726" marR="45726" marT="45726" marB="45726" anchor="ctr" horzOverflow="overflow"/>
                </a:tc>
                <a:tc>
                  <a:txBody>
                    <a:bodyPr/>
                    <a:lstStyle/>
                    <a:p>
                      <a:pPr algn="ctr">
                        <a:defRPr sz="1800"/>
                      </a:pPr>
                      <a:r>
                        <a:rPr sz="1400">
                          <a:latin typeface="Helvetica" pitchFamily="2" charset="0"/>
                          <a:ea typeface="Helvetica Neue"/>
                          <a:cs typeface="Helvetica Neue"/>
                          <a:sym typeface="Helvetica Neue"/>
                        </a:rPr>
                        <a:t> VBF</a:t>
                      </a:r>
                    </a:p>
                  </a:txBody>
                  <a:tcPr marL="45726" marR="45726" marT="45726" marB="45726" anchor="ctr" horzOverflow="overflow"/>
                </a:tc>
                <a:tc>
                  <a:txBody>
                    <a:bodyPr/>
                    <a:lstStyle/>
                    <a:p>
                      <a:pPr algn="ctr">
                        <a:defRPr sz="1800"/>
                      </a:pPr>
                      <a:r>
                        <a:rPr sz="1400">
                          <a:latin typeface="Helvetica" pitchFamily="2" charset="0"/>
                          <a:ea typeface="Helvetica Neue"/>
                          <a:cs typeface="Helvetica Neue"/>
                          <a:sym typeface="Helvetica Neue"/>
                        </a:rPr>
                        <a:t>  VH</a:t>
                      </a:r>
                    </a:p>
                  </a:txBody>
                  <a:tcPr marL="45726" marR="45726" marT="45726" marB="45726" anchor="ctr" horzOverflow="overflow"/>
                </a:tc>
                <a:tc>
                  <a:txBody>
                    <a:bodyPr/>
                    <a:lstStyle/>
                    <a:p>
                      <a:pPr algn="ctr">
                        <a:defRPr sz="1800"/>
                      </a:pPr>
                      <a:r>
                        <a:rPr sz="1400">
                          <a:latin typeface="Helvetica" pitchFamily="2" charset="0"/>
                          <a:ea typeface="Helvetica Neue"/>
                          <a:cs typeface="Helvetica Neue"/>
                          <a:sym typeface="Helvetica Neue"/>
                        </a:rPr>
                        <a:t>  ttH</a:t>
                      </a:r>
                    </a:p>
                  </a:txBody>
                  <a:tcPr marL="45726" marR="45726" marT="45726" marB="45726" anchor="ctr" horzOverflow="overflow"/>
                </a:tc>
                <a:extLst>
                  <a:ext uri="{0D108BD9-81ED-4DB2-BD59-A6C34878D82A}">
                    <a16:rowId xmlns:a16="http://schemas.microsoft.com/office/drawing/2014/main" val="10000"/>
                  </a:ext>
                </a:extLst>
              </a:tr>
              <a:tr h="190258">
                <a:tc gridSpan="3">
                  <a:txBody>
                    <a:bodyPr/>
                    <a:lstStyle/>
                    <a:p>
                      <a:pPr algn="ctr">
                        <a:defRPr sz="1800"/>
                      </a:pPr>
                      <a:r>
                        <a:rPr sz="1400">
                          <a:latin typeface="Helvetica" pitchFamily="2" charset="0"/>
                          <a:ea typeface="Helvetica Neue"/>
                          <a:cs typeface="Helvetica Neue"/>
                          <a:sym typeface="Helvetica Neue"/>
                        </a:rPr>
                        <a:t>Cross Section</a:t>
                      </a:r>
                      <a:r>
                        <a:rPr lang="en-US" sz="1400">
                          <a:latin typeface="Helvetica" pitchFamily="2" charset="0"/>
                          <a:ea typeface="Helvetica Neue"/>
                          <a:cs typeface="Helvetica Neue"/>
                          <a:sym typeface="Helvetica Neue"/>
                        </a:rPr>
                        <a:t>        </a:t>
                      </a:r>
                      <a:r>
                        <a:rPr sz="1400">
                          <a:latin typeface="Helvetica" pitchFamily="2" charset="0"/>
                          <a:ea typeface="Helvetica Neue"/>
                          <a:cs typeface="Helvetica Neue"/>
                          <a:sym typeface="Helvetica Neue"/>
                        </a:rPr>
                        <a:t> </a:t>
                      </a:r>
                      <a:r>
                        <a:rPr lang="en-US" sz="1400">
                          <a:latin typeface="Helvetica" pitchFamily="2" charset="0"/>
                          <a:ea typeface="Helvetica Neue"/>
                          <a:cs typeface="Helvetica Neue"/>
                          <a:sym typeface="Helvetica Neue"/>
                        </a:rPr>
                        <a:t>(</a:t>
                      </a:r>
                      <a:r>
                        <a:rPr sz="1400">
                          <a:latin typeface="Helvetica" pitchFamily="2" charset="0"/>
                          <a:ea typeface="Helvetica Neue"/>
                          <a:cs typeface="Helvetica Neue"/>
                          <a:sym typeface="Helvetica Neue"/>
                        </a:rPr>
                        <a:t>13 TeV</a:t>
                      </a:r>
                      <a:r>
                        <a:rPr lang="en-US" sz="1400">
                          <a:latin typeface="Helvetica" pitchFamily="2" charset="0"/>
                          <a:ea typeface="Helvetica Neue"/>
                          <a:cs typeface="Helvetica Neue"/>
                          <a:sym typeface="Helvetica Neue"/>
                        </a:rPr>
                        <a:t>)   </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endParaRPr lang="en-CH"/>
                    </a:p>
                  </a:txBody>
                  <a:tcPr/>
                </a:tc>
                <a:tc hMerge="1">
                  <a:txBody>
                    <a:bodyPr/>
                    <a:lstStyle/>
                    <a:p>
                      <a:endParaRPr lang="en-CH"/>
                    </a:p>
                  </a:txBody>
                  <a:tcPr/>
                </a:tc>
                <a:tc>
                  <a:txBody>
                    <a:bodyPr/>
                    <a:lstStyle/>
                    <a:p>
                      <a:pPr algn="ctr">
                        <a:defRPr sz="1800"/>
                      </a:pPr>
                      <a:r>
                        <a:rPr sz="1400">
                          <a:latin typeface="Helvetica" pitchFamily="2" charset="0"/>
                          <a:ea typeface="Helvetica Neue"/>
                          <a:cs typeface="Helvetica Neue"/>
                          <a:sym typeface="Helvetica Neue"/>
                        </a:rPr>
                        <a:t>48.6 pb</a:t>
                      </a:r>
                    </a:p>
                  </a:txBody>
                  <a:tcPr marL="45726" marR="45726" marT="45726" marB="45726" anchor="ctr" horzOverflow="overflow"/>
                </a:tc>
                <a:tc>
                  <a:txBody>
                    <a:bodyPr/>
                    <a:lstStyle/>
                    <a:p>
                      <a:pPr algn="ctr">
                        <a:defRPr sz="1800"/>
                      </a:pPr>
                      <a:r>
                        <a:rPr sz="1400">
                          <a:latin typeface="Helvetica" pitchFamily="2" charset="0"/>
                          <a:ea typeface="Helvetica Neue"/>
                          <a:cs typeface="Helvetica Neue"/>
                          <a:sym typeface="Helvetica Neue"/>
                        </a:rPr>
                        <a:t>3.8 pb</a:t>
                      </a:r>
                    </a:p>
                  </a:txBody>
                  <a:tcPr marL="45726" marR="45726" marT="45726" marB="45726" anchor="ctr" horzOverflow="overflow"/>
                </a:tc>
                <a:tc>
                  <a:txBody>
                    <a:bodyPr/>
                    <a:lstStyle/>
                    <a:p>
                      <a:pPr algn="ctr">
                        <a:defRPr sz="1800"/>
                      </a:pPr>
                      <a:r>
                        <a:rPr sz="1400">
                          <a:latin typeface="Helvetica" pitchFamily="2" charset="0"/>
                          <a:ea typeface="Helvetica Neue"/>
                          <a:cs typeface="Helvetica Neue"/>
                          <a:sym typeface="Helvetica Neue"/>
                        </a:rPr>
                        <a:t>2.</a:t>
                      </a:r>
                      <a:r>
                        <a:rPr lang="en-CH" sz="1400">
                          <a:latin typeface="Helvetica" pitchFamily="2" charset="0"/>
                          <a:ea typeface="Helvetica Neue"/>
                          <a:cs typeface="Helvetica Neue"/>
                          <a:sym typeface="Helvetica Neue"/>
                        </a:rPr>
                        <a:t>3 </a:t>
                      </a:r>
                      <a:r>
                        <a:rPr sz="1400">
                          <a:latin typeface="Helvetica" pitchFamily="2" charset="0"/>
                          <a:ea typeface="Helvetica Neue"/>
                          <a:cs typeface="Helvetica Neue"/>
                          <a:sym typeface="Helvetica Neue"/>
                        </a:rPr>
                        <a:t>pb </a:t>
                      </a:r>
                    </a:p>
                  </a:txBody>
                  <a:tcPr marL="45726" marR="45726" marT="45726" marB="45726" anchor="ctr" horzOverflow="overflow"/>
                </a:tc>
                <a:tc>
                  <a:txBody>
                    <a:bodyPr/>
                    <a:lstStyle/>
                    <a:p>
                      <a:pPr algn="ctr">
                        <a:defRPr sz="1800"/>
                      </a:pPr>
                      <a:r>
                        <a:rPr sz="1400">
                          <a:latin typeface="Helvetica" pitchFamily="2" charset="0"/>
                          <a:ea typeface="Helvetica Neue"/>
                          <a:cs typeface="Helvetica Neue"/>
                          <a:sym typeface="Helvetica Neue"/>
                        </a:rPr>
                        <a:t>0.5 pb</a:t>
                      </a:r>
                    </a:p>
                  </a:txBody>
                  <a:tcPr marL="45726" marR="45726" marT="45726" marB="45726" anchor="ctr" horzOverflow="overflow"/>
                </a:tc>
                <a:extLst>
                  <a:ext uri="{0D108BD9-81ED-4DB2-BD59-A6C34878D82A}">
                    <a16:rowId xmlns:a16="http://schemas.microsoft.com/office/drawing/2014/main" val="10001"/>
                  </a:ext>
                </a:extLst>
              </a:tr>
              <a:tr h="190258">
                <a:tc>
                  <a:txBody>
                    <a:bodyPr/>
                    <a:lstStyle/>
                    <a:p>
                      <a:pPr algn="ctr">
                        <a:defRPr sz="1800"/>
                      </a:pPr>
                      <a:r>
                        <a:rPr sz="1400">
                          <a:latin typeface="Helvetica" pitchFamily="2" charset="0"/>
                          <a:ea typeface="Helvetica Neue"/>
                          <a:cs typeface="Helvetica Neue"/>
                          <a:sym typeface="Helvetica Neue"/>
                        </a:rPr>
                        <a:t>γγ</a:t>
                      </a:r>
                    </a:p>
                  </a:txBody>
                  <a:tcPr marL="45726" marR="45726" marT="45726" marB="45726" anchor="ctr" horzOverflow="overflow"/>
                </a:tc>
                <a:tc gridSpan="2">
                  <a:txBody>
                    <a:bodyPr/>
                    <a:lstStyle/>
                    <a:p>
                      <a:pPr algn="ctr">
                        <a:defRPr sz="1800"/>
                      </a:pPr>
                      <a:r>
                        <a:rPr lang="en-CH" sz="1400">
                          <a:latin typeface="Helvetica" pitchFamily="2" charset="0"/>
                          <a:ea typeface="Helvetica Neue"/>
                          <a:cs typeface="Helvetica Neue"/>
                          <a:sym typeface="Helvetica Neue"/>
                        </a:rPr>
                        <a:t>0.2 %</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pPr algn="ctr">
                        <a:defRPr sz="1800"/>
                      </a:pPr>
                      <a:r>
                        <a:rPr sz="1400">
                          <a:latin typeface="Helvetica" pitchFamily="2" charset="0"/>
                          <a:ea typeface="Helvetica Neue"/>
                          <a:cs typeface="Helvetica Neue"/>
                          <a:sym typeface="Helvetica Neue"/>
                        </a:rPr>
                        <a:t>0.2 %</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2"/>
                  </a:ext>
                </a:extLst>
              </a:tr>
              <a:tr h="190258">
                <a:tc>
                  <a:txBody>
                    <a:bodyPr/>
                    <a:lstStyle/>
                    <a:p>
                      <a:pPr algn="ctr">
                        <a:defRPr sz="1800"/>
                      </a:pPr>
                      <a:r>
                        <a:rPr sz="1400">
                          <a:latin typeface="Helvetica" pitchFamily="2" charset="0"/>
                          <a:ea typeface="Helvetica Neue"/>
                          <a:cs typeface="Helvetica Neue"/>
                          <a:sym typeface="Helvetica Neue"/>
                        </a:rPr>
                        <a:t>ZZ</a:t>
                      </a:r>
                    </a:p>
                  </a:txBody>
                  <a:tcPr marL="45726" marR="45726" marT="45726" marB="45726" anchor="ctr" horzOverflow="overflow"/>
                </a:tc>
                <a:tc gridSpan="2">
                  <a:txBody>
                    <a:bodyPr/>
                    <a:lstStyle/>
                    <a:p>
                      <a:pPr algn="ctr">
                        <a:defRPr sz="1800"/>
                      </a:pPr>
                      <a:r>
                        <a:rPr lang="en-CH" sz="1400">
                          <a:latin typeface="Helvetica" pitchFamily="2" charset="0"/>
                          <a:ea typeface="Helvetica Neue"/>
                          <a:cs typeface="Helvetica Neue"/>
                          <a:sym typeface="Helvetica Neue"/>
                        </a:rPr>
                        <a:t>2.6%</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pPr algn="ctr">
                        <a:defRPr sz="1800"/>
                      </a:pPr>
                      <a:r>
                        <a:rPr sz="1400">
                          <a:latin typeface="Helvetica" pitchFamily="2" charset="0"/>
                          <a:ea typeface="Helvetica Neue"/>
                          <a:cs typeface="Helvetica Neue"/>
                          <a:sym typeface="Helvetica Neue"/>
                        </a:rPr>
                        <a:t>3%</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3"/>
                  </a:ext>
                </a:extLst>
              </a:tr>
              <a:tr h="190258">
                <a:tc>
                  <a:txBody>
                    <a:bodyPr/>
                    <a:lstStyle/>
                    <a:p>
                      <a:pPr algn="ctr">
                        <a:defRPr sz="1800"/>
                      </a:pPr>
                      <a:r>
                        <a:rPr sz="1400">
                          <a:latin typeface="Helvetica" pitchFamily="2" charset="0"/>
                          <a:ea typeface="Helvetica Neue"/>
                          <a:cs typeface="Helvetica Neue"/>
                          <a:sym typeface="Helvetica Neue"/>
                        </a:rPr>
                        <a:t>WW</a:t>
                      </a:r>
                    </a:p>
                  </a:txBody>
                  <a:tcPr marL="45726" marR="45726" marT="45726" marB="45726" anchor="ctr" horzOverflow="overflow"/>
                </a:tc>
                <a:tc gridSpan="2">
                  <a:txBody>
                    <a:bodyPr/>
                    <a:lstStyle/>
                    <a:p>
                      <a:pPr algn="ctr">
                        <a:defRPr sz="1800"/>
                      </a:pPr>
                      <a:r>
                        <a:rPr lang="en-CH" sz="1400">
                          <a:latin typeface="Helvetica" pitchFamily="2" charset="0"/>
                          <a:ea typeface="Helvetica Neue"/>
                          <a:cs typeface="Helvetica Neue"/>
                          <a:sym typeface="Helvetica Neue"/>
                        </a:rPr>
                        <a:t>21%</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pPr algn="ctr">
                        <a:defRPr sz="1800"/>
                      </a:pPr>
                      <a:r>
                        <a:rPr sz="1400">
                          <a:latin typeface="Helvetica" pitchFamily="2" charset="0"/>
                          <a:ea typeface="Helvetica Neue"/>
                          <a:cs typeface="Helvetica Neue"/>
                          <a:sym typeface="Helvetica Neue"/>
                        </a:rPr>
                        <a:t>22%</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4"/>
                  </a:ext>
                </a:extLst>
              </a:tr>
              <a:tr h="190258">
                <a:tc>
                  <a:txBody>
                    <a:bodyPr/>
                    <a:lstStyle/>
                    <a:p>
                      <a:pPr algn="ctr">
                        <a:defRPr sz="1800"/>
                      </a:pPr>
                      <a:r>
                        <a:rPr sz="1400" err="1">
                          <a:latin typeface="Helvetica" pitchFamily="2" charset="0"/>
                          <a:ea typeface="Helvetica Neue"/>
                          <a:cs typeface="Helvetica Neue"/>
                          <a:sym typeface="Helvetica Neue"/>
                        </a:rPr>
                        <a:t>ττ</a:t>
                      </a:r>
                      <a:r>
                        <a:rPr sz="1400">
                          <a:latin typeface="Helvetica" pitchFamily="2" charset="0"/>
                          <a:ea typeface="Helvetica Neue"/>
                          <a:cs typeface="Helvetica Neue"/>
                          <a:sym typeface="Helvetica Neue"/>
                        </a:rPr>
                        <a:t>           </a:t>
                      </a:r>
                    </a:p>
                  </a:txBody>
                  <a:tcPr marL="45726" marR="45726" marT="45726" marB="45726" anchor="ctr" horzOverflow="overflow"/>
                </a:tc>
                <a:tc gridSpan="2">
                  <a:txBody>
                    <a:bodyPr/>
                    <a:lstStyle/>
                    <a:p>
                      <a:pPr algn="ctr">
                        <a:defRPr sz="1800"/>
                      </a:pPr>
                      <a:r>
                        <a:rPr lang="en-CH" sz="1400">
                          <a:latin typeface="Helvetica" pitchFamily="2" charset="0"/>
                          <a:ea typeface="Helvetica Neue"/>
                          <a:cs typeface="Helvetica Neue"/>
                          <a:sym typeface="Helvetica Neue"/>
                        </a:rPr>
                        <a:t>6.3 %</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pPr algn="ctr">
                        <a:defRPr sz="1800"/>
                      </a:pPr>
                      <a:r>
                        <a:rPr sz="1400">
                          <a:latin typeface="Helvetica" pitchFamily="2" charset="0"/>
                          <a:ea typeface="Helvetica Neue"/>
                          <a:cs typeface="Helvetica Neue"/>
                          <a:sym typeface="Helvetica Neue"/>
                        </a:rPr>
                        <a:t>6.3 %</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5"/>
                  </a:ext>
                </a:extLst>
              </a:tr>
              <a:tr h="190258">
                <a:tc>
                  <a:txBody>
                    <a:bodyPr/>
                    <a:lstStyle/>
                    <a:p>
                      <a:pPr algn="ctr">
                        <a:defRPr sz="1800"/>
                      </a:pPr>
                      <a:r>
                        <a:rPr sz="1400">
                          <a:latin typeface="Helvetica" pitchFamily="2" charset="0"/>
                          <a:ea typeface="Helvetica Neue"/>
                          <a:cs typeface="Helvetica Neue"/>
                          <a:sym typeface="Helvetica Neue"/>
                        </a:rPr>
                        <a:t>bb</a:t>
                      </a:r>
                    </a:p>
                  </a:txBody>
                  <a:tcPr marL="45726" marR="45726" marT="45726" marB="45726" anchor="ctr" horzOverflow="overflow"/>
                </a:tc>
                <a:tc gridSpan="2">
                  <a:txBody>
                    <a:bodyPr/>
                    <a:lstStyle/>
                    <a:p>
                      <a:pPr algn="ctr">
                        <a:defRPr sz="1800"/>
                      </a:pPr>
                      <a:r>
                        <a:rPr lang="en-CH" sz="1400">
                          <a:latin typeface="Helvetica" pitchFamily="2" charset="0"/>
                          <a:ea typeface="Helvetica Neue"/>
                          <a:cs typeface="Helvetica Neue"/>
                          <a:sym typeface="Helvetica Neue"/>
                        </a:rPr>
                        <a:t>58%</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pPr algn="ctr">
                        <a:defRPr sz="1800"/>
                      </a:pPr>
                      <a:r>
                        <a:rPr sz="1400">
                          <a:latin typeface="Helvetica" pitchFamily="2" charset="0"/>
                          <a:ea typeface="Helvetica Neue"/>
                          <a:cs typeface="Helvetica Neue"/>
                          <a:sym typeface="Helvetica Neue"/>
                        </a:rPr>
                        <a:t>55%</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6"/>
                  </a:ext>
                </a:extLst>
              </a:tr>
              <a:tr h="190258">
                <a:tc>
                  <a:txBody>
                    <a:bodyPr/>
                    <a:lstStyle/>
                    <a:p>
                      <a:pPr algn="ctr">
                        <a:defRPr sz="3200">
                          <a:latin typeface="Helvetica Neue"/>
                          <a:ea typeface="Helvetica Neue"/>
                          <a:cs typeface="Helvetica Neue"/>
                          <a:sym typeface="Helvetica Neue"/>
                        </a:defRPr>
                      </a:pPr>
                      <a:r>
                        <a:rPr sz="1400" err="1">
                          <a:latin typeface="Helvetica" pitchFamily="2" charset="0"/>
                        </a:rPr>
                        <a:t>Zγ</a:t>
                      </a:r>
                      <a:r>
                        <a:rPr sz="1400">
                          <a:latin typeface="Helvetica" pitchFamily="2" charset="0"/>
                        </a:rPr>
                        <a:t> </a:t>
                      </a:r>
                      <a:r>
                        <a:rPr lang="en-US" sz="1400">
                          <a:latin typeface="Helvetica" pitchFamily="2" charset="0"/>
                        </a:rPr>
                        <a:t>(&amp; </a:t>
                      </a:r>
                      <a:r>
                        <a:rPr sz="1400" err="1">
                          <a:latin typeface="Helvetica" pitchFamily="2" charset="0"/>
                        </a:rPr>
                        <a:t>γγ</a:t>
                      </a:r>
                      <a:r>
                        <a:rPr sz="1400" baseline="31000">
                          <a:latin typeface="Helvetica" pitchFamily="2" charset="0"/>
                        </a:rPr>
                        <a:t>∗</a:t>
                      </a:r>
                      <a:r>
                        <a:rPr lang="en-US" sz="1400" baseline="0">
                          <a:latin typeface="Helvetica" pitchFamily="2" charset="0"/>
                        </a:rPr>
                        <a:t>)</a:t>
                      </a:r>
                      <a:endParaRPr sz="1400" baseline="0">
                        <a:latin typeface="Helvetica" pitchFamily="2" charset="0"/>
                      </a:endParaRPr>
                    </a:p>
                  </a:txBody>
                  <a:tcPr marL="45726" marR="45726" marT="45726" marB="45726" anchor="ctr" horzOverflow="overflow">
                    <a:solidFill>
                      <a:schemeClr val="bg1">
                        <a:lumMod val="85000"/>
                      </a:schemeClr>
                    </a:solidFill>
                  </a:tcPr>
                </a:tc>
                <a:tc gridSpan="2">
                  <a:txBody>
                    <a:bodyPr/>
                    <a:lstStyle/>
                    <a:p>
                      <a:pPr algn="ctr">
                        <a:defRPr sz="3200">
                          <a:latin typeface="Helvetica Neue"/>
                          <a:ea typeface="Helvetica Neue"/>
                          <a:cs typeface="Helvetica Neue"/>
                          <a:sym typeface="Helvetica Neue"/>
                        </a:defRPr>
                      </a:pPr>
                      <a:r>
                        <a:rPr lang="en-CH" sz="1400">
                          <a:latin typeface="Helvetica" pitchFamily="2" charset="0"/>
                          <a:ea typeface="Helvetica Neue"/>
                          <a:cs typeface="Helvetica Neue"/>
                          <a:sym typeface="Helvetica Neue"/>
                        </a:rPr>
                        <a:t>0.2 %</a:t>
                      </a:r>
                      <a:endParaRPr sz="1400" baseline="0">
                        <a:latin typeface="Helvetica" pitchFamily="2" charset="0"/>
                      </a:endParaRPr>
                    </a:p>
                  </a:txBody>
                  <a:tcPr marL="45726" marR="45726" marT="45726" marB="45726" anchor="ctr" horzOverflow="overflow"/>
                </a:tc>
                <a:tc hMerge="1">
                  <a:txBody>
                    <a:bodyPr/>
                    <a:lstStyle/>
                    <a:p>
                      <a:pPr algn="ctr">
                        <a:defRPr sz="1800"/>
                      </a:pPr>
                      <a:r>
                        <a:rPr sz="1400" dirty="0">
                          <a:latin typeface="Helvetica" pitchFamily="2" charset="0"/>
                          <a:ea typeface="Helvetica Neue"/>
                          <a:cs typeface="Helvetica Neue"/>
                          <a:sym typeface="Helvetica Neue"/>
                        </a:rPr>
                        <a:t>0.2 %</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7"/>
                  </a:ext>
                </a:extLst>
              </a:tr>
              <a:tr h="190258">
                <a:tc>
                  <a:txBody>
                    <a:bodyPr/>
                    <a:lstStyle/>
                    <a:p>
                      <a:pPr algn="ctr">
                        <a:defRPr sz="1800"/>
                      </a:pPr>
                      <a:r>
                        <a:rPr sz="1400" err="1">
                          <a:latin typeface="Helvetica" pitchFamily="2" charset="0"/>
                          <a:ea typeface="Helvetica Neue"/>
                          <a:cs typeface="Helvetica Neue"/>
                          <a:sym typeface="Helvetica Neue"/>
                        </a:rPr>
                        <a:t>μμ</a:t>
                      </a:r>
                      <a:endParaRPr sz="1400">
                        <a:latin typeface="Helvetica" pitchFamily="2" charset="0"/>
                        <a:ea typeface="Helvetica Neue"/>
                        <a:cs typeface="Helvetica Neue"/>
                        <a:sym typeface="Helvetica Neue"/>
                      </a:endParaRPr>
                    </a:p>
                  </a:txBody>
                  <a:tcPr marL="45726" marR="45726" marT="45726" marB="45726" anchor="ctr" horzOverflow="overflow">
                    <a:solidFill>
                      <a:schemeClr val="bg1">
                        <a:lumMod val="85000"/>
                      </a:schemeClr>
                    </a:solidFill>
                  </a:tcPr>
                </a:tc>
                <a:tc gridSpan="2">
                  <a:txBody>
                    <a:bodyPr/>
                    <a:lstStyle/>
                    <a:p>
                      <a:pPr algn="ctr">
                        <a:defRPr sz="1800"/>
                      </a:pPr>
                      <a:r>
                        <a:rPr lang="en-CH" sz="1400">
                          <a:latin typeface="Helvetica" pitchFamily="2" charset="0"/>
                          <a:ea typeface="Helvetica Neue"/>
                          <a:cs typeface="Helvetica Neue"/>
                          <a:sym typeface="Helvetica Neue"/>
                        </a:rPr>
                        <a:t>0.02 %</a:t>
                      </a:r>
                      <a:endParaRPr sz="1400">
                        <a:latin typeface="Helvetica" pitchFamily="2" charset="0"/>
                        <a:ea typeface="Helvetica Neue"/>
                        <a:cs typeface="Helvetica Neue"/>
                        <a:sym typeface="Helvetica Neue"/>
                      </a:endParaRPr>
                    </a:p>
                  </a:txBody>
                  <a:tcPr marL="45726" marR="45726" marT="45726" marB="45726" anchor="ctr" horzOverflow="overflow"/>
                </a:tc>
                <a:tc hMerge="1">
                  <a:txBody>
                    <a:bodyPr/>
                    <a:lstStyle/>
                    <a:p>
                      <a:pPr algn="ctr">
                        <a:defRPr sz="1800"/>
                      </a:pPr>
                      <a:r>
                        <a:rPr sz="1400">
                          <a:latin typeface="Helvetica" pitchFamily="2" charset="0"/>
                          <a:ea typeface="Helvetica Neue"/>
                          <a:cs typeface="Helvetica Neue"/>
                          <a:sym typeface="Helvetica Neue"/>
                        </a:rPr>
                        <a:t>0.02 %</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tc>
                  <a:txBody>
                    <a:bodyPr/>
                    <a:lstStyle/>
                    <a:p>
                      <a:pPr algn="ctr">
                        <a:defRPr sz="1800"/>
                      </a:pPr>
                      <a:r>
                        <a:rPr sz="1400">
                          <a:solidFill>
                            <a:srgbClr val="0096FF"/>
                          </a:solidFill>
                          <a:latin typeface="Helvetica" pitchFamily="2" charset="0"/>
                          <a:ea typeface="Helvetica Neue"/>
                          <a:cs typeface="Helvetica Neue"/>
                          <a:sym typeface="Helvetica Neue"/>
                        </a:rPr>
                        <a:t>✓</a:t>
                      </a:r>
                    </a:p>
                  </a:txBody>
                  <a:tcPr marL="45726" marR="45726" marT="45726" marB="45726" anchor="ctr" horzOverflow="overflow"/>
                </a:tc>
                <a:extLst>
                  <a:ext uri="{0D108BD9-81ED-4DB2-BD59-A6C34878D82A}">
                    <a16:rowId xmlns:a16="http://schemas.microsoft.com/office/drawing/2014/main" val="10008"/>
                  </a:ext>
                </a:extLst>
              </a:tr>
            </a:tbl>
          </a:graphicData>
        </a:graphic>
      </p:graphicFrame>
      <p:sp>
        <p:nvSpPr>
          <p:cNvPr id="9" name="TextBox 8">
            <a:extLst>
              <a:ext uri="{FF2B5EF4-FFF2-40B4-BE49-F238E27FC236}">
                <a16:creationId xmlns:a16="http://schemas.microsoft.com/office/drawing/2014/main" id="{ABFB9DAB-3B9C-6864-24A1-D6E5C2ED2B6C}"/>
              </a:ext>
            </a:extLst>
          </p:cNvPr>
          <p:cNvSpPr txBox="1"/>
          <p:nvPr/>
        </p:nvSpPr>
        <p:spPr>
          <a:xfrm>
            <a:off x="6488077" y="5904570"/>
            <a:ext cx="3070071" cy="246221"/>
          </a:xfrm>
          <a:prstGeom prst="rect">
            <a:avLst/>
          </a:prstGeom>
          <a:noFill/>
        </p:spPr>
        <p:txBody>
          <a:bodyPr wrap="none" rtlCol="0">
            <a:spAutoFit/>
          </a:bodyPr>
          <a:lstStyle/>
          <a:p>
            <a:pPr marL="0">
              <a:spcBef>
                <a:spcPts val="3000"/>
              </a:spcBef>
            </a:pPr>
            <a:r>
              <a:rPr lang="en-CH" sz="1000">
                <a:solidFill>
                  <a:schemeClr val="tx1">
                    <a:lumMod val="50000"/>
                    <a:lumOff val="50000"/>
                  </a:schemeClr>
                </a:solidFill>
                <a:latin typeface="Helvetica Light" charset="0"/>
                <a:ea typeface="Helvetica Light" charset="0"/>
                <a:cs typeface="Helvetica Light" charset="0"/>
                <a:sym typeface="Wingdings" pitchFamily="2" charset="2"/>
              </a:rPr>
              <a:t>In grey: evidence for decays, but not observed yet</a:t>
            </a:r>
          </a:p>
        </p:txBody>
      </p:sp>
    </p:spTree>
    <p:extLst>
      <p:ext uri="{BB962C8B-B14F-4D97-AF65-F5344CB8AC3E}">
        <p14:creationId xmlns:p14="http://schemas.microsoft.com/office/powerpoint/2010/main" val="115726002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0D1E7-CD63-CF65-5E5A-E9BE115FDB68}"/>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9D7012B-4227-3825-05E6-732BE4C49DBC}"/>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9ECFF19F-237C-3ABE-6F43-6F1142F29ED4}"/>
              </a:ext>
            </a:extLst>
          </p:cNvPr>
          <p:cNvSpPr>
            <a:spLocks noGrp="1"/>
          </p:cNvSpPr>
          <p:nvPr>
            <p:ph type="sldNum" sz="quarter" idx="4"/>
          </p:nvPr>
        </p:nvSpPr>
        <p:spPr/>
        <p:txBody>
          <a:bodyPr/>
          <a:lstStyle/>
          <a:p>
            <a:pPr>
              <a:defRPr/>
            </a:pPr>
            <a:fld id="{611C2F03-9E95-40C9-A99F-3C4F7EE8CF2A}" type="slidenum">
              <a:rPr lang="en-GB" smtClean="0"/>
              <a:pPr>
                <a:defRPr/>
              </a:pPr>
              <a:t>40</a:t>
            </a:fld>
            <a:endParaRPr lang="en-GB"/>
          </a:p>
        </p:txBody>
      </p:sp>
      <p:pic>
        <p:nvPicPr>
          <p:cNvPr id="3" name="Picture 2">
            <a:extLst>
              <a:ext uri="{FF2B5EF4-FFF2-40B4-BE49-F238E27FC236}">
                <a16:creationId xmlns:a16="http://schemas.microsoft.com/office/drawing/2014/main" id="{4C33E8FA-D134-EC9C-60DE-5DD1E7B31945}"/>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13" name="Rectangle 12">
            <a:extLst>
              <a:ext uri="{FF2B5EF4-FFF2-40B4-BE49-F238E27FC236}">
                <a16:creationId xmlns:a16="http://schemas.microsoft.com/office/drawing/2014/main" id="{C32F2DFD-9AE7-1798-CE62-75765CC15284}"/>
              </a:ext>
            </a:extLst>
          </p:cNvPr>
          <p:cNvSpPr/>
          <p:nvPr/>
        </p:nvSpPr>
        <p:spPr>
          <a:xfrm>
            <a:off x="431928" y="3597223"/>
            <a:ext cx="5734345" cy="2037410"/>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Predictions at hadron colliders are extremely complex and require several levels of modelling and calculations (higher order hard processes, parton fragmentation, hadronization, parton distribution functions, etc…) </a:t>
            </a:r>
          </a:p>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interpretability of our results relies on our ability to compute accurate and precise predictions</a:t>
            </a:r>
          </a:p>
        </p:txBody>
      </p:sp>
      <p:sp>
        <p:nvSpPr>
          <p:cNvPr id="4" name="Rounded Rectangle 3">
            <a:extLst>
              <a:ext uri="{FF2B5EF4-FFF2-40B4-BE49-F238E27FC236}">
                <a16:creationId xmlns:a16="http://schemas.microsoft.com/office/drawing/2014/main" id="{89E30A41-ABBA-BAA5-8E08-7EF8B2A6A48E}"/>
              </a:ext>
            </a:extLst>
          </p:cNvPr>
          <p:cNvSpPr/>
          <p:nvPr/>
        </p:nvSpPr>
        <p:spPr>
          <a:xfrm>
            <a:off x="6344143" y="1683654"/>
            <a:ext cx="5267200"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5" name="Rectangle 4">
            <a:extLst>
              <a:ext uri="{FF2B5EF4-FFF2-40B4-BE49-F238E27FC236}">
                <a16:creationId xmlns:a16="http://schemas.microsoft.com/office/drawing/2014/main" id="{0DA40516-747B-FD10-7637-B5A299CFFB58}"/>
              </a:ext>
            </a:extLst>
          </p:cNvPr>
          <p:cNvSpPr/>
          <p:nvPr/>
        </p:nvSpPr>
        <p:spPr>
          <a:xfrm>
            <a:off x="0" y="212036"/>
            <a:ext cx="6096000"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99700447-773F-5281-2103-DBAEDF71012C}"/>
              </a:ext>
            </a:extLst>
          </p:cNvPr>
          <p:cNvSpPr txBox="1"/>
          <p:nvPr/>
        </p:nvSpPr>
        <p:spPr>
          <a:xfrm>
            <a:off x="214938" y="264651"/>
            <a:ext cx="5951335"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Theory predictions</a:t>
            </a:r>
          </a:p>
        </p:txBody>
      </p:sp>
      <p:sp>
        <p:nvSpPr>
          <p:cNvPr id="7" name="TextBox 6">
            <a:extLst>
              <a:ext uri="{FF2B5EF4-FFF2-40B4-BE49-F238E27FC236}">
                <a16:creationId xmlns:a16="http://schemas.microsoft.com/office/drawing/2014/main" id="{A0FDF807-D46D-22BD-B4B2-C8E0058A8989}"/>
              </a:ext>
            </a:extLst>
          </p:cNvPr>
          <p:cNvSpPr txBox="1"/>
          <p:nvPr/>
        </p:nvSpPr>
        <p:spPr>
          <a:xfrm>
            <a:off x="6627030" y="1932541"/>
            <a:ext cx="2724522" cy="738664"/>
          </a:xfrm>
          <a:prstGeom prst="rect">
            <a:avLst/>
          </a:prstGeom>
          <a:noFill/>
        </p:spPr>
        <p:txBody>
          <a:bodyPr wrap="square"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Calculations of Higgs boson production via gluon fusion versus time</a:t>
            </a:r>
          </a:p>
        </p:txBody>
      </p:sp>
      <p:pic>
        <p:nvPicPr>
          <p:cNvPr id="11" name="Picture 10">
            <a:extLst>
              <a:ext uri="{FF2B5EF4-FFF2-40B4-BE49-F238E27FC236}">
                <a16:creationId xmlns:a16="http://schemas.microsoft.com/office/drawing/2014/main" id="{332D3C3B-3314-64F7-A960-42BF48C1C345}"/>
              </a:ext>
            </a:extLst>
          </p:cNvPr>
          <p:cNvPicPr>
            <a:picLocks noChangeAspect="1"/>
          </p:cNvPicPr>
          <p:nvPr/>
        </p:nvPicPr>
        <p:blipFill rotWithShape="1">
          <a:blip r:embed="rId3"/>
          <a:srcRect t="11575" r="77400" b="50008"/>
          <a:stretch/>
        </p:blipFill>
        <p:spPr>
          <a:xfrm>
            <a:off x="9245078" y="1793588"/>
            <a:ext cx="1756569" cy="1095994"/>
          </a:xfrm>
          <a:prstGeom prst="rect">
            <a:avLst/>
          </a:prstGeom>
        </p:spPr>
      </p:pic>
      <p:pic>
        <p:nvPicPr>
          <p:cNvPr id="14" name="XS.pdf" descr="XS.pdf">
            <a:extLst>
              <a:ext uri="{FF2B5EF4-FFF2-40B4-BE49-F238E27FC236}">
                <a16:creationId xmlns:a16="http://schemas.microsoft.com/office/drawing/2014/main" id="{04BB602D-7D9F-02F4-82A1-FEC351B79A46}"/>
              </a:ext>
            </a:extLst>
          </p:cNvPr>
          <p:cNvPicPr>
            <a:picLocks noChangeAspect="1"/>
          </p:cNvPicPr>
          <p:nvPr/>
        </p:nvPicPr>
        <p:blipFill rotWithShape="1">
          <a:blip r:embed="rId4"/>
          <a:srcRect l="7050" t="5731" r="7050" b="-1"/>
          <a:stretch/>
        </p:blipFill>
        <p:spPr>
          <a:xfrm>
            <a:off x="6550829" y="2842229"/>
            <a:ext cx="5024755" cy="3530405"/>
          </a:xfrm>
          <a:prstGeom prst="rect">
            <a:avLst/>
          </a:prstGeom>
          <a:ln w="12700">
            <a:miter lim="400000"/>
          </a:ln>
        </p:spPr>
      </p:pic>
      <p:sp>
        <p:nvSpPr>
          <p:cNvPr id="15" name="TextBox 14">
            <a:extLst>
              <a:ext uri="{FF2B5EF4-FFF2-40B4-BE49-F238E27FC236}">
                <a16:creationId xmlns:a16="http://schemas.microsoft.com/office/drawing/2014/main" id="{65B20E97-F6A4-D135-CE02-29D2385211B9}"/>
              </a:ext>
            </a:extLst>
          </p:cNvPr>
          <p:cNvSpPr txBox="1"/>
          <p:nvPr/>
        </p:nvSpPr>
        <p:spPr>
          <a:xfrm rot="16200000">
            <a:off x="6177395" y="5539895"/>
            <a:ext cx="877163" cy="230832"/>
          </a:xfrm>
          <a:prstGeom prst="rect">
            <a:avLst/>
          </a:prstGeom>
          <a:noFill/>
        </p:spPr>
        <p:txBody>
          <a:bodyPr wrap="none" rtlCol="0">
            <a:spAutoFit/>
          </a:bodyPr>
          <a:lstStyle/>
          <a:p>
            <a:pPr marL="0">
              <a:spcBef>
                <a:spcPts val="3000"/>
              </a:spcBef>
            </a:pPr>
            <a:r>
              <a:rPr lang="en-CH" sz="900">
                <a:solidFill>
                  <a:schemeClr val="tx1">
                    <a:lumMod val="75000"/>
                    <a:lumOff val="25000"/>
                  </a:schemeClr>
                </a:solidFill>
                <a:latin typeface="Helvetica Light" charset="0"/>
                <a:ea typeface="Helvetica Light" charset="0"/>
                <a:cs typeface="Helvetica Light" charset="0"/>
                <a:sym typeface="Wingdings" pitchFamily="2" charset="2"/>
              </a:rPr>
              <a:t>Marumi Kado</a:t>
            </a:r>
          </a:p>
        </p:txBody>
      </p:sp>
    </p:spTree>
    <p:extLst>
      <p:ext uri="{BB962C8B-B14F-4D97-AF65-F5344CB8AC3E}">
        <p14:creationId xmlns:p14="http://schemas.microsoft.com/office/powerpoint/2010/main" val="336430304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5E3120-80E6-8239-513A-6BA21980A58C}"/>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8" name="Picture 2">
            <a:extLst>
              <a:ext uri="{FF2B5EF4-FFF2-40B4-BE49-F238E27FC236}">
                <a16:creationId xmlns:a16="http://schemas.microsoft.com/office/drawing/2014/main" id="{519B09E2-BED4-BEAE-2E65-F3FFB93E8B1A}"/>
              </a:ext>
            </a:extLst>
          </p:cNvPr>
          <p:cNvPicPr>
            <a:picLocks noChangeAspect="1" noChangeArrowheads="1"/>
          </p:cNvPicPr>
          <p:nvPr/>
        </p:nvPicPr>
        <p:blipFill>
          <a:blip r:embed="rId2"/>
          <a:srcRect/>
          <a:stretch/>
        </p:blipFill>
        <p:spPr bwMode="auto">
          <a:xfrm>
            <a:off x="534988"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F61CCECB-6BA3-D851-3DCE-17863F928385}"/>
              </a:ext>
            </a:extLst>
          </p:cNvPr>
          <p:cNvSpPr/>
          <p:nvPr/>
        </p:nvSpPr>
        <p:spPr>
          <a:xfrm>
            <a:off x="660401" y="5105400"/>
            <a:ext cx="2489200" cy="990600"/>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pic>
        <p:nvPicPr>
          <p:cNvPr id="12" name="Picture 11">
            <a:extLst>
              <a:ext uri="{FF2B5EF4-FFF2-40B4-BE49-F238E27FC236}">
                <a16:creationId xmlns:a16="http://schemas.microsoft.com/office/drawing/2014/main" id="{85CE71F5-3AFB-C115-DBA0-292CB6AC63F5}"/>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730618" y="5305522"/>
            <a:ext cx="2111311" cy="920556"/>
          </a:xfrm>
          <a:prstGeom prst="rect">
            <a:avLst/>
          </a:prstGeom>
        </p:spPr>
      </p:pic>
      <p:pic>
        <p:nvPicPr>
          <p:cNvPr id="9" name="Picture 8">
            <a:extLst>
              <a:ext uri="{FF2B5EF4-FFF2-40B4-BE49-F238E27FC236}">
                <a16:creationId xmlns:a16="http://schemas.microsoft.com/office/drawing/2014/main" id="{BB195591-D516-8812-7064-24028B692BB9}"/>
              </a:ext>
            </a:extLst>
          </p:cNvPr>
          <p:cNvPicPr>
            <a:picLocks noChangeAspect="1"/>
          </p:cNvPicPr>
          <p:nvPr/>
        </p:nvPicPr>
        <p:blipFill>
          <a:blip r:embed="rId4"/>
          <a:stretch>
            <a:fillRect/>
          </a:stretch>
        </p:blipFill>
        <p:spPr>
          <a:xfrm>
            <a:off x="639687" y="3964799"/>
            <a:ext cx="2727632" cy="1323192"/>
          </a:xfrm>
          <a:prstGeom prst="rect">
            <a:avLst/>
          </a:prstGeom>
          <a:solidFill>
            <a:schemeClr val="tx1"/>
          </a:solidFill>
        </p:spPr>
      </p:pic>
      <p:sp>
        <p:nvSpPr>
          <p:cNvPr id="5" name="TextBox 4">
            <a:extLst>
              <a:ext uri="{FF2B5EF4-FFF2-40B4-BE49-F238E27FC236}">
                <a16:creationId xmlns:a16="http://schemas.microsoft.com/office/drawing/2014/main" id="{17B23906-F4C5-9AEC-DFD5-E69C0E14150A}"/>
              </a:ext>
            </a:extLst>
          </p:cNvPr>
          <p:cNvSpPr txBox="1"/>
          <p:nvPr/>
        </p:nvSpPr>
        <p:spPr>
          <a:xfrm>
            <a:off x="657428" y="289199"/>
            <a:ext cx="1082348" cy="400110"/>
          </a:xfrm>
          <a:prstGeom prst="rect">
            <a:avLst/>
          </a:prstGeom>
          <a:solidFill>
            <a:schemeClr val="tx1"/>
          </a:solidFill>
        </p:spPr>
        <p:txBody>
          <a:bodyPr wrap="none" rtlCol="0">
            <a:spAutoFit/>
          </a:bodyPr>
          <a:lstStyle/>
          <a:p>
            <a:r>
              <a:rPr lang="en-GB" sz="2000" b="1" i="1">
                <a:solidFill>
                  <a:schemeClr val="bg1"/>
                </a:solidFill>
                <a:latin typeface="Helvetica" pitchFamily="2" charset="0"/>
                <a:ea typeface="Helvetica Light" charset="0"/>
                <a:cs typeface="Helvetica Light" charset="0"/>
                <a:sym typeface="Wingdings" pitchFamily="2" charset="2"/>
              </a:rPr>
              <a:t>H</a:t>
            </a:r>
            <a:r>
              <a:rPr lang="en-GB" sz="2000" b="1">
                <a:solidFill>
                  <a:schemeClr val="bg1"/>
                </a:solidFill>
                <a:latin typeface="Helvetica" pitchFamily="2" charset="0"/>
                <a:ea typeface="Helvetica Light" charset="0"/>
                <a:cs typeface="Helvetica Light" charset="0"/>
                <a:sym typeface="Wingdings" pitchFamily="2" charset="2"/>
              </a:rPr>
              <a:t> → </a:t>
            </a:r>
            <a:r>
              <a:rPr lang="en-GB" sz="2000" b="1" i="1">
                <a:solidFill>
                  <a:schemeClr val="bg1"/>
                </a:solidFill>
                <a:latin typeface="Helvetica" pitchFamily="2" charset="0"/>
                <a:ea typeface="Helvetica Light" charset="0"/>
                <a:cs typeface="Helvetica Light" charset="0"/>
                <a:sym typeface="Wingdings" pitchFamily="2" charset="2"/>
              </a:rPr>
              <a:t>bb</a:t>
            </a:r>
            <a:endParaRPr lang="en-CH" sz="2000" b="1" i="1">
              <a:solidFill>
                <a:schemeClr val="bg1"/>
              </a:solidFill>
              <a:latin typeface="Helvetica" pitchFamily="2" charset="0"/>
            </a:endParaRPr>
          </a:p>
        </p:txBody>
      </p:sp>
    </p:spTree>
    <p:extLst>
      <p:ext uri="{BB962C8B-B14F-4D97-AF65-F5344CB8AC3E}">
        <p14:creationId xmlns:p14="http://schemas.microsoft.com/office/powerpoint/2010/main" val="279251982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61D9-1079-6CF3-D5C6-79473BF0D51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E11C720-89B2-AA0D-CDE0-F82B7CB3EAD4}"/>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8" name="Picture 2">
            <a:extLst>
              <a:ext uri="{FF2B5EF4-FFF2-40B4-BE49-F238E27FC236}">
                <a16:creationId xmlns:a16="http://schemas.microsoft.com/office/drawing/2014/main" id="{8EDBD8E1-EFB7-C1E8-1D54-BBA228F803E8}"/>
              </a:ext>
            </a:extLst>
          </p:cNvPr>
          <p:cNvPicPr>
            <a:picLocks noChangeAspect="1" noChangeArrowheads="1"/>
          </p:cNvPicPr>
          <p:nvPr/>
        </p:nvPicPr>
        <p:blipFill>
          <a:blip r:embed="rId2"/>
          <a:srcRect/>
          <a:stretch/>
        </p:blipFill>
        <p:spPr bwMode="auto">
          <a:xfrm>
            <a:off x="534988"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2134C2F2-A660-9FA8-6339-3D204FB5B64D}"/>
              </a:ext>
            </a:extLst>
          </p:cNvPr>
          <p:cNvSpPr/>
          <p:nvPr/>
        </p:nvSpPr>
        <p:spPr>
          <a:xfrm>
            <a:off x="660401" y="5105400"/>
            <a:ext cx="2489200" cy="990600"/>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pic>
        <p:nvPicPr>
          <p:cNvPr id="12" name="Picture 11">
            <a:extLst>
              <a:ext uri="{FF2B5EF4-FFF2-40B4-BE49-F238E27FC236}">
                <a16:creationId xmlns:a16="http://schemas.microsoft.com/office/drawing/2014/main" id="{B9A9879A-9887-F837-C075-0F58970959F8}"/>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730618" y="5305522"/>
            <a:ext cx="2111311" cy="920556"/>
          </a:xfrm>
          <a:prstGeom prst="rect">
            <a:avLst/>
          </a:prstGeom>
        </p:spPr>
      </p:pic>
      <p:pic>
        <p:nvPicPr>
          <p:cNvPr id="9" name="Picture 8">
            <a:extLst>
              <a:ext uri="{FF2B5EF4-FFF2-40B4-BE49-F238E27FC236}">
                <a16:creationId xmlns:a16="http://schemas.microsoft.com/office/drawing/2014/main" id="{24F03065-F715-9C52-B910-7DD99428E1B0}"/>
              </a:ext>
            </a:extLst>
          </p:cNvPr>
          <p:cNvPicPr>
            <a:picLocks noChangeAspect="1"/>
          </p:cNvPicPr>
          <p:nvPr/>
        </p:nvPicPr>
        <p:blipFill>
          <a:blip r:embed="rId4"/>
          <a:stretch>
            <a:fillRect/>
          </a:stretch>
        </p:blipFill>
        <p:spPr>
          <a:xfrm>
            <a:off x="639687" y="3964799"/>
            <a:ext cx="2727632" cy="1323192"/>
          </a:xfrm>
          <a:prstGeom prst="rect">
            <a:avLst/>
          </a:prstGeom>
          <a:solidFill>
            <a:schemeClr val="tx1"/>
          </a:solidFill>
        </p:spPr>
      </p:pic>
      <p:sp>
        <p:nvSpPr>
          <p:cNvPr id="5" name="TextBox 4">
            <a:extLst>
              <a:ext uri="{FF2B5EF4-FFF2-40B4-BE49-F238E27FC236}">
                <a16:creationId xmlns:a16="http://schemas.microsoft.com/office/drawing/2014/main" id="{D98C2B38-7901-7176-34B0-A46EC8FBA887}"/>
              </a:ext>
            </a:extLst>
          </p:cNvPr>
          <p:cNvSpPr txBox="1"/>
          <p:nvPr/>
        </p:nvSpPr>
        <p:spPr>
          <a:xfrm>
            <a:off x="657428" y="289199"/>
            <a:ext cx="1082348" cy="400110"/>
          </a:xfrm>
          <a:prstGeom prst="rect">
            <a:avLst/>
          </a:prstGeom>
          <a:solidFill>
            <a:schemeClr val="tx1"/>
          </a:solidFill>
        </p:spPr>
        <p:txBody>
          <a:bodyPr wrap="none" rtlCol="0">
            <a:spAutoFit/>
          </a:bodyPr>
          <a:lstStyle/>
          <a:p>
            <a:r>
              <a:rPr lang="en-GB" sz="2000" b="1" i="1">
                <a:solidFill>
                  <a:schemeClr val="bg1"/>
                </a:solidFill>
                <a:latin typeface="Helvetica" pitchFamily="2" charset="0"/>
                <a:ea typeface="Helvetica Light" charset="0"/>
                <a:cs typeface="Helvetica Light" charset="0"/>
                <a:sym typeface="Wingdings" pitchFamily="2" charset="2"/>
              </a:rPr>
              <a:t>H</a:t>
            </a:r>
            <a:r>
              <a:rPr lang="en-GB" sz="2000" b="1">
                <a:solidFill>
                  <a:schemeClr val="bg1"/>
                </a:solidFill>
                <a:latin typeface="Helvetica" pitchFamily="2" charset="0"/>
                <a:ea typeface="Helvetica Light" charset="0"/>
                <a:cs typeface="Helvetica Light" charset="0"/>
                <a:sym typeface="Wingdings" pitchFamily="2" charset="2"/>
              </a:rPr>
              <a:t> → </a:t>
            </a:r>
            <a:r>
              <a:rPr lang="en-GB" sz="2000" b="1" i="1">
                <a:solidFill>
                  <a:schemeClr val="bg1"/>
                </a:solidFill>
                <a:latin typeface="Helvetica" pitchFamily="2" charset="0"/>
                <a:ea typeface="Helvetica Light" charset="0"/>
                <a:cs typeface="Helvetica Light" charset="0"/>
                <a:sym typeface="Wingdings" pitchFamily="2" charset="2"/>
              </a:rPr>
              <a:t>bb</a:t>
            </a:r>
            <a:endParaRPr lang="en-CH" sz="2000" b="1" i="1">
              <a:solidFill>
                <a:schemeClr val="bg1"/>
              </a:solidFill>
              <a:latin typeface="Helvetica" pitchFamily="2" charset="0"/>
            </a:endParaRPr>
          </a:p>
        </p:txBody>
      </p:sp>
      <p:grpSp>
        <p:nvGrpSpPr>
          <p:cNvPr id="18" name="Group 17">
            <a:extLst>
              <a:ext uri="{FF2B5EF4-FFF2-40B4-BE49-F238E27FC236}">
                <a16:creationId xmlns:a16="http://schemas.microsoft.com/office/drawing/2014/main" id="{8AA4FFB9-68EE-974D-598F-E04F4475EB23}"/>
              </a:ext>
            </a:extLst>
          </p:cNvPr>
          <p:cNvGrpSpPr/>
          <p:nvPr/>
        </p:nvGrpSpPr>
        <p:grpSpPr>
          <a:xfrm>
            <a:off x="6811659" y="1191492"/>
            <a:ext cx="4845353" cy="4780120"/>
            <a:chOff x="5597236" y="1496292"/>
            <a:chExt cx="4845353" cy="4780120"/>
          </a:xfrm>
        </p:grpSpPr>
        <p:sp>
          <p:nvSpPr>
            <p:cNvPr id="13" name="Rounded Rectangle 12">
              <a:extLst>
                <a:ext uri="{FF2B5EF4-FFF2-40B4-BE49-F238E27FC236}">
                  <a16:creationId xmlns:a16="http://schemas.microsoft.com/office/drawing/2014/main" id="{4C8359FB-5590-0B32-4CBA-8CABA5B285D8}"/>
                </a:ext>
              </a:extLst>
            </p:cNvPr>
            <p:cNvSpPr/>
            <p:nvPr/>
          </p:nvSpPr>
          <p:spPr>
            <a:xfrm>
              <a:off x="5597236" y="1496292"/>
              <a:ext cx="4845353" cy="478012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14" name="Picture 13">
              <a:extLst>
                <a:ext uri="{FF2B5EF4-FFF2-40B4-BE49-F238E27FC236}">
                  <a16:creationId xmlns:a16="http://schemas.microsoft.com/office/drawing/2014/main" id="{0273A11C-F238-186A-B907-E13504147AEF}"/>
                </a:ext>
              </a:extLst>
            </p:cNvPr>
            <p:cNvPicPr>
              <a:picLocks noChangeAspect="1"/>
            </p:cNvPicPr>
            <p:nvPr/>
          </p:nvPicPr>
          <p:blipFill>
            <a:blip r:embed="rId5"/>
            <a:srcRect l="2838" t="4706"/>
            <a:stretch>
              <a:fillRect/>
            </a:stretch>
          </p:blipFill>
          <p:spPr>
            <a:xfrm rot="5400000">
              <a:off x="5807635" y="1681604"/>
              <a:ext cx="4516882" cy="4617316"/>
            </a:xfrm>
            <a:prstGeom prst="rect">
              <a:avLst/>
            </a:prstGeom>
          </p:spPr>
        </p:pic>
        <p:sp>
          <p:nvSpPr>
            <p:cNvPr id="15" name="TextBox 14">
              <a:extLst>
                <a:ext uri="{FF2B5EF4-FFF2-40B4-BE49-F238E27FC236}">
                  <a16:creationId xmlns:a16="http://schemas.microsoft.com/office/drawing/2014/main" id="{073909CE-E259-1DAB-593F-28CD3F5E7A5E}"/>
                </a:ext>
              </a:extLst>
            </p:cNvPr>
            <p:cNvSpPr txBox="1"/>
            <p:nvPr/>
          </p:nvSpPr>
          <p:spPr>
            <a:xfrm>
              <a:off x="8099224" y="3769264"/>
              <a:ext cx="1111250" cy="307777"/>
            </a:xfrm>
            <a:prstGeom prst="rect">
              <a:avLst/>
            </a:prstGeom>
            <a:noFill/>
          </p:spPr>
          <p:txBody>
            <a:bodyPr wrap="square">
              <a:spAutoFit/>
            </a:bodyPr>
            <a:lstStyle/>
            <a:p>
              <a:r>
                <a:rPr lang="en-GB" sz="1400" b="1" i="1" dirty="0">
                  <a:solidFill>
                    <a:srgbClr val="CC0000"/>
                  </a:solidFill>
                  <a:latin typeface="Helvetica" pitchFamily="2" charset="0"/>
                  <a:ea typeface="Helvetica Light" charset="0"/>
                  <a:cs typeface="Helvetica Light" charset="0"/>
                  <a:sym typeface="Wingdings" pitchFamily="2" charset="2"/>
                </a:rPr>
                <a:t>H</a:t>
              </a:r>
              <a:r>
                <a:rPr lang="en-GB" sz="1400" b="1" dirty="0">
                  <a:solidFill>
                    <a:srgbClr val="CC0000"/>
                  </a:solidFill>
                  <a:latin typeface="Helvetica" pitchFamily="2" charset="0"/>
                  <a:ea typeface="Helvetica Light" charset="0"/>
                  <a:cs typeface="Helvetica Light" charset="0"/>
                  <a:sym typeface="Wingdings" pitchFamily="2" charset="2"/>
                </a:rPr>
                <a:t> → </a:t>
              </a:r>
              <a:r>
                <a:rPr lang="en-GB" sz="1400" b="1" i="1" dirty="0">
                  <a:solidFill>
                    <a:srgbClr val="CC0000"/>
                  </a:solidFill>
                  <a:latin typeface="Helvetica" pitchFamily="2" charset="0"/>
                  <a:ea typeface="Helvetica Light" charset="0"/>
                  <a:cs typeface="Helvetica Light" charset="0"/>
                  <a:sym typeface="Wingdings" pitchFamily="2" charset="2"/>
                </a:rPr>
                <a:t>bb</a:t>
              </a:r>
              <a:endParaRPr lang="en-CH" sz="1400" b="1" i="1" dirty="0">
                <a:solidFill>
                  <a:srgbClr val="CC0000"/>
                </a:solidFill>
                <a:latin typeface="Helvetica" pitchFamily="2" charset="0"/>
              </a:endParaRPr>
            </a:p>
          </p:txBody>
        </p:sp>
        <p:sp>
          <p:nvSpPr>
            <p:cNvPr id="16" name="TextBox 15">
              <a:extLst>
                <a:ext uri="{FF2B5EF4-FFF2-40B4-BE49-F238E27FC236}">
                  <a16:creationId xmlns:a16="http://schemas.microsoft.com/office/drawing/2014/main" id="{6AB19300-67B4-BF01-A1E3-3189B12DCD9B}"/>
                </a:ext>
              </a:extLst>
            </p:cNvPr>
            <p:cNvSpPr txBox="1"/>
            <p:nvPr/>
          </p:nvSpPr>
          <p:spPr>
            <a:xfrm>
              <a:off x="6705257" y="3769264"/>
              <a:ext cx="1111250" cy="307777"/>
            </a:xfrm>
            <a:prstGeom prst="rect">
              <a:avLst/>
            </a:prstGeom>
            <a:noFill/>
          </p:spPr>
          <p:txBody>
            <a:bodyPr wrap="square">
              <a:spAutoFit/>
            </a:bodyPr>
            <a:lstStyle/>
            <a:p>
              <a:r>
                <a:rPr lang="en-GB" sz="1400" b="1" i="1" dirty="0">
                  <a:solidFill>
                    <a:schemeClr val="tx1">
                      <a:lumMod val="50000"/>
                      <a:lumOff val="50000"/>
                    </a:schemeClr>
                  </a:solidFill>
                  <a:latin typeface="Helvetica" pitchFamily="2" charset="0"/>
                  <a:ea typeface="Helvetica Light" charset="0"/>
                  <a:cs typeface="Helvetica Light" charset="0"/>
                  <a:sym typeface="Wingdings" pitchFamily="2" charset="2"/>
                </a:rPr>
                <a:t>Z</a:t>
              </a:r>
              <a:r>
                <a:rPr lang="en-GB" sz="1400" b="1" dirty="0">
                  <a:solidFill>
                    <a:schemeClr val="tx1">
                      <a:lumMod val="50000"/>
                      <a:lumOff val="50000"/>
                    </a:schemeClr>
                  </a:solidFill>
                  <a:latin typeface="Helvetica" pitchFamily="2" charset="0"/>
                  <a:ea typeface="Helvetica Light" charset="0"/>
                  <a:cs typeface="Helvetica Light" charset="0"/>
                  <a:sym typeface="Wingdings" pitchFamily="2" charset="2"/>
                </a:rPr>
                <a:t> → </a:t>
              </a:r>
              <a:r>
                <a:rPr lang="en-GB" sz="1400" b="1" i="1" dirty="0">
                  <a:solidFill>
                    <a:schemeClr val="tx1">
                      <a:lumMod val="50000"/>
                      <a:lumOff val="50000"/>
                    </a:schemeClr>
                  </a:solidFill>
                  <a:latin typeface="Helvetica" pitchFamily="2" charset="0"/>
                  <a:ea typeface="Helvetica Light" charset="0"/>
                  <a:cs typeface="Helvetica Light" charset="0"/>
                  <a:sym typeface="Wingdings" pitchFamily="2" charset="2"/>
                </a:rPr>
                <a:t>bb</a:t>
              </a:r>
              <a:endParaRPr lang="en-CH" sz="1400" b="1" i="1" dirty="0">
                <a:solidFill>
                  <a:schemeClr val="tx1">
                    <a:lumMod val="50000"/>
                    <a:lumOff val="50000"/>
                  </a:schemeClr>
                </a:solidFill>
                <a:latin typeface="Helvetica" pitchFamily="2" charset="0"/>
              </a:endParaRPr>
            </a:p>
          </p:txBody>
        </p:sp>
        <p:sp>
          <p:nvSpPr>
            <p:cNvPr id="17" name="TextBox 16">
              <a:extLst>
                <a:ext uri="{FF2B5EF4-FFF2-40B4-BE49-F238E27FC236}">
                  <a16:creationId xmlns:a16="http://schemas.microsoft.com/office/drawing/2014/main" id="{2976FF04-80B0-A63E-3FFF-5012D862AE59}"/>
                </a:ext>
              </a:extLst>
            </p:cNvPr>
            <p:cNvSpPr txBox="1"/>
            <p:nvPr/>
          </p:nvSpPr>
          <p:spPr>
            <a:xfrm>
              <a:off x="9053538" y="1573941"/>
              <a:ext cx="1321196" cy="261610"/>
            </a:xfrm>
            <a:prstGeom prst="rect">
              <a:avLst/>
            </a:prstGeom>
            <a:noFill/>
          </p:spPr>
          <p:txBody>
            <a:bodyPr wrap="none" rtlCol="0">
              <a:spAutoFit/>
            </a:bodyPr>
            <a:lstStyle/>
            <a:p>
              <a:pPr marL="0">
                <a:spcBef>
                  <a:spcPts val="3000"/>
                </a:spcBef>
              </a:pPr>
              <a:r>
                <a:rPr lang="en-GB" sz="1100" dirty="0">
                  <a:solidFill>
                    <a:prstClr val="black"/>
                  </a:solidFill>
                  <a:latin typeface="Helvetica Light" charset="0"/>
                  <a:ea typeface="Helvetica Light" charset="0"/>
                  <a:cs typeface="Helvetica Light" charset="0"/>
                  <a:sym typeface="Wingdings" pitchFamily="2" charset="2"/>
                  <a:hlinkClick r:id="rId6"/>
                </a:rPr>
                <a:t>arXiv:2007.02873</a:t>
              </a:r>
              <a:endParaRPr lang="en-CH" sz="1100" dirty="0">
                <a:solidFill>
                  <a:prstClr val="black"/>
                </a:solidFill>
                <a:latin typeface="Helvetica Light" charset="0"/>
                <a:ea typeface="Helvetica Light" charset="0"/>
                <a:cs typeface="Helvetica Light" charset="0"/>
                <a:sym typeface="Wingdings" pitchFamily="2" charset="2"/>
              </a:endParaRPr>
            </a:p>
          </p:txBody>
        </p:sp>
      </p:grpSp>
    </p:spTree>
    <p:extLst>
      <p:ext uri="{BB962C8B-B14F-4D97-AF65-F5344CB8AC3E}">
        <p14:creationId xmlns:p14="http://schemas.microsoft.com/office/powerpoint/2010/main" val="175966991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5AB29-8D49-F2B8-96DF-157DF24A375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4E83511-4488-015A-CFC9-0E028B17859C}"/>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7" name="Picture 2">
            <a:extLst>
              <a:ext uri="{FF2B5EF4-FFF2-40B4-BE49-F238E27FC236}">
                <a16:creationId xmlns:a16="http://schemas.microsoft.com/office/drawing/2014/main" id="{C7C161CA-FDCE-E44C-B28F-D61B4EA8B0D7}"/>
              </a:ext>
            </a:extLst>
          </p:cNvPr>
          <p:cNvPicPr>
            <a:picLocks noChangeAspect="1" noChangeArrowheads="1"/>
          </p:cNvPicPr>
          <p:nvPr/>
        </p:nvPicPr>
        <p:blipFill>
          <a:blip r:embed="rId2"/>
          <a:srcRect/>
          <a:stretch/>
        </p:blipFill>
        <p:spPr bwMode="auto">
          <a:xfrm>
            <a:off x="780649"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4CCF9D6-8215-2212-52CF-BD0F8045C572}"/>
              </a:ext>
            </a:extLst>
          </p:cNvPr>
          <p:cNvSpPr txBox="1"/>
          <p:nvPr/>
        </p:nvSpPr>
        <p:spPr>
          <a:xfrm>
            <a:off x="657428" y="289199"/>
            <a:ext cx="2624436" cy="400110"/>
          </a:xfrm>
          <a:prstGeom prst="rect">
            <a:avLst/>
          </a:prstGeom>
          <a:solidFill>
            <a:schemeClr val="tx1"/>
          </a:solidFill>
        </p:spPr>
        <p:txBody>
          <a:bodyPr wrap="none" rtlCol="0">
            <a:spAutoFit/>
          </a:bodyPr>
          <a:lstStyle/>
          <a:p>
            <a:pPr>
              <a:spcBef>
                <a:spcPts val="3000"/>
              </a:spcBef>
            </a:pPr>
            <a:r>
              <a:rPr lang="en-CH" sz="2000" b="1" i="1">
                <a:solidFill>
                  <a:schemeClr val="bg1"/>
                </a:solidFill>
                <a:latin typeface="Helvetica" pitchFamily="2" charset="0"/>
                <a:ea typeface="Helvetica Light" charset="0"/>
                <a:cs typeface="Helvetica Light" charset="0"/>
                <a:sym typeface="Wingdings" pitchFamily="2" charset="2"/>
              </a:rPr>
              <a:t>H</a:t>
            </a:r>
            <a:r>
              <a:rPr lang="en-CH" sz="2000" b="1">
                <a:solidFill>
                  <a:schemeClr val="bg1"/>
                </a:solidFill>
                <a:latin typeface="Helvetica" pitchFamily="2" charset="0"/>
                <a:ea typeface="Helvetica Light" charset="0"/>
                <a:cs typeface="Helvetica Light" charset="0"/>
                <a:sym typeface="Wingdings" pitchFamily="2" charset="2"/>
              </a:rPr>
              <a:t> </a:t>
            </a:r>
            <a:r>
              <a:rPr lang="en-CH" sz="2000" b="1">
                <a:solidFill>
                  <a:schemeClr val="bg1"/>
                </a:solidFill>
                <a:latin typeface="Symbol" pitchFamily="2" charset="2"/>
                <a:ea typeface="Helvetica Light" charset="0"/>
                <a:cs typeface="Helvetica Light" charset="0"/>
                <a:sym typeface="Wingdings" pitchFamily="2" charset="2"/>
              </a:rPr>
              <a:t>®</a:t>
            </a:r>
            <a:r>
              <a:rPr lang="en-CH" sz="2000" b="1">
                <a:solidFill>
                  <a:schemeClr val="bg1"/>
                </a:solidFill>
                <a:latin typeface="Helvetica" pitchFamily="2" charset="0"/>
                <a:ea typeface="Helvetica Light" charset="0"/>
                <a:cs typeface="Helvetica Light" charset="0"/>
                <a:sym typeface="Wingdings" pitchFamily="2" charset="2"/>
              </a:rPr>
              <a:t> </a:t>
            </a:r>
            <a:r>
              <a:rPr lang="en-CH" sz="2000" b="1" i="1">
                <a:solidFill>
                  <a:schemeClr val="bg1"/>
                </a:solidFill>
                <a:latin typeface="Helvetica" pitchFamily="2" charset="0"/>
                <a:ea typeface="Helvetica Light" charset="0"/>
                <a:cs typeface="Helvetica Light" charset="0"/>
                <a:sym typeface="Wingdings" pitchFamily="2" charset="2"/>
              </a:rPr>
              <a:t>WW* </a:t>
            </a:r>
            <a:r>
              <a:rPr lang="en-CH" sz="2000" b="1">
                <a:solidFill>
                  <a:schemeClr val="bg1"/>
                </a:solidFill>
                <a:latin typeface="Helvetica" pitchFamily="2" charset="0"/>
                <a:ea typeface="Helvetica Light" charset="0"/>
                <a:cs typeface="Helvetica Light" charset="0"/>
                <a:sym typeface="Wingdings" pitchFamily="2" charset="2"/>
              </a:rPr>
              <a:t>(</a:t>
            </a:r>
            <a:r>
              <a:rPr lang="en-CH" sz="2000" b="1">
                <a:solidFill>
                  <a:schemeClr val="bg1"/>
                </a:solidFill>
                <a:latin typeface="Symbol" pitchFamily="2" charset="2"/>
                <a:ea typeface="Helvetica Light" charset="0"/>
                <a:cs typeface="Helvetica Light" charset="0"/>
                <a:sym typeface="Wingdings" pitchFamily="2" charset="2"/>
              </a:rPr>
              <a:t>®</a:t>
            </a:r>
            <a:r>
              <a:rPr lang="en-CH" sz="2000" b="1">
                <a:solidFill>
                  <a:schemeClr val="bg1"/>
                </a:solidFill>
                <a:latin typeface="Helvetica" pitchFamily="2" charset="0"/>
                <a:ea typeface="Helvetica Light" charset="0"/>
                <a:cs typeface="Helvetica Light" charset="0"/>
                <a:sym typeface="Wingdings" pitchFamily="2" charset="2"/>
              </a:rPr>
              <a:t> eµ+2𝜈)</a:t>
            </a:r>
          </a:p>
        </p:txBody>
      </p:sp>
    </p:spTree>
    <p:extLst>
      <p:ext uri="{BB962C8B-B14F-4D97-AF65-F5344CB8AC3E}">
        <p14:creationId xmlns:p14="http://schemas.microsoft.com/office/powerpoint/2010/main" val="353862595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8C05F-C2B4-966F-0349-1335720C765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762D4D3-5CBD-A79F-CAD2-1960CDF0F57E}"/>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7" name="Picture 2">
            <a:extLst>
              <a:ext uri="{FF2B5EF4-FFF2-40B4-BE49-F238E27FC236}">
                <a16:creationId xmlns:a16="http://schemas.microsoft.com/office/drawing/2014/main" id="{3BA9D587-2849-7586-E3D1-5434E52D52D0}"/>
              </a:ext>
            </a:extLst>
          </p:cNvPr>
          <p:cNvPicPr>
            <a:picLocks noChangeAspect="1" noChangeArrowheads="1"/>
          </p:cNvPicPr>
          <p:nvPr/>
        </p:nvPicPr>
        <p:blipFill>
          <a:blip r:embed="rId2"/>
          <a:srcRect/>
          <a:stretch/>
        </p:blipFill>
        <p:spPr bwMode="auto">
          <a:xfrm>
            <a:off x="780649"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9C24BC0-0E36-E03A-7164-BD379B23F62B}"/>
              </a:ext>
            </a:extLst>
          </p:cNvPr>
          <p:cNvSpPr txBox="1"/>
          <p:nvPr/>
        </p:nvSpPr>
        <p:spPr>
          <a:xfrm>
            <a:off x="657428" y="289199"/>
            <a:ext cx="2624436" cy="400110"/>
          </a:xfrm>
          <a:prstGeom prst="rect">
            <a:avLst/>
          </a:prstGeom>
          <a:solidFill>
            <a:schemeClr val="tx1"/>
          </a:solidFill>
        </p:spPr>
        <p:txBody>
          <a:bodyPr wrap="none" rtlCol="0">
            <a:spAutoFit/>
          </a:bodyPr>
          <a:lstStyle/>
          <a:p>
            <a:pPr>
              <a:spcBef>
                <a:spcPts val="3000"/>
              </a:spcBef>
            </a:pPr>
            <a:r>
              <a:rPr lang="en-CH" sz="2000" b="1" i="1">
                <a:solidFill>
                  <a:schemeClr val="bg1"/>
                </a:solidFill>
                <a:latin typeface="Helvetica" pitchFamily="2" charset="0"/>
                <a:ea typeface="Helvetica Light" charset="0"/>
                <a:cs typeface="Helvetica Light" charset="0"/>
                <a:sym typeface="Wingdings" pitchFamily="2" charset="2"/>
              </a:rPr>
              <a:t>H</a:t>
            </a:r>
            <a:r>
              <a:rPr lang="en-CH" sz="2000" b="1">
                <a:solidFill>
                  <a:schemeClr val="bg1"/>
                </a:solidFill>
                <a:latin typeface="Helvetica" pitchFamily="2" charset="0"/>
                <a:ea typeface="Helvetica Light" charset="0"/>
                <a:cs typeface="Helvetica Light" charset="0"/>
                <a:sym typeface="Wingdings" pitchFamily="2" charset="2"/>
              </a:rPr>
              <a:t> </a:t>
            </a:r>
            <a:r>
              <a:rPr lang="en-CH" sz="2000" b="1">
                <a:solidFill>
                  <a:schemeClr val="bg1"/>
                </a:solidFill>
                <a:latin typeface="Symbol" pitchFamily="2" charset="2"/>
                <a:ea typeface="Helvetica Light" charset="0"/>
                <a:cs typeface="Helvetica Light" charset="0"/>
                <a:sym typeface="Wingdings" pitchFamily="2" charset="2"/>
              </a:rPr>
              <a:t>®</a:t>
            </a:r>
            <a:r>
              <a:rPr lang="en-CH" sz="2000" b="1">
                <a:solidFill>
                  <a:schemeClr val="bg1"/>
                </a:solidFill>
                <a:latin typeface="Helvetica" pitchFamily="2" charset="0"/>
                <a:ea typeface="Helvetica Light" charset="0"/>
                <a:cs typeface="Helvetica Light" charset="0"/>
                <a:sym typeface="Wingdings" pitchFamily="2" charset="2"/>
              </a:rPr>
              <a:t> </a:t>
            </a:r>
            <a:r>
              <a:rPr lang="en-CH" sz="2000" b="1" i="1">
                <a:solidFill>
                  <a:schemeClr val="bg1"/>
                </a:solidFill>
                <a:latin typeface="Helvetica" pitchFamily="2" charset="0"/>
                <a:ea typeface="Helvetica Light" charset="0"/>
                <a:cs typeface="Helvetica Light" charset="0"/>
                <a:sym typeface="Wingdings" pitchFamily="2" charset="2"/>
              </a:rPr>
              <a:t>WW* </a:t>
            </a:r>
            <a:r>
              <a:rPr lang="en-CH" sz="2000" b="1">
                <a:solidFill>
                  <a:schemeClr val="bg1"/>
                </a:solidFill>
                <a:latin typeface="Helvetica" pitchFamily="2" charset="0"/>
                <a:ea typeface="Helvetica Light" charset="0"/>
                <a:cs typeface="Helvetica Light" charset="0"/>
                <a:sym typeface="Wingdings" pitchFamily="2" charset="2"/>
              </a:rPr>
              <a:t>(</a:t>
            </a:r>
            <a:r>
              <a:rPr lang="en-CH" sz="2000" b="1">
                <a:solidFill>
                  <a:schemeClr val="bg1"/>
                </a:solidFill>
                <a:latin typeface="Symbol" pitchFamily="2" charset="2"/>
                <a:ea typeface="Helvetica Light" charset="0"/>
                <a:cs typeface="Helvetica Light" charset="0"/>
                <a:sym typeface="Wingdings" pitchFamily="2" charset="2"/>
              </a:rPr>
              <a:t>®</a:t>
            </a:r>
            <a:r>
              <a:rPr lang="en-CH" sz="2000" b="1">
                <a:solidFill>
                  <a:schemeClr val="bg1"/>
                </a:solidFill>
                <a:latin typeface="Helvetica" pitchFamily="2" charset="0"/>
                <a:ea typeface="Helvetica Light" charset="0"/>
                <a:cs typeface="Helvetica Light" charset="0"/>
                <a:sym typeface="Wingdings" pitchFamily="2" charset="2"/>
              </a:rPr>
              <a:t> eµ+2𝜈)</a:t>
            </a:r>
          </a:p>
        </p:txBody>
      </p:sp>
      <p:grpSp>
        <p:nvGrpSpPr>
          <p:cNvPr id="13" name="Group 12">
            <a:extLst>
              <a:ext uri="{FF2B5EF4-FFF2-40B4-BE49-F238E27FC236}">
                <a16:creationId xmlns:a16="http://schemas.microsoft.com/office/drawing/2014/main" id="{C9395859-C1A3-34A8-44B8-DB8ED094A29B}"/>
              </a:ext>
            </a:extLst>
          </p:cNvPr>
          <p:cNvGrpSpPr/>
          <p:nvPr/>
        </p:nvGrpSpPr>
        <p:grpSpPr>
          <a:xfrm>
            <a:off x="1006187" y="1383331"/>
            <a:ext cx="10094087" cy="4780646"/>
            <a:chOff x="1006187" y="1383331"/>
            <a:chExt cx="10094087" cy="4780646"/>
          </a:xfrm>
        </p:grpSpPr>
        <p:sp>
          <p:nvSpPr>
            <p:cNvPr id="2" name="Rounded Rectangle 1">
              <a:extLst>
                <a:ext uri="{FF2B5EF4-FFF2-40B4-BE49-F238E27FC236}">
                  <a16:creationId xmlns:a16="http://schemas.microsoft.com/office/drawing/2014/main" id="{215A42AA-EA89-02F3-3B8A-3920657AA1AD}"/>
                </a:ext>
              </a:extLst>
            </p:cNvPr>
            <p:cNvSpPr/>
            <p:nvPr/>
          </p:nvSpPr>
          <p:spPr>
            <a:xfrm>
              <a:off x="1006187" y="1383331"/>
              <a:ext cx="10094087" cy="4780646"/>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54CDE4B1-4EC7-5110-13CC-F06A761CB8C5}"/>
                </a:ext>
              </a:extLst>
            </p:cNvPr>
            <p:cNvPicPr>
              <a:picLocks noChangeAspect="1"/>
            </p:cNvPicPr>
            <p:nvPr/>
          </p:nvPicPr>
          <p:blipFill rotWithShape="1">
            <a:blip r:embed="rId3"/>
            <a:srcRect b="44375"/>
            <a:stretch/>
          </p:blipFill>
          <p:spPr>
            <a:xfrm>
              <a:off x="1313400" y="1454562"/>
              <a:ext cx="3996534" cy="3162943"/>
            </a:xfrm>
            <a:prstGeom prst="rect">
              <a:avLst/>
            </a:prstGeom>
          </p:spPr>
        </p:pic>
        <p:pic>
          <p:nvPicPr>
            <p:cNvPr id="6" name="Picture 5">
              <a:extLst>
                <a:ext uri="{FF2B5EF4-FFF2-40B4-BE49-F238E27FC236}">
                  <a16:creationId xmlns:a16="http://schemas.microsoft.com/office/drawing/2014/main" id="{422A40E9-FDF4-F05B-FF5C-A65692A4C9F2}"/>
                </a:ext>
              </a:extLst>
            </p:cNvPr>
            <p:cNvPicPr>
              <a:picLocks noChangeAspect="1"/>
            </p:cNvPicPr>
            <p:nvPr/>
          </p:nvPicPr>
          <p:blipFill rotWithShape="1">
            <a:blip r:embed="rId4"/>
            <a:srcRect l="-3518" t="75374" r="3518" b="645"/>
            <a:stretch/>
          </p:blipFill>
          <p:spPr>
            <a:xfrm>
              <a:off x="1167517" y="4594039"/>
              <a:ext cx="3996534" cy="1363565"/>
            </a:xfrm>
            <a:prstGeom prst="rect">
              <a:avLst/>
            </a:prstGeom>
          </p:spPr>
        </p:pic>
        <p:sp>
          <p:nvSpPr>
            <p:cNvPr id="8" name="Rectangle 7">
              <a:extLst>
                <a:ext uri="{FF2B5EF4-FFF2-40B4-BE49-F238E27FC236}">
                  <a16:creationId xmlns:a16="http://schemas.microsoft.com/office/drawing/2014/main" id="{B33A3D2D-28CD-DE6A-848A-A1B0D5315D45}"/>
                </a:ext>
              </a:extLst>
            </p:cNvPr>
            <p:cNvSpPr/>
            <p:nvPr/>
          </p:nvSpPr>
          <p:spPr>
            <a:xfrm>
              <a:off x="3917967" y="1487077"/>
              <a:ext cx="1290738" cy="261610"/>
            </a:xfrm>
            <a:prstGeom prst="rect">
              <a:avLst/>
            </a:prstGeom>
          </p:spPr>
          <p:txBody>
            <a:bodyPr wrap="none">
              <a:spAutoFit/>
            </a:bodyPr>
            <a:lstStyle/>
            <a:p>
              <a:r>
                <a:rPr lang="en-GB" sz="1100" dirty="0">
                  <a:latin typeface="Helvetica Light" panose="020B0403020202020204" pitchFamily="34" charset="0"/>
                  <a:hlinkClick r:id="rId5"/>
                </a:rPr>
                <a:t>arXiv:2207.00338</a:t>
              </a:r>
              <a:endParaRPr lang="en-CH" sz="1100" dirty="0">
                <a:latin typeface="Helvetica Light" panose="020B0403020202020204" pitchFamily="34" charset="0"/>
              </a:endParaRPr>
            </a:p>
          </p:txBody>
        </p:sp>
        <p:sp>
          <p:nvSpPr>
            <p:cNvPr id="9" name="TextBox 8">
              <a:extLst>
                <a:ext uri="{FF2B5EF4-FFF2-40B4-BE49-F238E27FC236}">
                  <a16:creationId xmlns:a16="http://schemas.microsoft.com/office/drawing/2014/main" id="{A4CAC749-48D8-5D06-50BB-F23859D87902}"/>
                </a:ext>
              </a:extLst>
            </p:cNvPr>
            <p:cNvSpPr txBox="1"/>
            <p:nvPr/>
          </p:nvSpPr>
          <p:spPr>
            <a:xfrm>
              <a:off x="3663841" y="3321373"/>
              <a:ext cx="1891865" cy="338554"/>
            </a:xfrm>
            <a:prstGeom prst="rect">
              <a:avLst/>
            </a:prstGeom>
            <a:solidFill>
              <a:schemeClr val="bg1"/>
            </a:solidFill>
          </p:spPr>
          <p:txBody>
            <a:bodyPr wrap="none" rtlCol="0">
              <a:spAutoFit/>
            </a:bodyPr>
            <a:lstStyle/>
            <a:p>
              <a:pPr marL="0">
                <a:spcBef>
                  <a:spcPts val="3000"/>
                </a:spcBef>
              </a:pPr>
              <a:r>
                <a:rPr lang="en-CH" sz="1600" b="1" i="1" dirty="0">
                  <a:solidFill>
                    <a:prstClr val="black"/>
                  </a:solidFill>
                  <a:latin typeface="Helvetica" pitchFamily="2" charset="0"/>
                  <a:ea typeface="Helvetica Light" charset="0"/>
                  <a:cs typeface="Helvetica Light" charset="0"/>
                  <a:sym typeface="Wingdings" pitchFamily="2" charset="2"/>
                </a:rPr>
                <a:t>H</a:t>
              </a:r>
              <a:r>
                <a:rPr lang="en-CH" sz="1600" b="1" dirty="0">
                  <a:solidFill>
                    <a:prstClr val="black"/>
                  </a:solidFill>
                  <a:latin typeface="Helvetica" pitchFamily="2" charset="0"/>
                  <a:ea typeface="Helvetica Light" charset="0"/>
                  <a:cs typeface="Helvetica Light" charset="0"/>
                  <a:sym typeface="Wingdings" pitchFamily="2" charset="2"/>
                </a:rPr>
                <a:t>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a:t>
              </a:r>
              <a:r>
                <a:rPr lang="en-CH" sz="1600" b="1" i="1" dirty="0">
                  <a:solidFill>
                    <a:prstClr val="black"/>
                  </a:solidFill>
                  <a:latin typeface="Helvetica" pitchFamily="2" charset="0"/>
                  <a:ea typeface="Helvetica Light" charset="0"/>
                  <a:cs typeface="Helvetica Light" charset="0"/>
                  <a:sym typeface="Wingdings" pitchFamily="2" charset="2"/>
                </a:rPr>
                <a:t>WW*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2𝓁2𝜈</a:t>
              </a:r>
            </a:p>
          </p:txBody>
        </p:sp>
        <p:pic>
          <p:nvPicPr>
            <p:cNvPr id="10" name="Picture 9">
              <a:extLst>
                <a:ext uri="{FF2B5EF4-FFF2-40B4-BE49-F238E27FC236}">
                  <a16:creationId xmlns:a16="http://schemas.microsoft.com/office/drawing/2014/main" id="{0F91BFAC-4F57-6C06-CBED-68917F3FA786}"/>
                </a:ext>
              </a:extLst>
            </p:cNvPr>
            <p:cNvPicPr>
              <a:picLocks noChangeAspect="1"/>
            </p:cNvPicPr>
            <p:nvPr/>
          </p:nvPicPr>
          <p:blipFill rotWithShape="1">
            <a:blip r:embed="rId6">
              <a:alphaModFix/>
            </a:blip>
            <a:srcRect b="4204"/>
            <a:stretch/>
          </p:blipFill>
          <p:spPr>
            <a:xfrm>
              <a:off x="6058150" y="1519758"/>
              <a:ext cx="4780646" cy="4579684"/>
            </a:xfrm>
            <a:prstGeom prst="rect">
              <a:avLst/>
            </a:prstGeom>
          </p:spPr>
        </p:pic>
        <p:sp>
          <p:nvSpPr>
            <p:cNvPr id="11" name="Rectangle 10">
              <a:extLst>
                <a:ext uri="{FF2B5EF4-FFF2-40B4-BE49-F238E27FC236}">
                  <a16:creationId xmlns:a16="http://schemas.microsoft.com/office/drawing/2014/main" id="{8EFF2253-2236-6760-3D18-84E66E400284}"/>
                </a:ext>
              </a:extLst>
            </p:cNvPr>
            <p:cNvSpPr/>
            <p:nvPr/>
          </p:nvSpPr>
          <p:spPr>
            <a:xfrm>
              <a:off x="9352074" y="1483968"/>
              <a:ext cx="1290738" cy="261610"/>
            </a:xfrm>
            <a:prstGeom prst="rect">
              <a:avLst/>
            </a:prstGeom>
          </p:spPr>
          <p:txBody>
            <a:bodyPr wrap="none">
              <a:spAutoFit/>
            </a:bodyPr>
            <a:lstStyle/>
            <a:p>
              <a:r>
                <a:rPr lang="en-GB" sz="1100" dirty="0">
                  <a:latin typeface="Helvetica" pitchFamily="2" charset="0"/>
                  <a:hlinkClick r:id="rId7"/>
                </a:rPr>
                <a:t>arXiv:2201.08269</a:t>
              </a:r>
              <a:endParaRPr lang="en-CH" sz="1100" dirty="0">
                <a:latin typeface="Helvetica" pitchFamily="2" charset="0"/>
              </a:endParaRPr>
            </a:p>
          </p:txBody>
        </p:sp>
        <p:sp>
          <p:nvSpPr>
            <p:cNvPr id="12" name="TextBox 11">
              <a:extLst>
                <a:ext uri="{FF2B5EF4-FFF2-40B4-BE49-F238E27FC236}">
                  <a16:creationId xmlns:a16="http://schemas.microsoft.com/office/drawing/2014/main" id="{D99F3D0C-F7D9-E222-4D0F-366759DF4F73}"/>
                </a:ext>
              </a:extLst>
            </p:cNvPr>
            <p:cNvSpPr txBox="1"/>
            <p:nvPr/>
          </p:nvSpPr>
          <p:spPr>
            <a:xfrm>
              <a:off x="9147530" y="3321373"/>
              <a:ext cx="849913" cy="338554"/>
            </a:xfrm>
            <a:prstGeom prst="rect">
              <a:avLst/>
            </a:prstGeom>
            <a:noFill/>
          </p:spPr>
          <p:txBody>
            <a:bodyPr wrap="none" rtlCol="0">
              <a:spAutoFit/>
            </a:bodyPr>
            <a:lstStyle/>
            <a:p>
              <a:pPr marL="0">
                <a:spcBef>
                  <a:spcPts val="3000"/>
                </a:spcBef>
              </a:pPr>
              <a:r>
                <a:rPr lang="en-CH" sz="1600" b="1" i="1" dirty="0">
                  <a:solidFill>
                    <a:prstClr val="black"/>
                  </a:solidFill>
                  <a:latin typeface="Helvetica" pitchFamily="2" charset="0"/>
                  <a:ea typeface="Helvetica Light" charset="0"/>
                  <a:cs typeface="Helvetica Light" charset="0"/>
                  <a:sym typeface="Wingdings" pitchFamily="2" charset="2"/>
                </a:rPr>
                <a:t>H</a:t>
              </a:r>
              <a:r>
                <a:rPr lang="en-CH" sz="1600" b="1" dirty="0">
                  <a:solidFill>
                    <a:prstClr val="black"/>
                  </a:solidFill>
                  <a:latin typeface="Helvetica" pitchFamily="2" charset="0"/>
                  <a:ea typeface="Helvetica Light" charset="0"/>
                  <a:cs typeface="Helvetica Light" charset="0"/>
                  <a:sym typeface="Wingdings" pitchFamily="2" charset="2"/>
                </a:rPr>
                <a:t> </a:t>
              </a:r>
              <a:r>
                <a:rPr lang="en-CH" sz="1600" b="1" dirty="0">
                  <a:solidFill>
                    <a:prstClr val="black"/>
                  </a:solidFill>
                  <a:latin typeface="Symbol" pitchFamily="2" charset="2"/>
                  <a:ea typeface="Helvetica Light" charset="0"/>
                  <a:cs typeface="Helvetica Light" charset="0"/>
                  <a:sym typeface="Wingdings" pitchFamily="2" charset="2"/>
                </a:rPr>
                <a:t>®</a:t>
              </a:r>
              <a:r>
                <a:rPr lang="en-CH" sz="1600" b="1" dirty="0">
                  <a:solidFill>
                    <a:prstClr val="black"/>
                  </a:solidFill>
                  <a:latin typeface="Helvetica" pitchFamily="2" charset="0"/>
                  <a:ea typeface="Helvetica Light" charset="0"/>
                  <a:cs typeface="Helvetica Light" charset="0"/>
                  <a:sym typeface="Wingdings" pitchFamily="2" charset="2"/>
                </a:rPr>
                <a:t> 𝜏𝜏</a:t>
              </a:r>
            </a:p>
          </p:txBody>
        </p:sp>
      </p:grpSp>
    </p:spTree>
    <p:extLst>
      <p:ext uri="{BB962C8B-B14F-4D97-AF65-F5344CB8AC3E}">
        <p14:creationId xmlns:p14="http://schemas.microsoft.com/office/powerpoint/2010/main" val="396229506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C468F-15F0-295D-1D97-E90D4D3BEEF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C19F563-D075-29FD-2A81-2889A74F1516}"/>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8" name="Picture 2">
            <a:extLst>
              <a:ext uri="{FF2B5EF4-FFF2-40B4-BE49-F238E27FC236}">
                <a16:creationId xmlns:a16="http://schemas.microsoft.com/office/drawing/2014/main" id="{96663B73-FB4E-A289-73E8-F0A34794407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saturation sat="400000"/>
                    </a14:imgEffect>
                  </a14:imgLayer>
                </a14:imgProps>
              </a:ext>
            </a:extLst>
          </a:blip>
          <a:srcRect/>
          <a:stretch/>
        </p:blipFill>
        <p:spPr bwMode="auto">
          <a:xfrm>
            <a:off x="894557"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6B926E-A72A-90FF-E445-623E94B5C9D6}"/>
              </a:ext>
            </a:extLst>
          </p:cNvPr>
          <p:cNvSpPr txBox="1"/>
          <p:nvPr/>
        </p:nvSpPr>
        <p:spPr>
          <a:xfrm>
            <a:off x="8918665" y="6604084"/>
            <a:ext cx="2327881"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A </a:t>
            </a:r>
            <a:r>
              <a:rPr lang="en-GB" sz="1050">
                <a:solidFill>
                  <a:schemeClr val="bg1"/>
                </a:solidFill>
                <a:latin typeface="Helvetica Light" charset="0"/>
                <a:ea typeface="Helvetica Light" charset="0"/>
                <a:cs typeface="Helvetica Light" charset="0"/>
                <a:sym typeface="Wingdings" pitchFamily="2" charset="2"/>
              </a:rPr>
              <a:t>ttH → </a:t>
            </a:r>
            <a:r>
              <a:rPr lang="en-US" sz="1050">
                <a:solidFill>
                  <a:schemeClr val="bg1"/>
                </a:solidFill>
                <a:latin typeface="Helvetica Light" charset="0"/>
                <a:ea typeface="Helvetica Light" charset="0"/>
                <a:cs typeface="Helvetica Light" charset="0"/>
                <a:sym typeface="Wingdings" pitchFamily="2" charset="2"/>
              </a:rPr>
              <a:t>6 jets</a:t>
            </a:r>
            <a:r>
              <a:rPr lang="en-GB" sz="1050">
                <a:solidFill>
                  <a:schemeClr val="bg1"/>
                </a:solidFill>
                <a:latin typeface="Helvetica Light" charset="0"/>
                <a:ea typeface="Helvetica Light" charset="0"/>
                <a:cs typeface="Helvetica Light" charset="0"/>
                <a:sym typeface="Wingdings" pitchFamily="2" charset="2"/>
              </a:rPr>
              <a:t> + 𝛾𝛾 candidate event</a:t>
            </a:r>
            <a:endParaRPr lang="en-CH" sz="1050">
              <a:solidFill>
                <a:schemeClr val="bg1"/>
              </a:solidFill>
              <a:latin typeface="Helvetica Light" charset="0"/>
              <a:ea typeface="Helvetica Light" charset="0"/>
              <a:cs typeface="Helvetica Light" charset="0"/>
              <a:sym typeface="Wingdings" pitchFamily="2" charset="2"/>
            </a:endParaRPr>
          </a:p>
        </p:txBody>
      </p:sp>
      <p:sp>
        <p:nvSpPr>
          <p:cNvPr id="9" name="Rectangle 8">
            <a:extLst>
              <a:ext uri="{FF2B5EF4-FFF2-40B4-BE49-F238E27FC236}">
                <a16:creationId xmlns:a16="http://schemas.microsoft.com/office/drawing/2014/main" id="{B97E8895-E296-44C7-1C38-3E19B4456CD0}"/>
              </a:ext>
            </a:extLst>
          </p:cNvPr>
          <p:cNvSpPr/>
          <p:nvPr/>
        </p:nvSpPr>
        <p:spPr>
          <a:xfrm>
            <a:off x="894558" y="491123"/>
            <a:ext cx="184731" cy="338554"/>
          </a:xfrm>
          <a:prstGeom prst="rect">
            <a:avLst/>
          </a:prstGeom>
          <a:solidFill>
            <a:schemeClr val="tx1"/>
          </a:solidFill>
        </p:spPr>
        <p:txBody>
          <a:bodyPr wrap="none" rtlCol="0" anchor="ctr">
            <a:spAutoFit/>
          </a:bodyPr>
          <a:lstStyle/>
          <a:p>
            <a:pPr algn="l"/>
            <a:endParaRPr lang="en-CH" sz="1600">
              <a:latin typeface="Helvetica" pitchFamily="2" charset="0"/>
            </a:endParaRPr>
          </a:p>
        </p:txBody>
      </p:sp>
      <p:pic>
        <p:nvPicPr>
          <p:cNvPr id="10" name="Picture 9">
            <a:extLst>
              <a:ext uri="{FF2B5EF4-FFF2-40B4-BE49-F238E27FC236}">
                <a16:creationId xmlns:a16="http://schemas.microsoft.com/office/drawing/2014/main" id="{B0A7EB1F-474C-6ADE-E968-888F7E179E76}"/>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10323513" y="237652"/>
            <a:ext cx="1669518" cy="727929"/>
          </a:xfrm>
          <a:prstGeom prst="rect">
            <a:avLst/>
          </a:prstGeom>
        </p:spPr>
      </p:pic>
      <p:sp>
        <p:nvSpPr>
          <p:cNvPr id="6" name="Rectangle 5">
            <a:extLst>
              <a:ext uri="{FF2B5EF4-FFF2-40B4-BE49-F238E27FC236}">
                <a16:creationId xmlns:a16="http://schemas.microsoft.com/office/drawing/2014/main" id="{834C2EA9-2CDB-10A2-0F83-1AB4190DD568}"/>
              </a:ext>
            </a:extLst>
          </p:cNvPr>
          <p:cNvSpPr/>
          <p:nvPr/>
        </p:nvSpPr>
        <p:spPr>
          <a:xfrm>
            <a:off x="403178" y="5141377"/>
            <a:ext cx="2647666" cy="1721237"/>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pic>
        <p:nvPicPr>
          <p:cNvPr id="5" name="Picture 4">
            <a:extLst>
              <a:ext uri="{FF2B5EF4-FFF2-40B4-BE49-F238E27FC236}">
                <a16:creationId xmlns:a16="http://schemas.microsoft.com/office/drawing/2014/main" id="{069C5767-2C39-7767-8D4E-7D86636F8336}"/>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600560" y="5141378"/>
            <a:ext cx="2313255" cy="1721238"/>
          </a:xfrm>
          <a:prstGeom prst="rect">
            <a:avLst/>
          </a:prstGeom>
        </p:spPr>
      </p:pic>
      <p:sp>
        <p:nvSpPr>
          <p:cNvPr id="14" name="Rectangle 13">
            <a:extLst>
              <a:ext uri="{FF2B5EF4-FFF2-40B4-BE49-F238E27FC236}">
                <a16:creationId xmlns:a16="http://schemas.microsoft.com/office/drawing/2014/main" id="{0DAF03E4-388E-FB5C-0C2A-C809CF2B6282}"/>
              </a:ext>
            </a:extLst>
          </p:cNvPr>
          <p:cNvSpPr/>
          <p:nvPr/>
        </p:nvSpPr>
        <p:spPr>
          <a:xfrm>
            <a:off x="534988" y="0"/>
            <a:ext cx="3491102" cy="1320800"/>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sp>
        <p:nvSpPr>
          <p:cNvPr id="12" name="TextBox 11">
            <a:extLst>
              <a:ext uri="{FF2B5EF4-FFF2-40B4-BE49-F238E27FC236}">
                <a16:creationId xmlns:a16="http://schemas.microsoft.com/office/drawing/2014/main" id="{D56496CF-40EE-5DBE-CBF7-D02D18CA24F2}"/>
              </a:ext>
            </a:extLst>
          </p:cNvPr>
          <p:cNvSpPr txBox="1"/>
          <p:nvPr/>
        </p:nvSpPr>
        <p:spPr>
          <a:xfrm>
            <a:off x="626268" y="298868"/>
            <a:ext cx="3058627" cy="400110"/>
          </a:xfrm>
          <a:prstGeom prst="rect">
            <a:avLst/>
          </a:prstGeom>
          <a:noFill/>
        </p:spPr>
        <p:txBody>
          <a:bodyPr wrap="square">
            <a:spAutoFit/>
          </a:bodyPr>
          <a:lstStyle/>
          <a:p>
            <a:r>
              <a:rPr lang="en-GB" sz="2000" b="1" i="1">
                <a:solidFill>
                  <a:schemeClr val="bg1"/>
                </a:solidFill>
                <a:latin typeface="Helvetica" pitchFamily="2" charset="0"/>
                <a:ea typeface="Helvetica Light" charset="0"/>
                <a:cs typeface="Helvetica Light" charset="0"/>
                <a:sym typeface="Wingdings" pitchFamily="2" charset="2"/>
              </a:rPr>
              <a:t>ttH </a:t>
            </a:r>
            <a:r>
              <a:rPr lang="en-GB" sz="2000" b="1">
                <a:solidFill>
                  <a:schemeClr val="bg1"/>
                </a:solidFill>
                <a:latin typeface="Helvetica" pitchFamily="2" charset="0"/>
                <a:ea typeface="Helvetica Light" charset="0"/>
                <a:cs typeface="Helvetica Light" charset="0"/>
                <a:sym typeface="Wingdings" pitchFamily="2" charset="2"/>
              </a:rPr>
              <a:t>production</a:t>
            </a:r>
            <a:endParaRPr lang="en-CH" sz="2000" b="1">
              <a:solidFill>
                <a:schemeClr val="bg1"/>
              </a:solidFill>
              <a:latin typeface="Helvetica" pitchFamily="2" charset="0"/>
            </a:endParaRPr>
          </a:p>
        </p:txBody>
      </p:sp>
    </p:spTree>
    <p:extLst>
      <p:ext uri="{BB962C8B-B14F-4D97-AF65-F5344CB8AC3E}">
        <p14:creationId xmlns:p14="http://schemas.microsoft.com/office/powerpoint/2010/main" val="161316473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BDFC5-92B8-99BC-4382-C0A43DAA122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418B38B-FBFB-E2FA-5368-39A5CA1BC585}"/>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8" name="Picture 2">
            <a:extLst>
              <a:ext uri="{FF2B5EF4-FFF2-40B4-BE49-F238E27FC236}">
                <a16:creationId xmlns:a16="http://schemas.microsoft.com/office/drawing/2014/main" id="{256E7975-A119-933C-C6A2-0E0079D1288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saturation sat="400000"/>
                    </a14:imgEffect>
                  </a14:imgLayer>
                </a14:imgProps>
              </a:ext>
            </a:extLst>
          </a:blip>
          <a:srcRect/>
          <a:stretch/>
        </p:blipFill>
        <p:spPr bwMode="auto">
          <a:xfrm>
            <a:off x="894557"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280233B-39BF-CE6B-D638-ECE65C0799C7}"/>
              </a:ext>
            </a:extLst>
          </p:cNvPr>
          <p:cNvSpPr txBox="1"/>
          <p:nvPr/>
        </p:nvSpPr>
        <p:spPr>
          <a:xfrm>
            <a:off x="8918665" y="6604084"/>
            <a:ext cx="2327881" cy="253916"/>
          </a:xfrm>
          <a:prstGeom prst="rect">
            <a:avLst/>
          </a:prstGeom>
          <a:noFill/>
        </p:spPr>
        <p:txBody>
          <a:bodyPr wrap="none" rtlCol="0">
            <a:spAutoFit/>
          </a:bodyPr>
          <a:lstStyle/>
          <a:p>
            <a:pPr>
              <a:spcBef>
                <a:spcPts val="3000"/>
              </a:spcBef>
            </a:pPr>
            <a:r>
              <a:rPr lang="en-CH" sz="1050">
                <a:solidFill>
                  <a:schemeClr val="bg1"/>
                </a:solidFill>
                <a:latin typeface="Helvetica Light" charset="0"/>
                <a:ea typeface="Helvetica Light" charset="0"/>
                <a:cs typeface="Helvetica Light" charset="0"/>
                <a:sym typeface="Wingdings" pitchFamily="2" charset="2"/>
              </a:rPr>
              <a:t>A </a:t>
            </a:r>
            <a:r>
              <a:rPr lang="en-GB" sz="1050">
                <a:solidFill>
                  <a:schemeClr val="bg1"/>
                </a:solidFill>
                <a:latin typeface="Helvetica Light" charset="0"/>
                <a:ea typeface="Helvetica Light" charset="0"/>
                <a:cs typeface="Helvetica Light" charset="0"/>
                <a:sym typeface="Wingdings" pitchFamily="2" charset="2"/>
              </a:rPr>
              <a:t>ttH → </a:t>
            </a:r>
            <a:r>
              <a:rPr lang="en-US" sz="1050">
                <a:solidFill>
                  <a:schemeClr val="bg1"/>
                </a:solidFill>
                <a:latin typeface="Helvetica Light" charset="0"/>
                <a:ea typeface="Helvetica Light" charset="0"/>
                <a:cs typeface="Helvetica Light" charset="0"/>
                <a:sym typeface="Wingdings" pitchFamily="2" charset="2"/>
              </a:rPr>
              <a:t>6 jets</a:t>
            </a:r>
            <a:r>
              <a:rPr lang="en-GB" sz="1050">
                <a:solidFill>
                  <a:schemeClr val="bg1"/>
                </a:solidFill>
                <a:latin typeface="Helvetica Light" charset="0"/>
                <a:ea typeface="Helvetica Light" charset="0"/>
                <a:cs typeface="Helvetica Light" charset="0"/>
                <a:sym typeface="Wingdings" pitchFamily="2" charset="2"/>
              </a:rPr>
              <a:t> + 𝛾𝛾 candidate event</a:t>
            </a:r>
            <a:endParaRPr lang="en-CH" sz="1050">
              <a:solidFill>
                <a:schemeClr val="bg1"/>
              </a:solidFill>
              <a:latin typeface="Helvetica Light" charset="0"/>
              <a:ea typeface="Helvetica Light" charset="0"/>
              <a:cs typeface="Helvetica Light" charset="0"/>
              <a:sym typeface="Wingdings" pitchFamily="2" charset="2"/>
            </a:endParaRPr>
          </a:p>
        </p:txBody>
      </p:sp>
      <p:sp>
        <p:nvSpPr>
          <p:cNvPr id="9" name="Rectangle 8">
            <a:extLst>
              <a:ext uri="{FF2B5EF4-FFF2-40B4-BE49-F238E27FC236}">
                <a16:creationId xmlns:a16="http://schemas.microsoft.com/office/drawing/2014/main" id="{BA5246A8-FE5F-D61E-46DC-14964EAB50A2}"/>
              </a:ext>
            </a:extLst>
          </p:cNvPr>
          <p:cNvSpPr/>
          <p:nvPr/>
        </p:nvSpPr>
        <p:spPr>
          <a:xfrm>
            <a:off x="894558" y="491123"/>
            <a:ext cx="184731" cy="338554"/>
          </a:xfrm>
          <a:prstGeom prst="rect">
            <a:avLst/>
          </a:prstGeom>
          <a:solidFill>
            <a:schemeClr val="tx1"/>
          </a:solidFill>
        </p:spPr>
        <p:txBody>
          <a:bodyPr wrap="none" rtlCol="0" anchor="ctr">
            <a:spAutoFit/>
          </a:bodyPr>
          <a:lstStyle/>
          <a:p>
            <a:pPr algn="l"/>
            <a:endParaRPr lang="en-CH" sz="1600">
              <a:latin typeface="Helvetica" pitchFamily="2" charset="0"/>
            </a:endParaRPr>
          </a:p>
        </p:txBody>
      </p:sp>
      <p:pic>
        <p:nvPicPr>
          <p:cNvPr id="10" name="Picture 9">
            <a:extLst>
              <a:ext uri="{FF2B5EF4-FFF2-40B4-BE49-F238E27FC236}">
                <a16:creationId xmlns:a16="http://schemas.microsoft.com/office/drawing/2014/main" id="{F0C44ECA-2586-2F00-D31B-F3F388827676}"/>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10323513" y="237652"/>
            <a:ext cx="1669518" cy="727929"/>
          </a:xfrm>
          <a:prstGeom prst="rect">
            <a:avLst/>
          </a:prstGeom>
        </p:spPr>
      </p:pic>
      <p:sp>
        <p:nvSpPr>
          <p:cNvPr id="6" name="Rectangle 5">
            <a:extLst>
              <a:ext uri="{FF2B5EF4-FFF2-40B4-BE49-F238E27FC236}">
                <a16:creationId xmlns:a16="http://schemas.microsoft.com/office/drawing/2014/main" id="{60FCC9FE-8E3B-241F-BC26-E01A9DF90B28}"/>
              </a:ext>
            </a:extLst>
          </p:cNvPr>
          <p:cNvSpPr/>
          <p:nvPr/>
        </p:nvSpPr>
        <p:spPr>
          <a:xfrm>
            <a:off x="403178" y="5141377"/>
            <a:ext cx="2647666" cy="1721237"/>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pic>
        <p:nvPicPr>
          <p:cNvPr id="5" name="Picture 4">
            <a:extLst>
              <a:ext uri="{FF2B5EF4-FFF2-40B4-BE49-F238E27FC236}">
                <a16:creationId xmlns:a16="http://schemas.microsoft.com/office/drawing/2014/main" id="{BDF53465-0E14-2477-B124-A815951CDC3A}"/>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600560" y="5141378"/>
            <a:ext cx="2313255" cy="1721238"/>
          </a:xfrm>
          <a:prstGeom prst="rect">
            <a:avLst/>
          </a:prstGeom>
        </p:spPr>
      </p:pic>
      <p:sp>
        <p:nvSpPr>
          <p:cNvPr id="14" name="Rectangle 13">
            <a:extLst>
              <a:ext uri="{FF2B5EF4-FFF2-40B4-BE49-F238E27FC236}">
                <a16:creationId xmlns:a16="http://schemas.microsoft.com/office/drawing/2014/main" id="{17DBE6A2-7ACE-0462-D5F9-AA7DA7EC04C1}"/>
              </a:ext>
            </a:extLst>
          </p:cNvPr>
          <p:cNvSpPr/>
          <p:nvPr/>
        </p:nvSpPr>
        <p:spPr>
          <a:xfrm>
            <a:off x="534988" y="0"/>
            <a:ext cx="3491102" cy="1320800"/>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sp>
        <p:nvSpPr>
          <p:cNvPr id="12" name="TextBox 11">
            <a:extLst>
              <a:ext uri="{FF2B5EF4-FFF2-40B4-BE49-F238E27FC236}">
                <a16:creationId xmlns:a16="http://schemas.microsoft.com/office/drawing/2014/main" id="{24623D1D-BBB1-2E8C-5F90-DDD7CB99E644}"/>
              </a:ext>
            </a:extLst>
          </p:cNvPr>
          <p:cNvSpPr txBox="1"/>
          <p:nvPr/>
        </p:nvSpPr>
        <p:spPr>
          <a:xfrm>
            <a:off x="626268" y="298868"/>
            <a:ext cx="3058627" cy="400110"/>
          </a:xfrm>
          <a:prstGeom prst="rect">
            <a:avLst/>
          </a:prstGeom>
          <a:noFill/>
        </p:spPr>
        <p:txBody>
          <a:bodyPr wrap="square">
            <a:spAutoFit/>
          </a:bodyPr>
          <a:lstStyle/>
          <a:p>
            <a:r>
              <a:rPr lang="en-GB" sz="2000" b="1" i="1">
                <a:solidFill>
                  <a:schemeClr val="bg1"/>
                </a:solidFill>
                <a:latin typeface="Helvetica" pitchFamily="2" charset="0"/>
                <a:ea typeface="Helvetica Light" charset="0"/>
                <a:cs typeface="Helvetica Light" charset="0"/>
                <a:sym typeface="Wingdings" pitchFamily="2" charset="2"/>
              </a:rPr>
              <a:t>ttH </a:t>
            </a:r>
            <a:r>
              <a:rPr lang="en-GB" sz="2000" b="1">
                <a:solidFill>
                  <a:schemeClr val="bg1"/>
                </a:solidFill>
                <a:latin typeface="Helvetica" pitchFamily="2" charset="0"/>
                <a:ea typeface="Helvetica Light" charset="0"/>
                <a:cs typeface="Helvetica Light" charset="0"/>
                <a:sym typeface="Wingdings" pitchFamily="2" charset="2"/>
              </a:rPr>
              <a:t>production</a:t>
            </a:r>
            <a:endParaRPr lang="en-CH" sz="2000" b="1">
              <a:solidFill>
                <a:schemeClr val="bg1"/>
              </a:solidFill>
              <a:latin typeface="Helvetica" pitchFamily="2" charset="0"/>
            </a:endParaRPr>
          </a:p>
        </p:txBody>
      </p:sp>
      <p:sp>
        <p:nvSpPr>
          <p:cNvPr id="15" name="Rounded Rectangle 14">
            <a:extLst>
              <a:ext uri="{FF2B5EF4-FFF2-40B4-BE49-F238E27FC236}">
                <a16:creationId xmlns:a16="http://schemas.microsoft.com/office/drawing/2014/main" id="{D25C7DB0-FE90-0B56-E553-DD5CC92ED647}"/>
              </a:ext>
            </a:extLst>
          </p:cNvPr>
          <p:cNvSpPr/>
          <p:nvPr/>
        </p:nvSpPr>
        <p:spPr>
          <a:xfrm>
            <a:off x="406402" y="1192299"/>
            <a:ext cx="4608512" cy="3258086"/>
          </a:xfrm>
          <a:prstGeom prst="roundRect">
            <a:avLst>
              <a:gd name="adj" fmla="val 2077"/>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16" name="TextBox 15">
            <a:extLst>
              <a:ext uri="{FF2B5EF4-FFF2-40B4-BE49-F238E27FC236}">
                <a16:creationId xmlns:a16="http://schemas.microsoft.com/office/drawing/2014/main" id="{B4F774A6-606C-F604-79CB-F3B6202D8CBE}"/>
              </a:ext>
            </a:extLst>
          </p:cNvPr>
          <p:cNvSpPr txBox="1"/>
          <p:nvPr/>
        </p:nvSpPr>
        <p:spPr>
          <a:xfrm>
            <a:off x="580831" y="1338909"/>
            <a:ext cx="3322735" cy="523220"/>
          </a:xfrm>
          <a:prstGeom prst="rect">
            <a:avLst/>
          </a:prstGeom>
          <a:noFill/>
        </p:spPr>
        <p:txBody>
          <a:bodyPr wrap="square">
            <a:spAutoFit/>
          </a:bodyPr>
          <a:lstStyle/>
          <a:p>
            <a:r>
              <a:rPr lang="en-CH" sz="1400" b="1" dirty="0">
                <a:latin typeface="Helvetica" pitchFamily="2" charset="0"/>
                <a:ea typeface="Helvetica Light" charset="0"/>
                <a:cs typeface="Helvetica Light" charset="0"/>
                <a:sym typeface="Wingdings" pitchFamily="2" charset="2"/>
              </a:rPr>
              <a:t>tt</a:t>
            </a:r>
            <a:r>
              <a:rPr lang="en-GB" sz="1400" b="1" dirty="0">
                <a:latin typeface="Helvetica" pitchFamily="2" charset="0"/>
                <a:ea typeface="Helvetica Light" charset="0"/>
                <a:cs typeface="Helvetica Light" charset="0"/>
                <a:sym typeface="Wingdings" pitchFamily="2" charset="2"/>
              </a:rPr>
              <a:t>H production features rich events, H </a:t>
            </a:r>
            <a:r>
              <a:rPr lang="en-GB" sz="1400" b="1" dirty="0">
                <a:latin typeface="Symbol" pitchFamily="2" charset="2"/>
                <a:ea typeface="Helvetica Light" charset="0"/>
                <a:cs typeface="Helvetica Light" charset="0"/>
                <a:sym typeface="Wingdings" pitchFamily="2" charset="2"/>
              </a:rPr>
              <a:t>®</a:t>
            </a:r>
            <a:r>
              <a:rPr lang="en-GB" sz="1400" b="1" dirty="0">
                <a:latin typeface="Helvetica" pitchFamily="2" charset="0"/>
                <a:ea typeface="Helvetica Light" charset="0"/>
                <a:cs typeface="Helvetica Light" charset="0"/>
                <a:sym typeface="Wingdings" pitchFamily="2" charset="2"/>
              </a:rPr>
              <a:t> 𝛾𝛾 channel most powerful</a:t>
            </a:r>
          </a:p>
        </p:txBody>
      </p:sp>
      <p:pic>
        <p:nvPicPr>
          <p:cNvPr id="17" name="Picture 16">
            <a:extLst>
              <a:ext uri="{FF2B5EF4-FFF2-40B4-BE49-F238E27FC236}">
                <a16:creationId xmlns:a16="http://schemas.microsoft.com/office/drawing/2014/main" id="{28ABBF09-FD71-1733-3825-F4FEF9E262EE}"/>
              </a:ext>
            </a:extLst>
          </p:cNvPr>
          <p:cNvPicPr>
            <a:picLocks noChangeAspect="1"/>
          </p:cNvPicPr>
          <p:nvPr/>
        </p:nvPicPr>
        <p:blipFill rotWithShape="1">
          <a:blip r:embed="rId6"/>
          <a:srcRect r="49509" b="46354"/>
          <a:stretch/>
        </p:blipFill>
        <p:spPr>
          <a:xfrm rot="5400000">
            <a:off x="1568527" y="1039902"/>
            <a:ext cx="2269775" cy="4194369"/>
          </a:xfrm>
          <a:prstGeom prst="rect">
            <a:avLst/>
          </a:prstGeom>
        </p:spPr>
      </p:pic>
      <p:sp>
        <p:nvSpPr>
          <p:cNvPr id="18" name="TextBox 17">
            <a:extLst>
              <a:ext uri="{FF2B5EF4-FFF2-40B4-BE49-F238E27FC236}">
                <a16:creationId xmlns:a16="http://schemas.microsoft.com/office/drawing/2014/main" id="{41D15911-257A-8DCC-ABF7-148E4DA2131A}"/>
              </a:ext>
            </a:extLst>
          </p:cNvPr>
          <p:cNvSpPr txBox="1"/>
          <p:nvPr/>
        </p:nvSpPr>
        <p:spPr>
          <a:xfrm>
            <a:off x="3493607" y="1812947"/>
            <a:ext cx="1282723" cy="261610"/>
          </a:xfrm>
          <a:prstGeom prst="rect">
            <a:avLst/>
          </a:prstGeom>
          <a:noFill/>
        </p:spPr>
        <p:txBody>
          <a:bodyPr wrap="none" rtlCol="0">
            <a:spAutoFit/>
          </a:bodyPr>
          <a:lstStyle/>
          <a:p>
            <a:pPr marL="0">
              <a:spcBef>
                <a:spcPts val="3000"/>
              </a:spcBef>
            </a:pPr>
            <a:r>
              <a:rPr lang="en-GB" sz="1100" dirty="0">
                <a:solidFill>
                  <a:prstClr val="black"/>
                </a:solidFill>
                <a:latin typeface="Helvetica Light" charset="0"/>
                <a:ea typeface="Helvetica Light" charset="0"/>
                <a:cs typeface="Helvetica Light" charset="0"/>
                <a:sym typeface="Wingdings" pitchFamily="2" charset="2"/>
                <a:hlinkClick r:id="rId7"/>
              </a:rPr>
              <a:t>arXiv:2004.04545</a:t>
            </a:r>
            <a:endParaRPr lang="en-CH" sz="1100" dirty="0">
              <a:solidFill>
                <a:prstClr val="black"/>
              </a:solidFill>
              <a:latin typeface="Helvetica Light"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399419271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D69C1-75E2-502D-9869-F3AAA0E12F6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6E2D8AD-09ED-006F-9B52-CCF37BA6BAB9}"/>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2" name="Picture 1">
            <a:extLst>
              <a:ext uri="{FF2B5EF4-FFF2-40B4-BE49-F238E27FC236}">
                <a16:creationId xmlns:a16="http://schemas.microsoft.com/office/drawing/2014/main" id="{1ED23A0F-A50C-0B16-C3DF-686C54F877D9}"/>
              </a:ext>
            </a:extLst>
          </p:cNvPr>
          <p:cNvPicPr>
            <a:picLocks noChangeAspect="1"/>
          </p:cNvPicPr>
          <p:nvPr/>
        </p:nvPicPr>
        <p:blipFill>
          <a:blip r:embed="rId2"/>
          <a:srcRect l="668" t="337" r="668" b="709"/>
          <a:stretch>
            <a:fillRect/>
          </a:stretch>
        </p:blipFill>
        <p:spPr>
          <a:xfrm>
            <a:off x="886182" y="0"/>
            <a:ext cx="10350110" cy="6858000"/>
          </a:xfrm>
          <a:prstGeom prst="rect">
            <a:avLst/>
          </a:prstGeom>
        </p:spPr>
      </p:pic>
      <p:sp>
        <p:nvSpPr>
          <p:cNvPr id="5" name="TextBox 4">
            <a:extLst>
              <a:ext uri="{FF2B5EF4-FFF2-40B4-BE49-F238E27FC236}">
                <a16:creationId xmlns:a16="http://schemas.microsoft.com/office/drawing/2014/main" id="{63D8E057-5AF2-E60D-D000-9C4DC81243DC}"/>
              </a:ext>
            </a:extLst>
          </p:cNvPr>
          <p:cNvSpPr txBox="1"/>
          <p:nvPr/>
        </p:nvSpPr>
        <p:spPr>
          <a:xfrm>
            <a:off x="657428" y="2727597"/>
            <a:ext cx="3392275" cy="400110"/>
          </a:xfrm>
          <a:prstGeom prst="rect">
            <a:avLst/>
          </a:prstGeom>
          <a:solidFill>
            <a:schemeClr val="tx1"/>
          </a:solidFill>
        </p:spPr>
        <p:txBody>
          <a:bodyPr wrap="none" rtlCol="0">
            <a:spAutoFit/>
          </a:bodyPr>
          <a:lstStyle/>
          <a:p>
            <a:pPr>
              <a:spcBef>
                <a:spcPts val="3000"/>
              </a:spcBef>
            </a:pPr>
            <a:r>
              <a:rPr lang="en-CH" sz="2000" b="1" dirty="0">
                <a:solidFill>
                  <a:schemeClr val="bg1"/>
                </a:solidFill>
                <a:latin typeface="Helvetica" pitchFamily="2" charset="0"/>
                <a:ea typeface="Helvetica Light" charset="0"/>
                <a:cs typeface="Helvetica Light" charset="0"/>
                <a:sym typeface="Wingdings" pitchFamily="2" charset="2"/>
              </a:rPr>
              <a:t>Rare Higgs boson decays </a:t>
            </a:r>
          </a:p>
        </p:txBody>
      </p:sp>
      <p:sp>
        <p:nvSpPr>
          <p:cNvPr id="6" name="TextBox 5">
            <a:extLst>
              <a:ext uri="{FF2B5EF4-FFF2-40B4-BE49-F238E27FC236}">
                <a16:creationId xmlns:a16="http://schemas.microsoft.com/office/drawing/2014/main" id="{EC3FD5B8-3A37-6BF1-3A9B-73AEE044E115}"/>
              </a:ext>
            </a:extLst>
          </p:cNvPr>
          <p:cNvSpPr txBox="1"/>
          <p:nvPr/>
        </p:nvSpPr>
        <p:spPr>
          <a:xfrm>
            <a:off x="9692016" y="6551250"/>
            <a:ext cx="2430474" cy="253916"/>
          </a:xfrm>
          <a:prstGeom prst="rect">
            <a:avLst/>
          </a:prstGeom>
          <a:noFill/>
        </p:spPr>
        <p:txBody>
          <a:bodyPr wrap="none" rtlCol="0">
            <a:spAutoFit/>
          </a:bodyPr>
          <a:lstStyle/>
          <a:p>
            <a:pPr marL="0">
              <a:spcBef>
                <a:spcPts val="3000"/>
              </a:spcBef>
            </a:pPr>
            <a:r>
              <a:rPr lang="en-CH" sz="1050" dirty="0">
                <a:solidFill>
                  <a:schemeClr val="bg1"/>
                </a:solidFill>
                <a:latin typeface="Helvetica Light" charset="0"/>
                <a:ea typeface="Helvetica Light" charset="0"/>
                <a:cs typeface="Helvetica Light" charset="0"/>
                <a:sym typeface="Wingdings" pitchFamily="2" charset="2"/>
              </a:rPr>
              <a:t>A Higgs boson to µµ candidate event</a:t>
            </a:r>
          </a:p>
        </p:txBody>
      </p:sp>
    </p:spTree>
    <p:extLst>
      <p:ext uri="{BB962C8B-B14F-4D97-AF65-F5344CB8AC3E}">
        <p14:creationId xmlns:p14="http://schemas.microsoft.com/office/powerpoint/2010/main" val="24276556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CBD7C-5DD2-64A9-4E96-AFA2225E485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5171D98-7717-0E43-86B6-2B8517632B76}"/>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2" name="Picture 1">
            <a:extLst>
              <a:ext uri="{FF2B5EF4-FFF2-40B4-BE49-F238E27FC236}">
                <a16:creationId xmlns:a16="http://schemas.microsoft.com/office/drawing/2014/main" id="{6D492964-0411-6764-DE98-14BDB85F7CE1}"/>
              </a:ext>
            </a:extLst>
          </p:cNvPr>
          <p:cNvPicPr>
            <a:picLocks noChangeAspect="1"/>
          </p:cNvPicPr>
          <p:nvPr/>
        </p:nvPicPr>
        <p:blipFill>
          <a:blip r:embed="rId2"/>
          <a:srcRect l="668" t="337" r="668" b="709"/>
          <a:stretch>
            <a:fillRect/>
          </a:stretch>
        </p:blipFill>
        <p:spPr>
          <a:xfrm>
            <a:off x="886182" y="0"/>
            <a:ext cx="10350110" cy="6858000"/>
          </a:xfrm>
          <a:prstGeom prst="rect">
            <a:avLst/>
          </a:prstGeom>
        </p:spPr>
      </p:pic>
      <p:sp>
        <p:nvSpPr>
          <p:cNvPr id="5" name="TextBox 4">
            <a:extLst>
              <a:ext uri="{FF2B5EF4-FFF2-40B4-BE49-F238E27FC236}">
                <a16:creationId xmlns:a16="http://schemas.microsoft.com/office/drawing/2014/main" id="{7072C565-F2D4-4A95-699B-EA28AAC71EB6}"/>
              </a:ext>
            </a:extLst>
          </p:cNvPr>
          <p:cNvSpPr txBox="1"/>
          <p:nvPr/>
        </p:nvSpPr>
        <p:spPr>
          <a:xfrm>
            <a:off x="657428" y="2727597"/>
            <a:ext cx="3392275" cy="400110"/>
          </a:xfrm>
          <a:prstGeom prst="rect">
            <a:avLst/>
          </a:prstGeom>
          <a:solidFill>
            <a:schemeClr val="tx1"/>
          </a:solidFill>
        </p:spPr>
        <p:txBody>
          <a:bodyPr wrap="none" rtlCol="0">
            <a:spAutoFit/>
          </a:bodyPr>
          <a:lstStyle/>
          <a:p>
            <a:pPr>
              <a:spcBef>
                <a:spcPts val="3000"/>
              </a:spcBef>
            </a:pPr>
            <a:r>
              <a:rPr lang="en-CH" sz="2000" b="1" dirty="0">
                <a:solidFill>
                  <a:schemeClr val="bg1"/>
                </a:solidFill>
                <a:latin typeface="Helvetica" pitchFamily="2" charset="0"/>
                <a:ea typeface="Helvetica Light" charset="0"/>
                <a:cs typeface="Helvetica Light" charset="0"/>
                <a:sym typeface="Wingdings" pitchFamily="2" charset="2"/>
              </a:rPr>
              <a:t>Rare Higgs boson decays </a:t>
            </a:r>
          </a:p>
        </p:txBody>
      </p:sp>
      <p:grpSp>
        <p:nvGrpSpPr>
          <p:cNvPr id="20" name="Group 19">
            <a:extLst>
              <a:ext uri="{FF2B5EF4-FFF2-40B4-BE49-F238E27FC236}">
                <a16:creationId xmlns:a16="http://schemas.microsoft.com/office/drawing/2014/main" id="{EE4BEDDB-591C-5148-C955-7B89A7D4C594}"/>
              </a:ext>
            </a:extLst>
          </p:cNvPr>
          <p:cNvGrpSpPr/>
          <p:nvPr/>
        </p:nvGrpSpPr>
        <p:grpSpPr>
          <a:xfrm>
            <a:off x="5039189" y="1348914"/>
            <a:ext cx="5868064" cy="4994458"/>
            <a:chOff x="602009" y="1307350"/>
            <a:chExt cx="5868064" cy="4994458"/>
          </a:xfrm>
        </p:grpSpPr>
        <p:sp>
          <p:nvSpPr>
            <p:cNvPr id="3" name="Rounded Rectangle 2">
              <a:extLst>
                <a:ext uri="{FF2B5EF4-FFF2-40B4-BE49-F238E27FC236}">
                  <a16:creationId xmlns:a16="http://schemas.microsoft.com/office/drawing/2014/main" id="{1EDF598B-BF52-FD84-F169-C26C64195A81}"/>
                </a:ext>
              </a:extLst>
            </p:cNvPr>
            <p:cNvSpPr/>
            <p:nvPr/>
          </p:nvSpPr>
          <p:spPr>
            <a:xfrm>
              <a:off x="602009" y="1307350"/>
              <a:ext cx="5718972" cy="4994458"/>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pic>
          <p:nvPicPr>
            <p:cNvPr id="11" name="Picture 10">
              <a:extLst>
                <a:ext uri="{FF2B5EF4-FFF2-40B4-BE49-F238E27FC236}">
                  <a16:creationId xmlns:a16="http://schemas.microsoft.com/office/drawing/2014/main" id="{2052F9C7-464E-96B3-23D0-36A4C5FA306A}"/>
                </a:ext>
              </a:extLst>
            </p:cNvPr>
            <p:cNvPicPr>
              <a:picLocks noChangeAspect="1"/>
            </p:cNvPicPr>
            <p:nvPr/>
          </p:nvPicPr>
          <p:blipFill>
            <a:blip r:embed="rId3"/>
            <a:srcRect t="4327" b="4327"/>
            <a:stretch/>
          </p:blipFill>
          <p:spPr>
            <a:xfrm rot="5400000">
              <a:off x="1672025" y="1282658"/>
              <a:ext cx="3713306" cy="5312829"/>
            </a:xfrm>
            <a:prstGeom prst="rect">
              <a:avLst/>
            </a:prstGeom>
          </p:spPr>
        </p:pic>
        <p:sp>
          <p:nvSpPr>
            <p:cNvPr id="12" name="TextBox 11">
              <a:extLst>
                <a:ext uri="{FF2B5EF4-FFF2-40B4-BE49-F238E27FC236}">
                  <a16:creationId xmlns:a16="http://schemas.microsoft.com/office/drawing/2014/main" id="{2C4B2090-F5AC-D437-AB52-D81EDBBFE8E1}"/>
                </a:ext>
              </a:extLst>
            </p:cNvPr>
            <p:cNvSpPr txBox="1"/>
            <p:nvPr/>
          </p:nvSpPr>
          <p:spPr>
            <a:xfrm>
              <a:off x="3052103" y="3533724"/>
              <a:ext cx="2355614" cy="338554"/>
            </a:xfrm>
            <a:prstGeom prst="rect">
              <a:avLst/>
            </a:prstGeom>
            <a:noFill/>
          </p:spPr>
          <p:txBody>
            <a:bodyPr wrap="square">
              <a:spAutoFit/>
            </a:bodyPr>
            <a:lstStyle/>
            <a:p>
              <a:r>
                <a:rPr lang="en-GB" sz="1600" b="1" noProof="0">
                  <a:solidFill>
                    <a:srgbClr val="2577BC"/>
                  </a:solidFill>
                  <a:latin typeface="Helvetica" pitchFamily="2" charset="0"/>
                </a:rPr>
                <a:t>H </a:t>
              </a:r>
              <a:r>
                <a:rPr lang="en-GB" sz="1600" b="1" noProof="0">
                  <a:solidFill>
                    <a:srgbClr val="2577BC"/>
                  </a:solidFill>
                  <a:latin typeface="Symbol" pitchFamily="2" charset="2"/>
                </a:rPr>
                <a:t>®</a:t>
              </a:r>
              <a:r>
                <a:rPr lang="en-GB" sz="1600" b="1" noProof="0">
                  <a:solidFill>
                    <a:srgbClr val="2577BC"/>
                  </a:solidFill>
                  <a:latin typeface="Helvetica" pitchFamily="2" charset="0"/>
                </a:rPr>
                <a:t> </a:t>
              </a:r>
              <a:r>
                <a:rPr lang="en-GB" sz="1600" b="1" noProof="0" err="1">
                  <a:solidFill>
                    <a:srgbClr val="2577BC"/>
                  </a:solidFill>
                  <a:latin typeface="Helvetica" pitchFamily="2" charset="0"/>
                </a:rPr>
                <a:t>μμ</a:t>
              </a:r>
              <a:r>
                <a:rPr lang="en-GB" sz="1600" b="1" noProof="0">
                  <a:solidFill>
                    <a:srgbClr val="2577BC"/>
                  </a:solidFill>
                  <a:latin typeface="Helvetica" pitchFamily="2" charset="0"/>
                </a:rPr>
                <a:t> </a:t>
              </a:r>
              <a:r>
                <a:rPr lang="en-GB" sz="1100" noProof="0">
                  <a:solidFill>
                    <a:schemeClr val="tx1">
                      <a:lumMod val="75000"/>
                      <a:lumOff val="25000"/>
                    </a:schemeClr>
                  </a:solidFill>
                  <a:latin typeface="Helvetica Light" panose="020B0403020202020204" pitchFamily="34" charset="0"/>
                </a:rPr>
                <a:t>(BR ~ 0.02%)</a:t>
              </a:r>
              <a:endParaRPr lang="en-CH" sz="1600">
                <a:solidFill>
                  <a:schemeClr val="tx1">
                    <a:lumMod val="75000"/>
                    <a:lumOff val="25000"/>
                  </a:schemeClr>
                </a:solidFill>
                <a:latin typeface="Helvetica Light" panose="020B0403020202020204" pitchFamily="34" charset="0"/>
              </a:endParaRPr>
            </a:p>
          </p:txBody>
        </p:sp>
        <p:sp>
          <p:nvSpPr>
            <p:cNvPr id="14" name="TextBox 13">
              <a:extLst>
                <a:ext uri="{FF2B5EF4-FFF2-40B4-BE49-F238E27FC236}">
                  <a16:creationId xmlns:a16="http://schemas.microsoft.com/office/drawing/2014/main" id="{22E59228-A777-A37A-0DA3-C6ABFD83CCE0}"/>
                </a:ext>
              </a:extLst>
            </p:cNvPr>
            <p:cNvSpPr txBox="1"/>
            <p:nvPr/>
          </p:nvSpPr>
          <p:spPr>
            <a:xfrm>
              <a:off x="4413989" y="2023955"/>
              <a:ext cx="1586948" cy="230832"/>
            </a:xfrm>
            <a:prstGeom prst="rect">
              <a:avLst/>
            </a:prstGeom>
            <a:noFill/>
          </p:spPr>
          <p:txBody>
            <a:bodyPr wrap="square">
              <a:spAutoFit/>
            </a:bodyPr>
            <a:lstStyle/>
            <a:p>
              <a:pPr algn="r"/>
              <a:r>
                <a:rPr lang="en-GB" sz="900" u="none" strike="noStrike" noProof="0">
                  <a:solidFill>
                    <a:schemeClr val="tx1">
                      <a:lumMod val="75000"/>
                      <a:lumOff val="25000"/>
                    </a:schemeClr>
                  </a:solidFill>
                  <a:effectLst/>
                  <a:latin typeface="Helvetica Light" panose="020B0403020202020204" pitchFamily="34" charset="0"/>
                  <a:hlinkClick r:id="rId4"/>
                </a:rPr>
                <a:t>PRL 135 (2025) 231802</a:t>
              </a:r>
              <a:endParaRPr lang="en-GB" sz="900" noProof="0">
                <a:solidFill>
                  <a:schemeClr val="tx1">
                    <a:lumMod val="75000"/>
                    <a:lumOff val="25000"/>
                  </a:schemeClr>
                </a:solidFill>
                <a:latin typeface="Helvetica Light" panose="020B0403020202020204" pitchFamily="34" charset="0"/>
              </a:endParaRPr>
            </a:p>
          </p:txBody>
        </p:sp>
        <p:sp>
          <p:nvSpPr>
            <p:cNvPr id="17" name="Rectangle 16">
              <a:extLst>
                <a:ext uri="{FF2B5EF4-FFF2-40B4-BE49-F238E27FC236}">
                  <a16:creationId xmlns:a16="http://schemas.microsoft.com/office/drawing/2014/main" id="{E5FA4A58-E810-A493-7803-372FA772B62C}"/>
                </a:ext>
              </a:extLst>
            </p:cNvPr>
            <p:cNvSpPr/>
            <p:nvPr/>
          </p:nvSpPr>
          <p:spPr>
            <a:xfrm>
              <a:off x="751101" y="1409179"/>
              <a:ext cx="5718972" cy="523220"/>
            </a:xfrm>
            <a:prstGeom prst="rect">
              <a:avLst/>
            </a:prstGeom>
          </p:spPr>
          <p:txBody>
            <a:bodyPr wrap="square">
              <a:spAutoFit/>
            </a:bodyPr>
            <a:lstStyle/>
            <a:p>
              <a:pPr defTabSz="457200" fontAlgn="base">
                <a:spcBef>
                  <a:spcPts val="1800"/>
                </a:spcBef>
                <a:spcAft>
                  <a:spcPct val="0"/>
                </a:spcAft>
                <a:defRPr/>
              </a:pPr>
              <a:r>
                <a:rPr lang="en-GB" sz="1400" noProof="0" dirty="0">
                  <a:solidFill>
                    <a:srgbClr val="000000"/>
                  </a:solidFill>
                  <a:latin typeface="Helvetica" pitchFamily="2" charset="0"/>
                </a:rPr>
                <a:t>Using 305 fb</a:t>
              </a:r>
              <a:r>
                <a:rPr lang="en-GB" sz="1400" baseline="30000" noProof="0" dirty="0">
                  <a:solidFill>
                    <a:srgbClr val="000000"/>
                  </a:solidFill>
                  <a:latin typeface="Helvetica" pitchFamily="2" charset="0"/>
                </a:rPr>
                <a:t>–1 </a:t>
              </a:r>
              <a:r>
                <a:rPr lang="en-GB" sz="1400" noProof="0" dirty="0">
                  <a:solidFill>
                    <a:srgbClr val="000000"/>
                  </a:solidFill>
                  <a:latin typeface="Helvetica" pitchFamily="2" charset="0"/>
                </a:rPr>
                <a:t>of Run-2 + 3 </a:t>
              </a:r>
              <a:r>
                <a:rPr lang="en-GB" sz="1400" dirty="0">
                  <a:solidFill>
                    <a:srgbClr val="000000"/>
                  </a:solidFill>
                  <a:latin typeface="Helvetica" pitchFamily="2" charset="0"/>
                </a:rPr>
                <a:t>(2022–2024) data, </a:t>
              </a:r>
              <a:r>
                <a:rPr lang="en-GB" sz="1400" noProof="0" dirty="0">
                  <a:solidFill>
                    <a:srgbClr val="000000"/>
                  </a:solidFill>
                  <a:latin typeface="Helvetica" pitchFamily="2" charset="0"/>
                </a:rPr>
                <a:t>ATLAS reported evidence for rare 2</a:t>
              </a:r>
              <a:r>
                <a:rPr lang="en-GB" sz="1400" baseline="30000" noProof="0" dirty="0">
                  <a:solidFill>
                    <a:srgbClr val="000000"/>
                  </a:solidFill>
                  <a:latin typeface="Helvetica" pitchFamily="2" charset="0"/>
                </a:rPr>
                <a:t>nd</a:t>
              </a:r>
              <a:r>
                <a:rPr lang="en-GB" sz="1400" noProof="0" dirty="0">
                  <a:solidFill>
                    <a:srgbClr val="000000"/>
                  </a:solidFill>
                  <a:latin typeface="Helvetica" pitchFamily="2" charset="0"/>
                </a:rPr>
                <a:t> generation H </a:t>
              </a:r>
              <a:r>
                <a:rPr lang="en-GB" sz="1400" noProof="0" dirty="0">
                  <a:solidFill>
                    <a:srgbClr val="000000"/>
                  </a:solidFill>
                  <a:latin typeface="Symbol" pitchFamily="2" charset="2"/>
                </a:rPr>
                <a:t>®</a:t>
              </a:r>
              <a:r>
                <a:rPr lang="en-GB" sz="1400" noProof="0" dirty="0">
                  <a:solidFill>
                    <a:srgbClr val="000000"/>
                  </a:solidFill>
                  <a:latin typeface="Helvetica" pitchFamily="2" charset="0"/>
                </a:rPr>
                <a:t> </a:t>
              </a:r>
              <a:r>
                <a:rPr lang="en-GB" sz="1400" noProof="0" dirty="0" err="1">
                  <a:solidFill>
                    <a:srgbClr val="000000"/>
                  </a:solidFill>
                  <a:latin typeface="Helvetica" pitchFamily="2" charset="0"/>
                </a:rPr>
                <a:t>μμ</a:t>
              </a:r>
              <a:r>
                <a:rPr lang="en-GB" sz="1400" noProof="0" dirty="0">
                  <a:solidFill>
                    <a:srgbClr val="000000"/>
                  </a:solidFill>
                  <a:latin typeface="Helvetica" pitchFamily="2" charset="0"/>
                </a:rPr>
                <a:t> (first seen by CMS) </a:t>
              </a:r>
              <a:endParaRPr lang="en-GB" sz="1400" baseline="30000" noProof="0" dirty="0">
                <a:solidFill>
                  <a:srgbClr val="000000"/>
                </a:solidFill>
                <a:latin typeface="Helvetica" pitchFamily="2" charset="0"/>
              </a:endParaRPr>
            </a:p>
          </p:txBody>
        </p:sp>
        <p:sp>
          <p:nvSpPr>
            <p:cNvPr id="18" name="TextBox 17">
              <a:extLst>
                <a:ext uri="{FF2B5EF4-FFF2-40B4-BE49-F238E27FC236}">
                  <a16:creationId xmlns:a16="http://schemas.microsoft.com/office/drawing/2014/main" id="{5B773A70-5014-6BDF-922F-4B76DA196AE6}"/>
                </a:ext>
              </a:extLst>
            </p:cNvPr>
            <p:cNvSpPr txBox="1"/>
            <p:nvPr/>
          </p:nvSpPr>
          <p:spPr>
            <a:xfrm>
              <a:off x="1379017" y="5620536"/>
              <a:ext cx="4354077" cy="569387"/>
            </a:xfrm>
            <a:prstGeom prst="rect">
              <a:avLst/>
            </a:prstGeom>
            <a:noFill/>
          </p:spPr>
          <p:txBody>
            <a:bodyPr wrap="none" rtlCol="0">
              <a:spAutoFit/>
            </a:bodyPr>
            <a:lstStyle/>
            <a:p>
              <a:pPr>
                <a:spcBef>
                  <a:spcPts val="3000"/>
                </a:spcBef>
              </a:pPr>
              <a:r>
                <a:rPr lang="en-GB" sz="1400" noProof="0" dirty="0">
                  <a:solidFill>
                    <a:prstClr val="black"/>
                  </a:solidFill>
                  <a:latin typeface="Helvetica" pitchFamily="2" charset="0"/>
                  <a:ea typeface="Helvetica Light" charset="0"/>
                  <a:cs typeface="Helvetica Light" charset="0"/>
                  <a:sym typeface="Wingdings" pitchFamily="2" charset="2"/>
                </a:rPr>
                <a:t>Significance: 3.4σ (2.5σ exp), </a:t>
              </a:r>
              <a:r>
                <a:rPr lang="en-GB" sz="1400" dirty="0" err="1">
                  <a:solidFill>
                    <a:prstClr val="black"/>
                  </a:solidFill>
                  <a:latin typeface="Helvetica" pitchFamily="2" charset="0"/>
                  <a:ea typeface="Helvetica Light" charset="0"/>
                  <a:cs typeface="Helvetica Light" charset="0"/>
                  <a:sym typeface="Wingdings" pitchFamily="2" charset="2"/>
                </a:rPr>
                <a:t>σ</a:t>
              </a:r>
              <a:r>
                <a:rPr lang="en-GB" sz="1400" baseline="-25000" dirty="0" err="1">
                  <a:solidFill>
                    <a:prstClr val="black"/>
                  </a:solidFill>
                  <a:latin typeface="Helvetica" pitchFamily="2" charset="0"/>
                  <a:ea typeface="Helvetica Light" charset="0"/>
                  <a:cs typeface="Helvetica Light" charset="0"/>
                  <a:sym typeface="Wingdings" pitchFamily="2" charset="2"/>
                </a:rPr>
                <a:t>exp</a:t>
              </a:r>
              <a:r>
                <a:rPr lang="en-GB" sz="1400" baseline="-25000" dirty="0">
                  <a:solidFill>
                    <a:prstClr val="black"/>
                  </a:solidFill>
                  <a:latin typeface="Helvetica" pitchFamily="2" charset="0"/>
                  <a:ea typeface="Helvetica Light" charset="0"/>
                  <a:cs typeface="Helvetica Light" charset="0"/>
                  <a:sym typeface="Wingdings" pitchFamily="2" charset="2"/>
                </a:rPr>
                <a:t> </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dirty="0" err="1">
                  <a:solidFill>
                    <a:prstClr val="black"/>
                  </a:solidFill>
                  <a:latin typeface="Helvetica" pitchFamily="2" charset="0"/>
                  <a:ea typeface="Helvetica Light" charset="0"/>
                  <a:cs typeface="Helvetica Light" charset="0"/>
                  <a:sym typeface="Wingdings" pitchFamily="2" charset="2"/>
                </a:rPr>
                <a:t>σ</a:t>
              </a:r>
              <a:r>
                <a:rPr lang="en-GB" sz="1400" baseline="-25000" dirty="0" err="1">
                  <a:solidFill>
                    <a:prstClr val="black"/>
                  </a:solidFill>
                  <a:latin typeface="Helvetica" pitchFamily="2" charset="0"/>
                  <a:ea typeface="Helvetica Light" charset="0"/>
                  <a:cs typeface="Helvetica Light" charset="0"/>
                  <a:sym typeface="Wingdings" pitchFamily="2" charset="2"/>
                </a:rPr>
                <a:t>SM</a:t>
              </a:r>
              <a:r>
                <a:rPr lang="en-GB" sz="1400" noProof="0" dirty="0">
                  <a:solidFill>
                    <a:prstClr val="black"/>
                  </a:solidFill>
                  <a:latin typeface="Helvetica" pitchFamily="2" charset="0"/>
                  <a:ea typeface="Helvetica Light" charset="0"/>
                  <a:cs typeface="Helvetica Light" charset="0"/>
                  <a:sym typeface="Wingdings" pitchFamily="2" charset="2"/>
                </a:rPr>
                <a:t> = 1.4 ± 0.4</a:t>
              </a:r>
            </a:p>
            <a:p>
              <a:pPr>
                <a:spcBef>
                  <a:spcPts val="600"/>
                </a:spcBef>
                <a:defRPr/>
              </a:pP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CMS (Run 2): </a:t>
              </a:r>
              <a:r>
                <a:rPr kumimoji="0" lang="en-GB" sz="12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μ</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1.19 ± 0.43 (</a:t>
              </a:r>
              <a:r>
                <a:rPr lang="en-GB" sz="1200" noProof="0" dirty="0">
                  <a:solidFill>
                    <a:prstClr val="black"/>
                  </a:solidFill>
                  <a:latin typeface="Helvetica" pitchFamily="2" charset="0"/>
                  <a:ea typeface="Helvetica Light" charset="0"/>
                  <a:cs typeface="Helvetica Light" charset="0"/>
                  <a:sym typeface="Wingdings" pitchFamily="2" charset="2"/>
                </a:rPr>
                <a:t>3.0σ) </a:t>
              </a:r>
              <a:r>
                <a:rPr kumimoji="0" lang="en-GB" sz="900" b="0" i="0" u="none" strike="noStrike" kern="1200" cap="none" spc="0" normalizeH="0" baseline="0" noProof="0" dirty="0">
                  <a:ln>
                    <a:noFill/>
                  </a:ln>
                  <a:solidFill>
                    <a:srgbClr val="000000">
                      <a:lumMod val="75000"/>
                      <a:lumOff val="25000"/>
                    </a:srgbClr>
                  </a:solidFill>
                  <a:effectLst/>
                  <a:uLnTx/>
                  <a:uFillTx/>
                  <a:latin typeface="Helvetica Light" panose="020B0403020202020204" pitchFamily="34" charset="0"/>
                  <a:ea typeface="+mn-ea"/>
                  <a:cs typeface="+mn-cs"/>
                </a:rPr>
                <a:t>[</a:t>
              </a:r>
              <a:r>
                <a:rPr kumimoji="0" lang="en-GB" sz="900" b="0" i="0" u="none" strike="noStrike" kern="1200" cap="none" spc="0" normalizeH="0" baseline="0" noProof="0" dirty="0">
                  <a:ln>
                    <a:noFill/>
                  </a:ln>
                  <a:solidFill>
                    <a:srgbClr val="000000">
                      <a:lumMod val="75000"/>
                      <a:lumOff val="25000"/>
                    </a:srgbClr>
                  </a:solidFill>
                  <a:effectLst/>
                  <a:uLnTx/>
                  <a:uFillTx/>
                  <a:latin typeface="Helvetica Light" panose="020B0403020202020204" pitchFamily="34" charset="0"/>
                  <a:ea typeface="+mn-ea"/>
                  <a:cs typeface="+mn-cs"/>
                  <a:hlinkClick r:id="rId5"/>
                </a:rPr>
                <a:t>JHEP 01 (2021) 148</a:t>
              </a:r>
              <a:r>
                <a:rPr kumimoji="0" lang="en-GB" sz="900" b="0" i="0" u="none" strike="noStrike" kern="1200" cap="none" spc="0" normalizeH="0" baseline="0" noProof="0" dirty="0">
                  <a:ln>
                    <a:noFill/>
                  </a:ln>
                  <a:solidFill>
                    <a:srgbClr val="000000">
                      <a:lumMod val="75000"/>
                      <a:lumOff val="25000"/>
                    </a:srgbClr>
                  </a:solidFill>
                  <a:effectLst/>
                  <a:uLnTx/>
                  <a:uFillTx/>
                  <a:latin typeface="Helvetica Light" panose="020B0403020202020204" pitchFamily="34" charset="0"/>
                  <a:ea typeface="+mn-ea"/>
                  <a:cs typeface="+mn-cs"/>
                </a:rPr>
                <a:t>]</a:t>
              </a:r>
              <a:endPar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endParaRPr>
            </a:p>
          </p:txBody>
        </p:sp>
      </p:grpSp>
    </p:spTree>
    <p:extLst>
      <p:ext uri="{BB962C8B-B14F-4D97-AF65-F5344CB8AC3E}">
        <p14:creationId xmlns:p14="http://schemas.microsoft.com/office/powerpoint/2010/main" val="174215091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7929B-3449-2DC6-25B7-C93017E8773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418DAEB-50AA-C1D4-E293-25AB625250E1}"/>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745CA089-E0CB-6D83-C676-8712C584B20D}"/>
              </a:ext>
            </a:extLst>
          </p:cNvPr>
          <p:cNvSpPr>
            <a:spLocks noGrp="1"/>
          </p:cNvSpPr>
          <p:nvPr>
            <p:ph type="sldNum" sz="quarter" idx="4"/>
          </p:nvPr>
        </p:nvSpPr>
        <p:spPr/>
        <p:txBody>
          <a:bodyPr/>
          <a:lstStyle/>
          <a:p>
            <a:pPr>
              <a:defRPr/>
            </a:pPr>
            <a:fld id="{611C2F03-9E95-40C9-A99F-3C4F7EE8CF2A}" type="slidenum">
              <a:rPr lang="en-GB" smtClean="0"/>
              <a:pPr>
                <a:defRPr/>
              </a:pPr>
              <a:t>49</a:t>
            </a:fld>
            <a:endParaRPr lang="en-GB"/>
          </a:p>
        </p:txBody>
      </p:sp>
      <p:pic>
        <p:nvPicPr>
          <p:cNvPr id="3" name="Picture 2">
            <a:extLst>
              <a:ext uri="{FF2B5EF4-FFF2-40B4-BE49-F238E27FC236}">
                <a16:creationId xmlns:a16="http://schemas.microsoft.com/office/drawing/2014/main" id="{C9442078-E5DE-60C9-7C1F-C9726BA7D0D7}"/>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4" name="Rounded Rectangle 3">
            <a:extLst>
              <a:ext uri="{FF2B5EF4-FFF2-40B4-BE49-F238E27FC236}">
                <a16:creationId xmlns:a16="http://schemas.microsoft.com/office/drawing/2014/main" id="{FA864742-7A1F-E84E-1A9E-EFC122B63DE8}"/>
              </a:ext>
            </a:extLst>
          </p:cNvPr>
          <p:cNvSpPr/>
          <p:nvPr/>
        </p:nvSpPr>
        <p:spPr>
          <a:xfrm>
            <a:off x="6344143" y="1148337"/>
            <a:ext cx="5231441" cy="5445011"/>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5" name="Rectangle 4">
            <a:extLst>
              <a:ext uri="{FF2B5EF4-FFF2-40B4-BE49-F238E27FC236}">
                <a16:creationId xmlns:a16="http://schemas.microsoft.com/office/drawing/2014/main" id="{D2F9C16F-57F7-C39A-41FF-94273B131AF8}"/>
              </a:ext>
            </a:extLst>
          </p:cNvPr>
          <p:cNvSpPr/>
          <p:nvPr/>
        </p:nvSpPr>
        <p:spPr>
          <a:xfrm>
            <a:off x="-1" y="212036"/>
            <a:ext cx="7260609"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CC648D73-4E5F-A2F6-BECD-F4CAA0D8CAF1}"/>
              </a:ext>
            </a:extLst>
          </p:cNvPr>
          <p:cNvSpPr txBox="1"/>
          <p:nvPr/>
        </p:nvSpPr>
        <p:spPr>
          <a:xfrm>
            <a:off x="214938" y="264651"/>
            <a:ext cx="7441456"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The Higgs mechanism is real</a:t>
            </a:r>
          </a:p>
        </p:txBody>
      </p:sp>
      <p:pic>
        <p:nvPicPr>
          <p:cNvPr id="9" name="Picture 8">
            <a:extLst>
              <a:ext uri="{FF2B5EF4-FFF2-40B4-BE49-F238E27FC236}">
                <a16:creationId xmlns:a16="http://schemas.microsoft.com/office/drawing/2014/main" id="{A812B892-5601-D403-6544-67ACE685D592}"/>
              </a:ext>
            </a:extLst>
          </p:cNvPr>
          <p:cNvPicPr>
            <a:picLocks noChangeAspect="1"/>
          </p:cNvPicPr>
          <p:nvPr/>
        </p:nvPicPr>
        <p:blipFill>
          <a:blip r:embed="rId3"/>
          <a:srcRect l="7583" t="3860" r="7454" b="4552"/>
          <a:stretch>
            <a:fillRect/>
          </a:stretch>
        </p:blipFill>
        <p:spPr>
          <a:xfrm>
            <a:off x="6485225" y="1316044"/>
            <a:ext cx="4990475" cy="5243792"/>
          </a:xfrm>
          <a:prstGeom prst="rect">
            <a:avLst/>
          </a:prstGeom>
        </p:spPr>
      </p:pic>
      <p:sp>
        <p:nvSpPr>
          <p:cNvPr id="10" name="TextBox 9">
            <a:extLst>
              <a:ext uri="{FF2B5EF4-FFF2-40B4-BE49-F238E27FC236}">
                <a16:creationId xmlns:a16="http://schemas.microsoft.com/office/drawing/2014/main" id="{A8B4B6C0-26F7-40BF-98C4-3273186CFEBD}"/>
              </a:ext>
            </a:extLst>
          </p:cNvPr>
          <p:cNvSpPr txBox="1"/>
          <p:nvPr/>
        </p:nvSpPr>
        <p:spPr>
          <a:xfrm>
            <a:off x="6362300" y="6311239"/>
            <a:ext cx="1586948" cy="230832"/>
          </a:xfrm>
          <a:prstGeom prst="rect">
            <a:avLst/>
          </a:prstGeom>
          <a:noFill/>
        </p:spPr>
        <p:txBody>
          <a:bodyPr wrap="square">
            <a:spAutoFit/>
          </a:bodyPr>
          <a:lstStyle/>
          <a:p>
            <a:r>
              <a:rPr lang="en-GB" sz="900" u="none" strike="noStrike" noProof="0">
                <a:solidFill>
                  <a:schemeClr val="tx1">
                    <a:lumMod val="75000"/>
                    <a:lumOff val="25000"/>
                  </a:schemeClr>
                </a:solidFill>
                <a:effectLst/>
                <a:latin typeface="Helvetica Light" panose="020B0403020202020204" pitchFamily="34" charset="0"/>
                <a:hlinkClick r:id="rId4"/>
              </a:rPr>
              <a:t>ATLAS-CONF-2025-006</a:t>
            </a:r>
            <a:endParaRPr lang="en-GB" sz="900" noProof="0">
              <a:solidFill>
                <a:schemeClr val="tx1">
                  <a:lumMod val="75000"/>
                  <a:lumOff val="25000"/>
                </a:schemeClr>
              </a:solidFill>
              <a:latin typeface="Helvetica Light" panose="020B0403020202020204" pitchFamily="34" charset="0"/>
            </a:endParaRPr>
          </a:p>
        </p:txBody>
      </p:sp>
      <mc:AlternateContent xmlns:mc="http://schemas.openxmlformats.org/markup-compatibility/2006">
        <mc:Choice xmlns:a14="http://schemas.microsoft.com/office/drawing/2010/main" Requires="a14">
          <p:sp>
            <p:nvSpPr>
              <p:cNvPr id="28" name="Rectangle 27">
                <a:extLst>
                  <a:ext uri="{FF2B5EF4-FFF2-40B4-BE49-F238E27FC236}">
                    <a16:creationId xmlns:a16="http://schemas.microsoft.com/office/drawing/2014/main" id="{60A10E20-9991-C63E-12C1-E6297270765D}"/>
                  </a:ext>
                </a:extLst>
              </p:cNvPr>
              <p:cNvSpPr/>
              <p:nvPr/>
            </p:nvSpPr>
            <p:spPr>
              <a:xfrm>
                <a:off x="431929" y="3597223"/>
                <a:ext cx="5736859" cy="1541313"/>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Combinations of Run-2 measurements by ATLAS and  CMS have confirmed the non-universal, mass-dependent coupling strengths of the Higgs boson to the SM particles</a:t>
                </a:r>
              </a:p>
              <a:p>
                <a:pPr marL="219595" defTabSz="430225" fontAlgn="base">
                  <a:spcBef>
                    <a:spcPts val="1694"/>
                  </a:spcBef>
                  <a:spcAft>
                    <a:spcPct val="0"/>
                  </a:spcAft>
                  <a:defRPr/>
                </a:pPr>
                <a:r>
                  <a:rPr lang="en-CH" sz="1400">
                    <a:solidFill>
                      <a:schemeClr val="bg1"/>
                    </a:solidFill>
                    <a:latin typeface="Helvetica" pitchFamily="2" charset="0"/>
                    <a:ea typeface="Helvetica Light" charset="0"/>
                    <a:cs typeface="Helvetica Light" charset="0"/>
                    <a:sym typeface="Wingdings" pitchFamily="2" charset="2"/>
                  </a:rPr>
                  <a:t>Measured coupling strength modifiers: </a:t>
                </a:r>
                <a14:m>
                  <m:oMath xmlns:m="http://schemas.openxmlformats.org/officeDocument/2006/math">
                    <m:sSub>
                      <m:sSubPr>
                        <m:ctrlPr>
                          <a:rPr lang="en-CH" sz="1400" i="1">
                            <a:solidFill>
                              <a:schemeClr val="bg1"/>
                            </a:solidFill>
                            <a:latin typeface="Cambria Math" panose="02040503050406030204" pitchFamily="18" charset="0"/>
                            <a:sym typeface="Wingdings" pitchFamily="2" charset="2"/>
                          </a:rPr>
                        </m:ctrlPr>
                      </m:sSubPr>
                      <m:e>
                        <m:r>
                          <a:rPr lang="en-CH" sz="1400" i="1">
                            <a:solidFill>
                              <a:schemeClr val="bg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bg1"/>
                            </a:solidFill>
                            <a:latin typeface="Cambria Math" panose="02040503050406030204" pitchFamily="18" charset="0"/>
                            <a:sym typeface="Wingdings" pitchFamily="2" charset="2"/>
                          </a:rPr>
                          <m:t>𝑖</m:t>
                        </m:r>
                      </m:sub>
                    </m:sSub>
                    <m:r>
                      <a:rPr lang="en-US" sz="1400" i="1">
                        <a:solidFill>
                          <a:schemeClr val="bg1"/>
                        </a:solidFill>
                        <a:latin typeface="Cambria Math" panose="02040503050406030204" pitchFamily="18" charset="0"/>
                        <a:sym typeface="Wingdings" pitchFamily="2" charset="2"/>
                      </a:rPr>
                      <m:t>=</m:t>
                    </m:r>
                    <m:f>
                      <m:fPr>
                        <m:type m:val="lin"/>
                        <m:ctrlPr>
                          <a:rPr lang="en-US" sz="1400" i="1">
                            <a:solidFill>
                              <a:schemeClr val="bg1"/>
                            </a:solidFill>
                            <a:latin typeface="Cambria Math" panose="02040503050406030204" pitchFamily="18" charset="0"/>
                            <a:sym typeface="Wingdings" pitchFamily="2" charset="2"/>
                          </a:rPr>
                        </m:ctrlPr>
                      </m:fPr>
                      <m:num>
                        <m:sSubSup>
                          <m:sSubSupPr>
                            <m:ctrlPr>
                              <a:rPr lang="en-US" sz="1400" i="1">
                                <a:solidFill>
                                  <a:schemeClr val="bg1"/>
                                </a:solidFill>
                                <a:latin typeface="Cambria Math" panose="02040503050406030204" pitchFamily="18" charset="0"/>
                                <a:sym typeface="Wingdings" pitchFamily="2" charset="2"/>
                              </a:rPr>
                            </m:ctrlPr>
                          </m:sSubSupPr>
                          <m:e>
                            <m:r>
                              <a:rPr lang="en-US" sz="1400" i="1">
                                <a:solidFill>
                                  <a:schemeClr val="bg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bg1"/>
                                </a:solidFill>
                                <a:latin typeface="Cambria Math" panose="02040503050406030204" pitchFamily="18" charset="0"/>
                                <a:sym typeface="Wingdings" pitchFamily="2" charset="2"/>
                              </a:rPr>
                              <m:t>𝑖</m:t>
                            </m:r>
                          </m:sub>
                          <m:sup>
                            <m:r>
                              <m:rPr>
                                <m:sty m:val="p"/>
                              </m:rPr>
                              <a:rPr lang="en-US" sz="1400">
                                <a:solidFill>
                                  <a:schemeClr val="bg1"/>
                                </a:solidFill>
                                <a:latin typeface="Cambria Math" panose="02040503050406030204" pitchFamily="18" charset="0"/>
                                <a:sym typeface="Wingdings" pitchFamily="2" charset="2"/>
                              </a:rPr>
                              <m:t>obs</m:t>
                            </m:r>
                          </m:sup>
                        </m:sSubSup>
                      </m:num>
                      <m:den>
                        <m:sSubSup>
                          <m:sSubSupPr>
                            <m:ctrlPr>
                              <a:rPr lang="en-US" sz="1400" i="1">
                                <a:solidFill>
                                  <a:schemeClr val="bg1"/>
                                </a:solidFill>
                                <a:latin typeface="Cambria Math" panose="02040503050406030204" pitchFamily="18" charset="0"/>
                                <a:sym typeface="Wingdings" pitchFamily="2" charset="2"/>
                              </a:rPr>
                            </m:ctrlPr>
                          </m:sSubSupPr>
                          <m:e>
                            <m:r>
                              <a:rPr lang="en-US" sz="1400" i="1">
                                <a:solidFill>
                                  <a:schemeClr val="bg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bg1"/>
                                </a:solidFill>
                                <a:latin typeface="Cambria Math" panose="02040503050406030204" pitchFamily="18" charset="0"/>
                                <a:sym typeface="Wingdings" pitchFamily="2" charset="2"/>
                              </a:rPr>
                              <m:t>𝑖</m:t>
                            </m:r>
                          </m:sub>
                          <m:sup>
                            <m:r>
                              <m:rPr>
                                <m:sty m:val="p"/>
                              </m:rPr>
                              <a:rPr lang="en-US" sz="1400">
                                <a:solidFill>
                                  <a:schemeClr val="bg1"/>
                                </a:solidFill>
                                <a:latin typeface="Cambria Math" panose="02040503050406030204" pitchFamily="18" charset="0"/>
                                <a:sym typeface="Wingdings" pitchFamily="2" charset="2"/>
                              </a:rPr>
                              <m:t>SM</m:t>
                            </m:r>
                          </m:sup>
                        </m:sSubSup>
                      </m:den>
                    </m:f>
                  </m:oMath>
                </a14:m>
                <a:endParaRPr lang="en-GB" sz="1400">
                  <a:solidFill>
                    <a:schemeClr val="bg1"/>
                  </a:solidFill>
                </a:endParaRPr>
              </a:p>
            </p:txBody>
          </p:sp>
        </mc:Choice>
        <mc:Fallback>
          <p:sp>
            <p:nvSpPr>
              <p:cNvPr id="28" name="Rectangle 27">
                <a:extLst>
                  <a:ext uri="{FF2B5EF4-FFF2-40B4-BE49-F238E27FC236}">
                    <a16:creationId xmlns:a16="http://schemas.microsoft.com/office/drawing/2014/main" id="{60A10E20-9991-C63E-12C1-E6297270765D}"/>
                  </a:ext>
                </a:extLst>
              </p:cNvPr>
              <p:cNvSpPr>
                <a:spLocks noRot="1" noChangeAspect="1" noMove="1" noResize="1" noEditPoints="1" noAdjustHandles="1" noChangeArrowheads="1" noChangeShapeType="1" noTextEdit="1"/>
              </p:cNvSpPr>
              <p:nvPr/>
            </p:nvSpPr>
            <p:spPr>
              <a:xfrm>
                <a:off x="431929" y="3597223"/>
                <a:ext cx="5736859" cy="1541313"/>
              </a:xfrm>
              <a:prstGeom prst="rect">
                <a:avLst/>
              </a:prstGeom>
              <a:blipFill>
                <a:blip r:embed="rId5"/>
                <a:stretch>
                  <a:fillRect b="-34426"/>
                </a:stretch>
              </a:blipFill>
              <a:ln>
                <a:noFill/>
              </a:ln>
            </p:spPr>
            <p:txBody>
              <a:bodyPr/>
              <a:lstStyle/>
              <a:p>
                <a:r>
                  <a:rPr lang="en-GB">
                    <a:noFill/>
                  </a:rPr>
                  <a:t> </a:t>
                </a:r>
              </a:p>
            </p:txBody>
          </p:sp>
        </mc:Fallback>
      </mc:AlternateContent>
    </p:spTree>
    <p:extLst>
      <p:ext uri="{BB962C8B-B14F-4D97-AF65-F5344CB8AC3E}">
        <p14:creationId xmlns:p14="http://schemas.microsoft.com/office/powerpoint/2010/main" val="224465495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53C5D-A83B-01A8-9D1B-9422345FD41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7C44F08-1C6C-8E6E-B0C2-57E3CAB78790}"/>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B49D45BE-6587-9B31-FCBE-E4696CACD4E6}"/>
              </a:ext>
            </a:extLst>
          </p:cNvPr>
          <p:cNvSpPr>
            <a:spLocks noGrp="1"/>
          </p:cNvSpPr>
          <p:nvPr>
            <p:ph type="sldNum" sz="quarter" idx="4"/>
          </p:nvPr>
        </p:nvSpPr>
        <p:spPr/>
        <p:txBody>
          <a:bodyPr/>
          <a:lstStyle/>
          <a:p>
            <a:pPr>
              <a:defRPr/>
            </a:pPr>
            <a:fld id="{611C2F03-9E95-40C9-A99F-3C4F7EE8CF2A}" type="slidenum">
              <a:rPr lang="en-GB" smtClean="0"/>
              <a:pPr>
                <a:defRPr/>
              </a:pPr>
              <a:t>50</a:t>
            </a:fld>
            <a:endParaRPr lang="en-GB"/>
          </a:p>
        </p:txBody>
      </p:sp>
      <p:pic>
        <p:nvPicPr>
          <p:cNvPr id="3" name="Picture 2">
            <a:extLst>
              <a:ext uri="{FF2B5EF4-FFF2-40B4-BE49-F238E27FC236}">
                <a16:creationId xmlns:a16="http://schemas.microsoft.com/office/drawing/2014/main" id="{8CEDF14B-A711-D23A-B8AA-D7DCBC7F3373}"/>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4" name="Rounded Rectangle 3">
            <a:extLst>
              <a:ext uri="{FF2B5EF4-FFF2-40B4-BE49-F238E27FC236}">
                <a16:creationId xmlns:a16="http://schemas.microsoft.com/office/drawing/2014/main" id="{3F80A653-C122-4D71-098E-6EB9AD7EB482}"/>
              </a:ext>
            </a:extLst>
          </p:cNvPr>
          <p:cNvSpPr/>
          <p:nvPr/>
        </p:nvSpPr>
        <p:spPr>
          <a:xfrm>
            <a:off x="6344143" y="1148337"/>
            <a:ext cx="5231441" cy="5445011"/>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5" name="Rectangle 4">
            <a:extLst>
              <a:ext uri="{FF2B5EF4-FFF2-40B4-BE49-F238E27FC236}">
                <a16:creationId xmlns:a16="http://schemas.microsoft.com/office/drawing/2014/main" id="{E8AD3F70-82CB-F15F-8869-64F185203CB7}"/>
              </a:ext>
            </a:extLst>
          </p:cNvPr>
          <p:cNvSpPr/>
          <p:nvPr/>
        </p:nvSpPr>
        <p:spPr>
          <a:xfrm>
            <a:off x="-1" y="212036"/>
            <a:ext cx="7260609"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3EDF5DF5-27BD-465D-1F6E-70BEE8FECECB}"/>
              </a:ext>
            </a:extLst>
          </p:cNvPr>
          <p:cNvSpPr txBox="1"/>
          <p:nvPr/>
        </p:nvSpPr>
        <p:spPr>
          <a:xfrm>
            <a:off x="214938" y="264651"/>
            <a:ext cx="7441456"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The Higgs mechanism is real</a:t>
            </a:r>
          </a:p>
        </p:txBody>
      </p:sp>
      <p:pic>
        <p:nvPicPr>
          <p:cNvPr id="9" name="Picture 8">
            <a:extLst>
              <a:ext uri="{FF2B5EF4-FFF2-40B4-BE49-F238E27FC236}">
                <a16:creationId xmlns:a16="http://schemas.microsoft.com/office/drawing/2014/main" id="{44A77D29-8738-1E26-1349-F9BD5C7F25FC}"/>
              </a:ext>
            </a:extLst>
          </p:cNvPr>
          <p:cNvPicPr>
            <a:picLocks noChangeAspect="1"/>
          </p:cNvPicPr>
          <p:nvPr/>
        </p:nvPicPr>
        <p:blipFill>
          <a:blip r:embed="rId3"/>
          <a:srcRect l="7583" t="3860" r="7454" b="4552"/>
          <a:stretch>
            <a:fillRect/>
          </a:stretch>
        </p:blipFill>
        <p:spPr>
          <a:xfrm>
            <a:off x="6485225" y="1316044"/>
            <a:ext cx="4990475" cy="5243792"/>
          </a:xfrm>
          <a:prstGeom prst="rect">
            <a:avLst/>
          </a:prstGeom>
        </p:spPr>
      </p:pic>
      <p:sp>
        <p:nvSpPr>
          <p:cNvPr id="10" name="TextBox 9">
            <a:extLst>
              <a:ext uri="{FF2B5EF4-FFF2-40B4-BE49-F238E27FC236}">
                <a16:creationId xmlns:a16="http://schemas.microsoft.com/office/drawing/2014/main" id="{4EA8CF15-4E34-1079-E2E3-94149B3C9B5F}"/>
              </a:ext>
            </a:extLst>
          </p:cNvPr>
          <p:cNvSpPr txBox="1"/>
          <p:nvPr/>
        </p:nvSpPr>
        <p:spPr>
          <a:xfrm>
            <a:off x="6362300" y="6311239"/>
            <a:ext cx="1586948" cy="230832"/>
          </a:xfrm>
          <a:prstGeom prst="rect">
            <a:avLst/>
          </a:prstGeom>
          <a:noFill/>
        </p:spPr>
        <p:txBody>
          <a:bodyPr wrap="square">
            <a:spAutoFit/>
          </a:bodyPr>
          <a:lstStyle/>
          <a:p>
            <a:r>
              <a:rPr lang="en-GB" sz="900" u="none" strike="noStrike" noProof="0">
                <a:solidFill>
                  <a:schemeClr val="tx1">
                    <a:lumMod val="75000"/>
                    <a:lumOff val="25000"/>
                  </a:schemeClr>
                </a:solidFill>
                <a:effectLst/>
                <a:latin typeface="Helvetica Light" panose="020B0403020202020204" pitchFamily="34" charset="0"/>
                <a:hlinkClick r:id="rId4"/>
              </a:rPr>
              <a:t>ATLAS-CONF-2025-006</a:t>
            </a:r>
            <a:endParaRPr lang="en-GB" sz="900" noProof="0">
              <a:solidFill>
                <a:schemeClr val="tx1">
                  <a:lumMod val="75000"/>
                  <a:lumOff val="25000"/>
                </a:schemeClr>
              </a:solidFill>
              <a:latin typeface="Helvetica Light" panose="020B0403020202020204" pitchFamily="34" charset="0"/>
            </a:endParaRPr>
          </a:p>
        </p:txBody>
      </p:sp>
      <p:sp>
        <p:nvSpPr>
          <p:cNvPr id="8" name="TextBox 7">
            <a:extLst>
              <a:ext uri="{FF2B5EF4-FFF2-40B4-BE49-F238E27FC236}">
                <a16:creationId xmlns:a16="http://schemas.microsoft.com/office/drawing/2014/main" id="{1A4CB784-26E5-9FBD-5756-566426E49523}"/>
              </a:ext>
            </a:extLst>
          </p:cNvPr>
          <p:cNvSpPr txBox="1"/>
          <p:nvPr/>
        </p:nvSpPr>
        <p:spPr>
          <a:xfrm>
            <a:off x="9031962" y="1174949"/>
            <a:ext cx="2476599" cy="276999"/>
          </a:xfrm>
          <a:prstGeom prst="rect">
            <a:avLst/>
          </a:prstGeom>
          <a:noFill/>
        </p:spPr>
        <p:txBody>
          <a:bodyPr wrap="square" rtlCol="0">
            <a:spAutoFit/>
          </a:bodyPr>
          <a:lstStyle/>
          <a:p>
            <a:pPr>
              <a:spcBef>
                <a:spcPts val="3000"/>
              </a:spcBef>
            </a:pPr>
            <a:r>
              <a:rPr lang="en-GB" sz="1200" err="1">
                <a:solidFill>
                  <a:srgbClr val="0D7FBF"/>
                </a:solidFill>
                <a:latin typeface="Helvetica" pitchFamily="2" charset="0"/>
                <a:ea typeface="Helvetica Light" charset="0"/>
                <a:cs typeface="Helvetica Light" charset="0"/>
                <a:sym typeface="Wingdings" pitchFamily="2" charset="2"/>
              </a:rPr>
              <a:t>κ</a:t>
            </a:r>
            <a:r>
              <a:rPr lang="en-CH" sz="1200" baseline="-25000">
                <a:solidFill>
                  <a:srgbClr val="0D7FBF"/>
                </a:solidFill>
                <a:latin typeface="Helvetica" pitchFamily="2" charset="0"/>
                <a:ea typeface="Helvetica Light" charset="0"/>
                <a:cs typeface="Helvetica Light" charset="0"/>
                <a:sym typeface="Wingdings" pitchFamily="2" charset="2"/>
              </a:rPr>
              <a:t>𝛾</a:t>
            </a:r>
            <a:r>
              <a:rPr lang="en-CH" sz="1200">
                <a:solidFill>
                  <a:srgbClr val="0D7FBF"/>
                </a:solidFill>
                <a:latin typeface="Helvetica" pitchFamily="2" charset="0"/>
                <a:ea typeface="Helvetica Light" charset="0"/>
                <a:cs typeface="Helvetica Light" charset="0"/>
                <a:sym typeface="Wingdings" pitchFamily="2" charset="2"/>
              </a:rPr>
              <a:t> = 0.97 ± 0.06, </a:t>
            </a:r>
            <a:r>
              <a:rPr lang="en-GB" sz="1200" err="1">
                <a:solidFill>
                  <a:srgbClr val="0D7FBF"/>
                </a:solidFill>
                <a:latin typeface="Helvetica" pitchFamily="2" charset="0"/>
                <a:ea typeface="Helvetica Light" charset="0"/>
                <a:cs typeface="Helvetica Light" charset="0"/>
                <a:sym typeface="Wingdings" pitchFamily="2" charset="2"/>
              </a:rPr>
              <a:t>κ</a:t>
            </a:r>
            <a:r>
              <a:rPr lang="en-GB" sz="1200" baseline="-25000" err="1">
                <a:solidFill>
                  <a:srgbClr val="0D7FBF"/>
                </a:solidFill>
                <a:latin typeface="Helvetica" pitchFamily="2" charset="0"/>
                <a:ea typeface="Helvetica Light" charset="0"/>
                <a:cs typeface="Helvetica Light" charset="0"/>
                <a:sym typeface="Wingdings" pitchFamily="2" charset="2"/>
              </a:rPr>
              <a:t>g</a:t>
            </a:r>
            <a:r>
              <a:rPr lang="en-CH" sz="1200">
                <a:solidFill>
                  <a:srgbClr val="0D7FBF"/>
                </a:solidFill>
                <a:latin typeface="Helvetica" pitchFamily="2" charset="0"/>
                <a:ea typeface="Helvetica Light" charset="0"/>
                <a:cs typeface="Helvetica Light" charset="0"/>
                <a:sym typeface="Wingdings" pitchFamily="2" charset="2"/>
              </a:rPr>
              <a:t> = 0.99 ± 0.07 </a:t>
            </a:r>
            <a:endParaRPr lang="en-GB" sz="1200">
              <a:solidFill>
                <a:srgbClr val="0D7FBF"/>
              </a:solidFill>
              <a:latin typeface="Helvetica" pitchFamily="2" charset="0"/>
              <a:ea typeface="Helvetica Light" charset="0"/>
              <a:cs typeface="Helvetica Light" charset="0"/>
              <a:sym typeface="Wingdings" pitchFamily="2" charset="2"/>
            </a:endParaRPr>
          </a:p>
        </p:txBody>
      </p:sp>
      <p:sp>
        <p:nvSpPr>
          <p:cNvPr id="11" name="TextBox 10">
            <a:extLst>
              <a:ext uri="{FF2B5EF4-FFF2-40B4-BE49-F238E27FC236}">
                <a16:creationId xmlns:a16="http://schemas.microsoft.com/office/drawing/2014/main" id="{27D79A72-FAF7-5730-76FD-7B285EBB222B}"/>
              </a:ext>
            </a:extLst>
          </p:cNvPr>
          <p:cNvSpPr txBox="1"/>
          <p:nvPr/>
        </p:nvSpPr>
        <p:spPr>
          <a:xfrm>
            <a:off x="7095326" y="1173962"/>
            <a:ext cx="2092239" cy="276999"/>
          </a:xfrm>
          <a:prstGeom prst="rect">
            <a:avLst/>
          </a:prstGeom>
          <a:noFill/>
        </p:spPr>
        <p:txBody>
          <a:bodyPr wrap="none" rtlCol="0">
            <a:spAutoFit/>
          </a:bodyPr>
          <a:lstStyle/>
          <a:p>
            <a:pPr marL="0">
              <a:spcBef>
                <a:spcPts val="3000"/>
              </a:spcBef>
            </a:pPr>
            <a:r>
              <a:rPr lang="en-CH" sz="1200">
                <a:solidFill>
                  <a:srgbClr val="0D7FBF"/>
                </a:solidFill>
                <a:latin typeface="Helvetica" pitchFamily="2" charset="0"/>
                <a:ea typeface="Helvetica Light" charset="0"/>
                <a:cs typeface="Helvetica Light" charset="0"/>
                <a:sym typeface="Wingdings" pitchFamily="2" charset="2"/>
              </a:rPr>
              <a:t>Coupling strengths wrt SM: </a:t>
            </a:r>
          </a:p>
        </p:txBody>
      </p:sp>
      <p:sp>
        <p:nvSpPr>
          <p:cNvPr id="14" name="TextBox 13">
            <a:extLst>
              <a:ext uri="{FF2B5EF4-FFF2-40B4-BE49-F238E27FC236}">
                <a16:creationId xmlns:a16="http://schemas.microsoft.com/office/drawing/2014/main" id="{3F7E4E44-DD2D-E311-AA69-0F9F24B45138}"/>
              </a:ext>
            </a:extLst>
          </p:cNvPr>
          <p:cNvSpPr txBox="1"/>
          <p:nvPr/>
        </p:nvSpPr>
        <p:spPr>
          <a:xfrm>
            <a:off x="7777888" y="5559893"/>
            <a:ext cx="1242248" cy="276999"/>
          </a:xfrm>
          <a:prstGeom prst="rect">
            <a:avLst/>
          </a:prstGeom>
          <a:solidFill>
            <a:schemeClr val="bg1"/>
          </a:solidFill>
        </p:spPr>
        <p:txBody>
          <a:bodyPr wrap="square" rIns="36000" rtlCol="0">
            <a:spAutoFit/>
          </a:bodyPr>
          <a:lstStyle/>
          <a:p>
            <a:pPr marL="0" algn="r">
              <a:spcBef>
                <a:spcPts val="3000"/>
              </a:spcBef>
            </a:pPr>
            <a:r>
              <a:rPr lang="en-GB" sz="1200" err="1">
                <a:solidFill>
                  <a:srgbClr val="0D7FBF"/>
                </a:solidFill>
                <a:latin typeface="Helvetica" pitchFamily="2" charset="0"/>
                <a:ea typeface="Helvetica Light" charset="0"/>
                <a:cs typeface="Helvetica Light" charset="0"/>
                <a:sym typeface="Wingdings" pitchFamily="2" charset="2"/>
              </a:rPr>
              <a:t>κ</a:t>
            </a:r>
            <a:r>
              <a:rPr lang="en-CH" sz="1200" baseline="-25000">
                <a:solidFill>
                  <a:srgbClr val="0D7FBF"/>
                </a:solidFill>
                <a:latin typeface="Helvetica" pitchFamily="2" charset="0"/>
                <a:ea typeface="Helvetica Light" charset="0"/>
                <a:cs typeface="Helvetica Light" charset="0"/>
                <a:sym typeface="Wingdings" pitchFamily="2" charset="2"/>
              </a:rPr>
              <a:t>𝜏</a:t>
            </a:r>
            <a:r>
              <a:rPr lang="en-CH" sz="1200">
                <a:solidFill>
                  <a:srgbClr val="0D7FBF"/>
                </a:solidFill>
                <a:latin typeface="Helvetica" pitchFamily="2" charset="0"/>
                <a:ea typeface="Helvetica Light" charset="0"/>
                <a:cs typeface="Helvetica Light" charset="0"/>
                <a:sym typeface="Wingdings" pitchFamily="2" charset="2"/>
              </a:rPr>
              <a:t> = 0.94 ± 0.06</a:t>
            </a:r>
          </a:p>
        </p:txBody>
      </p:sp>
      <p:sp>
        <p:nvSpPr>
          <p:cNvPr id="15" name="TextBox 14">
            <a:extLst>
              <a:ext uri="{FF2B5EF4-FFF2-40B4-BE49-F238E27FC236}">
                <a16:creationId xmlns:a16="http://schemas.microsoft.com/office/drawing/2014/main" id="{635CCBBF-0EF0-5CD9-F7B1-B14F85D85175}"/>
              </a:ext>
            </a:extLst>
          </p:cNvPr>
          <p:cNvSpPr txBox="1"/>
          <p:nvPr/>
        </p:nvSpPr>
        <p:spPr>
          <a:xfrm>
            <a:off x="8908971" y="4972618"/>
            <a:ext cx="1287532" cy="276999"/>
          </a:xfrm>
          <a:prstGeom prst="rect">
            <a:avLst/>
          </a:prstGeom>
          <a:noFill/>
        </p:spPr>
        <p:txBody>
          <a:bodyPr wrap="none" rtlCol="0">
            <a:spAutoFit/>
          </a:bodyPr>
          <a:lstStyle/>
          <a:p>
            <a:pPr marL="0" algn="r">
              <a:spcBef>
                <a:spcPts val="3000"/>
              </a:spcBef>
            </a:pPr>
            <a:r>
              <a:rPr lang="en-GB" sz="1200" err="1">
                <a:solidFill>
                  <a:srgbClr val="0D7FBF"/>
                </a:solidFill>
                <a:latin typeface="Helvetica" pitchFamily="2" charset="0"/>
                <a:ea typeface="Helvetica Light" charset="0"/>
                <a:cs typeface="Helvetica Light" charset="0"/>
                <a:sym typeface="Wingdings" pitchFamily="2" charset="2"/>
              </a:rPr>
              <a:t>κ</a:t>
            </a:r>
            <a:r>
              <a:rPr lang="en-GB" sz="1200" baseline="-25000" err="1">
                <a:solidFill>
                  <a:srgbClr val="0D7FBF"/>
                </a:solidFill>
                <a:latin typeface="Helvetica" pitchFamily="2" charset="0"/>
                <a:ea typeface="Helvetica Light" charset="0"/>
                <a:cs typeface="Helvetica Light" charset="0"/>
                <a:sym typeface="Wingdings" pitchFamily="2" charset="2"/>
              </a:rPr>
              <a:t>b</a:t>
            </a:r>
            <a:r>
              <a:rPr lang="en-CH" sz="1200">
                <a:solidFill>
                  <a:srgbClr val="0D7FBF"/>
                </a:solidFill>
                <a:latin typeface="Helvetica" pitchFamily="2" charset="0"/>
                <a:ea typeface="Helvetica Light" charset="0"/>
                <a:cs typeface="Helvetica Light" charset="0"/>
                <a:sym typeface="Wingdings" pitchFamily="2" charset="2"/>
              </a:rPr>
              <a:t> = 0.89 ± 0.10</a:t>
            </a:r>
          </a:p>
        </p:txBody>
      </p:sp>
      <p:sp>
        <p:nvSpPr>
          <p:cNvPr id="16" name="TextBox 15">
            <a:extLst>
              <a:ext uri="{FF2B5EF4-FFF2-40B4-BE49-F238E27FC236}">
                <a16:creationId xmlns:a16="http://schemas.microsoft.com/office/drawing/2014/main" id="{E77BDC13-8CB0-5EBE-A219-8CA148542E99}"/>
              </a:ext>
            </a:extLst>
          </p:cNvPr>
          <p:cNvSpPr txBox="1"/>
          <p:nvPr/>
        </p:nvSpPr>
        <p:spPr>
          <a:xfrm>
            <a:off x="10856161" y="4840362"/>
            <a:ext cx="1374094" cy="276999"/>
          </a:xfrm>
          <a:prstGeom prst="rect">
            <a:avLst/>
          </a:prstGeom>
          <a:solidFill>
            <a:schemeClr val="bg1"/>
          </a:solidFill>
        </p:spPr>
        <p:txBody>
          <a:bodyPr wrap="none" rtlCol="0">
            <a:spAutoFit/>
          </a:bodyPr>
          <a:lstStyle/>
          <a:p>
            <a:pPr marL="0" algn="r">
              <a:spcBef>
                <a:spcPts val="3000"/>
              </a:spcBef>
            </a:pPr>
            <a:r>
              <a:rPr lang="en-GB" sz="1200" err="1">
                <a:solidFill>
                  <a:srgbClr val="0D7FBF"/>
                </a:solidFill>
                <a:latin typeface="Helvetica" pitchFamily="2" charset="0"/>
                <a:ea typeface="Helvetica Light" charset="0"/>
                <a:cs typeface="Helvetica Light" charset="0"/>
                <a:sym typeface="Wingdings" pitchFamily="2" charset="2"/>
              </a:rPr>
              <a:t>κ</a:t>
            </a:r>
            <a:r>
              <a:rPr lang="en-GB" sz="1200" baseline="-25000" err="1">
                <a:solidFill>
                  <a:srgbClr val="0D7FBF"/>
                </a:solidFill>
                <a:latin typeface="Helvetica" pitchFamily="2" charset="0"/>
                <a:ea typeface="Helvetica Light" charset="0"/>
                <a:cs typeface="Helvetica Light" charset="0"/>
                <a:sym typeface="Wingdings" pitchFamily="2" charset="2"/>
              </a:rPr>
              <a:t>top</a:t>
            </a:r>
            <a:r>
              <a:rPr lang="en-CH" sz="1200">
                <a:solidFill>
                  <a:srgbClr val="0D7FBF"/>
                </a:solidFill>
                <a:latin typeface="Helvetica" pitchFamily="2" charset="0"/>
                <a:ea typeface="Helvetica Light" charset="0"/>
                <a:cs typeface="Helvetica Light" charset="0"/>
                <a:sym typeface="Wingdings" pitchFamily="2" charset="2"/>
              </a:rPr>
              <a:t> = 0.99 ± 0.09</a:t>
            </a:r>
          </a:p>
        </p:txBody>
      </p:sp>
      <p:sp>
        <p:nvSpPr>
          <p:cNvPr id="17" name="TextBox 16">
            <a:extLst>
              <a:ext uri="{FF2B5EF4-FFF2-40B4-BE49-F238E27FC236}">
                <a16:creationId xmlns:a16="http://schemas.microsoft.com/office/drawing/2014/main" id="{AEB53A1C-A0D9-8725-9D6E-7059FF92A26C}"/>
              </a:ext>
            </a:extLst>
          </p:cNvPr>
          <p:cNvSpPr txBox="1"/>
          <p:nvPr/>
        </p:nvSpPr>
        <p:spPr>
          <a:xfrm>
            <a:off x="7930305" y="4800116"/>
            <a:ext cx="671512" cy="230832"/>
          </a:xfrm>
          <a:prstGeom prst="rect">
            <a:avLst/>
          </a:prstGeom>
          <a:solidFill>
            <a:schemeClr val="bg1"/>
          </a:solidFill>
        </p:spPr>
        <p:txBody>
          <a:bodyPr wrap="square">
            <a:spAutoFit/>
          </a:bodyPr>
          <a:lstStyle/>
          <a:p>
            <a:r>
              <a:rPr lang="en-CH" sz="900">
                <a:solidFill>
                  <a:srgbClr val="0D7FBF"/>
                </a:solidFill>
                <a:latin typeface="Helvetica" pitchFamily="2" charset="0"/>
                <a:ea typeface="Helvetica Light" charset="0"/>
                <a:cs typeface="Helvetica Light" charset="0"/>
                <a:sym typeface="Wingdings" pitchFamily="2" charset="2"/>
              </a:rPr>
              <a:t>+0.23</a:t>
            </a:r>
            <a:endParaRPr lang="en-CH" sz="900">
              <a:solidFill>
                <a:srgbClr val="0D7FBF"/>
              </a:solidFill>
              <a:latin typeface="Helvetica" pitchFamily="2" charset="0"/>
            </a:endParaRPr>
          </a:p>
        </p:txBody>
      </p:sp>
      <p:sp>
        <p:nvSpPr>
          <p:cNvPr id="18" name="TextBox 17">
            <a:extLst>
              <a:ext uri="{FF2B5EF4-FFF2-40B4-BE49-F238E27FC236}">
                <a16:creationId xmlns:a16="http://schemas.microsoft.com/office/drawing/2014/main" id="{E826480B-F492-011E-43DA-EE857050A1CC}"/>
              </a:ext>
            </a:extLst>
          </p:cNvPr>
          <p:cNvSpPr txBox="1"/>
          <p:nvPr/>
        </p:nvSpPr>
        <p:spPr>
          <a:xfrm>
            <a:off x="7934115" y="4952516"/>
            <a:ext cx="671512" cy="230832"/>
          </a:xfrm>
          <a:prstGeom prst="rect">
            <a:avLst/>
          </a:prstGeom>
          <a:solidFill>
            <a:schemeClr val="bg1"/>
          </a:solidFill>
        </p:spPr>
        <p:txBody>
          <a:bodyPr wrap="square">
            <a:spAutoFit/>
          </a:bodyPr>
          <a:lstStyle/>
          <a:p>
            <a:r>
              <a:rPr lang="en-CH" sz="900">
                <a:solidFill>
                  <a:srgbClr val="0D7FBF"/>
                </a:solidFill>
                <a:latin typeface="Helvetica" pitchFamily="2" charset="0"/>
                <a:ea typeface="Helvetica Light" charset="0"/>
                <a:cs typeface="Helvetica Light" charset="0"/>
                <a:sym typeface="Wingdings" pitchFamily="2" charset="2"/>
              </a:rPr>
              <a:t>–0.30</a:t>
            </a:r>
            <a:endParaRPr lang="en-CH" sz="900">
              <a:solidFill>
                <a:srgbClr val="0D7FBF"/>
              </a:solidFill>
              <a:latin typeface="Helvetica" pitchFamily="2" charset="0"/>
            </a:endParaRPr>
          </a:p>
        </p:txBody>
      </p:sp>
      <p:sp>
        <p:nvSpPr>
          <p:cNvPr id="19" name="Rectangle 18">
            <a:extLst>
              <a:ext uri="{FF2B5EF4-FFF2-40B4-BE49-F238E27FC236}">
                <a16:creationId xmlns:a16="http://schemas.microsoft.com/office/drawing/2014/main" id="{90EB3EE5-170C-708A-71D7-A031599291A8}"/>
              </a:ext>
            </a:extLst>
          </p:cNvPr>
          <p:cNvSpPr/>
          <p:nvPr/>
        </p:nvSpPr>
        <p:spPr>
          <a:xfrm>
            <a:off x="9524555" y="5778384"/>
            <a:ext cx="1248697" cy="157014"/>
          </a:xfrm>
          <a:prstGeom prst="rect">
            <a:avLst/>
          </a:prstGeom>
          <a:solidFill>
            <a:schemeClr val="bg1"/>
          </a:solidFill>
          <a:ln>
            <a:solidFill>
              <a:schemeClr val="bg1"/>
            </a:solidFill>
          </a:ln>
        </p:spPr>
        <p:txBody>
          <a:bodyPr wrap="none" rtlCol="0" anchor="ctr">
            <a:spAutoFit/>
          </a:bodyPr>
          <a:lstStyle/>
          <a:p>
            <a:pPr algn="l"/>
            <a:endParaRPr lang="en-CH" sz="1600">
              <a:latin typeface="Helvetica" pitchFamily="2" charset="0"/>
            </a:endParaRPr>
          </a:p>
        </p:txBody>
      </p:sp>
      <p:sp>
        <p:nvSpPr>
          <p:cNvPr id="20" name="TextBox 19">
            <a:extLst>
              <a:ext uri="{FF2B5EF4-FFF2-40B4-BE49-F238E27FC236}">
                <a16:creationId xmlns:a16="http://schemas.microsoft.com/office/drawing/2014/main" id="{DE78ADC1-2A5A-C915-06C6-ACB27DD01CD3}"/>
              </a:ext>
            </a:extLst>
          </p:cNvPr>
          <p:cNvSpPr txBox="1"/>
          <p:nvPr/>
        </p:nvSpPr>
        <p:spPr>
          <a:xfrm>
            <a:off x="9588330" y="5516622"/>
            <a:ext cx="1326004" cy="461665"/>
          </a:xfrm>
          <a:prstGeom prst="rect">
            <a:avLst/>
          </a:prstGeom>
          <a:noFill/>
        </p:spPr>
        <p:txBody>
          <a:bodyPr wrap="none" rtlCol="0">
            <a:spAutoFit/>
          </a:bodyPr>
          <a:lstStyle/>
          <a:p>
            <a:pPr marL="0" algn="r">
              <a:spcBef>
                <a:spcPts val="3000"/>
              </a:spcBef>
            </a:pPr>
            <a:r>
              <a:rPr lang="en-GB" sz="1200" err="1">
                <a:solidFill>
                  <a:srgbClr val="0D7FBF"/>
                </a:solidFill>
                <a:latin typeface="Helvetica" pitchFamily="2" charset="0"/>
                <a:ea typeface="Helvetica Light" charset="0"/>
                <a:cs typeface="Helvetica Light" charset="0"/>
                <a:sym typeface="Wingdings" pitchFamily="2" charset="2"/>
              </a:rPr>
              <a:t>κ</a:t>
            </a:r>
            <a:r>
              <a:rPr lang="en-GB" sz="1200" baseline="-25000" err="1">
                <a:solidFill>
                  <a:srgbClr val="0D7FBF"/>
                </a:solidFill>
                <a:latin typeface="Helvetica" pitchFamily="2" charset="0"/>
                <a:ea typeface="Helvetica Light" charset="0"/>
                <a:cs typeface="Helvetica Light" charset="0"/>
                <a:sym typeface="Wingdings" pitchFamily="2" charset="2"/>
              </a:rPr>
              <a:t>W</a:t>
            </a:r>
            <a:r>
              <a:rPr lang="en-CH" sz="1200">
                <a:solidFill>
                  <a:srgbClr val="0D7FBF"/>
                </a:solidFill>
                <a:latin typeface="Helvetica" pitchFamily="2" charset="0"/>
                <a:ea typeface="Helvetica Light" charset="0"/>
                <a:cs typeface="Helvetica Light" charset="0"/>
                <a:sym typeface="Wingdings" pitchFamily="2" charset="2"/>
              </a:rPr>
              <a:t> = 1.00 ± 0.05</a:t>
            </a:r>
          </a:p>
          <a:p>
            <a:pPr algn="r"/>
            <a:r>
              <a:rPr lang="en-GB" sz="1200" err="1">
                <a:solidFill>
                  <a:srgbClr val="0D7FBF"/>
                </a:solidFill>
                <a:latin typeface="Helvetica" pitchFamily="2" charset="0"/>
                <a:ea typeface="Helvetica Light" charset="0"/>
                <a:cs typeface="Helvetica Light" charset="0"/>
                <a:sym typeface="Wingdings" pitchFamily="2" charset="2"/>
              </a:rPr>
              <a:t>κ</a:t>
            </a:r>
            <a:r>
              <a:rPr lang="en-GB" sz="1200" baseline="-25000" err="1">
                <a:solidFill>
                  <a:srgbClr val="0D7FBF"/>
                </a:solidFill>
                <a:latin typeface="Helvetica" pitchFamily="2" charset="0"/>
                <a:ea typeface="Helvetica Light" charset="0"/>
                <a:cs typeface="Helvetica Light" charset="0"/>
                <a:sym typeface="Wingdings" pitchFamily="2" charset="2"/>
              </a:rPr>
              <a:t>Z</a:t>
            </a:r>
            <a:r>
              <a:rPr lang="en-CH" sz="1200">
                <a:solidFill>
                  <a:srgbClr val="0D7FBF"/>
                </a:solidFill>
                <a:latin typeface="Helvetica" pitchFamily="2" charset="0"/>
                <a:ea typeface="Helvetica Light" charset="0"/>
                <a:cs typeface="Helvetica Light" charset="0"/>
                <a:sym typeface="Wingdings" pitchFamily="2" charset="2"/>
              </a:rPr>
              <a:t> = 0.96 ± 0.05</a:t>
            </a:r>
          </a:p>
        </p:txBody>
      </p:sp>
      <p:sp>
        <p:nvSpPr>
          <p:cNvPr id="21" name="TextBox 20">
            <a:extLst>
              <a:ext uri="{FF2B5EF4-FFF2-40B4-BE49-F238E27FC236}">
                <a16:creationId xmlns:a16="http://schemas.microsoft.com/office/drawing/2014/main" id="{75207E92-E240-B333-B61A-C96E527A30FC}"/>
              </a:ext>
            </a:extLst>
          </p:cNvPr>
          <p:cNvSpPr txBox="1"/>
          <p:nvPr/>
        </p:nvSpPr>
        <p:spPr>
          <a:xfrm>
            <a:off x="7251145" y="4840362"/>
            <a:ext cx="742210" cy="276999"/>
          </a:xfrm>
          <a:prstGeom prst="rect">
            <a:avLst/>
          </a:prstGeom>
          <a:solidFill>
            <a:schemeClr val="bg1"/>
          </a:solidFill>
        </p:spPr>
        <p:txBody>
          <a:bodyPr wrap="square" rIns="0">
            <a:spAutoFit/>
          </a:bodyPr>
          <a:lstStyle/>
          <a:p>
            <a:r>
              <a:rPr lang="en-GB" sz="1200" err="1">
                <a:solidFill>
                  <a:srgbClr val="0D7FBF"/>
                </a:solidFill>
                <a:latin typeface="Helvetica" pitchFamily="2" charset="0"/>
                <a:ea typeface="Helvetica Light" charset="0"/>
                <a:cs typeface="Helvetica Light" charset="0"/>
                <a:sym typeface="Wingdings" pitchFamily="2" charset="2"/>
              </a:rPr>
              <a:t>κ</a:t>
            </a:r>
            <a:r>
              <a:rPr lang="en-CH" sz="1200" baseline="-25000">
                <a:solidFill>
                  <a:srgbClr val="0D7FBF"/>
                </a:solidFill>
                <a:latin typeface="Helvetica" pitchFamily="2" charset="0"/>
                <a:ea typeface="Helvetica Light" charset="0"/>
                <a:cs typeface="Helvetica Light" charset="0"/>
                <a:sym typeface="Wingdings" pitchFamily="2" charset="2"/>
              </a:rPr>
              <a:t>µ</a:t>
            </a:r>
            <a:r>
              <a:rPr lang="en-CH" sz="1200">
                <a:solidFill>
                  <a:srgbClr val="0D7FBF"/>
                </a:solidFill>
                <a:latin typeface="Helvetica" pitchFamily="2" charset="0"/>
                <a:ea typeface="Helvetica Light" charset="0"/>
                <a:cs typeface="Helvetica Light" charset="0"/>
                <a:sym typeface="Wingdings" pitchFamily="2" charset="2"/>
              </a:rPr>
              <a:t> = 1.04 </a:t>
            </a:r>
            <a:endParaRPr lang="en-CH" sz="1200"/>
          </a:p>
        </p:txBody>
      </p:sp>
      <mc:AlternateContent xmlns:mc="http://schemas.openxmlformats.org/markup-compatibility/2006">
        <mc:Choice xmlns:a14="http://schemas.microsoft.com/office/drawing/2010/main" Requires="a14">
          <p:sp>
            <p:nvSpPr>
              <p:cNvPr id="24" name="Rectangle 23">
                <a:extLst>
                  <a:ext uri="{FF2B5EF4-FFF2-40B4-BE49-F238E27FC236}">
                    <a16:creationId xmlns:a16="http://schemas.microsoft.com/office/drawing/2014/main" id="{967CA299-4D19-B23E-1114-784B04BF403D}"/>
                  </a:ext>
                </a:extLst>
              </p:cNvPr>
              <p:cNvSpPr/>
              <p:nvPr/>
            </p:nvSpPr>
            <p:spPr>
              <a:xfrm>
                <a:off x="431928" y="3597223"/>
                <a:ext cx="5734345" cy="1541313"/>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Combinations of Run-2 measurements by ATLAS and  CMS have confirmed the non-universal, mass-dependent coupling strengths of the Higgs boson to the SM particles</a:t>
                </a:r>
              </a:p>
              <a:p>
                <a:pPr marL="219595" defTabSz="430225" fontAlgn="base">
                  <a:spcBef>
                    <a:spcPts val="1694"/>
                  </a:spcBef>
                  <a:spcAft>
                    <a:spcPct val="0"/>
                  </a:spcAft>
                  <a:defRPr/>
                </a:pPr>
                <a:r>
                  <a:rPr lang="en-CH" sz="1400">
                    <a:solidFill>
                      <a:schemeClr val="bg1"/>
                    </a:solidFill>
                    <a:latin typeface="Helvetica" pitchFamily="2" charset="0"/>
                    <a:ea typeface="Helvetica Light" charset="0"/>
                    <a:cs typeface="Helvetica Light" charset="0"/>
                    <a:sym typeface="Wingdings" pitchFamily="2" charset="2"/>
                  </a:rPr>
                  <a:t>Measured coupling strength modifiers: </a:t>
                </a:r>
                <a14:m>
                  <m:oMath xmlns:m="http://schemas.openxmlformats.org/officeDocument/2006/math">
                    <m:sSub>
                      <m:sSubPr>
                        <m:ctrlPr>
                          <a:rPr lang="en-CH" sz="1400" i="1">
                            <a:solidFill>
                              <a:schemeClr val="bg1"/>
                            </a:solidFill>
                            <a:latin typeface="Cambria Math" panose="02040503050406030204" pitchFamily="18" charset="0"/>
                            <a:sym typeface="Wingdings" pitchFamily="2" charset="2"/>
                          </a:rPr>
                        </m:ctrlPr>
                      </m:sSubPr>
                      <m:e>
                        <m:r>
                          <a:rPr lang="en-CH" sz="1400" i="1">
                            <a:solidFill>
                              <a:schemeClr val="bg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bg1"/>
                            </a:solidFill>
                            <a:latin typeface="Cambria Math" panose="02040503050406030204" pitchFamily="18" charset="0"/>
                            <a:sym typeface="Wingdings" pitchFamily="2" charset="2"/>
                          </a:rPr>
                          <m:t>𝑖</m:t>
                        </m:r>
                      </m:sub>
                    </m:sSub>
                    <m:r>
                      <a:rPr lang="en-US" sz="1400" i="1">
                        <a:solidFill>
                          <a:schemeClr val="bg1"/>
                        </a:solidFill>
                        <a:latin typeface="Cambria Math" panose="02040503050406030204" pitchFamily="18" charset="0"/>
                        <a:sym typeface="Wingdings" pitchFamily="2" charset="2"/>
                      </a:rPr>
                      <m:t>=</m:t>
                    </m:r>
                    <m:f>
                      <m:fPr>
                        <m:type m:val="lin"/>
                        <m:ctrlPr>
                          <a:rPr lang="en-US" sz="1400" i="1">
                            <a:solidFill>
                              <a:schemeClr val="bg1"/>
                            </a:solidFill>
                            <a:latin typeface="Cambria Math" panose="02040503050406030204" pitchFamily="18" charset="0"/>
                            <a:sym typeface="Wingdings" pitchFamily="2" charset="2"/>
                          </a:rPr>
                        </m:ctrlPr>
                      </m:fPr>
                      <m:num>
                        <m:sSubSup>
                          <m:sSubSupPr>
                            <m:ctrlPr>
                              <a:rPr lang="en-US" sz="1400" i="1">
                                <a:solidFill>
                                  <a:schemeClr val="bg1"/>
                                </a:solidFill>
                                <a:latin typeface="Cambria Math" panose="02040503050406030204" pitchFamily="18" charset="0"/>
                                <a:sym typeface="Wingdings" pitchFamily="2" charset="2"/>
                              </a:rPr>
                            </m:ctrlPr>
                          </m:sSubSupPr>
                          <m:e>
                            <m:r>
                              <a:rPr lang="en-US" sz="1400" i="1">
                                <a:solidFill>
                                  <a:schemeClr val="bg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bg1"/>
                                </a:solidFill>
                                <a:latin typeface="Cambria Math" panose="02040503050406030204" pitchFamily="18" charset="0"/>
                                <a:sym typeface="Wingdings" pitchFamily="2" charset="2"/>
                              </a:rPr>
                              <m:t>𝑖</m:t>
                            </m:r>
                          </m:sub>
                          <m:sup>
                            <m:r>
                              <m:rPr>
                                <m:sty m:val="p"/>
                              </m:rPr>
                              <a:rPr lang="en-US" sz="1400">
                                <a:solidFill>
                                  <a:schemeClr val="bg1"/>
                                </a:solidFill>
                                <a:latin typeface="Cambria Math" panose="02040503050406030204" pitchFamily="18" charset="0"/>
                                <a:sym typeface="Wingdings" pitchFamily="2" charset="2"/>
                              </a:rPr>
                              <m:t>obs</m:t>
                            </m:r>
                          </m:sup>
                        </m:sSubSup>
                      </m:num>
                      <m:den>
                        <m:sSubSup>
                          <m:sSubSupPr>
                            <m:ctrlPr>
                              <a:rPr lang="en-US" sz="1400" i="1">
                                <a:solidFill>
                                  <a:schemeClr val="bg1"/>
                                </a:solidFill>
                                <a:latin typeface="Cambria Math" panose="02040503050406030204" pitchFamily="18" charset="0"/>
                                <a:sym typeface="Wingdings" pitchFamily="2" charset="2"/>
                              </a:rPr>
                            </m:ctrlPr>
                          </m:sSubSupPr>
                          <m:e>
                            <m:r>
                              <a:rPr lang="en-US" sz="1400" i="1">
                                <a:solidFill>
                                  <a:schemeClr val="bg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bg1"/>
                                </a:solidFill>
                                <a:latin typeface="Cambria Math" panose="02040503050406030204" pitchFamily="18" charset="0"/>
                                <a:sym typeface="Wingdings" pitchFamily="2" charset="2"/>
                              </a:rPr>
                              <m:t>𝑖</m:t>
                            </m:r>
                          </m:sub>
                          <m:sup>
                            <m:r>
                              <m:rPr>
                                <m:sty m:val="p"/>
                              </m:rPr>
                              <a:rPr lang="en-US" sz="1400">
                                <a:solidFill>
                                  <a:schemeClr val="bg1"/>
                                </a:solidFill>
                                <a:latin typeface="Cambria Math" panose="02040503050406030204" pitchFamily="18" charset="0"/>
                                <a:sym typeface="Wingdings" pitchFamily="2" charset="2"/>
                              </a:rPr>
                              <m:t>SM</m:t>
                            </m:r>
                          </m:sup>
                        </m:sSubSup>
                      </m:den>
                    </m:f>
                  </m:oMath>
                </a14:m>
                <a:endParaRPr lang="en-GB" sz="1400">
                  <a:solidFill>
                    <a:schemeClr val="bg1"/>
                  </a:solidFill>
                </a:endParaRPr>
              </a:p>
            </p:txBody>
          </p:sp>
        </mc:Choice>
        <mc:Fallback>
          <p:sp>
            <p:nvSpPr>
              <p:cNvPr id="24" name="Rectangle 23">
                <a:extLst>
                  <a:ext uri="{FF2B5EF4-FFF2-40B4-BE49-F238E27FC236}">
                    <a16:creationId xmlns:a16="http://schemas.microsoft.com/office/drawing/2014/main" id="{967CA299-4D19-B23E-1114-784B04BF403D}"/>
                  </a:ext>
                </a:extLst>
              </p:cNvPr>
              <p:cNvSpPr>
                <a:spLocks noRot="1" noChangeAspect="1" noMove="1" noResize="1" noEditPoints="1" noAdjustHandles="1" noChangeArrowheads="1" noChangeShapeType="1" noTextEdit="1"/>
              </p:cNvSpPr>
              <p:nvPr/>
            </p:nvSpPr>
            <p:spPr>
              <a:xfrm>
                <a:off x="431928" y="3597223"/>
                <a:ext cx="5734345" cy="1541313"/>
              </a:xfrm>
              <a:prstGeom prst="rect">
                <a:avLst/>
              </a:prstGeom>
              <a:blipFill>
                <a:blip r:embed="rId5"/>
                <a:stretch>
                  <a:fillRect b="-34426"/>
                </a:stretch>
              </a:blipFill>
              <a:ln>
                <a:noFill/>
              </a:ln>
            </p:spPr>
            <p:txBody>
              <a:bodyPr/>
              <a:lstStyle/>
              <a:p>
                <a:r>
                  <a:rPr lang="en-GB">
                    <a:noFill/>
                  </a:rPr>
                  <a:t> </a:t>
                </a:r>
              </a:p>
            </p:txBody>
          </p:sp>
        </mc:Fallback>
      </mc:AlternateContent>
    </p:spTree>
    <p:extLst>
      <p:ext uri="{BB962C8B-B14F-4D97-AF65-F5344CB8AC3E}">
        <p14:creationId xmlns:p14="http://schemas.microsoft.com/office/powerpoint/2010/main" val="257229921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D7596-65FC-35E4-57D8-58F00EE866B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8134C2B-89FC-39EB-C711-8EB8E434767A}"/>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C3790215-D516-1739-B34F-681011C8C782}"/>
              </a:ext>
            </a:extLst>
          </p:cNvPr>
          <p:cNvSpPr>
            <a:spLocks noGrp="1"/>
          </p:cNvSpPr>
          <p:nvPr>
            <p:ph type="sldNum" sz="quarter" idx="4"/>
          </p:nvPr>
        </p:nvSpPr>
        <p:spPr/>
        <p:txBody>
          <a:bodyPr/>
          <a:lstStyle/>
          <a:p>
            <a:pPr>
              <a:defRPr/>
            </a:pPr>
            <a:fld id="{611C2F03-9E95-40C9-A99F-3C4F7EE8CF2A}" type="slidenum">
              <a:rPr lang="en-GB" smtClean="0"/>
              <a:pPr>
                <a:defRPr/>
              </a:pPr>
              <a:t>51</a:t>
            </a:fld>
            <a:endParaRPr lang="en-GB"/>
          </a:p>
        </p:txBody>
      </p:sp>
      <p:pic>
        <p:nvPicPr>
          <p:cNvPr id="3" name="Picture 2">
            <a:extLst>
              <a:ext uri="{FF2B5EF4-FFF2-40B4-BE49-F238E27FC236}">
                <a16:creationId xmlns:a16="http://schemas.microsoft.com/office/drawing/2014/main" id="{F16FBA02-44AA-0D43-5106-582DEB61E1BC}"/>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13" name="Rectangle 12">
            <a:extLst>
              <a:ext uri="{FF2B5EF4-FFF2-40B4-BE49-F238E27FC236}">
                <a16:creationId xmlns:a16="http://schemas.microsoft.com/office/drawing/2014/main" id="{FDFD2300-1F6D-45A0-E41B-593601915911}"/>
              </a:ext>
            </a:extLst>
          </p:cNvPr>
          <p:cNvSpPr/>
          <p:nvPr/>
        </p:nvSpPr>
        <p:spPr>
          <a:xfrm>
            <a:off x="431928" y="3597223"/>
            <a:ext cx="5734345" cy="834517"/>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new Higgs sector opens up a range of possibilities   and raises a number of important questions</a:t>
            </a:r>
          </a:p>
        </p:txBody>
      </p:sp>
      <p:sp>
        <p:nvSpPr>
          <p:cNvPr id="4" name="Rounded Rectangle 3">
            <a:extLst>
              <a:ext uri="{FF2B5EF4-FFF2-40B4-BE49-F238E27FC236}">
                <a16:creationId xmlns:a16="http://schemas.microsoft.com/office/drawing/2014/main" id="{1D04DA03-44BB-430D-73DA-E5736CC73F83}"/>
              </a:ext>
            </a:extLst>
          </p:cNvPr>
          <p:cNvSpPr/>
          <p:nvPr/>
        </p:nvSpPr>
        <p:spPr>
          <a:xfrm>
            <a:off x="6344143" y="1148337"/>
            <a:ext cx="5231441" cy="5445011"/>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5" name="Rectangle 4">
            <a:extLst>
              <a:ext uri="{FF2B5EF4-FFF2-40B4-BE49-F238E27FC236}">
                <a16:creationId xmlns:a16="http://schemas.microsoft.com/office/drawing/2014/main" id="{A0B1823A-6365-27A0-CF7D-E1D39B697E3D}"/>
              </a:ext>
            </a:extLst>
          </p:cNvPr>
          <p:cNvSpPr/>
          <p:nvPr/>
        </p:nvSpPr>
        <p:spPr>
          <a:xfrm>
            <a:off x="-1" y="212036"/>
            <a:ext cx="7260609"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F8CADDA5-DF9C-4CC2-1324-A34DA5825100}"/>
              </a:ext>
            </a:extLst>
          </p:cNvPr>
          <p:cNvSpPr txBox="1"/>
          <p:nvPr/>
        </p:nvSpPr>
        <p:spPr>
          <a:xfrm>
            <a:off x="214938" y="264651"/>
            <a:ext cx="7441456"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The Higgs mechanism is real</a:t>
            </a:r>
          </a:p>
        </p:txBody>
      </p:sp>
      <p:sp>
        <p:nvSpPr>
          <p:cNvPr id="24" name="TextBox 23">
            <a:extLst>
              <a:ext uri="{FF2B5EF4-FFF2-40B4-BE49-F238E27FC236}">
                <a16:creationId xmlns:a16="http://schemas.microsoft.com/office/drawing/2014/main" id="{5A610224-6FAD-5059-1BFA-E1AD2A26A4FA}"/>
              </a:ext>
            </a:extLst>
          </p:cNvPr>
          <p:cNvSpPr txBox="1"/>
          <p:nvPr/>
        </p:nvSpPr>
        <p:spPr>
          <a:xfrm>
            <a:off x="6358566" y="6304442"/>
            <a:ext cx="3801041" cy="261610"/>
          </a:xfrm>
          <a:prstGeom prst="rect">
            <a:avLst/>
          </a:prstGeom>
          <a:noFill/>
        </p:spPr>
        <p:txBody>
          <a:bodyPr wrap="none" rtlCol="0">
            <a:spAutoFit/>
          </a:bodyPr>
          <a:lstStyle/>
          <a:p>
            <a:pPr marL="0">
              <a:spcBef>
                <a:spcPts val="3000"/>
              </a:spcBef>
            </a:pPr>
            <a:r>
              <a:rPr lang="en-GB" sz="1100">
                <a:solidFill>
                  <a:schemeClr val="tx1">
                    <a:lumMod val="50000"/>
                    <a:lumOff val="50000"/>
                  </a:schemeClr>
                </a:solidFill>
                <a:latin typeface="Helvetica Light" charset="0"/>
                <a:ea typeface="Helvetica Light" charset="0"/>
                <a:cs typeface="Helvetica Light" charset="0"/>
                <a:sym typeface="Wingdings" pitchFamily="2" charset="2"/>
              </a:rPr>
              <a:t>See, </a:t>
            </a:r>
            <a:r>
              <a:rPr lang="en-GB" sz="1100" err="1">
                <a:solidFill>
                  <a:schemeClr val="tx1">
                    <a:lumMod val="50000"/>
                    <a:lumOff val="50000"/>
                  </a:schemeClr>
                </a:solidFill>
                <a:latin typeface="Helvetica Light" charset="0"/>
                <a:ea typeface="Helvetica Light" charset="0"/>
                <a:cs typeface="Helvetica Light" charset="0"/>
                <a:sym typeface="Wingdings" pitchFamily="2" charset="2"/>
              </a:rPr>
              <a:t>eg</a:t>
            </a:r>
            <a:r>
              <a:rPr lang="en-GB" sz="1100">
                <a:solidFill>
                  <a:schemeClr val="tx1">
                    <a:lumMod val="50000"/>
                    <a:lumOff val="50000"/>
                  </a:schemeClr>
                </a:solidFill>
                <a:latin typeface="Helvetica Light" charset="0"/>
                <a:ea typeface="Helvetica Light" charset="0"/>
                <a:cs typeface="Helvetica Light" charset="0"/>
                <a:sym typeface="Wingdings" pitchFamily="2" charset="2"/>
              </a:rPr>
              <a:t>: </a:t>
            </a:r>
            <a:r>
              <a:rPr lang="en-GB" sz="1100">
                <a:solidFill>
                  <a:schemeClr val="tx1">
                    <a:lumMod val="50000"/>
                    <a:lumOff val="50000"/>
                  </a:schemeClr>
                </a:solidFill>
                <a:latin typeface="Helvetica Light" charset="0"/>
                <a:ea typeface="Helvetica Light" charset="0"/>
                <a:cs typeface="Helvetica Light" charset="0"/>
                <a:sym typeface="Wingdings" pitchFamily="2" charset="2"/>
                <a:hlinkClick r:id="rId3"/>
              </a:rPr>
              <a:t>Salam, Wang, Zanderighi: </a:t>
            </a:r>
            <a:r>
              <a:rPr lang="en-GB" sz="1100">
                <a:solidFill>
                  <a:prstClr val="black"/>
                </a:solidFill>
                <a:latin typeface="Helvetica Light" charset="0"/>
                <a:ea typeface="Helvetica Light" charset="0"/>
                <a:cs typeface="Helvetica Light" charset="0"/>
                <a:sym typeface="Wingdings" pitchFamily="2" charset="2"/>
                <a:hlinkClick r:id="rId3"/>
              </a:rPr>
              <a:t>Nature 607, 41 (2022)</a:t>
            </a:r>
            <a:endParaRPr lang="en-CH" sz="1100">
              <a:solidFill>
                <a:prstClr val="black"/>
              </a:solidFill>
              <a:latin typeface="Helvetica Light" charset="0"/>
              <a:ea typeface="Helvetica Light" charset="0"/>
              <a:cs typeface="Helvetica Light" charset="0"/>
              <a:sym typeface="Wingdings" pitchFamily="2" charset="2"/>
            </a:endParaRPr>
          </a:p>
        </p:txBody>
      </p:sp>
      <p:sp>
        <p:nvSpPr>
          <p:cNvPr id="29" name="TextBox 28">
            <a:extLst>
              <a:ext uri="{FF2B5EF4-FFF2-40B4-BE49-F238E27FC236}">
                <a16:creationId xmlns:a16="http://schemas.microsoft.com/office/drawing/2014/main" id="{D1ED7084-2D55-A62F-F9D3-D47D6B52897E}"/>
              </a:ext>
            </a:extLst>
          </p:cNvPr>
          <p:cNvSpPr txBox="1"/>
          <p:nvPr/>
        </p:nvSpPr>
        <p:spPr>
          <a:xfrm>
            <a:off x="6680087" y="1408910"/>
            <a:ext cx="4762445" cy="4632037"/>
          </a:xfrm>
          <a:prstGeom prst="rect">
            <a:avLst/>
          </a:prstGeom>
          <a:noFill/>
        </p:spPr>
        <p:txBody>
          <a:bodyPr wrap="square" rtlCol="0">
            <a:spAutoFit/>
          </a:bodyPr>
          <a:lstStyle/>
          <a:p>
            <a:pPr marL="0">
              <a:spcBef>
                <a:spcPts val="3000"/>
              </a:spcBef>
            </a:pPr>
            <a:r>
              <a:rPr lang="en-CH" sz="1600" b="1">
                <a:solidFill>
                  <a:prstClr val="black"/>
                </a:solidFill>
                <a:latin typeface="Helvetica" pitchFamily="2" charset="0"/>
                <a:ea typeface="Helvetica Light" charset="0"/>
                <a:cs typeface="Helvetica Light" charset="0"/>
                <a:sym typeface="Wingdings" pitchFamily="2" charset="2"/>
              </a:rPr>
              <a:t>The Higgs boson and open questions in particle physics and cosmology</a:t>
            </a:r>
          </a:p>
          <a:p>
            <a:pPr marL="285750" indent="-285750">
              <a:spcBef>
                <a:spcPts val="18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Why is the Higgs boson so light? </a:t>
            </a: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Is the Higgs boson elementary or composite ?</a:t>
            </a: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Do Higgs interactions violate matter-antimatter symmetry? </a:t>
            </a: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Is the Higgs boson unique?</a:t>
            </a:r>
          </a:p>
          <a:p>
            <a:pPr marL="285750" indent="-285750">
              <a:spcBef>
                <a:spcPts val="1200"/>
              </a:spcBef>
              <a:buFont typeface="Arial" panose="020B0604020202020204" pitchFamily="34" charset="0"/>
              <a:buChar char="•"/>
            </a:pPr>
            <a:r>
              <a:rPr lang="en-US" sz="1400">
                <a:solidFill>
                  <a:prstClr val="black"/>
                </a:solidFill>
                <a:latin typeface="Helvetica" pitchFamily="2" charset="0"/>
                <a:ea typeface="Helvetica Light" charset="0"/>
                <a:cs typeface="Helvetica Light" charset="0"/>
                <a:sym typeface="Wingdings" pitchFamily="2" charset="2"/>
              </a:rPr>
              <a:t>Does the Higgs boson couple to dark matter?</a:t>
            </a:r>
            <a:endParaRPr lang="en-CH" sz="1400">
              <a:solidFill>
                <a:prstClr val="black"/>
              </a:solidFill>
              <a:latin typeface="Helvetica" pitchFamily="2" charset="0"/>
              <a:ea typeface="Helvetica Light" charset="0"/>
              <a:cs typeface="Helvetica Light" charset="0"/>
              <a:sym typeface="Wingdings" pitchFamily="2" charset="2"/>
            </a:endParaRP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What is the origin of the large mass hierarchy of the fermions in the Standard Model?</a:t>
            </a: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Is the vacuum metastable? </a:t>
            </a: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Is the Higgs field connected with cosmic inflation?</a:t>
            </a:r>
          </a:p>
          <a:p>
            <a:pPr marL="285750" indent="-285750">
              <a:spcBef>
                <a:spcPts val="12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Why is the dark energy in the universe so much smaller than the Higgs vacuum energy?</a:t>
            </a:r>
          </a:p>
        </p:txBody>
      </p:sp>
      <p:pic>
        <p:nvPicPr>
          <p:cNvPr id="49" name="Picture 48">
            <a:extLst>
              <a:ext uri="{FF2B5EF4-FFF2-40B4-BE49-F238E27FC236}">
                <a16:creationId xmlns:a16="http://schemas.microsoft.com/office/drawing/2014/main" id="{2AA55907-400F-3BD7-BEA7-8D59491748F1}"/>
              </a:ext>
            </a:extLst>
          </p:cNvPr>
          <p:cNvPicPr>
            <a:picLocks noChangeAspect="1"/>
          </p:cNvPicPr>
          <p:nvPr/>
        </p:nvPicPr>
        <p:blipFill>
          <a:blip r:embed="rId4"/>
          <a:stretch>
            <a:fillRect/>
          </a:stretch>
        </p:blipFill>
        <p:spPr>
          <a:xfrm>
            <a:off x="9329563" y="-15764"/>
            <a:ext cx="2287358" cy="1187248"/>
          </a:xfrm>
          <a:prstGeom prst="rect">
            <a:avLst/>
          </a:prstGeom>
        </p:spPr>
      </p:pic>
    </p:spTree>
    <p:extLst>
      <p:ext uri="{BB962C8B-B14F-4D97-AF65-F5344CB8AC3E}">
        <p14:creationId xmlns:p14="http://schemas.microsoft.com/office/powerpoint/2010/main" val="93271053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00D6C-0278-D17F-077E-A234A7F1D0F1}"/>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5A99E9C-777E-EC6B-891E-A3BC66484192}"/>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68C3B5C4-57AF-BA63-55A2-94C83EDAB6A6}"/>
              </a:ext>
            </a:extLst>
          </p:cNvPr>
          <p:cNvSpPr>
            <a:spLocks noGrp="1"/>
          </p:cNvSpPr>
          <p:nvPr>
            <p:ph type="sldNum" sz="quarter" idx="4"/>
          </p:nvPr>
        </p:nvSpPr>
        <p:spPr/>
        <p:txBody>
          <a:bodyPr/>
          <a:lstStyle/>
          <a:p>
            <a:pPr>
              <a:defRPr/>
            </a:pPr>
            <a:fld id="{611C2F03-9E95-40C9-A99F-3C4F7EE8CF2A}" type="slidenum">
              <a:rPr lang="en-GB" smtClean="0"/>
              <a:pPr>
                <a:defRPr/>
              </a:pPr>
              <a:t>52</a:t>
            </a:fld>
            <a:endParaRPr lang="en-GB"/>
          </a:p>
        </p:txBody>
      </p:sp>
      <p:pic>
        <p:nvPicPr>
          <p:cNvPr id="3" name="Picture 2">
            <a:extLst>
              <a:ext uri="{FF2B5EF4-FFF2-40B4-BE49-F238E27FC236}">
                <a16:creationId xmlns:a16="http://schemas.microsoft.com/office/drawing/2014/main" id="{19FE1421-459D-66BE-9A10-E7C6CA78EF7D}"/>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59" name="Rounded Rectangle 58">
            <a:extLst>
              <a:ext uri="{FF2B5EF4-FFF2-40B4-BE49-F238E27FC236}">
                <a16:creationId xmlns:a16="http://schemas.microsoft.com/office/drawing/2014/main" id="{8A059CF7-0B21-8F62-7B64-DB875CF89382}"/>
              </a:ext>
            </a:extLst>
          </p:cNvPr>
          <p:cNvSpPr/>
          <p:nvPr/>
        </p:nvSpPr>
        <p:spPr>
          <a:xfrm>
            <a:off x="6344143" y="1148337"/>
            <a:ext cx="5231441" cy="5445011"/>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13" name="Rectangle 12">
            <a:extLst>
              <a:ext uri="{FF2B5EF4-FFF2-40B4-BE49-F238E27FC236}">
                <a16:creationId xmlns:a16="http://schemas.microsoft.com/office/drawing/2014/main" id="{ED8CF713-0935-DED6-0ADE-EE30418429E8}"/>
              </a:ext>
            </a:extLst>
          </p:cNvPr>
          <p:cNvSpPr/>
          <p:nvPr/>
        </p:nvSpPr>
        <p:spPr>
          <a:xfrm>
            <a:off x="431928" y="3597223"/>
            <a:ext cx="5741349" cy="1080738"/>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Higgs doublet might emerge as a composite bound state  of a global symmetry that is spontaneously broken by    new strong dynamics</a:t>
            </a:r>
          </a:p>
        </p:txBody>
      </p:sp>
      <p:sp>
        <p:nvSpPr>
          <p:cNvPr id="5" name="Rectangle 4">
            <a:extLst>
              <a:ext uri="{FF2B5EF4-FFF2-40B4-BE49-F238E27FC236}">
                <a16:creationId xmlns:a16="http://schemas.microsoft.com/office/drawing/2014/main" id="{F164A1EC-2E60-4ADF-DA4B-22C5C8A402BD}"/>
              </a:ext>
            </a:extLst>
          </p:cNvPr>
          <p:cNvSpPr/>
          <p:nvPr/>
        </p:nvSpPr>
        <p:spPr>
          <a:xfrm>
            <a:off x="-1" y="212036"/>
            <a:ext cx="7260609"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D8127276-4547-0730-01FB-632ADD4B5D94}"/>
              </a:ext>
            </a:extLst>
          </p:cNvPr>
          <p:cNvSpPr txBox="1"/>
          <p:nvPr/>
        </p:nvSpPr>
        <p:spPr>
          <a:xfrm>
            <a:off x="214937" y="264651"/>
            <a:ext cx="9114625"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Is the Higgs boson elementary?</a:t>
            </a:r>
          </a:p>
        </p:txBody>
      </p:sp>
      <p:grpSp>
        <p:nvGrpSpPr>
          <p:cNvPr id="4" name="Group 3">
            <a:extLst>
              <a:ext uri="{FF2B5EF4-FFF2-40B4-BE49-F238E27FC236}">
                <a16:creationId xmlns:a16="http://schemas.microsoft.com/office/drawing/2014/main" id="{CC47FE5D-943A-0D44-8123-716632C20D46}"/>
              </a:ext>
            </a:extLst>
          </p:cNvPr>
          <p:cNvGrpSpPr/>
          <p:nvPr/>
        </p:nvGrpSpPr>
        <p:grpSpPr>
          <a:xfrm>
            <a:off x="6597430" y="1773673"/>
            <a:ext cx="4559854" cy="2149564"/>
            <a:chOff x="5759216" y="2816276"/>
            <a:chExt cx="4559854" cy="2149564"/>
          </a:xfrm>
        </p:grpSpPr>
        <p:pic>
          <p:nvPicPr>
            <p:cNvPr id="23" name="Picture 22">
              <a:extLst>
                <a:ext uri="{FF2B5EF4-FFF2-40B4-BE49-F238E27FC236}">
                  <a16:creationId xmlns:a16="http://schemas.microsoft.com/office/drawing/2014/main" id="{7F919CE4-6ADC-39D0-FB81-35236523FF20}"/>
                </a:ext>
              </a:extLst>
            </p:cNvPr>
            <p:cNvPicPr>
              <a:picLocks noChangeAspect="1"/>
            </p:cNvPicPr>
            <p:nvPr/>
          </p:nvPicPr>
          <p:blipFill>
            <a:blip r:embed="rId3"/>
            <a:stretch>
              <a:fillRect/>
            </a:stretch>
          </p:blipFill>
          <p:spPr>
            <a:xfrm>
              <a:off x="5759216" y="2816276"/>
              <a:ext cx="2280338" cy="1583993"/>
            </a:xfrm>
            <a:prstGeom prst="rect">
              <a:avLst/>
            </a:prstGeom>
          </p:spPr>
        </p:pic>
        <p:grpSp>
          <p:nvGrpSpPr>
            <p:cNvPr id="24" name="Group 23">
              <a:extLst>
                <a:ext uri="{FF2B5EF4-FFF2-40B4-BE49-F238E27FC236}">
                  <a16:creationId xmlns:a16="http://schemas.microsoft.com/office/drawing/2014/main" id="{AA85FE98-0C7C-27C4-3506-8B6C90296E89}"/>
                </a:ext>
              </a:extLst>
            </p:cNvPr>
            <p:cNvGrpSpPr/>
            <p:nvPr/>
          </p:nvGrpSpPr>
          <p:grpSpPr>
            <a:xfrm>
              <a:off x="7910479" y="2966457"/>
              <a:ext cx="2408591" cy="1999383"/>
              <a:chOff x="532772" y="2878971"/>
              <a:chExt cx="2408591" cy="1999383"/>
            </a:xfrm>
          </p:grpSpPr>
          <p:pic>
            <p:nvPicPr>
              <p:cNvPr id="49" name="Screenshot 2024-01-20 at 10.43.23.png" descr="Screenshot 2024-01-20 at 10.43.23.png">
                <a:extLst>
                  <a:ext uri="{FF2B5EF4-FFF2-40B4-BE49-F238E27FC236}">
                    <a16:creationId xmlns:a16="http://schemas.microsoft.com/office/drawing/2014/main" id="{0F4EDC32-5918-C325-24FF-55276641DD05}"/>
                  </a:ext>
                </a:extLst>
              </p:cNvPr>
              <p:cNvPicPr>
                <a:picLocks noChangeAspect="1"/>
              </p:cNvPicPr>
              <p:nvPr/>
            </p:nvPicPr>
            <p:blipFill>
              <a:blip r:embed="rId4"/>
              <a:srcRect r="57650"/>
              <a:stretch>
                <a:fillRect/>
              </a:stretch>
            </p:blipFill>
            <p:spPr>
              <a:xfrm>
                <a:off x="532772" y="2878971"/>
                <a:ext cx="2408591" cy="1687749"/>
              </a:xfrm>
              <a:prstGeom prst="rect">
                <a:avLst/>
              </a:prstGeom>
              <a:ln w="12700">
                <a:miter lim="400000"/>
              </a:ln>
            </p:spPr>
          </p:pic>
          <p:sp>
            <p:nvSpPr>
              <p:cNvPr id="50" name="Rectangle 49">
                <a:extLst>
                  <a:ext uri="{FF2B5EF4-FFF2-40B4-BE49-F238E27FC236}">
                    <a16:creationId xmlns:a16="http://schemas.microsoft.com/office/drawing/2014/main" id="{3D8B335E-E20F-23F0-EE82-291F930FFA60}"/>
                  </a:ext>
                </a:extLst>
              </p:cNvPr>
              <p:cNvSpPr/>
              <p:nvPr/>
            </p:nvSpPr>
            <p:spPr>
              <a:xfrm>
                <a:off x="641953" y="3275803"/>
                <a:ext cx="599993" cy="873116"/>
              </a:xfrm>
              <a:prstGeom prst="rect">
                <a:avLst/>
              </a:prstGeom>
              <a:solidFill>
                <a:schemeClr val="bg1"/>
              </a:solidFill>
            </p:spPr>
            <p:txBody>
              <a:bodyPr wrap="none" rtlCol="0" anchor="ctr">
                <a:spAutoFit/>
              </a:bodyPr>
              <a:lstStyle/>
              <a:p>
                <a:pPr algn="l"/>
                <a:endParaRPr lang="en-GB" sz="1600">
                  <a:latin typeface="Helvetica" pitchFamily="2" charset="0"/>
                </a:endParaRPr>
              </a:p>
            </p:txBody>
          </p:sp>
          <p:sp>
            <p:nvSpPr>
              <p:cNvPr id="51" name="Rectangle 50">
                <a:extLst>
                  <a:ext uri="{FF2B5EF4-FFF2-40B4-BE49-F238E27FC236}">
                    <a16:creationId xmlns:a16="http://schemas.microsoft.com/office/drawing/2014/main" id="{5E6941F9-7644-C1E5-981B-CE071D2A63C7}"/>
                  </a:ext>
                </a:extLst>
              </p:cNvPr>
              <p:cNvSpPr/>
              <p:nvPr/>
            </p:nvSpPr>
            <p:spPr>
              <a:xfrm>
                <a:off x="795283" y="3902505"/>
                <a:ext cx="729573" cy="246414"/>
              </a:xfrm>
              <a:prstGeom prst="rect">
                <a:avLst/>
              </a:prstGeom>
              <a:solidFill>
                <a:schemeClr val="bg1"/>
              </a:solidFill>
            </p:spPr>
            <p:txBody>
              <a:bodyPr wrap="square" rtlCol="0" anchor="ctr">
                <a:spAutoFit/>
              </a:bodyPr>
              <a:lstStyle/>
              <a:p>
                <a:pPr algn="l"/>
                <a:endParaRPr lang="en-GB" sz="1600">
                  <a:latin typeface="Helvetica" pitchFamily="2" charset="0"/>
                </a:endParaRPr>
              </a:p>
            </p:txBody>
          </p:sp>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D710C2BC-7ADC-3365-F998-0A3E6CDAC214}"/>
                      </a:ext>
                    </a:extLst>
                  </p:cNvPr>
                  <p:cNvSpPr txBox="1"/>
                  <p:nvPr/>
                </p:nvSpPr>
                <p:spPr>
                  <a:xfrm>
                    <a:off x="631754" y="3377899"/>
                    <a:ext cx="729573" cy="423193"/>
                  </a:xfrm>
                  <a:prstGeom prst="rect">
                    <a:avLst/>
                  </a:prstGeom>
                  <a:noFill/>
                </p:spPr>
                <p:txBody>
                  <a:bodyPr wrap="square">
                    <a:spAutoFit/>
                  </a:bodyPr>
                  <a:lstStyle/>
                  <a:p>
                    <a14:m>
                      <m:oMath xmlns:m="http://schemas.openxmlformats.org/officeDocument/2006/math">
                        <m:sSub>
                          <m:sSubPr>
                            <m:ctrlPr>
                              <a:rPr lang="en-CH" sz="1400" i="1" smtClean="0">
                                <a:solidFill>
                                  <a:srgbClr val="4B9BB6"/>
                                </a:solidFill>
                                <a:latin typeface="Cambria Math" panose="02040503050406030204" pitchFamily="18" charset="0"/>
                                <a:ea typeface="Cambria Math" panose="02040503050406030204" pitchFamily="18" charset="0"/>
                                <a:sym typeface="Wingdings" pitchFamily="2" charset="2"/>
                              </a:rPr>
                            </m:ctrlPr>
                          </m:sSubPr>
                          <m:e>
                            <m:r>
                              <a:rPr lang="en-CH" sz="1400" i="1">
                                <a:solidFill>
                                  <a:srgbClr val="4B9BB6"/>
                                </a:solidFill>
                                <a:latin typeface="Cambria Math" panose="02040503050406030204" pitchFamily="18" charset="0"/>
                                <a:ea typeface="Cambria Math" panose="02040503050406030204" pitchFamily="18" charset="0"/>
                                <a:cs typeface="Helvetica Light" charset="0"/>
                                <a:sym typeface="Wingdings" pitchFamily="2" charset="2"/>
                              </a:rPr>
                              <m:t>𝜆</m:t>
                            </m:r>
                          </m:e>
                          <m:sub>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𝐻</m:t>
                            </m:r>
                          </m:sub>
                        </m:sSub>
                        <m:r>
                          <a:rPr lang="en-US" sz="1400" i="1">
                            <a:solidFill>
                              <a:srgbClr val="4B9BB6"/>
                            </a:solidFill>
                            <a:latin typeface="Cambria Math" panose="02040503050406030204" pitchFamily="18" charset="0"/>
                            <a:ea typeface="Cambria Math" panose="02040503050406030204" pitchFamily="18" charset="0"/>
                            <a:cs typeface="Helvetica Light" charset="0"/>
                            <a:sym typeface="Wingdings" pitchFamily="2" charset="2"/>
                          </a:rPr>
                          <m:t>~</m:t>
                        </m:r>
                        <m:f>
                          <m:fPr>
                            <m:ctrlPr>
                              <a:rPr lang="en-US" sz="1400" i="1">
                                <a:solidFill>
                                  <a:srgbClr val="4B9BB6"/>
                                </a:solidFill>
                                <a:latin typeface="Cambria Math" panose="02040503050406030204" pitchFamily="18" charset="0"/>
                                <a:ea typeface="Cambria Math" panose="02040503050406030204" pitchFamily="18" charset="0"/>
                                <a:sym typeface="Wingdings" pitchFamily="2" charset="2"/>
                              </a:rPr>
                            </m:ctrlPr>
                          </m:fPr>
                          <m:num>
                            <m:r>
                              <a:rPr lang="en-US" sz="1400" i="1">
                                <a:solidFill>
                                  <a:srgbClr val="4B9BB6"/>
                                </a:solidFill>
                                <a:latin typeface="Cambria Math" panose="02040503050406030204" pitchFamily="18" charset="0"/>
                                <a:ea typeface="Cambria Math" panose="02040503050406030204" pitchFamily="18" charset="0"/>
                                <a:sym typeface="Wingdings" pitchFamily="2" charset="2"/>
                              </a:rPr>
                              <m:t>1</m:t>
                            </m:r>
                          </m:num>
                          <m:den>
                            <m:sSub>
                              <m:sSubPr>
                                <m:ctrlPr>
                                  <a:rPr lang="en-US" sz="1400" i="1" smtClean="0">
                                    <a:solidFill>
                                      <a:srgbClr val="4B9BB6"/>
                                    </a:solidFill>
                                    <a:latin typeface="Cambria Math" panose="02040503050406030204" pitchFamily="18" charset="0"/>
                                    <a:ea typeface="Cambria Math" panose="02040503050406030204" pitchFamily="18" charset="0"/>
                                    <a:sym typeface="Wingdings" pitchFamily="2" charset="2"/>
                                  </a:rPr>
                                </m:ctrlPr>
                              </m:sSubPr>
                              <m:e>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𝑚</m:t>
                                </m:r>
                              </m:e>
                              <m:sub>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m:t>
                                </m:r>
                              </m:sub>
                            </m:sSub>
                          </m:den>
                        </m:f>
                        <m:r>
                          <a:rPr lang="en-US" sz="1400" b="0" i="0" smtClean="0">
                            <a:solidFill>
                              <a:srgbClr val="4B9BB6"/>
                            </a:solidFill>
                            <a:latin typeface="Cambria Math" panose="02040503050406030204" pitchFamily="18" charset="0"/>
                            <a:ea typeface="Cambria Math" panose="02040503050406030204" pitchFamily="18" charset="0"/>
                            <a:sym typeface="Wingdings" pitchFamily="2" charset="2"/>
                          </a:rPr>
                          <m:t> </m:t>
                        </m:r>
                      </m:oMath>
                    </a14:m>
                    <a:r>
                      <a:rPr lang="en-CH" sz="1400">
                        <a:solidFill>
                          <a:srgbClr val="4B9BB6"/>
                        </a:solidFill>
                        <a:latin typeface="Helvetica" pitchFamily="2" charset="0"/>
                        <a:ea typeface="Helvetica Light" charset="0"/>
                        <a:cs typeface="Helvetica Light" charset="0"/>
                        <a:sym typeface="Wingdings" pitchFamily="2" charset="2"/>
                      </a:rPr>
                      <a:t> </a:t>
                    </a:r>
                    <a:endParaRPr lang="en-CH" sz="1400">
                      <a:solidFill>
                        <a:srgbClr val="4B9BB6"/>
                      </a:solidFill>
                    </a:endParaRPr>
                  </a:p>
                </p:txBody>
              </p:sp>
            </mc:Choice>
            <mc:Fallback xmlns="">
              <p:sp>
                <p:nvSpPr>
                  <p:cNvPr id="53" name="TextBox 52">
                    <a:extLst>
                      <a:ext uri="{FF2B5EF4-FFF2-40B4-BE49-F238E27FC236}">
                        <a16:creationId xmlns:a16="http://schemas.microsoft.com/office/drawing/2014/main" id="{67DF30D0-3EBA-21F1-5895-46035300AB61}"/>
                      </a:ext>
                    </a:extLst>
                  </p:cNvPr>
                  <p:cNvSpPr txBox="1">
                    <a:spLocks noRot="1" noChangeAspect="1" noMove="1" noResize="1" noEditPoints="1" noAdjustHandles="1" noChangeArrowheads="1" noChangeShapeType="1" noTextEdit="1"/>
                  </p:cNvSpPr>
                  <p:nvPr/>
                </p:nvSpPr>
                <p:spPr>
                  <a:xfrm>
                    <a:off x="631754" y="3377899"/>
                    <a:ext cx="729573" cy="423193"/>
                  </a:xfrm>
                  <a:prstGeom prst="rect">
                    <a:avLst/>
                  </a:prstGeom>
                  <a:blipFill>
                    <a:blip r:embed="rId10"/>
                    <a:stretch>
                      <a:fillRect r="-339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3" name="TextBox 52">
                    <a:extLst>
                      <a:ext uri="{FF2B5EF4-FFF2-40B4-BE49-F238E27FC236}">
                        <a16:creationId xmlns:a16="http://schemas.microsoft.com/office/drawing/2014/main" id="{FB26E366-88F8-2CD2-3157-6AD42E460178}"/>
                      </a:ext>
                    </a:extLst>
                  </p:cNvPr>
                  <p:cNvSpPr txBox="1"/>
                  <p:nvPr/>
                </p:nvSpPr>
                <p:spPr>
                  <a:xfrm>
                    <a:off x="1531556" y="4455161"/>
                    <a:ext cx="1217544" cy="423193"/>
                  </a:xfrm>
                  <a:prstGeom prst="rect">
                    <a:avLst/>
                  </a:prstGeom>
                  <a:noFill/>
                </p:spPr>
                <p:txBody>
                  <a:bodyPr wrap="square">
                    <a:spAutoFit/>
                  </a:bodyPr>
                  <a:lstStyle/>
                  <a:p>
                    <a14:m>
                      <m:oMath xmlns:m="http://schemas.openxmlformats.org/officeDocument/2006/math">
                        <m:sSub>
                          <m:sSubPr>
                            <m:ctrlPr>
                              <a:rPr lang="en-CH" sz="1400" i="1" smtClean="0">
                                <a:solidFill>
                                  <a:srgbClr val="4B9BB6"/>
                                </a:solidFill>
                                <a:latin typeface="Cambria Math" panose="02040503050406030204" pitchFamily="18" charset="0"/>
                                <a:ea typeface="Cambria Math" panose="02040503050406030204" pitchFamily="18" charset="0"/>
                                <a:sym typeface="Wingdings" pitchFamily="2" charset="2"/>
                              </a:rPr>
                            </m:ctrlPr>
                          </m:sSubPr>
                          <m:e>
                            <m:r>
                              <a:rPr lang="en-CH" sz="1400" i="1">
                                <a:solidFill>
                                  <a:srgbClr val="4B9BB6"/>
                                </a:solidFill>
                                <a:latin typeface="Cambria Math" panose="02040503050406030204" pitchFamily="18" charset="0"/>
                                <a:ea typeface="Cambria Math" panose="02040503050406030204" pitchFamily="18" charset="0"/>
                                <a:cs typeface="Helvetica Light" charset="0"/>
                                <a:sym typeface="Wingdings" pitchFamily="2" charset="2"/>
                              </a:rPr>
                              <m:t>𝜆</m:t>
                            </m:r>
                          </m:e>
                          <m:sub>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𝐶</m:t>
                            </m:r>
                          </m:sub>
                        </m:sSub>
                        <m:r>
                          <a:rPr lang="en-US" sz="1400" i="1">
                            <a:solidFill>
                              <a:srgbClr val="4B9BB6"/>
                            </a:solidFill>
                            <a:latin typeface="Cambria Math" panose="02040503050406030204" pitchFamily="18" charset="0"/>
                            <a:ea typeface="Cambria Math" panose="02040503050406030204" pitchFamily="18" charset="0"/>
                            <a:cs typeface="Helvetica Light" charset="0"/>
                            <a:sym typeface="Wingdings" pitchFamily="2" charset="2"/>
                          </a:rPr>
                          <m:t>~</m:t>
                        </m:r>
                        <m:f>
                          <m:fPr>
                            <m:ctrlPr>
                              <a:rPr lang="en-US" sz="1400" i="1">
                                <a:solidFill>
                                  <a:srgbClr val="4B9BB6"/>
                                </a:solidFill>
                                <a:latin typeface="Cambria Math" panose="02040503050406030204" pitchFamily="18" charset="0"/>
                                <a:ea typeface="Cambria Math" panose="02040503050406030204" pitchFamily="18" charset="0"/>
                                <a:sym typeface="Wingdings" pitchFamily="2" charset="2"/>
                              </a:rPr>
                            </m:ctrlPr>
                          </m:fPr>
                          <m:num>
                            <m:r>
                              <a:rPr lang="en-US" sz="1400" i="1">
                                <a:solidFill>
                                  <a:srgbClr val="4B9BB6"/>
                                </a:solidFill>
                                <a:latin typeface="Cambria Math" panose="02040503050406030204" pitchFamily="18" charset="0"/>
                                <a:ea typeface="Cambria Math" panose="02040503050406030204" pitchFamily="18" charset="0"/>
                                <a:sym typeface="Wingdings" pitchFamily="2" charset="2"/>
                              </a:rPr>
                              <m:t>1</m:t>
                            </m:r>
                          </m:num>
                          <m:den>
                            <m:sSub>
                              <m:sSubPr>
                                <m:ctrlPr>
                                  <a:rPr lang="en-US" sz="1400" i="1" smtClean="0">
                                    <a:solidFill>
                                      <a:srgbClr val="4B9BB6"/>
                                    </a:solidFill>
                                    <a:latin typeface="Cambria Math" panose="02040503050406030204" pitchFamily="18" charset="0"/>
                                    <a:ea typeface="Cambria Math" panose="02040503050406030204" pitchFamily="18" charset="0"/>
                                    <a:sym typeface="Wingdings" pitchFamily="2" charset="2"/>
                                  </a:rPr>
                                </m:ctrlPr>
                              </m:sSubPr>
                              <m:e>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𝑚</m:t>
                                </m:r>
                              </m:e>
                              <m:sub>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𝐻</m:t>
                                </m:r>
                              </m:sub>
                            </m:sSub>
                          </m:den>
                        </m:f>
                        <m:r>
                          <a:rPr lang="en-US" sz="1400" b="0" i="1" smtClean="0">
                            <a:solidFill>
                              <a:srgbClr val="4B9BB6"/>
                            </a:solidFill>
                            <a:latin typeface="Cambria Math" panose="02040503050406030204" pitchFamily="18" charset="0"/>
                            <a:ea typeface="Cambria Math" panose="02040503050406030204" pitchFamily="18" charset="0"/>
                            <a:sym typeface="Wingdings" pitchFamily="2" charset="2"/>
                          </a:rPr>
                          <m:t>~1.6 </m:t>
                        </m:r>
                        <m:r>
                          <m:rPr>
                            <m:sty m:val="p"/>
                          </m:rPr>
                          <a:rPr lang="en-US" sz="1400" b="0" i="0" smtClean="0">
                            <a:solidFill>
                              <a:srgbClr val="4B9BB6"/>
                            </a:solidFill>
                            <a:latin typeface="Cambria Math" panose="02040503050406030204" pitchFamily="18" charset="0"/>
                            <a:ea typeface="Cambria Math" panose="02040503050406030204" pitchFamily="18" charset="0"/>
                            <a:sym typeface="Wingdings" pitchFamily="2" charset="2"/>
                          </a:rPr>
                          <m:t>am</m:t>
                        </m:r>
                        <m:r>
                          <a:rPr lang="en-US" sz="1400" b="0" i="0" smtClean="0">
                            <a:solidFill>
                              <a:srgbClr val="4B9BB6"/>
                            </a:solidFill>
                            <a:latin typeface="Cambria Math" panose="02040503050406030204" pitchFamily="18" charset="0"/>
                            <a:ea typeface="Cambria Math" panose="02040503050406030204" pitchFamily="18" charset="0"/>
                            <a:sym typeface="Wingdings" pitchFamily="2" charset="2"/>
                          </a:rPr>
                          <m:t> </m:t>
                        </m:r>
                      </m:oMath>
                    </a14:m>
                    <a:r>
                      <a:rPr lang="en-CH" sz="1400">
                        <a:solidFill>
                          <a:srgbClr val="4B9BB6"/>
                        </a:solidFill>
                        <a:latin typeface="Helvetica" pitchFamily="2" charset="0"/>
                        <a:ea typeface="Helvetica Light" charset="0"/>
                        <a:cs typeface="Helvetica Light" charset="0"/>
                        <a:sym typeface="Wingdings" pitchFamily="2" charset="2"/>
                      </a:rPr>
                      <a:t> </a:t>
                    </a:r>
                    <a:endParaRPr lang="en-CH" sz="1400">
                      <a:solidFill>
                        <a:srgbClr val="4B9BB6"/>
                      </a:solidFill>
                    </a:endParaRPr>
                  </a:p>
                </p:txBody>
              </p:sp>
            </mc:Choice>
            <mc:Fallback>
              <p:sp>
                <p:nvSpPr>
                  <p:cNvPr id="53" name="TextBox 52">
                    <a:extLst>
                      <a:ext uri="{FF2B5EF4-FFF2-40B4-BE49-F238E27FC236}">
                        <a16:creationId xmlns:a16="http://schemas.microsoft.com/office/drawing/2014/main" id="{FB26E366-88F8-2CD2-3157-6AD42E460178}"/>
                      </a:ext>
                    </a:extLst>
                  </p:cNvPr>
                  <p:cNvSpPr txBox="1">
                    <a:spLocks noRot="1" noChangeAspect="1" noMove="1" noResize="1" noEditPoints="1" noAdjustHandles="1" noChangeArrowheads="1" noChangeShapeType="1" noTextEdit="1"/>
                  </p:cNvSpPr>
                  <p:nvPr/>
                </p:nvSpPr>
                <p:spPr>
                  <a:xfrm>
                    <a:off x="1531556" y="4455161"/>
                    <a:ext cx="1217544" cy="423193"/>
                  </a:xfrm>
                  <a:prstGeom prst="rect">
                    <a:avLst/>
                  </a:prstGeom>
                  <a:blipFill>
                    <a:blip r:embed="rId11"/>
                    <a:stretch>
                      <a:fillRect r="-18557"/>
                    </a:stretch>
                  </a:blipFill>
                </p:spPr>
                <p:txBody>
                  <a:bodyPr/>
                  <a:lstStyle/>
                  <a:p>
                    <a:r>
                      <a:rPr lang="en-GB">
                        <a:noFill/>
                      </a:rPr>
                      <a:t> </a:t>
                    </a:r>
                  </a:p>
                </p:txBody>
              </p:sp>
            </mc:Fallback>
          </mc:AlternateContent>
        </p:grpSp>
        <p:sp>
          <p:nvSpPr>
            <p:cNvPr id="48" name="TextBox 47">
              <a:extLst>
                <a:ext uri="{FF2B5EF4-FFF2-40B4-BE49-F238E27FC236}">
                  <a16:creationId xmlns:a16="http://schemas.microsoft.com/office/drawing/2014/main" id="{A977DA7D-9A7F-011A-C35C-D9B1B1F9B4DA}"/>
                </a:ext>
              </a:extLst>
            </p:cNvPr>
            <p:cNvSpPr txBox="1"/>
            <p:nvPr/>
          </p:nvSpPr>
          <p:spPr>
            <a:xfrm>
              <a:off x="6437204" y="3707806"/>
              <a:ext cx="256802" cy="230832"/>
            </a:xfrm>
            <a:prstGeom prst="rect">
              <a:avLst/>
            </a:prstGeom>
            <a:noFill/>
          </p:spPr>
          <p:txBody>
            <a:bodyPr wrap="none" rtlCol="0">
              <a:spAutoFit/>
            </a:bodyPr>
            <a:lstStyle/>
            <a:p>
              <a:pPr marL="0" algn="l">
                <a:spcBef>
                  <a:spcPts val="3000"/>
                </a:spcBef>
              </a:pPr>
              <a:r>
                <a:rPr lang="en-GB" sz="900">
                  <a:solidFill>
                    <a:prstClr val="black"/>
                  </a:solidFill>
                  <a:latin typeface="Calibri" panose="020F0502020204030204" pitchFamily="34" charset="0"/>
                  <a:ea typeface="Helvetica Light" charset="0"/>
                  <a:cs typeface="Calibri" panose="020F0502020204030204" pitchFamily="34" charset="0"/>
                  <a:sym typeface="Wingdings" pitchFamily="2" charset="2"/>
                </a:rPr>
                <a:t>H</a:t>
              </a:r>
            </a:p>
          </p:txBody>
        </p:sp>
      </p:grpSp>
      <p:sp>
        <p:nvSpPr>
          <p:cNvPr id="55" name="TextBox 54">
            <a:extLst>
              <a:ext uri="{FF2B5EF4-FFF2-40B4-BE49-F238E27FC236}">
                <a16:creationId xmlns:a16="http://schemas.microsoft.com/office/drawing/2014/main" id="{BF2111D6-7D6C-A511-F89A-483A33390744}"/>
              </a:ext>
            </a:extLst>
          </p:cNvPr>
          <p:cNvSpPr txBox="1"/>
          <p:nvPr/>
        </p:nvSpPr>
        <p:spPr>
          <a:xfrm>
            <a:off x="6597430" y="4044388"/>
            <a:ext cx="4559854" cy="738664"/>
          </a:xfrm>
          <a:prstGeom prst="rect">
            <a:avLst/>
          </a:prstGeom>
          <a:noFill/>
        </p:spPr>
        <p:txBody>
          <a:bodyPr wrap="square" rtlCol="0">
            <a:spAutoFit/>
          </a:bodyPr>
          <a:lstStyle/>
          <a:p>
            <a:pPr>
              <a:spcBef>
                <a:spcPts val="3000"/>
              </a:spcBef>
            </a:pPr>
            <a:r>
              <a:rPr lang="en-US" sz="1400" dirty="0">
                <a:solidFill>
                  <a:prstClr val="black"/>
                </a:solidFill>
                <a:latin typeface="Helvetica" pitchFamily="2" charset="0"/>
                <a:ea typeface="Helvetica Light" charset="0"/>
                <a:cs typeface="Helvetica Light" charset="0"/>
                <a:sym typeface="Wingdings" pitchFamily="2" charset="2"/>
              </a:rPr>
              <a:t>In strongly interacting light Higgs (SILH) models, strong dynamics modifies the Higgs kinetic term, leading to a universal rescaling of all Higgs couplings</a:t>
            </a:r>
          </a:p>
        </p:txBody>
      </p:sp>
      <mc:AlternateContent xmlns:mc="http://schemas.openxmlformats.org/markup-compatibility/2006">
        <mc:Choice xmlns:a14="http://schemas.microsoft.com/office/drawing/2010/main" Requires="a14">
          <p:sp>
            <p:nvSpPr>
              <p:cNvPr id="56" name="TextBox 55">
                <a:extLst>
                  <a:ext uri="{FF2B5EF4-FFF2-40B4-BE49-F238E27FC236}">
                    <a16:creationId xmlns:a16="http://schemas.microsoft.com/office/drawing/2014/main" id="{236062E2-B858-610B-C229-3841F7B886EE}"/>
                  </a:ext>
                </a:extLst>
              </p:cNvPr>
              <p:cNvSpPr txBox="1"/>
              <p:nvPr/>
            </p:nvSpPr>
            <p:spPr>
              <a:xfrm>
                <a:off x="6636491" y="4966624"/>
                <a:ext cx="3936466" cy="650563"/>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sSub>
                        <m:sSubPr>
                          <m:ctrlPr>
                            <a:rPr lang="en-US" sz="1600" i="1" smtClean="0">
                              <a:solidFill>
                                <a:prstClr val="black"/>
                              </a:solidFill>
                              <a:latin typeface="Cambria Math" panose="02040503050406030204" pitchFamily="18" charset="0"/>
                              <a:sym typeface="Wingdings" pitchFamily="2" charset="2"/>
                            </a:rPr>
                          </m:ctrlPr>
                        </m:sSubPr>
                        <m:e>
                          <m:r>
                            <a:rPr lang="en-US" sz="1600" i="1">
                              <a:solidFill>
                                <a:prstClr val="black"/>
                              </a:solidFill>
                              <a:latin typeface="Cambria Math" panose="02040503050406030204" pitchFamily="18" charset="0"/>
                              <a:ea typeface="Cambria Math" panose="02040503050406030204" pitchFamily="18" charset="0"/>
                              <a:sym typeface="Wingdings" pitchFamily="2" charset="2"/>
                            </a:rPr>
                            <m:t>𝜅</m:t>
                          </m:r>
                        </m:e>
                        <m:sub>
                          <m:r>
                            <a:rPr lang="en-US" sz="1600" b="0" i="1" smtClean="0">
                              <a:solidFill>
                                <a:prstClr val="black"/>
                              </a:solidFill>
                              <a:latin typeface="Cambria Math" panose="02040503050406030204" pitchFamily="18" charset="0"/>
                              <a:sym typeface="Wingdings" pitchFamily="2" charset="2"/>
                            </a:rPr>
                            <m:t>𝑖</m:t>
                          </m:r>
                        </m:sub>
                      </m:sSub>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m:t>
                      </m:r>
                      <m:sSub>
                        <m:sSubPr>
                          <m:ctrlPr>
                            <a:rPr lang="en-US" sz="1600" i="1">
                              <a:solidFill>
                                <a:prstClr val="black"/>
                              </a:solidFill>
                              <a:latin typeface="Cambria Math" panose="02040503050406030204" pitchFamily="18" charset="0"/>
                              <a:sym typeface="Wingdings" pitchFamily="2" charset="2"/>
                            </a:rPr>
                          </m:ctrlPr>
                        </m:sSubPr>
                        <m:e>
                          <m:r>
                            <a:rPr lang="en-US" sz="1600" i="1">
                              <a:solidFill>
                                <a:prstClr val="black"/>
                              </a:solidFill>
                              <a:latin typeface="Cambria Math" panose="02040503050406030204" pitchFamily="18" charset="0"/>
                              <a:ea typeface="Cambria Math" panose="02040503050406030204" pitchFamily="18" charset="0"/>
                              <a:sym typeface="Wingdings" pitchFamily="2" charset="2"/>
                            </a:rPr>
                            <m:t>𝜅</m:t>
                          </m:r>
                        </m:e>
                        <m:sub>
                          <m:r>
                            <a:rPr lang="en-US" sz="1600" i="1">
                              <a:solidFill>
                                <a:prstClr val="black"/>
                              </a:solidFill>
                              <a:latin typeface="Cambria Math" panose="02040503050406030204" pitchFamily="18" charset="0"/>
                              <a:sym typeface="Wingdings" pitchFamily="2" charset="2"/>
                            </a:rPr>
                            <m:t>𝑖</m:t>
                          </m:r>
                        </m:sub>
                      </m:sSub>
                      <m:d>
                        <m:dPr>
                          <m:ctrlPr>
                            <a:rPr lang="en-US" sz="1600" i="1" smtClean="0">
                              <a:solidFill>
                                <a:prstClr val="black"/>
                              </a:solidFill>
                              <a:latin typeface="Cambria Math" panose="02040503050406030204" pitchFamily="18" charset="0"/>
                              <a:sym typeface="Wingdings" pitchFamily="2" charset="2"/>
                            </a:rPr>
                          </m:ctrlPr>
                        </m:dPr>
                        <m:e>
                          <m:r>
                            <a:rPr lang="en-US" sz="1600" b="0" i="1" smtClean="0">
                              <a:solidFill>
                                <a:prstClr val="black"/>
                              </a:solidFill>
                              <a:latin typeface="Cambria Math" panose="02040503050406030204" pitchFamily="18" charset="0"/>
                              <a:sym typeface="Wingdings" pitchFamily="2" charset="2"/>
                            </a:rPr>
                            <m:t>1−</m:t>
                          </m:r>
                          <m:f>
                            <m:fPr>
                              <m:ctrlPr>
                                <a:rPr lang="en-CH" sz="1600" i="1">
                                  <a:solidFill>
                                    <a:prstClr val="black"/>
                                  </a:solidFill>
                                  <a:latin typeface="Cambria Math" panose="02040503050406030204" pitchFamily="18" charset="0"/>
                                  <a:sym typeface="Wingdings" pitchFamily="2" charset="2"/>
                                </a:rPr>
                              </m:ctrlPr>
                            </m:fPr>
                            <m:num>
                              <m:sSub>
                                <m:sSubPr>
                                  <m:ctrlPr>
                                    <a:rPr lang="en-CH" sz="1600" i="1">
                                      <a:solidFill>
                                        <a:prstClr val="black"/>
                                      </a:solidFill>
                                      <a:latin typeface="Cambria Math" panose="02040503050406030204" pitchFamily="18" charset="0"/>
                                      <a:sym typeface="Wingdings" pitchFamily="2" charset="2"/>
                                    </a:rPr>
                                  </m:ctrlPr>
                                </m:sSubPr>
                                <m:e>
                                  <m:r>
                                    <a:rPr lang="en-US" sz="1600" i="1">
                                      <a:solidFill>
                                        <a:prstClr val="black"/>
                                      </a:solidFill>
                                      <a:latin typeface="Cambria Math" panose="02040503050406030204" pitchFamily="18" charset="0"/>
                                      <a:sym typeface="Wingdings" pitchFamily="2" charset="2"/>
                                    </a:rPr>
                                    <m:t>𝑐</m:t>
                                  </m:r>
                                </m:e>
                                <m:sub>
                                  <m:r>
                                    <a:rPr lang="en-US" sz="1600" i="1">
                                      <a:solidFill>
                                        <a:prstClr val="black"/>
                                      </a:solidFill>
                                      <a:latin typeface="Cambria Math" panose="02040503050406030204" pitchFamily="18" charset="0"/>
                                      <a:sym typeface="Wingdings" pitchFamily="2" charset="2"/>
                                    </a:rPr>
                                    <m:t>𝐻</m:t>
                                  </m:r>
                                </m:sub>
                              </m:sSub>
                              <m:sSup>
                                <m:sSupPr>
                                  <m:ctrlPr>
                                    <a:rPr lang="en-CH" sz="1600" i="1">
                                      <a:solidFill>
                                        <a:prstClr val="black"/>
                                      </a:solidFill>
                                      <a:latin typeface="Cambria Math" panose="02040503050406030204" pitchFamily="18" charset="0"/>
                                      <a:sym typeface="Wingdings" pitchFamily="2" charset="2"/>
                                    </a:rPr>
                                  </m:ctrlPr>
                                </m:sSupPr>
                                <m:e>
                                  <m:r>
                                    <a:rPr lang="en-CH" sz="1600" i="1">
                                      <a:solidFill>
                                        <a:prstClr val="black"/>
                                      </a:solidFill>
                                      <a:latin typeface="Cambria Math" panose="02040503050406030204" pitchFamily="18" charset="0"/>
                                      <a:ea typeface="Cambria Math" panose="02040503050406030204" pitchFamily="18" charset="0"/>
                                      <a:sym typeface="Wingdings" pitchFamily="2" charset="2"/>
                                    </a:rPr>
                                    <m:t>𝜐</m:t>
                                  </m:r>
                                </m:e>
                                <m:sup>
                                  <m:r>
                                    <a:rPr lang="en-US" sz="1600" i="1">
                                      <a:solidFill>
                                        <a:prstClr val="black"/>
                                      </a:solidFill>
                                      <a:latin typeface="Cambria Math" panose="02040503050406030204" pitchFamily="18" charset="0"/>
                                      <a:sym typeface="Wingdings" pitchFamily="2" charset="2"/>
                                    </a:rPr>
                                    <m:t>2</m:t>
                                  </m:r>
                                </m:sup>
                              </m:sSup>
                            </m:num>
                            <m:den>
                              <m:sSubSup>
                                <m:sSubSupPr>
                                  <m:ctrlPr>
                                    <a:rPr lang="en-CH" sz="1600" i="1">
                                      <a:solidFill>
                                        <a:srgbClr val="E40000"/>
                                      </a:solidFill>
                                      <a:latin typeface="Cambria Math" panose="02040503050406030204" pitchFamily="18" charset="0"/>
                                      <a:sym typeface="Wingdings" pitchFamily="2" charset="2"/>
                                    </a:rPr>
                                  </m:ctrlPr>
                                </m:sSubSupPr>
                                <m:e>
                                  <m:r>
                                    <a:rPr lang="en-US" sz="1600" i="1">
                                      <a:solidFill>
                                        <a:srgbClr val="E40000"/>
                                      </a:solidFill>
                                      <a:latin typeface="Cambria Math" panose="02040503050406030204" pitchFamily="18" charset="0"/>
                                      <a:sym typeface="Wingdings" pitchFamily="2" charset="2"/>
                                    </a:rPr>
                                    <m:t>𝑓</m:t>
                                  </m:r>
                                </m:e>
                                <m:sub>
                                  <m:r>
                                    <a:rPr lang="en-US" sz="1600" i="1">
                                      <a:solidFill>
                                        <a:srgbClr val="E40000"/>
                                      </a:solidFill>
                                      <a:latin typeface="Cambria Math" panose="02040503050406030204" pitchFamily="18" charset="0"/>
                                      <a:sym typeface="Wingdings" pitchFamily="2" charset="2"/>
                                    </a:rPr>
                                    <m:t>𝐻</m:t>
                                  </m:r>
                                </m:sub>
                                <m:sup>
                                  <m:r>
                                    <a:rPr lang="en-US" sz="1600" i="1">
                                      <a:solidFill>
                                        <a:srgbClr val="E40000"/>
                                      </a:solidFill>
                                      <a:latin typeface="Cambria Math" panose="02040503050406030204" pitchFamily="18" charset="0"/>
                                      <a:sym typeface="Wingdings" pitchFamily="2" charset="2"/>
                                    </a:rPr>
                                    <m:t>2</m:t>
                                  </m:r>
                                </m:sup>
                              </m:sSubSup>
                            </m:den>
                          </m:f>
                        </m:e>
                      </m:d>
                      <m:r>
                        <a:rPr lang="en-US" sz="1600" b="0" i="1" smtClean="0">
                          <a:solidFill>
                            <a:schemeClr val="tx1">
                              <a:lumMod val="75000"/>
                              <a:lumOff val="25000"/>
                            </a:schemeClr>
                          </a:solidFill>
                          <a:latin typeface="Cambria Math" panose="02040503050406030204" pitchFamily="18" charset="0"/>
                          <a:sym typeface="Wingdings" pitchFamily="2" charset="2"/>
                        </a:rPr>
                        <m:t>=</m:t>
                      </m:r>
                      <m:sSub>
                        <m:sSubPr>
                          <m:ctrlPr>
                            <a:rPr lang="en-US" sz="1600" i="1">
                              <a:solidFill>
                                <a:prstClr val="black"/>
                              </a:solidFill>
                              <a:latin typeface="Cambria Math" panose="02040503050406030204" pitchFamily="18" charset="0"/>
                              <a:sym typeface="Wingdings" pitchFamily="2" charset="2"/>
                            </a:rPr>
                          </m:ctrlPr>
                        </m:sSubPr>
                        <m:e>
                          <m:r>
                            <a:rPr lang="en-US" sz="1600" i="1">
                              <a:solidFill>
                                <a:prstClr val="black"/>
                              </a:solidFill>
                              <a:latin typeface="Cambria Math" panose="02040503050406030204" pitchFamily="18" charset="0"/>
                              <a:ea typeface="Cambria Math" panose="02040503050406030204" pitchFamily="18" charset="0"/>
                              <a:sym typeface="Wingdings" pitchFamily="2" charset="2"/>
                            </a:rPr>
                            <m:t>𝜅</m:t>
                          </m:r>
                        </m:e>
                        <m:sub>
                          <m:r>
                            <a:rPr lang="en-US" sz="1600" i="1">
                              <a:solidFill>
                                <a:prstClr val="black"/>
                              </a:solidFill>
                              <a:latin typeface="Cambria Math" panose="02040503050406030204" pitchFamily="18" charset="0"/>
                              <a:sym typeface="Wingdings" pitchFamily="2" charset="2"/>
                            </a:rPr>
                            <m:t>𝑖</m:t>
                          </m:r>
                        </m:sub>
                      </m:sSub>
                      <m:d>
                        <m:dPr>
                          <m:ctrlPr>
                            <a:rPr lang="en-US" sz="1600" i="1">
                              <a:solidFill>
                                <a:prstClr val="black"/>
                              </a:solidFill>
                              <a:latin typeface="Cambria Math" panose="02040503050406030204" pitchFamily="18" charset="0"/>
                              <a:sym typeface="Wingdings" pitchFamily="2" charset="2"/>
                            </a:rPr>
                          </m:ctrlPr>
                        </m:dPr>
                        <m:e>
                          <m:r>
                            <a:rPr lang="en-US" sz="1600" i="1">
                              <a:solidFill>
                                <a:prstClr val="black"/>
                              </a:solidFill>
                              <a:latin typeface="Cambria Math" panose="02040503050406030204" pitchFamily="18" charset="0"/>
                              <a:sym typeface="Wingdings" pitchFamily="2" charset="2"/>
                            </a:rPr>
                            <m:t>1−</m:t>
                          </m:r>
                          <m:sSub>
                            <m:sSubPr>
                              <m:ctrlPr>
                                <a:rPr lang="en-CH" sz="1600" i="1">
                                  <a:solidFill>
                                    <a:prstClr val="black"/>
                                  </a:solidFill>
                                  <a:latin typeface="Cambria Math" panose="02040503050406030204" pitchFamily="18" charset="0"/>
                                  <a:sym typeface="Wingdings" pitchFamily="2" charset="2"/>
                                </a:rPr>
                              </m:ctrlPr>
                            </m:sSubPr>
                            <m:e>
                              <m:r>
                                <a:rPr lang="en-US" sz="1600" i="1">
                                  <a:solidFill>
                                    <a:prstClr val="black"/>
                                  </a:solidFill>
                                  <a:latin typeface="Cambria Math" panose="02040503050406030204" pitchFamily="18" charset="0"/>
                                  <a:sym typeface="Wingdings" pitchFamily="2" charset="2"/>
                                </a:rPr>
                                <m:t>𝑐</m:t>
                              </m:r>
                            </m:e>
                            <m:sub>
                              <m:r>
                                <a:rPr lang="en-US" sz="1600" i="1">
                                  <a:solidFill>
                                    <a:prstClr val="black"/>
                                  </a:solidFill>
                                  <a:latin typeface="Cambria Math" panose="02040503050406030204" pitchFamily="18" charset="0"/>
                                  <a:sym typeface="Wingdings" pitchFamily="2" charset="2"/>
                                </a:rPr>
                                <m:t>𝐻</m:t>
                              </m:r>
                            </m:sub>
                          </m:sSub>
                          <m:r>
                            <a:rPr lang="en-US" sz="1600" i="1">
                              <a:solidFill>
                                <a:srgbClr val="E40000"/>
                              </a:solidFill>
                              <a:latin typeface="Cambria Math" panose="02040503050406030204" pitchFamily="18" charset="0"/>
                              <a:ea typeface="Cambria Math" panose="02040503050406030204" pitchFamily="18" charset="0"/>
                              <a:sym typeface="Wingdings" pitchFamily="2" charset="2"/>
                            </a:rPr>
                            <m:t>𝜉</m:t>
                          </m:r>
                        </m:e>
                      </m:d>
                    </m:oMath>
                  </m:oMathPara>
                </a14:m>
                <a:endParaRPr lang="en-CH" sz="1600"/>
              </a:p>
            </p:txBody>
          </p:sp>
        </mc:Choice>
        <mc:Fallback>
          <p:sp>
            <p:nvSpPr>
              <p:cNvPr id="56" name="TextBox 55">
                <a:extLst>
                  <a:ext uri="{FF2B5EF4-FFF2-40B4-BE49-F238E27FC236}">
                    <a16:creationId xmlns:a16="http://schemas.microsoft.com/office/drawing/2014/main" id="{236062E2-B858-610B-C229-3841F7B886EE}"/>
                  </a:ext>
                </a:extLst>
              </p:cNvPr>
              <p:cNvSpPr txBox="1">
                <a:spLocks noRot="1" noChangeAspect="1" noMove="1" noResize="1" noEditPoints="1" noAdjustHandles="1" noChangeArrowheads="1" noChangeShapeType="1" noTextEdit="1"/>
              </p:cNvSpPr>
              <p:nvPr/>
            </p:nvSpPr>
            <p:spPr>
              <a:xfrm>
                <a:off x="6636491" y="4966624"/>
                <a:ext cx="3936466" cy="650563"/>
              </a:xfrm>
              <a:prstGeom prst="rect">
                <a:avLst/>
              </a:prstGeom>
              <a:blipFill>
                <a:blip r:embed="rId12"/>
                <a:stretch>
                  <a:fillRect b="-3846"/>
                </a:stretch>
              </a:blipFill>
            </p:spPr>
            <p:txBody>
              <a:bodyPr/>
              <a:lstStyle/>
              <a:p>
                <a:r>
                  <a:rPr lang="en-GB">
                    <a:noFill/>
                  </a:rPr>
                  <a:t> </a:t>
                </a:r>
              </a:p>
            </p:txBody>
          </p:sp>
        </mc:Fallback>
      </mc:AlternateContent>
      <p:sp>
        <p:nvSpPr>
          <p:cNvPr id="57" name="TextBox 56">
            <a:extLst>
              <a:ext uri="{FF2B5EF4-FFF2-40B4-BE49-F238E27FC236}">
                <a16:creationId xmlns:a16="http://schemas.microsoft.com/office/drawing/2014/main" id="{E848BE45-5DBC-2529-ACDD-7E8A236C6FD2}"/>
              </a:ext>
            </a:extLst>
          </p:cNvPr>
          <p:cNvSpPr txBox="1"/>
          <p:nvPr/>
        </p:nvSpPr>
        <p:spPr>
          <a:xfrm>
            <a:off x="9902577" y="4902056"/>
            <a:ext cx="1655335" cy="830997"/>
          </a:xfrm>
          <a:prstGeom prst="rect">
            <a:avLst/>
          </a:prstGeom>
          <a:noFill/>
        </p:spPr>
        <p:txBody>
          <a:bodyPr wrap="square" rtlCol="0">
            <a:spAutoFit/>
          </a:bodyPr>
          <a:lstStyle/>
          <a:p>
            <a:pPr>
              <a:spcBef>
                <a:spcPts val="3000"/>
              </a:spcBef>
            </a:pPr>
            <a:r>
              <a:rPr lang="en-CH" sz="1200">
                <a:solidFill>
                  <a:srgbClr val="E40000"/>
                </a:solidFill>
                <a:latin typeface="Helvetica" pitchFamily="2" charset="0"/>
                <a:ea typeface="Helvetica Light" charset="0"/>
                <a:cs typeface="Helvetica Light" charset="0"/>
                <a:sym typeface="Wingdings" pitchFamily="2" charset="2"/>
              </a:rPr>
              <a:t>The </a:t>
            </a:r>
            <a:r>
              <a:rPr lang="en-CH" sz="1200" b="1">
                <a:solidFill>
                  <a:srgbClr val="E40000"/>
                </a:solidFill>
                <a:latin typeface="Helvetica" pitchFamily="2" charset="0"/>
                <a:ea typeface="Helvetica Light" charset="0"/>
                <a:cs typeface="Helvetica Light" charset="0"/>
                <a:sym typeface="Wingdings" pitchFamily="2" charset="2"/>
              </a:rPr>
              <a:t>best measured coupling probes compositness </a:t>
            </a:r>
            <a:r>
              <a:rPr lang="en-CH" sz="1200">
                <a:solidFill>
                  <a:srgbClr val="E40000"/>
                </a:solidFill>
                <a:latin typeface="Helvetica" pitchFamily="2" charset="0"/>
                <a:ea typeface="Helvetica Light" charset="0"/>
                <a:cs typeface="Helvetica Light" charset="0"/>
                <a:sym typeface="Wingdings" pitchFamily="2" charset="2"/>
              </a:rPr>
              <a:t>of   the Higgs boson!</a:t>
            </a:r>
          </a:p>
        </p:txBody>
      </p:sp>
      <mc:AlternateContent xmlns:mc="http://schemas.openxmlformats.org/markup-compatibility/2006">
        <mc:Choice xmlns:a14="http://schemas.microsoft.com/office/drawing/2010/main" Requires="a14">
          <p:sp>
            <p:nvSpPr>
              <p:cNvPr id="58" name="TextBox 57">
                <a:extLst>
                  <a:ext uri="{FF2B5EF4-FFF2-40B4-BE49-F238E27FC236}">
                    <a16:creationId xmlns:a16="http://schemas.microsoft.com/office/drawing/2014/main" id="{0016D7DC-5D25-68E5-1660-C835675F91A3}"/>
                  </a:ext>
                </a:extLst>
              </p:cNvPr>
              <p:cNvSpPr txBox="1"/>
              <p:nvPr/>
            </p:nvSpPr>
            <p:spPr>
              <a:xfrm>
                <a:off x="6597430" y="5856009"/>
                <a:ext cx="4449965" cy="307777"/>
              </a:xfrm>
              <a:prstGeom prst="rect">
                <a:avLst/>
              </a:prstGeom>
              <a:noFill/>
            </p:spPr>
            <p:txBody>
              <a:bodyPr wrap="square" rtlCol="0">
                <a:spAutoFit/>
              </a:bodyPr>
              <a:lstStyle/>
              <a:p>
                <a:pPr>
                  <a:spcBef>
                    <a:spcPts val="3000"/>
                  </a:spcBef>
                </a:pPr>
                <a:r>
                  <a:rPr lang="en-CH" sz="1400">
                    <a:solidFill>
                      <a:schemeClr val="tx1"/>
                    </a:solidFill>
                    <a:latin typeface="Helvetica" pitchFamily="2" charset="0"/>
                    <a:ea typeface="Helvetica Light" charset="0"/>
                    <a:cs typeface="Helvetica Light" charset="0"/>
                    <a:sym typeface="Wingdings" pitchFamily="2" charset="2"/>
                  </a:rPr>
                  <a:t>5.0 (0.1)% precision on</a:t>
                </a:r>
                <a:r>
                  <a:rPr lang="en-US" sz="1400">
                    <a:solidFill>
                      <a:schemeClr val="tx1"/>
                    </a:solidFill>
                    <a:sym typeface="Wingdings" pitchFamily="2" charset="2"/>
                  </a:rPr>
                  <a:t> </a:t>
                </a:r>
                <a14:m>
                  <m:oMath xmlns:m="http://schemas.openxmlformats.org/officeDocument/2006/math">
                    <m:sSub>
                      <m:sSubPr>
                        <m:ctrlPr>
                          <a:rPr lang="en-US" sz="1400" i="1">
                            <a:solidFill>
                              <a:schemeClr val="tx1"/>
                            </a:solidFill>
                            <a:latin typeface="Cambria Math" panose="02040503050406030204" pitchFamily="18" charset="0"/>
                            <a:sym typeface="Wingdings" pitchFamily="2" charset="2"/>
                          </a:rPr>
                        </m:ctrlPr>
                      </m:sSubPr>
                      <m:e>
                        <m:r>
                          <a:rPr lang="en-US" sz="1400" i="1">
                            <a:solidFill>
                              <a:schemeClr val="tx1"/>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tx1"/>
                            </a:solidFill>
                            <a:latin typeface="Cambria Math" panose="02040503050406030204" pitchFamily="18" charset="0"/>
                            <a:sym typeface="Wingdings" pitchFamily="2" charset="2"/>
                          </a:rPr>
                          <m:t>𝑖</m:t>
                        </m:r>
                      </m:sub>
                    </m:sSub>
                  </m:oMath>
                </a14:m>
                <a:r>
                  <a:rPr lang="en-CH" sz="1400">
                    <a:solidFill>
                      <a:schemeClr val="tx1"/>
                    </a:solidFill>
                    <a:latin typeface="Helvetica" pitchFamily="2" charset="0"/>
                    <a:ea typeface="Helvetica Light" charset="0"/>
                    <a:cs typeface="Helvetica Light" charset="0"/>
                    <a:sym typeface="Wingdings" pitchFamily="2" charset="2"/>
                  </a:rPr>
                  <a:t> probes </a:t>
                </a:r>
                <a14:m>
                  <m:oMath xmlns:m="http://schemas.openxmlformats.org/officeDocument/2006/math">
                    <m:sSub>
                      <m:sSubPr>
                        <m:ctrlPr>
                          <a:rPr lang="en-CH" sz="1400" i="1">
                            <a:solidFill>
                              <a:schemeClr val="tx1"/>
                            </a:solidFill>
                            <a:latin typeface="Cambria Math" panose="02040503050406030204" pitchFamily="18" charset="0"/>
                            <a:ea typeface="Cambria Math" panose="02040503050406030204" pitchFamily="18" charset="0"/>
                            <a:sym typeface="Wingdings" pitchFamily="2" charset="2"/>
                          </a:rPr>
                        </m:ctrlPr>
                      </m:sSubPr>
                      <m:e>
                        <m:r>
                          <a:rPr lang="en-US" sz="1400" i="1">
                            <a:solidFill>
                              <a:schemeClr val="tx1"/>
                            </a:solidFill>
                            <a:latin typeface="Cambria Math" panose="02040503050406030204" pitchFamily="18" charset="0"/>
                            <a:ea typeface="Cambria Math" panose="02040503050406030204" pitchFamily="18" charset="0"/>
                            <a:cs typeface="Helvetica Light" charset="0"/>
                            <a:sym typeface="Wingdings" pitchFamily="2" charset="2"/>
                          </a:rPr>
                          <m:t>𝑓</m:t>
                        </m:r>
                      </m:e>
                      <m:sub>
                        <m:r>
                          <a:rPr lang="en-US" sz="1400" i="1">
                            <a:solidFill>
                              <a:schemeClr val="tx1"/>
                            </a:solidFill>
                            <a:latin typeface="Cambria Math" panose="02040503050406030204" pitchFamily="18" charset="0"/>
                            <a:ea typeface="Cambria Math" panose="02040503050406030204" pitchFamily="18" charset="0"/>
                            <a:sym typeface="Wingdings" pitchFamily="2" charset="2"/>
                          </a:rPr>
                          <m:t>𝐻</m:t>
                        </m:r>
                      </m:sub>
                    </m:sSub>
                    <m:r>
                      <a:rPr lang="en-US" sz="1400" b="0" i="1" smtClean="0">
                        <a:solidFill>
                          <a:schemeClr val="tx1"/>
                        </a:solidFill>
                        <a:latin typeface="Cambria Math" panose="02040503050406030204" pitchFamily="18" charset="0"/>
                        <a:ea typeface="Cambria Math" panose="02040503050406030204" pitchFamily="18" charset="0"/>
                        <a:sym typeface="Wingdings" pitchFamily="2" charset="2"/>
                      </a:rPr>
                      <m:t> ~</m:t>
                    </m:r>
                  </m:oMath>
                </a14:m>
                <a:r>
                  <a:rPr lang="en-CH" sz="1400">
                    <a:solidFill>
                      <a:schemeClr val="tx1"/>
                    </a:solidFill>
                    <a:latin typeface="Helvetica" pitchFamily="2" charset="0"/>
                    <a:ea typeface="Helvetica Light" charset="0"/>
                    <a:cs typeface="Helvetica Light" charset="0"/>
                    <a:sym typeface="Wingdings" pitchFamily="2" charset="2"/>
                  </a:rPr>
                  <a:t> 1.1 (7.8) TeV</a:t>
                </a:r>
              </a:p>
            </p:txBody>
          </p:sp>
        </mc:Choice>
        <mc:Fallback>
          <p:sp>
            <p:nvSpPr>
              <p:cNvPr id="58" name="TextBox 57">
                <a:extLst>
                  <a:ext uri="{FF2B5EF4-FFF2-40B4-BE49-F238E27FC236}">
                    <a16:creationId xmlns:a16="http://schemas.microsoft.com/office/drawing/2014/main" id="{0016D7DC-5D25-68E5-1660-C835675F91A3}"/>
                  </a:ext>
                </a:extLst>
              </p:cNvPr>
              <p:cNvSpPr txBox="1">
                <a:spLocks noRot="1" noChangeAspect="1" noMove="1" noResize="1" noEditPoints="1" noAdjustHandles="1" noChangeArrowheads="1" noChangeShapeType="1" noTextEdit="1"/>
              </p:cNvSpPr>
              <p:nvPr/>
            </p:nvSpPr>
            <p:spPr>
              <a:xfrm>
                <a:off x="6597430" y="5856009"/>
                <a:ext cx="4449965" cy="307777"/>
              </a:xfrm>
              <a:prstGeom prst="rect">
                <a:avLst/>
              </a:prstGeom>
              <a:blipFill>
                <a:blip r:embed="rId13"/>
                <a:stretch>
                  <a:fillRect l="-570" t="-4000" b="-20000"/>
                </a:stretch>
              </a:blipFill>
            </p:spPr>
            <p:txBody>
              <a:bodyPr/>
              <a:lstStyle/>
              <a:p>
                <a:r>
                  <a:rPr lang="en-GB">
                    <a:noFill/>
                  </a:rPr>
                  <a:t> </a:t>
                </a:r>
              </a:p>
            </p:txBody>
          </p:sp>
        </mc:Fallback>
      </mc:AlternateContent>
      <p:sp>
        <p:nvSpPr>
          <p:cNvPr id="61" name="TextBox 60">
            <a:extLst>
              <a:ext uri="{FF2B5EF4-FFF2-40B4-BE49-F238E27FC236}">
                <a16:creationId xmlns:a16="http://schemas.microsoft.com/office/drawing/2014/main" id="{BEA64866-0527-E80D-9DDF-7676276EEBC8}"/>
              </a:ext>
            </a:extLst>
          </p:cNvPr>
          <p:cNvSpPr txBox="1"/>
          <p:nvPr/>
        </p:nvSpPr>
        <p:spPr>
          <a:xfrm>
            <a:off x="6549636" y="1346044"/>
            <a:ext cx="4829357" cy="338554"/>
          </a:xfrm>
          <a:prstGeom prst="rect">
            <a:avLst/>
          </a:prstGeom>
          <a:noFill/>
        </p:spPr>
        <p:txBody>
          <a:bodyPr wrap="square" rtlCol="0">
            <a:spAutoFit/>
          </a:bodyPr>
          <a:lstStyle/>
          <a:p>
            <a:pPr marL="0">
              <a:spcBef>
                <a:spcPts val="3000"/>
              </a:spcBef>
            </a:pPr>
            <a:r>
              <a:rPr lang="en-GB" sz="1600">
                <a:solidFill>
                  <a:prstClr val="black"/>
                </a:solidFill>
                <a:latin typeface="Helvetica" pitchFamily="2" charset="0"/>
                <a:ea typeface="Helvetica Light" charset="0"/>
                <a:cs typeface="Helvetica Light" charset="0"/>
                <a:sym typeface="Wingdings" pitchFamily="2" charset="2"/>
              </a:rPr>
              <a:t>Potential spectrum of putative new strong dynamics</a:t>
            </a:r>
          </a:p>
        </p:txBody>
      </p:sp>
      <p:pic>
        <p:nvPicPr>
          <p:cNvPr id="54" name="Screenshot 2024-01-20 at 10.43.23.png" descr="Screenshot 2024-01-20 at 10.43.23.png">
            <a:extLst>
              <a:ext uri="{FF2B5EF4-FFF2-40B4-BE49-F238E27FC236}">
                <a16:creationId xmlns:a16="http://schemas.microsoft.com/office/drawing/2014/main" id="{CD59E4B5-5400-FFC7-3DBC-11C7D0C549CB}"/>
              </a:ext>
            </a:extLst>
          </p:cNvPr>
          <p:cNvPicPr>
            <a:picLocks noChangeAspect="1"/>
          </p:cNvPicPr>
          <p:nvPr/>
        </p:nvPicPr>
        <p:blipFill>
          <a:blip r:embed="rId4"/>
          <a:srcRect l="43406" r="54655"/>
          <a:stretch>
            <a:fillRect/>
          </a:stretch>
        </p:blipFill>
        <p:spPr>
          <a:xfrm rot="5400000">
            <a:off x="10179958" y="2597875"/>
            <a:ext cx="110293" cy="1687749"/>
          </a:xfrm>
          <a:prstGeom prst="rect">
            <a:avLst/>
          </a:prstGeom>
          <a:ln w="12700">
            <a:miter lim="400000"/>
          </a:ln>
        </p:spPr>
      </p:pic>
    </p:spTree>
    <p:extLst>
      <p:ext uri="{BB962C8B-B14F-4D97-AF65-F5344CB8AC3E}">
        <p14:creationId xmlns:p14="http://schemas.microsoft.com/office/powerpoint/2010/main" val="267647742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27BD1-6B0F-9C26-33D3-F7A1B079F3B0}"/>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9E6B09E-B1E4-2E2B-29F8-C8F2293F4A8B}"/>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5" name="Rectangle 4">
            <a:extLst>
              <a:ext uri="{FF2B5EF4-FFF2-40B4-BE49-F238E27FC236}">
                <a16:creationId xmlns:a16="http://schemas.microsoft.com/office/drawing/2014/main" id="{027E1F4C-06A0-592D-369D-C17B7320ABD1}"/>
              </a:ext>
            </a:extLst>
          </p:cNvPr>
          <p:cNvSpPr/>
          <p:nvPr/>
        </p:nvSpPr>
        <p:spPr>
          <a:xfrm>
            <a:off x="0" y="212036"/>
            <a:ext cx="3466532"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A7265779-07F5-E97B-8568-2D11863D8C2E}"/>
              </a:ext>
            </a:extLst>
          </p:cNvPr>
          <p:cNvSpPr txBox="1"/>
          <p:nvPr/>
        </p:nvSpPr>
        <p:spPr>
          <a:xfrm>
            <a:off x="214938" y="264651"/>
            <a:ext cx="3350235"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Dark matter</a:t>
            </a:r>
          </a:p>
        </p:txBody>
      </p:sp>
      <p:sp>
        <p:nvSpPr>
          <p:cNvPr id="48" name="Rectangle 47">
            <a:extLst>
              <a:ext uri="{FF2B5EF4-FFF2-40B4-BE49-F238E27FC236}">
                <a16:creationId xmlns:a16="http://schemas.microsoft.com/office/drawing/2014/main" id="{3E5C9623-BB5B-9303-8242-49CBED373466}"/>
              </a:ext>
            </a:extLst>
          </p:cNvPr>
          <p:cNvSpPr/>
          <p:nvPr/>
        </p:nvSpPr>
        <p:spPr>
          <a:xfrm>
            <a:off x="214938" y="2986519"/>
            <a:ext cx="4203510" cy="2109409"/>
          </a:xfrm>
          <a:prstGeom prst="rect">
            <a:avLst/>
          </a:prstGeom>
          <a:solidFill>
            <a:schemeClr val="tx1"/>
          </a:solidFill>
          <a:ln>
            <a:solidFill>
              <a:schemeClr val="tx1"/>
            </a:solidFill>
          </a:ln>
        </p:spPr>
        <p:txBody>
          <a:bodyPr rtlCol="0" anchor="ctr">
            <a:spAutoFit/>
          </a:bodyPr>
          <a:lstStyle/>
          <a:p>
            <a:pPr algn="ctr"/>
            <a:endParaRPr lang="en-GB" sz="1600">
              <a:latin typeface="Helvetica Light" charset="0"/>
              <a:ea typeface="Helvetica Light" charset="0"/>
              <a:cs typeface="Helvetica Light" charset="0"/>
            </a:endParaRPr>
          </a:p>
        </p:txBody>
      </p:sp>
      <p:pic>
        <p:nvPicPr>
          <p:cNvPr id="4" name="Picture 3">
            <a:extLst>
              <a:ext uri="{FF2B5EF4-FFF2-40B4-BE49-F238E27FC236}">
                <a16:creationId xmlns:a16="http://schemas.microsoft.com/office/drawing/2014/main" id="{E6B9C276-EB81-03BA-68C0-F0513EF84517}"/>
              </a:ext>
            </a:extLst>
          </p:cNvPr>
          <p:cNvPicPr>
            <a:picLocks noChangeAspect="1"/>
          </p:cNvPicPr>
          <p:nvPr/>
        </p:nvPicPr>
        <p:blipFill rotWithShape="1">
          <a:blip r:embed="rId2"/>
          <a:srcRect r="8569"/>
          <a:stretch/>
        </p:blipFill>
        <p:spPr>
          <a:xfrm>
            <a:off x="532754" y="3041111"/>
            <a:ext cx="2673162" cy="2009243"/>
          </a:xfrm>
          <a:prstGeom prst="rect">
            <a:avLst/>
          </a:prstGeom>
          <a:solidFill>
            <a:schemeClr val="tx1"/>
          </a:solidFill>
        </p:spPr>
      </p:pic>
      <p:pic>
        <p:nvPicPr>
          <p:cNvPr id="23" name="Picture 22">
            <a:extLst>
              <a:ext uri="{FF2B5EF4-FFF2-40B4-BE49-F238E27FC236}">
                <a16:creationId xmlns:a16="http://schemas.microsoft.com/office/drawing/2014/main" id="{BA1ABE2C-2191-4DD6-A27A-B5FB4318F952}"/>
              </a:ext>
            </a:extLst>
          </p:cNvPr>
          <p:cNvPicPr>
            <a:picLocks noChangeAspect="1"/>
          </p:cNvPicPr>
          <p:nvPr/>
        </p:nvPicPr>
        <p:blipFill>
          <a:blip r:embed="rId3"/>
          <a:stretch>
            <a:fillRect/>
          </a:stretch>
        </p:blipFill>
        <p:spPr>
          <a:xfrm>
            <a:off x="3114576" y="3416827"/>
            <a:ext cx="1039871" cy="1427058"/>
          </a:xfrm>
          <a:prstGeom prst="rect">
            <a:avLst/>
          </a:prstGeom>
          <a:solidFill>
            <a:schemeClr val="tx1"/>
          </a:solidFill>
        </p:spPr>
      </p:pic>
      <p:sp>
        <p:nvSpPr>
          <p:cNvPr id="24" name="TextBox 23">
            <a:extLst>
              <a:ext uri="{FF2B5EF4-FFF2-40B4-BE49-F238E27FC236}">
                <a16:creationId xmlns:a16="http://schemas.microsoft.com/office/drawing/2014/main" id="{22B92C2B-8A12-F1C4-7BCB-84992FB7AA39}"/>
              </a:ext>
            </a:extLst>
          </p:cNvPr>
          <p:cNvSpPr txBox="1"/>
          <p:nvPr/>
        </p:nvSpPr>
        <p:spPr>
          <a:xfrm>
            <a:off x="2510869" y="3764320"/>
            <a:ext cx="294166" cy="369332"/>
          </a:xfrm>
          <a:prstGeom prst="rect">
            <a:avLst/>
          </a:prstGeom>
          <a:noFill/>
        </p:spPr>
        <p:txBody>
          <a:bodyPr wrap="square" rtlCol="0">
            <a:spAutoFit/>
          </a:bodyPr>
          <a:lstStyle/>
          <a:p>
            <a:r>
              <a:rPr lang="en-GB">
                <a:solidFill>
                  <a:srgbClr val="F1F1F5"/>
                </a:solidFill>
                <a:latin typeface="Chalkduster"/>
                <a:cs typeface="Chalkduster"/>
              </a:rPr>
              <a:t>H</a:t>
            </a:r>
          </a:p>
        </p:txBody>
      </p:sp>
      <p:pic>
        <p:nvPicPr>
          <p:cNvPr id="49" name="Picture 48">
            <a:extLst>
              <a:ext uri="{FF2B5EF4-FFF2-40B4-BE49-F238E27FC236}">
                <a16:creationId xmlns:a16="http://schemas.microsoft.com/office/drawing/2014/main" id="{66BA734C-2953-5D33-C681-1E65639D5540}"/>
              </a:ext>
            </a:extLst>
          </p:cNvPr>
          <p:cNvPicPr>
            <a:picLocks noChangeAspect="1"/>
          </p:cNvPicPr>
          <p:nvPr/>
        </p:nvPicPr>
        <p:blipFill>
          <a:blip r:embed="rId4"/>
          <a:srcRect t="16" b="16"/>
          <a:stretch/>
        </p:blipFill>
        <p:spPr>
          <a:xfrm>
            <a:off x="4113398" y="-19434"/>
            <a:ext cx="7903151" cy="6877434"/>
          </a:xfrm>
          <a:prstGeom prst="rect">
            <a:avLst/>
          </a:prstGeom>
        </p:spPr>
      </p:pic>
      <p:sp>
        <p:nvSpPr>
          <p:cNvPr id="50" name="Rectangle 49">
            <a:extLst>
              <a:ext uri="{FF2B5EF4-FFF2-40B4-BE49-F238E27FC236}">
                <a16:creationId xmlns:a16="http://schemas.microsoft.com/office/drawing/2014/main" id="{8C57CE8A-FB49-39B8-9673-C8377F612ADA}"/>
              </a:ext>
            </a:extLst>
          </p:cNvPr>
          <p:cNvSpPr/>
          <p:nvPr/>
        </p:nvSpPr>
        <p:spPr>
          <a:xfrm>
            <a:off x="7696012" y="1896473"/>
            <a:ext cx="2212346" cy="338554"/>
          </a:xfrm>
          <a:prstGeom prst="rect">
            <a:avLst/>
          </a:prstGeom>
          <a:solidFill>
            <a:srgbClr val="000000"/>
          </a:solidFill>
        </p:spPr>
        <p:txBody>
          <a:bodyPr wrap="square" rtlCol="0" anchor="ctr">
            <a:spAutoFit/>
          </a:bodyPr>
          <a:lstStyle/>
          <a:p>
            <a:pPr algn="l"/>
            <a:r>
              <a:rPr lang="en-CH" sz="1600">
                <a:solidFill>
                  <a:srgbClr val="FF646C"/>
                </a:solidFill>
                <a:latin typeface="Helvetica" pitchFamily="2" charset="0"/>
              </a:rPr>
              <a:t>E</a:t>
            </a:r>
            <a:r>
              <a:rPr lang="en-CH" sz="1600" baseline="-25000">
                <a:solidFill>
                  <a:srgbClr val="FF646C"/>
                </a:solidFill>
                <a:latin typeface="Helvetica" pitchFamily="2" charset="0"/>
              </a:rPr>
              <a:t>T,miss</a:t>
            </a:r>
            <a:r>
              <a:rPr lang="en-CH" sz="1600">
                <a:solidFill>
                  <a:srgbClr val="FF646C"/>
                </a:solidFill>
                <a:latin typeface="Helvetica" pitchFamily="2" charset="0"/>
              </a:rPr>
              <a:t> = 504 GeV</a:t>
            </a:r>
          </a:p>
        </p:txBody>
      </p:sp>
      <p:sp>
        <p:nvSpPr>
          <p:cNvPr id="51" name="Rectangle 50">
            <a:extLst>
              <a:ext uri="{FF2B5EF4-FFF2-40B4-BE49-F238E27FC236}">
                <a16:creationId xmlns:a16="http://schemas.microsoft.com/office/drawing/2014/main" id="{33C6A608-9A72-D02D-E41C-C5200BD0BB41}"/>
              </a:ext>
            </a:extLst>
          </p:cNvPr>
          <p:cNvSpPr/>
          <p:nvPr/>
        </p:nvSpPr>
        <p:spPr>
          <a:xfrm>
            <a:off x="4100388" y="3594099"/>
            <a:ext cx="2251674" cy="360213"/>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sp>
        <p:nvSpPr>
          <p:cNvPr id="52" name="Rectangle 51">
            <a:extLst>
              <a:ext uri="{FF2B5EF4-FFF2-40B4-BE49-F238E27FC236}">
                <a16:creationId xmlns:a16="http://schemas.microsoft.com/office/drawing/2014/main" id="{935E2731-D970-BD0A-DADC-BF5B9BF0CFB9}"/>
              </a:ext>
            </a:extLst>
          </p:cNvPr>
          <p:cNvSpPr/>
          <p:nvPr/>
        </p:nvSpPr>
        <p:spPr>
          <a:xfrm>
            <a:off x="8991600" y="6091660"/>
            <a:ext cx="2704531" cy="360213"/>
          </a:xfrm>
          <a:prstGeom prst="rect">
            <a:avLst/>
          </a:prstGeom>
          <a:solidFill>
            <a:srgbClr val="000000"/>
          </a:solidFill>
        </p:spPr>
        <p:txBody>
          <a:bodyPr wrap="square" rtlCol="0" anchor="ctr">
            <a:spAutoFit/>
          </a:bodyPr>
          <a:lstStyle/>
          <a:p>
            <a:pPr algn="l"/>
            <a:endParaRPr lang="en-CH" sz="1600">
              <a:latin typeface="Helvetica" pitchFamily="2" charset="0"/>
            </a:endParaRPr>
          </a:p>
        </p:txBody>
      </p:sp>
      <p:sp>
        <p:nvSpPr>
          <p:cNvPr id="25" name="Rectangle 24">
            <a:extLst>
              <a:ext uri="{FF2B5EF4-FFF2-40B4-BE49-F238E27FC236}">
                <a16:creationId xmlns:a16="http://schemas.microsoft.com/office/drawing/2014/main" id="{8891DCC2-02AB-0D05-1835-C0D7A4B7090C}"/>
              </a:ext>
            </a:extLst>
          </p:cNvPr>
          <p:cNvSpPr/>
          <p:nvPr/>
        </p:nvSpPr>
        <p:spPr>
          <a:xfrm>
            <a:off x="9337641" y="6220570"/>
            <a:ext cx="1961779" cy="360213"/>
          </a:xfrm>
          <a:prstGeom prst="rect">
            <a:avLst/>
          </a:prstGeom>
          <a:solidFill>
            <a:srgbClr val="000000"/>
          </a:solidFill>
        </p:spPr>
        <p:txBody>
          <a:bodyPr wrap="square" rtlCol="0" anchor="ctr">
            <a:spAutoFit/>
          </a:bodyPr>
          <a:lstStyle/>
          <a:p>
            <a:pPr algn="l"/>
            <a:endParaRPr lang="en-CH" sz="1600">
              <a:latin typeface="Helvetica" pitchFamily="2" charset="0"/>
            </a:endParaRPr>
          </a:p>
        </p:txBody>
      </p:sp>
      <p:grpSp>
        <p:nvGrpSpPr>
          <p:cNvPr id="31" name="Group 30">
            <a:extLst>
              <a:ext uri="{FF2B5EF4-FFF2-40B4-BE49-F238E27FC236}">
                <a16:creationId xmlns:a16="http://schemas.microsoft.com/office/drawing/2014/main" id="{E79D1F9B-B0C6-E489-CA07-4C298C734250}"/>
              </a:ext>
            </a:extLst>
          </p:cNvPr>
          <p:cNvGrpSpPr/>
          <p:nvPr/>
        </p:nvGrpSpPr>
        <p:grpSpPr>
          <a:xfrm>
            <a:off x="598920" y="5293536"/>
            <a:ext cx="4981747" cy="819627"/>
            <a:chOff x="598920" y="5293536"/>
            <a:chExt cx="4981747" cy="819627"/>
          </a:xfrm>
        </p:grpSpPr>
        <p:sp>
          <p:nvSpPr>
            <p:cNvPr id="28" name="Rounded Rectangle 27">
              <a:extLst>
                <a:ext uri="{FF2B5EF4-FFF2-40B4-BE49-F238E27FC236}">
                  <a16:creationId xmlns:a16="http://schemas.microsoft.com/office/drawing/2014/main" id="{BF6B7802-19A5-6583-1601-2C2DD40791AE}"/>
                </a:ext>
              </a:extLst>
            </p:cNvPr>
            <p:cNvSpPr/>
            <p:nvPr/>
          </p:nvSpPr>
          <p:spPr>
            <a:xfrm>
              <a:off x="739030" y="5635951"/>
              <a:ext cx="4521869" cy="477212"/>
            </a:xfrm>
            <a:prstGeom prst="roundRect">
              <a:avLst/>
            </a:prstGeom>
            <a:solidFill>
              <a:schemeClr val="tx1"/>
            </a:solidFill>
            <a:ln w="19050">
              <a:solidFill>
                <a:srgbClr val="E70000"/>
              </a:solidFill>
            </a:ln>
          </p:spPr>
          <p:txBody>
            <a:bodyPr wrap="square" rtlCol="0" anchor="ctr">
              <a:spAutoFit/>
            </a:bodyPr>
            <a:lstStyle/>
            <a:p>
              <a:pPr algn="l"/>
              <a:endParaRPr lang="en-CH" sz="1600">
                <a:latin typeface="Helvetica" pitchFamily="2" charset="0"/>
              </a:endParaRPr>
            </a:p>
          </p:txBody>
        </p:sp>
        <p:sp>
          <p:nvSpPr>
            <p:cNvPr id="27" name="TextBox 26">
              <a:extLst>
                <a:ext uri="{FF2B5EF4-FFF2-40B4-BE49-F238E27FC236}">
                  <a16:creationId xmlns:a16="http://schemas.microsoft.com/office/drawing/2014/main" id="{36E496D2-EDBD-BB9A-9C76-D7C4E0EC8B76}"/>
                </a:ext>
              </a:extLst>
            </p:cNvPr>
            <p:cNvSpPr txBox="1"/>
            <p:nvPr/>
          </p:nvSpPr>
          <p:spPr>
            <a:xfrm>
              <a:off x="764430" y="5705739"/>
              <a:ext cx="4816237" cy="338554"/>
            </a:xfrm>
            <a:prstGeom prst="rect">
              <a:avLst/>
            </a:prstGeom>
            <a:noFill/>
          </p:spPr>
          <p:txBody>
            <a:bodyPr wrap="square">
              <a:spAutoFit/>
            </a:bodyPr>
            <a:lstStyle/>
            <a:p>
              <a:pPr>
                <a:spcBef>
                  <a:spcPts val="3000"/>
                </a:spcBef>
              </a:pPr>
              <a:r>
                <a:rPr lang="en-US" sz="1600">
                  <a:solidFill>
                    <a:schemeClr val="bg1"/>
                  </a:solidFill>
                  <a:latin typeface="Helvetica" pitchFamily="2" charset="0"/>
                  <a:ea typeface="Helvetica Light" charset="0"/>
                  <a:cs typeface="Helvetica Light" charset="0"/>
                </a:rPr>
                <a:t>➠ BR(H </a:t>
              </a:r>
              <a:r>
                <a:rPr lang="en-US" sz="1600">
                  <a:solidFill>
                    <a:schemeClr val="bg1"/>
                  </a:solidFill>
                  <a:latin typeface="Symbol" pitchFamily="2" charset="2"/>
                  <a:ea typeface="Helvetica Light" charset="0"/>
                  <a:cs typeface="Helvetica Light" charset="0"/>
                </a:rPr>
                <a:t>®</a:t>
              </a:r>
              <a:r>
                <a:rPr lang="en-US" sz="1600">
                  <a:solidFill>
                    <a:schemeClr val="bg1"/>
                  </a:solidFill>
                  <a:latin typeface="Helvetica" pitchFamily="2" charset="0"/>
                  <a:ea typeface="Helvetica Light" charset="0"/>
                  <a:cs typeface="Helvetica Light" charset="0"/>
                </a:rPr>
                <a:t> invisible) &lt; 0.107 (0.077) at 95% CL      </a:t>
              </a:r>
              <a:endParaRPr lang="el-GR" sz="1600" baseline="-25000">
                <a:solidFill>
                  <a:schemeClr val="bg1"/>
                </a:solidFill>
                <a:latin typeface="Helvetica" pitchFamily="2" charset="0"/>
              </a:endParaRPr>
            </a:p>
          </p:txBody>
        </p:sp>
        <p:sp>
          <p:nvSpPr>
            <p:cNvPr id="30" name="TextBox 29">
              <a:extLst>
                <a:ext uri="{FF2B5EF4-FFF2-40B4-BE49-F238E27FC236}">
                  <a16:creationId xmlns:a16="http://schemas.microsoft.com/office/drawing/2014/main" id="{3692D881-0615-AC64-5767-DBE1933BFD4D}"/>
                </a:ext>
              </a:extLst>
            </p:cNvPr>
            <p:cNvSpPr txBox="1"/>
            <p:nvPr/>
          </p:nvSpPr>
          <p:spPr>
            <a:xfrm>
              <a:off x="598920" y="5293536"/>
              <a:ext cx="2534669" cy="261610"/>
            </a:xfrm>
            <a:prstGeom prst="rect">
              <a:avLst/>
            </a:prstGeom>
            <a:noFill/>
          </p:spPr>
          <p:txBody>
            <a:bodyPr wrap="none" rtlCol="0">
              <a:spAutoFit/>
            </a:bodyPr>
            <a:lstStyle/>
            <a:p>
              <a:pPr marL="0" algn="r">
                <a:spcBef>
                  <a:spcPts val="3000"/>
                </a:spcBef>
              </a:pPr>
              <a:r>
                <a:rPr lang="en-GB" sz="1100">
                  <a:solidFill>
                    <a:schemeClr val="tx2">
                      <a:lumMod val="20000"/>
                      <a:lumOff val="80000"/>
                    </a:schemeClr>
                  </a:solidFill>
                  <a:latin typeface="Helvetica Light" charset="0"/>
                  <a:ea typeface="Helvetica Light" charset="0"/>
                  <a:cs typeface="Helvetica Light" charset="0"/>
                  <a:sym typeface="Wingdings" pitchFamily="2" charset="2"/>
                  <a:hlinkClick r:id="rId5">
                    <a:extLst>
                      <a:ext uri="{A12FA001-AC4F-418D-AE19-62706E023703}">
                        <ahyp:hlinkClr xmlns:ahyp="http://schemas.microsoft.com/office/drawing/2018/hyperlinkcolor" val="tx"/>
                      </a:ext>
                    </a:extLst>
                  </a:hlinkClick>
                </a:rPr>
                <a:t>arXiv:2202.07953</a:t>
              </a:r>
              <a:r>
                <a:rPr lang="en-GB" sz="1100">
                  <a:solidFill>
                    <a:schemeClr val="tx2">
                      <a:lumMod val="20000"/>
                      <a:lumOff val="80000"/>
                    </a:schemeClr>
                  </a:solidFill>
                  <a:latin typeface="Helvetica Light" charset="0"/>
                  <a:ea typeface="Helvetica Light" charset="0"/>
                  <a:cs typeface="Helvetica Light" charset="0"/>
                  <a:sym typeface="Wingdings" pitchFamily="2" charset="2"/>
                </a:rPr>
                <a:t>, </a:t>
              </a:r>
              <a:r>
                <a:rPr lang="en-GB" sz="1100">
                  <a:solidFill>
                    <a:schemeClr val="tx2">
                      <a:lumMod val="20000"/>
                      <a:lumOff val="80000"/>
                    </a:schemeClr>
                  </a:solidFill>
                  <a:latin typeface="Helvetica Light" charset="0"/>
                  <a:ea typeface="Helvetica Light" charset="0"/>
                  <a:cs typeface="Helvetica Light" charset="0"/>
                  <a:sym typeface="Wingdings" pitchFamily="2" charset="2"/>
                  <a:hlinkClick r:id="rId6">
                    <a:extLst>
                      <a:ext uri="{A12FA001-AC4F-418D-AE19-62706E023703}">
                        <ahyp:hlinkClr xmlns:ahyp="http://schemas.microsoft.com/office/drawing/2018/hyperlinkcolor" val="tx"/>
                      </a:ext>
                    </a:extLst>
                  </a:hlinkClick>
                </a:rPr>
                <a:t>arXiv:2301.10731</a:t>
              </a:r>
              <a:r>
                <a:rPr lang="en-GB" sz="1100">
                  <a:solidFill>
                    <a:schemeClr val="tx2">
                      <a:lumMod val="20000"/>
                      <a:lumOff val="80000"/>
                    </a:schemeClr>
                  </a:solidFill>
                  <a:latin typeface="Helvetica Light" charset="0"/>
                  <a:ea typeface="Helvetica Light" charset="0"/>
                  <a:cs typeface="Helvetica Light" charset="0"/>
                  <a:sym typeface="Wingdings" pitchFamily="2" charset="2"/>
                </a:rPr>
                <a:t> </a:t>
              </a:r>
              <a:endParaRPr lang="en-CH" sz="1100">
                <a:solidFill>
                  <a:schemeClr val="tx2">
                    <a:lumMod val="20000"/>
                    <a:lumOff val="80000"/>
                  </a:schemeClr>
                </a:solidFill>
                <a:latin typeface="Helvetica Light" charset="0"/>
                <a:ea typeface="Helvetica Light" charset="0"/>
                <a:cs typeface="Helvetica Light" charset="0"/>
                <a:sym typeface="Wingdings" pitchFamily="2" charset="2"/>
              </a:endParaRPr>
            </a:p>
          </p:txBody>
        </p:sp>
      </p:grpSp>
      <p:sp>
        <p:nvSpPr>
          <p:cNvPr id="13" name="Rectangle 12">
            <a:extLst>
              <a:ext uri="{FF2B5EF4-FFF2-40B4-BE49-F238E27FC236}">
                <a16:creationId xmlns:a16="http://schemas.microsoft.com/office/drawing/2014/main" id="{2376ECB1-8F87-2183-2840-1A77ED50777F}"/>
              </a:ext>
            </a:extLst>
          </p:cNvPr>
          <p:cNvSpPr/>
          <p:nvPr/>
        </p:nvSpPr>
        <p:spPr>
          <a:xfrm>
            <a:off x="439730" y="1786812"/>
            <a:ext cx="4056259" cy="1080738"/>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dirty="0">
                <a:solidFill>
                  <a:schemeClr val="bg1"/>
                </a:solidFill>
                <a:latin typeface="Helvetica" pitchFamily="2" charset="0"/>
                <a:ea typeface="Helvetica Light" charset="0"/>
                <a:cs typeface="Helvetica Light" charset="0"/>
              </a:rPr>
              <a:t>The Higgs boson may couple to dark matter and ”invisibly” decay to dark matter particles (if kinematically allowed)</a:t>
            </a:r>
          </a:p>
        </p:txBody>
      </p:sp>
      <p:sp>
        <p:nvSpPr>
          <p:cNvPr id="2" name="Slide Number Placeholder 1">
            <a:extLst>
              <a:ext uri="{FF2B5EF4-FFF2-40B4-BE49-F238E27FC236}">
                <a16:creationId xmlns:a16="http://schemas.microsoft.com/office/drawing/2014/main" id="{D1C58BCB-04A7-C592-F0F3-2446588AE68D}"/>
              </a:ext>
            </a:extLst>
          </p:cNvPr>
          <p:cNvSpPr>
            <a:spLocks noGrp="1"/>
          </p:cNvSpPr>
          <p:nvPr>
            <p:ph type="sldNum" sz="quarter" idx="4"/>
          </p:nvPr>
        </p:nvSpPr>
        <p:spPr/>
        <p:txBody>
          <a:bodyPr/>
          <a:lstStyle/>
          <a:p>
            <a:pPr>
              <a:defRPr/>
            </a:pPr>
            <a:fld id="{611C2F03-9E95-40C9-A99F-3C4F7EE8CF2A}" type="slidenum">
              <a:rPr lang="en-GB" smtClean="0"/>
              <a:pPr>
                <a:defRPr/>
              </a:pPr>
              <a:t>53</a:t>
            </a:fld>
            <a:endParaRPr lang="en-GB"/>
          </a:p>
        </p:txBody>
      </p:sp>
    </p:spTree>
    <p:extLst>
      <p:ext uri="{BB962C8B-B14F-4D97-AF65-F5344CB8AC3E}">
        <p14:creationId xmlns:p14="http://schemas.microsoft.com/office/powerpoint/2010/main" val="223936569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25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86407-D425-7FB4-15F8-1D2654CE868B}"/>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3307092-58F3-2BDE-B3CF-339D31FEDF0B}"/>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0CA4660B-C0B9-272D-BED0-7182B43C161E}"/>
              </a:ext>
            </a:extLst>
          </p:cNvPr>
          <p:cNvSpPr>
            <a:spLocks noGrp="1"/>
          </p:cNvSpPr>
          <p:nvPr>
            <p:ph type="sldNum" sz="quarter" idx="4"/>
          </p:nvPr>
        </p:nvSpPr>
        <p:spPr/>
        <p:txBody>
          <a:bodyPr/>
          <a:lstStyle/>
          <a:p>
            <a:pPr>
              <a:defRPr/>
            </a:pPr>
            <a:fld id="{611C2F03-9E95-40C9-A99F-3C4F7EE8CF2A}" type="slidenum">
              <a:rPr lang="en-GB" smtClean="0"/>
              <a:pPr>
                <a:defRPr/>
              </a:pPr>
              <a:t>54</a:t>
            </a:fld>
            <a:endParaRPr lang="en-GB"/>
          </a:p>
        </p:txBody>
      </p:sp>
      <p:sp>
        <p:nvSpPr>
          <p:cNvPr id="5" name="Rectangle 4">
            <a:extLst>
              <a:ext uri="{FF2B5EF4-FFF2-40B4-BE49-F238E27FC236}">
                <a16:creationId xmlns:a16="http://schemas.microsoft.com/office/drawing/2014/main" id="{B01AC02B-9369-CC25-B236-0381EE3FCF9E}"/>
              </a:ext>
            </a:extLst>
          </p:cNvPr>
          <p:cNvSpPr/>
          <p:nvPr/>
        </p:nvSpPr>
        <p:spPr>
          <a:xfrm>
            <a:off x="0" y="212036"/>
            <a:ext cx="3466532"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pic>
        <p:nvPicPr>
          <p:cNvPr id="3" name="Picture 2">
            <a:extLst>
              <a:ext uri="{FF2B5EF4-FFF2-40B4-BE49-F238E27FC236}">
                <a16:creationId xmlns:a16="http://schemas.microsoft.com/office/drawing/2014/main" id="{A3F21EE3-B77B-DC84-9BD1-DEFEF1E19088}"/>
              </a:ext>
            </a:extLst>
          </p:cNvPr>
          <p:cNvPicPr>
            <a:picLocks noChangeAspect="1"/>
          </p:cNvPicPr>
          <p:nvPr/>
        </p:nvPicPr>
        <p:blipFill rotWithShape="1">
          <a:blip r:embed="rId2"/>
          <a:srcRect l="-169" t="4225" r="1009" b="17359"/>
          <a:stretch>
            <a:fillRect/>
          </a:stretch>
        </p:blipFill>
        <p:spPr>
          <a:xfrm>
            <a:off x="468436" y="1415375"/>
            <a:ext cx="10649803" cy="5481900"/>
          </a:xfrm>
          <a:prstGeom prst="rect">
            <a:avLst/>
          </a:prstGeom>
        </p:spPr>
      </p:pic>
      <p:sp>
        <p:nvSpPr>
          <p:cNvPr id="34" name="Rectangle 33">
            <a:extLst>
              <a:ext uri="{FF2B5EF4-FFF2-40B4-BE49-F238E27FC236}">
                <a16:creationId xmlns:a16="http://schemas.microsoft.com/office/drawing/2014/main" id="{80722EE2-0EB2-41CD-E9ED-1954F18282CA}"/>
              </a:ext>
            </a:extLst>
          </p:cNvPr>
          <p:cNvSpPr/>
          <p:nvPr/>
        </p:nvSpPr>
        <p:spPr>
          <a:xfrm>
            <a:off x="7500571" y="771898"/>
            <a:ext cx="3837766" cy="1858193"/>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pic>
        <p:nvPicPr>
          <p:cNvPr id="7" name="Picture 6">
            <a:extLst>
              <a:ext uri="{FF2B5EF4-FFF2-40B4-BE49-F238E27FC236}">
                <a16:creationId xmlns:a16="http://schemas.microsoft.com/office/drawing/2014/main" id="{DC23B877-E9DA-623D-7AB3-63C9B672312B}"/>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10259417" y="261546"/>
            <a:ext cx="1717645" cy="748913"/>
          </a:xfrm>
          <a:prstGeom prst="rect">
            <a:avLst/>
          </a:prstGeom>
        </p:spPr>
      </p:pic>
      <p:grpSp>
        <p:nvGrpSpPr>
          <p:cNvPr id="8" name="Group 7">
            <a:extLst>
              <a:ext uri="{FF2B5EF4-FFF2-40B4-BE49-F238E27FC236}">
                <a16:creationId xmlns:a16="http://schemas.microsoft.com/office/drawing/2014/main" id="{56494647-C8EA-802A-B51E-E8455AD32412}"/>
              </a:ext>
            </a:extLst>
          </p:cNvPr>
          <p:cNvGrpSpPr/>
          <p:nvPr/>
        </p:nvGrpSpPr>
        <p:grpSpPr>
          <a:xfrm>
            <a:off x="4258788" y="657091"/>
            <a:ext cx="3241783" cy="1858193"/>
            <a:chOff x="582072" y="3498275"/>
            <a:chExt cx="3241783" cy="1858193"/>
          </a:xfrm>
        </p:grpSpPr>
        <p:sp>
          <p:nvSpPr>
            <p:cNvPr id="10" name="Rectangle 9">
              <a:extLst>
                <a:ext uri="{FF2B5EF4-FFF2-40B4-BE49-F238E27FC236}">
                  <a16:creationId xmlns:a16="http://schemas.microsoft.com/office/drawing/2014/main" id="{D452DDF9-530C-DC2F-5F11-3F70617A072A}"/>
                </a:ext>
              </a:extLst>
            </p:cNvPr>
            <p:cNvSpPr/>
            <p:nvPr/>
          </p:nvSpPr>
          <p:spPr>
            <a:xfrm>
              <a:off x="582072" y="3498275"/>
              <a:ext cx="3241783" cy="1858193"/>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pic>
          <p:nvPicPr>
            <p:cNvPr id="11" name="Picture 10">
              <a:extLst>
                <a:ext uri="{FF2B5EF4-FFF2-40B4-BE49-F238E27FC236}">
                  <a16:creationId xmlns:a16="http://schemas.microsoft.com/office/drawing/2014/main" id="{97EB6B88-10D6-FB49-1F26-98DC9E804029}"/>
                </a:ext>
              </a:extLst>
            </p:cNvPr>
            <p:cNvPicPr>
              <a:picLocks noChangeAspect="1"/>
            </p:cNvPicPr>
            <p:nvPr/>
          </p:nvPicPr>
          <p:blipFill>
            <a:blip r:embed="rId4"/>
            <a:stretch>
              <a:fillRect/>
            </a:stretch>
          </p:blipFill>
          <p:spPr>
            <a:xfrm>
              <a:off x="746764" y="3852875"/>
              <a:ext cx="2297068" cy="1268064"/>
            </a:xfrm>
            <a:prstGeom prst="rect">
              <a:avLst/>
            </a:prstGeom>
          </p:spPr>
        </p:pic>
        <p:sp>
          <p:nvSpPr>
            <p:cNvPr id="13" name="Oval 12">
              <a:extLst>
                <a:ext uri="{FF2B5EF4-FFF2-40B4-BE49-F238E27FC236}">
                  <a16:creationId xmlns:a16="http://schemas.microsoft.com/office/drawing/2014/main" id="{04736B04-8532-777F-0F3C-EC80054365A6}"/>
                </a:ext>
              </a:extLst>
            </p:cNvPr>
            <p:cNvSpPr/>
            <p:nvPr/>
          </p:nvSpPr>
          <p:spPr>
            <a:xfrm>
              <a:off x="1955280" y="4424735"/>
              <a:ext cx="108000" cy="108000"/>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14" name="TextBox 13">
              <a:extLst>
                <a:ext uri="{FF2B5EF4-FFF2-40B4-BE49-F238E27FC236}">
                  <a16:creationId xmlns:a16="http://schemas.microsoft.com/office/drawing/2014/main" id="{99BD65EE-DA59-67F2-48BB-255679978445}"/>
                </a:ext>
              </a:extLst>
            </p:cNvPr>
            <p:cNvSpPr txBox="1"/>
            <p:nvPr/>
          </p:nvSpPr>
          <p:spPr>
            <a:xfrm>
              <a:off x="1112333" y="4092360"/>
              <a:ext cx="327334" cy="369332"/>
            </a:xfrm>
            <a:prstGeom prst="rect">
              <a:avLst/>
            </a:prstGeom>
            <a:noFill/>
          </p:spPr>
          <p:txBody>
            <a:bodyPr wrap="none" rtlCol="0">
              <a:spAutoFit/>
            </a:bodyPr>
            <a:lstStyle/>
            <a:p>
              <a:r>
                <a:rPr lang="en-GB" dirty="0">
                  <a:solidFill>
                    <a:srgbClr val="F1F1F5"/>
                  </a:solidFill>
                  <a:latin typeface="Chalkduster"/>
                  <a:cs typeface="Chalkduster"/>
                </a:rPr>
                <a:t>H</a:t>
              </a:r>
              <a:endParaRPr lang="en-GB" sz="2400" dirty="0">
                <a:solidFill>
                  <a:srgbClr val="F1F1F5"/>
                </a:solidFill>
                <a:latin typeface="Chalkduster"/>
                <a:cs typeface="Chalkduster"/>
              </a:endParaRPr>
            </a:p>
          </p:txBody>
        </p:sp>
        <p:sp>
          <p:nvSpPr>
            <p:cNvPr id="15" name="TextBox 14">
              <a:extLst>
                <a:ext uri="{FF2B5EF4-FFF2-40B4-BE49-F238E27FC236}">
                  <a16:creationId xmlns:a16="http://schemas.microsoft.com/office/drawing/2014/main" id="{518E1BF7-2ADF-91B8-DFFE-63F2460F637B}"/>
                </a:ext>
              </a:extLst>
            </p:cNvPr>
            <p:cNvSpPr txBox="1"/>
            <p:nvPr/>
          </p:nvSpPr>
          <p:spPr>
            <a:xfrm>
              <a:off x="3055433" y="3685960"/>
              <a:ext cx="327334" cy="369332"/>
            </a:xfrm>
            <a:prstGeom prst="rect">
              <a:avLst/>
            </a:prstGeom>
            <a:noFill/>
          </p:spPr>
          <p:txBody>
            <a:bodyPr wrap="none" rtlCol="0">
              <a:spAutoFit/>
            </a:bodyPr>
            <a:lstStyle/>
            <a:p>
              <a:r>
                <a:rPr lang="en-GB">
                  <a:solidFill>
                    <a:srgbClr val="F1F1F5"/>
                  </a:solidFill>
                  <a:latin typeface="Chalkduster"/>
                  <a:cs typeface="Chalkduster"/>
                </a:rPr>
                <a:t>H</a:t>
              </a:r>
              <a:endParaRPr lang="en-GB" sz="2400">
                <a:solidFill>
                  <a:srgbClr val="F1F1F5"/>
                </a:solidFill>
                <a:latin typeface="Chalkduster"/>
                <a:cs typeface="Chalkduster"/>
              </a:endParaRPr>
            </a:p>
          </p:txBody>
        </p:sp>
        <p:sp>
          <p:nvSpPr>
            <p:cNvPr id="16" name="TextBox 15">
              <a:extLst>
                <a:ext uri="{FF2B5EF4-FFF2-40B4-BE49-F238E27FC236}">
                  <a16:creationId xmlns:a16="http://schemas.microsoft.com/office/drawing/2014/main" id="{1EE45F1B-42B5-42CC-FA10-8048DF74F2F9}"/>
                </a:ext>
              </a:extLst>
            </p:cNvPr>
            <p:cNvSpPr txBox="1"/>
            <p:nvPr/>
          </p:nvSpPr>
          <p:spPr>
            <a:xfrm>
              <a:off x="3030033" y="4917860"/>
              <a:ext cx="327334" cy="369332"/>
            </a:xfrm>
            <a:prstGeom prst="rect">
              <a:avLst/>
            </a:prstGeom>
            <a:noFill/>
          </p:spPr>
          <p:txBody>
            <a:bodyPr wrap="none" rtlCol="0">
              <a:spAutoFit/>
            </a:bodyPr>
            <a:lstStyle/>
            <a:p>
              <a:r>
                <a:rPr lang="en-GB">
                  <a:solidFill>
                    <a:srgbClr val="F1F1F5"/>
                  </a:solidFill>
                  <a:latin typeface="Chalkduster"/>
                  <a:cs typeface="Chalkduster"/>
                </a:rPr>
                <a:t>H</a:t>
              </a:r>
              <a:endParaRPr lang="en-GB" sz="2400">
                <a:solidFill>
                  <a:srgbClr val="F1F1F5"/>
                </a:solidFill>
                <a:latin typeface="Chalkduster"/>
                <a:cs typeface="Chalkduster"/>
              </a:endParaRPr>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F7D505F0-7915-65A7-599B-01D8FF003EFA}"/>
                    </a:ext>
                  </a:extLst>
                </p:cNvPr>
                <p:cNvSpPr txBox="1"/>
                <p:nvPr/>
              </p:nvSpPr>
              <p:spPr>
                <a:xfrm>
                  <a:off x="2179907" y="4153469"/>
                  <a:ext cx="1493870" cy="5903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1600" i="1" smtClean="0">
                            <a:solidFill>
                              <a:srgbClr val="F1F1F5"/>
                            </a:solidFill>
                            <a:latin typeface="Cambria Math" panose="02040503050406030204" pitchFamily="18" charset="0"/>
                            <a:ea typeface="Cambria Math" panose="02040503050406030204" pitchFamily="18" charset="0"/>
                          </a:rPr>
                          <m:t>∝</m:t>
                        </m:r>
                        <m:r>
                          <a:rPr lang="en-US" sz="1600" b="0" i="1" smtClean="0">
                            <a:solidFill>
                              <a:srgbClr val="F1F1F5"/>
                            </a:solidFill>
                            <a:latin typeface="Cambria Math" panose="02040503050406030204" pitchFamily="18" charset="0"/>
                            <a:ea typeface="Cambria Math" panose="02040503050406030204" pitchFamily="18" charset="0"/>
                          </a:rPr>
                          <m:t>6</m:t>
                        </m:r>
                        <m:r>
                          <a:rPr lang="en-GB" sz="1600" b="1" i="1" smtClean="0">
                            <a:solidFill>
                              <a:srgbClr val="FFFF00"/>
                            </a:solidFill>
                            <a:latin typeface="Cambria Math" panose="02040503050406030204" pitchFamily="18" charset="0"/>
                            <a:ea typeface="Cambria Math" panose="02040503050406030204" pitchFamily="18" charset="0"/>
                          </a:rPr>
                          <m:t>𝝀</m:t>
                        </m:r>
                        <m:r>
                          <a:rPr lang="en-GB" sz="1600" i="1" smtClean="0">
                            <a:solidFill>
                              <a:srgbClr val="F1F1F5"/>
                            </a:solidFill>
                            <a:latin typeface="Cambria Math" panose="02040503050406030204" pitchFamily="18" charset="0"/>
                            <a:ea typeface="Cambria Math" panose="02040503050406030204" pitchFamily="18" charset="0"/>
                          </a:rPr>
                          <m:t>𝜐</m:t>
                        </m:r>
                        <m:r>
                          <a:rPr lang="en-US" sz="1600" b="0" i="1" smtClean="0">
                            <a:solidFill>
                              <a:srgbClr val="F1F1F5"/>
                            </a:solidFill>
                            <a:latin typeface="Cambria Math" panose="02040503050406030204" pitchFamily="18" charset="0"/>
                            <a:ea typeface="Cambria Math" panose="02040503050406030204" pitchFamily="18" charset="0"/>
                          </a:rPr>
                          <m:t>=</m:t>
                        </m:r>
                        <m:f>
                          <m:fPr>
                            <m:ctrlPr>
                              <a:rPr lang="en-GB" sz="1600" i="1" smtClean="0">
                                <a:solidFill>
                                  <a:srgbClr val="F1F1F5"/>
                                </a:solidFill>
                                <a:latin typeface="Cambria Math" panose="02040503050406030204" pitchFamily="18" charset="0"/>
                              </a:rPr>
                            </m:ctrlPr>
                          </m:fPr>
                          <m:num>
                            <m:r>
                              <a:rPr lang="en-US" sz="1600" b="0" i="1" smtClean="0">
                                <a:solidFill>
                                  <a:srgbClr val="F1F1F5"/>
                                </a:solidFill>
                                <a:latin typeface="Cambria Math" panose="02040503050406030204" pitchFamily="18" charset="0"/>
                              </a:rPr>
                              <m:t>3</m:t>
                            </m:r>
                            <m:sSubSup>
                              <m:sSubSupPr>
                                <m:ctrlPr>
                                  <a:rPr lang="en-US" sz="1600" b="0" i="1" smtClean="0">
                                    <a:solidFill>
                                      <a:srgbClr val="F1F1F5"/>
                                    </a:solidFill>
                                    <a:latin typeface="Cambria Math" panose="02040503050406030204" pitchFamily="18" charset="0"/>
                                  </a:rPr>
                                </m:ctrlPr>
                              </m:sSubSupPr>
                              <m:e>
                                <m:r>
                                  <a:rPr lang="en-US" sz="1600" b="0" i="1" smtClean="0">
                                    <a:solidFill>
                                      <a:srgbClr val="F1F1F5"/>
                                    </a:solidFill>
                                    <a:latin typeface="Cambria Math" panose="02040503050406030204" pitchFamily="18" charset="0"/>
                                  </a:rPr>
                                  <m:t>𝑚</m:t>
                                </m:r>
                              </m:e>
                              <m:sub>
                                <m:r>
                                  <a:rPr lang="en-US" sz="1600" b="0" i="1" smtClean="0">
                                    <a:solidFill>
                                      <a:srgbClr val="F1F1F5"/>
                                    </a:solidFill>
                                    <a:latin typeface="Cambria Math" panose="02040503050406030204" pitchFamily="18" charset="0"/>
                                  </a:rPr>
                                  <m:t>𝐻</m:t>
                                </m:r>
                              </m:sub>
                              <m:sup>
                                <m:r>
                                  <a:rPr lang="en-US" sz="1600" b="0" i="1" smtClean="0">
                                    <a:solidFill>
                                      <a:srgbClr val="F1F1F5"/>
                                    </a:solidFill>
                                    <a:latin typeface="Cambria Math" panose="02040503050406030204" pitchFamily="18" charset="0"/>
                                  </a:rPr>
                                  <m:t>2</m:t>
                                </m:r>
                              </m:sup>
                            </m:sSubSup>
                          </m:num>
                          <m:den>
                            <m:r>
                              <a:rPr lang="en-GB" sz="1600" i="1" smtClean="0">
                                <a:solidFill>
                                  <a:srgbClr val="F1F1F5"/>
                                </a:solidFill>
                                <a:latin typeface="Cambria Math" panose="02040503050406030204" pitchFamily="18" charset="0"/>
                                <a:ea typeface="Cambria Math" panose="02040503050406030204" pitchFamily="18" charset="0"/>
                              </a:rPr>
                              <m:t>𝜐</m:t>
                            </m:r>
                          </m:den>
                        </m:f>
                      </m:oMath>
                    </m:oMathPara>
                  </a14:m>
                  <a:endParaRPr lang="en-GB" sz="2000" dirty="0">
                    <a:solidFill>
                      <a:srgbClr val="F1F1F5"/>
                    </a:solidFill>
                    <a:latin typeface="Chalkduster"/>
                    <a:cs typeface="Chalkduster"/>
                  </a:endParaRPr>
                </a:p>
              </p:txBody>
            </p:sp>
          </mc:Choice>
          <mc:Fallback>
            <p:sp>
              <p:nvSpPr>
                <p:cNvPr id="17" name="TextBox 16">
                  <a:extLst>
                    <a:ext uri="{FF2B5EF4-FFF2-40B4-BE49-F238E27FC236}">
                      <a16:creationId xmlns:a16="http://schemas.microsoft.com/office/drawing/2014/main" id="{F7D505F0-7915-65A7-599B-01D8FF003EFA}"/>
                    </a:ext>
                  </a:extLst>
                </p:cNvPr>
                <p:cNvSpPr txBox="1">
                  <a:spLocks noRot="1" noChangeAspect="1" noMove="1" noResize="1" noEditPoints="1" noAdjustHandles="1" noChangeArrowheads="1" noChangeShapeType="1" noTextEdit="1"/>
                </p:cNvSpPr>
                <p:nvPr/>
              </p:nvSpPr>
              <p:spPr>
                <a:xfrm>
                  <a:off x="2179907" y="4153469"/>
                  <a:ext cx="1493870" cy="590354"/>
                </a:xfrm>
                <a:prstGeom prst="rect">
                  <a:avLst/>
                </a:prstGeom>
                <a:blipFill>
                  <a:blip r:embed="rId5"/>
                  <a:stretch>
                    <a:fillRect/>
                  </a:stretch>
                </a:blipFill>
              </p:spPr>
              <p:txBody>
                <a:bodyPr/>
                <a:lstStyle/>
                <a:p>
                  <a:r>
                    <a:rPr lang="en-GB">
                      <a:noFill/>
                    </a:rPr>
                    <a:t> </a:t>
                  </a:r>
                </a:p>
              </p:txBody>
            </p:sp>
          </mc:Fallback>
        </mc:AlternateContent>
      </p:grpSp>
      <p:sp>
        <p:nvSpPr>
          <p:cNvPr id="9" name="Rectangle 8">
            <a:extLst>
              <a:ext uri="{FF2B5EF4-FFF2-40B4-BE49-F238E27FC236}">
                <a16:creationId xmlns:a16="http://schemas.microsoft.com/office/drawing/2014/main" id="{9874C8F0-3DA7-3EBF-3ACC-6A3DEFDCF474}"/>
              </a:ext>
            </a:extLst>
          </p:cNvPr>
          <p:cNvSpPr/>
          <p:nvPr/>
        </p:nvSpPr>
        <p:spPr>
          <a:xfrm>
            <a:off x="402708" y="261546"/>
            <a:ext cx="2752761" cy="1338147"/>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sp>
        <p:nvSpPr>
          <p:cNvPr id="6" name="TextBox 5">
            <a:extLst>
              <a:ext uri="{FF2B5EF4-FFF2-40B4-BE49-F238E27FC236}">
                <a16:creationId xmlns:a16="http://schemas.microsoft.com/office/drawing/2014/main" id="{25087EC1-5D3F-2E21-0D0B-76A7FB75819A}"/>
              </a:ext>
            </a:extLst>
          </p:cNvPr>
          <p:cNvSpPr txBox="1"/>
          <p:nvPr/>
        </p:nvSpPr>
        <p:spPr>
          <a:xfrm>
            <a:off x="214938" y="264651"/>
            <a:ext cx="5881062"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pair production</a:t>
            </a:r>
          </a:p>
        </p:txBody>
      </p:sp>
      <p:sp>
        <p:nvSpPr>
          <p:cNvPr id="20" name="Rectangle 19">
            <a:extLst>
              <a:ext uri="{FF2B5EF4-FFF2-40B4-BE49-F238E27FC236}">
                <a16:creationId xmlns:a16="http://schemas.microsoft.com/office/drawing/2014/main" id="{368CC981-6080-B3A7-CE36-22D0C70D5757}"/>
              </a:ext>
            </a:extLst>
          </p:cNvPr>
          <p:cNvSpPr/>
          <p:nvPr/>
        </p:nvSpPr>
        <p:spPr>
          <a:xfrm>
            <a:off x="214938" y="1599693"/>
            <a:ext cx="2940531" cy="1434452"/>
          </a:xfrm>
          <a:prstGeom prst="rect">
            <a:avLst/>
          </a:prstGeom>
          <a:solidFill>
            <a:schemeClr val="tx1"/>
          </a:solidFill>
          <a:ln>
            <a:solidFill>
              <a:schemeClr val="tx1"/>
            </a:solidFill>
          </a:ln>
        </p:spPr>
        <p:txBody>
          <a:bodyPr rtlCol="0" anchor="ctr">
            <a:spAutoFit/>
          </a:bodyPr>
          <a:lstStyle/>
          <a:p>
            <a:pPr algn="ctr"/>
            <a:endParaRPr lang="en-GB" sz="1600" dirty="0">
              <a:latin typeface="Helvetica Light" charset="0"/>
              <a:ea typeface="Helvetica Light" charset="0"/>
              <a:cs typeface="Helvetica Light" charset="0"/>
            </a:endParaRPr>
          </a:p>
        </p:txBody>
      </p:sp>
      <mc:AlternateContent xmlns:mc="http://schemas.openxmlformats.org/markup-compatibility/2006">
        <mc:Choice xmlns:a14="http://schemas.microsoft.com/office/drawing/2010/main" Requires="a14">
          <p:sp>
            <p:nvSpPr>
              <p:cNvPr id="4" name="Rectangle 3">
                <a:extLst>
                  <a:ext uri="{FF2B5EF4-FFF2-40B4-BE49-F238E27FC236}">
                    <a16:creationId xmlns:a16="http://schemas.microsoft.com/office/drawing/2014/main" id="{D9EE44A8-6F31-13AB-EBB6-5A3052DF3F95}"/>
                  </a:ext>
                </a:extLst>
              </p:cNvPr>
              <p:cNvSpPr/>
              <p:nvPr/>
            </p:nvSpPr>
            <p:spPr>
              <a:xfrm>
                <a:off x="654763" y="866093"/>
                <a:ext cx="4981762" cy="549281"/>
              </a:xfrm>
              <a:prstGeom prst="rect">
                <a:avLst/>
              </a:prstGeom>
              <a:noFill/>
            </p:spPr>
            <p:txBody>
              <a:bodyPr wrap="square" tIns="144000" rIns="18000" bIns="144000">
                <a:spAutoFit/>
              </a:bodyPr>
              <a:lstStyle/>
              <a:p>
                <a:pPr>
                  <a:lnSpc>
                    <a:spcPct val="110000"/>
                  </a:lnSpc>
                  <a:spcBef>
                    <a:spcPts val="2800"/>
                  </a:spcBef>
                </a:pPr>
                <a:r>
                  <a:rPr lang="en-US" sz="1600" dirty="0">
                    <a:solidFill>
                      <a:schemeClr val="bg1"/>
                    </a:solidFill>
                    <a:latin typeface="Helvetica" pitchFamily="2" charset="0"/>
                    <a:ea typeface="Helvetica Light" charset="0"/>
                    <a:cs typeface="Helvetica Light" charset="0"/>
                  </a:rPr>
                  <a:t>Access to Higgs </a:t>
                </a:r>
                <a14:m>
                  <m:oMath xmlns:m="http://schemas.openxmlformats.org/officeDocument/2006/math">
                    <m:r>
                      <a:rPr lang="en-US" sz="1600" b="1" i="1" smtClean="0">
                        <a:solidFill>
                          <a:srgbClr val="FFFF00"/>
                        </a:solidFill>
                        <a:latin typeface="Cambria Math" panose="02040503050406030204" pitchFamily="18" charset="0"/>
                        <a:ea typeface="Cambria Math" panose="02040503050406030204" pitchFamily="18" charset="0"/>
                        <a:cs typeface="Helvetica Light" charset="0"/>
                      </a:rPr>
                      <m:t>𝝀</m:t>
                    </m:r>
                  </m:oMath>
                </a14:m>
                <a:r>
                  <a:rPr lang="en-US" sz="1600" dirty="0">
                    <a:solidFill>
                      <a:srgbClr val="FFFF00"/>
                    </a:solidFill>
                    <a:latin typeface="Helvetica" pitchFamily="2" charset="0"/>
                    <a:ea typeface="Helvetica Light" charset="0"/>
                    <a:cs typeface="Helvetica Light" charset="0"/>
                  </a:rPr>
                  <a:t> term </a:t>
                </a:r>
                <a:r>
                  <a:rPr lang="en-US" sz="1600" dirty="0">
                    <a:solidFill>
                      <a:schemeClr val="bg1"/>
                    </a:solidFill>
                    <a:latin typeface="Helvetica" pitchFamily="2" charset="0"/>
                    <a:ea typeface="Helvetica Light" charset="0"/>
                    <a:cs typeface="Helvetica Light" charset="0"/>
                  </a:rPr>
                  <a:t>in Higgs potential:</a:t>
                </a:r>
                <a:endParaRPr lang="en-GB" sz="1200" dirty="0">
                  <a:solidFill>
                    <a:schemeClr val="bg1"/>
                  </a:solidFill>
                  <a:latin typeface="Helvetica" pitchFamily="2" charset="0"/>
                  <a:ea typeface="Helvetica Light" charset="0"/>
                  <a:cs typeface="Helvetica Light" charset="0"/>
                </a:endParaRPr>
              </a:p>
            </p:txBody>
          </p:sp>
        </mc:Choice>
        <mc:Fallback>
          <p:sp>
            <p:nvSpPr>
              <p:cNvPr id="4" name="Rectangle 3">
                <a:extLst>
                  <a:ext uri="{FF2B5EF4-FFF2-40B4-BE49-F238E27FC236}">
                    <a16:creationId xmlns:a16="http://schemas.microsoft.com/office/drawing/2014/main" id="{D9EE44A8-6F31-13AB-EBB6-5A3052DF3F95}"/>
                  </a:ext>
                </a:extLst>
              </p:cNvPr>
              <p:cNvSpPr>
                <a:spLocks noRot="1" noChangeAspect="1" noMove="1" noResize="1" noEditPoints="1" noAdjustHandles="1" noChangeArrowheads="1" noChangeShapeType="1" noTextEdit="1"/>
              </p:cNvSpPr>
              <p:nvPr/>
            </p:nvSpPr>
            <p:spPr>
              <a:xfrm>
                <a:off x="654763" y="866093"/>
                <a:ext cx="4981762" cy="549281"/>
              </a:xfrm>
              <a:prstGeom prst="rect">
                <a:avLst/>
              </a:prstGeom>
              <a:blipFill>
                <a:blip r:embed="rId6"/>
                <a:stretch>
                  <a:fillRect l="-761"/>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8" name="TextBox 17">
                <a:extLst>
                  <a:ext uri="{FF2B5EF4-FFF2-40B4-BE49-F238E27FC236}">
                    <a16:creationId xmlns:a16="http://schemas.microsoft.com/office/drawing/2014/main" id="{24D1673D-50C4-C626-D1F2-5BD4209941DA}"/>
                  </a:ext>
                </a:extLst>
              </p:cNvPr>
              <p:cNvSpPr txBox="1"/>
              <p:nvPr/>
            </p:nvSpPr>
            <p:spPr>
              <a:xfrm>
                <a:off x="582072" y="1355766"/>
                <a:ext cx="304436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smtClean="0">
                          <a:solidFill>
                            <a:srgbClr val="F1F1F5"/>
                          </a:solidFill>
                          <a:latin typeface="Cambria Math" panose="02040503050406030204" pitchFamily="18" charset="0"/>
                          <a:ea typeface="Cambria Math" panose="02040503050406030204" pitchFamily="18" charset="0"/>
                        </a:rPr>
                        <m:t>𝑉</m:t>
                      </m:r>
                      <m:d>
                        <m:dPr>
                          <m:ctrlPr>
                            <a:rPr lang="en-US" sz="2000" b="0" i="1" smtClean="0">
                              <a:solidFill>
                                <a:srgbClr val="F1F1F5"/>
                              </a:solidFill>
                              <a:latin typeface="Cambria Math" panose="02040503050406030204" pitchFamily="18" charset="0"/>
                              <a:ea typeface="Cambria Math" panose="02040503050406030204" pitchFamily="18" charset="0"/>
                            </a:rPr>
                          </m:ctrlPr>
                        </m:dPr>
                        <m:e>
                          <m:r>
                            <a:rPr lang="en-US" sz="2000" b="0" i="1" smtClean="0">
                              <a:solidFill>
                                <a:srgbClr val="F1F1F5"/>
                              </a:solidFill>
                              <a:latin typeface="Cambria Math" panose="02040503050406030204" pitchFamily="18" charset="0"/>
                              <a:ea typeface="Cambria Math" panose="02040503050406030204" pitchFamily="18" charset="0"/>
                            </a:rPr>
                            <m:t>𝜙</m:t>
                          </m:r>
                        </m:e>
                      </m:d>
                      <m:r>
                        <a:rPr lang="en-US" sz="2000" b="0" i="1" smtClean="0">
                          <a:solidFill>
                            <a:srgbClr val="F1F1F5"/>
                          </a:solidFill>
                          <a:latin typeface="Cambria Math" panose="02040503050406030204" pitchFamily="18" charset="0"/>
                          <a:ea typeface="Cambria Math" panose="02040503050406030204" pitchFamily="18" charset="0"/>
                        </a:rPr>
                        <m:t>=−</m:t>
                      </m:r>
                      <m:sSup>
                        <m:sSupPr>
                          <m:ctrlPr>
                            <a:rPr lang="en-US" sz="2000" b="0" i="1" smtClean="0">
                              <a:solidFill>
                                <a:srgbClr val="F1F1F5"/>
                              </a:solidFill>
                              <a:latin typeface="Cambria Math" panose="02040503050406030204" pitchFamily="18" charset="0"/>
                              <a:ea typeface="Cambria Math" panose="02040503050406030204" pitchFamily="18" charset="0"/>
                            </a:rPr>
                          </m:ctrlPr>
                        </m:sSupPr>
                        <m:e>
                          <m:r>
                            <a:rPr lang="en-US" sz="2000" i="1">
                              <a:solidFill>
                                <a:srgbClr val="F1F1F5"/>
                              </a:solidFill>
                              <a:latin typeface="Cambria Math" panose="02040503050406030204" pitchFamily="18" charset="0"/>
                              <a:ea typeface="Cambria Math" panose="02040503050406030204" pitchFamily="18" charset="0"/>
                            </a:rPr>
                            <m:t>𝜇</m:t>
                          </m:r>
                        </m:e>
                        <m:sup>
                          <m:r>
                            <a:rPr lang="en-US" sz="2000" b="0" i="1" smtClean="0">
                              <a:solidFill>
                                <a:srgbClr val="F1F1F5"/>
                              </a:solidFill>
                              <a:latin typeface="Cambria Math" panose="02040503050406030204" pitchFamily="18" charset="0"/>
                              <a:ea typeface="Cambria Math" panose="02040503050406030204" pitchFamily="18" charset="0"/>
                            </a:rPr>
                            <m:t>2</m:t>
                          </m:r>
                        </m:sup>
                      </m:sSup>
                      <m:sSup>
                        <m:sSupPr>
                          <m:ctrlPr>
                            <a:rPr lang="en-US" sz="2000" b="0" i="1" smtClean="0">
                              <a:solidFill>
                                <a:srgbClr val="F1F1F5"/>
                              </a:solidFill>
                              <a:latin typeface="Cambria Math" panose="02040503050406030204" pitchFamily="18" charset="0"/>
                              <a:ea typeface="Cambria Math" panose="02040503050406030204" pitchFamily="18" charset="0"/>
                            </a:rPr>
                          </m:ctrlPr>
                        </m:sSupPr>
                        <m:e>
                          <m:d>
                            <m:dPr>
                              <m:begChr m:val="|"/>
                              <m:endChr m:val="|"/>
                              <m:ctrlPr>
                                <a:rPr lang="en-US" sz="2000" i="1">
                                  <a:solidFill>
                                    <a:srgbClr val="F1F1F5"/>
                                  </a:solidFill>
                                  <a:latin typeface="Cambria Math" panose="02040503050406030204" pitchFamily="18" charset="0"/>
                                  <a:ea typeface="Cambria Math" panose="02040503050406030204" pitchFamily="18" charset="0"/>
                                </a:rPr>
                              </m:ctrlPr>
                            </m:dPr>
                            <m:e>
                              <m:r>
                                <a:rPr lang="en-US" sz="2000" i="1">
                                  <a:solidFill>
                                    <a:srgbClr val="F1F1F5"/>
                                  </a:solidFill>
                                  <a:latin typeface="Cambria Math" panose="02040503050406030204" pitchFamily="18" charset="0"/>
                                  <a:ea typeface="Cambria Math" panose="02040503050406030204" pitchFamily="18" charset="0"/>
                                </a:rPr>
                                <m:t>𝜙</m:t>
                              </m:r>
                            </m:e>
                          </m:d>
                        </m:e>
                        <m:sup>
                          <m:r>
                            <a:rPr lang="en-US" sz="2000" b="0" i="1" smtClean="0">
                              <a:solidFill>
                                <a:srgbClr val="F1F1F5"/>
                              </a:solidFill>
                              <a:latin typeface="Cambria Math" panose="02040503050406030204" pitchFamily="18" charset="0"/>
                              <a:ea typeface="Cambria Math" panose="02040503050406030204" pitchFamily="18" charset="0"/>
                            </a:rPr>
                            <m:t>2</m:t>
                          </m:r>
                        </m:sup>
                      </m:sSup>
                      <m:r>
                        <a:rPr lang="en-US" sz="2000" b="0" i="1" smtClean="0">
                          <a:solidFill>
                            <a:srgbClr val="F1F1F5"/>
                          </a:solidFill>
                          <a:latin typeface="Cambria Math" panose="02040503050406030204" pitchFamily="18" charset="0"/>
                          <a:ea typeface="Cambria Math" panose="02040503050406030204" pitchFamily="18" charset="0"/>
                        </a:rPr>
                        <m:t>+</m:t>
                      </m:r>
                      <m:r>
                        <a:rPr lang="en-US" sz="2000" b="1" i="1" smtClean="0">
                          <a:solidFill>
                            <a:srgbClr val="FFFF00"/>
                          </a:solidFill>
                          <a:latin typeface="Cambria Math" panose="02040503050406030204" pitchFamily="18" charset="0"/>
                          <a:ea typeface="Cambria Math" panose="02040503050406030204" pitchFamily="18" charset="0"/>
                        </a:rPr>
                        <m:t>𝝀</m:t>
                      </m:r>
                      <m:sSup>
                        <m:sSupPr>
                          <m:ctrlPr>
                            <a:rPr lang="en-US" sz="2000" b="0" i="1" smtClean="0">
                              <a:solidFill>
                                <a:srgbClr val="F1F1F5"/>
                              </a:solidFill>
                              <a:latin typeface="Cambria Math" panose="02040503050406030204" pitchFamily="18" charset="0"/>
                              <a:ea typeface="Cambria Math" panose="02040503050406030204" pitchFamily="18" charset="0"/>
                            </a:rPr>
                          </m:ctrlPr>
                        </m:sSupPr>
                        <m:e>
                          <m:d>
                            <m:dPr>
                              <m:begChr m:val="|"/>
                              <m:endChr m:val="|"/>
                              <m:ctrlPr>
                                <a:rPr lang="en-US" sz="2000" b="0" i="1" smtClean="0">
                                  <a:solidFill>
                                    <a:srgbClr val="F1F1F5"/>
                                  </a:solidFill>
                                  <a:latin typeface="Cambria Math" panose="02040503050406030204" pitchFamily="18" charset="0"/>
                                  <a:ea typeface="Cambria Math" panose="02040503050406030204" pitchFamily="18" charset="0"/>
                                </a:rPr>
                              </m:ctrlPr>
                            </m:dPr>
                            <m:e>
                              <m:r>
                                <a:rPr lang="en-US" sz="2000" b="0" i="1" smtClean="0">
                                  <a:solidFill>
                                    <a:srgbClr val="F1F1F5"/>
                                  </a:solidFill>
                                  <a:latin typeface="Cambria Math" panose="02040503050406030204" pitchFamily="18" charset="0"/>
                                  <a:ea typeface="Cambria Math" panose="02040503050406030204" pitchFamily="18" charset="0"/>
                                </a:rPr>
                                <m:t>𝜙</m:t>
                              </m:r>
                            </m:e>
                          </m:d>
                        </m:e>
                        <m:sup>
                          <m:r>
                            <a:rPr lang="en-US" sz="2000" b="0" i="1" smtClean="0">
                              <a:solidFill>
                                <a:srgbClr val="F1F1F5"/>
                              </a:solidFill>
                              <a:latin typeface="Cambria Math" panose="02040503050406030204" pitchFamily="18" charset="0"/>
                              <a:ea typeface="Cambria Math" panose="02040503050406030204" pitchFamily="18" charset="0"/>
                            </a:rPr>
                            <m:t>4</m:t>
                          </m:r>
                        </m:sup>
                      </m:sSup>
                    </m:oMath>
                  </m:oMathPara>
                </a14:m>
                <a:endParaRPr lang="en-GB" sz="2800" dirty="0">
                  <a:solidFill>
                    <a:srgbClr val="F1F1F5"/>
                  </a:solidFill>
                  <a:latin typeface="Chalkduster"/>
                  <a:cs typeface="Chalkduster"/>
                </a:endParaRPr>
              </a:p>
            </p:txBody>
          </p:sp>
        </mc:Choice>
        <mc:Fallback>
          <p:sp>
            <p:nvSpPr>
              <p:cNvPr id="18" name="TextBox 17">
                <a:extLst>
                  <a:ext uri="{FF2B5EF4-FFF2-40B4-BE49-F238E27FC236}">
                    <a16:creationId xmlns:a16="http://schemas.microsoft.com/office/drawing/2014/main" id="{24D1673D-50C4-C626-D1F2-5BD4209941DA}"/>
                  </a:ext>
                </a:extLst>
              </p:cNvPr>
              <p:cNvSpPr txBox="1">
                <a:spLocks noRot="1" noChangeAspect="1" noMove="1" noResize="1" noEditPoints="1" noAdjustHandles="1" noChangeArrowheads="1" noChangeShapeType="1" noTextEdit="1"/>
              </p:cNvSpPr>
              <p:nvPr/>
            </p:nvSpPr>
            <p:spPr>
              <a:xfrm>
                <a:off x="582072" y="1355766"/>
                <a:ext cx="3044360" cy="400110"/>
              </a:xfrm>
              <a:prstGeom prst="rect">
                <a:avLst/>
              </a:prstGeom>
              <a:blipFill>
                <a:blip r:embed="rId7"/>
                <a:stretch>
                  <a:fillRect b="-12121"/>
                </a:stretch>
              </a:blipFill>
            </p:spPr>
            <p:txBody>
              <a:bodyPr/>
              <a:lstStyle/>
              <a:p>
                <a:r>
                  <a:rPr lang="en-GB">
                    <a:noFill/>
                  </a:rPr>
                  <a:t> </a:t>
                </a:r>
              </a:p>
            </p:txBody>
          </p:sp>
        </mc:Fallback>
      </mc:AlternateContent>
      <p:grpSp>
        <p:nvGrpSpPr>
          <p:cNvPr id="19" name="Group 18">
            <a:extLst>
              <a:ext uri="{FF2B5EF4-FFF2-40B4-BE49-F238E27FC236}">
                <a16:creationId xmlns:a16="http://schemas.microsoft.com/office/drawing/2014/main" id="{EE28F99A-AB5D-CAF2-2F31-436809D0E245}"/>
              </a:ext>
            </a:extLst>
          </p:cNvPr>
          <p:cNvGrpSpPr/>
          <p:nvPr/>
        </p:nvGrpSpPr>
        <p:grpSpPr>
          <a:xfrm>
            <a:off x="7592596" y="1113023"/>
            <a:ext cx="3164008" cy="1097906"/>
            <a:chOff x="4084497" y="3992980"/>
            <a:chExt cx="3164008" cy="1097906"/>
          </a:xfrm>
        </p:grpSpPr>
        <p:pic>
          <p:nvPicPr>
            <p:cNvPr id="21" name="Picture 20">
              <a:extLst>
                <a:ext uri="{FF2B5EF4-FFF2-40B4-BE49-F238E27FC236}">
                  <a16:creationId xmlns:a16="http://schemas.microsoft.com/office/drawing/2014/main" id="{0619BE08-D879-8757-FDAE-E5DBD194934B}"/>
                </a:ext>
              </a:extLst>
            </p:cNvPr>
            <p:cNvPicPr>
              <a:picLocks noChangeAspect="1"/>
            </p:cNvPicPr>
            <p:nvPr/>
          </p:nvPicPr>
          <p:blipFill>
            <a:blip r:embed="rId8"/>
            <a:stretch>
              <a:fillRect/>
            </a:stretch>
          </p:blipFill>
          <p:spPr>
            <a:xfrm>
              <a:off x="4384125" y="4109824"/>
              <a:ext cx="2554963" cy="854685"/>
            </a:xfrm>
            <a:prstGeom prst="rect">
              <a:avLst/>
            </a:prstGeom>
          </p:spPr>
        </p:pic>
        <p:sp>
          <p:nvSpPr>
            <p:cNvPr id="22" name="Oval 21">
              <a:extLst>
                <a:ext uri="{FF2B5EF4-FFF2-40B4-BE49-F238E27FC236}">
                  <a16:creationId xmlns:a16="http://schemas.microsoft.com/office/drawing/2014/main" id="{D667FEAC-B03C-36C6-63EF-F4DB291D658F}"/>
                </a:ext>
              </a:extLst>
            </p:cNvPr>
            <p:cNvSpPr/>
            <p:nvPr/>
          </p:nvSpPr>
          <p:spPr>
            <a:xfrm>
              <a:off x="5332730" y="4198481"/>
              <a:ext cx="96172" cy="96172"/>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23" name="Oval 22">
              <a:extLst>
                <a:ext uri="{FF2B5EF4-FFF2-40B4-BE49-F238E27FC236}">
                  <a16:creationId xmlns:a16="http://schemas.microsoft.com/office/drawing/2014/main" id="{B92A2BB1-86FC-B64A-1F63-0D3635585021}"/>
                </a:ext>
              </a:extLst>
            </p:cNvPr>
            <p:cNvSpPr/>
            <p:nvPr/>
          </p:nvSpPr>
          <p:spPr>
            <a:xfrm>
              <a:off x="5977351" y="4221100"/>
              <a:ext cx="96172" cy="96172"/>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24" name="Oval 23">
              <a:extLst>
                <a:ext uri="{FF2B5EF4-FFF2-40B4-BE49-F238E27FC236}">
                  <a16:creationId xmlns:a16="http://schemas.microsoft.com/office/drawing/2014/main" id="{3431FC13-0998-0D00-D82D-92D5D30CD7EB}"/>
                </a:ext>
              </a:extLst>
            </p:cNvPr>
            <p:cNvSpPr/>
            <p:nvPr/>
          </p:nvSpPr>
          <p:spPr>
            <a:xfrm>
              <a:off x="5321421" y="4865721"/>
              <a:ext cx="96172" cy="96172"/>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25" name="Oval 24">
              <a:extLst>
                <a:ext uri="{FF2B5EF4-FFF2-40B4-BE49-F238E27FC236}">
                  <a16:creationId xmlns:a16="http://schemas.microsoft.com/office/drawing/2014/main" id="{E740C1C4-E25D-1F45-0F33-F6651DB7A169}"/>
                </a:ext>
              </a:extLst>
            </p:cNvPr>
            <p:cNvSpPr/>
            <p:nvPr/>
          </p:nvSpPr>
          <p:spPr>
            <a:xfrm>
              <a:off x="5977351" y="4877030"/>
              <a:ext cx="96172" cy="96172"/>
            </a:xfrm>
            <a:prstGeom prst="ellipse">
              <a:avLst/>
            </a:prstGeom>
            <a:solidFill>
              <a:schemeClr val="bg1"/>
            </a:solidFill>
          </p:spPr>
          <p:txBody>
            <a:bodyPr wrap="none" rtlCol="0" anchor="ctr">
              <a:spAutoFit/>
            </a:bodyPr>
            <a:lstStyle/>
            <a:p>
              <a:pPr algn="l"/>
              <a:endParaRPr lang="en-CH" sz="1600">
                <a:latin typeface="Helvetica" pitchFamily="2" charset="0"/>
              </a:endParaRPr>
            </a:p>
          </p:txBody>
        </p:sp>
        <p:sp>
          <p:nvSpPr>
            <p:cNvPr id="26" name="TextBox 25">
              <a:extLst>
                <a:ext uri="{FF2B5EF4-FFF2-40B4-BE49-F238E27FC236}">
                  <a16:creationId xmlns:a16="http://schemas.microsoft.com/office/drawing/2014/main" id="{2F250E0F-B7C6-E560-581C-68764D61D0AA}"/>
                </a:ext>
              </a:extLst>
            </p:cNvPr>
            <p:cNvSpPr txBox="1"/>
            <p:nvPr/>
          </p:nvSpPr>
          <p:spPr>
            <a:xfrm>
              <a:off x="6957019" y="4106071"/>
              <a:ext cx="291486" cy="328884"/>
            </a:xfrm>
            <a:prstGeom prst="rect">
              <a:avLst/>
            </a:prstGeom>
            <a:noFill/>
          </p:spPr>
          <p:txBody>
            <a:bodyPr wrap="none" rtlCol="0">
              <a:spAutoFit/>
            </a:bodyPr>
            <a:lstStyle/>
            <a:p>
              <a:r>
                <a:rPr lang="en-GB">
                  <a:solidFill>
                    <a:srgbClr val="F1F1F5"/>
                  </a:solidFill>
                  <a:latin typeface="Chalkduster"/>
                  <a:cs typeface="Chalkduster"/>
                </a:rPr>
                <a:t>H</a:t>
              </a:r>
              <a:endParaRPr lang="en-GB" sz="2400">
                <a:solidFill>
                  <a:srgbClr val="F1F1F5"/>
                </a:solidFill>
                <a:latin typeface="Chalkduster"/>
                <a:cs typeface="Chalkduster"/>
              </a:endParaRPr>
            </a:p>
          </p:txBody>
        </p:sp>
        <p:sp>
          <p:nvSpPr>
            <p:cNvPr id="27" name="TextBox 26">
              <a:extLst>
                <a:ext uri="{FF2B5EF4-FFF2-40B4-BE49-F238E27FC236}">
                  <a16:creationId xmlns:a16="http://schemas.microsoft.com/office/drawing/2014/main" id="{12B9ABFA-B01F-FCFE-F480-83F0A63324E3}"/>
                </a:ext>
              </a:extLst>
            </p:cNvPr>
            <p:cNvSpPr txBox="1"/>
            <p:nvPr/>
          </p:nvSpPr>
          <p:spPr>
            <a:xfrm>
              <a:off x="6945710" y="4762002"/>
              <a:ext cx="291486" cy="328884"/>
            </a:xfrm>
            <a:prstGeom prst="rect">
              <a:avLst/>
            </a:prstGeom>
            <a:noFill/>
          </p:spPr>
          <p:txBody>
            <a:bodyPr wrap="none" rtlCol="0">
              <a:spAutoFit/>
            </a:bodyPr>
            <a:lstStyle/>
            <a:p>
              <a:r>
                <a:rPr lang="en-GB">
                  <a:solidFill>
                    <a:srgbClr val="F1F1F5"/>
                  </a:solidFill>
                  <a:latin typeface="Chalkduster"/>
                  <a:cs typeface="Chalkduster"/>
                </a:rPr>
                <a:t>H</a:t>
              </a:r>
              <a:endParaRPr lang="en-GB" sz="2400">
                <a:solidFill>
                  <a:srgbClr val="F1F1F5"/>
                </a:solidFill>
                <a:latin typeface="Chalkduster"/>
                <a:cs typeface="Chalkduster"/>
              </a:endParaRPr>
            </a:p>
          </p:txBody>
        </p:sp>
        <p:sp>
          <p:nvSpPr>
            <p:cNvPr id="28" name="TextBox 27">
              <a:extLst>
                <a:ext uri="{FF2B5EF4-FFF2-40B4-BE49-F238E27FC236}">
                  <a16:creationId xmlns:a16="http://schemas.microsoft.com/office/drawing/2014/main" id="{8A82AFB1-44FD-F88D-CFA8-3EE6DAF8405C}"/>
                </a:ext>
              </a:extLst>
            </p:cNvPr>
            <p:cNvSpPr txBox="1"/>
            <p:nvPr/>
          </p:nvSpPr>
          <p:spPr>
            <a:xfrm>
              <a:off x="4095806" y="3992980"/>
              <a:ext cx="304332" cy="328884"/>
            </a:xfrm>
            <a:prstGeom prst="rect">
              <a:avLst/>
            </a:prstGeom>
            <a:noFill/>
          </p:spPr>
          <p:txBody>
            <a:bodyPr wrap="none" rtlCol="0">
              <a:spAutoFit/>
            </a:bodyPr>
            <a:lstStyle/>
            <a:p>
              <a:r>
                <a:rPr lang="en-GB">
                  <a:solidFill>
                    <a:srgbClr val="F1F1F5"/>
                  </a:solidFill>
                  <a:latin typeface="Chalkduster"/>
                  <a:cs typeface="Chalkduster"/>
                </a:rPr>
                <a:t>g</a:t>
              </a:r>
              <a:endParaRPr lang="en-GB" sz="2400">
                <a:solidFill>
                  <a:srgbClr val="F1F1F5"/>
                </a:solidFill>
                <a:latin typeface="Chalkduster"/>
                <a:cs typeface="Chalkduster"/>
              </a:endParaRPr>
            </a:p>
          </p:txBody>
        </p:sp>
        <p:sp>
          <p:nvSpPr>
            <p:cNvPr id="29" name="TextBox 28">
              <a:extLst>
                <a:ext uri="{FF2B5EF4-FFF2-40B4-BE49-F238E27FC236}">
                  <a16:creationId xmlns:a16="http://schemas.microsoft.com/office/drawing/2014/main" id="{DFCB85D4-3644-6335-5D1A-1C1E1C16FFE0}"/>
                </a:ext>
              </a:extLst>
            </p:cNvPr>
            <p:cNvSpPr txBox="1"/>
            <p:nvPr/>
          </p:nvSpPr>
          <p:spPr>
            <a:xfrm>
              <a:off x="4084497" y="4648910"/>
              <a:ext cx="304332" cy="328884"/>
            </a:xfrm>
            <a:prstGeom prst="rect">
              <a:avLst/>
            </a:prstGeom>
            <a:noFill/>
          </p:spPr>
          <p:txBody>
            <a:bodyPr wrap="none" rtlCol="0">
              <a:spAutoFit/>
            </a:bodyPr>
            <a:lstStyle/>
            <a:p>
              <a:r>
                <a:rPr lang="en-GB">
                  <a:solidFill>
                    <a:srgbClr val="F1F1F5"/>
                  </a:solidFill>
                  <a:latin typeface="Chalkduster"/>
                  <a:cs typeface="Chalkduster"/>
                </a:rPr>
                <a:t>g</a:t>
              </a:r>
              <a:endParaRPr lang="en-GB" sz="2400">
                <a:solidFill>
                  <a:srgbClr val="F1F1F5"/>
                </a:solidFill>
                <a:latin typeface="Chalkduster"/>
                <a:cs typeface="Chalkduster"/>
              </a:endParaRPr>
            </a:p>
          </p:txBody>
        </p:sp>
        <p:sp>
          <p:nvSpPr>
            <p:cNvPr id="30" name="TextBox 29">
              <a:extLst>
                <a:ext uri="{FF2B5EF4-FFF2-40B4-BE49-F238E27FC236}">
                  <a16:creationId xmlns:a16="http://schemas.microsoft.com/office/drawing/2014/main" id="{91B02C50-CCE7-28C5-4D7E-128B3E2F9746}"/>
                </a:ext>
              </a:extLst>
            </p:cNvPr>
            <p:cNvSpPr txBox="1"/>
            <p:nvPr/>
          </p:nvSpPr>
          <p:spPr>
            <a:xfrm>
              <a:off x="5543376" y="4637601"/>
              <a:ext cx="258653" cy="328884"/>
            </a:xfrm>
            <a:prstGeom prst="rect">
              <a:avLst/>
            </a:prstGeom>
            <a:noFill/>
          </p:spPr>
          <p:txBody>
            <a:bodyPr wrap="none" rtlCol="0">
              <a:spAutoFit/>
            </a:bodyPr>
            <a:lstStyle/>
            <a:p>
              <a:r>
                <a:rPr lang="en-GB">
                  <a:solidFill>
                    <a:srgbClr val="F1F1F5"/>
                  </a:solidFill>
                  <a:latin typeface="Chalkduster"/>
                  <a:cs typeface="Chalkduster"/>
                </a:rPr>
                <a:t>t</a:t>
              </a:r>
              <a:endParaRPr lang="en-GB" sz="2400">
                <a:solidFill>
                  <a:srgbClr val="F1F1F5"/>
                </a:solidFill>
                <a:latin typeface="Chalkduster"/>
                <a:cs typeface="Chalkduster"/>
              </a:endParaRPr>
            </a:p>
          </p:txBody>
        </p:sp>
        <p:sp>
          <p:nvSpPr>
            <p:cNvPr id="31" name="TextBox 30">
              <a:extLst>
                <a:ext uri="{FF2B5EF4-FFF2-40B4-BE49-F238E27FC236}">
                  <a16:creationId xmlns:a16="http://schemas.microsoft.com/office/drawing/2014/main" id="{7E035017-9820-8AF4-27C0-B0426B60E620}"/>
                </a:ext>
              </a:extLst>
            </p:cNvPr>
            <p:cNvSpPr txBox="1"/>
            <p:nvPr/>
          </p:nvSpPr>
          <p:spPr>
            <a:xfrm>
              <a:off x="6018361" y="4411418"/>
              <a:ext cx="258653" cy="328884"/>
            </a:xfrm>
            <a:prstGeom prst="rect">
              <a:avLst/>
            </a:prstGeom>
            <a:noFill/>
          </p:spPr>
          <p:txBody>
            <a:bodyPr wrap="none" rtlCol="0">
              <a:spAutoFit/>
            </a:bodyPr>
            <a:lstStyle/>
            <a:p>
              <a:r>
                <a:rPr lang="en-GB">
                  <a:solidFill>
                    <a:srgbClr val="F1F1F5"/>
                  </a:solidFill>
                  <a:latin typeface="Chalkduster"/>
                  <a:cs typeface="Chalkduster"/>
                </a:rPr>
                <a:t>t</a:t>
              </a:r>
              <a:endParaRPr lang="en-GB" sz="2400">
                <a:solidFill>
                  <a:srgbClr val="F1F1F5"/>
                </a:solidFill>
                <a:latin typeface="Chalkduster"/>
                <a:cs typeface="Chalkduster"/>
              </a:endParaRPr>
            </a:p>
          </p:txBody>
        </p:sp>
        <p:sp>
          <p:nvSpPr>
            <p:cNvPr id="32" name="TextBox 31">
              <a:extLst>
                <a:ext uri="{FF2B5EF4-FFF2-40B4-BE49-F238E27FC236}">
                  <a16:creationId xmlns:a16="http://schemas.microsoft.com/office/drawing/2014/main" id="{724DFD1D-B3F0-9BB6-E7CD-65B7E2817DEF}"/>
                </a:ext>
              </a:extLst>
            </p:cNvPr>
            <p:cNvSpPr txBox="1"/>
            <p:nvPr/>
          </p:nvSpPr>
          <p:spPr>
            <a:xfrm>
              <a:off x="5102320" y="4388800"/>
              <a:ext cx="258653" cy="328884"/>
            </a:xfrm>
            <a:prstGeom prst="rect">
              <a:avLst/>
            </a:prstGeom>
            <a:noFill/>
          </p:spPr>
          <p:txBody>
            <a:bodyPr wrap="none" rtlCol="0">
              <a:spAutoFit/>
            </a:bodyPr>
            <a:lstStyle/>
            <a:p>
              <a:r>
                <a:rPr lang="en-GB">
                  <a:solidFill>
                    <a:srgbClr val="F1F1F5"/>
                  </a:solidFill>
                  <a:latin typeface="Chalkduster"/>
                  <a:cs typeface="Chalkduster"/>
                </a:rPr>
                <a:t>t</a:t>
              </a:r>
              <a:endParaRPr lang="en-GB" sz="2400">
                <a:solidFill>
                  <a:srgbClr val="F1F1F5"/>
                </a:solidFill>
                <a:latin typeface="Chalkduster"/>
                <a:cs typeface="Chalkduster"/>
              </a:endParaRPr>
            </a:p>
          </p:txBody>
        </p:sp>
        <p:sp>
          <p:nvSpPr>
            <p:cNvPr id="33" name="TextBox 32">
              <a:extLst>
                <a:ext uri="{FF2B5EF4-FFF2-40B4-BE49-F238E27FC236}">
                  <a16:creationId xmlns:a16="http://schemas.microsoft.com/office/drawing/2014/main" id="{94A884F0-2CBF-4ED0-0702-D10D75B13F71}"/>
                </a:ext>
              </a:extLst>
            </p:cNvPr>
            <p:cNvSpPr txBox="1"/>
            <p:nvPr/>
          </p:nvSpPr>
          <p:spPr>
            <a:xfrm>
              <a:off x="5565995" y="4275709"/>
              <a:ext cx="258653" cy="328884"/>
            </a:xfrm>
            <a:prstGeom prst="rect">
              <a:avLst/>
            </a:prstGeom>
            <a:noFill/>
          </p:spPr>
          <p:txBody>
            <a:bodyPr wrap="none" rtlCol="0">
              <a:spAutoFit/>
            </a:bodyPr>
            <a:lstStyle/>
            <a:p>
              <a:r>
                <a:rPr lang="en-GB" dirty="0">
                  <a:solidFill>
                    <a:srgbClr val="F1F1F5"/>
                  </a:solidFill>
                  <a:latin typeface="Chalkduster"/>
                  <a:cs typeface="Chalkduster"/>
                </a:rPr>
                <a:t>t</a:t>
              </a:r>
              <a:endParaRPr lang="en-GB" sz="2400" dirty="0">
                <a:solidFill>
                  <a:srgbClr val="F1F1F5"/>
                </a:solidFill>
                <a:latin typeface="Chalkduster"/>
                <a:cs typeface="Chalkduster"/>
              </a:endParaRPr>
            </a:p>
          </p:txBody>
        </p:sp>
      </p:grpSp>
      <p:sp>
        <p:nvSpPr>
          <p:cNvPr id="35" name="TextBox 34">
            <a:extLst>
              <a:ext uri="{FF2B5EF4-FFF2-40B4-BE49-F238E27FC236}">
                <a16:creationId xmlns:a16="http://schemas.microsoft.com/office/drawing/2014/main" id="{3FDE1D3A-469D-6DB9-624A-086BCD2AB5EC}"/>
              </a:ext>
            </a:extLst>
          </p:cNvPr>
          <p:cNvSpPr txBox="1"/>
          <p:nvPr/>
        </p:nvSpPr>
        <p:spPr>
          <a:xfrm>
            <a:off x="7601859" y="2278524"/>
            <a:ext cx="3738361" cy="612645"/>
          </a:xfrm>
          <a:prstGeom prst="rect">
            <a:avLst/>
          </a:prstGeom>
          <a:solidFill>
            <a:schemeClr val="tx1"/>
          </a:solidFill>
        </p:spPr>
        <p:txBody>
          <a:bodyPr wrap="square" tIns="72000" bIns="108000" rtlCol="0">
            <a:spAutoFit/>
          </a:bodyPr>
          <a:lstStyle/>
          <a:p>
            <a:pPr marL="0" algn="l">
              <a:spcBef>
                <a:spcPts val="3000"/>
              </a:spcBef>
            </a:pPr>
            <a:r>
              <a:rPr lang="en-CH" sz="1400" dirty="0">
                <a:solidFill>
                  <a:schemeClr val="bg1"/>
                </a:solidFill>
                <a:latin typeface="Helvetica" pitchFamily="2" charset="0"/>
                <a:ea typeface="Helvetica Light" charset="0"/>
                <a:cs typeface="Helvetica Light" charset="0"/>
                <a:sym typeface="Wingdings" pitchFamily="2" charset="2"/>
              </a:rPr>
              <a:t>Destructive interference: very small resulting HH SM cross section of 36 fb at 13.6 TeV</a:t>
            </a:r>
          </a:p>
        </p:txBody>
      </p:sp>
    </p:spTree>
    <p:extLst>
      <p:ext uri="{BB962C8B-B14F-4D97-AF65-F5344CB8AC3E}">
        <p14:creationId xmlns:p14="http://schemas.microsoft.com/office/powerpoint/2010/main" val="152649097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250"/>
                                        <p:tgtEl>
                                          <p:spTgt spid="19"/>
                                        </p:tgtEl>
                                      </p:cBhvr>
                                    </p:animEffect>
                                  </p:childTnLst>
                                </p:cTn>
                              </p:par>
                            </p:childTnLst>
                          </p:cTn>
                        </p:par>
                        <p:par>
                          <p:cTn id="13" fill="hold">
                            <p:stCondLst>
                              <p:cond delay="250"/>
                            </p:stCondLst>
                            <p:childTnLst>
                              <p:par>
                                <p:cTn id="14" presetID="10" presetClass="entr" presetSubtype="0" fill="hold" grpId="0" nodeType="afterEffect">
                                  <p:stCondLst>
                                    <p:cond delay="0"/>
                                  </p:stCondLst>
                                  <p:childTnLst>
                                    <p:set>
                                      <p:cBhvr>
                                        <p:cTn id="15" dur="1" fill="hold">
                                          <p:stCondLst>
                                            <p:cond delay="0"/>
                                          </p:stCondLst>
                                        </p:cTn>
                                        <p:tgtEl>
                                          <p:spTgt spid="35"/>
                                        </p:tgtEl>
                                        <p:attrNameLst>
                                          <p:attrName>style.visibility</p:attrName>
                                        </p:attrNameLst>
                                      </p:cBhvr>
                                      <p:to>
                                        <p:strVal val="visible"/>
                                      </p:to>
                                    </p:set>
                                    <p:animEffect transition="in" filter="fade">
                                      <p:cBhvr>
                                        <p:cTn id="16" dur="25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C122B-BA29-3626-43E3-E420DEC19FE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F45ECB1D-DE17-67AC-796B-879E33683D9B}"/>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49BF1A1D-2361-CE82-27B8-C6AE0E693A3D}"/>
              </a:ext>
            </a:extLst>
          </p:cNvPr>
          <p:cNvSpPr>
            <a:spLocks noGrp="1"/>
          </p:cNvSpPr>
          <p:nvPr>
            <p:ph type="sldNum" sz="quarter" idx="4"/>
          </p:nvPr>
        </p:nvSpPr>
        <p:spPr/>
        <p:txBody>
          <a:bodyPr/>
          <a:lstStyle/>
          <a:p>
            <a:pPr>
              <a:defRPr/>
            </a:pPr>
            <a:fld id="{611C2F03-9E95-40C9-A99F-3C4F7EE8CF2A}" type="slidenum">
              <a:rPr lang="en-GB" smtClean="0"/>
              <a:pPr>
                <a:defRPr/>
              </a:pPr>
              <a:t>55</a:t>
            </a:fld>
            <a:endParaRPr lang="en-GB"/>
          </a:p>
        </p:txBody>
      </p:sp>
      <p:sp>
        <p:nvSpPr>
          <p:cNvPr id="5" name="Rectangle 4">
            <a:extLst>
              <a:ext uri="{FF2B5EF4-FFF2-40B4-BE49-F238E27FC236}">
                <a16:creationId xmlns:a16="http://schemas.microsoft.com/office/drawing/2014/main" id="{2EBA9701-5E96-80BE-8719-915FD04868E9}"/>
              </a:ext>
            </a:extLst>
          </p:cNvPr>
          <p:cNvSpPr/>
          <p:nvPr/>
        </p:nvSpPr>
        <p:spPr>
          <a:xfrm>
            <a:off x="0" y="212036"/>
            <a:ext cx="3466532"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pic>
        <p:nvPicPr>
          <p:cNvPr id="3" name="Picture 2">
            <a:extLst>
              <a:ext uri="{FF2B5EF4-FFF2-40B4-BE49-F238E27FC236}">
                <a16:creationId xmlns:a16="http://schemas.microsoft.com/office/drawing/2014/main" id="{604A477C-8CCC-981D-7AC2-DC229C08752E}"/>
              </a:ext>
            </a:extLst>
          </p:cNvPr>
          <p:cNvPicPr>
            <a:picLocks noChangeAspect="1"/>
          </p:cNvPicPr>
          <p:nvPr/>
        </p:nvPicPr>
        <p:blipFill rotWithShape="1">
          <a:blip r:embed="rId2"/>
          <a:srcRect t="3242" r="841" b="6"/>
          <a:stretch/>
        </p:blipFill>
        <p:spPr>
          <a:xfrm>
            <a:off x="627797" y="94275"/>
            <a:ext cx="10649803" cy="6763725"/>
          </a:xfrm>
          <a:prstGeom prst="rect">
            <a:avLst/>
          </a:prstGeom>
        </p:spPr>
      </p:pic>
      <p:pic>
        <p:nvPicPr>
          <p:cNvPr id="7" name="Picture 6">
            <a:extLst>
              <a:ext uri="{FF2B5EF4-FFF2-40B4-BE49-F238E27FC236}">
                <a16:creationId xmlns:a16="http://schemas.microsoft.com/office/drawing/2014/main" id="{E5F39C22-4E3B-9912-66CE-1A8D7188B03E}"/>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10259417" y="261546"/>
            <a:ext cx="1717645" cy="748913"/>
          </a:xfrm>
          <a:prstGeom prst="rect">
            <a:avLst/>
          </a:prstGeom>
        </p:spPr>
      </p:pic>
      <p:sp>
        <p:nvSpPr>
          <p:cNvPr id="9" name="Rectangle 8">
            <a:extLst>
              <a:ext uri="{FF2B5EF4-FFF2-40B4-BE49-F238E27FC236}">
                <a16:creationId xmlns:a16="http://schemas.microsoft.com/office/drawing/2014/main" id="{0B61C01D-9B68-FA3E-3D3C-B64113189AD2}"/>
              </a:ext>
            </a:extLst>
          </p:cNvPr>
          <p:cNvSpPr/>
          <p:nvPr/>
        </p:nvSpPr>
        <p:spPr>
          <a:xfrm>
            <a:off x="402708" y="261546"/>
            <a:ext cx="2752761" cy="1338147"/>
          </a:xfrm>
          <a:prstGeom prst="rect">
            <a:avLst/>
          </a:prstGeom>
          <a:solidFill>
            <a:schemeClr val="tx1"/>
          </a:solidFill>
          <a:ln>
            <a:noFill/>
          </a:ln>
        </p:spPr>
        <p:txBody>
          <a:bodyPr wrap="square" rtlCol="0" anchor="ctr">
            <a:spAutoFit/>
          </a:bodyPr>
          <a:lstStyle/>
          <a:p>
            <a:pPr algn="l"/>
            <a:endParaRPr lang="en-CH" sz="1600">
              <a:latin typeface="Helvetica" pitchFamily="2" charset="0"/>
            </a:endParaRPr>
          </a:p>
        </p:txBody>
      </p:sp>
      <p:sp>
        <p:nvSpPr>
          <p:cNvPr id="6" name="TextBox 5">
            <a:extLst>
              <a:ext uri="{FF2B5EF4-FFF2-40B4-BE49-F238E27FC236}">
                <a16:creationId xmlns:a16="http://schemas.microsoft.com/office/drawing/2014/main" id="{164FFF69-5333-A2EC-1505-AFA66999E3E3}"/>
              </a:ext>
            </a:extLst>
          </p:cNvPr>
          <p:cNvSpPr txBox="1"/>
          <p:nvPr/>
        </p:nvSpPr>
        <p:spPr>
          <a:xfrm>
            <a:off x="214938" y="264651"/>
            <a:ext cx="5881062"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pair production</a:t>
            </a:r>
          </a:p>
        </p:txBody>
      </p:sp>
      <p:sp>
        <p:nvSpPr>
          <p:cNvPr id="8" name="Rounded Rectangle 7">
            <a:extLst>
              <a:ext uri="{FF2B5EF4-FFF2-40B4-BE49-F238E27FC236}">
                <a16:creationId xmlns:a16="http://schemas.microsoft.com/office/drawing/2014/main" id="{4AF80B7A-BA77-DB9B-B027-43DC6D54FE2A}"/>
              </a:ext>
            </a:extLst>
          </p:cNvPr>
          <p:cNvSpPr/>
          <p:nvPr/>
        </p:nvSpPr>
        <p:spPr>
          <a:xfrm>
            <a:off x="759276" y="1207583"/>
            <a:ext cx="10711792" cy="5188087"/>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34" name="TextBox 33">
            <a:extLst>
              <a:ext uri="{FF2B5EF4-FFF2-40B4-BE49-F238E27FC236}">
                <a16:creationId xmlns:a16="http://schemas.microsoft.com/office/drawing/2014/main" id="{8B38587D-A695-4AF6-8A27-EAE2581386C3}"/>
              </a:ext>
            </a:extLst>
          </p:cNvPr>
          <p:cNvSpPr txBox="1"/>
          <p:nvPr/>
        </p:nvSpPr>
        <p:spPr>
          <a:xfrm>
            <a:off x="943473" y="1372530"/>
            <a:ext cx="448833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Helvetica" pitchFamily="2" charset="0"/>
              </a:rPr>
              <a:t>First ATLAS &amp; CMS combination of HH production using full Run-2 data</a:t>
            </a:r>
          </a:p>
        </p:txBody>
      </p:sp>
      <mc:AlternateContent xmlns:mc="http://schemas.openxmlformats.org/markup-compatibility/2006">
        <mc:Choice xmlns:a14="http://schemas.microsoft.com/office/drawing/2010/main" Requires="a14">
          <p:sp>
            <p:nvSpPr>
              <p:cNvPr id="35" name="TextBox 34">
                <a:extLst>
                  <a:ext uri="{FF2B5EF4-FFF2-40B4-BE49-F238E27FC236}">
                    <a16:creationId xmlns:a16="http://schemas.microsoft.com/office/drawing/2014/main" id="{A1793186-F270-082D-BF4C-6137471B7D2F}"/>
                  </a:ext>
                </a:extLst>
              </p:cNvPr>
              <p:cNvSpPr txBox="1"/>
              <p:nvPr/>
            </p:nvSpPr>
            <p:spPr>
              <a:xfrm>
                <a:off x="6609448" y="1588882"/>
                <a:ext cx="4620312" cy="307777"/>
              </a:xfrm>
              <a:prstGeom prst="rect">
                <a:avLst/>
              </a:prstGeom>
              <a:noFill/>
            </p:spPr>
            <p:txBody>
              <a:bodyPr wrap="square">
                <a:spAutoFit/>
              </a:bodyPr>
              <a:lstStyle/>
              <a:p>
                <a:r>
                  <a:rPr lang="en-GB" sz="1400">
                    <a:latin typeface="Helvetica" pitchFamily="2" charset="0"/>
                  </a:rPr>
                  <a:t>Constraint on </a:t>
                </a:r>
                <a14:m>
                  <m:oMath xmlns:m="http://schemas.openxmlformats.org/officeDocument/2006/math">
                    <m:sSub>
                      <m:sSubPr>
                        <m:ctrlPr>
                          <a:rPr lang="en-GB" sz="1400" i="1" smtClean="0">
                            <a:solidFill>
                              <a:srgbClr val="E70000"/>
                            </a:solidFill>
                            <a:latin typeface="Cambria Math" panose="02040503050406030204" pitchFamily="18" charset="0"/>
                          </a:rPr>
                        </m:ctrlPr>
                      </m:sSubPr>
                      <m:e>
                        <m:r>
                          <a:rPr lang="en-GB" sz="1400" i="1" smtClean="0">
                            <a:solidFill>
                              <a:srgbClr val="E70000"/>
                            </a:solidFill>
                            <a:latin typeface="Cambria Math" panose="02040503050406030204" pitchFamily="18" charset="0"/>
                            <a:ea typeface="Cambria Math" panose="02040503050406030204" pitchFamily="18" charset="0"/>
                          </a:rPr>
                          <m:t>𝜅</m:t>
                        </m:r>
                      </m:e>
                      <m:sub>
                        <m:r>
                          <a:rPr lang="en-GB" sz="1400" i="1" smtClean="0">
                            <a:solidFill>
                              <a:srgbClr val="E70000"/>
                            </a:solidFill>
                            <a:latin typeface="Cambria Math" panose="02040503050406030204" pitchFamily="18" charset="0"/>
                            <a:ea typeface="Cambria Math" panose="02040503050406030204" pitchFamily="18" charset="0"/>
                          </a:rPr>
                          <m:t>𝜆</m:t>
                        </m:r>
                      </m:sub>
                    </m:sSub>
                    <m:r>
                      <a:rPr lang="en-US" sz="1400" b="0" i="1" smtClean="0">
                        <a:solidFill>
                          <a:srgbClr val="E70000"/>
                        </a:solidFill>
                        <a:latin typeface="Cambria Math" panose="02040503050406030204" pitchFamily="18" charset="0"/>
                      </a:rPr>
                      <m:t>=</m:t>
                    </m:r>
                    <m:r>
                      <a:rPr lang="en-US" sz="1400" b="0" i="1" smtClean="0">
                        <a:solidFill>
                          <a:srgbClr val="E70000"/>
                        </a:solidFill>
                        <a:latin typeface="Cambria Math" panose="02040503050406030204" pitchFamily="18" charset="0"/>
                        <a:ea typeface="Cambria Math" panose="02040503050406030204" pitchFamily="18" charset="0"/>
                      </a:rPr>
                      <m:t>𝜆</m:t>
                    </m:r>
                    <m:r>
                      <a:rPr lang="en-US" sz="1400" b="0" i="1" smtClean="0">
                        <a:solidFill>
                          <a:srgbClr val="E70000"/>
                        </a:solidFill>
                        <a:latin typeface="Cambria Math" panose="02040503050406030204" pitchFamily="18" charset="0"/>
                        <a:ea typeface="Cambria Math" panose="02040503050406030204" pitchFamily="18" charset="0"/>
                      </a:rPr>
                      <m:t>/</m:t>
                    </m:r>
                    <m:sSub>
                      <m:sSubPr>
                        <m:ctrlPr>
                          <a:rPr lang="en-US" sz="1400" b="0" i="1" smtClean="0">
                            <a:solidFill>
                              <a:srgbClr val="E70000"/>
                            </a:solidFill>
                            <a:latin typeface="Cambria Math" panose="02040503050406030204" pitchFamily="18" charset="0"/>
                            <a:ea typeface="Cambria Math" panose="02040503050406030204" pitchFamily="18" charset="0"/>
                          </a:rPr>
                        </m:ctrlPr>
                      </m:sSubPr>
                      <m:e>
                        <m:r>
                          <a:rPr lang="en-US" sz="1400" b="0" i="1" smtClean="0">
                            <a:solidFill>
                              <a:srgbClr val="E70000"/>
                            </a:solidFill>
                            <a:latin typeface="Cambria Math" panose="02040503050406030204" pitchFamily="18" charset="0"/>
                            <a:ea typeface="Cambria Math" panose="02040503050406030204" pitchFamily="18" charset="0"/>
                          </a:rPr>
                          <m:t>𝜆</m:t>
                        </m:r>
                      </m:e>
                      <m:sub>
                        <m:r>
                          <m:rPr>
                            <m:sty m:val="p"/>
                          </m:rPr>
                          <a:rPr lang="en-US" sz="1400" b="0" i="0" smtClean="0">
                            <a:solidFill>
                              <a:srgbClr val="E70000"/>
                            </a:solidFill>
                            <a:latin typeface="Cambria Math" panose="02040503050406030204" pitchFamily="18" charset="0"/>
                            <a:ea typeface="Cambria Math" panose="02040503050406030204" pitchFamily="18" charset="0"/>
                          </a:rPr>
                          <m:t>SM</m:t>
                        </m:r>
                      </m:sub>
                    </m:sSub>
                  </m:oMath>
                </a14:m>
                <a:r>
                  <a:rPr lang="en-GB" sz="1400">
                    <a:latin typeface="Helvetica" pitchFamily="2" charset="0"/>
                  </a:rPr>
                  <a:t>, </a:t>
                </a:r>
                <a14:m>
                  <m:oMath xmlns:m="http://schemas.openxmlformats.org/officeDocument/2006/math">
                    <m:sSub>
                      <m:sSubPr>
                        <m:ctrlPr>
                          <a:rPr lang="en-US" sz="1400" i="1">
                            <a:solidFill>
                              <a:srgbClr val="E70000"/>
                            </a:solidFill>
                            <a:latin typeface="Cambria Math" panose="02040503050406030204" pitchFamily="18" charset="0"/>
                            <a:ea typeface="Cambria Math" panose="02040503050406030204" pitchFamily="18" charset="0"/>
                          </a:rPr>
                        </m:ctrlPr>
                      </m:sSubPr>
                      <m:e>
                        <m:r>
                          <a:rPr lang="en-US" sz="1400" i="1">
                            <a:solidFill>
                              <a:srgbClr val="E70000"/>
                            </a:solidFill>
                            <a:latin typeface="Cambria Math" panose="02040503050406030204" pitchFamily="18" charset="0"/>
                            <a:ea typeface="Cambria Math" panose="02040503050406030204" pitchFamily="18" charset="0"/>
                          </a:rPr>
                          <m:t>𝜆</m:t>
                        </m:r>
                      </m:e>
                      <m:sub>
                        <m:r>
                          <m:rPr>
                            <m:sty m:val="p"/>
                          </m:rPr>
                          <a:rPr lang="en-US" sz="1400">
                            <a:solidFill>
                              <a:srgbClr val="E70000"/>
                            </a:solidFill>
                            <a:latin typeface="Cambria Math" panose="02040503050406030204" pitchFamily="18" charset="0"/>
                            <a:ea typeface="Cambria Math" panose="02040503050406030204" pitchFamily="18" charset="0"/>
                          </a:rPr>
                          <m:t>SM</m:t>
                        </m:r>
                      </m:sub>
                    </m:sSub>
                    <m:r>
                      <a:rPr lang="en-US" sz="1400" b="0" i="1" smtClean="0">
                        <a:solidFill>
                          <a:srgbClr val="E70000"/>
                        </a:solidFill>
                        <a:latin typeface="Cambria Math" panose="02040503050406030204" pitchFamily="18" charset="0"/>
                        <a:ea typeface="Cambria Math" panose="02040503050406030204" pitchFamily="18" charset="0"/>
                      </a:rPr>
                      <m:t>~0.13</m:t>
                    </m:r>
                  </m:oMath>
                </a14:m>
                <a:endParaRPr lang="en-GB" sz="1400">
                  <a:latin typeface="Helvetica" pitchFamily="2" charset="0"/>
                </a:endParaRPr>
              </a:p>
            </p:txBody>
          </p:sp>
        </mc:Choice>
        <mc:Fallback>
          <p:sp>
            <p:nvSpPr>
              <p:cNvPr id="35" name="TextBox 34">
                <a:extLst>
                  <a:ext uri="{FF2B5EF4-FFF2-40B4-BE49-F238E27FC236}">
                    <a16:creationId xmlns:a16="http://schemas.microsoft.com/office/drawing/2014/main" id="{A1793186-F270-082D-BF4C-6137471B7D2F}"/>
                  </a:ext>
                </a:extLst>
              </p:cNvPr>
              <p:cNvSpPr txBox="1">
                <a:spLocks noRot="1" noChangeAspect="1" noMove="1" noResize="1" noEditPoints="1" noAdjustHandles="1" noChangeArrowheads="1" noChangeShapeType="1" noTextEdit="1"/>
              </p:cNvSpPr>
              <p:nvPr/>
            </p:nvSpPr>
            <p:spPr>
              <a:xfrm>
                <a:off x="6609448" y="1588882"/>
                <a:ext cx="4620312" cy="307777"/>
              </a:xfrm>
              <a:prstGeom prst="rect">
                <a:avLst/>
              </a:prstGeom>
              <a:blipFill>
                <a:blip r:embed="rId4"/>
                <a:stretch>
                  <a:fillRect l="-548" t="-4000" b="-20000"/>
                </a:stretch>
              </a:blipFill>
            </p:spPr>
            <p:txBody>
              <a:bodyPr/>
              <a:lstStyle/>
              <a:p>
                <a:r>
                  <a:rPr lang="en-GB">
                    <a:noFill/>
                  </a:rPr>
                  <a:t> </a:t>
                </a:r>
              </a:p>
            </p:txBody>
          </p:sp>
        </mc:Fallback>
      </mc:AlternateContent>
      <p:pic>
        <p:nvPicPr>
          <p:cNvPr id="43" name="Picture 42">
            <a:extLst>
              <a:ext uri="{FF2B5EF4-FFF2-40B4-BE49-F238E27FC236}">
                <a16:creationId xmlns:a16="http://schemas.microsoft.com/office/drawing/2014/main" id="{4315ADD2-2A05-B17F-874A-A92FD149788F}"/>
              </a:ext>
            </a:extLst>
          </p:cNvPr>
          <p:cNvPicPr>
            <a:picLocks noChangeAspect="1"/>
          </p:cNvPicPr>
          <p:nvPr/>
        </p:nvPicPr>
        <p:blipFill>
          <a:blip r:embed="rId5">
            <a:alphaModFix/>
          </a:blip>
          <a:srcRect l="5343" t="9796" r="5921" b="8801"/>
          <a:stretch>
            <a:fillRect/>
          </a:stretch>
        </p:blipFill>
        <p:spPr>
          <a:xfrm>
            <a:off x="6270714" y="1911676"/>
            <a:ext cx="5188847" cy="3966747"/>
          </a:xfrm>
          <a:prstGeom prst="rect">
            <a:avLst/>
          </a:prstGeom>
        </p:spPr>
      </p:pic>
      <p:pic>
        <p:nvPicPr>
          <p:cNvPr id="44" name="Picture 43">
            <a:extLst>
              <a:ext uri="{FF2B5EF4-FFF2-40B4-BE49-F238E27FC236}">
                <a16:creationId xmlns:a16="http://schemas.microsoft.com/office/drawing/2014/main" id="{D935E372-6B0E-0FBF-696F-7D357D7C0ED9}"/>
              </a:ext>
            </a:extLst>
          </p:cNvPr>
          <p:cNvPicPr>
            <a:picLocks noChangeAspect="1"/>
          </p:cNvPicPr>
          <p:nvPr/>
        </p:nvPicPr>
        <p:blipFill>
          <a:blip r:embed="rId6"/>
          <a:srcRect b="4902"/>
          <a:stretch>
            <a:fillRect/>
          </a:stretch>
        </p:blipFill>
        <p:spPr>
          <a:xfrm>
            <a:off x="1149336" y="1983346"/>
            <a:ext cx="4108163" cy="3858548"/>
          </a:xfrm>
          <a:prstGeom prst="rect">
            <a:avLst/>
          </a:prstGeom>
        </p:spPr>
      </p:pic>
      <mc:AlternateContent xmlns:mc="http://schemas.openxmlformats.org/markup-compatibility/2006">
        <mc:Choice xmlns:a14="http://schemas.microsoft.com/office/drawing/2010/main" Requires="a14">
          <p:sp>
            <p:nvSpPr>
              <p:cNvPr id="45" name="TextBox 44">
                <a:extLst>
                  <a:ext uri="{FF2B5EF4-FFF2-40B4-BE49-F238E27FC236}">
                    <a16:creationId xmlns:a16="http://schemas.microsoft.com/office/drawing/2014/main" id="{A4F5E365-9234-4983-AD3F-6A7454B2BB35}"/>
                  </a:ext>
                </a:extLst>
              </p:cNvPr>
              <p:cNvSpPr txBox="1"/>
              <p:nvPr/>
            </p:nvSpPr>
            <p:spPr>
              <a:xfrm>
                <a:off x="9246300" y="5908944"/>
                <a:ext cx="2125388" cy="317074"/>
              </a:xfrm>
              <a:prstGeom prst="rect">
                <a:avLst/>
              </a:prstGeom>
              <a:solidFill>
                <a:schemeClr val="bg1"/>
              </a:solidFill>
            </p:spPr>
            <p:txBody>
              <a:bodyPr wrap="square">
                <a:spAutoFit/>
              </a:bodyPr>
              <a:lstStyle/>
              <a:p>
                <a:pPr algn="r"/>
                <a14:m>
                  <m:oMath xmlns:m="http://schemas.openxmlformats.org/officeDocument/2006/math">
                    <m:sSub>
                      <m:sSubPr>
                        <m:ctrlPr>
                          <a:rPr lang="en-GB" sz="1400" i="1" smtClean="0">
                            <a:solidFill>
                              <a:schemeClr val="tx1">
                                <a:lumMod val="75000"/>
                                <a:lumOff val="25000"/>
                              </a:schemeClr>
                            </a:solidFill>
                            <a:latin typeface="Cambria Math" panose="02040503050406030204" pitchFamily="18" charset="0"/>
                          </a:rPr>
                        </m:ctrlPr>
                      </m:sSubPr>
                      <m:e>
                        <m:r>
                          <a:rPr lang="en-GB" sz="1400" i="1" smtClean="0">
                            <a:solidFill>
                              <a:schemeClr val="tx1">
                                <a:lumMod val="75000"/>
                                <a:lumOff val="25000"/>
                              </a:schemeClr>
                            </a:solidFill>
                            <a:latin typeface="Cambria Math" panose="02040503050406030204" pitchFamily="18" charset="0"/>
                            <a:ea typeface="Cambria Math" panose="02040503050406030204" pitchFamily="18" charset="0"/>
                          </a:rPr>
                          <m:t>𝜅</m:t>
                        </m:r>
                      </m:e>
                      <m:sub>
                        <m:r>
                          <a:rPr lang="en-GB" sz="1400" i="1" smtClean="0">
                            <a:solidFill>
                              <a:schemeClr val="tx1">
                                <a:lumMod val="75000"/>
                                <a:lumOff val="25000"/>
                              </a:schemeClr>
                            </a:solidFill>
                            <a:latin typeface="Cambria Math" panose="02040503050406030204" pitchFamily="18" charset="0"/>
                            <a:ea typeface="Cambria Math" panose="02040503050406030204" pitchFamily="18" charset="0"/>
                          </a:rPr>
                          <m:t>𝜆</m:t>
                        </m:r>
                      </m:sub>
                    </m:sSub>
                    <m:r>
                      <a:rPr lang="en-GB" sz="1400" i="1">
                        <a:solidFill>
                          <a:schemeClr val="tx1">
                            <a:lumMod val="75000"/>
                            <a:lumOff val="25000"/>
                          </a:schemeClr>
                        </a:solidFill>
                        <a:latin typeface="Cambria Math" panose="02040503050406030204" pitchFamily="18" charset="0"/>
                      </a:rPr>
                      <m:t>=</m:t>
                    </m:r>
                    <m:sSup>
                      <m:sSupPr>
                        <m:ctrlPr>
                          <a:rPr lang="en-GB" sz="1400" i="1" smtClean="0">
                            <a:solidFill>
                              <a:schemeClr val="tx1">
                                <a:lumMod val="75000"/>
                                <a:lumOff val="25000"/>
                              </a:schemeClr>
                            </a:solidFill>
                            <a:latin typeface="Cambria Math" panose="02040503050406030204" pitchFamily="18" charset="0"/>
                          </a:rPr>
                        </m:ctrlPr>
                      </m:sSupPr>
                      <m:e>
                        <m:r>
                          <a:rPr lang="en-GB" sz="1400" i="1">
                            <a:solidFill>
                              <a:schemeClr val="tx1">
                                <a:lumMod val="75000"/>
                                <a:lumOff val="25000"/>
                              </a:schemeClr>
                            </a:solidFill>
                            <a:latin typeface="Cambria Math" panose="02040503050406030204" pitchFamily="18" charset="0"/>
                            <a:ea typeface="Cambria Math" panose="02040503050406030204" pitchFamily="18" charset="0"/>
                          </a:rPr>
                          <m:t>𝜆</m:t>
                        </m:r>
                      </m:e>
                      <m:sup>
                        <m:r>
                          <m:rPr>
                            <m:sty m:val="p"/>
                          </m:rPr>
                          <a:rPr lang="en-US" sz="1400" b="0" i="0" smtClean="0">
                            <a:solidFill>
                              <a:schemeClr val="tx1">
                                <a:lumMod val="75000"/>
                                <a:lumOff val="25000"/>
                              </a:schemeClr>
                            </a:solidFill>
                            <a:latin typeface="Cambria Math" panose="02040503050406030204" pitchFamily="18" charset="0"/>
                          </a:rPr>
                          <m:t>obs</m:t>
                        </m:r>
                      </m:sup>
                    </m:sSup>
                    <m:r>
                      <a:rPr lang="en-GB" sz="1400" i="1">
                        <a:solidFill>
                          <a:schemeClr val="tx1">
                            <a:lumMod val="75000"/>
                            <a:lumOff val="25000"/>
                          </a:schemeClr>
                        </a:solidFill>
                        <a:latin typeface="Cambria Math" panose="02040503050406030204" pitchFamily="18" charset="0"/>
                        <a:ea typeface="Cambria Math" panose="02040503050406030204" pitchFamily="18" charset="0"/>
                      </a:rPr>
                      <m:t>/</m:t>
                    </m:r>
                    <m:sSup>
                      <m:sSupPr>
                        <m:ctrlPr>
                          <a:rPr lang="en-GB" sz="1400" i="1">
                            <a:solidFill>
                              <a:schemeClr val="tx1">
                                <a:lumMod val="75000"/>
                                <a:lumOff val="25000"/>
                              </a:schemeClr>
                            </a:solidFill>
                            <a:latin typeface="Cambria Math" panose="02040503050406030204" pitchFamily="18" charset="0"/>
                          </a:rPr>
                        </m:ctrlPr>
                      </m:sSupPr>
                      <m:e>
                        <m:r>
                          <a:rPr lang="en-GB" sz="1400" i="1">
                            <a:solidFill>
                              <a:schemeClr val="tx1">
                                <a:lumMod val="75000"/>
                                <a:lumOff val="25000"/>
                              </a:schemeClr>
                            </a:solidFill>
                            <a:latin typeface="Cambria Math" panose="02040503050406030204" pitchFamily="18" charset="0"/>
                            <a:ea typeface="Cambria Math" panose="02040503050406030204" pitchFamily="18" charset="0"/>
                          </a:rPr>
                          <m:t>𝜆</m:t>
                        </m:r>
                      </m:e>
                      <m:sup>
                        <m:r>
                          <m:rPr>
                            <m:sty m:val="p"/>
                          </m:rPr>
                          <a:rPr lang="en-US" sz="1400" b="0" i="0" smtClean="0">
                            <a:solidFill>
                              <a:schemeClr val="tx1">
                                <a:lumMod val="75000"/>
                                <a:lumOff val="25000"/>
                              </a:schemeClr>
                            </a:solidFill>
                            <a:latin typeface="Cambria Math" panose="02040503050406030204" pitchFamily="18" charset="0"/>
                          </a:rPr>
                          <m:t>SM</m:t>
                        </m:r>
                      </m:sup>
                    </m:sSup>
                  </m:oMath>
                </a14:m>
                <a:r>
                  <a:rPr lang="en-CH" sz="1400">
                    <a:solidFill>
                      <a:schemeClr val="tx1">
                        <a:lumMod val="75000"/>
                        <a:lumOff val="25000"/>
                      </a:schemeClr>
                    </a:solidFill>
                  </a:rPr>
                  <a:t> </a:t>
                </a:r>
                <a14:m>
                  <m:oMath xmlns:m="http://schemas.openxmlformats.org/officeDocument/2006/math">
                    <m:r>
                      <a:rPr lang="en-US" sz="1100" i="1">
                        <a:solidFill>
                          <a:schemeClr val="tx1">
                            <a:lumMod val="75000"/>
                            <a:lumOff val="25000"/>
                          </a:schemeClr>
                        </a:solidFill>
                        <a:latin typeface="Cambria Math" panose="02040503050406030204" pitchFamily="18" charset="0"/>
                        <a:ea typeface="Cambria Math" panose="02040503050406030204" pitchFamily="18" charset="0"/>
                      </a:rPr>
                      <m:t>(</m:t>
                    </m:r>
                    <m:sSub>
                      <m:sSubPr>
                        <m:ctrlPr>
                          <a:rPr lang="en-GB" sz="1100" i="1">
                            <a:solidFill>
                              <a:schemeClr val="tx1">
                                <a:lumMod val="75000"/>
                                <a:lumOff val="25000"/>
                              </a:schemeClr>
                            </a:solidFill>
                            <a:latin typeface="Cambria Math" panose="02040503050406030204" pitchFamily="18" charset="0"/>
                            <a:ea typeface="Cambria Math" panose="02040503050406030204" pitchFamily="18" charset="0"/>
                          </a:rPr>
                        </m:ctrlPr>
                      </m:sSubPr>
                      <m:e>
                        <m:r>
                          <a:rPr lang="en-GB" sz="1100" i="1">
                            <a:solidFill>
                              <a:schemeClr val="tx1">
                                <a:lumMod val="75000"/>
                                <a:lumOff val="25000"/>
                              </a:schemeClr>
                            </a:solidFill>
                            <a:latin typeface="Cambria Math" panose="02040503050406030204" pitchFamily="18" charset="0"/>
                            <a:ea typeface="Cambria Math" panose="02040503050406030204" pitchFamily="18" charset="0"/>
                          </a:rPr>
                          <m:t>𝜆</m:t>
                        </m:r>
                      </m:e>
                      <m:sub>
                        <m:r>
                          <m:rPr>
                            <m:sty m:val="p"/>
                          </m:rPr>
                          <a:rPr lang="en-GB" sz="1100">
                            <a:solidFill>
                              <a:schemeClr val="tx1">
                                <a:lumMod val="75000"/>
                                <a:lumOff val="25000"/>
                              </a:schemeClr>
                            </a:solidFill>
                            <a:latin typeface="Cambria Math" panose="02040503050406030204" pitchFamily="18" charset="0"/>
                            <a:ea typeface="Cambria Math" panose="02040503050406030204" pitchFamily="18" charset="0"/>
                          </a:rPr>
                          <m:t>SM</m:t>
                        </m:r>
                      </m:sub>
                    </m:sSub>
                    <m:r>
                      <a:rPr lang="en-US" sz="1100" i="1">
                        <a:solidFill>
                          <a:schemeClr val="tx1">
                            <a:lumMod val="75000"/>
                            <a:lumOff val="25000"/>
                          </a:schemeClr>
                        </a:solidFill>
                        <a:latin typeface="Cambria Math" panose="02040503050406030204" pitchFamily="18" charset="0"/>
                        <a:ea typeface="Cambria Math" panose="02040503050406030204" pitchFamily="18" charset="0"/>
                      </a:rPr>
                      <m:t> </m:t>
                    </m:r>
                    <m:r>
                      <a:rPr lang="en-GB" sz="1100" i="1">
                        <a:solidFill>
                          <a:schemeClr val="tx1">
                            <a:lumMod val="75000"/>
                            <a:lumOff val="25000"/>
                          </a:schemeClr>
                        </a:solidFill>
                        <a:latin typeface="Cambria Math" panose="02040503050406030204" pitchFamily="18" charset="0"/>
                        <a:ea typeface="Cambria Math" panose="02040503050406030204" pitchFamily="18" charset="0"/>
                      </a:rPr>
                      <m:t>~</m:t>
                    </m:r>
                    <m:r>
                      <a:rPr lang="en-US" sz="1100" i="1">
                        <a:solidFill>
                          <a:schemeClr val="tx1">
                            <a:lumMod val="75000"/>
                            <a:lumOff val="25000"/>
                          </a:schemeClr>
                        </a:solidFill>
                        <a:latin typeface="Cambria Math" panose="02040503050406030204" pitchFamily="18" charset="0"/>
                        <a:ea typeface="Cambria Math" panose="02040503050406030204" pitchFamily="18" charset="0"/>
                      </a:rPr>
                      <m:t> </m:t>
                    </m:r>
                    <m:r>
                      <a:rPr lang="en-GB" sz="1100" i="1">
                        <a:solidFill>
                          <a:schemeClr val="tx1">
                            <a:lumMod val="75000"/>
                            <a:lumOff val="25000"/>
                          </a:schemeClr>
                        </a:solidFill>
                        <a:latin typeface="Cambria Math" panose="02040503050406030204" pitchFamily="18" charset="0"/>
                        <a:ea typeface="Cambria Math" panose="02040503050406030204" pitchFamily="18" charset="0"/>
                      </a:rPr>
                      <m:t>0.13</m:t>
                    </m:r>
                    <m:r>
                      <a:rPr lang="en-US" sz="1100" i="1">
                        <a:solidFill>
                          <a:schemeClr val="tx1">
                            <a:lumMod val="75000"/>
                            <a:lumOff val="25000"/>
                          </a:schemeClr>
                        </a:solidFill>
                        <a:latin typeface="Cambria Math" panose="02040503050406030204" pitchFamily="18" charset="0"/>
                        <a:ea typeface="Cambria Math" panose="02040503050406030204" pitchFamily="18" charset="0"/>
                      </a:rPr>
                      <m:t>)</m:t>
                    </m:r>
                    <m:r>
                      <a:rPr lang="en-GB" sz="1100" i="1">
                        <a:solidFill>
                          <a:schemeClr val="tx1">
                            <a:lumMod val="75000"/>
                            <a:lumOff val="25000"/>
                          </a:schemeClr>
                        </a:solidFill>
                        <a:latin typeface="Cambria Math" panose="02040503050406030204" pitchFamily="18" charset="0"/>
                        <a:ea typeface="Cambria Math" panose="02040503050406030204" pitchFamily="18" charset="0"/>
                      </a:rPr>
                      <m:t> </m:t>
                    </m:r>
                  </m:oMath>
                </a14:m>
                <a:endParaRPr lang="en-CH" sz="1400"/>
              </a:p>
            </p:txBody>
          </p:sp>
        </mc:Choice>
        <mc:Fallback>
          <p:sp>
            <p:nvSpPr>
              <p:cNvPr id="45" name="TextBox 44">
                <a:extLst>
                  <a:ext uri="{FF2B5EF4-FFF2-40B4-BE49-F238E27FC236}">
                    <a16:creationId xmlns:a16="http://schemas.microsoft.com/office/drawing/2014/main" id="{A4F5E365-9234-4983-AD3F-6A7454B2BB35}"/>
                  </a:ext>
                </a:extLst>
              </p:cNvPr>
              <p:cNvSpPr txBox="1">
                <a:spLocks noRot="1" noChangeAspect="1" noMove="1" noResize="1" noEditPoints="1" noAdjustHandles="1" noChangeArrowheads="1" noChangeShapeType="1" noTextEdit="1"/>
              </p:cNvSpPr>
              <p:nvPr/>
            </p:nvSpPr>
            <p:spPr>
              <a:xfrm>
                <a:off x="9246300" y="5908944"/>
                <a:ext cx="2125388" cy="317074"/>
              </a:xfrm>
              <a:prstGeom prst="rect">
                <a:avLst/>
              </a:prstGeom>
              <a:blipFill>
                <a:blip r:embed="rId7"/>
                <a:stretch>
                  <a:fillRect b="-7692"/>
                </a:stretch>
              </a:blipFill>
            </p:spPr>
            <p:txBody>
              <a:bodyPr/>
              <a:lstStyle/>
              <a:p>
                <a:r>
                  <a:rPr lang="en-GB">
                    <a:noFill/>
                  </a:rPr>
                  <a:t> </a:t>
                </a:r>
              </a:p>
            </p:txBody>
          </p:sp>
        </mc:Fallback>
      </mc:AlternateContent>
      <p:cxnSp>
        <p:nvCxnSpPr>
          <p:cNvPr id="47" name="Straight Connector 46">
            <a:extLst>
              <a:ext uri="{FF2B5EF4-FFF2-40B4-BE49-F238E27FC236}">
                <a16:creationId xmlns:a16="http://schemas.microsoft.com/office/drawing/2014/main" id="{437AAD99-50DB-5437-05FC-56584BBF7385}"/>
              </a:ext>
            </a:extLst>
          </p:cNvPr>
          <p:cNvCxnSpPr>
            <a:cxnSpLocks/>
          </p:cNvCxnSpPr>
          <p:nvPr/>
        </p:nvCxnSpPr>
        <p:spPr>
          <a:xfrm>
            <a:off x="8173900" y="4825692"/>
            <a:ext cx="0" cy="882909"/>
          </a:xfrm>
          <a:prstGeom prst="line">
            <a:avLst/>
          </a:prstGeom>
          <a:ln w="12700">
            <a:solidFill>
              <a:srgbClr val="E70000"/>
            </a:solidFill>
          </a:ln>
          <a:effectLst/>
        </p:spPr>
        <p:style>
          <a:lnRef idx="2">
            <a:schemeClr val="accent1"/>
          </a:lnRef>
          <a:fillRef idx="0">
            <a:schemeClr val="accent1"/>
          </a:fillRef>
          <a:effectRef idx="1">
            <a:schemeClr val="accent1"/>
          </a:effectRef>
          <a:fontRef idx="minor">
            <a:schemeClr val="tx1"/>
          </a:fontRef>
        </p:style>
      </p:cxnSp>
      <p:sp>
        <p:nvSpPr>
          <p:cNvPr id="48" name="TextBox 47">
            <a:extLst>
              <a:ext uri="{FF2B5EF4-FFF2-40B4-BE49-F238E27FC236}">
                <a16:creationId xmlns:a16="http://schemas.microsoft.com/office/drawing/2014/main" id="{F1790328-BC11-2D09-1220-470FEF86C711}"/>
              </a:ext>
            </a:extLst>
          </p:cNvPr>
          <p:cNvSpPr txBox="1"/>
          <p:nvPr/>
        </p:nvSpPr>
        <p:spPr>
          <a:xfrm>
            <a:off x="7979263" y="4576403"/>
            <a:ext cx="642107" cy="276999"/>
          </a:xfrm>
          <a:prstGeom prst="rect">
            <a:avLst/>
          </a:prstGeom>
          <a:noFill/>
        </p:spPr>
        <p:txBody>
          <a:bodyPr wrap="square" rtlCol="0">
            <a:spAutoFit/>
          </a:bodyPr>
          <a:lstStyle/>
          <a:p>
            <a:pPr marL="0">
              <a:spcBef>
                <a:spcPts val="3000"/>
              </a:spcBef>
            </a:pPr>
            <a:r>
              <a:rPr lang="en-GB" sz="1200" noProof="0">
                <a:solidFill>
                  <a:srgbClr val="E70000"/>
                </a:solidFill>
                <a:latin typeface="Helvetica Light" charset="0"/>
                <a:ea typeface="Helvetica Light" charset="0"/>
                <a:cs typeface="Helvetica Light" charset="0"/>
                <a:sym typeface="Wingdings" pitchFamily="2" charset="2"/>
              </a:rPr>
              <a:t>SM</a:t>
            </a:r>
          </a:p>
        </p:txBody>
      </p:sp>
      <p:cxnSp>
        <p:nvCxnSpPr>
          <p:cNvPr id="49" name="Straight Connector 48">
            <a:extLst>
              <a:ext uri="{FF2B5EF4-FFF2-40B4-BE49-F238E27FC236}">
                <a16:creationId xmlns:a16="http://schemas.microsoft.com/office/drawing/2014/main" id="{461A4134-DDB7-0BAE-6A0D-29C7F0C6C747}"/>
              </a:ext>
            </a:extLst>
          </p:cNvPr>
          <p:cNvCxnSpPr>
            <a:cxnSpLocks/>
          </p:cNvCxnSpPr>
          <p:nvPr/>
        </p:nvCxnSpPr>
        <p:spPr>
          <a:xfrm flipV="1">
            <a:off x="1897812" y="3278650"/>
            <a:ext cx="0" cy="2429951"/>
          </a:xfrm>
          <a:prstGeom prst="line">
            <a:avLst/>
          </a:prstGeom>
          <a:ln w="12700">
            <a:solidFill>
              <a:srgbClr val="E70000"/>
            </a:solidFill>
          </a:ln>
          <a:effectLst/>
        </p:spPr>
        <p:style>
          <a:lnRef idx="2">
            <a:schemeClr val="accent1"/>
          </a:lnRef>
          <a:fillRef idx="0">
            <a:schemeClr val="accent1"/>
          </a:fillRef>
          <a:effectRef idx="1">
            <a:schemeClr val="accent1"/>
          </a:effectRef>
          <a:fontRef idx="minor">
            <a:schemeClr val="tx1"/>
          </a:fontRef>
        </p:style>
      </p:cxnSp>
      <p:sp>
        <p:nvSpPr>
          <p:cNvPr id="50" name="TextBox 49">
            <a:extLst>
              <a:ext uri="{FF2B5EF4-FFF2-40B4-BE49-F238E27FC236}">
                <a16:creationId xmlns:a16="http://schemas.microsoft.com/office/drawing/2014/main" id="{1974B337-99BE-7C27-B15E-578578466EF3}"/>
              </a:ext>
            </a:extLst>
          </p:cNvPr>
          <p:cNvSpPr txBox="1"/>
          <p:nvPr/>
        </p:nvSpPr>
        <p:spPr>
          <a:xfrm>
            <a:off x="1720131" y="3027141"/>
            <a:ext cx="618030" cy="276999"/>
          </a:xfrm>
          <a:prstGeom prst="rect">
            <a:avLst/>
          </a:prstGeom>
          <a:noFill/>
        </p:spPr>
        <p:txBody>
          <a:bodyPr wrap="square" rtlCol="0">
            <a:spAutoFit/>
          </a:bodyPr>
          <a:lstStyle/>
          <a:p>
            <a:pPr marL="0">
              <a:spcBef>
                <a:spcPts val="3000"/>
              </a:spcBef>
            </a:pPr>
            <a:r>
              <a:rPr lang="en-GB" sz="1200" noProof="0">
                <a:solidFill>
                  <a:srgbClr val="E70000"/>
                </a:solidFill>
                <a:latin typeface="Helvetica Light" charset="0"/>
                <a:ea typeface="Helvetica Light" charset="0"/>
                <a:cs typeface="Helvetica Light" charset="0"/>
                <a:sym typeface="Wingdings" pitchFamily="2" charset="2"/>
              </a:rPr>
              <a:t>SM</a:t>
            </a:r>
          </a:p>
        </p:txBody>
      </p:sp>
      <mc:AlternateContent xmlns:mc="http://schemas.openxmlformats.org/markup-compatibility/2006">
        <mc:Choice xmlns:a14="http://schemas.microsoft.com/office/drawing/2010/main" Requires="a14">
          <p:sp>
            <p:nvSpPr>
              <p:cNvPr id="51" name="TextBox 50">
                <a:extLst>
                  <a:ext uri="{FF2B5EF4-FFF2-40B4-BE49-F238E27FC236}">
                    <a16:creationId xmlns:a16="http://schemas.microsoft.com/office/drawing/2014/main" id="{68C94A80-62EC-5C74-1220-2E6E868BFF54}"/>
                  </a:ext>
                </a:extLst>
              </p:cNvPr>
              <p:cNvSpPr txBox="1"/>
              <p:nvPr/>
            </p:nvSpPr>
            <p:spPr>
              <a:xfrm>
                <a:off x="8494366" y="4090625"/>
                <a:ext cx="2496452" cy="338554"/>
              </a:xfrm>
              <a:prstGeom prst="rect">
                <a:avLst/>
              </a:prstGeom>
              <a:solidFill>
                <a:schemeClr val="bg1"/>
              </a:solidFill>
              <a:ln w="3175">
                <a:solidFill>
                  <a:schemeClr val="bg1">
                    <a:lumMod val="65000"/>
                  </a:schemeClr>
                </a:solidFill>
              </a:ln>
            </p:spPr>
            <p:txBody>
              <a:bodyPr wrap="square" rtlCol="0">
                <a:spAutoFit/>
              </a:bodyPr>
              <a:lstStyle/>
              <a:p>
                <a:pPr>
                  <a:spcBef>
                    <a:spcPts val="3000"/>
                  </a:spcBef>
                </a:pPr>
                <a14:m>
                  <m:oMath xmlns:m="http://schemas.openxmlformats.org/officeDocument/2006/math">
                    <m:r>
                      <a:rPr lang="en-GB" sz="1600" b="0" i="1" noProof="0" smtClean="0">
                        <a:solidFill>
                          <a:srgbClr val="E70000"/>
                        </a:solidFill>
                        <a:latin typeface="Cambria Math" panose="02040503050406030204" pitchFamily="18" charset="0"/>
                        <a:ea typeface="Cambria Math" panose="02040503050406030204" pitchFamily="18" charset="0"/>
                        <a:sym typeface="Wingdings" pitchFamily="2" charset="2"/>
                      </a:rPr>
                      <m:t>–</m:t>
                    </m:r>
                    <m:r>
                      <a:rPr lang="en-US" sz="1600" b="0" i="1" noProof="0" smtClean="0">
                        <a:solidFill>
                          <a:srgbClr val="E70000"/>
                        </a:solidFill>
                        <a:latin typeface="Cambria Math" panose="02040503050406030204" pitchFamily="18" charset="0"/>
                        <a:ea typeface="Cambria Math" panose="02040503050406030204" pitchFamily="18" charset="0"/>
                        <a:sym typeface="Wingdings" pitchFamily="2" charset="2"/>
                      </a:rPr>
                      <m:t>0</m:t>
                    </m:r>
                    <m:r>
                      <a:rPr lang="en-GB" sz="1600" b="0" i="1" noProof="0" smtClean="0">
                        <a:solidFill>
                          <a:srgbClr val="E70000"/>
                        </a:solidFill>
                        <a:latin typeface="Cambria Math" panose="02040503050406030204" pitchFamily="18" charset="0"/>
                        <a:ea typeface="Cambria Math" panose="02040503050406030204" pitchFamily="18" charset="0"/>
                        <a:sym typeface="Wingdings" pitchFamily="2" charset="2"/>
                      </a:rPr>
                      <m:t>.7&lt; </m:t>
                    </m:r>
                    <m:sSub>
                      <m:sSubPr>
                        <m:ctrlPr>
                          <a:rPr lang="en-GB" sz="1600" i="1" noProof="0" smtClean="0">
                            <a:solidFill>
                              <a:srgbClr val="E70000"/>
                            </a:solidFill>
                            <a:latin typeface="Cambria Math" panose="02040503050406030204" pitchFamily="18" charset="0"/>
                            <a:ea typeface="Cambria Math" panose="02040503050406030204" pitchFamily="18" charset="0"/>
                            <a:sym typeface="Wingdings" pitchFamily="2" charset="2"/>
                          </a:rPr>
                        </m:ctrlPr>
                      </m:sSubPr>
                      <m:e>
                        <m:r>
                          <a:rPr lang="en-GB" sz="1600" i="1" noProof="0" smtClean="0">
                            <a:solidFill>
                              <a:srgbClr val="E70000"/>
                            </a:solidFill>
                            <a:latin typeface="Cambria Math" panose="02040503050406030204" pitchFamily="18" charset="0"/>
                            <a:ea typeface="Cambria Math" panose="02040503050406030204" pitchFamily="18" charset="0"/>
                            <a:cs typeface="Helvetica Light" charset="0"/>
                            <a:sym typeface="Wingdings" pitchFamily="2" charset="2"/>
                          </a:rPr>
                          <m:t>𝜅</m:t>
                        </m:r>
                      </m:e>
                      <m:sub>
                        <m:r>
                          <a:rPr lang="en-GB" sz="1600" b="0" i="1" noProof="0" smtClean="0">
                            <a:solidFill>
                              <a:srgbClr val="E70000"/>
                            </a:solidFill>
                            <a:latin typeface="Cambria Math" panose="02040503050406030204" pitchFamily="18" charset="0"/>
                            <a:ea typeface="Cambria Math" panose="02040503050406030204" pitchFamily="18" charset="0"/>
                            <a:sym typeface="Wingdings" pitchFamily="2" charset="2"/>
                          </a:rPr>
                          <m:t>𝜆</m:t>
                        </m:r>
                      </m:sub>
                    </m:sSub>
                    <m:r>
                      <a:rPr lang="en-GB" sz="1600" b="0" i="1" noProof="0" smtClean="0">
                        <a:solidFill>
                          <a:srgbClr val="E70000"/>
                        </a:solidFill>
                        <a:latin typeface="Cambria Math" panose="02040503050406030204" pitchFamily="18" charset="0"/>
                        <a:ea typeface="Cambria Math" panose="02040503050406030204" pitchFamily="18" charset="0"/>
                        <a:sym typeface="Wingdings" pitchFamily="2" charset="2"/>
                      </a:rPr>
                      <m:t>&lt;6.</m:t>
                    </m:r>
                    <m:r>
                      <a:rPr lang="en-US" sz="1600" b="0" i="1" noProof="0" smtClean="0">
                        <a:solidFill>
                          <a:srgbClr val="E70000"/>
                        </a:solidFill>
                        <a:latin typeface="Cambria Math" panose="02040503050406030204" pitchFamily="18" charset="0"/>
                        <a:ea typeface="Cambria Math" panose="02040503050406030204" pitchFamily="18" charset="0"/>
                        <a:sym typeface="Wingdings" pitchFamily="2" charset="2"/>
                      </a:rPr>
                      <m:t>1</m:t>
                    </m:r>
                  </m:oMath>
                </a14:m>
                <a:r>
                  <a:rPr lang="en-GB" sz="1600" noProof="0">
                    <a:solidFill>
                      <a:srgbClr val="E70000"/>
                    </a:solidFill>
                    <a:latin typeface="Helvetica Light" charset="0"/>
                    <a:ea typeface="Helvetica Light" charset="0"/>
                    <a:cs typeface="Helvetica Light" charset="0"/>
                    <a:sym typeface="Wingdings" pitchFamily="2" charset="2"/>
                  </a:rPr>
                  <a:t> </a:t>
                </a:r>
                <a14:m>
                  <m:oMath xmlns:m="http://schemas.openxmlformats.org/officeDocument/2006/math">
                    <m:r>
                      <a:rPr lang="en-GB" sz="1400" i="1">
                        <a:solidFill>
                          <a:srgbClr val="E70000"/>
                        </a:solidFill>
                        <a:latin typeface="Cambria Math" panose="02040503050406030204" pitchFamily="18" charset="0"/>
                        <a:ea typeface="Cambria Math" panose="02040503050406030204" pitchFamily="18" charset="0"/>
                        <a:sym typeface="Wingdings" pitchFamily="2" charset="2"/>
                      </a:rPr>
                      <m:t>(95%</m:t>
                    </m:r>
                    <m:r>
                      <a:rPr lang="en-GB" sz="1400">
                        <a:solidFill>
                          <a:srgbClr val="E70000"/>
                        </a:solidFill>
                        <a:latin typeface="Cambria Math" panose="02040503050406030204" pitchFamily="18" charset="0"/>
                        <a:ea typeface="Cambria Math" panose="02040503050406030204" pitchFamily="18" charset="0"/>
                        <a:sym typeface="Wingdings" pitchFamily="2" charset="2"/>
                      </a:rPr>
                      <m:t> </m:t>
                    </m:r>
                    <m:r>
                      <m:rPr>
                        <m:sty m:val="p"/>
                      </m:rPr>
                      <a:rPr lang="en-GB" sz="1400">
                        <a:solidFill>
                          <a:srgbClr val="E70000"/>
                        </a:solidFill>
                        <a:latin typeface="Cambria Math" panose="02040503050406030204" pitchFamily="18" charset="0"/>
                        <a:ea typeface="Cambria Math" panose="02040503050406030204" pitchFamily="18" charset="0"/>
                        <a:sym typeface="Wingdings" pitchFamily="2" charset="2"/>
                      </a:rPr>
                      <m:t>CL</m:t>
                    </m:r>
                    <m:r>
                      <a:rPr lang="en-GB" sz="1400" i="1">
                        <a:solidFill>
                          <a:srgbClr val="E70000"/>
                        </a:solidFill>
                        <a:latin typeface="Cambria Math" panose="02040503050406030204" pitchFamily="18" charset="0"/>
                        <a:ea typeface="Cambria Math" panose="02040503050406030204" pitchFamily="18" charset="0"/>
                        <a:sym typeface="Wingdings" pitchFamily="2" charset="2"/>
                      </a:rPr>
                      <m:t>)</m:t>
                    </m:r>
                  </m:oMath>
                </a14:m>
                <a:endParaRPr lang="en-GB" sz="1600" noProof="0">
                  <a:solidFill>
                    <a:srgbClr val="E70000"/>
                  </a:solidFill>
                  <a:latin typeface="Helvetica Light" charset="0"/>
                  <a:ea typeface="Helvetica Light" charset="0"/>
                  <a:cs typeface="Helvetica Light" charset="0"/>
                  <a:sym typeface="Wingdings" pitchFamily="2" charset="2"/>
                </a:endParaRPr>
              </a:p>
            </p:txBody>
          </p:sp>
        </mc:Choice>
        <mc:Fallback>
          <p:sp>
            <p:nvSpPr>
              <p:cNvPr id="51" name="TextBox 50">
                <a:extLst>
                  <a:ext uri="{FF2B5EF4-FFF2-40B4-BE49-F238E27FC236}">
                    <a16:creationId xmlns:a16="http://schemas.microsoft.com/office/drawing/2014/main" id="{68C94A80-62EC-5C74-1220-2E6E868BFF54}"/>
                  </a:ext>
                </a:extLst>
              </p:cNvPr>
              <p:cNvSpPr txBox="1">
                <a:spLocks noRot="1" noChangeAspect="1" noMove="1" noResize="1" noEditPoints="1" noAdjustHandles="1" noChangeArrowheads="1" noChangeShapeType="1" noTextEdit="1"/>
              </p:cNvSpPr>
              <p:nvPr/>
            </p:nvSpPr>
            <p:spPr>
              <a:xfrm>
                <a:off x="8494366" y="4090625"/>
                <a:ext cx="2496452" cy="338554"/>
              </a:xfrm>
              <a:prstGeom prst="rect">
                <a:avLst/>
              </a:prstGeom>
              <a:blipFill>
                <a:blip r:embed="rId8"/>
                <a:stretch>
                  <a:fillRect b="-10714"/>
                </a:stretch>
              </a:blipFill>
              <a:ln w="3175">
                <a:solidFill>
                  <a:schemeClr val="bg1">
                    <a:lumMod val="65000"/>
                  </a:schemeClr>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2" name="TextBox 51">
                <a:extLst>
                  <a:ext uri="{FF2B5EF4-FFF2-40B4-BE49-F238E27FC236}">
                    <a16:creationId xmlns:a16="http://schemas.microsoft.com/office/drawing/2014/main" id="{6924578F-FB4B-5424-7DEF-FD1DC0CB8390}"/>
                  </a:ext>
                </a:extLst>
              </p:cNvPr>
              <p:cNvSpPr txBox="1"/>
              <p:nvPr/>
            </p:nvSpPr>
            <p:spPr>
              <a:xfrm>
                <a:off x="4384674" y="4646778"/>
                <a:ext cx="1500622" cy="344966"/>
              </a:xfrm>
              <a:prstGeom prst="rect">
                <a:avLst/>
              </a:prstGeom>
              <a:solidFill>
                <a:schemeClr val="bg1"/>
              </a:solidFill>
              <a:ln w="3175">
                <a:solidFill>
                  <a:schemeClr val="bg1">
                    <a:lumMod val="65000"/>
                  </a:schemeClr>
                </a:solidFill>
              </a:ln>
            </p:spPr>
            <p:txBody>
              <a:bodyPr wrap="square" rtlCol="0">
                <a:spAutoFit/>
              </a:bodyPr>
              <a:lstStyle/>
              <a:p>
                <a:pPr>
                  <a:spcBef>
                    <a:spcPts val="3000"/>
                  </a:spcBef>
                </a:pPr>
                <a14:m>
                  <m:oMathPara xmlns:m="http://schemas.openxmlformats.org/officeDocument/2006/math">
                    <m:oMathParaPr>
                      <m:jc m:val="centerGroup"/>
                    </m:oMathParaPr>
                    <m:oMath xmlns:m="http://schemas.openxmlformats.org/officeDocument/2006/math">
                      <m:sSub>
                        <m:sSubPr>
                          <m:ctrlPr>
                            <a:rPr lang="en-GB" sz="1600" i="1" noProof="0" smtClean="0">
                              <a:solidFill>
                                <a:srgbClr val="E40000"/>
                              </a:solidFill>
                              <a:latin typeface="Cambria Math" panose="02040503050406030204" pitchFamily="18" charset="0"/>
                              <a:ea typeface="Cambria Math" panose="02040503050406030204" pitchFamily="18" charset="0"/>
                              <a:sym typeface="Wingdings" pitchFamily="2" charset="2"/>
                            </a:rPr>
                          </m:ctrlPr>
                        </m:sSubPr>
                        <m:e>
                          <m:r>
                            <a:rPr lang="en-GB" sz="1600" i="1" noProof="0" smtClean="0">
                              <a:solidFill>
                                <a:srgbClr val="E40000"/>
                              </a:solidFill>
                              <a:latin typeface="Cambria Math" panose="02040503050406030204" pitchFamily="18" charset="0"/>
                              <a:ea typeface="Cambria Math" panose="02040503050406030204" pitchFamily="18" charset="0"/>
                              <a:cs typeface="Helvetica Light" charset="0"/>
                              <a:sym typeface="Wingdings" pitchFamily="2" charset="2"/>
                            </a:rPr>
                            <m:t>𝜇</m:t>
                          </m:r>
                        </m:e>
                        <m:sub>
                          <m:r>
                            <a:rPr lang="en-GB" sz="1600" b="0" i="1" noProof="0" smtClean="0">
                              <a:solidFill>
                                <a:srgbClr val="E40000"/>
                              </a:solidFill>
                              <a:latin typeface="Cambria Math" panose="02040503050406030204" pitchFamily="18" charset="0"/>
                              <a:ea typeface="Cambria Math" panose="02040503050406030204" pitchFamily="18" charset="0"/>
                              <a:sym typeface="Wingdings" pitchFamily="2" charset="2"/>
                            </a:rPr>
                            <m:t>𝐻𝐻</m:t>
                          </m:r>
                        </m:sub>
                      </m:sSub>
                      <m:r>
                        <a:rPr lang="en-GB" sz="1600" b="0" i="1" noProof="0" smtClean="0">
                          <a:solidFill>
                            <a:srgbClr val="E40000"/>
                          </a:solidFill>
                          <a:latin typeface="Cambria Math" panose="02040503050406030204" pitchFamily="18" charset="0"/>
                          <a:ea typeface="Cambria Math" panose="02040503050406030204" pitchFamily="18" charset="0"/>
                          <a:sym typeface="Wingdings" pitchFamily="2" charset="2"/>
                        </a:rPr>
                        <m:t>=</m:t>
                      </m:r>
                      <m:sSubSup>
                        <m:sSubSupPr>
                          <m:ctrlPr>
                            <a:rPr lang="en-GB" sz="1600" b="0" i="1" noProof="0" smtClean="0">
                              <a:solidFill>
                                <a:srgbClr val="E40000"/>
                              </a:solidFill>
                              <a:latin typeface="Cambria Math" panose="02040503050406030204" pitchFamily="18" charset="0"/>
                              <a:ea typeface="Cambria Math" panose="02040503050406030204" pitchFamily="18" charset="0"/>
                              <a:sym typeface="Wingdings" pitchFamily="2" charset="2"/>
                            </a:rPr>
                          </m:ctrlPr>
                        </m:sSubSupPr>
                        <m:e>
                          <m:r>
                            <a:rPr lang="en-GB" sz="1600" b="0" i="1" noProof="0" smtClean="0">
                              <a:solidFill>
                                <a:srgbClr val="E40000"/>
                              </a:solidFill>
                              <a:latin typeface="Cambria Math" panose="02040503050406030204" pitchFamily="18" charset="0"/>
                              <a:ea typeface="Cambria Math" panose="02040503050406030204" pitchFamily="18" charset="0"/>
                              <a:sym typeface="Wingdings" pitchFamily="2" charset="2"/>
                            </a:rPr>
                            <m:t>0</m:t>
                          </m:r>
                          <m:r>
                            <a:rPr lang="en-GB" sz="1600" i="1" noProof="0" smtClean="0">
                              <a:solidFill>
                                <a:srgbClr val="E40000"/>
                              </a:solidFill>
                              <a:latin typeface="Cambria Math" panose="02040503050406030204" pitchFamily="18" charset="0"/>
                              <a:ea typeface="Cambria Math" panose="02040503050406030204" pitchFamily="18" charset="0"/>
                              <a:sym typeface="Wingdings" pitchFamily="2" charset="2"/>
                            </a:rPr>
                            <m:t>.</m:t>
                          </m:r>
                          <m:r>
                            <a:rPr lang="en-US" sz="1600" b="0" i="1" noProof="0" smtClean="0">
                              <a:solidFill>
                                <a:srgbClr val="E40000"/>
                              </a:solidFill>
                              <a:latin typeface="Cambria Math" panose="02040503050406030204" pitchFamily="18" charset="0"/>
                              <a:ea typeface="Cambria Math" panose="02040503050406030204" pitchFamily="18" charset="0"/>
                              <a:sym typeface="Wingdings" pitchFamily="2" charset="2"/>
                            </a:rPr>
                            <m:t>8</m:t>
                          </m:r>
                        </m:e>
                        <m:sub>
                          <m:r>
                            <a:rPr lang="en-GB" sz="1600" b="0" i="1" noProof="0" smtClean="0">
                              <a:solidFill>
                                <a:srgbClr val="E40000"/>
                              </a:solidFill>
                              <a:latin typeface="Cambria Math" panose="02040503050406030204" pitchFamily="18" charset="0"/>
                              <a:ea typeface="Cambria Math" panose="02040503050406030204" pitchFamily="18" charset="0"/>
                              <a:sym typeface="Wingdings" pitchFamily="2" charset="2"/>
                            </a:rPr>
                            <m:t>−</m:t>
                          </m:r>
                          <m:r>
                            <a:rPr lang="en-US" sz="1600" b="0" i="1" noProof="0" smtClean="0">
                              <a:solidFill>
                                <a:srgbClr val="E40000"/>
                              </a:solidFill>
                              <a:latin typeface="Cambria Math" panose="02040503050406030204" pitchFamily="18" charset="0"/>
                              <a:ea typeface="Cambria Math" panose="02040503050406030204" pitchFamily="18" charset="0"/>
                              <a:sym typeface="Wingdings" pitchFamily="2" charset="2"/>
                            </a:rPr>
                            <m:t>0.7</m:t>
                          </m:r>
                        </m:sub>
                        <m:sup>
                          <m:r>
                            <a:rPr lang="en-GB" sz="1600" b="0" i="1" noProof="0" smtClean="0">
                              <a:solidFill>
                                <a:srgbClr val="E40000"/>
                              </a:solidFill>
                              <a:latin typeface="Cambria Math" panose="02040503050406030204" pitchFamily="18" charset="0"/>
                              <a:ea typeface="Cambria Math" panose="02040503050406030204" pitchFamily="18" charset="0"/>
                              <a:sym typeface="Wingdings" pitchFamily="2" charset="2"/>
                            </a:rPr>
                            <m:t>+</m:t>
                          </m:r>
                          <m:r>
                            <a:rPr lang="en-US" sz="1600" b="0" i="1" noProof="0" smtClean="0">
                              <a:solidFill>
                                <a:srgbClr val="E40000"/>
                              </a:solidFill>
                              <a:latin typeface="Cambria Math" panose="02040503050406030204" pitchFamily="18" charset="0"/>
                              <a:ea typeface="Cambria Math" panose="02040503050406030204" pitchFamily="18" charset="0"/>
                              <a:sym typeface="Wingdings" pitchFamily="2" charset="2"/>
                            </a:rPr>
                            <m:t>0.9</m:t>
                          </m:r>
                        </m:sup>
                      </m:sSubSup>
                    </m:oMath>
                  </m:oMathPara>
                </a14:m>
                <a:endParaRPr lang="en-GB" sz="1600" noProof="0">
                  <a:solidFill>
                    <a:srgbClr val="E40000"/>
                  </a:solidFill>
                  <a:latin typeface="Helvetica Light" charset="0"/>
                  <a:ea typeface="Helvetica Light" charset="0"/>
                  <a:cs typeface="Helvetica Light" charset="0"/>
                  <a:sym typeface="Wingdings" pitchFamily="2" charset="2"/>
                </a:endParaRPr>
              </a:p>
            </p:txBody>
          </p:sp>
        </mc:Choice>
        <mc:Fallback>
          <p:sp>
            <p:nvSpPr>
              <p:cNvPr id="52" name="TextBox 51">
                <a:extLst>
                  <a:ext uri="{FF2B5EF4-FFF2-40B4-BE49-F238E27FC236}">
                    <a16:creationId xmlns:a16="http://schemas.microsoft.com/office/drawing/2014/main" id="{6924578F-FB4B-5424-7DEF-FD1DC0CB8390}"/>
                  </a:ext>
                </a:extLst>
              </p:cNvPr>
              <p:cNvSpPr txBox="1">
                <a:spLocks noRot="1" noChangeAspect="1" noMove="1" noResize="1" noEditPoints="1" noAdjustHandles="1" noChangeArrowheads="1" noChangeShapeType="1" noTextEdit="1"/>
              </p:cNvSpPr>
              <p:nvPr/>
            </p:nvSpPr>
            <p:spPr>
              <a:xfrm>
                <a:off x="4384674" y="4646778"/>
                <a:ext cx="1500622" cy="344966"/>
              </a:xfrm>
              <a:prstGeom prst="rect">
                <a:avLst/>
              </a:prstGeom>
              <a:blipFill>
                <a:blip r:embed="rId9"/>
                <a:stretch>
                  <a:fillRect/>
                </a:stretch>
              </a:blipFill>
              <a:ln w="3175">
                <a:solidFill>
                  <a:schemeClr val="bg1">
                    <a:lumMod val="65000"/>
                  </a:schemeClr>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3" name="TextBox 52">
                <a:extLst>
                  <a:ext uri="{FF2B5EF4-FFF2-40B4-BE49-F238E27FC236}">
                    <a16:creationId xmlns:a16="http://schemas.microsoft.com/office/drawing/2014/main" id="{B0A6F554-8DD4-2FB5-4C2B-27C096E40C0A}"/>
                  </a:ext>
                </a:extLst>
              </p:cNvPr>
              <p:cNvSpPr txBox="1"/>
              <p:nvPr/>
            </p:nvSpPr>
            <p:spPr>
              <a:xfrm>
                <a:off x="943473" y="5890680"/>
                <a:ext cx="4749654" cy="322076"/>
              </a:xfrm>
              <a:prstGeom prst="rect">
                <a:avLst/>
              </a:prstGeom>
              <a:noFill/>
            </p:spPr>
            <p:txBody>
              <a:bodyPr wrap="square">
                <a:spAutoFit/>
              </a:bodyPr>
              <a:lstStyle/>
              <a:p>
                <a:pPr algn="r"/>
                <a:r>
                  <a:rPr lang="en-GB" sz="1400">
                    <a:solidFill>
                      <a:schemeClr val="tx1">
                        <a:lumMod val="75000"/>
                        <a:lumOff val="25000"/>
                      </a:schemeClr>
                    </a:solidFill>
                  </a:rPr>
                  <a:t>95% CL upper limit on HH signal strength </a:t>
                </a:r>
                <a14:m>
                  <m:oMath xmlns:m="http://schemas.openxmlformats.org/officeDocument/2006/math">
                    <m:sSub>
                      <m:sSubPr>
                        <m:ctrlPr>
                          <a:rPr lang="en-GB" sz="1400" i="1" smtClean="0">
                            <a:solidFill>
                              <a:schemeClr val="tx1">
                                <a:lumMod val="75000"/>
                                <a:lumOff val="25000"/>
                              </a:schemeClr>
                            </a:solidFill>
                            <a:latin typeface="Cambria Math" panose="02040503050406030204" pitchFamily="18" charset="0"/>
                          </a:rPr>
                        </m:ctrlPr>
                      </m:sSubPr>
                      <m:e>
                        <m:r>
                          <a:rPr lang="en-GB" sz="1400" i="1" smtClean="0">
                            <a:solidFill>
                              <a:schemeClr val="tx1">
                                <a:lumMod val="75000"/>
                                <a:lumOff val="25000"/>
                              </a:schemeClr>
                            </a:solidFill>
                            <a:latin typeface="Cambria Math" panose="02040503050406030204" pitchFamily="18" charset="0"/>
                            <a:ea typeface="Cambria Math" panose="02040503050406030204" pitchFamily="18" charset="0"/>
                          </a:rPr>
                          <m:t>𝜇</m:t>
                        </m:r>
                      </m:e>
                      <m:sub>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rPr>
                          <m:t>𝐻𝐻</m:t>
                        </m:r>
                      </m:sub>
                    </m:sSub>
                    <m:r>
                      <a:rPr lang="en-GB" sz="1400" i="1">
                        <a:solidFill>
                          <a:schemeClr val="tx1">
                            <a:lumMod val="75000"/>
                            <a:lumOff val="25000"/>
                          </a:schemeClr>
                        </a:solidFill>
                        <a:latin typeface="Cambria Math" panose="02040503050406030204" pitchFamily="18" charset="0"/>
                      </a:rPr>
                      <m:t>=</m:t>
                    </m:r>
                    <m:sSubSup>
                      <m:sSubSupPr>
                        <m:ctrlPr>
                          <a:rPr lang="en-GB" sz="1400" i="1" smtClean="0">
                            <a:solidFill>
                              <a:schemeClr val="tx1">
                                <a:lumMod val="75000"/>
                                <a:lumOff val="25000"/>
                              </a:schemeClr>
                            </a:solidFill>
                            <a:latin typeface="Cambria Math" panose="02040503050406030204" pitchFamily="18" charset="0"/>
                          </a:rPr>
                        </m:ctrlPr>
                      </m:sSubSupPr>
                      <m:e>
                        <m:r>
                          <a:rPr lang="en-GB" sz="1400" i="1" smtClean="0">
                            <a:solidFill>
                              <a:schemeClr val="tx1">
                                <a:lumMod val="75000"/>
                                <a:lumOff val="25000"/>
                              </a:schemeClr>
                            </a:solidFill>
                            <a:latin typeface="Cambria Math" panose="02040503050406030204" pitchFamily="18" charset="0"/>
                            <a:ea typeface="Cambria Math" panose="02040503050406030204" pitchFamily="18" charset="0"/>
                          </a:rPr>
                          <m:t>𝜎</m:t>
                        </m:r>
                      </m:e>
                      <m:sub>
                        <m:r>
                          <a:rPr lang="en-US" sz="1400" b="0" i="1" smtClean="0">
                            <a:solidFill>
                              <a:schemeClr val="tx1">
                                <a:lumMod val="75000"/>
                                <a:lumOff val="25000"/>
                              </a:schemeClr>
                            </a:solidFill>
                            <a:latin typeface="Cambria Math" panose="02040503050406030204" pitchFamily="18" charset="0"/>
                          </a:rPr>
                          <m:t>𝐻𝐻</m:t>
                        </m:r>
                      </m:sub>
                      <m:sup>
                        <m:r>
                          <m:rPr>
                            <m:sty m:val="p"/>
                          </m:rPr>
                          <a:rPr lang="en-US" sz="1400" b="0" i="0" smtClean="0">
                            <a:solidFill>
                              <a:schemeClr val="tx1">
                                <a:lumMod val="75000"/>
                                <a:lumOff val="25000"/>
                              </a:schemeClr>
                            </a:solidFill>
                            <a:latin typeface="Cambria Math" panose="02040503050406030204" pitchFamily="18" charset="0"/>
                          </a:rPr>
                          <m:t>obs</m:t>
                        </m:r>
                      </m:sup>
                    </m:sSubSup>
                    <m:r>
                      <a:rPr lang="en-GB" sz="1400" i="1">
                        <a:solidFill>
                          <a:schemeClr val="tx1">
                            <a:lumMod val="75000"/>
                            <a:lumOff val="25000"/>
                          </a:schemeClr>
                        </a:solidFill>
                        <a:latin typeface="Cambria Math" panose="02040503050406030204" pitchFamily="18" charset="0"/>
                        <a:ea typeface="Cambria Math" panose="02040503050406030204" pitchFamily="18" charset="0"/>
                      </a:rPr>
                      <m:t>/</m:t>
                    </m:r>
                    <m:sSubSup>
                      <m:sSubSupPr>
                        <m:ctrlPr>
                          <a:rPr lang="en-GB" sz="1400" i="1">
                            <a:solidFill>
                              <a:schemeClr val="tx1">
                                <a:lumMod val="75000"/>
                                <a:lumOff val="25000"/>
                              </a:schemeClr>
                            </a:solidFill>
                            <a:latin typeface="Cambria Math" panose="02040503050406030204" pitchFamily="18" charset="0"/>
                          </a:rPr>
                        </m:ctrlPr>
                      </m:sSubSupPr>
                      <m:e>
                        <m:r>
                          <a:rPr lang="en-GB" sz="1400" i="1">
                            <a:solidFill>
                              <a:schemeClr val="tx1">
                                <a:lumMod val="75000"/>
                                <a:lumOff val="25000"/>
                              </a:schemeClr>
                            </a:solidFill>
                            <a:latin typeface="Cambria Math" panose="02040503050406030204" pitchFamily="18" charset="0"/>
                            <a:ea typeface="Cambria Math" panose="02040503050406030204" pitchFamily="18" charset="0"/>
                          </a:rPr>
                          <m:t>𝜎</m:t>
                        </m:r>
                      </m:e>
                      <m:sub>
                        <m:r>
                          <a:rPr lang="en-US" sz="1400" i="1">
                            <a:solidFill>
                              <a:schemeClr val="tx1">
                                <a:lumMod val="75000"/>
                                <a:lumOff val="25000"/>
                              </a:schemeClr>
                            </a:solidFill>
                            <a:latin typeface="Cambria Math" panose="02040503050406030204" pitchFamily="18" charset="0"/>
                          </a:rPr>
                          <m:t>𝐻𝐻</m:t>
                        </m:r>
                      </m:sub>
                      <m:sup>
                        <m:r>
                          <m:rPr>
                            <m:sty m:val="p"/>
                          </m:rPr>
                          <a:rPr lang="en-US" sz="1400" b="0" i="0" smtClean="0">
                            <a:solidFill>
                              <a:schemeClr val="tx1">
                                <a:lumMod val="75000"/>
                                <a:lumOff val="25000"/>
                              </a:schemeClr>
                            </a:solidFill>
                            <a:latin typeface="Cambria Math" panose="02040503050406030204" pitchFamily="18" charset="0"/>
                          </a:rPr>
                          <m:t>SM</m:t>
                        </m:r>
                      </m:sup>
                    </m:sSubSup>
                  </m:oMath>
                </a14:m>
                <a:endParaRPr lang="en-CH" sz="1400"/>
              </a:p>
            </p:txBody>
          </p:sp>
        </mc:Choice>
        <mc:Fallback>
          <p:sp>
            <p:nvSpPr>
              <p:cNvPr id="53" name="TextBox 52">
                <a:extLst>
                  <a:ext uri="{FF2B5EF4-FFF2-40B4-BE49-F238E27FC236}">
                    <a16:creationId xmlns:a16="http://schemas.microsoft.com/office/drawing/2014/main" id="{B0A6F554-8DD4-2FB5-4C2B-27C096E40C0A}"/>
                  </a:ext>
                </a:extLst>
              </p:cNvPr>
              <p:cNvSpPr txBox="1">
                <a:spLocks noRot="1" noChangeAspect="1" noMove="1" noResize="1" noEditPoints="1" noAdjustHandles="1" noChangeArrowheads="1" noChangeShapeType="1" noTextEdit="1"/>
              </p:cNvSpPr>
              <p:nvPr/>
            </p:nvSpPr>
            <p:spPr>
              <a:xfrm>
                <a:off x="943473" y="5890680"/>
                <a:ext cx="4749654" cy="322076"/>
              </a:xfrm>
              <a:prstGeom prst="rect">
                <a:avLst/>
              </a:prstGeom>
              <a:blipFill>
                <a:blip r:embed="rId10"/>
                <a:stretch>
                  <a:fillRect b="-18519"/>
                </a:stretch>
              </a:blipFill>
            </p:spPr>
            <p:txBody>
              <a:bodyPr/>
              <a:lstStyle/>
              <a:p>
                <a:r>
                  <a:rPr lang="en-GB">
                    <a:noFill/>
                  </a:rPr>
                  <a:t> </a:t>
                </a:r>
              </a:p>
            </p:txBody>
          </p:sp>
        </mc:Fallback>
      </mc:AlternateContent>
      <p:sp>
        <p:nvSpPr>
          <p:cNvPr id="54" name="TextBox 53">
            <a:extLst>
              <a:ext uri="{FF2B5EF4-FFF2-40B4-BE49-F238E27FC236}">
                <a16:creationId xmlns:a16="http://schemas.microsoft.com/office/drawing/2014/main" id="{F87C87B3-DD2A-7D73-E3BB-48ED97301938}"/>
              </a:ext>
            </a:extLst>
          </p:cNvPr>
          <p:cNvSpPr txBox="1"/>
          <p:nvPr/>
        </p:nvSpPr>
        <p:spPr>
          <a:xfrm>
            <a:off x="881065" y="4339001"/>
            <a:ext cx="816918" cy="307777"/>
          </a:xfrm>
          <a:prstGeom prst="rect">
            <a:avLst/>
          </a:prstGeom>
          <a:solidFill>
            <a:schemeClr val="bg1"/>
          </a:solidFill>
        </p:spPr>
        <p:txBody>
          <a:bodyPr wrap="square">
            <a:spAutoFit/>
          </a:bodyPr>
          <a:lstStyle/>
          <a:p>
            <a:pPr algn="r"/>
            <a:r>
              <a:rPr kumimoji="0" lang="en-GB" sz="1400" b="1" i="0" u="none" strike="noStrike" kern="1200" cap="none" spc="0" normalizeH="0" baseline="0" noProof="0">
                <a:ln>
                  <a:noFill/>
                </a:ln>
                <a:solidFill>
                  <a:srgbClr val="000000">
                    <a:lumMod val="75000"/>
                    <a:lumOff val="25000"/>
                  </a:srgbClr>
                </a:solidFill>
                <a:effectLst/>
                <a:uLnTx/>
                <a:uFillTx/>
                <a:latin typeface="Calibri"/>
                <a:ea typeface="+mn-ea"/>
                <a:cs typeface="+mn-cs"/>
              </a:rPr>
              <a:t>ATLAS</a:t>
            </a:r>
            <a:endParaRPr lang="en-GB" b="1"/>
          </a:p>
        </p:txBody>
      </p:sp>
      <p:sp>
        <p:nvSpPr>
          <p:cNvPr id="55" name="TextBox 54">
            <a:extLst>
              <a:ext uri="{FF2B5EF4-FFF2-40B4-BE49-F238E27FC236}">
                <a16:creationId xmlns:a16="http://schemas.microsoft.com/office/drawing/2014/main" id="{64055DD4-9D9E-EE40-5680-BEA78361695A}"/>
              </a:ext>
            </a:extLst>
          </p:cNvPr>
          <p:cNvSpPr txBox="1"/>
          <p:nvPr/>
        </p:nvSpPr>
        <p:spPr>
          <a:xfrm>
            <a:off x="1079953" y="3626749"/>
            <a:ext cx="618030" cy="307777"/>
          </a:xfrm>
          <a:prstGeom prst="rect">
            <a:avLst/>
          </a:prstGeom>
          <a:solidFill>
            <a:schemeClr val="bg1"/>
          </a:solidFill>
        </p:spPr>
        <p:txBody>
          <a:bodyPr wrap="square">
            <a:spAutoFit/>
          </a:bodyPr>
          <a:lstStyle/>
          <a:p>
            <a:pPr algn="r"/>
            <a:r>
              <a:rPr kumimoji="0" lang="en-GB" sz="1400" b="1" i="0" u="none" strike="noStrike" kern="1200" cap="none" spc="0" normalizeH="0" baseline="0" noProof="0">
                <a:ln>
                  <a:noFill/>
                </a:ln>
                <a:solidFill>
                  <a:srgbClr val="000000">
                    <a:lumMod val="75000"/>
                    <a:lumOff val="25000"/>
                  </a:srgbClr>
                </a:solidFill>
                <a:effectLst/>
                <a:uLnTx/>
                <a:uFillTx/>
                <a:latin typeface="Calibri"/>
                <a:ea typeface="+mn-ea"/>
                <a:cs typeface="+mn-cs"/>
              </a:rPr>
              <a:t>CMS</a:t>
            </a:r>
            <a:endParaRPr lang="en-GB" b="1"/>
          </a:p>
        </p:txBody>
      </p:sp>
      <p:sp>
        <p:nvSpPr>
          <p:cNvPr id="56" name="TextBox 55">
            <a:extLst>
              <a:ext uri="{FF2B5EF4-FFF2-40B4-BE49-F238E27FC236}">
                <a16:creationId xmlns:a16="http://schemas.microsoft.com/office/drawing/2014/main" id="{EE3FC42A-E6D2-049D-22A4-D1C6B2290BF6}"/>
              </a:ext>
            </a:extLst>
          </p:cNvPr>
          <p:cNvSpPr txBox="1"/>
          <p:nvPr/>
        </p:nvSpPr>
        <p:spPr>
          <a:xfrm>
            <a:off x="759276" y="5060416"/>
            <a:ext cx="936369" cy="307777"/>
          </a:xfrm>
          <a:prstGeom prst="rect">
            <a:avLst/>
          </a:prstGeom>
          <a:solidFill>
            <a:schemeClr val="bg1"/>
          </a:solidFill>
        </p:spPr>
        <p:txBody>
          <a:bodyPr wrap="square">
            <a:spAutoFit/>
          </a:bodyPr>
          <a:lstStyle/>
          <a:p>
            <a:pPr algn="r"/>
            <a:r>
              <a:rPr kumimoji="0" lang="en-GB" sz="1400" b="1" i="0" u="none" strike="noStrike" kern="1200" cap="none" spc="0" normalizeH="0" baseline="0" noProof="0">
                <a:ln>
                  <a:noFill/>
                </a:ln>
                <a:solidFill>
                  <a:srgbClr val="000000">
                    <a:lumMod val="75000"/>
                    <a:lumOff val="25000"/>
                  </a:srgbClr>
                </a:solidFill>
                <a:effectLst/>
                <a:uLnTx/>
                <a:uFillTx/>
                <a:latin typeface="Calibri"/>
                <a:ea typeface="+mn-ea"/>
                <a:cs typeface="+mn-cs"/>
              </a:rPr>
              <a:t>Combined</a:t>
            </a:r>
            <a:endParaRPr lang="en-GB" b="1"/>
          </a:p>
        </p:txBody>
      </p:sp>
      <p:sp>
        <p:nvSpPr>
          <p:cNvPr id="62" name="TextBox 61">
            <a:extLst>
              <a:ext uri="{FF2B5EF4-FFF2-40B4-BE49-F238E27FC236}">
                <a16:creationId xmlns:a16="http://schemas.microsoft.com/office/drawing/2014/main" id="{02C8D626-0832-C24B-B25C-1298CC9DEBCB}"/>
              </a:ext>
            </a:extLst>
          </p:cNvPr>
          <p:cNvSpPr txBox="1"/>
          <p:nvPr/>
        </p:nvSpPr>
        <p:spPr>
          <a:xfrm>
            <a:off x="8655405" y="1265750"/>
            <a:ext cx="2777319" cy="230832"/>
          </a:xfrm>
          <a:prstGeom prst="rect">
            <a:avLst/>
          </a:prstGeom>
          <a:noFill/>
        </p:spPr>
        <p:txBody>
          <a:bodyPr wrap="square">
            <a:spAutoFit/>
          </a:bodyPr>
          <a:lstStyle/>
          <a:p>
            <a:pPr algn="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hlinkClick r:id="rId11"/>
              </a:rPr>
              <a:t>ATLAS-CONF-2025-012</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 </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hlinkClick r:id="rId12"/>
              </a:rPr>
              <a:t>CMS-PAS-HIG-25-014</a:t>
            </a:r>
            <a:endParaRPr lang="en-GB"/>
          </a:p>
        </p:txBody>
      </p:sp>
    </p:spTree>
    <p:extLst>
      <p:ext uri="{BB962C8B-B14F-4D97-AF65-F5344CB8AC3E}">
        <p14:creationId xmlns:p14="http://schemas.microsoft.com/office/powerpoint/2010/main" val="309246165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B5307B-6614-F023-5910-601BADCACE95}"/>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smtClean="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pic>
        <p:nvPicPr>
          <p:cNvPr id="3" name="Picture 2">
            <a:extLst>
              <a:ext uri="{FF2B5EF4-FFF2-40B4-BE49-F238E27FC236}">
                <a16:creationId xmlns:a16="http://schemas.microsoft.com/office/drawing/2014/main" id="{25A7204B-76AC-348F-6C0E-3F1B6BA189CF}"/>
              </a:ext>
            </a:extLst>
          </p:cNvPr>
          <p:cNvPicPr>
            <a:picLocks noChangeAspect="1"/>
          </p:cNvPicPr>
          <p:nvPr/>
        </p:nvPicPr>
        <p:blipFill>
          <a:blip r:embed="rId2"/>
          <a:srcRect t="5046" b="10079"/>
          <a:stretch>
            <a:fillRect/>
          </a:stretch>
        </p:blipFill>
        <p:spPr>
          <a:xfrm>
            <a:off x="-15262" y="0"/>
            <a:ext cx="12207262" cy="6910923"/>
          </a:xfrm>
          <a:prstGeom prst="rect">
            <a:avLst/>
          </a:prstGeom>
        </p:spPr>
      </p:pic>
      <p:sp>
        <p:nvSpPr>
          <p:cNvPr id="4" name="Text Box 5">
            <a:extLst>
              <a:ext uri="{FF2B5EF4-FFF2-40B4-BE49-F238E27FC236}">
                <a16:creationId xmlns:a16="http://schemas.microsoft.com/office/drawing/2014/main" id="{5A7530E5-3D46-5E11-8FAB-7CA9A8EF5917}"/>
              </a:ext>
            </a:extLst>
          </p:cNvPr>
          <p:cNvSpPr txBox="1">
            <a:spLocks noChangeArrowheads="1"/>
          </p:cNvSpPr>
          <p:nvPr/>
        </p:nvSpPr>
        <p:spPr bwMode="auto">
          <a:xfrm>
            <a:off x="438539" y="571781"/>
            <a:ext cx="10965335" cy="833663"/>
          </a:xfrm>
          <a:prstGeom prst="rect">
            <a:avLst/>
          </a:prstGeom>
          <a:noFill/>
          <a:ln w="9525">
            <a:noFill/>
            <a:miter lim="800000"/>
            <a:headEnd/>
            <a:tailEnd/>
          </a:ln>
          <a:effectLst/>
        </p:spPr>
        <p:txBody>
          <a:bodyPr wrap="square" tIns="108000" bIns="108000">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The next act: </a:t>
            </a:r>
            <a:r>
              <a:rPr kumimoji="0" lang="en-US" sz="4000" b="1" i="0" u="none" strike="noStrike" kern="1200" cap="none" spc="0" normalizeH="0" baseline="0" noProof="0">
                <a:ln>
                  <a:noFill/>
                </a:ln>
                <a:solidFill>
                  <a:srgbClr val="0062AC"/>
                </a:solidFill>
                <a:effectLst/>
                <a:uLnTx/>
                <a:uFillTx/>
                <a:latin typeface="Helvetica" pitchFamily="2" charset="0"/>
                <a:ea typeface="Helvetica Light" charset="0"/>
                <a:cs typeface="Helvetica Light" charset="0"/>
              </a:rPr>
              <a:t>High-Luminosity LHC</a:t>
            </a:r>
          </a:p>
        </p:txBody>
      </p:sp>
      <p:sp>
        <p:nvSpPr>
          <p:cNvPr id="5" name="TextBox 4">
            <a:extLst>
              <a:ext uri="{FF2B5EF4-FFF2-40B4-BE49-F238E27FC236}">
                <a16:creationId xmlns:a16="http://schemas.microsoft.com/office/drawing/2014/main" id="{000E89A8-257E-A818-DD1B-C21923E2AF65}"/>
              </a:ext>
            </a:extLst>
          </p:cNvPr>
          <p:cNvSpPr txBox="1"/>
          <p:nvPr/>
        </p:nvSpPr>
        <p:spPr>
          <a:xfrm>
            <a:off x="438539" y="6346207"/>
            <a:ext cx="69831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1200" b="0" i="0" u="none" strike="noStrike" kern="1200" cap="none" spc="0" normalizeH="0" baseline="0" noProof="0">
                <a:ln>
                  <a:noFill/>
                </a:ln>
                <a:solidFill>
                  <a:srgbClr val="FFFFFF"/>
                </a:solidFill>
                <a:effectLst/>
                <a:uLnTx/>
                <a:uFillTx/>
                <a:latin typeface="Helvetica Light" charset="0"/>
                <a:ea typeface="Helvetica Light" charset="0"/>
                <a:cs typeface="Helvetica Light" charset="0"/>
                <a:sym typeface="Wingdings" pitchFamily="2" charset="2"/>
              </a:rPr>
              <a:t>New underground LHC service gallery at Point 5 (CMS) to accommodate </a:t>
            </a:r>
            <a:r>
              <a:rPr kumimoji="0" lang="en-GB" sz="1200" b="0" i="0" u="none" strike="noStrike" kern="1200" cap="none" spc="0" normalizeH="0" baseline="0" noProof="0">
                <a:ln>
                  <a:noFill/>
                </a:ln>
                <a:solidFill>
                  <a:srgbClr val="FFFFFF"/>
                </a:solidFill>
                <a:effectLst/>
                <a:uLnTx/>
                <a:uFillTx/>
                <a:latin typeface="Helvetica Light" charset="0"/>
                <a:ea typeface="Helvetica Light" charset="0"/>
                <a:cs typeface="Helvetica Light" charset="0"/>
                <a:sym typeface="Wingdings" pitchFamily="2" charset="2"/>
              </a:rPr>
              <a:t>higher radiation levels, Increased power consumption, complex electronics, cooling, and cryogenic systems</a:t>
            </a:r>
            <a:endParaRPr kumimoji="0" lang="en-CH" sz="1200" b="0" i="0" u="none" strike="noStrike" kern="1200" cap="none" spc="0" normalizeH="0" baseline="0" noProof="0">
              <a:ln>
                <a:noFill/>
              </a:ln>
              <a:solidFill>
                <a:srgbClr val="FFFFFF"/>
              </a:solidFill>
              <a:effectLst/>
              <a:uLnTx/>
              <a:uFillTx/>
              <a:latin typeface="Helvetica Light"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170826682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3F8D3-FD8E-6CD3-7A93-E63A06C2900B}"/>
            </a:ext>
          </a:extLst>
        </p:cNvPr>
        <p:cNvGrpSpPr/>
        <p:nvPr/>
      </p:nvGrpSpPr>
      <p:grpSpPr>
        <a:xfrm>
          <a:off x="0" y="0"/>
          <a:ext cx="0" cy="0"/>
          <a:chOff x="0" y="0"/>
          <a:chExt cx="0" cy="0"/>
        </a:xfrm>
      </p:grpSpPr>
      <p:sp>
        <p:nvSpPr>
          <p:cNvPr id="9" name="Footer Placeholder 8">
            <a:extLst>
              <a:ext uri="{FF2B5EF4-FFF2-40B4-BE49-F238E27FC236}">
                <a16:creationId xmlns:a16="http://schemas.microsoft.com/office/drawing/2014/main" id="{632B3056-C32F-20AF-0807-CD8D56C2797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1" u="none" strike="noStrike" kern="1200" cap="none" spc="0" normalizeH="0" baseline="0" noProof="0">
                <a:ln>
                  <a:noFill/>
                </a:ln>
                <a:solidFill>
                  <a:srgbClr val="0033A0"/>
                </a:solidFill>
                <a:effectLst/>
                <a:uLnTx/>
                <a:uFillTx/>
                <a:latin typeface="Arial" panose="020B0604020202020204"/>
                <a:ea typeface="+mn-ea"/>
                <a:cs typeface="+mn-cs"/>
              </a:rPr>
              <a:t>Presentation - United Kingdom of Great Britain and Northern Ireland</a:t>
            </a:r>
          </a:p>
        </p:txBody>
      </p:sp>
      <p:sp>
        <p:nvSpPr>
          <p:cNvPr id="6" name="Rectangle 5">
            <a:extLst>
              <a:ext uri="{FF2B5EF4-FFF2-40B4-BE49-F238E27FC236}">
                <a16:creationId xmlns:a16="http://schemas.microsoft.com/office/drawing/2014/main" id="{FD95ADA4-FD67-E053-9383-9222E3A7FAB1}"/>
              </a:ext>
            </a:extLst>
          </p:cNvPr>
          <p:cNvSpPr/>
          <p:nvPr/>
        </p:nvSpPr>
        <p:spPr>
          <a:xfrm>
            <a:off x="8035636" y="803564"/>
            <a:ext cx="4156364" cy="207818"/>
          </a:xfrm>
          <a:prstGeom prst="rect">
            <a:avLst/>
          </a:prstGeom>
          <a:solidFill>
            <a:schemeClr val="bg1"/>
          </a:solidFill>
        </p:spPr>
        <p:txBody>
          <a:bodyPr wrap="none" rtlCol="0" anchor="ctr">
            <a:spAutoFit/>
          </a:bodyPr>
          <a:lstStyle/>
          <a:p>
            <a:pPr algn="l"/>
            <a:endParaRPr lang="en-GB" sz="1600">
              <a:latin typeface="Helvetica" pitchFamily="2" charset="0"/>
            </a:endParaRPr>
          </a:p>
        </p:txBody>
      </p:sp>
      <p:pic>
        <p:nvPicPr>
          <p:cNvPr id="8" name="Picture 7">
            <a:extLst>
              <a:ext uri="{FF2B5EF4-FFF2-40B4-BE49-F238E27FC236}">
                <a16:creationId xmlns:a16="http://schemas.microsoft.com/office/drawing/2014/main" id="{AC7CCB64-BE5A-9119-DFDE-A0AE0029935A}"/>
              </a:ext>
            </a:extLst>
          </p:cNvPr>
          <p:cNvPicPr>
            <a:picLocks noChangeAspect="1"/>
          </p:cNvPicPr>
          <p:nvPr/>
        </p:nvPicPr>
        <p:blipFill>
          <a:blip r:embed="rId3"/>
          <a:srcRect t="5046" b="10079"/>
          <a:stretch>
            <a:fillRect/>
          </a:stretch>
        </p:blipFill>
        <p:spPr>
          <a:xfrm>
            <a:off x="-15262" y="0"/>
            <a:ext cx="12207262" cy="6910923"/>
          </a:xfrm>
          <a:prstGeom prst="rect">
            <a:avLst/>
          </a:prstGeom>
        </p:spPr>
      </p:pic>
      <p:sp>
        <p:nvSpPr>
          <p:cNvPr id="16" name="Rectangle 15">
            <a:extLst>
              <a:ext uri="{FF2B5EF4-FFF2-40B4-BE49-F238E27FC236}">
                <a16:creationId xmlns:a16="http://schemas.microsoft.com/office/drawing/2014/main" id="{9CF9484E-5696-BFF1-6830-C8436AF8236C}"/>
              </a:ext>
            </a:extLst>
          </p:cNvPr>
          <p:cNvSpPr/>
          <p:nvPr/>
        </p:nvSpPr>
        <p:spPr>
          <a:xfrm>
            <a:off x="8229601" y="-6626"/>
            <a:ext cx="3962398" cy="687991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57A6"/>
              </a:solidFill>
              <a:effectLst/>
              <a:uLnTx/>
              <a:uFillTx/>
              <a:latin typeface="Arial" panose="020B0604020202020204"/>
              <a:ea typeface="+mn-ea"/>
              <a:cs typeface="+mn-cs"/>
            </a:endParaRPr>
          </a:p>
        </p:txBody>
      </p:sp>
      <p:pic>
        <p:nvPicPr>
          <p:cNvPr id="4" name="Picture 3">
            <a:extLst>
              <a:ext uri="{FF2B5EF4-FFF2-40B4-BE49-F238E27FC236}">
                <a16:creationId xmlns:a16="http://schemas.microsoft.com/office/drawing/2014/main" id="{0541E0C0-17D2-5173-891A-621D6D266984}"/>
              </a:ext>
            </a:extLst>
          </p:cNvPr>
          <p:cNvPicPr>
            <a:picLocks noChangeAspect="1"/>
          </p:cNvPicPr>
          <p:nvPr/>
        </p:nvPicPr>
        <p:blipFill>
          <a:blip r:embed="rId4"/>
          <a:srcRect l="201" t="14198" r="-201" b="-7506"/>
          <a:stretch>
            <a:fillRect/>
          </a:stretch>
        </p:blipFill>
        <p:spPr>
          <a:xfrm>
            <a:off x="206" y="-1"/>
            <a:ext cx="8286124" cy="5104263"/>
          </a:xfrm>
          <a:prstGeom prst="rect">
            <a:avLst/>
          </a:prstGeom>
        </p:spPr>
      </p:pic>
      <p:pic>
        <p:nvPicPr>
          <p:cNvPr id="2" name="Picture 1">
            <a:extLst>
              <a:ext uri="{FF2B5EF4-FFF2-40B4-BE49-F238E27FC236}">
                <a16:creationId xmlns:a16="http://schemas.microsoft.com/office/drawing/2014/main" id="{F5A7ED9B-4345-95DF-C7F3-8F2DC4C87876}"/>
              </a:ext>
            </a:extLst>
          </p:cNvPr>
          <p:cNvPicPr>
            <a:picLocks noChangeAspect="1"/>
          </p:cNvPicPr>
          <p:nvPr/>
        </p:nvPicPr>
        <p:blipFill>
          <a:blip r:embed="rId5"/>
          <a:srcRect t="25642" b="25560"/>
          <a:stretch>
            <a:fillRect/>
          </a:stretch>
        </p:blipFill>
        <p:spPr>
          <a:xfrm>
            <a:off x="-16552" y="3863755"/>
            <a:ext cx="8289027" cy="3016155"/>
          </a:xfrm>
          <a:prstGeom prst="rect">
            <a:avLst/>
          </a:prstGeom>
        </p:spPr>
      </p:pic>
      <p:cxnSp>
        <p:nvCxnSpPr>
          <p:cNvPr id="15" name="Straight Connector 14">
            <a:extLst>
              <a:ext uri="{FF2B5EF4-FFF2-40B4-BE49-F238E27FC236}">
                <a16:creationId xmlns:a16="http://schemas.microsoft.com/office/drawing/2014/main" id="{D63DAEFA-3E76-A546-6EAA-2C9D118192E4}"/>
              </a:ext>
            </a:extLst>
          </p:cNvPr>
          <p:cNvCxnSpPr>
            <a:cxnSpLocks/>
          </p:cNvCxnSpPr>
          <p:nvPr/>
        </p:nvCxnSpPr>
        <p:spPr>
          <a:xfrm>
            <a:off x="0" y="3860916"/>
            <a:ext cx="8289027" cy="0"/>
          </a:xfrm>
          <a:prstGeom prst="line">
            <a:avLst/>
          </a:prstGeom>
          <a:ln w="5715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3" name="ZoneTexte 2">
            <a:extLst>
              <a:ext uri="{FF2B5EF4-FFF2-40B4-BE49-F238E27FC236}">
                <a16:creationId xmlns:a16="http://schemas.microsoft.com/office/drawing/2014/main" id="{502D1ABC-2343-677B-4C6F-2A6EFA72F57C}"/>
              </a:ext>
            </a:extLst>
          </p:cNvPr>
          <p:cNvSpPr txBox="1"/>
          <p:nvPr/>
        </p:nvSpPr>
        <p:spPr>
          <a:xfrm>
            <a:off x="8667428" y="1950994"/>
            <a:ext cx="3122792" cy="434990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Helvetica" pitchFamily="2" charset="0"/>
              </a:rPr>
              <a:t>The HL-LHC will use new technologies to provide up   to </a:t>
            </a:r>
            <a:r>
              <a:rPr lang="en-US" sz="1600" dirty="0">
                <a:latin typeface="Helvetica" pitchFamily="2" charset="0"/>
              </a:rPr>
              <a:t>7</a:t>
            </a:r>
            <a:r>
              <a:rPr kumimoji="0" lang="en-US" sz="1600" b="0" i="0" u="none" strike="noStrike" kern="1200" cap="none" spc="0" normalizeH="0" baseline="0" noProof="0" dirty="0">
                <a:ln>
                  <a:noFill/>
                </a:ln>
                <a:effectLst/>
                <a:uLnTx/>
                <a:uFillTx/>
                <a:latin typeface="Helvetica" pitchFamily="2" charset="0"/>
              </a:rPr>
              <a:t> times more luminosity </a:t>
            </a:r>
            <a:br>
              <a:rPr kumimoji="0" lang="en-US" sz="1600" b="0" i="0" u="none" strike="noStrike" kern="1200" cap="none" spc="0" normalizeH="0" baseline="0" noProof="0" dirty="0">
                <a:ln>
                  <a:noFill/>
                </a:ln>
                <a:effectLst/>
                <a:uLnTx/>
                <a:uFillTx/>
                <a:latin typeface="Helvetica" pitchFamily="2" charset="0"/>
              </a:rPr>
            </a:br>
            <a:r>
              <a:rPr kumimoji="0" lang="en-US" sz="1600" b="0" i="0" u="none" strike="noStrike" kern="1200" cap="none" spc="0" normalizeH="0" baseline="0" noProof="0" dirty="0">
                <a:ln>
                  <a:noFill/>
                </a:ln>
                <a:effectLst/>
                <a:uLnTx/>
                <a:uFillTx/>
                <a:latin typeface="Helvetica" pitchFamily="2" charset="0"/>
              </a:rPr>
              <a:t>than the LHC</a:t>
            </a:r>
          </a:p>
          <a:p>
            <a:pPr marL="342900" marR="0" lvl="0" indent="-34290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Helvetica" pitchFamily="2" charset="0"/>
              </a:rPr>
              <a:t>We are also upgrading the detectors</a:t>
            </a:r>
          </a:p>
          <a:p>
            <a:pPr marL="342900" marR="0" lvl="0" indent="-34290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Helvetica" pitchFamily="2" charset="0"/>
              </a:rPr>
              <a:t>It will give access to rare phenomena, greater precision and discovery potential</a:t>
            </a:r>
            <a:endParaRPr kumimoji="0" lang="en-US" sz="1600" b="0" i="0" u="none" strike="noStrike" kern="1200" cap="none" spc="0" normalizeH="0" baseline="0" noProof="0" dirty="0">
              <a:ln>
                <a:noFill/>
              </a:ln>
              <a:effectLst/>
              <a:uLnTx/>
              <a:uFillTx/>
              <a:latin typeface="Helvetica" pitchFamily="2" charset="0"/>
              <a:ea typeface="Arial" charset="0"/>
              <a:cs typeface="Arial" charset="0"/>
            </a:endParaRPr>
          </a:p>
          <a:p>
            <a:pPr marL="342900" marR="0" lvl="0" indent="-342900" algn="l" defTabSz="914400" rtl="0" eaLnBrk="1" fontAlgn="auto" latinLnBrk="0" hangingPunct="1">
              <a:lnSpc>
                <a:spcPct val="100000"/>
              </a:lnSpc>
              <a:spcBef>
                <a:spcPts val="600"/>
              </a:spcBef>
              <a:spcAft>
                <a:spcPts val="800"/>
              </a:spcAft>
              <a:buClrTx/>
              <a:buSzPct val="100000"/>
              <a:buFont typeface="Arial" charset="0"/>
              <a:buChar char="•"/>
              <a:tabLst/>
              <a:defRPr/>
            </a:pPr>
            <a:r>
              <a:rPr kumimoji="0" lang="en-US" sz="1600" b="0" i="0" u="none" strike="noStrike" kern="1200" cap="none" spc="0" normalizeH="0" baseline="0" noProof="0" dirty="0">
                <a:ln>
                  <a:noFill/>
                </a:ln>
                <a:effectLst/>
                <a:uLnTx/>
                <a:uFillTx/>
                <a:latin typeface="Helvetica" pitchFamily="2" charset="0"/>
                <a:ea typeface="Arial" charset="0"/>
                <a:cs typeface="Arial" charset="0"/>
              </a:rPr>
              <a:t>It will start operating in 2030 and run until 2041</a:t>
            </a:r>
          </a:p>
          <a:p>
            <a:pPr marL="342900" marR="0" lvl="0" indent="-342900" algn="l" defTabSz="914400" rtl="0" eaLnBrk="1" fontAlgn="auto" latinLnBrk="0" hangingPunct="1">
              <a:lnSpc>
                <a:spcPct val="100000"/>
              </a:lnSpc>
              <a:spcBef>
                <a:spcPts val="600"/>
              </a:spcBef>
              <a:spcAft>
                <a:spcPts val="800"/>
              </a:spcAft>
              <a:buClrTx/>
              <a:buSzPct val="100000"/>
              <a:buFont typeface="Arial" charset="0"/>
              <a:buChar char="•"/>
              <a:tabLst/>
              <a:defRPr/>
            </a:pPr>
            <a:r>
              <a:rPr kumimoji="0" lang="en-US" sz="1600" b="1" i="0" u="none" strike="noStrike" kern="1200" cap="none" spc="0" normalizeH="0" baseline="0" noProof="0" dirty="0">
                <a:ln>
                  <a:noFill/>
                </a:ln>
                <a:effectLst/>
                <a:uLnTx/>
                <a:uFillTx/>
                <a:latin typeface="Helvetica" pitchFamily="2" charset="0"/>
                <a:ea typeface="Arial" charset="0"/>
                <a:cs typeface="Arial" charset="0"/>
              </a:rPr>
              <a:t>Largest construction project at CERN for  almost 20 years</a:t>
            </a:r>
            <a:endParaRPr kumimoji="0" lang="fr-FR" sz="1600" b="1" i="0" u="none" strike="noStrike" kern="1200" cap="none" spc="0" normalizeH="0" baseline="0" noProof="0" dirty="0">
              <a:ln>
                <a:noFill/>
              </a:ln>
              <a:effectLst/>
              <a:uLnTx/>
              <a:uFillTx/>
              <a:latin typeface="Helvetica" pitchFamily="2" charset="0"/>
              <a:ea typeface="Arial" charset="0"/>
              <a:cs typeface="Arial" charset="0"/>
            </a:endParaRPr>
          </a:p>
        </p:txBody>
      </p:sp>
      <p:sp>
        <p:nvSpPr>
          <p:cNvPr id="17" name="TextBox 16">
            <a:extLst>
              <a:ext uri="{FF2B5EF4-FFF2-40B4-BE49-F238E27FC236}">
                <a16:creationId xmlns:a16="http://schemas.microsoft.com/office/drawing/2014/main" id="{CAF97C03-BC46-606E-B5D4-C5FD3BA33D63}"/>
              </a:ext>
            </a:extLst>
          </p:cNvPr>
          <p:cNvSpPr txBox="1"/>
          <p:nvPr/>
        </p:nvSpPr>
        <p:spPr>
          <a:xfrm>
            <a:off x="8612008" y="283942"/>
            <a:ext cx="3725260" cy="1384995"/>
          </a:xfrm>
          <a:prstGeom prst="rect">
            <a:avLst/>
          </a:prstGeom>
          <a:noFill/>
        </p:spPr>
        <p:txBody>
          <a:bodyPr wrap="square" rtlCol="0">
            <a:spAutoFit/>
          </a:bodyPr>
          <a:lstStyle/>
          <a:p>
            <a:r>
              <a:rPr lang="en-GB" sz="2800" b="1">
                <a:solidFill>
                  <a:srgbClr val="0062AC"/>
                </a:solidFill>
                <a:latin typeface="Helvetica" pitchFamily="2" charset="0"/>
              </a:rPr>
              <a:t>Upgrade to the </a:t>
            </a:r>
            <a:br>
              <a:rPr lang="en-GB" sz="2800" b="1">
                <a:solidFill>
                  <a:srgbClr val="0062AC"/>
                </a:solidFill>
                <a:latin typeface="Helvetica" pitchFamily="2" charset="0"/>
              </a:rPr>
            </a:br>
            <a:r>
              <a:rPr lang="en-GB" sz="2800" b="1">
                <a:solidFill>
                  <a:srgbClr val="0062AC"/>
                </a:solidFill>
                <a:latin typeface="Helvetica" pitchFamily="2" charset="0"/>
              </a:rPr>
              <a:t>High-Luminosity LHC is under way</a:t>
            </a:r>
          </a:p>
        </p:txBody>
      </p:sp>
      <p:sp>
        <p:nvSpPr>
          <p:cNvPr id="10" name="TextBox 9">
            <a:extLst>
              <a:ext uri="{FF2B5EF4-FFF2-40B4-BE49-F238E27FC236}">
                <a16:creationId xmlns:a16="http://schemas.microsoft.com/office/drawing/2014/main" id="{12B25DEA-907E-FF46-78FA-AFDA5294D6DD}"/>
              </a:ext>
            </a:extLst>
          </p:cNvPr>
          <p:cNvSpPr txBox="1"/>
          <p:nvPr/>
        </p:nvSpPr>
        <p:spPr>
          <a:xfrm>
            <a:off x="-16551" y="6610406"/>
            <a:ext cx="3455788" cy="269504"/>
          </a:xfrm>
          <a:prstGeom prst="rect">
            <a:avLst/>
          </a:prstGeom>
          <a:solidFill>
            <a:schemeClr val="bg1">
              <a:alpha val="85000"/>
            </a:schemeClr>
          </a:solidFill>
        </p:spPr>
        <p:txBody>
          <a:bodyPr wrap="square">
            <a:spAutoFit/>
          </a:bodyPr>
          <a:lstStyle/>
          <a:p>
            <a:pPr algn="ctr"/>
            <a:r>
              <a:rPr lang="en-GB" sz="1100" u="none" strike="noStrike" noProof="0" dirty="0">
                <a:effectLst/>
                <a:latin typeface="Helvetica Light" panose="020B0403020202020204" pitchFamily="34" charset="0"/>
              </a:rPr>
              <a:t>Fully realistic inner triplet string test facility at CERN</a:t>
            </a:r>
            <a:endParaRPr lang="en-GB" sz="1100" noProof="0" dirty="0">
              <a:latin typeface="Helvetica Light" panose="020B0403020202020204" pitchFamily="34" charset="0"/>
            </a:endParaRPr>
          </a:p>
        </p:txBody>
      </p:sp>
      <p:pic>
        <p:nvPicPr>
          <p:cNvPr id="7" name="Picture 4" descr="Inner-triplet string The key elements constituting the new insertion regions for the high-luminosity LHC experiment, showing the quadrupole (Q) and dipole (D) assemblies, superconducting-link feedboxes (DFHX and DFH), cryogenic distribution line (SQXL) and auxiliary equipment. Credit: A Kosmicki/CERN">
            <a:extLst>
              <a:ext uri="{FF2B5EF4-FFF2-40B4-BE49-F238E27FC236}">
                <a16:creationId xmlns:a16="http://schemas.microsoft.com/office/drawing/2014/main" id="{360F4E89-2431-1B96-1819-D31B91C963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80510" y="6136750"/>
            <a:ext cx="4905820" cy="73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69916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D8D1CE-0F0A-33E3-BE86-0CC46DB703BA}"/>
            </a:ext>
          </a:extLst>
        </p:cNvPr>
        <p:cNvGrpSpPr/>
        <p:nvPr/>
      </p:nvGrpSpPr>
      <p:grpSpPr>
        <a:xfrm>
          <a:off x="0" y="0"/>
          <a:ext cx="0" cy="0"/>
          <a:chOff x="0" y="0"/>
          <a:chExt cx="0" cy="0"/>
        </a:xfrm>
      </p:grpSpPr>
      <p:sp>
        <p:nvSpPr>
          <p:cNvPr id="9" name="Footer Placeholder 8">
            <a:extLst>
              <a:ext uri="{FF2B5EF4-FFF2-40B4-BE49-F238E27FC236}">
                <a16:creationId xmlns:a16="http://schemas.microsoft.com/office/drawing/2014/main" id="{8758344C-6BED-F953-91C1-42A81E3AECF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1" u="none" strike="noStrike" kern="1200" cap="none" spc="0" normalizeH="0" baseline="0" noProof="0">
                <a:ln>
                  <a:noFill/>
                </a:ln>
                <a:solidFill>
                  <a:srgbClr val="0033A0"/>
                </a:solidFill>
                <a:effectLst/>
                <a:uLnTx/>
                <a:uFillTx/>
                <a:latin typeface="Arial" panose="020B0604020202020204"/>
                <a:ea typeface="+mn-ea"/>
                <a:cs typeface="+mn-cs"/>
              </a:rPr>
              <a:t>Presentation - United Kingdom of Great Britain and Northern Ireland</a:t>
            </a:r>
          </a:p>
        </p:txBody>
      </p:sp>
      <p:sp>
        <p:nvSpPr>
          <p:cNvPr id="6" name="Rectangle 5">
            <a:extLst>
              <a:ext uri="{FF2B5EF4-FFF2-40B4-BE49-F238E27FC236}">
                <a16:creationId xmlns:a16="http://schemas.microsoft.com/office/drawing/2014/main" id="{11011892-809B-1B29-05F5-3CA7C935C4BE}"/>
              </a:ext>
            </a:extLst>
          </p:cNvPr>
          <p:cNvSpPr/>
          <p:nvPr/>
        </p:nvSpPr>
        <p:spPr>
          <a:xfrm>
            <a:off x="8035636" y="803564"/>
            <a:ext cx="4156364" cy="207818"/>
          </a:xfrm>
          <a:prstGeom prst="rect">
            <a:avLst/>
          </a:prstGeom>
          <a:solidFill>
            <a:schemeClr val="bg1"/>
          </a:solidFill>
        </p:spPr>
        <p:txBody>
          <a:bodyPr wrap="none" rtlCol="0" anchor="ctr">
            <a:spAutoFit/>
          </a:bodyPr>
          <a:lstStyle/>
          <a:p>
            <a:pPr algn="l"/>
            <a:endParaRPr lang="en-GB" sz="1600">
              <a:latin typeface="Helvetica" pitchFamily="2" charset="0"/>
            </a:endParaRPr>
          </a:p>
        </p:txBody>
      </p:sp>
      <p:pic>
        <p:nvPicPr>
          <p:cNvPr id="8" name="Picture 7">
            <a:extLst>
              <a:ext uri="{FF2B5EF4-FFF2-40B4-BE49-F238E27FC236}">
                <a16:creationId xmlns:a16="http://schemas.microsoft.com/office/drawing/2014/main" id="{7C392EC3-156A-32C8-7D9E-02925854145B}"/>
              </a:ext>
            </a:extLst>
          </p:cNvPr>
          <p:cNvPicPr>
            <a:picLocks noChangeAspect="1"/>
          </p:cNvPicPr>
          <p:nvPr/>
        </p:nvPicPr>
        <p:blipFill>
          <a:blip r:embed="rId3"/>
          <a:srcRect t="5046" b="10079"/>
          <a:stretch>
            <a:fillRect/>
          </a:stretch>
        </p:blipFill>
        <p:spPr>
          <a:xfrm>
            <a:off x="-15262" y="0"/>
            <a:ext cx="12207262" cy="6910923"/>
          </a:xfrm>
          <a:prstGeom prst="rect">
            <a:avLst/>
          </a:prstGeom>
        </p:spPr>
      </p:pic>
      <p:sp>
        <p:nvSpPr>
          <p:cNvPr id="16" name="Rectangle 15">
            <a:extLst>
              <a:ext uri="{FF2B5EF4-FFF2-40B4-BE49-F238E27FC236}">
                <a16:creationId xmlns:a16="http://schemas.microsoft.com/office/drawing/2014/main" id="{BDDFE21A-5F52-679E-6B76-67BE39E9FAC1}"/>
              </a:ext>
            </a:extLst>
          </p:cNvPr>
          <p:cNvSpPr/>
          <p:nvPr/>
        </p:nvSpPr>
        <p:spPr>
          <a:xfrm>
            <a:off x="8229601" y="-6626"/>
            <a:ext cx="3962398" cy="687991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57A6"/>
              </a:solidFill>
              <a:effectLst/>
              <a:uLnTx/>
              <a:uFillTx/>
              <a:latin typeface="Arial" panose="020B0604020202020204"/>
              <a:ea typeface="+mn-ea"/>
              <a:cs typeface="+mn-cs"/>
            </a:endParaRPr>
          </a:p>
        </p:txBody>
      </p:sp>
      <p:pic>
        <p:nvPicPr>
          <p:cNvPr id="4" name="Picture 3">
            <a:extLst>
              <a:ext uri="{FF2B5EF4-FFF2-40B4-BE49-F238E27FC236}">
                <a16:creationId xmlns:a16="http://schemas.microsoft.com/office/drawing/2014/main" id="{7BC13628-5570-52EB-67C0-9BE1C5FCF82E}"/>
              </a:ext>
            </a:extLst>
          </p:cNvPr>
          <p:cNvPicPr>
            <a:picLocks noChangeAspect="1"/>
          </p:cNvPicPr>
          <p:nvPr/>
        </p:nvPicPr>
        <p:blipFill>
          <a:blip r:embed="rId4"/>
          <a:srcRect l="201" t="14198" r="-201" b="-7506"/>
          <a:stretch>
            <a:fillRect/>
          </a:stretch>
        </p:blipFill>
        <p:spPr>
          <a:xfrm>
            <a:off x="206" y="-1"/>
            <a:ext cx="8286124" cy="5104263"/>
          </a:xfrm>
          <a:prstGeom prst="rect">
            <a:avLst/>
          </a:prstGeom>
        </p:spPr>
      </p:pic>
      <p:pic>
        <p:nvPicPr>
          <p:cNvPr id="2" name="Picture 1">
            <a:extLst>
              <a:ext uri="{FF2B5EF4-FFF2-40B4-BE49-F238E27FC236}">
                <a16:creationId xmlns:a16="http://schemas.microsoft.com/office/drawing/2014/main" id="{178645D2-33D2-784B-48E2-46715FD37F09}"/>
              </a:ext>
            </a:extLst>
          </p:cNvPr>
          <p:cNvPicPr>
            <a:picLocks noChangeAspect="1"/>
          </p:cNvPicPr>
          <p:nvPr/>
        </p:nvPicPr>
        <p:blipFill>
          <a:blip r:embed="rId5"/>
          <a:srcRect t="25642" b="25560"/>
          <a:stretch>
            <a:fillRect/>
          </a:stretch>
        </p:blipFill>
        <p:spPr>
          <a:xfrm>
            <a:off x="-16552" y="3863755"/>
            <a:ext cx="8289027" cy="3016155"/>
          </a:xfrm>
          <a:prstGeom prst="rect">
            <a:avLst/>
          </a:prstGeom>
        </p:spPr>
      </p:pic>
      <p:cxnSp>
        <p:nvCxnSpPr>
          <p:cNvPr id="15" name="Straight Connector 14">
            <a:extLst>
              <a:ext uri="{FF2B5EF4-FFF2-40B4-BE49-F238E27FC236}">
                <a16:creationId xmlns:a16="http://schemas.microsoft.com/office/drawing/2014/main" id="{45D601F1-A47C-9B6B-457F-330613BEC84E}"/>
              </a:ext>
            </a:extLst>
          </p:cNvPr>
          <p:cNvCxnSpPr>
            <a:cxnSpLocks/>
          </p:cNvCxnSpPr>
          <p:nvPr/>
        </p:nvCxnSpPr>
        <p:spPr>
          <a:xfrm>
            <a:off x="0" y="3860916"/>
            <a:ext cx="8289027" cy="0"/>
          </a:xfrm>
          <a:prstGeom prst="line">
            <a:avLst/>
          </a:prstGeom>
          <a:ln w="5715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3" name="ZoneTexte 2">
            <a:extLst>
              <a:ext uri="{FF2B5EF4-FFF2-40B4-BE49-F238E27FC236}">
                <a16:creationId xmlns:a16="http://schemas.microsoft.com/office/drawing/2014/main" id="{692167E0-E179-2483-12AE-30A7D69A3E96}"/>
              </a:ext>
            </a:extLst>
          </p:cNvPr>
          <p:cNvSpPr txBox="1"/>
          <p:nvPr/>
        </p:nvSpPr>
        <p:spPr>
          <a:xfrm>
            <a:off x="8667428" y="1950994"/>
            <a:ext cx="3122792" cy="434990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Helvetica" pitchFamily="2" charset="0"/>
              </a:rPr>
              <a:t>The HL-LHC will use new technologies to provide up   to </a:t>
            </a:r>
            <a:r>
              <a:rPr lang="en-US" sz="1600" dirty="0">
                <a:latin typeface="Helvetica" pitchFamily="2" charset="0"/>
              </a:rPr>
              <a:t>7</a:t>
            </a:r>
            <a:r>
              <a:rPr kumimoji="0" lang="en-US" sz="1600" b="0" i="0" u="none" strike="noStrike" kern="1200" cap="none" spc="0" normalizeH="0" baseline="0" noProof="0" dirty="0">
                <a:ln>
                  <a:noFill/>
                </a:ln>
                <a:effectLst/>
                <a:uLnTx/>
                <a:uFillTx/>
                <a:latin typeface="Helvetica" pitchFamily="2" charset="0"/>
              </a:rPr>
              <a:t> times more luminosity </a:t>
            </a:r>
            <a:br>
              <a:rPr kumimoji="0" lang="en-US" sz="1600" b="0" i="0" u="none" strike="noStrike" kern="1200" cap="none" spc="0" normalizeH="0" baseline="0" noProof="0" dirty="0">
                <a:ln>
                  <a:noFill/>
                </a:ln>
                <a:effectLst/>
                <a:uLnTx/>
                <a:uFillTx/>
                <a:latin typeface="Helvetica" pitchFamily="2" charset="0"/>
              </a:rPr>
            </a:br>
            <a:r>
              <a:rPr kumimoji="0" lang="en-US" sz="1600" b="0" i="0" u="none" strike="noStrike" kern="1200" cap="none" spc="0" normalizeH="0" baseline="0" noProof="0" dirty="0">
                <a:ln>
                  <a:noFill/>
                </a:ln>
                <a:effectLst/>
                <a:uLnTx/>
                <a:uFillTx/>
                <a:latin typeface="Helvetica" pitchFamily="2" charset="0"/>
              </a:rPr>
              <a:t>than the LHC</a:t>
            </a:r>
          </a:p>
          <a:p>
            <a:pPr marL="342900" marR="0" lvl="0" indent="-34290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Helvetica" pitchFamily="2" charset="0"/>
              </a:rPr>
              <a:t>We are also upgrading the detectors</a:t>
            </a:r>
          </a:p>
          <a:p>
            <a:pPr marL="342900" marR="0" lvl="0" indent="-34290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Helvetica" pitchFamily="2" charset="0"/>
              </a:rPr>
              <a:t>It will give access to rare phenomena, greater precision and discovery potential</a:t>
            </a:r>
            <a:endParaRPr kumimoji="0" lang="en-US" sz="1600" b="0" i="0" u="none" strike="noStrike" kern="1200" cap="none" spc="0" normalizeH="0" baseline="0" noProof="0" dirty="0">
              <a:ln>
                <a:noFill/>
              </a:ln>
              <a:effectLst/>
              <a:uLnTx/>
              <a:uFillTx/>
              <a:latin typeface="Helvetica" pitchFamily="2" charset="0"/>
              <a:ea typeface="Arial" charset="0"/>
              <a:cs typeface="Arial" charset="0"/>
            </a:endParaRPr>
          </a:p>
          <a:p>
            <a:pPr marL="342900" marR="0" lvl="0" indent="-342900" algn="l" defTabSz="914400" rtl="0" eaLnBrk="1" fontAlgn="auto" latinLnBrk="0" hangingPunct="1">
              <a:lnSpc>
                <a:spcPct val="100000"/>
              </a:lnSpc>
              <a:spcBef>
                <a:spcPts val="600"/>
              </a:spcBef>
              <a:spcAft>
                <a:spcPts val="800"/>
              </a:spcAft>
              <a:buClrTx/>
              <a:buSzPct val="100000"/>
              <a:buFont typeface="Arial" charset="0"/>
              <a:buChar char="•"/>
              <a:tabLst/>
              <a:defRPr/>
            </a:pPr>
            <a:r>
              <a:rPr kumimoji="0" lang="en-US" sz="1600" b="0" i="0" u="none" strike="noStrike" kern="1200" cap="none" spc="0" normalizeH="0" baseline="0" noProof="0" dirty="0">
                <a:ln>
                  <a:noFill/>
                </a:ln>
                <a:effectLst/>
                <a:uLnTx/>
                <a:uFillTx/>
                <a:latin typeface="Helvetica" pitchFamily="2" charset="0"/>
                <a:ea typeface="Arial" charset="0"/>
                <a:cs typeface="Arial" charset="0"/>
              </a:rPr>
              <a:t>It will start operating in 2030 and run until 2041</a:t>
            </a:r>
          </a:p>
          <a:p>
            <a:pPr marL="342900" marR="0" lvl="0" indent="-342900" algn="l" defTabSz="914400" rtl="0" eaLnBrk="1" fontAlgn="auto" latinLnBrk="0" hangingPunct="1">
              <a:lnSpc>
                <a:spcPct val="100000"/>
              </a:lnSpc>
              <a:spcBef>
                <a:spcPts val="600"/>
              </a:spcBef>
              <a:spcAft>
                <a:spcPts val="800"/>
              </a:spcAft>
              <a:buClrTx/>
              <a:buSzPct val="100000"/>
              <a:buFont typeface="Arial" charset="0"/>
              <a:buChar char="•"/>
              <a:tabLst/>
              <a:defRPr/>
            </a:pPr>
            <a:r>
              <a:rPr kumimoji="0" lang="en-US" sz="1600" b="1" i="0" u="none" strike="noStrike" kern="1200" cap="none" spc="0" normalizeH="0" baseline="0" noProof="0" dirty="0">
                <a:ln>
                  <a:noFill/>
                </a:ln>
                <a:effectLst/>
                <a:uLnTx/>
                <a:uFillTx/>
                <a:latin typeface="Helvetica" pitchFamily="2" charset="0"/>
                <a:ea typeface="Arial" charset="0"/>
                <a:cs typeface="Arial" charset="0"/>
              </a:rPr>
              <a:t>Largest construction project at CERN for  almost 20 years</a:t>
            </a:r>
            <a:endParaRPr kumimoji="0" lang="fr-FR" sz="1600" b="1" i="0" u="none" strike="noStrike" kern="1200" cap="none" spc="0" normalizeH="0" baseline="0" noProof="0" dirty="0">
              <a:ln>
                <a:noFill/>
              </a:ln>
              <a:effectLst/>
              <a:uLnTx/>
              <a:uFillTx/>
              <a:latin typeface="Helvetica" pitchFamily="2" charset="0"/>
              <a:ea typeface="Arial" charset="0"/>
              <a:cs typeface="Arial" charset="0"/>
            </a:endParaRPr>
          </a:p>
        </p:txBody>
      </p:sp>
      <p:sp>
        <p:nvSpPr>
          <p:cNvPr id="17" name="TextBox 16">
            <a:extLst>
              <a:ext uri="{FF2B5EF4-FFF2-40B4-BE49-F238E27FC236}">
                <a16:creationId xmlns:a16="http://schemas.microsoft.com/office/drawing/2014/main" id="{44C26B1A-8B2D-D81D-9BD6-F439F464F18D}"/>
              </a:ext>
            </a:extLst>
          </p:cNvPr>
          <p:cNvSpPr txBox="1"/>
          <p:nvPr/>
        </p:nvSpPr>
        <p:spPr>
          <a:xfrm>
            <a:off x="8612008" y="283942"/>
            <a:ext cx="3725260" cy="1384995"/>
          </a:xfrm>
          <a:prstGeom prst="rect">
            <a:avLst/>
          </a:prstGeom>
          <a:noFill/>
        </p:spPr>
        <p:txBody>
          <a:bodyPr wrap="square" rtlCol="0">
            <a:spAutoFit/>
          </a:bodyPr>
          <a:lstStyle/>
          <a:p>
            <a:r>
              <a:rPr lang="en-GB" sz="2800" b="1">
                <a:solidFill>
                  <a:srgbClr val="0062AC"/>
                </a:solidFill>
                <a:latin typeface="Helvetica" pitchFamily="2" charset="0"/>
              </a:rPr>
              <a:t>Upgrade to the </a:t>
            </a:r>
            <a:br>
              <a:rPr lang="en-GB" sz="2800" b="1">
                <a:solidFill>
                  <a:srgbClr val="0062AC"/>
                </a:solidFill>
                <a:latin typeface="Helvetica" pitchFamily="2" charset="0"/>
              </a:rPr>
            </a:br>
            <a:r>
              <a:rPr lang="en-GB" sz="2800" b="1">
                <a:solidFill>
                  <a:srgbClr val="0062AC"/>
                </a:solidFill>
                <a:latin typeface="Helvetica" pitchFamily="2" charset="0"/>
              </a:rPr>
              <a:t>High-Luminosity LHC is under way</a:t>
            </a:r>
          </a:p>
        </p:txBody>
      </p:sp>
      <p:sp>
        <p:nvSpPr>
          <p:cNvPr id="5" name="TextBox 4">
            <a:extLst>
              <a:ext uri="{FF2B5EF4-FFF2-40B4-BE49-F238E27FC236}">
                <a16:creationId xmlns:a16="http://schemas.microsoft.com/office/drawing/2014/main" id="{4E44C027-97C3-4484-66AE-1979E862435A}"/>
              </a:ext>
            </a:extLst>
          </p:cNvPr>
          <p:cNvSpPr txBox="1"/>
          <p:nvPr/>
        </p:nvSpPr>
        <p:spPr>
          <a:xfrm>
            <a:off x="-16551" y="6610406"/>
            <a:ext cx="3455788" cy="269504"/>
          </a:xfrm>
          <a:prstGeom prst="rect">
            <a:avLst/>
          </a:prstGeom>
          <a:solidFill>
            <a:schemeClr val="bg1">
              <a:alpha val="85000"/>
            </a:schemeClr>
          </a:solidFill>
        </p:spPr>
        <p:txBody>
          <a:bodyPr wrap="square">
            <a:spAutoFit/>
          </a:bodyPr>
          <a:lstStyle/>
          <a:p>
            <a:pPr algn="ctr"/>
            <a:r>
              <a:rPr lang="en-GB" sz="1100" u="none" strike="noStrike" noProof="0" dirty="0">
                <a:effectLst/>
                <a:latin typeface="Helvetica Light" panose="020B0403020202020204" pitchFamily="34" charset="0"/>
              </a:rPr>
              <a:t>Fully realistic inner triplet string test facility at CERN</a:t>
            </a:r>
            <a:endParaRPr lang="en-GB" sz="1100" noProof="0" dirty="0">
              <a:latin typeface="Helvetica Light" panose="020B0403020202020204" pitchFamily="34" charset="0"/>
            </a:endParaRPr>
          </a:p>
        </p:txBody>
      </p:sp>
      <p:pic>
        <p:nvPicPr>
          <p:cNvPr id="11266" name="Picture 2" descr="Dress rehearsal Preparing to integrate the corrector package (yellow) with the separation and recombination dipole (blue) at the inner-triplet-string test stand &#10;at CERN. Credit: M Brice/CERN-PHOTO-202502-038-37">
            <a:extLst>
              <a:ext uri="{FF2B5EF4-FFF2-40B4-BE49-F238E27FC236}">
                <a16:creationId xmlns:a16="http://schemas.microsoft.com/office/drawing/2014/main" id="{15CBDBCA-7789-2651-B000-04728893394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68583" y="290334"/>
            <a:ext cx="5922767" cy="3331556"/>
          </a:xfrm>
          <a:prstGeom prst="rect">
            <a:avLst/>
          </a:prstGeom>
          <a:noFill/>
          <a:effectLst>
            <a:outerShdw blurRad="296402"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1268" name="Picture 4" descr="Inner-triplet string The key elements constituting the new insertion regions for the high-luminosity LHC experiment, showing the quadrupole (Q) and dipole (D) assemblies, superconducting-link feedboxes (DFHX and DFH), cryogenic distribution line (SQXL) and auxiliary equipment. Credit: A Kosmicki/CERN">
            <a:extLst>
              <a:ext uri="{FF2B5EF4-FFF2-40B4-BE49-F238E27FC236}">
                <a16:creationId xmlns:a16="http://schemas.microsoft.com/office/drawing/2014/main" id="{903B044F-E650-A88A-CA3A-1B4B54B413B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80510" y="6136750"/>
            <a:ext cx="4905820" cy="730825"/>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FFE4EA0C-8582-B795-B44B-EB6D347FDDD7}"/>
              </a:ext>
            </a:extLst>
          </p:cNvPr>
          <p:cNvSpPr txBox="1"/>
          <p:nvPr/>
        </p:nvSpPr>
        <p:spPr>
          <a:xfrm>
            <a:off x="1165885" y="3160225"/>
            <a:ext cx="3962397" cy="461665"/>
          </a:xfrm>
          <a:prstGeom prst="rect">
            <a:avLst/>
          </a:prstGeom>
          <a:solidFill>
            <a:schemeClr val="tx1">
              <a:alpha val="35000"/>
            </a:schemeClr>
          </a:solidFill>
        </p:spPr>
        <p:txBody>
          <a:bodyPr wrap="square" rtlCol="0">
            <a:spAutoFit/>
          </a:bodyPr>
          <a:lstStyle/>
          <a:p>
            <a:pPr marL="0">
              <a:spcBef>
                <a:spcPts val="3000"/>
              </a:spcBef>
            </a:pPr>
            <a:r>
              <a:rPr lang="en-GB" sz="1200" dirty="0">
                <a:solidFill>
                  <a:schemeClr val="bg1"/>
                </a:solidFill>
                <a:latin typeface="Helvetica" pitchFamily="2" charset="0"/>
                <a:ea typeface="Helvetica Light" charset="0"/>
                <a:cs typeface="Helvetica Light" charset="0"/>
                <a:sym typeface="Wingdings" pitchFamily="2" charset="2"/>
              </a:rPr>
              <a:t>INFN-LASA (Milano) contributed 54 higher-order corrector magnets integrated in Corrector Package (CP)</a:t>
            </a:r>
          </a:p>
        </p:txBody>
      </p:sp>
    </p:spTree>
    <p:extLst>
      <p:ext uri="{BB962C8B-B14F-4D97-AF65-F5344CB8AC3E}">
        <p14:creationId xmlns:p14="http://schemas.microsoft.com/office/powerpoint/2010/main" val="281178038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F85A0-24DD-CE36-46C8-71200988551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A0F6645-E051-3B3A-5454-4CA282AD44CF}"/>
              </a:ext>
            </a:extLst>
          </p:cNvPr>
          <p:cNvSpPr/>
          <p:nvPr/>
        </p:nvSpPr>
        <p:spPr>
          <a:xfrm>
            <a:off x="641954" y="1147461"/>
            <a:ext cx="11550046" cy="338554"/>
          </a:xfrm>
          <a:prstGeom prst="rect">
            <a:avLst/>
          </a:prstGeom>
        </p:spPr>
        <p:txBody>
          <a:bodyPr wrap="square">
            <a:spAutoFit/>
          </a:bodyPr>
          <a:lstStyle/>
          <a:p>
            <a:pPr defTabSz="457200" fontAlgn="base">
              <a:spcBef>
                <a:spcPts val="1800"/>
              </a:spcBef>
              <a:spcAft>
                <a:spcPct val="0"/>
              </a:spcAft>
              <a:defRPr/>
            </a:pPr>
            <a:r>
              <a:rPr lang="en-GB" sz="1600" b="1" noProof="0">
                <a:solidFill>
                  <a:srgbClr val="000000"/>
                </a:solidFill>
                <a:latin typeface="Helvetica" pitchFamily="2" charset="0"/>
              </a:rPr>
              <a:t>Ambitious goal: </a:t>
            </a:r>
            <a:r>
              <a:rPr lang="en-GB" sz="1600" noProof="0">
                <a:solidFill>
                  <a:srgbClr val="000000"/>
                </a:solidFill>
                <a:latin typeface="Helvetica" pitchFamily="2" charset="0"/>
              </a:rPr>
              <a:t>L</a:t>
            </a:r>
            <a:r>
              <a:rPr lang="en-GB" sz="1600" baseline="-25000" noProof="0">
                <a:solidFill>
                  <a:srgbClr val="000000"/>
                </a:solidFill>
                <a:latin typeface="Helvetica" pitchFamily="2" charset="0"/>
              </a:rPr>
              <a:t>int</a:t>
            </a:r>
            <a:r>
              <a:rPr lang="en-GB" sz="1600" noProof="0">
                <a:solidFill>
                  <a:srgbClr val="000000"/>
                </a:solidFill>
                <a:latin typeface="Helvetica" pitchFamily="2" charset="0"/>
              </a:rPr>
              <a:t> &gt; 2500 fb</a:t>
            </a:r>
            <a:r>
              <a:rPr lang="en-GB" sz="1600" baseline="30000" noProof="0">
                <a:solidFill>
                  <a:srgbClr val="000000"/>
                </a:solidFill>
                <a:latin typeface="Helvetica" pitchFamily="2" charset="0"/>
              </a:rPr>
              <a:t>–1</a:t>
            </a:r>
            <a:r>
              <a:rPr lang="en-GB" sz="1600" noProof="0">
                <a:solidFill>
                  <a:srgbClr val="000000"/>
                </a:solidFill>
                <a:latin typeface="Helvetica" pitchFamily="2" charset="0"/>
              </a:rPr>
              <a:t> in 9 years of operation </a:t>
            </a:r>
            <a:r>
              <a:rPr lang="en-GB" sz="1400" noProof="0">
                <a:solidFill>
                  <a:srgbClr val="000000"/>
                </a:solidFill>
                <a:latin typeface="Helvetica" pitchFamily="2" charset="0"/>
              </a:rPr>
              <a:t>(for a total delivered luminosity of 3 ab</a:t>
            </a:r>
            <a:r>
              <a:rPr lang="en-GB" sz="1400" baseline="30000" noProof="0">
                <a:solidFill>
                  <a:srgbClr val="000000"/>
                </a:solidFill>
                <a:latin typeface="Helvetica" pitchFamily="2" charset="0"/>
              </a:rPr>
              <a:t>–1</a:t>
            </a:r>
            <a:r>
              <a:rPr lang="en-GB" sz="1400" noProof="0">
                <a:solidFill>
                  <a:srgbClr val="000000"/>
                </a:solidFill>
                <a:latin typeface="Helvetica" pitchFamily="2" charset="0"/>
              </a:rPr>
              <a:t>)</a:t>
            </a:r>
            <a:endParaRPr lang="en-GB" sz="1400" noProof="0">
              <a:solidFill>
                <a:schemeClr val="tx1">
                  <a:lumMod val="75000"/>
                  <a:lumOff val="25000"/>
                </a:schemeClr>
              </a:solidFill>
              <a:latin typeface="Helvetica" pitchFamily="2" charset="0"/>
            </a:endParaRPr>
          </a:p>
        </p:txBody>
      </p:sp>
      <p:sp>
        <p:nvSpPr>
          <p:cNvPr id="15" name="TextBox 14">
            <a:extLst>
              <a:ext uri="{FF2B5EF4-FFF2-40B4-BE49-F238E27FC236}">
                <a16:creationId xmlns:a16="http://schemas.microsoft.com/office/drawing/2014/main" id="{E93F7167-3506-7BB0-2AFE-CDE70AF340ED}"/>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a:ln>
                  <a:noFill/>
                </a:ln>
                <a:solidFill>
                  <a:srgbClr val="0D7FBF"/>
                </a:solidFill>
                <a:effectLst/>
                <a:uLnTx/>
                <a:uFillTx/>
                <a:latin typeface="Helvetica" pitchFamily="2" charset="0"/>
                <a:ea typeface="Trebuchet MS" pitchFamily="-84" charset="0"/>
                <a:cs typeface="Helvetica Light"/>
              </a:rPr>
              <a:t>Accelerator upgrades to HL-LHC</a:t>
            </a:r>
          </a:p>
        </p:txBody>
      </p:sp>
      <mc:AlternateContent xmlns:mc="http://schemas.openxmlformats.org/markup-compatibility/2006">
        <mc:Choice xmlns:a14="http://schemas.microsoft.com/office/drawing/2010/main" Requires="a14">
          <p:graphicFrame>
            <p:nvGraphicFramePr>
              <p:cNvPr id="20" name="Table 19">
                <a:extLst>
                  <a:ext uri="{FF2B5EF4-FFF2-40B4-BE49-F238E27FC236}">
                    <a16:creationId xmlns:a16="http://schemas.microsoft.com/office/drawing/2014/main" id="{51F5A2E7-08C0-21C9-509D-7DCF2BC186A7}"/>
                  </a:ext>
                </a:extLst>
              </p:cNvPr>
              <p:cNvGraphicFramePr>
                <a:graphicFrameLocks noGrp="1"/>
              </p:cNvGraphicFramePr>
              <p:nvPr>
                <p:extLst>
                  <p:ext uri="{D42A27DB-BD31-4B8C-83A1-F6EECF244321}">
                    <p14:modId xmlns:p14="http://schemas.microsoft.com/office/powerpoint/2010/main" val="2930732204"/>
                  </p:ext>
                </p:extLst>
              </p:nvPr>
            </p:nvGraphicFramePr>
            <p:xfrm>
              <a:off x="1403350" y="1990257"/>
              <a:ext cx="9486900" cy="1691640"/>
            </p:xfrm>
            <a:graphic>
              <a:graphicData uri="http://schemas.openxmlformats.org/drawingml/2006/table">
                <a:tbl>
                  <a:tblPr firstRow="1" bandRow="1">
                    <a:tableStyleId>{69012ECD-51FC-41F1-AA8D-1B2483CD663E}</a:tableStyleId>
                  </a:tblPr>
                  <a:tblGrid>
                    <a:gridCol w="1363837">
                      <a:extLst>
                        <a:ext uri="{9D8B030D-6E8A-4147-A177-3AD203B41FA5}">
                          <a16:colId xmlns:a16="http://schemas.microsoft.com/office/drawing/2014/main" val="4011834455"/>
                        </a:ext>
                      </a:extLst>
                    </a:gridCol>
                    <a:gridCol w="1798463">
                      <a:extLst>
                        <a:ext uri="{9D8B030D-6E8A-4147-A177-3AD203B41FA5}">
                          <a16:colId xmlns:a16="http://schemas.microsoft.com/office/drawing/2014/main" val="12727440"/>
                        </a:ext>
                      </a:extLst>
                    </a:gridCol>
                    <a:gridCol w="1581150">
                      <a:extLst>
                        <a:ext uri="{9D8B030D-6E8A-4147-A177-3AD203B41FA5}">
                          <a16:colId xmlns:a16="http://schemas.microsoft.com/office/drawing/2014/main" val="1489545425"/>
                        </a:ext>
                      </a:extLst>
                    </a:gridCol>
                    <a:gridCol w="1581150">
                      <a:extLst>
                        <a:ext uri="{9D8B030D-6E8A-4147-A177-3AD203B41FA5}">
                          <a16:colId xmlns:a16="http://schemas.microsoft.com/office/drawing/2014/main" val="1918504189"/>
                        </a:ext>
                      </a:extLst>
                    </a:gridCol>
                    <a:gridCol w="1581150">
                      <a:extLst>
                        <a:ext uri="{9D8B030D-6E8A-4147-A177-3AD203B41FA5}">
                          <a16:colId xmlns:a16="http://schemas.microsoft.com/office/drawing/2014/main" val="2783074342"/>
                        </a:ext>
                      </a:extLst>
                    </a:gridCol>
                    <a:gridCol w="1581150">
                      <a:extLst>
                        <a:ext uri="{9D8B030D-6E8A-4147-A177-3AD203B41FA5}">
                          <a16:colId xmlns:a16="http://schemas.microsoft.com/office/drawing/2014/main" val="2727010740"/>
                        </a:ext>
                      </a:extLst>
                    </a:gridCol>
                  </a:tblGrid>
                  <a:tr h="370840">
                    <a:tc>
                      <a:txBody>
                        <a:bodyPr/>
                        <a:lstStyle/>
                        <a:p>
                          <a:endParaRPr lang="en-CH" sz="1600">
                            <a:latin typeface="Helvetica" pitchFamily="2" charset="0"/>
                          </a:endParaRPr>
                        </a:p>
                      </a:txBody>
                      <a:tcPr/>
                    </a:tc>
                    <a:tc>
                      <a:txBody>
                        <a:bodyPr/>
                        <a:lstStyle/>
                        <a:p>
                          <a:pPr algn="ctr"/>
                          <a:r>
                            <a:rPr lang="en-CH" sz="1600">
                              <a:latin typeface="Helvetica" pitchFamily="2" charset="0"/>
                            </a:rPr>
                            <a:t>Bunch intensity</a:t>
                          </a:r>
                        </a:p>
                        <a:p>
                          <a:pPr algn="ctr"/>
                          <a:r>
                            <a:rPr lang="en-CH" sz="1400" b="0">
                              <a:latin typeface="Helvetica" pitchFamily="2" charset="0"/>
                            </a:rPr>
                            <a:t>[protons / bunch]</a:t>
                          </a:r>
                        </a:p>
                      </a:txBody>
                      <a:tcPr/>
                    </a:tc>
                    <a:tc>
                      <a:txBody>
                        <a:bodyPr/>
                        <a:lstStyle/>
                        <a:p>
                          <a:pPr algn="ctr"/>
                          <a:r>
                            <a:rPr kumimoji="0" lang="el-GR" sz="1600" b="1" i="0" u="none" strike="noStrike" kern="1200" cap="none" spc="0" normalizeH="0" baseline="0" noProof="0">
                              <a:ln>
                                <a:noFill/>
                              </a:ln>
                              <a:solidFill>
                                <a:schemeClr val="bg1"/>
                              </a:solidFill>
                              <a:effectLst/>
                              <a:uLnTx/>
                              <a:uFillTx/>
                              <a:latin typeface="Helvetica" pitchFamily="2" charset="0"/>
                              <a:ea typeface="+mn-ea"/>
                              <a:cs typeface="+mn-cs"/>
                            </a:rPr>
                            <a:t>β*</a:t>
                          </a:r>
                          <a:r>
                            <a:rPr kumimoji="0" lang="en-US" sz="1600" b="1" i="0" u="none" strike="noStrike" kern="1200" cap="none" spc="0" normalizeH="0" baseline="0" noProof="0">
                              <a:ln>
                                <a:noFill/>
                              </a:ln>
                              <a:solidFill>
                                <a:schemeClr val="bg1"/>
                              </a:solidFill>
                              <a:effectLst/>
                              <a:uLnTx/>
                              <a:uFillTx/>
                              <a:latin typeface="Helvetica" pitchFamily="2" charset="0"/>
                              <a:ea typeface="+mn-ea"/>
                              <a:cs typeface="+mn-cs"/>
                            </a:rPr>
                            <a:t> </a:t>
                          </a:r>
                        </a:p>
                        <a:p>
                          <a:pPr algn="ctr"/>
                          <a:r>
                            <a:rPr kumimoji="0" lang="en-US" sz="1400" b="0" i="0" u="none" strike="noStrike" kern="1200" cap="none" spc="0" normalizeH="0" baseline="0" noProof="0">
                              <a:ln>
                                <a:noFill/>
                              </a:ln>
                              <a:solidFill>
                                <a:schemeClr val="bg1"/>
                              </a:solidFill>
                              <a:effectLst/>
                              <a:uLnTx/>
                              <a:uFillTx/>
                              <a:latin typeface="Helvetica" pitchFamily="2" charset="0"/>
                              <a:ea typeface="+mn-ea"/>
                              <a:cs typeface="+mn-cs"/>
                            </a:rPr>
                            <a:t>[cm]</a:t>
                          </a:r>
                          <a:endParaRPr lang="en-CH" sz="1200" b="0">
                            <a:solidFill>
                              <a:schemeClr val="bg1"/>
                            </a:solidFill>
                            <a:latin typeface="Helvetica" pitchFamily="2" charset="0"/>
                          </a:endParaRPr>
                        </a:p>
                      </a:txBody>
                      <a:tcPr/>
                    </a:tc>
                    <a:tc>
                      <a:txBody>
                        <a:bodyPr/>
                        <a:lstStyle/>
                        <a:p>
                          <a:pPr algn="ctr"/>
                          <a:r>
                            <a:rPr lang="en-CH" sz="1600">
                              <a:latin typeface="Helvetica" pitchFamily="2" charset="0"/>
                            </a:rPr>
                            <a:t>Peak lumi</a:t>
                          </a:r>
                        </a:p>
                        <a:p>
                          <a:pPr algn="ctr"/>
                          <a:r>
                            <a:rPr lang="en-GB" sz="1400" b="0">
                              <a:solidFill>
                                <a:schemeClr val="bg1"/>
                              </a:solidFill>
                              <a:latin typeface="Helvetica" pitchFamily="2" charset="0"/>
                            </a:rPr>
                            <a:t>[cm</a:t>
                          </a:r>
                          <a:r>
                            <a:rPr lang="en-GB" sz="1400" b="0" baseline="30000">
                              <a:solidFill>
                                <a:schemeClr val="bg1"/>
                              </a:solidFill>
                              <a:latin typeface="Helvetica" pitchFamily="2" charset="0"/>
                            </a:rPr>
                            <a:t>–2</a:t>
                          </a:r>
                          <a:r>
                            <a:rPr lang="en-GB" sz="1400" b="0">
                              <a:solidFill>
                                <a:schemeClr val="bg1"/>
                              </a:solidFill>
                              <a:latin typeface="Helvetica" pitchFamily="2" charset="0"/>
                            </a:rPr>
                            <a:t>s</a:t>
                          </a:r>
                          <a:r>
                            <a:rPr lang="en-GB" sz="1400" b="0" baseline="30000">
                              <a:solidFill>
                                <a:schemeClr val="bg1"/>
                              </a:solidFill>
                              <a:latin typeface="Helvetica" pitchFamily="2" charset="0"/>
                            </a:rPr>
                            <a:t>–1</a:t>
                          </a:r>
                          <a:r>
                            <a:rPr lang="en-GB" sz="1400" b="0" baseline="0">
                              <a:solidFill>
                                <a:schemeClr val="bg1"/>
                              </a:solidFill>
                              <a:latin typeface="Helvetica" pitchFamily="2" charset="0"/>
                            </a:rPr>
                            <a:t>]</a:t>
                          </a:r>
                          <a:r>
                            <a:rPr lang="en-GB" sz="1400" b="0">
                              <a:solidFill>
                                <a:schemeClr val="bg1"/>
                              </a:solidFill>
                              <a:latin typeface="Helvetica" pitchFamily="2" charset="0"/>
                            </a:rPr>
                            <a:t> </a:t>
                          </a:r>
                          <a:endParaRPr lang="en-CH" sz="1400" b="0">
                            <a:solidFill>
                              <a:schemeClr val="bg1"/>
                            </a:solidFill>
                            <a:latin typeface="Helvetica" pitchFamily="2" charset="0"/>
                          </a:endParaRPr>
                        </a:p>
                      </a:txBody>
                      <a:tcPr/>
                    </a:tc>
                    <a:tc>
                      <a:txBody>
                        <a:bodyPr/>
                        <a:lstStyle/>
                        <a:p>
                          <a:pPr algn="ctr"/>
                          <a:r>
                            <a:rPr lang="en-CH" sz="1600">
                              <a:solidFill>
                                <a:schemeClr val="bg1"/>
                              </a:solidFill>
                              <a:latin typeface="Helvetica" pitchFamily="2" charset="0"/>
                            </a:rPr>
                            <a:t>Pileup </a:t>
                          </a:r>
                          <a:r>
                            <a:rPr lang="en-GB" sz="1600">
                              <a:solidFill>
                                <a:schemeClr val="bg1"/>
                              </a:solidFill>
                              <a:latin typeface="Helvetica" pitchFamily="2" charset="0"/>
                            </a:rPr>
                            <a:t>⟨</a:t>
                          </a:r>
                          <a:r>
                            <a:rPr lang="en-GB" sz="1600" err="1">
                              <a:solidFill>
                                <a:schemeClr val="bg1"/>
                              </a:solidFill>
                              <a:latin typeface="Helvetica" pitchFamily="2" charset="0"/>
                            </a:rPr>
                            <a:t>μ</a:t>
                          </a:r>
                          <a:r>
                            <a:rPr lang="en-GB" sz="1600">
                              <a:solidFill>
                                <a:schemeClr val="bg1"/>
                              </a:solidFill>
                              <a:latin typeface="Helvetica" pitchFamily="2" charset="0"/>
                            </a:rPr>
                            <a:t>⟩ </a:t>
                          </a:r>
                          <a:endParaRPr lang="en-CH" sz="1600">
                            <a:solidFill>
                              <a:schemeClr val="bg1"/>
                            </a:solidFill>
                            <a:latin typeface="Helvetica" pitchFamily="2" charset="0"/>
                          </a:endParaRPr>
                        </a:p>
                        <a:p>
                          <a:pPr algn="ctr"/>
                          <a:endParaRPr lang="en-CH" sz="1600">
                            <a:latin typeface="Helvetica" pitchFamily="2" charset="0"/>
                          </a:endParaRP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CH" sz="1600">
                              <a:latin typeface="Helvetica" pitchFamily="2" charset="0"/>
                            </a:rPr>
                            <a:t>Int. lumi / year</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1400" b="0">
                              <a:solidFill>
                                <a:schemeClr val="bg1"/>
                              </a:solidFill>
                              <a:latin typeface="Helvetica" pitchFamily="2" charset="0"/>
                            </a:rPr>
                            <a:t>[fb</a:t>
                          </a:r>
                          <a:r>
                            <a:rPr lang="en-GB" sz="1400" b="0" baseline="30000">
                              <a:solidFill>
                                <a:schemeClr val="bg1"/>
                              </a:solidFill>
                              <a:latin typeface="Helvetica" pitchFamily="2" charset="0"/>
                            </a:rPr>
                            <a:t>–1</a:t>
                          </a:r>
                          <a:r>
                            <a:rPr lang="en-GB" sz="1400" b="0" baseline="0">
                              <a:solidFill>
                                <a:schemeClr val="bg1"/>
                              </a:solidFill>
                              <a:latin typeface="Helvetica" pitchFamily="2" charset="0"/>
                            </a:rPr>
                            <a:t>]</a:t>
                          </a:r>
                          <a:endParaRPr lang="en-CH" sz="1400" b="0">
                            <a:solidFill>
                              <a:schemeClr val="bg1"/>
                            </a:solidFill>
                            <a:latin typeface="Helvetica" pitchFamily="2" charset="0"/>
                          </a:endParaRPr>
                        </a:p>
                      </a:txBody>
                      <a:tcPr/>
                    </a:tc>
                    <a:extLst>
                      <a:ext uri="{0D108BD9-81ED-4DB2-BD59-A6C34878D82A}">
                        <a16:rowId xmlns:a16="http://schemas.microsoft.com/office/drawing/2014/main" val="3323693852"/>
                      </a:ext>
                    </a:extLst>
                  </a:tr>
                  <a:tr h="370840">
                    <a:tc>
                      <a:txBody>
                        <a:bodyPr/>
                        <a:lstStyle/>
                        <a:p>
                          <a:r>
                            <a:rPr lang="en-CH" sz="1600">
                              <a:latin typeface="Helvetica" pitchFamily="2" charset="0"/>
                            </a:rPr>
                            <a:t>LHC design</a:t>
                          </a:r>
                        </a:p>
                      </a:txBody>
                      <a:tcPr/>
                    </a:tc>
                    <a:tc>
                      <a:txBody>
                        <a:bodyPr/>
                        <a:lstStyle/>
                        <a:p>
                          <a:pPr algn="ctr"/>
                          <a:r>
                            <a:rPr lang="en-GB" sz="1600">
                              <a:solidFill>
                                <a:srgbClr val="000000"/>
                              </a:solidFill>
                              <a:latin typeface="Helvetica" pitchFamily="2" charset="0"/>
                            </a:rPr>
                            <a:t>1.15 </a:t>
                          </a:r>
                          <a14:m>
                            <m:oMath xmlns:m="http://schemas.openxmlformats.org/officeDocument/2006/math">
                              <m:r>
                                <a:rPr lang="en-GB" sz="1600" i="1" smtClean="0">
                                  <a:solidFill>
                                    <a:srgbClr val="000000"/>
                                  </a:solidFill>
                                  <a:latin typeface="Cambria Math" panose="02040503050406030204" pitchFamily="18" charset="0"/>
                                  <a:ea typeface="Cambria Math" panose="02040503050406030204" pitchFamily="18" charset="0"/>
                                </a:rPr>
                                <m:t>∙</m:t>
                              </m:r>
                              <m:r>
                                <a:rPr lang="en-US" sz="1600" b="0" i="1" smtClean="0">
                                  <a:solidFill>
                                    <a:srgbClr val="000000"/>
                                  </a:solidFill>
                                  <a:latin typeface="Cambria Math" panose="02040503050406030204" pitchFamily="18" charset="0"/>
                                  <a:ea typeface="Cambria Math" panose="02040503050406030204" pitchFamily="18" charset="0"/>
                                </a:rPr>
                                <m:t> </m:t>
                              </m:r>
                            </m:oMath>
                          </a14:m>
                          <a:r>
                            <a:rPr lang="en-GB" sz="1600">
                              <a:solidFill>
                                <a:srgbClr val="000000"/>
                              </a:solidFill>
                              <a:latin typeface="Helvetica" pitchFamily="2" charset="0"/>
                            </a:rPr>
                            <a:t>10</a:t>
                          </a:r>
                          <a:r>
                            <a:rPr lang="en-GB" sz="1600" baseline="30000">
                              <a:solidFill>
                                <a:srgbClr val="000000"/>
                              </a:solidFill>
                              <a:latin typeface="Helvetica" pitchFamily="2" charset="0"/>
                            </a:rPr>
                            <a:t>11</a:t>
                          </a:r>
                          <a:r>
                            <a:rPr lang="en-GB" sz="1600">
                              <a:solidFill>
                                <a:srgbClr val="000000"/>
                              </a:solidFill>
                              <a:latin typeface="Helvetica" pitchFamily="2" charset="0"/>
                            </a:rPr>
                            <a:t> </a:t>
                          </a:r>
                          <a:endParaRPr lang="en-CH" sz="1600">
                            <a:latin typeface="Helvetica" pitchFamily="2" charset="0"/>
                          </a:endParaRPr>
                        </a:p>
                      </a:txBody>
                      <a:tcPr/>
                    </a:tc>
                    <a:tc>
                      <a:txBody>
                        <a:bodyPr/>
                        <a:lstStyle/>
                        <a:p>
                          <a:pPr algn="ctr"/>
                          <a:r>
                            <a:rPr lang="el-GR" sz="1600">
                              <a:solidFill>
                                <a:srgbClr val="000000"/>
                              </a:solidFill>
                              <a:latin typeface="Helvetica" pitchFamily="2" charset="0"/>
                            </a:rPr>
                            <a:t>55</a:t>
                          </a:r>
                          <a:endParaRPr lang="en-CH" sz="1600">
                            <a:latin typeface="Helvetica" pitchFamily="2" charset="0"/>
                          </a:endParaRPr>
                        </a:p>
                      </a:txBody>
                      <a:tcPr/>
                    </a:tc>
                    <a:tc>
                      <a:txBody>
                        <a:bodyPr/>
                        <a:lstStyle/>
                        <a:p>
                          <a:pPr algn="ctr"/>
                          <a:r>
                            <a:rPr lang="en-GB" sz="1600">
                              <a:solidFill>
                                <a:srgbClr val="000000"/>
                              </a:solidFill>
                              <a:latin typeface="Helvetica" pitchFamily="2" charset="0"/>
                            </a:rPr>
                            <a:t>1 </a:t>
                          </a:r>
                          <a14:m>
                            <m:oMath xmlns:m="http://schemas.openxmlformats.org/officeDocument/2006/math">
                              <m:r>
                                <a:rPr lang="en-GB" sz="1600" i="1">
                                  <a:solidFill>
                                    <a:srgbClr val="000000"/>
                                  </a:solidFill>
                                  <a:latin typeface="Cambria Math" panose="02040503050406030204" pitchFamily="18" charset="0"/>
                                  <a:ea typeface="Cambria Math" panose="02040503050406030204" pitchFamily="18" charset="0"/>
                                </a:rPr>
                                <m:t>∙</m:t>
                              </m:r>
                            </m:oMath>
                          </a14:m>
                          <a:r>
                            <a:rPr lang="en-GB" sz="1600">
                              <a:solidFill>
                                <a:srgbClr val="000000"/>
                              </a:solidFill>
                              <a:latin typeface="Helvetica" pitchFamily="2" charset="0"/>
                            </a:rPr>
                            <a:t> 10</a:t>
                          </a:r>
                          <a:r>
                            <a:rPr lang="en-GB" sz="1600" baseline="30000">
                              <a:solidFill>
                                <a:srgbClr val="000000"/>
                              </a:solidFill>
                              <a:latin typeface="Helvetica" pitchFamily="2" charset="0"/>
                            </a:rPr>
                            <a:t>34</a:t>
                          </a:r>
                          <a:r>
                            <a:rPr lang="en-GB" sz="1600">
                              <a:solidFill>
                                <a:srgbClr val="000000"/>
                              </a:solidFill>
                              <a:latin typeface="Helvetica" pitchFamily="2" charset="0"/>
                            </a:rPr>
                            <a:t> </a:t>
                          </a:r>
                          <a:endParaRPr lang="en-CH" sz="1600">
                            <a:latin typeface="Helvetica" pitchFamily="2" charset="0"/>
                          </a:endParaRPr>
                        </a:p>
                      </a:txBody>
                      <a:tcPr/>
                    </a:tc>
                    <a:tc>
                      <a:txBody>
                        <a:bodyPr/>
                        <a:lstStyle/>
                        <a:p>
                          <a:pPr algn="ctr"/>
                          <a:r>
                            <a:rPr lang="en-CH" sz="1600">
                              <a:latin typeface="Helvetica" pitchFamily="2" charset="0"/>
                            </a:rPr>
                            <a:t>23</a:t>
                          </a:r>
                        </a:p>
                      </a:txBody>
                      <a:tcPr/>
                    </a:tc>
                    <a:tc>
                      <a:txBody>
                        <a:bodyPr/>
                        <a:lstStyle/>
                        <a:p>
                          <a:pPr algn="ctr"/>
                          <a:r>
                            <a:rPr lang="en-CH" sz="1600">
                              <a:latin typeface="Helvetica" pitchFamily="2" charset="0"/>
                            </a:rPr>
                            <a:t>30</a:t>
                          </a:r>
                        </a:p>
                      </a:txBody>
                      <a:tcPr/>
                    </a:tc>
                    <a:extLst>
                      <a:ext uri="{0D108BD9-81ED-4DB2-BD59-A6C34878D82A}">
                        <a16:rowId xmlns:a16="http://schemas.microsoft.com/office/drawing/2014/main" val="4144005074"/>
                      </a:ext>
                    </a:extLst>
                  </a:tr>
                  <a:tr h="370840">
                    <a:tc>
                      <a:txBody>
                        <a:bodyPr/>
                        <a:lstStyle/>
                        <a:p>
                          <a:r>
                            <a:rPr lang="en-CH" sz="1600">
                              <a:latin typeface="Helvetica" pitchFamily="2" charset="0"/>
                            </a:rPr>
                            <a:t>LHC today</a:t>
                          </a:r>
                        </a:p>
                      </a:txBody>
                      <a:tcPr/>
                    </a:tc>
                    <a:tc>
                      <a:txBody>
                        <a:bodyPr/>
                        <a:lstStyle/>
                        <a:p>
                          <a:pPr algn="ctr"/>
                          <a:r>
                            <a:rPr lang="en-GB" sz="1600">
                              <a:solidFill>
                                <a:srgbClr val="000000"/>
                              </a:solidFill>
                              <a:latin typeface="Helvetica" pitchFamily="2" charset="0"/>
                            </a:rPr>
                            <a:t>1.6 </a:t>
                          </a:r>
                          <a14:m>
                            <m:oMath xmlns:m="http://schemas.openxmlformats.org/officeDocument/2006/math">
                              <m:r>
                                <a:rPr lang="en-GB" sz="1600" i="1">
                                  <a:solidFill>
                                    <a:srgbClr val="000000"/>
                                  </a:solidFill>
                                  <a:latin typeface="Cambria Math" panose="02040503050406030204" pitchFamily="18" charset="0"/>
                                  <a:ea typeface="Cambria Math" panose="02040503050406030204" pitchFamily="18" charset="0"/>
                                </a:rPr>
                                <m:t>∙</m:t>
                              </m:r>
                              <m:r>
                                <a:rPr lang="en-US" sz="1600" i="1">
                                  <a:solidFill>
                                    <a:srgbClr val="000000"/>
                                  </a:solidFill>
                                  <a:latin typeface="Cambria Math" panose="02040503050406030204" pitchFamily="18" charset="0"/>
                                  <a:ea typeface="Cambria Math" panose="02040503050406030204" pitchFamily="18" charset="0"/>
                                </a:rPr>
                                <m:t> </m:t>
                              </m:r>
                            </m:oMath>
                          </a14:m>
                          <a:r>
                            <a:rPr lang="en-GB" sz="1600">
                              <a:solidFill>
                                <a:srgbClr val="000000"/>
                              </a:solidFill>
                              <a:latin typeface="Helvetica" pitchFamily="2" charset="0"/>
                            </a:rPr>
                            <a:t>10</a:t>
                          </a:r>
                          <a:r>
                            <a:rPr lang="en-GB" sz="1600" baseline="30000">
                              <a:solidFill>
                                <a:srgbClr val="000000"/>
                              </a:solidFill>
                              <a:latin typeface="Helvetica" pitchFamily="2" charset="0"/>
                            </a:rPr>
                            <a:t>11</a:t>
                          </a:r>
                          <a:r>
                            <a:rPr lang="en-GB" sz="1600">
                              <a:solidFill>
                                <a:srgbClr val="000000"/>
                              </a:solidFill>
                              <a:latin typeface="Helvetica" pitchFamily="2" charset="0"/>
                            </a:rPr>
                            <a:t> </a:t>
                          </a:r>
                          <a:endParaRPr lang="en-CH" sz="1600">
                            <a:latin typeface="Helvetica" pitchFamily="2" charset="0"/>
                          </a:endParaRPr>
                        </a:p>
                      </a:txBody>
                      <a:tcPr/>
                    </a:tc>
                    <a:tc>
                      <a:txBody>
                        <a:bodyPr/>
                        <a:lstStyle/>
                        <a:p>
                          <a:pPr algn="ctr"/>
                          <a:r>
                            <a:rPr lang="en-US" sz="1600">
                              <a:solidFill>
                                <a:srgbClr val="000000"/>
                              </a:solidFill>
                              <a:latin typeface="Helvetica" pitchFamily="2" charset="0"/>
                            </a:rPr>
                            <a:t>60/18</a:t>
                          </a:r>
                          <a:endParaRPr lang="en-CH" sz="1600">
                            <a:latin typeface="Helvetica" pitchFamily="2" charset="0"/>
                          </a:endParaRPr>
                        </a:p>
                      </a:txBody>
                      <a:tcPr/>
                    </a:tc>
                    <a:tc>
                      <a:txBody>
                        <a:bodyPr/>
                        <a:lstStyle/>
                        <a:p>
                          <a:pPr algn="ctr"/>
                          <a:r>
                            <a:rPr lang="en-GB" sz="1600">
                              <a:solidFill>
                                <a:srgbClr val="000000"/>
                              </a:solidFill>
                              <a:latin typeface="Helvetica" pitchFamily="2" charset="0"/>
                            </a:rPr>
                            <a:t>2.2 </a:t>
                          </a:r>
                          <a14:m>
                            <m:oMath xmlns:m="http://schemas.openxmlformats.org/officeDocument/2006/math">
                              <m:r>
                                <a:rPr lang="en-GB" sz="1600" i="1">
                                  <a:solidFill>
                                    <a:srgbClr val="000000"/>
                                  </a:solidFill>
                                  <a:latin typeface="Cambria Math" panose="02040503050406030204" pitchFamily="18" charset="0"/>
                                  <a:ea typeface="Cambria Math" panose="02040503050406030204" pitchFamily="18" charset="0"/>
                                </a:rPr>
                                <m:t>∙</m:t>
                              </m:r>
                            </m:oMath>
                          </a14:m>
                          <a:r>
                            <a:rPr lang="en-GB" sz="1600">
                              <a:solidFill>
                                <a:srgbClr val="000000"/>
                              </a:solidFill>
                              <a:latin typeface="Helvetica" pitchFamily="2" charset="0"/>
                            </a:rPr>
                            <a:t> 10</a:t>
                          </a:r>
                          <a:r>
                            <a:rPr lang="en-GB" sz="1600" baseline="30000">
                              <a:solidFill>
                                <a:srgbClr val="000000"/>
                              </a:solidFill>
                              <a:latin typeface="Helvetica" pitchFamily="2" charset="0"/>
                            </a:rPr>
                            <a:t>34</a:t>
                          </a:r>
                          <a:r>
                            <a:rPr lang="en-GB" sz="1600">
                              <a:solidFill>
                                <a:srgbClr val="000000"/>
                              </a:solidFill>
                              <a:latin typeface="Helvetica" pitchFamily="2" charset="0"/>
                            </a:rPr>
                            <a:t> </a:t>
                          </a:r>
                          <a:endParaRPr lang="en-CH" sz="1600">
                            <a:latin typeface="Helvetica" pitchFamily="2" charset="0"/>
                          </a:endParaRPr>
                        </a:p>
                      </a:txBody>
                      <a:tcPr/>
                    </a:tc>
                    <a:tc>
                      <a:txBody>
                        <a:bodyPr/>
                        <a:lstStyle/>
                        <a:p>
                          <a:pPr algn="ctr"/>
                          <a:r>
                            <a:rPr lang="en-CH" sz="1600">
                              <a:latin typeface="Helvetica" pitchFamily="2" charset="0"/>
                            </a:rPr>
                            <a:t>64</a:t>
                          </a:r>
                        </a:p>
                      </a:txBody>
                      <a:tcPr/>
                    </a:tc>
                    <a:tc>
                      <a:txBody>
                        <a:bodyPr/>
                        <a:lstStyle/>
                        <a:p>
                          <a:pPr algn="ctr"/>
                          <a:r>
                            <a:rPr lang="en-CH" sz="1600">
                              <a:latin typeface="Helvetica" pitchFamily="2" charset="0"/>
                            </a:rPr>
                            <a:t>120</a:t>
                          </a:r>
                        </a:p>
                      </a:txBody>
                      <a:tcPr/>
                    </a:tc>
                    <a:extLst>
                      <a:ext uri="{0D108BD9-81ED-4DB2-BD59-A6C34878D82A}">
                        <a16:rowId xmlns:a16="http://schemas.microsoft.com/office/drawing/2014/main" val="2567096804"/>
                      </a:ext>
                    </a:extLst>
                  </a:tr>
                  <a:tr h="370840">
                    <a:tc>
                      <a:txBody>
                        <a:bodyPr/>
                        <a:lstStyle/>
                        <a:p>
                          <a:r>
                            <a:rPr lang="en-CH" sz="1600" b="1">
                              <a:latin typeface="Helvetica" pitchFamily="2" charset="0"/>
                            </a:rPr>
                            <a:t>HL-LHC</a:t>
                          </a:r>
                        </a:p>
                      </a:txBody>
                      <a:tcPr/>
                    </a:tc>
                    <a:tc>
                      <a:txBody>
                        <a:bodyPr/>
                        <a:lstStyle/>
                        <a:p>
                          <a:pPr algn="ctr"/>
                          <a:r>
                            <a:rPr lang="en-GB" sz="1600" b="1">
                              <a:solidFill>
                                <a:srgbClr val="0070C0"/>
                              </a:solidFill>
                              <a:latin typeface="Helvetica" pitchFamily="2" charset="0"/>
                            </a:rPr>
                            <a:t>2.2 </a:t>
                          </a:r>
                          <a14:m>
                            <m:oMath xmlns:m="http://schemas.openxmlformats.org/officeDocument/2006/math">
                              <m:r>
                                <a:rPr lang="en-GB" sz="1600" b="1" i="1" smtClean="0">
                                  <a:solidFill>
                                    <a:srgbClr val="0070C0"/>
                                  </a:solidFill>
                                  <a:latin typeface="Cambria Math" panose="02040503050406030204" pitchFamily="18" charset="0"/>
                                  <a:ea typeface="Cambria Math" panose="02040503050406030204" pitchFamily="18" charset="0"/>
                                </a:rPr>
                                <m:t>∙</m:t>
                              </m:r>
                              <m:r>
                                <a:rPr lang="en-US" sz="1600" b="1" i="1" smtClean="0">
                                  <a:solidFill>
                                    <a:srgbClr val="0070C0"/>
                                  </a:solidFill>
                                  <a:latin typeface="Cambria Math" panose="02040503050406030204" pitchFamily="18" charset="0"/>
                                  <a:ea typeface="Cambria Math" panose="02040503050406030204" pitchFamily="18" charset="0"/>
                                </a:rPr>
                                <m:t> </m:t>
                              </m:r>
                            </m:oMath>
                          </a14:m>
                          <a:r>
                            <a:rPr lang="en-GB" sz="1600" b="1">
                              <a:solidFill>
                                <a:srgbClr val="0070C0"/>
                              </a:solidFill>
                              <a:latin typeface="Helvetica" pitchFamily="2" charset="0"/>
                            </a:rPr>
                            <a:t>10</a:t>
                          </a:r>
                          <a:r>
                            <a:rPr lang="en-GB" sz="1600" b="1" baseline="30000">
                              <a:solidFill>
                                <a:srgbClr val="0070C0"/>
                              </a:solidFill>
                              <a:latin typeface="Helvetica" pitchFamily="2" charset="0"/>
                            </a:rPr>
                            <a:t>11</a:t>
                          </a:r>
                          <a:r>
                            <a:rPr lang="en-GB" sz="1600" b="1">
                              <a:solidFill>
                                <a:srgbClr val="0070C0"/>
                              </a:solidFill>
                              <a:latin typeface="Helvetica" pitchFamily="2" charset="0"/>
                            </a:rPr>
                            <a:t> </a:t>
                          </a:r>
                          <a:endParaRPr lang="en-CH" sz="1600" b="1">
                            <a:solidFill>
                              <a:srgbClr val="0070C0"/>
                            </a:solidFill>
                            <a:latin typeface="Helvetica" pitchFamily="2" charset="0"/>
                          </a:endParaRPr>
                        </a:p>
                      </a:txBody>
                      <a:tcPr/>
                    </a:tc>
                    <a:tc>
                      <a:txBody>
                        <a:bodyPr/>
                        <a:lstStyle/>
                        <a:p>
                          <a:pPr algn="ctr"/>
                          <a:r>
                            <a:rPr lang="en-US" sz="1600" b="1">
                              <a:solidFill>
                                <a:srgbClr val="E40000"/>
                              </a:solidFill>
                              <a:latin typeface="Helvetica" pitchFamily="2" charset="0"/>
                            </a:rPr>
                            <a:t>15</a:t>
                          </a:r>
                          <a:endParaRPr lang="en-CH" sz="1600" b="1">
                            <a:solidFill>
                              <a:srgbClr val="E40000"/>
                            </a:solidFill>
                            <a:latin typeface="Helvetica" pitchFamily="2" charset="0"/>
                          </a:endParaRPr>
                        </a:p>
                      </a:txBody>
                      <a:tcPr/>
                    </a:tc>
                    <a:tc>
                      <a:txBody>
                        <a:bodyPr/>
                        <a:lstStyle/>
                        <a:p>
                          <a:pPr algn="ctr"/>
                          <a:r>
                            <a:rPr lang="en-GB" sz="1600" b="1">
                              <a:solidFill>
                                <a:srgbClr val="049243"/>
                              </a:solidFill>
                              <a:latin typeface="Helvetica" pitchFamily="2" charset="0"/>
                            </a:rPr>
                            <a:t>5–7 </a:t>
                          </a:r>
                          <a14:m>
                            <m:oMath xmlns:m="http://schemas.openxmlformats.org/officeDocument/2006/math">
                              <m:r>
                                <a:rPr lang="en-GB" sz="1600" b="1" i="1" smtClean="0">
                                  <a:solidFill>
                                    <a:srgbClr val="049243"/>
                                  </a:solidFill>
                                  <a:latin typeface="Cambria Math" panose="02040503050406030204" pitchFamily="18" charset="0"/>
                                  <a:ea typeface="Cambria Math" panose="02040503050406030204" pitchFamily="18" charset="0"/>
                                </a:rPr>
                                <m:t>∙</m:t>
                              </m:r>
                            </m:oMath>
                          </a14:m>
                          <a:r>
                            <a:rPr lang="en-GB" sz="1600" b="1">
                              <a:solidFill>
                                <a:srgbClr val="049243"/>
                              </a:solidFill>
                              <a:latin typeface="Helvetica" pitchFamily="2" charset="0"/>
                            </a:rPr>
                            <a:t> 10</a:t>
                          </a:r>
                          <a:r>
                            <a:rPr lang="en-GB" sz="1600" b="1" baseline="30000">
                              <a:solidFill>
                                <a:srgbClr val="049243"/>
                              </a:solidFill>
                              <a:latin typeface="Helvetica" pitchFamily="2" charset="0"/>
                            </a:rPr>
                            <a:t>34</a:t>
                          </a:r>
                          <a:r>
                            <a:rPr lang="en-GB" sz="1600" b="1">
                              <a:solidFill>
                                <a:srgbClr val="049243"/>
                              </a:solidFill>
                              <a:latin typeface="Helvetica" pitchFamily="2" charset="0"/>
                            </a:rPr>
                            <a:t> </a:t>
                          </a:r>
                          <a:endParaRPr lang="en-CH" sz="1600" b="1">
                            <a:solidFill>
                              <a:srgbClr val="049243"/>
                            </a:solidFill>
                            <a:latin typeface="Helvetica" pitchFamily="2" charset="0"/>
                          </a:endParaRPr>
                        </a:p>
                      </a:txBody>
                      <a:tcPr/>
                    </a:tc>
                    <a:tc>
                      <a:txBody>
                        <a:bodyPr/>
                        <a:lstStyle/>
                        <a:p>
                          <a:pPr algn="ctr"/>
                          <a:r>
                            <a:rPr lang="en-CH" sz="1600" b="1">
                              <a:latin typeface="Helvetica" pitchFamily="2" charset="0"/>
                            </a:rPr>
                            <a:t>140–200</a:t>
                          </a:r>
                        </a:p>
                      </a:txBody>
                      <a:tcPr/>
                    </a:tc>
                    <a:tc>
                      <a:txBody>
                        <a:bodyPr/>
                        <a:lstStyle/>
                        <a:p>
                          <a:pPr algn="ctr"/>
                          <a:r>
                            <a:rPr lang="en-CH" sz="1600" b="1">
                              <a:latin typeface="Helvetica" pitchFamily="2" charset="0"/>
                            </a:rPr>
                            <a:t>up to 300</a:t>
                          </a:r>
                        </a:p>
                      </a:txBody>
                      <a:tcPr/>
                    </a:tc>
                    <a:extLst>
                      <a:ext uri="{0D108BD9-81ED-4DB2-BD59-A6C34878D82A}">
                        <a16:rowId xmlns:a16="http://schemas.microsoft.com/office/drawing/2014/main" val="1893717944"/>
                      </a:ext>
                    </a:extLst>
                  </a:tr>
                </a:tbl>
              </a:graphicData>
            </a:graphic>
          </p:graphicFrame>
        </mc:Choice>
        <mc:Fallback>
          <p:graphicFrame>
            <p:nvGraphicFramePr>
              <p:cNvPr id="20" name="Table 19">
                <a:extLst>
                  <a:ext uri="{FF2B5EF4-FFF2-40B4-BE49-F238E27FC236}">
                    <a16:creationId xmlns:a16="http://schemas.microsoft.com/office/drawing/2014/main" id="{51F5A2E7-08C0-21C9-509D-7DCF2BC186A7}"/>
                  </a:ext>
                </a:extLst>
              </p:cNvPr>
              <p:cNvGraphicFramePr>
                <a:graphicFrameLocks noGrp="1"/>
              </p:cNvGraphicFramePr>
              <p:nvPr>
                <p:extLst>
                  <p:ext uri="{D42A27DB-BD31-4B8C-83A1-F6EECF244321}">
                    <p14:modId xmlns:p14="http://schemas.microsoft.com/office/powerpoint/2010/main" val="2930732204"/>
                  </p:ext>
                </p:extLst>
              </p:nvPr>
            </p:nvGraphicFramePr>
            <p:xfrm>
              <a:off x="1403350" y="1990257"/>
              <a:ext cx="9486900" cy="1691640"/>
            </p:xfrm>
            <a:graphic>
              <a:graphicData uri="http://schemas.openxmlformats.org/drawingml/2006/table">
                <a:tbl>
                  <a:tblPr firstRow="1" bandRow="1">
                    <a:tableStyleId>{69012ECD-51FC-41F1-AA8D-1B2483CD663E}</a:tableStyleId>
                  </a:tblPr>
                  <a:tblGrid>
                    <a:gridCol w="1363837">
                      <a:extLst>
                        <a:ext uri="{9D8B030D-6E8A-4147-A177-3AD203B41FA5}">
                          <a16:colId xmlns:a16="http://schemas.microsoft.com/office/drawing/2014/main" val="4011834455"/>
                        </a:ext>
                      </a:extLst>
                    </a:gridCol>
                    <a:gridCol w="1798463">
                      <a:extLst>
                        <a:ext uri="{9D8B030D-6E8A-4147-A177-3AD203B41FA5}">
                          <a16:colId xmlns:a16="http://schemas.microsoft.com/office/drawing/2014/main" val="12727440"/>
                        </a:ext>
                      </a:extLst>
                    </a:gridCol>
                    <a:gridCol w="1581150">
                      <a:extLst>
                        <a:ext uri="{9D8B030D-6E8A-4147-A177-3AD203B41FA5}">
                          <a16:colId xmlns:a16="http://schemas.microsoft.com/office/drawing/2014/main" val="1489545425"/>
                        </a:ext>
                      </a:extLst>
                    </a:gridCol>
                    <a:gridCol w="1581150">
                      <a:extLst>
                        <a:ext uri="{9D8B030D-6E8A-4147-A177-3AD203B41FA5}">
                          <a16:colId xmlns:a16="http://schemas.microsoft.com/office/drawing/2014/main" val="1918504189"/>
                        </a:ext>
                      </a:extLst>
                    </a:gridCol>
                    <a:gridCol w="1581150">
                      <a:extLst>
                        <a:ext uri="{9D8B030D-6E8A-4147-A177-3AD203B41FA5}">
                          <a16:colId xmlns:a16="http://schemas.microsoft.com/office/drawing/2014/main" val="2783074342"/>
                        </a:ext>
                      </a:extLst>
                    </a:gridCol>
                    <a:gridCol w="1581150">
                      <a:extLst>
                        <a:ext uri="{9D8B030D-6E8A-4147-A177-3AD203B41FA5}">
                          <a16:colId xmlns:a16="http://schemas.microsoft.com/office/drawing/2014/main" val="2727010740"/>
                        </a:ext>
                      </a:extLst>
                    </a:gridCol>
                  </a:tblGrid>
                  <a:tr h="579120">
                    <a:tc>
                      <a:txBody>
                        <a:bodyPr/>
                        <a:lstStyle/>
                        <a:p>
                          <a:endParaRPr lang="en-CH" sz="1600">
                            <a:latin typeface="Helvetica" pitchFamily="2" charset="0"/>
                          </a:endParaRPr>
                        </a:p>
                      </a:txBody>
                      <a:tcPr/>
                    </a:tc>
                    <a:tc>
                      <a:txBody>
                        <a:bodyPr/>
                        <a:lstStyle/>
                        <a:p>
                          <a:pPr algn="ctr"/>
                          <a:r>
                            <a:rPr lang="en-CH" sz="1600">
                              <a:latin typeface="Helvetica" pitchFamily="2" charset="0"/>
                            </a:rPr>
                            <a:t>Bunch intensity</a:t>
                          </a:r>
                        </a:p>
                        <a:p>
                          <a:pPr algn="ctr"/>
                          <a:r>
                            <a:rPr lang="en-CH" sz="1400" b="0">
                              <a:latin typeface="Helvetica" pitchFamily="2" charset="0"/>
                            </a:rPr>
                            <a:t>[protons / bunch]</a:t>
                          </a:r>
                        </a:p>
                      </a:txBody>
                      <a:tcPr/>
                    </a:tc>
                    <a:tc>
                      <a:txBody>
                        <a:bodyPr/>
                        <a:lstStyle/>
                        <a:p>
                          <a:pPr algn="ctr"/>
                          <a:r>
                            <a:rPr kumimoji="0" lang="el-GR" sz="1600" b="1" i="0" u="none" strike="noStrike" kern="1200" cap="none" spc="0" normalizeH="0" baseline="0" noProof="0">
                              <a:ln>
                                <a:noFill/>
                              </a:ln>
                              <a:solidFill>
                                <a:schemeClr val="bg1"/>
                              </a:solidFill>
                              <a:effectLst/>
                              <a:uLnTx/>
                              <a:uFillTx/>
                              <a:latin typeface="Helvetica" pitchFamily="2" charset="0"/>
                              <a:ea typeface="+mn-ea"/>
                              <a:cs typeface="+mn-cs"/>
                            </a:rPr>
                            <a:t>β*</a:t>
                          </a:r>
                          <a:r>
                            <a:rPr kumimoji="0" lang="en-US" sz="1600" b="1" i="0" u="none" strike="noStrike" kern="1200" cap="none" spc="0" normalizeH="0" baseline="0" noProof="0">
                              <a:ln>
                                <a:noFill/>
                              </a:ln>
                              <a:solidFill>
                                <a:schemeClr val="bg1"/>
                              </a:solidFill>
                              <a:effectLst/>
                              <a:uLnTx/>
                              <a:uFillTx/>
                              <a:latin typeface="Helvetica" pitchFamily="2" charset="0"/>
                              <a:ea typeface="+mn-ea"/>
                              <a:cs typeface="+mn-cs"/>
                            </a:rPr>
                            <a:t> </a:t>
                          </a:r>
                        </a:p>
                        <a:p>
                          <a:pPr algn="ctr"/>
                          <a:r>
                            <a:rPr kumimoji="0" lang="en-US" sz="1400" b="0" i="0" u="none" strike="noStrike" kern="1200" cap="none" spc="0" normalizeH="0" baseline="0" noProof="0">
                              <a:ln>
                                <a:noFill/>
                              </a:ln>
                              <a:solidFill>
                                <a:schemeClr val="bg1"/>
                              </a:solidFill>
                              <a:effectLst/>
                              <a:uLnTx/>
                              <a:uFillTx/>
                              <a:latin typeface="Helvetica" pitchFamily="2" charset="0"/>
                              <a:ea typeface="+mn-ea"/>
                              <a:cs typeface="+mn-cs"/>
                            </a:rPr>
                            <a:t>[cm]</a:t>
                          </a:r>
                          <a:endParaRPr lang="en-CH" sz="1200" b="0">
                            <a:solidFill>
                              <a:schemeClr val="bg1"/>
                            </a:solidFill>
                            <a:latin typeface="Helvetica" pitchFamily="2" charset="0"/>
                          </a:endParaRPr>
                        </a:p>
                      </a:txBody>
                      <a:tcPr/>
                    </a:tc>
                    <a:tc>
                      <a:txBody>
                        <a:bodyPr/>
                        <a:lstStyle/>
                        <a:p>
                          <a:pPr algn="ctr"/>
                          <a:r>
                            <a:rPr lang="en-CH" sz="1600">
                              <a:latin typeface="Helvetica" pitchFamily="2" charset="0"/>
                            </a:rPr>
                            <a:t>Peak lumi</a:t>
                          </a:r>
                        </a:p>
                        <a:p>
                          <a:pPr algn="ctr"/>
                          <a:r>
                            <a:rPr lang="en-GB" sz="1400" b="0">
                              <a:solidFill>
                                <a:schemeClr val="bg1"/>
                              </a:solidFill>
                              <a:latin typeface="Helvetica" pitchFamily="2" charset="0"/>
                            </a:rPr>
                            <a:t>[cm</a:t>
                          </a:r>
                          <a:r>
                            <a:rPr lang="en-GB" sz="1400" b="0" baseline="30000">
                              <a:solidFill>
                                <a:schemeClr val="bg1"/>
                              </a:solidFill>
                              <a:latin typeface="Helvetica" pitchFamily="2" charset="0"/>
                            </a:rPr>
                            <a:t>–2</a:t>
                          </a:r>
                          <a:r>
                            <a:rPr lang="en-GB" sz="1400" b="0">
                              <a:solidFill>
                                <a:schemeClr val="bg1"/>
                              </a:solidFill>
                              <a:latin typeface="Helvetica" pitchFamily="2" charset="0"/>
                            </a:rPr>
                            <a:t>s</a:t>
                          </a:r>
                          <a:r>
                            <a:rPr lang="en-GB" sz="1400" b="0" baseline="30000">
                              <a:solidFill>
                                <a:schemeClr val="bg1"/>
                              </a:solidFill>
                              <a:latin typeface="Helvetica" pitchFamily="2" charset="0"/>
                            </a:rPr>
                            <a:t>–1</a:t>
                          </a:r>
                          <a:r>
                            <a:rPr lang="en-GB" sz="1400" b="0" baseline="0">
                              <a:solidFill>
                                <a:schemeClr val="bg1"/>
                              </a:solidFill>
                              <a:latin typeface="Helvetica" pitchFamily="2" charset="0"/>
                            </a:rPr>
                            <a:t>]</a:t>
                          </a:r>
                          <a:r>
                            <a:rPr lang="en-GB" sz="1400" b="0">
                              <a:solidFill>
                                <a:schemeClr val="bg1"/>
                              </a:solidFill>
                              <a:latin typeface="Helvetica" pitchFamily="2" charset="0"/>
                            </a:rPr>
                            <a:t> </a:t>
                          </a:r>
                          <a:endParaRPr lang="en-CH" sz="1400" b="0">
                            <a:solidFill>
                              <a:schemeClr val="bg1"/>
                            </a:solidFill>
                            <a:latin typeface="Helvetica" pitchFamily="2" charset="0"/>
                          </a:endParaRPr>
                        </a:p>
                      </a:txBody>
                      <a:tcPr/>
                    </a:tc>
                    <a:tc>
                      <a:txBody>
                        <a:bodyPr/>
                        <a:lstStyle/>
                        <a:p>
                          <a:pPr algn="ctr"/>
                          <a:r>
                            <a:rPr lang="en-CH" sz="1600">
                              <a:solidFill>
                                <a:schemeClr val="bg1"/>
                              </a:solidFill>
                              <a:latin typeface="Helvetica" pitchFamily="2" charset="0"/>
                            </a:rPr>
                            <a:t>Pileup </a:t>
                          </a:r>
                          <a:r>
                            <a:rPr lang="en-GB" sz="1600">
                              <a:solidFill>
                                <a:schemeClr val="bg1"/>
                              </a:solidFill>
                              <a:latin typeface="Helvetica" pitchFamily="2" charset="0"/>
                            </a:rPr>
                            <a:t>⟨</a:t>
                          </a:r>
                          <a:r>
                            <a:rPr lang="en-GB" sz="1600" err="1">
                              <a:solidFill>
                                <a:schemeClr val="bg1"/>
                              </a:solidFill>
                              <a:latin typeface="Helvetica" pitchFamily="2" charset="0"/>
                            </a:rPr>
                            <a:t>μ</a:t>
                          </a:r>
                          <a:r>
                            <a:rPr lang="en-GB" sz="1600">
                              <a:solidFill>
                                <a:schemeClr val="bg1"/>
                              </a:solidFill>
                              <a:latin typeface="Helvetica" pitchFamily="2" charset="0"/>
                            </a:rPr>
                            <a:t>⟩ </a:t>
                          </a:r>
                          <a:endParaRPr lang="en-CH" sz="1600">
                            <a:solidFill>
                              <a:schemeClr val="bg1"/>
                            </a:solidFill>
                            <a:latin typeface="Helvetica" pitchFamily="2" charset="0"/>
                          </a:endParaRPr>
                        </a:p>
                        <a:p>
                          <a:pPr algn="ctr"/>
                          <a:endParaRPr lang="en-CH" sz="1600">
                            <a:latin typeface="Helvetica" pitchFamily="2" charset="0"/>
                          </a:endParaRP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CH" sz="1600">
                              <a:latin typeface="Helvetica" pitchFamily="2" charset="0"/>
                            </a:rPr>
                            <a:t>Int. lumi / year</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1400" b="0">
                              <a:solidFill>
                                <a:schemeClr val="bg1"/>
                              </a:solidFill>
                              <a:latin typeface="Helvetica" pitchFamily="2" charset="0"/>
                            </a:rPr>
                            <a:t>[fb</a:t>
                          </a:r>
                          <a:r>
                            <a:rPr lang="en-GB" sz="1400" b="0" baseline="30000">
                              <a:solidFill>
                                <a:schemeClr val="bg1"/>
                              </a:solidFill>
                              <a:latin typeface="Helvetica" pitchFamily="2" charset="0"/>
                            </a:rPr>
                            <a:t>–1</a:t>
                          </a:r>
                          <a:r>
                            <a:rPr lang="en-GB" sz="1400" b="0" baseline="0">
                              <a:solidFill>
                                <a:schemeClr val="bg1"/>
                              </a:solidFill>
                              <a:latin typeface="Helvetica" pitchFamily="2" charset="0"/>
                            </a:rPr>
                            <a:t>]</a:t>
                          </a:r>
                          <a:endParaRPr lang="en-CH" sz="1400" b="0">
                            <a:solidFill>
                              <a:schemeClr val="bg1"/>
                            </a:solidFill>
                            <a:latin typeface="Helvetica" pitchFamily="2" charset="0"/>
                          </a:endParaRPr>
                        </a:p>
                      </a:txBody>
                      <a:tcPr/>
                    </a:tc>
                    <a:extLst>
                      <a:ext uri="{0D108BD9-81ED-4DB2-BD59-A6C34878D82A}">
                        <a16:rowId xmlns:a16="http://schemas.microsoft.com/office/drawing/2014/main" val="3323693852"/>
                      </a:ext>
                    </a:extLst>
                  </a:tr>
                  <a:tr h="370840">
                    <a:tc>
                      <a:txBody>
                        <a:bodyPr/>
                        <a:lstStyle/>
                        <a:p>
                          <a:r>
                            <a:rPr lang="en-CH" sz="1600">
                              <a:latin typeface="Helvetica" pitchFamily="2" charset="0"/>
                            </a:rPr>
                            <a:t>LHC design</a:t>
                          </a:r>
                        </a:p>
                      </a:txBody>
                      <a:tcPr/>
                    </a:tc>
                    <a:tc>
                      <a:txBody>
                        <a:bodyPr/>
                        <a:lstStyle/>
                        <a:p>
                          <a:endParaRPr lang="en-CH"/>
                        </a:p>
                      </a:txBody>
                      <a:tcPr>
                        <a:blipFill>
                          <a:blip r:embed="rId2"/>
                          <a:stretch>
                            <a:fillRect l="-77305" t="-162069" r="-354610" b="-217241"/>
                          </a:stretch>
                        </a:blipFill>
                      </a:tcPr>
                    </a:tc>
                    <a:tc>
                      <a:txBody>
                        <a:bodyPr/>
                        <a:lstStyle/>
                        <a:p>
                          <a:pPr algn="ctr"/>
                          <a:r>
                            <a:rPr lang="el-GR" sz="1600">
                              <a:solidFill>
                                <a:srgbClr val="000000"/>
                              </a:solidFill>
                              <a:latin typeface="Helvetica" pitchFamily="2" charset="0"/>
                            </a:rPr>
                            <a:t>55</a:t>
                          </a:r>
                          <a:endParaRPr lang="en-CH" sz="1600">
                            <a:latin typeface="Helvetica" pitchFamily="2" charset="0"/>
                          </a:endParaRPr>
                        </a:p>
                      </a:txBody>
                      <a:tcPr/>
                    </a:tc>
                    <a:tc>
                      <a:txBody>
                        <a:bodyPr/>
                        <a:lstStyle/>
                        <a:p>
                          <a:endParaRPr lang="en-CH"/>
                        </a:p>
                      </a:txBody>
                      <a:tcPr>
                        <a:blipFill>
                          <a:blip r:embed="rId2"/>
                          <a:stretch>
                            <a:fillRect l="-300000" t="-162069" r="-200000" b="-217241"/>
                          </a:stretch>
                        </a:blipFill>
                      </a:tcPr>
                    </a:tc>
                    <a:tc>
                      <a:txBody>
                        <a:bodyPr/>
                        <a:lstStyle/>
                        <a:p>
                          <a:pPr algn="ctr"/>
                          <a:r>
                            <a:rPr lang="en-CH" sz="1600">
                              <a:latin typeface="Helvetica" pitchFamily="2" charset="0"/>
                            </a:rPr>
                            <a:t>23</a:t>
                          </a:r>
                        </a:p>
                      </a:txBody>
                      <a:tcPr/>
                    </a:tc>
                    <a:tc>
                      <a:txBody>
                        <a:bodyPr/>
                        <a:lstStyle/>
                        <a:p>
                          <a:pPr algn="ctr"/>
                          <a:r>
                            <a:rPr lang="en-CH" sz="1600">
                              <a:latin typeface="Helvetica" pitchFamily="2" charset="0"/>
                            </a:rPr>
                            <a:t>30</a:t>
                          </a:r>
                        </a:p>
                      </a:txBody>
                      <a:tcPr/>
                    </a:tc>
                    <a:extLst>
                      <a:ext uri="{0D108BD9-81ED-4DB2-BD59-A6C34878D82A}">
                        <a16:rowId xmlns:a16="http://schemas.microsoft.com/office/drawing/2014/main" val="4144005074"/>
                      </a:ext>
                    </a:extLst>
                  </a:tr>
                  <a:tr h="370840">
                    <a:tc>
                      <a:txBody>
                        <a:bodyPr/>
                        <a:lstStyle/>
                        <a:p>
                          <a:r>
                            <a:rPr lang="en-CH" sz="1600">
                              <a:latin typeface="Helvetica" pitchFamily="2" charset="0"/>
                            </a:rPr>
                            <a:t>LHC today</a:t>
                          </a:r>
                        </a:p>
                      </a:txBody>
                      <a:tcPr/>
                    </a:tc>
                    <a:tc>
                      <a:txBody>
                        <a:bodyPr/>
                        <a:lstStyle/>
                        <a:p>
                          <a:endParaRPr lang="en-CH"/>
                        </a:p>
                      </a:txBody>
                      <a:tcPr>
                        <a:blipFill>
                          <a:blip r:embed="rId2"/>
                          <a:stretch>
                            <a:fillRect l="-77305" t="-253333" r="-354610" b="-110000"/>
                          </a:stretch>
                        </a:blipFill>
                      </a:tcPr>
                    </a:tc>
                    <a:tc>
                      <a:txBody>
                        <a:bodyPr/>
                        <a:lstStyle/>
                        <a:p>
                          <a:pPr algn="ctr"/>
                          <a:r>
                            <a:rPr lang="en-US" sz="1600">
                              <a:solidFill>
                                <a:srgbClr val="000000"/>
                              </a:solidFill>
                              <a:latin typeface="Helvetica" pitchFamily="2" charset="0"/>
                            </a:rPr>
                            <a:t>60/18</a:t>
                          </a:r>
                          <a:endParaRPr lang="en-CH" sz="1600">
                            <a:latin typeface="Helvetica" pitchFamily="2" charset="0"/>
                          </a:endParaRPr>
                        </a:p>
                      </a:txBody>
                      <a:tcPr/>
                    </a:tc>
                    <a:tc>
                      <a:txBody>
                        <a:bodyPr/>
                        <a:lstStyle/>
                        <a:p>
                          <a:endParaRPr lang="en-CH"/>
                        </a:p>
                      </a:txBody>
                      <a:tcPr>
                        <a:blipFill>
                          <a:blip r:embed="rId2"/>
                          <a:stretch>
                            <a:fillRect l="-300000" t="-253333" r="-200000" b="-110000"/>
                          </a:stretch>
                        </a:blipFill>
                      </a:tcPr>
                    </a:tc>
                    <a:tc>
                      <a:txBody>
                        <a:bodyPr/>
                        <a:lstStyle/>
                        <a:p>
                          <a:pPr algn="ctr"/>
                          <a:r>
                            <a:rPr lang="en-CH" sz="1600">
                              <a:latin typeface="Helvetica" pitchFamily="2" charset="0"/>
                            </a:rPr>
                            <a:t>64</a:t>
                          </a:r>
                        </a:p>
                      </a:txBody>
                      <a:tcPr/>
                    </a:tc>
                    <a:tc>
                      <a:txBody>
                        <a:bodyPr/>
                        <a:lstStyle/>
                        <a:p>
                          <a:pPr algn="ctr"/>
                          <a:r>
                            <a:rPr lang="en-CH" sz="1600">
                              <a:latin typeface="Helvetica" pitchFamily="2" charset="0"/>
                            </a:rPr>
                            <a:t>120</a:t>
                          </a:r>
                        </a:p>
                      </a:txBody>
                      <a:tcPr/>
                    </a:tc>
                    <a:extLst>
                      <a:ext uri="{0D108BD9-81ED-4DB2-BD59-A6C34878D82A}">
                        <a16:rowId xmlns:a16="http://schemas.microsoft.com/office/drawing/2014/main" val="2567096804"/>
                      </a:ext>
                    </a:extLst>
                  </a:tr>
                  <a:tr h="370840">
                    <a:tc>
                      <a:txBody>
                        <a:bodyPr/>
                        <a:lstStyle/>
                        <a:p>
                          <a:r>
                            <a:rPr lang="en-CH" sz="1600" b="1">
                              <a:latin typeface="Helvetica" pitchFamily="2" charset="0"/>
                            </a:rPr>
                            <a:t>HL-LHC</a:t>
                          </a:r>
                        </a:p>
                      </a:txBody>
                      <a:tcPr/>
                    </a:tc>
                    <a:tc>
                      <a:txBody>
                        <a:bodyPr/>
                        <a:lstStyle/>
                        <a:p>
                          <a:endParaRPr lang="en-CH"/>
                        </a:p>
                      </a:txBody>
                      <a:tcPr>
                        <a:blipFill>
                          <a:blip r:embed="rId2"/>
                          <a:stretch>
                            <a:fillRect l="-77305" t="-365517" r="-354610" b="-13793"/>
                          </a:stretch>
                        </a:blipFill>
                      </a:tcPr>
                    </a:tc>
                    <a:tc>
                      <a:txBody>
                        <a:bodyPr/>
                        <a:lstStyle/>
                        <a:p>
                          <a:pPr algn="ctr"/>
                          <a:r>
                            <a:rPr lang="en-US" sz="1600" b="1">
                              <a:solidFill>
                                <a:srgbClr val="E40000"/>
                              </a:solidFill>
                              <a:latin typeface="Helvetica" pitchFamily="2" charset="0"/>
                            </a:rPr>
                            <a:t>15</a:t>
                          </a:r>
                          <a:endParaRPr lang="en-CH" sz="1600" b="1">
                            <a:solidFill>
                              <a:srgbClr val="E40000"/>
                            </a:solidFill>
                            <a:latin typeface="Helvetica" pitchFamily="2" charset="0"/>
                          </a:endParaRPr>
                        </a:p>
                      </a:txBody>
                      <a:tcPr/>
                    </a:tc>
                    <a:tc>
                      <a:txBody>
                        <a:bodyPr/>
                        <a:lstStyle/>
                        <a:p>
                          <a:endParaRPr lang="en-CH"/>
                        </a:p>
                      </a:txBody>
                      <a:tcPr>
                        <a:blipFill>
                          <a:blip r:embed="rId2"/>
                          <a:stretch>
                            <a:fillRect l="-300000" t="-365517" r="-200000" b="-13793"/>
                          </a:stretch>
                        </a:blipFill>
                      </a:tcPr>
                    </a:tc>
                    <a:tc>
                      <a:txBody>
                        <a:bodyPr/>
                        <a:lstStyle/>
                        <a:p>
                          <a:pPr algn="ctr"/>
                          <a:r>
                            <a:rPr lang="en-CH" sz="1600" b="1">
                              <a:latin typeface="Helvetica" pitchFamily="2" charset="0"/>
                            </a:rPr>
                            <a:t>140–200</a:t>
                          </a:r>
                        </a:p>
                      </a:txBody>
                      <a:tcPr/>
                    </a:tc>
                    <a:tc>
                      <a:txBody>
                        <a:bodyPr/>
                        <a:lstStyle/>
                        <a:p>
                          <a:pPr algn="ctr"/>
                          <a:r>
                            <a:rPr lang="en-CH" sz="1600" b="1">
                              <a:latin typeface="Helvetica" pitchFamily="2" charset="0"/>
                            </a:rPr>
                            <a:t>up to 300</a:t>
                          </a:r>
                        </a:p>
                      </a:txBody>
                      <a:tcPr/>
                    </a:tc>
                    <a:extLst>
                      <a:ext uri="{0D108BD9-81ED-4DB2-BD59-A6C34878D82A}">
                        <a16:rowId xmlns:a16="http://schemas.microsoft.com/office/drawing/2014/main" val="1893717944"/>
                      </a:ext>
                    </a:extLst>
                  </a:tr>
                </a:tbl>
              </a:graphicData>
            </a:graphic>
          </p:graphicFrame>
        </mc:Fallback>
      </mc:AlternateContent>
      <p:sp>
        <p:nvSpPr>
          <p:cNvPr id="5" name="TextBox 4">
            <a:extLst>
              <a:ext uri="{FF2B5EF4-FFF2-40B4-BE49-F238E27FC236}">
                <a16:creationId xmlns:a16="http://schemas.microsoft.com/office/drawing/2014/main" id="{5007F7FC-51C0-FBEA-3900-53DB5335C466}"/>
              </a:ext>
            </a:extLst>
          </p:cNvPr>
          <p:cNvSpPr txBox="1"/>
          <p:nvPr/>
        </p:nvSpPr>
        <p:spPr>
          <a:xfrm>
            <a:off x="1424603" y="4271641"/>
            <a:ext cx="3707296" cy="523220"/>
          </a:xfrm>
          <a:prstGeom prst="rect">
            <a:avLst/>
          </a:prstGeom>
          <a:noFill/>
        </p:spPr>
        <p:txBody>
          <a:bodyPr wrap="square">
            <a:spAutoFit/>
          </a:bodyPr>
          <a:lstStyle/>
          <a:p>
            <a:r>
              <a:rPr kumimoji="0" lang="en-CH" sz="1400" b="0" i="0" u="none" strike="noStrike" kern="1200" cap="none" spc="0" normalizeH="0" baseline="0" noProof="0" dirty="0">
                <a:ln>
                  <a:noFill/>
                </a:ln>
                <a:solidFill>
                  <a:srgbClr val="0070C0"/>
                </a:solidFill>
                <a:effectLst/>
                <a:uLnTx/>
                <a:uFillTx/>
                <a:latin typeface="Helvetica" pitchFamily="2" charset="0"/>
                <a:ea typeface="Helvetica Light" charset="0"/>
                <a:cs typeface="Helvetica Light" charset="0"/>
                <a:sym typeface="Wingdings" pitchFamily="2" charset="2"/>
              </a:rPr>
              <a:t>Improved crygenic cooling and collimators, make all systems more radiation hard </a:t>
            </a:r>
            <a:endParaRPr lang="en-GB" dirty="0"/>
          </a:p>
        </p:txBody>
      </p:sp>
      <p:sp>
        <p:nvSpPr>
          <p:cNvPr id="7" name="TextBox 6">
            <a:extLst>
              <a:ext uri="{FF2B5EF4-FFF2-40B4-BE49-F238E27FC236}">
                <a16:creationId xmlns:a16="http://schemas.microsoft.com/office/drawing/2014/main" id="{0DD4A14B-3123-D805-A459-161C46AB0BBE}"/>
              </a:ext>
            </a:extLst>
          </p:cNvPr>
          <p:cNvSpPr txBox="1"/>
          <p:nvPr/>
        </p:nvSpPr>
        <p:spPr>
          <a:xfrm>
            <a:off x="2861018" y="5675423"/>
            <a:ext cx="5271597" cy="523220"/>
          </a:xfrm>
          <a:prstGeom prst="rect">
            <a:avLst/>
          </a:prstGeom>
          <a:noFill/>
        </p:spPr>
        <p:txBody>
          <a:bodyPr wrap="square">
            <a:spAutoFit/>
          </a:bodyPr>
          <a:lstStyle/>
          <a:p>
            <a:pPr lvl="0">
              <a:spcBef>
                <a:spcPts val="700"/>
              </a:spcBef>
              <a:defRPr/>
            </a:pPr>
            <a:r>
              <a:rPr kumimoji="0" lang="en-CH" sz="1400" b="0" i="0" u="none" strike="noStrike" kern="1200" cap="none" spc="0" normalizeH="0" baseline="0" noProof="0" dirty="0">
                <a:ln>
                  <a:noFill/>
                </a:ln>
                <a:solidFill>
                  <a:srgbClr val="C00000"/>
                </a:solidFill>
                <a:effectLst/>
                <a:uLnTx/>
                <a:uFillTx/>
                <a:latin typeface="Helvetica" pitchFamily="2" charset="0"/>
                <a:ea typeface="Helvetica Light" charset="0"/>
                <a:cs typeface="Helvetica Light" charset="0"/>
                <a:sym typeface="Wingdings" pitchFamily="2" charset="2"/>
              </a:rPr>
              <a:t>Stronger focussing: 12 new Nb</a:t>
            </a:r>
            <a:r>
              <a:rPr kumimoji="0" lang="en-CH" sz="1400" b="0" i="0" u="none" strike="noStrike" kern="1200" cap="none" spc="0" normalizeH="0" baseline="-25000" noProof="0" dirty="0">
                <a:ln>
                  <a:noFill/>
                </a:ln>
                <a:solidFill>
                  <a:srgbClr val="C00000"/>
                </a:solidFill>
                <a:effectLst/>
                <a:uLnTx/>
                <a:uFillTx/>
                <a:latin typeface="Helvetica" pitchFamily="2" charset="0"/>
                <a:ea typeface="Helvetica Light" charset="0"/>
                <a:cs typeface="Helvetica Light" charset="0"/>
                <a:sym typeface="Wingdings" pitchFamily="2" charset="2"/>
              </a:rPr>
              <a:t>3</a:t>
            </a:r>
            <a:r>
              <a:rPr kumimoji="0" lang="en-CH" sz="1400" b="0" i="0" u="none" strike="noStrike" kern="1200" cap="none" spc="0" normalizeH="0" baseline="0" noProof="0" dirty="0">
                <a:ln>
                  <a:noFill/>
                </a:ln>
                <a:solidFill>
                  <a:srgbClr val="C00000"/>
                </a:solidFill>
                <a:effectLst/>
                <a:uLnTx/>
                <a:uFillTx/>
                <a:latin typeface="Helvetica" pitchFamily="2" charset="0"/>
                <a:ea typeface="Helvetica Light" charset="0"/>
                <a:cs typeface="Helvetica Light" charset="0"/>
                <a:sym typeface="Wingdings" pitchFamily="2" charset="2"/>
              </a:rPr>
              <a:t>Sn* “inner triplet” quadrupoles at ATLAS &amp; CMS (B-field: 8.5 → 11.5 </a:t>
            </a:r>
            <a:r>
              <a:rPr lang="en-CH" sz="1400" dirty="0">
                <a:solidFill>
                  <a:srgbClr val="C00000"/>
                </a:solidFill>
                <a:latin typeface="Helvetica" pitchFamily="2" charset="0"/>
                <a:ea typeface="Helvetica Light" charset="0"/>
                <a:cs typeface="Helvetica Light" charset="0"/>
                <a:sym typeface="Wingdings" pitchFamily="2" charset="2"/>
              </a:rPr>
              <a:t>T, aperture: 70 → 150 mm)</a:t>
            </a:r>
            <a:endParaRPr kumimoji="0" lang="en-CH" sz="1400" b="0" i="0" u="none" strike="noStrike" kern="1200" cap="none" spc="0" normalizeH="0" baseline="0" noProof="0" dirty="0">
              <a:ln>
                <a:noFill/>
              </a:ln>
              <a:solidFill>
                <a:srgbClr val="C00000"/>
              </a:solidFill>
              <a:effectLst/>
              <a:uLnTx/>
              <a:uFillTx/>
              <a:latin typeface="Helvetica" pitchFamily="2" charset="0"/>
              <a:ea typeface="Helvetica Light" charset="0"/>
              <a:cs typeface="Helvetica Light" charset="0"/>
              <a:sym typeface="Wingdings" pitchFamily="2" charset="2"/>
            </a:endParaRPr>
          </a:p>
        </p:txBody>
      </p:sp>
      <p:cxnSp>
        <p:nvCxnSpPr>
          <p:cNvPr id="6" name="Straight Arrow Connector 5">
            <a:extLst>
              <a:ext uri="{FF2B5EF4-FFF2-40B4-BE49-F238E27FC236}">
                <a16:creationId xmlns:a16="http://schemas.microsoft.com/office/drawing/2014/main" id="{B83F0F16-A3AA-2528-5B70-AB5215F5D6BC}"/>
              </a:ext>
            </a:extLst>
          </p:cNvPr>
          <p:cNvCxnSpPr>
            <a:cxnSpLocks/>
          </p:cNvCxnSpPr>
          <p:nvPr/>
        </p:nvCxnSpPr>
        <p:spPr>
          <a:xfrm flipV="1">
            <a:off x="5340626" y="3751214"/>
            <a:ext cx="0" cy="1896499"/>
          </a:xfrm>
          <a:prstGeom prst="straightConnector1">
            <a:avLst/>
          </a:prstGeom>
          <a:ln w="12700">
            <a:solidFill>
              <a:srgbClr val="C0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25A39C9E-5D00-DD06-3A44-A41345357C0C}"/>
              </a:ext>
            </a:extLst>
          </p:cNvPr>
          <p:cNvCxnSpPr>
            <a:cxnSpLocks/>
          </p:cNvCxnSpPr>
          <p:nvPr/>
        </p:nvCxnSpPr>
        <p:spPr>
          <a:xfrm flipV="1">
            <a:off x="3589293" y="3751214"/>
            <a:ext cx="0" cy="520427"/>
          </a:xfrm>
          <a:prstGeom prst="straightConnector1">
            <a:avLst/>
          </a:prstGeom>
          <a:ln w="127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CEDBF5DD-A206-5C01-AFA2-C6ED10AF8E3A}"/>
              </a:ext>
            </a:extLst>
          </p:cNvPr>
          <p:cNvCxnSpPr>
            <a:cxnSpLocks/>
          </p:cNvCxnSpPr>
          <p:nvPr/>
        </p:nvCxnSpPr>
        <p:spPr>
          <a:xfrm flipV="1">
            <a:off x="6922215" y="3751214"/>
            <a:ext cx="0" cy="520427"/>
          </a:xfrm>
          <a:prstGeom prst="straightConnector1">
            <a:avLst/>
          </a:prstGeom>
          <a:ln w="12700">
            <a:solidFill>
              <a:srgbClr val="049243"/>
            </a:solidFill>
            <a:tailEnd type="triangle"/>
          </a:ln>
          <a:effectLst/>
        </p:spPr>
        <p:style>
          <a:lnRef idx="2">
            <a:schemeClr val="accent1"/>
          </a:lnRef>
          <a:fillRef idx="0">
            <a:schemeClr val="accent1"/>
          </a:fillRef>
          <a:effectRef idx="1">
            <a:schemeClr val="accent1"/>
          </a:effectRef>
          <a:fontRef idx="minor">
            <a:schemeClr val="tx1"/>
          </a:fontRef>
        </p:style>
      </p:cxnSp>
      <p:sp>
        <p:nvSpPr>
          <p:cNvPr id="2" name="Slide Number Placeholder 1">
            <a:extLst>
              <a:ext uri="{FF2B5EF4-FFF2-40B4-BE49-F238E27FC236}">
                <a16:creationId xmlns:a16="http://schemas.microsoft.com/office/drawing/2014/main" id="{08C36362-5186-622E-2025-D5E44C548966}"/>
              </a:ext>
            </a:extLst>
          </p:cNvPr>
          <p:cNvSpPr>
            <a:spLocks noGrp="1"/>
          </p:cNvSpPr>
          <p:nvPr>
            <p:ph type="sldNum" sz="quarter" idx="4"/>
          </p:nvPr>
        </p:nvSpPr>
        <p:spPr>
          <a:xfrm>
            <a:off x="9329563" y="6545798"/>
            <a:ext cx="2844800" cy="365125"/>
          </a:xfrm>
        </p:spPr>
        <p:txBody>
          <a:bodyPr/>
          <a:lstStyle/>
          <a:p>
            <a:pPr>
              <a:defRPr/>
            </a:pPr>
            <a:fld id="{611C2F03-9E95-40C9-A99F-3C4F7EE8CF2A}" type="slidenum">
              <a:rPr lang="en-GB" smtClean="0"/>
              <a:pPr>
                <a:defRPr/>
              </a:pPr>
              <a:t>59</a:t>
            </a:fld>
            <a:endParaRPr lang="en-GB"/>
          </a:p>
        </p:txBody>
      </p:sp>
      <p:pic>
        <p:nvPicPr>
          <p:cNvPr id="12" name="Picture 2">
            <a:extLst>
              <a:ext uri="{FF2B5EF4-FFF2-40B4-BE49-F238E27FC236}">
                <a16:creationId xmlns:a16="http://schemas.microsoft.com/office/drawing/2014/main" id="{ADD3CA5F-1EFA-B1AB-3ED9-F9341A0672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5209" y="4621400"/>
            <a:ext cx="3117107" cy="205649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9D8C2A8-8CC9-F0B8-0A86-7086789BB93B}"/>
              </a:ext>
            </a:extLst>
          </p:cNvPr>
          <p:cNvSpPr txBox="1"/>
          <p:nvPr/>
        </p:nvSpPr>
        <p:spPr>
          <a:xfrm>
            <a:off x="5692924" y="4271641"/>
            <a:ext cx="3342744" cy="1031051"/>
          </a:xfrm>
          <a:prstGeom prst="rect">
            <a:avLst/>
          </a:prstGeom>
          <a:noFill/>
        </p:spPr>
        <p:txBody>
          <a:bodyPr wrap="square">
            <a:spAutoFit/>
          </a:bodyPr>
          <a:lstStyle/>
          <a:p>
            <a:pPr lvl="0">
              <a:spcBef>
                <a:spcPts val="700"/>
              </a:spcBef>
              <a:defRPr/>
            </a:pPr>
            <a:r>
              <a:rPr lang="en-GB" sz="1400" dirty="0">
                <a:solidFill>
                  <a:srgbClr val="049243"/>
                </a:solidFill>
                <a:latin typeface="Helvetica" pitchFamily="2" charset="0"/>
                <a:ea typeface="Helvetica Light" charset="0"/>
                <a:cs typeface="Helvetica Light" charset="0"/>
                <a:sym typeface="Wingdings" pitchFamily="2" charset="2"/>
              </a:rPr>
              <a:t>LIU high-brightness upgrade during LS2 </a:t>
            </a:r>
          </a:p>
          <a:p>
            <a:pPr lvl="0">
              <a:spcBef>
                <a:spcPts val="600"/>
              </a:spcBef>
              <a:defRPr/>
            </a:pPr>
            <a:r>
              <a:rPr lang="en-GB" sz="1400" dirty="0">
                <a:solidFill>
                  <a:srgbClr val="049243"/>
                </a:solidFill>
                <a:latin typeface="Helvetica" pitchFamily="2" charset="0"/>
                <a:ea typeface="Helvetica Light" charset="0"/>
                <a:cs typeface="Helvetica Light" charset="0"/>
                <a:sym typeface="Wingdings" pitchFamily="2" charset="2"/>
              </a:rPr>
              <a:t>RF crab cavities restore effective head-on collisions despite a crossing angle via time-dependent transverse kicks</a:t>
            </a:r>
            <a:endParaRPr kumimoji="0" lang="en-GB" sz="1400" b="0" i="0" u="none" strike="noStrike" kern="1200" cap="none" spc="0" normalizeH="0" baseline="0" noProof="0" dirty="0">
              <a:ln>
                <a:noFill/>
              </a:ln>
              <a:solidFill>
                <a:srgbClr val="049243"/>
              </a:solidFill>
              <a:effectLst/>
              <a:uLnTx/>
              <a:uFillTx/>
              <a:latin typeface="Helvetica" pitchFamily="2" charset="0"/>
              <a:ea typeface="Helvetica Light" charset="0"/>
              <a:cs typeface="Helvetica Light" charset="0"/>
              <a:sym typeface="Wingdings" pitchFamily="2" charset="2"/>
            </a:endParaRPr>
          </a:p>
        </p:txBody>
      </p:sp>
      <p:sp>
        <p:nvSpPr>
          <p:cNvPr id="16" name="TextBox 15">
            <a:extLst>
              <a:ext uri="{FF2B5EF4-FFF2-40B4-BE49-F238E27FC236}">
                <a16:creationId xmlns:a16="http://schemas.microsoft.com/office/drawing/2014/main" id="{9B0DF4D7-48D8-7591-D285-E26691B74D54}"/>
              </a:ext>
            </a:extLst>
          </p:cNvPr>
          <p:cNvSpPr txBox="1"/>
          <p:nvPr/>
        </p:nvSpPr>
        <p:spPr>
          <a:xfrm>
            <a:off x="2788066" y="6179803"/>
            <a:ext cx="2343833" cy="261610"/>
          </a:xfrm>
          <a:prstGeom prst="rect">
            <a:avLst/>
          </a:prstGeom>
          <a:noFill/>
        </p:spPr>
        <p:txBody>
          <a:bodyPr wrap="square">
            <a:spAutoFit/>
          </a:bodyPr>
          <a:lstStyle/>
          <a:p>
            <a:r>
              <a:rPr kumimoji="0" lang="en-CH" sz="1100" u="none" strike="noStrike" kern="1200" cap="none" spc="0" normalizeH="0" baseline="0" noProof="0" dirty="0">
                <a:ln>
                  <a:noFill/>
                </a:ln>
                <a:solidFill>
                  <a:srgbClr val="C00000"/>
                </a:solidFill>
                <a:effectLst/>
                <a:uLnTx/>
                <a:uFillTx/>
                <a:latin typeface="Helvetica Light" panose="020B0403020202020204" pitchFamily="34" charset="0"/>
                <a:ea typeface="Helvetica Light" charset="0"/>
                <a:cs typeface="Helvetica Light" charset="0"/>
                <a:sym typeface="Wingdings" pitchFamily="2" charset="2"/>
              </a:rPr>
              <a:t>*First-time use in an accelerator</a:t>
            </a:r>
            <a:endParaRPr lang="en-GB" sz="1100" dirty="0">
              <a:latin typeface="Helvetica Light" panose="020B0403020202020204" pitchFamily="34" charset="0"/>
            </a:endParaRPr>
          </a:p>
        </p:txBody>
      </p:sp>
    </p:spTree>
    <p:extLst>
      <p:ext uri="{BB962C8B-B14F-4D97-AF65-F5344CB8AC3E}">
        <p14:creationId xmlns:p14="http://schemas.microsoft.com/office/powerpoint/2010/main" val="185520575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B31CE-1FF2-4FA0-5D19-C42A9136EE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BFC67C3-2574-76BC-26AC-C671A27C1114}"/>
              </a:ext>
            </a:extLst>
          </p:cNvPr>
          <p:cNvSpPr txBox="1"/>
          <p:nvPr/>
        </p:nvSpPr>
        <p:spPr>
          <a:xfrm>
            <a:off x="214938"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Detector upgrades to HL-LHC</a:t>
            </a:r>
          </a:p>
        </p:txBody>
      </p:sp>
      <p:sp>
        <p:nvSpPr>
          <p:cNvPr id="16" name="Rectangle 15">
            <a:extLst>
              <a:ext uri="{FF2B5EF4-FFF2-40B4-BE49-F238E27FC236}">
                <a16:creationId xmlns:a16="http://schemas.microsoft.com/office/drawing/2014/main" id="{A338C7AB-D1ED-3402-767A-EC08F86A783F}"/>
              </a:ext>
            </a:extLst>
          </p:cNvPr>
          <p:cNvSpPr/>
          <p:nvPr/>
        </p:nvSpPr>
        <p:spPr>
          <a:xfrm>
            <a:off x="641954" y="1147461"/>
            <a:ext cx="4843749" cy="2831544"/>
          </a:xfrm>
          <a:prstGeom prst="rect">
            <a:avLst/>
          </a:prstGeom>
        </p:spPr>
        <p:txBody>
          <a:bodyPr wrap="square">
            <a:spAutoFit/>
          </a:bodyPr>
          <a:lstStyle/>
          <a:p>
            <a:pPr lvl="0" defTabSz="457200" fontAlgn="base">
              <a:spcBef>
                <a:spcPts val="2400"/>
              </a:spcBef>
              <a:spcAft>
                <a:spcPct val="0"/>
              </a:spcAft>
              <a:defRPr/>
            </a:pPr>
            <a:r>
              <a:rPr lang="en-GB" sz="1600" b="1" dirty="0">
                <a:solidFill>
                  <a:srgbClr val="000000"/>
                </a:solidFill>
                <a:latin typeface="Helvetica" pitchFamily="2" charset="0"/>
              </a:rPr>
              <a:t>The HL-LHC’s intensity requires unprecedented detector and computing technologies: </a:t>
            </a:r>
          </a:p>
          <a:p>
            <a:pPr marL="285750" lvl="0" indent="-285750" defTabSz="457200" fontAlgn="base">
              <a:spcBef>
                <a:spcPts val="1500"/>
              </a:spcBef>
              <a:spcAft>
                <a:spcPct val="0"/>
              </a:spcAft>
              <a:buFont typeface="Arial" panose="020B0604020202020204" pitchFamily="34" charset="0"/>
              <a:buChar char="•"/>
              <a:defRPr/>
            </a:pPr>
            <a:r>
              <a:rPr lang="en-GB" sz="1600" dirty="0">
                <a:solidFill>
                  <a:srgbClr val="000000"/>
                </a:solidFill>
                <a:latin typeface="Helvetica" pitchFamily="2" charset="0"/>
              </a:rPr>
              <a:t>Radiation hardness</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High detection granularity and resolution</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Precise timing detectors </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More powerful triggers</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Deeply embedded ML &amp; AI</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High-performance software &amp; computing</a:t>
            </a:r>
          </a:p>
        </p:txBody>
      </p:sp>
      <p:pic>
        <p:nvPicPr>
          <p:cNvPr id="4" name="Picture 3">
            <a:extLst>
              <a:ext uri="{FF2B5EF4-FFF2-40B4-BE49-F238E27FC236}">
                <a16:creationId xmlns:a16="http://schemas.microsoft.com/office/drawing/2014/main" id="{8374DB6D-F7F1-9568-5BCC-77EB1C4CE880}"/>
              </a:ext>
            </a:extLst>
          </p:cNvPr>
          <p:cNvPicPr>
            <a:picLocks noChangeAspect="1"/>
          </p:cNvPicPr>
          <p:nvPr/>
        </p:nvPicPr>
        <p:blipFill>
          <a:blip r:embed="rId2"/>
          <a:stretch>
            <a:fillRect/>
          </a:stretch>
        </p:blipFill>
        <p:spPr>
          <a:xfrm>
            <a:off x="10411038" y="68268"/>
            <a:ext cx="1490734" cy="785137"/>
          </a:xfrm>
          <a:prstGeom prst="rect">
            <a:avLst/>
          </a:prstGeom>
        </p:spPr>
      </p:pic>
      <p:sp>
        <p:nvSpPr>
          <p:cNvPr id="5" name="Rounded Rectangle 4">
            <a:extLst>
              <a:ext uri="{FF2B5EF4-FFF2-40B4-BE49-F238E27FC236}">
                <a16:creationId xmlns:a16="http://schemas.microsoft.com/office/drawing/2014/main" id="{16FB4018-94DE-B230-75CC-A4E986996BC9}"/>
              </a:ext>
            </a:extLst>
          </p:cNvPr>
          <p:cNvSpPr/>
          <p:nvPr/>
        </p:nvSpPr>
        <p:spPr>
          <a:xfrm>
            <a:off x="5630196" y="1211886"/>
            <a:ext cx="6271576" cy="3374363"/>
          </a:xfrm>
          <a:prstGeom prst="roundRect">
            <a:avLst>
              <a:gd name="adj" fmla="val 976"/>
            </a:avLst>
          </a:prstGeom>
          <a:ln>
            <a:solidFill>
              <a:schemeClr val="bg1">
                <a:lumMod val="75000"/>
              </a:schemeClr>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6" name="Picture 5">
            <a:extLst>
              <a:ext uri="{FF2B5EF4-FFF2-40B4-BE49-F238E27FC236}">
                <a16:creationId xmlns:a16="http://schemas.microsoft.com/office/drawing/2014/main" id="{0D82C45A-2822-97AC-CBA0-979CE1A1602F}"/>
              </a:ext>
            </a:extLst>
          </p:cNvPr>
          <p:cNvPicPr>
            <a:picLocks noChangeAspect="1"/>
          </p:cNvPicPr>
          <p:nvPr/>
        </p:nvPicPr>
        <p:blipFill>
          <a:blip r:embed="rId3"/>
          <a:srcRect l="3769" t="4914"/>
          <a:stretch/>
        </p:blipFill>
        <p:spPr>
          <a:xfrm>
            <a:off x="5739912" y="1345508"/>
            <a:ext cx="6017367" cy="3095525"/>
          </a:xfrm>
          <a:prstGeom prst="rect">
            <a:avLst/>
          </a:prstGeom>
        </p:spPr>
      </p:pic>
      <p:sp>
        <p:nvSpPr>
          <p:cNvPr id="7" name="TextBox 6">
            <a:extLst>
              <a:ext uri="{FF2B5EF4-FFF2-40B4-BE49-F238E27FC236}">
                <a16:creationId xmlns:a16="http://schemas.microsoft.com/office/drawing/2014/main" id="{13C8B71E-0175-DA46-C11F-60480B929D68}"/>
              </a:ext>
            </a:extLst>
          </p:cNvPr>
          <p:cNvSpPr txBox="1"/>
          <p:nvPr/>
        </p:nvSpPr>
        <p:spPr>
          <a:xfrm>
            <a:off x="5630196" y="1241806"/>
            <a:ext cx="2603598" cy="246221"/>
          </a:xfrm>
          <a:prstGeom prst="rect">
            <a:avLst/>
          </a:prstGeom>
          <a:noFill/>
        </p:spPr>
        <p:txBody>
          <a:bodyPr wrap="none" rtlCol="0">
            <a:spAutoFit/>
          </a:bodyPr>
          <a:lstStyle/>
          <a:p>
            <a:pPr marL="0">
              <a:spcBef>
                <a:spcPts val="3000"/>
              </a:spcBef>
            </a:pPr>
            <a:r>
              <a:rPr lang="en-CH" sz="1000" b="1">
                <a:solidFill>
                  <a:prstClr val="black"/>
                </a:solidFill>
                <a:latin typeface="Helvetica" pitchFamily="2" charset="0"/>
                <a:ea typeface="Helvetica Light" charset="0"/>
                <a:cs typeface="Helvetica Light" charset="0"/>
                <a:sym typeface="Wingdings" pitchFamily="2" charset="2"/>
              </a:rPr>
              <a:t>Substantial upgrades for ATLAS &amp; CMS</a:t>
            </a:r>
          </a:p>
        </p:txBody>
      </p:sp>
      <p:sp>
        <p:nvSpPr>
          <p:cNvPr id="9" name="TextBox 8">
            <a:extLst>
              <a:ext uri="{FF2B5EF4-FFF2-40B4-BE49-F238E27FC236}">
                <a16:creationId xmlns:a16="http://schemas.microsoft.com/office/drawing/2014/main" id="{E97217DB-6E01-0450-8D70-4087190424C1}"/>
              </a:ext>
            </a:extLst>
          </p:cNvPr>
          <p:cNvSpPr txBox="1"/>
          <p:nvPr/>
        </p:nvSpPr>
        <p:spPr>
          <a:xfrm>
            <a:off x="5774009" y="6664745"/>
            <a:ext cx="2618428" cy="246221"/>
          </a:xfrm>
          <a:prstGeom prst="rect">
            <a:avLst/>
          </a:prstGeom>
          <a:noFill/>
        </p:spPr>
        <p:txBody>
          <a:bodyPr wrap="square" rtlCol="0">
            <a:spAutoFit/>
          </a:bodyPr>
          <a:lstStyle/>
          <a:p>
            <a:pPr marL="0">
              <a:spcBef>
                <a:spcPts val="3000"/>
              </a:spcBef>
            </a:pPr>
            <a:r>
              <a:rPr lang="en-CH" sz="1000">
                <a:solidFill>
                  <a:schemeClr val="bg1"/>
                </a:solidFill>
                <a:latin typeface="Calibri" panose="020F0502020204030204" pitchFamily="34" charset="0"/>
                <a:ea typeface="Helvetica Light" charset="0"/>
                <a:cs typeface="Calibri" panose="020F0502020204030204" pitchFamily="34" charset="0"/>
                <a:sym typeface="Wingdings" pitchFamily="2" charset="2"/>
              </a:rPr>
              <a:t>200 pileup event simulated in ATLAS</a:t>
            </a:r>
          </a:p>
        </p:txBody>
      </p:sp>
      <p:cxnSp>
        <p:nvCxnSpPr>
          <p:cNvPr id="15" name="Straight Connector 14">
            <a:extLst>
              <a:ext uri="{FF2B5EF4-FFF2-40B4-BE49-F238E27FC236}">
                <a16:creationId xmlns:a16="http://schemas.microsoft.com/office/drawing/2014/main" id="{5AD2F627-91E9-831B-A074-8F26722FE5E4}"/>
              </a:ext>
            </a:extLst>
          </p:cNvPr>
          <p:cNvCxnSpPr/>
          <p:nvPr/>
        </p:nvCxnSpPr>
        <p:spPr>
          <a:xfrm>
            <a:off x="0" y="5042465"/>
            <a:ext cx="11472863" cy="11937"/>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17" name="Picture 16">
            <a:extLst>
              <a:ext uri="{FF2B5EF4-FFF2-40B4-BE49-F238E27FC236}">
                <a16:creationId xmlns:a16="http://schemas.microsoft.com/office/drawing/2014/main" id="{F14E6FEC-DC0B-3BC5-385D-88821B82EEEA}"/>
              </a:ext>
            </a:extLst>
          </p:cNvPr>
          <p:cNvPicPr>
            <a:picLocks noChangeAspect="1"/>
          </p:cNvPicPr>
          <p:nvPr/>
        </p:nvPicPr>
        <p:blipFill>
          <a:blip r:embed="rId4"/>
          <a:srcRect l="7667"/>
          <a:stretch>
            <a:fillRect/>
          </a:stretch>
        </p:blipFill>
        <p:spPr>
          <a:xfrm>
            <a:off x="-1" y="4771496"/>
            <a:ext cx="5423448" cy="2086504"/>
          </a:xfrm>
          <a:prstGeom prst="rect">
            <a:avLst/>
          </a:prstGeom>
        </p:spPr>
      </p:pic>
      <p:pic>
        <p:nvPicPr>
          <p:cNvPr id="18" name="Picture 17">
            <a:extLst>
              <a:ext uri="{FF2B5EF4-FFF2-40B4-BE49-F238E27FC236}">
                <a16:creationId xmlns:a16="http://schemas.microsoft.com/office/drawing/2014/main" id="{254C1D27-7F71-E252-E5E3-27AAC5ACEC06}"/>
              </a:ext>
            </a:extLst>
          </p:cNvPr>
          <p:cNvPicPr>
            <a:picLocks noChangeAspect="1"/>
          </p:cNvPicPr>
          <p:nvPr/>
        </p:nvPicPr>
        <p:blipFill rotWithShape="1">
          <a:blip r:embed="rId5"/>
          <a:srcRect l="12693" r="15340"/>
          <a:stretch/>
        </p:blipFill>
        <p:spPr>
          <a:xfrm>
            <a:off x="8341753" y="4771549"/>
            <a:ext cx="2695929" cy="2096228"/>
          </a:xfrm>
          <a:prstGeom prst="rect">
            <a:avLst/>
          </a:prstGeom>
        </p:spPr>
      </p:pic>
      <p:sp>
        <p:nvSpPr>
          <p:cNvPr id="19" name="TextBox 18">
            <a:extLst>
              <a:ext uri="{FF2B5EF4-FFF2-40B4-BE49-F238E27FC236}">
                <a16:creationId xmlns:a16="http://schemas.microsoft.com/office/drawing/2014/main" id="{F74466DE-6187-A1A7-D510-F73EF5D6114B}"/>
              </a:ext>
            </a:extLst>
          </p:cNvPr>
          <p:cNvSpPr txBox="1"/>
          <p:nvPr/>
        </p:nvSpPr>
        <p:spPr>
          <a:xfrm>
            <a:off x="37389" y="6559483"/>
            <a:ext cx="2018501" cy="253916"/>
          </a:xfrm>
          <a:prstGeom prst="rect">
            <a:avLst/>
          </a:prstGeom>
          <a:noFill/>
        </p:spPr>
        <p:txBody>
          <a:bodyPr wrap="none" rtlCol="0">
            <a:spAutoFit/>
          </a:bodyPr>
          <a:lstStyle/>
          <a:p>
            <a:pPr marL="0">
              <a:spcBef>
                <a:spcPts val="3000"/>
              </a:spcBef>
            </a:pPr>
            <a:r>
              <a:rPr lang="en-CH" sz="1050" b="1">
                <a:solidFill>
                  <a:schemeClr val="bg1"/>
                </a:solidFill>
                <a:latin typeface="Helvetica" pitchFamily="2" charset="0"/>
                <a:ea typeface="Helvetica Light" charset="0"/>
                <a:cs typeface="Helvetica Light" charset="0"/>
                <a:sym typeface="Wingdings" pitchFamily="2" charset="2"/>
              </a:rPr>
              <a:t>Cleanroom at Santa Cruz UC</a:t>
            </a:r>
          </a:p>
        </p:txBody>
      </p:sp>
      <p:sp>
        <p:nvSpPr>
          <p:cNvPr id="20" name="TextBox 19">
            <a:extLst>
              <a:ext uri="{FF2B5EF4-FFF2-40B4-BE49-F238E27FC236}">
                <a16:creationId xmlns:a16="http://schemas.microsoft.com/office/drawing/2014/main" id="{15A10B07-BC69-4560-58B3-88311BE29DE5}"/>
              </a:ext>
            </a:extLst>
          </p:cNvPr>
          <p:cNvSpPr txBox="1"/>
          <p:nvPr/>
        </p:nvSpPr>
        <p:spPr>
          <a:xfrm>
            <a:off x="8311427" y="6563330"/>
            <a:ext cx="1904689" cy="253916"/>
          </a:xfrm>
          <a:prstGeom prst="rect">
            <a:avLst/>
          </a:prstGeom>
          <a:noFill/>
        </p:spPr>
        <p:txBody>
          <a:bodyPr wrap="none" rtlCol="0">
            <a:spAutoFit/>
          </a:bodyPr>
          <a:lstStyle/>
          <a:p>
            <a:pPr marL="0">
              <a:spcBef>
                <a:spcPts val="3000"/>
              </a:spcBef>
            </a:pPr>
            <a:r>
              <a:rPr lang="en-CH" sz="1050" b="1" dirty="0">
                <a:solidFill>
                  <a:schemeClr val="tx1">
                    <a:lumMod val="75000"/>
                    <a:lumOff val="25000"/>
                  </a:schemeClr>
                </a:solidFill>
                <a:latin typeface="Helvetica" pitchFamily="2" charset="0"/>
                <a:ea typeface="Helvetica Light" charset="0"/>
                <a:cs typeface="Helvetica Light" charset="0"/>
                <a:sym typeface="Wingdings" pitchFamily="2" charset="2"/>
              </a:rPr>
              <a:t>ITk Outer cylinder at CERN</a:t>
            </a:r>
          </a:p>
        </p:txBody>
      </p:sp>
      <p:pic>
        <p:nvPicPr>
          <p:cNvPr id="21" name="Picture 20">
            <a:extLst>
              <a:ext uri="{FF2B5EF4-FFF2-40B4-BE49-F238E27FC236}">
                <a16:creationId xmlns:a16="http://schemas.microsoft.com/office/drawing/2014/main" id="{A89F1BEA-F479-1C24-2105-99ACE616B740}"/>
              </a:ext>
            </a:extLst>
          </p:cNvPr>
          <p:cNvPicPr>
            <a:picLocks noChangeAspect="1"/>
          </p:cNvPicPr>
          <p:nvPr/>
        </p:nvPicPr>
        <p:blipFill>
          <a:blip r:embed="rId6"/>
          <a:stretch>
            <a:fillRect/>
          </a:stretch>
        </p:blipFill>
        <p:spPr>
          <a:xfrm>
            <a:off x="4202334" y="4775144"/>
            <a:ext cx="1303024" cy="2089542"/>
          </a:xfrm>
          <a:prstGeom prst="rect">
            <a:avLst/>
          </a:prstGeom>
        </p:spPr>
      </p:pic>
      <p:pic>
        <p:nvPicPr>
          <p:cNvPr id="24" name="Picture 23">
            <a:extLst>
              <a:ext uri="{FF2B5EF4-FFF2-40B4-BE49-F238E27FC236}">
                <a16:creationId xmlns:a16="http://schemas.microsoft.com/office/drawing/2014/main" id="{192E9B25-8CD4-B781-5ACB-D8154BB9790B}"/>
              </a:ext>
            </a:extLst>
          </p:cNvPr>
          <p:cNvPicPr>
            <a:picLocks noChangeAspect="1"/>
          </p:cNvPicPr>
          <p:nvPr/>
        </p:nvPicPr>
        <p:blipFill>
          <a:blip r:embed="rId7"/>
          <a:srcRect l="17943"/>
          <a:stretch>
            <a:fillRect/>
          </a:stretch>
        </p:blipFill>
        <p:spPr>
          <a:xfrm>
            <a:off x="7052585" y="4768458"/>
            <a:ext cx="1290075" cy="2096228"/>
          </a:xfrm>
          <a:prstGeom prst="rect">
            <a:avLst/>
          </a:prstGeom>
        </p:spPr>
      </p:pic>
      <p:sp>
        <p:nvSpPr>
          <p:cNvPr id="25" name="TextBox 24">
            <a:extLst>
              <a:ext uri="{FF2B5EF4-FFF2-40B4-BE49-F238E27FC236}">
                <a16:creationId xmlns:a16="http://schemas.microsoft.com/office/drawing/2014/main" id="{E8BA6FD5-7D6A-57AD-C196-619D05232FBB}"/>
              </a:ext>
            </a:extLst>
          </p:cNvPr>
          <p:cNvSpPr txBox="1"/>
          <p:nvPr/>
        </p:nvSpPr>
        <p:spPr>
          <a:xfrm>
            <a:off x="7036680" y="6559483"/>
            <a:ext cx="1319592" cy="253916"/>
          </a:xfrm>
          <a:prstGeom prst="rect">
            <a:avLst/>
          </a:prstGeom>
          <a:noFill/>
        </p:spPr>
        <p:txBody>
          <a:bodyPr wrap="none" rtlCol="0">
            <a:spAutoFit/>
          </a:bodyPr>
          <a:lstStyle/>
          <a:p>
            <a:pPr marL="0">
              <a:spcBef>
                <a:spcPts val="3000"/>
              </a:spcBef>
            </a:pPr>
            <a:r>
              <a:rPr lang="en-CH" sz="1050" b="1" dirty="0">
                <a:solidFill>
                  <a:schemeClr val="bg1"/>
                </a:solidFill>
                <a:latin typeface="Helvetica" pitchFamily="2" charset="0"/>
                <a:ea typeface="Helvetica Light" charset="0"/>
                <a:cs typeface="Helvetica Light" charset="0"/>
                <a:sym typeface="Wingdings" pitchFamily="2" charset="2"/>
              </a:rPr>
              <a:t>ITk Pixel modules</a:t>
            </a:r>
          </a:p>
        </p:txBody>
      </p:sp>
      <p:pic>
        <p:nvPicPr>
          <p:cNvPr id="27" name="Picture 26">
            <a:extLst>
              <a:ext uri="{FF2B5EF4-FFF2-40B4-BE49-F238E27FC236}">
                <a16:creationId xmlns:a16="http://schemas.microsoft.com/office/drawing/2014/main" id="{36137AA0-0801-D223-F8D6-197057F7615F}"/>
              </a:ext>
            </a:extLst>
          </p:cNvPr>
          <p:cNvPicPr>
            <a:picLocks noChangeAspect="1"/>
          </p:cNvPicPr>
          <p:nvPr/>
        </p:nvPicPr>
        <p:blipFill>
          <a:blip r:embed="rId8"/>
          <a:stretch>
            <a:fillRect/>
          </a:stretch>
        </p:blipFill>
        <p:spPr>
          <a:xfrm>
            <a:off x="5479205" y="4772052"/>
            <a:ext cx="1577186" cy="2092633"/>
          </a:xfrm>
          <a:prstGeom prst="rect">
            <a:avLst/>
          </a:prstGeom>
        </p:spPr>
      </p:pic>
      <p:sp>
        <p:nvSpPr>
          <p:cNvPr id="28" name="TextBox 27">
            <a:extLst>
              <a:ext uri="{FF2B5EF4-FFF2-40B4-BE49-F238E27FC236}">
                <a16:creationId xmlns:a16="http://schemas.microsoft.com/office/drawing/2014/main" id="{D54C7196-5FCF-744A-B2F3-13D2A0614E22}"/>
              </a:ext>
            </a:extLst>
          </p:cNvPr>
          <p:cNvSpPr txBox="1"/>
          <p:nvPr/>
        </p:nvSpPr>
        <p:spPr>
          <a:xfrm>
            <a:off x="5462631" y="6290371"/>
            <a:ext cx="1319592" cy="577081"/>
          </a:xfrm>
          <a:prstGeom prst="rect">
            <a:avLst/>
          </a:prstGeom>
          <a:noFill/>
        </p:spPr>
        <p:txBody>
          <a:bodyPr wrap="square" rtlCol="0">
            <a:spAutoFit/>
          </a:bodyPr>
          <a:lstStyle/>
          <a:p>
            <a:pPr marL="0">
              <a:spcBef>
                <a:spcPts val="3000"/>
              </a:spcBef>
            </a:pPr>
            <a:r>
              <a:rPr lang="en-CH" sz="1050" b="1" dirty="0">
                <a:solidFill>
                  <a:schemeClr val="bg1"/>
                </a:solidFill>
                <a:latin typeface="Helvetica" pitchFamily="2" charset="0"/>
                <a:ea typeface="Helvetica Light" charset="0"/>
                <a:cs typeface="Helvetica Light" charset="0"/>
                <a:sym typeface="Wingdings" pitchFamily="2" charset="2"/>
              </a:rPr>
              <a:t>ITk Pixel modules visual inspection at Milano</a:t>
            </a:r>
          </a:p>
        </p:txBody>
      </p:sp>
      <p:sp>
        <p:nvSpPr>
          <p:cNvPr id="30" name="TextBox 29">
            <a:extLst>
              <a:ext uri="{FF2B5EF4-FFF2-40B4-BE49-F238E27FC236}">
                <a16:creationId xmlns:a16="http://schemas.microsoft.com/office/drawing/2014/main" id="{583DA0CA-F3CE-F112-FF6E-49A542860155}"/>
              </a:ext>
            </a:extLst>
          </p:cNvPr>
          <p:cNvSpPr txBox="1"/>
          <p:nvPr/>
        </p:nvSpPr>
        <p:spPr>
          <a:xfrm>
            <a:off x="11005779" y="6287605"/>
            <a:ext cx="1319592" cy="577081"/>
          </a:xfrm>
          <a:prstGeom prst="rect">
            <a:avLst/>
          </a:prstGeom>
          <a:noFill/>
        </p:spPr>
        <p:txBody>
          <a:bodyPr wrap="square" rtlCol="0">
            <a:spAutoFit/>
          </a:bodyPr>
          <a:lstStyle/>
          <a:p>
            <a:pPr marL="0">
              <a:spcBef>
                <a:spcPts val="3000"/>
              </a:spcBef>
            </a:pPr>
            <a:r>
              <a:rPr lang="en-CH" sz="1050" b="1" dirty="0">
                <a:solidFill>
                  <a:schemeClr val="bg1"/>
                </a:solidFill>
                <a:latin typeface="Helvetica" pitchFamily="2" charset="0"/>
                <a:ea typeface="Helvetica Light" charset="0"/>
                <a:cs typeface="Helvetica Light" charset="0"/>
                <a:sym typeface="Wingdings" pitchFamily="2" charset="2"/>
              </a:rPr>
              <a:t>ITk Pixel modules visual inspection at Milano</a:t>
            </a:r>
          </a:p>
        </p:txBody>
      </p:sp>
      <p:pic>
        <p:nvPicPr>
          <p:cNvPr id="31" name="Picture 30">
            <a:extLst>
              <a:ext uri="{FF2B5EF4-FFF2-40B4-BE49-F238E27FC236}">
                <a16:creationId xmlns:a16="http://schemas.microsoft.com/office/drawing/2014/main" id="{944E9C4D-8DC7-51E2-6E2C-8427BA5990E9}"/>
              </a:ext>
            </a:extLst>
          </p:cNvPr>
          <p:cNvPicPr>
            <a:picLocks noChangeAspect="1"/>
          </p:cNvPicPr>
          <p:nvPr/>
        </p:nvPicPr>
        <p:blipFill>
          <a:blip r:embed="rId9"/>
          <a:stretch>
            <a:fillRect/>
          </a:stretch>
        </p:blipFill>
        <p:spPr>
          <a:xfrm>
            <a:off x="11032168" y="4768458"/>
            <a:ext cx="1172335" cy="2096228"/>
          </a:xfrm>
          <a:prstGeom prst="rect">
            <a:avLst/>
          </a:prstGeom>
        </p:spPr>
      </p:pic>
      <p:sp>
        <p:nvSpPr>
          <p:cNvPr id="23" name="TextBox 22">
            <a:extLst>
              <a:ext uri="{FF2B5EF4-FFF2-40B4-BE49-F238E27FC236}">
                <a16:creationId xmlns:a16="http://schemas.microsoft.com/office/drawing/2014/main" id="{4F58876B-D738-18F0-5F88-3E5DF0813A95}"/>
              </a:ext>
            </a:extLst>
          </p:cNvPr>
          <p:cNvSpPr txBox="1"/>
          <p:nvPr/>
        </p:nvSpPr>
        <p:spPr>
          <a:xfrm>
            <a:off x="11084910" y="4768458"/>
            <a:ext cx="1107090" cy="415498"/>
          </a:xfrm>
          <a:prstGeom prst="rect">
            <a:avLst/>
          </a:prstGeom>
          <a:noFill/>
        </p:spPr>
        <p:txBody>
          <a:bodyPr wrap="square" rtlCol="0">
            <a:spAutoFit/>
          </a:bodyPr>
          <a:lstStyle/>
          <a:p>
            <a:pPr marL="0">
              <a:spcBef>
                <a:spcPts val="3000"/>
              </a:spcBef>
            </a:pPr>
            <a:r>
              <a:rPr lang="en-GB" sz="1050" b="1" dirty="0">
                <a:solidFill>
                  <a:schemeClr val="tx2">
                    <a:lumMod val="75000"/>
                  </a:schemeClr>
                </a:solidFill>
                <a:latin typeface="Helvetica" pitchFamily="2" charset="0"/>
                <a:ea typeface="Helvetica Light" charset="0"/>
                <a:cs typeface="Helvetica Light" charset="0"/>
                <a:sym typeface="Wingdings" pitchFamily="2" charset="2"/>
              </a:rPr>
              <a:t>LAr FEB2 test stand</a:t>
            </a:r>
            <a:endParaRPr lang="en-CH" sz="1050" b="1" dirty="0">
              <a:solidFill>
                <a:schemeClr val="tx2">
                  <a:lumMod val="75000"/>
                </a:schemeClr>
              </a:solidFill>
              <a:latin typeface="Helvetica" pitchFamily="2"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326549506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0CF8E-1120-8EFE-ECBE-155419F365E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713A5DE-D25D-721C-BE8C-4A1EFE18C289}"/>
              </a:ext>
            </a:extLst>
          </p:cNvPr>
          <p:cNvSpPr txBox="1"/>
          <p:nvPr/>
        </p:nvSpPr>
        <p:spPr>
          <a:xfrm>
            <a:off x="214938"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a:solidFill>
                  <a:srgbClr val="0D7FBF"/>
                </a:solidFill>
                <a:latin typeface="Helvetica" pitchFamily="2" charset="0"/>
                <a:ea typeface="Trebuchet MS" pitchFamily="-84" charset="0"/>
                <a:cs typeface="Helvetica Light"/>
              </a:rPr>
              <a:t>Detector upgrades to HL-LHC</a:t>
            </a:r>
          </a:p>
        </p:txBody>
      </p:sp>
      <p:sp>
        <p:nvSpPr>
          <p:cNvPr id="16" name="Rectangle 15">
            <a:extLst>
              <a:ext uri="{FF2B5EF4-FFF2-40B4-BE49-F238E27FC236}">
                <a16:creationId xmlns:a16="http://schemas.microsoft.com/office/drawing/2014/main" id="{A048D57F-65E0-28F6-0282-6DABAC870136}"/>
              </a:ext>
            </a:extLst>
          </p:cNvPr>
          <p:cNvSpPr/>
          <p:nvPr/>
        </p:nvSpPr>
        <p:spPr>
          <a:xfrm>
            <a:off x="641954" y="1147461"/>
            <a:ext cx="4843749" cy="2831544"/>
          </a:xfrm>
          <a:prstGeom prst="rect">
            <a:avLst/>
          </a:prstGeom>
        </p:spPr>
        <p:txBody>
          <a:bodyPr wrap="square">
            <a:spAutoFit/>
          </a:bodyPr>
          <a:lstStyle/>
          <a:p>
            <a:pPr lvl="0" defTabSz="457200" fontAlgn="base">
              <a:spcBef>
                <a:spcPts val="2400"/>
              </a:spcBef>
              <a:spcAft>
                <a:spcPct val="0"/>
              </a:spcAft>
              <a:defRPr/>
            </a:pPr>
            <a:r>
              <a:rPr lang="en-GB" sz="1600" b="1" dirty="0">
                <a:solidFill>
                  <a:srgbClr val="000000"/>
                </a:solidFill>
                <a:latin typeface="Helvetica" pitchFamily="2" charset="0"/>
              </a:rPr>
              <a:t>The HL-LHC’s intensity requires unprecedented detector and computing technologies: </a:t>
            </a:r>
          </a:p>
          <a:p>
            <a:pPr marL="285750" lvl="0" indent="-285750" defTabSz="457200" fontAlgn="base">
              <a:spcBef>
                <a:spcPts val="1500"/>
              </a:spcBef>
              <a:spcAft>
                <a:spcPct val="0"/>
              </a:spcAft>
              <a:buFont typeface="Arial" panose="020B0604020202020204" pitchFamily="34" charset="0"/>
              <a:buChar char="•"/>
              <a:defRPr/>
            </a:pPr>
            <a:r>
              <a:rPr lang="en-GB" sz="1600" dirty="0">
                <a:solidFill>
                  <a:srgbClr val="000000"/>
                </a:solidFill>
                <a:latin typeface="Helvetica" pitchFamily="2" charset="0"/>
              </a:rPr>
              <a:t>Radiation hardness</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High detection granularity and resolution</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Precise timing detectors </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More powerful triggers</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Deeply embedded ML &amp; AI</a:t>
            </a:r>
          </a:p>
          <a:p>
            <a:pPr marL="285750" lvl="0" indent="-285750" defTabSz="457200" fontAlgn="base">
              <a:spcBef>
                <a:spcPts val="900"/>
              </a:spcBef>
              <a:spcAft>
                <a:spcPct val="0"/>
              </a:spcAft>
              <a:buFont typeface="Arial" panose="020B0604020202020204" pitchFamily="34" charset="0"/>
              <a:buChar char="•"/>
              <a:defRPr/>
            </a:pPr>
            <a:r>
              <a:rPr lang="en-GB" sz="1600" dirty="0">
                <a:solidFill>
                  <a:srgbClr val="000000"/>
                </a:solidFill>
                <a:latin typeface="Helvetica" pitchFamily="2" charset="0"/>
              </a:rPr>
              <a:t>High-performance software &amp; computing</a:t>
            </a:r>
          </a:p>
        </p:txBody>
      </p:sp>
      <p:pic>
        <p:nvPicPr>
          <p:cNvPr id="4" name="Picture 3">
            <a:extLst>
              <a:ext uri="{FF2B5EF4-FFF2-40B4-BE49-F238E27FC236}">
                <a16:creationId xmlns:a16="http://schemas.microsoft.com/office/drawing/2014/main" id="{3845BFF2-2C26-044A-93A1-7CF57AAA07B4}"/>
              </a:ext>
            </a:extLst>
          </p:cNvPr>
          <p:cNvPicPr>
            <a:picLocks noChangeAspect="1"/>
          </p:cNvPicPr>
          <p:nvPr/>
        </p:nvPicPr>
        <p:blipFill>
          <a:blip r:embed="rId2"/>
          <a:stretch>
            <a:fillRect/>
          </a:stretch>
        </p:blipFill>
        <p:spPr>
          <a:xfrm>
            <a:off x="10411038" y="68268"/>
            <a:ext cx="1490734" cy="785137"/>
          </a:xfrm>
          <a:prstGeom prst="rect">
            <a:avLst/>
          </a:prstGeom>
        </p:spPr>
      </p:pic>
      <p:sp>
        <p:nvSpPr>
          <p:cNvPr id="5" name="Rounded Rectangle 4">
            <a:extLst>
              <a:ext uri="{FF2B5EF4-FFF2-40B4-BE49-F238E27FC236}">
                <a16:creationId xmlns:a16="http://schemas.microsoft.com/office/drawing/2014/main" id="{981561CF-2C30-92F9-F5EB-FC00EF665E62}"/>
              </a:ext>
            </a:extLst>
          </p:cNvPr>
          <p:cNvSpPr/>
          <p:nvPr/>
        </p:nvSpPr>
        <p:spPr>
          <a:xfrm>
            <a:off x="5630196" y="1211886"/>
            <a:ext cx="6271576" cy="3374363"/>
          </a:xfrm>
          <a:prstGeom prst="roundRect">
            <a:avLst>
              <a:gd name="adj" fmla="val 976"/>
            </a:avLst>
          </a:prstGeom>
          <a:ln>
            <a:solidFill>
              <a:schemeClr val="bg1">
                <a:lumMod val="75000"/>
              </a:schemeClr>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6" name="Picture 5">
            <a:extLst>
              <a:ext uri="{FF2B5EF4-FFF2-40B4-BE49-F238E27FC236}">
                <a16:creationId xmlns:a16="http://schemas.microsoft.com/office/drawing/2014/main" id="{B35339F2-0050-9E9B-491E-7A90A6CFEC74}"/>
              </a:ext>
            </a:extLst>
          </p:cNvPr>
          <p:cNvPicPr>
            <a:picLocks noChangeAspect="1"/>
          </p:cNvPicPr>
          <p:nvPr/>
        </p:nvPicPr>
        <p:blipFill>
          <a:blip r:embed="rId3"/>
          <a:srcRect l="3769" t="4914"/>
          <a:stretch/>
        </p:blipFill>
        <p:spPr>
          <a:xfrm>
            <a:off x="5739912" y="1345508"/>
            <a:ext cx="6017367" cy="3095525"/>
          </a:xfrm>
          <a:prstGeom prst="rect">
            <a:avLst/>
          </a:prstGeom>
        </p:spPr>
      </p:pic>
      <p:sp>
        <p:nvSpPr>
          <p:cNvPr id="7" name="TextBox 6">
            <a:extLst>
              <a:ext uri="{FF2B5EF4-FFF2-40B4-BE49-F238E27FC236}">
                <a16:creationId xmlns:a16="http://schemas.microsoft.com/office/drawing/2014/main" id="{AD12C2CD-7A56-8EBF-F8AB-06AFF89F052A}"/>
              </a:ext>
            </a:extLst>
          </p:cNvPr>
          <p:cNvSpPr txBox="1"/>
          <p:nvPr/>
        </p:nvSpPr>
        <p:spPr>
          <a:xfrm>
            <a:off x="5630196" y="1241806"/>
            <a:ext cx="2603598" cy="246221"/>
          </a:xfrm>
          <a:prstGeom prst="rect">
            <a:avLst/>
          </a:prstGeom>
          <a:noFill/>
        </p:spPr>
        <p:txBody>
          <a:bodyPr wrap="none" rtlCol="0">
            <a:spAutoFit/>
          </a:bodyPr>
          <a:lstStyle/>
          <a:p>
            <a:pPr marL="0">
              <a:spcBef>
                <a:spcPts val="3000"/>
              </a:spcBef>
            </a:pPr>
            <a:r>
              <a:rPr lang="en-CH" sz="1000" b="1">
                <a:solidFill>
                  <a:prstClr val="black"/>
                </a:solidFill>
                <a:latin typeface="Helvetica" pitchFamily="2" charset="0"/>
                <a:ea typeface="Helvetica Light" charset="0"/>
                <a:cs typeface="Helvetica Light" charset="0"/>
                <a:sym typeface="Wingdings" pitchFamily="2" charset="2"/>
              </a:rPr>
              <a:t>Substantial upgrades for ATLAS &amp; CMS</a:t>
            </a:r>
          </a:p>
        </p:txBody>
      </p:sp>
      <p:sp>
        <p:nvSpPr>
          <p:cNvPr id="9" name="TextBox 8">
            <a:extLst>
              <a:ext uri="{FF2B5EF4-FFF2-40B4-BE49-F238E27FC236}">
                <a16:creationId xmlns:a16="http://schemas.microsoft.com/office/drawing/2014/main" id="{32139B77-590C-B7E9-FC95-31E6D27A0B5B}"/>
              </a:ext>
            </a:extLst>
          </p:cNvPr>
          <p:cNvSpPr txBox="1"/>
          <p:nvPr/>
        </p:nvSpPr>
        <p:spPr>
          <a:xfrm>
            <a:off x="5774009" y="6664745"/>
            <a:ext cx="2618428" cy="246221"/>
          </a:xfrm>
          <a:prstGeom prst="rect">
            <a:avLst/>
          </a:prstGeom>
          <a:noFill/>
        </p:spPr>
        <p:txBody>
          <a:bodyPr wrap="square" rtlCol="0">
            <a:spAutoFit/>
          </a:bodyPr>
          <a:lstStyle/>
          <a:p>
            <a:pPr marL="0">
              <a:spcBef>
                <a:spcPts val="3000"/>
              </a:spcBef>
            </a:pPr>
            <a:r>
              <a:rPr lang="en-CH" sz="1000">
                <a:solidFill>
                  <a:schemeClr val="bg1"/>
                </a:solidFill>
                <a:latin typeface="Calibri" panose="020F0502020204030204" pitchFamily="34" charset="0"/>
                <a:ea typeface="Helvetica Light" charset="0"/>
                <a:cs typeface="Calibri" panose="020F0502020204030204" pitchFamily="34" charset="0"/>
                <a:sym typeface="Wingdings" pitchFamily="2" charset="2"/>
              </a:rPr>
              <a:t>200 pileup event simulated in ATLAS</a:t>
            </a:r>
          </a:p>
        </p:txBody>
      </p:sp>
      <p:cxnSp>
        <p:nvCxnSpPr>
          <p:cNvPr id="15" name="Straight Connector 14">
            <a:extLst>
              <a:ext uri="{FF2B5EF4-FFF2-40B4-BE49-F238E27FC236}">
                <a16:creationId xmlns:a16="http://schemas.microsoft.com/office/drawing/2014/main" id="{15D580B1-829B-ABDF-2A7F-CF1F1C14D133}"/>
              </a:ext>
            </a:extLst>
          </p:cNvPr>
          <p:cNvCxnSpPr/>
          <p:nvPr/>
        </p:nvCxnSpPr>
        <p:spPr>
          <a:xfrm>
            <a:off x="0" y="5042465"/>
            <a:ext cx="11472863" cy="11937"/>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17" name="Picture 16">
            <a:extLst>
              <a:ext uri="{FF2B5EF4-FFF2-40B4-BE49-F238E27FC236}">
                <a16:creationId xmlns:a16="http://schemas.microsoft.com/office/drawing/2014/main" id="{DF979E88-A5AC-AF06-575B-FA0CC0A62FD9}"/>
              </a:ext>
            </a:extLst>
          </p:cNvPr>
          <p:cNvPicPr>
            <a:picLocks noChangeAspect="1"/>
          </p:cNvPicPr>
          <p:nvPr/>
        </p:nvPicPr>
        <p:blipFill>
          <a:blip r:embed="rId4"/>
          <a:srcRect l="7667"/>
          <a:stretch>
            <a:fillRect/>
          </a:stretch>
        </p:blipFill>
        <p:spPr>
          <a:xfrm>
            <a:off x="-1" y="4771496"/>
            <a:ext cx="5423448" cy="2086504"/>
          </a:xfrm>
          <a:prstGeom prst="rect">
            <a:avLst/>
          </a:prstGeom>
        </p:spPr>
      </p:pic>
      <p:pic>
        <p:nvPicPr>
          <p:cNvPr id="18" name="Picture 17">
            <a:extLst>
              <a:ext uri="{FF2B5EF4-FFF2-40B4-BE49-F238E27FC236}">
                <a16:creationId xmlns:a16="http://schemas.microsoft.com/office/drawing/2014/main" id="{F65BF1AF-AE45-A469-9022-1B2C75BD3D8E}"/>
              </a:ext>
            </a:extLst>
          </p:cNvPr>
          <p:cNvPicPr>
            <a:picLocks noChangeAspect="1"/>
          </p:cNvPicPr>
          <p:nvPr/>
        </p:nvPicPr>
        <p:blipFill rotWithShape="1">
          <a:blip r:embed="rId5"/>
          <a:srcRect l="12693" r="15340"/>
          <a:stretch/>
        </p:blipFill>
        <p:spPr>
          <a:xfrm>
            <a:off x="8341753" y="4771549"/>
            <a:ext cx="2695929" cy="2096228"/>
          </a:xfrm>
          <a:prstGeom prst="rect">
            <a:avLst/>
          </a:prstGeom>
        </p:spPr>
      </p:pic>
      <p:sp>
        <p:nvSpPr>
          <p:cNvPr id="19" name="TextBox 18">
            <a:extLst>
              <a:ext uri="{FF2B5EF4-FFF2-40B4-BE49-F238E27FC236}">
                <a16:creationId xmlns:a16="http://schemas.microsoft.com/office/drawing/2014/main" id="{77099D59-2A50-C131-CF5A-73030B374DA0}"/>
              </a:ext>
            </a:extLst>
          </p:cNvPr>
          <p:cNvSpPr txBox="1"/>
          <p:nvPr/>
        </p:nvSpPr>
        <p:spPr>
          <a:xfrm>
            <a:off x="37389" y="6559483"/>
            <a:ext cx="2018501" cy="253916"/>
          </a:xfrm>
          <a:prstGeom prst="rect">
            <a:avLst/>
          </a:prstGeom>
          <a:noFill/>
        </p:spPr>
        <p:txBody>
          <a:bodyPr wrap="none" rtlCol="0">
            <a:spAutoFit/>
          </a:bodyPr>
          <a:lstStyle/>
          <a:p>
            <a:pPr marL="0">
              <a:spcBef>
                <a:spcPts val="3000"/>
              </a:spcBef>
            </a:pPr>
            <a:r>
              <a:rPr lang="en-CH" sz="1050" b="1">
                <a:solidFill>
                  <a:schemeClr val="bg1"/>
                </a:solidFill>
                <a:latin typeface="Helvetica" pitchFamily="2" charset="0"/>
                <a:ea typeface="Helvetica Light" charset="0"/>
                <a:cs typeface="Helvetica Light" charset="0"/>
                <a:sym typeface="Wingdings" pitchFamily="2" charset="2"/>
              </a:rPr>
              <a:t>Cleanroom at Santa Cruz UC</a:t>
            </a:r>
          </a:p>
        </p:txBody>
      </p:sp>
      <p:sp>
        <p:nvSpPr>
          <p:cNvPr id="20" name="TextBox 19">
            <a:extLst>
              <a:ext uri="{FF2B5EF4-FFF2-40B4-BE49-F238E27FC236}">
                <a16:creationId xmlns:a16="http://schemas.microsoft.com/office/drawing/2014/main" id="{1C0C872F-699D-5D74-B445-F1AE1E27E35B}"/>
              </a:ext>
            </a:extLst>
          </p:cNvPr>
          <p:cNvSpPr txBox="1"/>
          <p:nvPr/>
        </p:nvSpPr>
        <p:spPr>
          <a:xfrm>
            <a:off x="8311427" y="6563330"/>
            <a:ext cx="1904689" cy="253916"/>
          </a:xfrm>
          <a:prstGeom prst="rect">
            <a:avLst/>
          </a:prstGeom>
          <a:noFill/>
        </p:spPr>
        <p:txBody>
          <a:bodyPr wrap="none" rtlCol="0">
            <a:spAutoFit/>
          </a:bodyPr>
          <a:lstStyle/>
          <a:p>
            <a:pPr marL="0">
              <a:spcBef>
                <a:spcPts val="3000"/>
              </a:spcBef>
            </a:pPr>
            <a:r>
              <a:rPr lang="en-CH" sz="1050" b="1" dirty="0">
                <a:solidFill>
                  <a:schemeClr val="tx1">
                    <a:lumMod val="75000"/>
                    <a:lumOff val="25000"/>
                  </a:schemeClr>
                </a:solidFill>
                <a:latin typeface="Helvetica" pitchFamily="2" charset="0"/>
                <a:ea typeface="Helvetica Light" charset="0"/>
                <a:cs typeface="Helvetica Light" charset="0"/>
                <a:sym typeface="Wingdings" pitchFamily="2" charset="2"/>
              </a:rPr>
              <a:t>ITk Outer cylinder at CERN</a:t>
            </a:r>
          </a:p>
        </p:txBody>
      </p:sp>
      <p:pic>
        <p:nvPicPr>
          <p:cNvPr id="21" name="Picture 20">
            <a:extLst>
              <a:ext uri="{FF2B5EF4-FFF2-40B4-BE49-F238E27FC236}">
                <a16:creationId xmlns:a16="http://schemas.microsoft.com/office/drawing/2014/main" id="{1CD48CCA-F6AB-9602-D506-34C928C0DE40}"/>
              </a:ext>
            </a:extLst>
          </p:cNvPr>
          <p:cNvPicPr>
            <a:picLocks noChangeAspect="1"/>
          </p:cNvPicPr>
          <p:nvPr/>
        </p:nvPicPr>
        <p:blipFill>
          <a:blip r:embed="rId6"/>
          <a:stretch>
            <a:fillRect/>
          </a:stretch>
        </p:blipFill>
        <p:spPr>
          <a:xfrm>
            <a:off x="4202334" y="4775144"/>
            <a:ext cx="1303024" cy="2089542"/>
          </a:xfrm>
          <a:prstGeom prst="rect">
            <a:avLst/>
          </a:prstGeom>
        </p:spPr>
      </p:pic>
      <p:pic>
        <p:nvPicPr>
          <p:cNvPr id="24" name="Picture 23">
            <a:extLst>
              <a:ext uri="{FF2B5EF4-FFF2-40B4-BE49-F238E27FC236}">
                <a16:creationId xmlns:a16="http://schemas.microsoft.com/office/drawing/2014/main" id="{08D66049-A7F8-10BA-B73D-473280B1447C}"/>
              </a:ext>
            </a:extLst>
          </p:cNvPr>
          <p:cNvPicPr>
            <a:picLocks noChangeAspect="1"/>
          </p:cNvPicPr>
          <p:nvPr/>
        </p:nvPicPr>
        <p:blipFill>
          <a:blip r:embed="rId7"/>
          <a:srcRect l="17943"/>
          <a:stretch>
            <a:fillRect/>
          </a:stretch>
        </p:blipFill>
        <p:spPr>
          <a:xfrm>
            <a:off x="7052585" y="4768458"/>
            <a:ext cx="1290075" cy="2096228"/>
          </a:xfrm>
          <a:prstGeom prst="rect">
            <a:avLst/>
          </a:prstGeom>
        </p:spPr>
      </p:pic>
      <p:sp>
        <p:nvSpPr>
          <p:cNvPr id="25" name="TextBox 24">
            <a:extLst>
              <a:ext uri="{FF2B5EF4-FFF2-40B4-BE49-F238E27FC236}">
                <a16:creationId xmlns:a16="http://schemas.microsoft.com/office/drawing/2014/main" id="{1F8DF242-392F-8645-8CC9-90A680CA44DA}"/>
              </a:ext>
            </a:extLst>
          </p:cNvPr>
          <p:cNvSpPr txBox="1"/>
          <p:nvPr/>
        </p:nvSpPr>
        <p:spPr>
          <a:xfrm>
            <a:off x="7036680" y="6559483"/>
            <a:ext cx="1319592" cy="253916"/>
          </a:xfrm>
          <a:prstGeom prst="rect">
            <a:avLst/>
          </a:prstGeom>
          <a:noFill/>
        </p:spPr>
        <p:txBody>
          <a:bodyPr wrap="none" rtlCol="0">
            <a:spAutoFit/>
          </a:bodyPr>
          <a:lstStyle/>
          <a:p>
            <a:pPr marL="0">
              <a:spcBef>
                <a:spcPts val="3000"/>
              </a:spcBef>
            </a:pPr>
            <a:r>
              <a:rPr lang="en-CH" sz="1050" b="1" dirty="0">
                <a:solidFill>
                  <a:schemeClr val="bg1"/>
                </a:solidFill>
                <a:latin typeface="Helvetica" pitchFamily="2" charset="0"/>
                <a:ea typeface="Helvetica Light" charset="0"/>
                <a:cs typeface="Helvetica Light" charset="0"/>
                <a:sym typeface="Wingdings" pitchFamily="2" charset="2"/>
              </a:rPr>
              <a:t>ITk Pixel modules</a:t>
            </a:r>
          </a:p>
        </p:txBody>
      </p:sp>
      <p:pic>
        <p:nvPicPr>
          <p:cNvPr id="27" name="Picture 26">
            <a:extLst>
              <a:ext uri="{FF2B5EF4-FFF2-40B4-BE49-F238E27FC236}">
                <a16:creationId xmlns:a16="http://schemas.microsoft.com/office/drawing/2014/main" id="{F1FA0712-2552-6377-0B91-E02291A1032D}"/>
              </a:ext>
            </a:extLst>
          </p:cNvPr>
          <p:cNvPicPr>
            <a:picLocks noChangeAspect="1"/>
          </p:cNvPicPr>
          <p:nvPr/>
        </p:nvPicPr>
        <p:blipFill>
          <a:blip r:embed="rId8"/>
          <a:stretch>
            <a:fillRect/>
          </a:stretch>
        </p:blipFill>
        <p:spPr>
          <a:xfrm>
            <a:off x="5479205" y="4772052"/>
            <a:ext cx="1577186" cy="2092633"/>
          </a:xfrm>
          <a:prstGeom prst="rect">
            <a:avLst/>
          </a:prstGeom>
        </p:spPr>
      </p:pic>
      <p:sp>
        <p:nvSpPr>
          <p:cNvPr id="28" name="TextBox 27">
            <a:extLst>
              <a:ext uri="{FF2B5EF4-FFF2-40B4-BE49-F238E27FC236}">
                <a16:creationId xmlns:a16="http://schemas.microsoft.com/office/drawing/2014/main" id="{B6969CC3-9025-D664-A933-3B5EDE81C3F4}"/>
              </a:ext>
            </a:extLst>
          </p:cNvPr>
          <p:cNvSpPr txBox="1"/>
          <p:nvPr/>
        </p:nvSpPr>
        <p:spPr>
          <a:xfrm>
            <a:off x="5462631" y="6290371"/>
            <a:ext cx="1319592" cy="577081"/>
          </a:xfrm>
          <a:prstGeom prst="rect">
            <a:avLst/>
          </a:prstGeom>
          <a:noFill/>
        </p:spPr>
        <p:txBody>
          <a:bodyPr wrap="square" rtlCol="0">
            <a:spAutoFit/>
          </a:bodyPr>
          <a:lstStyle/>
          <a:p>
            <a:pPr marL="0">
              <a:spcBef>
                <a:spcPts val="3000"/>
              </a:spcBef>
            </a:pPr>
            <a:r>
              <a:rPr lang="en-CH" sz="1050" b="1" dirty="0">
                <a:solidFill>
                  <a:schemeClr val="bg1"/>
                </a:solidFill>
                <a:latin typeface="Helvetica" pitchFamily="2" charset="0"/>
                <a:ea typeface="Helvetica Light" charset="0"/>
                <a:cs typeface="Helvetica Light" charset="0"/>
                <a:sym typeface="Wingdings" pitchFamily="2" charset="2"/>
              </a:rPr>
              <a:t>ITk Pixel modules visual inspection at Milano</a:t>
            </a:r>
          </a:p>
        </p:txBody>
      </p:sp>
      <p:sp>
        <p:nvSpPr>
          <p:cNvPr id="30" name="TextBox 29">
            <a:extLst>
              <a:ext uri="{FF2B5EF4-FFF2-40B4-BE49-F238E27FC236}">
                <a16:creationId xmlns:a16="http://schemas.microsoft.com/office/drawing/2014/main" id="{E36DCAEA-7812-2C48-ECB0-78BB4E239441}"/>
              </a:ext>
            </a:extLst>
          </p:cNvPr>
          <p:cNvSpPr txBox="1"/>
          <p:nvPr/>
        </p:nvSpPr>
        <p:spPr>
          <a:xfrm>
            <a:off x="11005779" y="6287605"/>
            <a:ext cx="1319592" cy="577081"/>
          </a:xfrm>
          <a:prstGeom prst="rect">
            <a:avLst/>
          </a:prstGeom>
          <a:noFill/>
        </p:spPr>
        <p:txBody>
          <a:bodyPr wrap="square" rtlCol="0">
            <a:spAutoFit/>
          </a:bodyPr>
          <a:lstStyle/>
          <a:p>
            <a:pPr marL="0">
              <a:spcBef>
                <a:spcPts val="3000"/>
              </a:spcBef>
            </a:pPr>
            <a:r>
              <a:rPr lang="en-CH" sz="1050" b="1" dirty="0">
                <a:solidFill>
                  <a:schemeClr val="bg1"/>
                </a:solidFill>
                <a:latin typeface="Helvetica" pitchFamily="2" charset="0"/>
                <a:ea typeface="Helvetica Light" charset="0"/>
                <a:cs typeface="Helvetica Light" charset="0"/>
                <a:sym typeface="Wingdings" pitchFamily="2" charset="2"/>
              </a:rPr>
              <a:t>ITk Pixel modules visual inspection at Milano</a:t>
            </a:r>
          </a:p>
        </p:txBody>
      </p:sp>
      <p:pic>
        <p:nvPicPr>
          <p:cNvPr id="31" name="Picture 30">
            <a:extLst>
              <a:ext uri="{FF2B5EF4-FFF2-40B4-BE49-F238E27FC236}">
                <a16:creationId xmlns:a16="http://schemas.microsoft.com/office/drawing/2014/main" id="{FA8EB63F-4FE2-3338-5E10-D664A43B0D13}"/>
              </a:ext>
            </a:extLst>
          </p:cNvPr>
          <p:cNvPicPr>
            <a:picLocks noChangeAspect="1"/>
          </p:cNvPicPr>
          <p:nvPr/>
        </p:nvPicPr>
        <p:blipFill>
          <a:blip r:embed="rId9"/>
          <a:stretch>
            <a:fillRect/>
          </a:stretch>
        </p:blipFill>
        <p:spPr>
          <a:xfrm>
            <a:off x="11032168" y="4768458"/>
            <a:ext cx="1172335" cy="2096228"/>
          </a:xfrm>
          <a:prstGeom prst="rect">
            <a:avLst/>
          </a:prstGeom>
        </p:spPr>
      </p:pic>
      <p:sp>
        <p:nvSpPr>
          <p:cNvPr id="23" name="TextBox 22">
            <a:extLst>
              <a:ext uri="{FF2B5EF4-FFF2-40B4-BE49-F238E27FC236}">
                <a16:creationId xmlns:a16="http://schemas.microsoft.com/office/drawing/2014/main" id="{8427D2E8-EA29-E8BE-FDC3-FB7193616F35}"/>
              </a:ext>
            </a:extLst>
          </p:cNvPr>
          <p:cNvSpPr txBox="1"/>
          <p:nvPr/>
        </p:nvSpPr>
        <p:spPr>
          <a:xfrm>
            <a:off x="11084910" y="4768458"/>
            <a:ext cx="1107090" cy="415498"/>
          </a:xfrm>
          <a:prstGeom prst="rect">
            <a:avLst/>
          </a:prstGeom>
          <a:noFill/>
        </p:spPr>
        <p:txBody>
          <a:bodyPr wrap="square" rtlCol="0">
            <a:spAutoFit/>
          </a:bodyPr>
          <a:lstStyle/>
          <a:p>
            <a:pPr marL="0">
              <a:spcBef>
                <a:spcPts val="3000"/>
              </a:spcBef>
            </a:pPr>
            <a:r>
              <a:rPr lang="en-GB" sz="1050" b="1" dirty="0">
                <a:solidFill>
                  <a:schemeClr val="tx2">
                    <a:lumMod val="75000"/>
                  </a:schemeClr>
                </a:solidFill>
                <a:latin typeface="Helvetica" pitchFamily="2" charset="0"/>
                <a:ea typeface="Helvetica Light" charset="0"/>
                <a:cs typeface="Helvetica Light" charset="0"/>
                <a:sym typeface="Wingdings" pitchFamily="2" charset="2"/>
              </a:rPr>
              <a:t>LAr FEB2 test stand</a:t>
            </a:r>
            <a:endParaRPr lang="en-CH" sz="1050" b="1" dirty="0">
              <a:solidFill>
                <a:schemeClr val="tx2">
                  <a:lumMod val="75000"/>
                </a:schemeClr>
              </a:solidFill>
              <a:latin typeface="Helvetica" pitchFamily="2" charset="0"/>
              <a:ea typeface="Helvetica Light" charset="0"/>
              <a:cs typeface="Helvetica Light" charset="0"/>
              <a:sym typeface="Wingdings" pitchFamily="2" charset="2"/>
            </a:endParaRPr>
          </a:p>
        </p:txBody>
      </p:sp>
      <p:pic>
        <p:nvPicPr>
          <p:cNvPr id="2" name="Picture 1">
            <a:extLst>
              <a:ext uri="{FF2B5EF4-FFF2-40B4-BE49-F238E27FC236}">
                <a16:creationId xmlns:a16="http://schemas.microsoft.com/office/drawing/2014/main" id="{6A63FEDC-3178-9881-56D3-A848E12CA2EE}"/>
              </a:ext>
            </a:extLst>
          </p:cNvPr>
          <p:cNvPicPr>
            <a:picLocks noChangeAspect="1"/>
          </p:cNvPicPr>
          <p:nvPr/>
        </p:nvPicPr>
        <p:blipFill>
          <a:blip r:embed="rId10"/>
          <a:stretch>
            <a:fillRect/>
          </a:stretch>
        </p:blipFill>
        <p:spPr>
          <a:xfrm>
            <a:off x="3401559" y="1990948"/>
            <a:ext cx="5810099" cy="3876425"/>
          </a:xfrm>
          <a:prstGeom prst="rect">
            <a:avLst/>
          </a:prstGeom>
          <a:effectLst>
            <a:outerShdw blurRad="451340" sx="102000" sy="102000" algn="ctr" rotWithShape="0">
              <a:prstClr val="black">
                <a:alpha val="40000"/>
              </a:prstClr>
            </a:outerShdw>
          </a:effectLst>
        </p:spPr>
      </p:pic>
      <p:sp>
        <p:nvSpPr>
          <p:cNvPr id="8" name="TextBox 7">
            <a:extLst>
              <a:ext uri="{FF2B5EF4-FFF2-40B4-BE49-F238E27FC236}">
                <a16:creationId xmlns:a16="http://schemas.microsoft.com/office/drawing/2014/main" id="{A5C5A6B1-56B5-608D-AC59-FC27030C2774}"/>
              </a:ext>
            </a:extLst>
          </p:cNvPr>
          <p:cNvSpPr txBox="1"/>
          <p:nvPr/>
        </p:nvSpPr>
        <p:spPr>
          <a:xfrm>
            <a:off x="4799085" y="5428776"/>
            <a:ext cx="3476956" cy="415498"/>
          </a:xfrm>
          <a:prstGeom prst="rect">
            <a:avLst/>
          </a:prstGeom>
          <a:noFill/>
        </p:spPr>
        <p:txBody>
          <a:bodyPr wrap="square" rtlCol="0">
            <a:spAutoFit/>
          </a:bodyPr>
          <a:lstStyle/>
          <a:p>
            <a:pPr marL="0">
              <a:spcBef>
                <a:spcPts val="3000"/>
              </a:spcBef>
            </a:pPr>
            <a:r>
              <a:rPr lang="en-GB" sz="1050" b="1" dirty="0">
                <a:solidFill>
                  <a:schemeClr val="bg1"/>
                </a:solidFill>
                <a:latin typeface="Helvetica" pitchFamily="2" charset="0"/>
                <a:ea typeface="Helvetica Light" charset="0"/>
                <a:cs typeface="Helvetica Light" charset="0"/>
                <a:sym typeface="Wingdings" pitchFamily="2" charset="2"/>
              </a:rPr>
              <a:t>Milano team at CERN testing a prototype of the cooling system for the ITk Pixel Outer Endcap</a:t>
            </a:r>
            <a:endParaRPr lang="en-CH" sz="1050" b="1" dirty="0">
              <a:solidFill>
                <a:schemeClr val="bg1"/>
              </a:solidFill>
              <a:latin typeface="Helvetica" pitchFamily="2"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315238082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F39CE40-B208-3E5E-7285-5A3E3795084E}"/>
              </a:ext>
            </a:extLst>
          </p:cNvPr>
          <p:cNvSpPr/>
          <p:nvPr/>
        </p:nvSpPr>
        <p:spPr>
          <a:xfrm>
            <a:off x="-1" y="-15736"/>
            <a:ext cx="12192000" cy="6926659"/>
          </a:xfrm>
          <a:prstGeom prst="rect">
            <a:avLst/>
          </a:prstGeom>
          <a:solidFill>
            <a:schemeClr val="tx1"/>
          </a:solidFill>
          <a:ln>
            <a:solidFill>
              <a:schemeClr val="tx1"/>
            </a:solidFill>
          </a:ln>
        </p:spPr>
        <p:txBody>
          <a:bodyPr wrap="square" rtlCol="0" anchor="ctr">
            <a:spAutoFit/>
          </a:bodyPr>
          <a:lstStyle/>
          <a:p>
            <a:pPr algn="ctr"/>
            <a:endParaRPr lang="en-CH" sz="1600">
              <a:solidFill>
                <a:srgbClr val="000000"/>
              </a:solidFill>
              <a:latin typeface="Helvetica Light" charset="0"/>
              <a:ea typeface="Helvetica Light" charset="0"/>
              <a:cs typeface="Helvetica Light" charset="0"/>
            </a:endParaRPr>
          </a:p>
        </p:txBody>
      </p:sp>
      <p:pic>
        <p:nvPicPr>
          <p:cNvPr id="50178" name="Picture 2">
            <a:extLst>
              <a:ext uri="{FF2B5EF4-FFF2-40B4-BE49-F238E27FC236}">
                <a16:creationId xmlns:a16="http://schemas.microsoft.com/office/drawing/2014/main" id="{440B24A3-05C3-3A19-91D4-4E1944D25C86}"/>
              </a:ext>
            </a:extLst>
          </p:cNvPr>
          <p:cNvPicPr>
            <a:picLocks noChangeAspect="1" noChangeArrowheads="1"/>
          </p:cNvPicPr>
          <p:nvPr/>
        </p:nvPicPr>
        <p:blipFill rotWithShape="1">
          <a:blip r:embed="rId2"/>
          <a:srcRect t="654" r="853" b="628"/>
          <a:stretch/>
        </p:blipFill>
        <p:spPr bwMode="auto">
          <a:xfrm>
            <a:off x="-13649" y="-15736"/>
            <a:ext cx="11552317" cy="68737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8B4925F-D878-72AD-EC79-109D27A438B7}"/>
              </a:ext>
            </a:extLst>
          </p:cNvPr>
          <p:cNvSpPr/>
          <p:nvPr/>
        </p:nvSpPr>
        <p:spPr>
          <a:xfrm>
            <a:off x="8816455" y="-13648"/>
            <a:ext cx="2906972" cy="748914"/>
          </a:xfrm>
          <a:prstGeom prst="rect">
            <a:avLst/>
          </a:prstGeom>
          <a:solidFill>
            <a:schemeClr val="tx1"/>
          </a:solidFill>
          <a:ln>
            <a:noFill/>
          </a:ln>
        </p:spPr>
        <p:txBody>
          <a:bodyPr wrap="square" rtlCol="0" anchor="ctr">
            <a:spAutoFit/>
          </a:bodyPr>
          <a:lstStyle/>
          <a:p>
            <a:endParaRPr lang="en-CH" sz="1600">
              <a:solidFill>
                <a:srgbClr val="000000"/>
              </a:solidFill>
              <a:latin typeface="Helvetica" pitchFamily="2" charset="0"/>
            </a:endParaRPr>
          </a:p>
        </p:txBody>
      </p:sp>
      <p:pic>
        <p:nvPicPr>
          <p:cNvPr id="6" name="Picture 5">
            <a:extLst>
              <a:ext uri="{FF2B5EF4-FFF2-40B4-BE49-F238E27FC236}">
                <a16:creationId xmlns:a16="http://schemas.microsoft.com/office/drawing/2014/main" id="{DA95C2C2-D8A6-53F7-F6BB-873D91D2E494}"/>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9259811" y="130182"/>
            <a:ext cx="1717645" cy="748913"/>
          </a:xfrm>
          <a:prstGeom prst="rect">
            <a:avLst/>
          </a:prstGeom>
        </p:spPr>
      </p:pic>
      <p:sp>
        <p:nvSpPr>
          <p:cNvPr id="7" name="TextBox 6">
            <a:extLst>
              <a:ext uri="{FF2B5EF4-FFF2-40B4-BE49-F238E27FC236}">
                <a16:creationId xmlns:a16="http://schemas.microsoft.com/office/drawing/2014/main" id="{1290E021-642D-30CB-E9DE-7ACFB1E422C4}"/>
              </a:ext>
            </a:extLst>
          </p:cNvPr>
          <p:cNvSpPr txBox="1"/>
          <p:nvPr/>
        </p:nvSpPr>
        <p:spPr>
          <a:xfrm>
            <a:off x="2526065" y="6528723"/>
            <a:ext cx="6577442" cy="276999"/>
          </a:xfrm>
          <a:prstGeom prst="rect">
            <a:avLst/>
          </a:prstGeom>
          <a:noFill/>
        </p:spPr>
        <p:txBody>
          <a:bodyPr wrap="none" rtlCol="0">
            <a:spAutoFit/>
          </a:bodyPr>
          <a:lstStyle/>
          <a:p>
            <a:pPr>
              <a:spcBef>
                <a:spcPts val="3000"/>
              </a:spcBef>
            </a:pPr>
            <a:r>
              <a:rPr lang="en-CH" sz="1200">
                <a:solidFill>
                  <a:srgbClr val="FFFFFF"/>
                </a:solidFill>
                <a:latin typeface="Helvetica Light" charset="0"/>
                <a:ea typeface="Helvetica Light" charset="0"/>
                <a:cs typeface="Helvetica Light" charset="0"/>
                <a:sym typeface="Wingdings" pitchFamily="2" charset="2"/>
              </a:rPr>
              <a:t>200 simultaneous pp collisions in ATLAS new high-granularity silicon inner tracker (simulation)</a:t>
            </a:r>
          </a:p>
        </p:txBody>
      </p:sp>
      <p:sp>
        <p:nvSpPr>
          <p:cNvPr id="4" name="TextBox 3">
            <a:extLst>
              <a:ext uri="{FF2B5EF4-FFF2-40B4-BE49-F238E27FC236}">
                <a16:creationId xmlns:a16="http://schemas.microsoft.com/office/drawing/2014/main" id="{E7751BDA-E78E-4285-D925-DA602E3D8A03}"/>
              </a:ext>
            </a:extLst>
          </p:cNvPr>
          <p:cNvSpPr txBox="1"/>
          <p:nvPr/>
        </p:nvSpPr>
        <p:spPr>
          <a:xfrm>
            <a:off x="586855" y="277946"/>
            <a:ext cx="7953622"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rgbClr val="FFFFFF"/>
                </a:solidFill>
                <a:latin typeface="Helvetica" pitchFamily="2" charset="0"/>
                <a:ea typeface="Trebuchet MS" pitchFamily="-84" charset="0"/>
                <a:cs typeface="Helvetica Light"/>
              </a:rPr>
              <a:t>An all-new ATLAS Inner Tracker</a:t>
            </a:r>
            <a:endParaRPr lang="en-US" sz="3600">
              <a:solidFill>
                <a:srgbClr val="FFFFFF"/>
              </a:solidFill>
              <a:latin typeface="Helvetica Light" pitchFamily="2" charset="0"/>
              <a:ea typeface="Trebuchet MS" pitchFamily="-84" charset="0"/>
              <a:cs typeface="Helvetica Light"/>
            </a:endParaRPr>
          </a:p>
        </p:txBody>
      </p:sp>
    </p:spTree>
    <p:extLst>
      <p:ext uri="{BB962C8B-B14F-4D97-AF65-F5344CB8AC3E}">
        <p14:creationId xmlns:p14="http://schemas.microsoft.com/office/powerpoint/2010/main" val="336017552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A6AACF-9C23-EC0E-656F-6CDBAB258B06}"/>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A908096-A2A9-5E09-944B-06DDD2A4EE4E}"/>
              </a:ext>
            </a:extLst>
          </p:cNvPr>
          <p:cNvSpPr/>
          <p:nvPr/>
        </p:nvSpPr>
        <p:spPr>
          <a:xfrm>
            <a:off x="-1" y="-15736"/>
            <a:ext cx="12192000" cy="6926659"/>
          </a:xfrm>
          <a:prstGeom prst="rect">
            <a:avLst/>
          </a:prstGeom>
          <a:solidFill>
            <a:schemeClr val="tx1"/>
          </a:solidFill>
          <a:ln>
            <a:solidFill>
              <a:schemeClr val="tx1"/>
            </a:solidFill>
          </a:ln>
        </p:spPr>
        <p:txBody>
          <a:bodyPr wrap="square" rtlCol="0" anchor="ctr">
            <a:spAutoFit/>
          </a:bodyPr>
          <a:lstStyle/>
          <a:p>
            <a:pPr algn="ctr"/>
            <a:endParaRPr lang="en-CH" sz="1600">
              <a:solidFill>
                <a:srgbClr val="000000"/>
              </a:solidFill>
              <a:latin typeface="Helvetica Light" charset="0"/>
              <a:ea typeface="Helvetica Light" charset="0"/>
              <a:cs typeface="Helvetica Light" charset="0"/>
            </a:endParaRPr>
          </a:p>
        </p:txBody>
      </p:sp>
      <p:pic>
        <p:nvPicPr>
          <p:cNvPr id="50178" name="Picture 2">
            <a:extLst>
              <a:ext uri="{FF2B5EF4-FFF2-40B4-BE49-F238E27FC236}">
                <a16:creationId xmlns:a16="http://schemas.microsoft.com/office/drawing/2014/main" id="{E9A27ABD-4C7A-6006-17CB-967C3F8FDC31}"/>
              </a:ext>
            </a:extLst>
          </p:cNvPr>
          <p:cNvPicPr>
            <a:picLocks noChangeAspect="1" noChangeArrowheads="1"/>
          </p:cNvPicPr>
          <p:nvPr/>
        </p:nvPicPr>
        <p:blipFill rotWithShape="1">
          <a:blip r:embed="rId2"/>
          <a:srcRect t="654" r="853" b="628"/>
          <a:stretch/>
        </p:blipFill>
        <p:spPr bwMode="auto">
          <a:xfrm>
            <a:off x="-13649" y="-15736"/>
            <a:ext cx="11552317" cy="68737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83CF819-AA3C-11B3-6026-F8F307EB1BDC}"/>
              </a:ext>
            </a:extLst>
          </p:cNvPr>
          <p:cNvSpPr/>
          <p:nvPr/>
        </p:nvSpPr>
        <p:spPr>
          <a:xfrm>
            <a:off x="8816455" y="-13648"/>
            <a:ext cx="2906972" cy="748914"/>
          </a:xfrm>
          <a:prstGeom prst="rect">
            <a:avLst/>
          </a:prstGeom>
          <a:solidFill>
            <a:schemeClr val="tx1"/>
          </a:solidFill>
          <a:ln>
            <a:noFill/>
          </a:ln>
        </p:spPr>
        <p:txBody>
          <a:bodyPr wrap="square" rtlCol="0" anchor="ctr">
            <a:spAutoFit/>
          </a:bodyPr>
          <a:lstStyle/>
          <a:p>
            <a:endParaRPr lang="en-CH" sz="1600">
              <a:solidFill>
                <a:srgbClr val="000000"/>
              </a:solidFill>
              <a:latin typeface="Helvetica" pitchFamily="2" charset="0"/>
            </a:endParaRPr>
          </a:p>
        </p:txBody>
      </p:sp>
      <p:pic>
        <p:nvPicPr>
          <p:cNvPr id="6" name="Picture 5">
            <a:extLst>
              <a:ext uri="{FF2B5EF4-FFF2-40B4-BE49-F238E27FC236}">
                <a16:creationId xmlns:a16="http://schemas.microsoft.com/office/drawing/2014/main" id="{BE2B91C8-89A6-FAF1-8145-859B161DAE4C}"/>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9259811" y="130182"/>
            <a:ext cx="1717645" cy="748913"/>
          </a:xfrm>
          <a:prstGeom prst="rect">
            <a:avLst/>
          </a:prstGeom>
        </p:spPr>
      </p:pic>
      <p:sp>
        <p:nvSpPr>
          <p:cNvPr id="4" name="TextBox 3">
            <a:extLst>
              <a:ext uri="{FF2B5EF4-FFF2-40B4-BE49-F238E27FC236}">
                <a16:creationId xmlns:a16="http://schemas.microsoft.com/office/drawing/2014/main" id="{E5DFC2DB-2220-5E4D-C920-189F4750F61F}"/>
              </a:ext>
            </a:extLst>
          </p:cNvPr>
          <p:cNvSpPr txBox="1"/>
          <p:nvPr/>
        </p:nvSpPr>
        <p:spPr>
          <a:xfrm>
            <a:off x="586855" y="277946"/>
            <a:ext cx="7953622"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rgbClr val="FFFFFF"/>
                </a:solidFill>
                <a:latin typeface="Helvetica" pitchFamily="2" charset="0"/>
                <a:ea typeface="Trebuchet MS" pitchFamily="-84" charset="0"/>
                <a:cs typeface="Helvetica Light"/>
              </a:rPr>
              <a:t>An all-new ATLAS Inner Tracker</a:t>
            </a:r>
            <a:endParaRPr lang="en-US" sz="3600">
              <a:solidFill>
                <a:srgbClr val="FFFFFF"/>
              </a:solidFill>
              <a:latin typeface="Helvetica Light" pitchFamily="2" charset="0"/>
              <a:ea typeface="Trebuchet MS" pitchFamily="-84" charset="0"/>
              <a:cs typeface="Helvetica Light"/>
            </a:endParaRPr>
          </a:p>
        </p:txBody>
      </p:sp>
      <p:sp>
        <p:nvSpPr>
          <p:cNvPr id="8" name="Rounded Rectangle 7">
            <a:extLst>
              <a:ext uri="{FF2B5EF4-FFF2-40B4-BE49-F238E27FC236}">
                <a16:creationId xmlns:a16="http://schemas.microsoft.com/office/drawing/2014/main" id="{BF160CB6-9281-2D87-22E2-B48703418CD1}"/>
              </a:ext>
            </a:extLst>
          </p:cNvPr>
          <p:cNvSpPr/>
          <p:nvPr/>
        </p:nvSpPr>
        <p:spPr>
          <a:xfrm>
            <a:off x="7670042" y="1690255"/>
            <a:ext cx="4327993" cy="5037563"/>
          </a:xfrm>
          <a:prstGeom prst="roundRect">
            <a:avLst>
              <a:gd name="adj" fmla="val 1780"/>
            </a:avLst>
          </a:prstGeom>
          <a:solidFill>
            <a:schemeClr val="bg1"/>
          </a:solidFill>
          <a:ln w="19050">
            <a:noFill/>
          </a:ln>
        </p:spPr>
        <p:txBody>
          <a:bodyPr wrap="square" rtlCol="0" anchor="ctr">
            <a:spAutoFit/>
          </a:bodyPr>
          <a:lstStyle/>
          <a:p>
            <a:pPr algn="ctr"/>
            <a:endParaRPr lang="en-GB" sz="1600">
              <a:solidFill>
                <a:srgbClr val="000000"/>
              </a:solidFill>
              <a:latin typeface="Helvetica Light" charset="0"/>
              <a:ea typeface="Helvetica Light" charset="0"/>
              <a:cs typeface="Helvetica Light" charset="0"/>
            </a:endParaRPr>
          </a:p>
        </p:txBody>
      </p:sp>
      <p:sp>
        <p:nvSpPr>
          <p:cNvPr id="11" name="TextBox 10">
            <a:extLst>
              <a:ext uri="{FF2B5EF4-FFF2-40B4-BE49-F238E27FC236}">
                <a16:creationId xmlns:a16="http://schemas.microsoft.com/office/drawing/2014/main" id="{F2743564-C1AB-B23F-D7F9-32B4120D8E39}"/>
              </a:ext>
            </a:extLst>
          </p:cNvPr>
          <p:cNvSpPr txBox="1"/>
          <p:nvPr/>
        </p:nvSpPr>
        <p:spPr>
          <a:xfrm>
            <a:off x="7703205" y="6408032"/>
            <a:ext cx="3957852" cy="230832"/>
          </a:xfrm>
          <a:prstGeom prst="rect">
            <a:avLst/>
          </a:prstGeom>
          <a:noFill/>
        </p:spPr>
        <p:txBody>
          <a:bodyPr wrap="square">
            <a:spAutoFit/>
          </a:bodyPr>
          <a:lstStyle/>
          <a:p>
            <a:r>
              <a:rPr lang="en-GB" sz="900" dirty="0">
                <a:solidFill>
                  <a:srgbClr val="000000"/>
                </a:solidFill>
                <a:latin typeface="Helvetica Light" panose="020B0403020202020204" pitchFamily="34" charset="0"/>
                <a:hlinkClick r:id="rId4"/>
              </a:rPr>
              <a:t>ATL-PHYS-PUB-2025-018</a:t>
            </a:r>
            <a:r>
              <a:rPr lang="en-GB" sz="900" dirty="0">
                <a:solidFill>
                  <a:srgbClr val="000000"/>
                </a:solidFill>
                <a:latin typeface="Helvetica Light" panose="020B0403020202020204" pitchFamily="34" charset="0"/>
              </a:rPr>
              <a:t>, </a:t>
            </a:r>
            <a:r>
              <a:rPr lang="en-CH" sz="900" dirty="0">
                <a:solidFill>
                  <a:prstClr val="black"/>
                </a:solidFill>
                <a:latin typeface="Helvetica Light" panose="020B0403020202020204" pitchFamily="34" charset="0"/>
                <a:ea typeface="Helvetica Light" charset="0"/>
                <a:cs typeface="Helvetica Light" charset="0"/>
                <a:sym typeface="Wingdings" pitchFamily="2" charset="2"/>
                <a:hlinkClick r:id="rId5"/>
              </a:rPr>
              <a:t>LHCb Upgrade II scoping document</a:t>
            </a:r>
            <a:endParaRPr lang="en-CH" sz="900" dirty="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12" name="TextBox 11">
            <a:extLst>
              <a:ext uri="{FF2B5EF4-FFF2-40B4-BE49-F238E27FC236}">
                <a16:creationId xmlns:a16="http://schemas.microsoft.com/office/drawing/2014/main" id="{D01467D6-2636-3835-E1D0-44CA181E64D5}"/>
              </a:ext>
            </a:extLst>
          </p:cNvPr>
          <p:cNvSpPr txBox="1"/>
          <p:nvPr/>
        </p:nvSpPr>
        <p:spPr>
          <a:xfrm>
            <a:off x="7774613" y="1868328"/>
            <a:ext cx="4118849" cy="4539704"/>
          </a:xfrm>
          <a:prstGeom prst="rect">
            <a:avLst/>
          </a:prstGeom>
          <a:noFill/>
        </p:spPr>
        <p:txBody>
          <a:bodyPr wrap="square" rtlCol="0">
            <a:spAutoFit/>
          </a:bodyPr>
          <a:lstStyle/>
          <a:p>
            <a:pPr marL="0">
              <a:spcBef>
                <a:spcPts val="3000"/>
              </a:spcBef>
            </a:pPr>
            <a:r>
              <a:rPr lang="en-GB" sz="1600" b="1" dirty="0">
                <a:solidFill>
                  <a:srgbClr val="0062AC"/>
                </a:solidFill>
                <a:latin typeface="Helvetica" pitchFamily="2" charset="0"/>
                <a:ea typeface="Helvetica Light" charset="0"/>
                <a:cs typeface="Helvetica Light" charset="0"/>
                <a:sym typeface="Wingdings" pitchFamily="2" charset="2"/>
              </a:rPr>
              <a:t>HL-LHC physics goals (ATLAS &amp; CMS):</a:t>
            </a:r>
          </a:p>
          <a:p>
            <a:pPr marL="285750" indent="-285750">
              <a:spcBef>
                <a:spcPts val="12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Produce 350M H, 240k HH, 13B top, 720M WW, …</a:t>
            </a:r>
          </a:p>
          <a:p>
            <a:pPr marL="285750" indent="-285750">
              <a:spcBef>
                <a:spcPts val="9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Percent level Higgs coupling precision</a:t>
            </a:r>
          </a:p>
          <a:p>
            <a:pPr marL="285750" indent="-285750">
              <a:spcBef>
                <a:spcPts val="9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Unique sensitivity to rare Higgs decays and Higgs-to-top coupling</a:t>
            </a:r>
          </a:p>
          <a:p>
            <a:pPr marL="285750" indent="-285750">
              <a:spcBef>
                <a:spcPts val="9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&lt; 20% precision on Higgs width</a:t>
            </a:r>
          </a:p>
          <a:p>
            <a:pPr marL="285750" indent="-285750">
              <a:spcBef>
                <a:spcPts val="9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&lt; 2.5% sensitivity on the invisible Higgs decay fraction</a:t>
            </a:r>
          </a:p>
          <a:p>
            <a:pPr marL="285750" indent="-285750">
              <a:spcBef>
                <a:spcPts val="9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Higgs pair sensitivity of 7.6𝜎,                  &lt; 30% on Higgs self-coupling (𝜆)</a:t>
            </a:r>
          </a:p>
          <a:p>
            <a:pPr marL="285750" indent="-285750">
              <a:spcBef>
                <a:spcPts val="9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Greatly enhanced sensitivity for new physics searches</a:t>
            </a:r>
          </a:p>
          <a:p>
            <a:pPr>
              <a:spcBef>
                <a:spcPts val="900"/>
              </a:spcBef>
            </a:pPr>
            <a:r>
              <a:rPr lang="en-GB" sz="1600" dirty="0">
                <a:solidFill>
                  <a:prstClr val="black"/>
                </a:solidFill>
                <a:latin typeface="Helvetica" pitchFamily="2" charset="0"/>
                <a:ea typeface="Helvetica Light" charset="0"/>
                <a:cs typeface="Helvetica Light" charset="0"/>
                <a:sym typeface="Wingdings" pitchFamily="2" charset="2"/>
              </a:rPr>
              <a:t>Huge gains also for LHCb flavour physics</a:t>
            </a:r>
          </a:p>
        </p:txBody>
      </p:sp>
    </p:spTree>
    <p:extLst>
      <p:ext uri="{BB962C8B-B14F-4D97-AF65-F5344CB8AC3E}">
        <p14:creationId xmlns:p14="http://schemas.microsoft.com/office/powerpoint/2010/main" val="30176730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E5817-0F56-44A7-CCDC-5E1B215F9F9D}"/>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4A7A66F-E648-9751-D619-574931706B54}"/>
              </a:ext>
            </a:extLst>
          </p:cNvPr>
          <p:cNvPicPr>
            <a:picLocks noChangeAspect="1"/>
          </p:cNvPicPr>
          <p:nvPr/>
        </p:nvPicPr>
        <p:blipFill>
          <a:blip r:embed="rId2"/>
          <a:srcRect b="18787"/>
          <a:stretch>
            <a:fillRect/>
          </a:stretch>
        </p:blipFill>
        <p:spPr>
          <a:xfrm>
            <a:off x="0" y="0"/>
            <a:ext cx="12192000" cy="6910923"/>
          </a:xfrm>
          <a:prstGeom prst="rect">
            <a:avLst/>
          </a:prstGeom>
        </p:spPr>
      </p:pic>
      <p:sp>
        <p:nvSpPr>
          <p:cNvPr id="2" name="Slide Number Placeholder 1">
            <a:extLst>
              <a:ext uri="{FF2B5EF4-FFF2-40B4-BE49-F238E27FC236}">
                <a16:creationId xmlns:a16="http://schemas.microsoft.com/office/drawing/2014/main" id="{D2E03005-F939-A568-E25A-CCB98D6D24B7}"/>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A1F7CA1A-75DE-9841-8281-1135B954FA0A}"/>
              </a:ext>
            </a:extLst>
          </p:cNvPr>
          <p:cNvSpPr txBox="1"/>
          <p:nvPr/>
        </p:nvSpPr>
        <p:spPr>
          <a:xfrm>
            <a:off x="-214" y="264651"/>
            <a:ext cx="11953676"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chemeClr val="bg1"/>
                </a:solidFill>
                <a:latin typeface="Helvetica" pitchFamily="2" charset="0"/>
                <a:ea typeface="Trebuchet MS" pitchFamily="-84" charset="0"/>
                <a:cs typeface="Helvetica Light"/>
              </a:rPr>
              <a:t>Europe’s long-term vision: Future Circular Collider (FCC) at CERN</a:t>
            </a:r>
            <a:endParaRPr kumimoji="0" lang="en-GB" sz="2800" b="1" i="0" u="none" strike="noStrike" kern="1200" cap="none" spc="0" normalizeH="0" baseline="0" noProof="0">
              <a:ln>
                <a:noFill/>
              </a:ln>
              <a:solidFill>
                <a:schemeClr val="bg1"/>
              </a:solidFill>
              <a:effectLst/>
              <a:uLnTx/>
              <a:uFillTx/>
              <a:latin typeface="Helvetica"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40B73712-AC84-7781-F9F6-36E4BAB58309}"/>
              </a:ext>
            </a:extLst>
          </p:cNvPr>
          <p:cNvSpPr/>
          <p:nvPr/>
        </p:nvSpPr>
        <p:spPr>
          <a:xfrm>
            <a:off x="460257" y="813284"/>
            <a:ext cx="10671569" cy="707886"/>
          </a:xfrm>
          <a:prstGeom prst="rect">
            <a:avLst/>
          </a:prstGeom>
        </p:spPr>
        <p:txBody>
          <a:bodyPr wrap="square">
            <a:spAutoFit/>
          </a:bodyPr>
          <a:lstStyle/>
          <a:p>
            <a:pPr marL="0" marR="0" lvl="0" indent="0" algn="l" defTabSz="914400" rtl="0" eaLnBrk="1" fontAlgn="base" latinLnBrk="0" hangingPunct="1">
              <a:lnSpc>
                <a:spcPct val="100000"/>
              </a:lnSpc>
              <a:spcBef>
                <a:spcPts val="0"/>
              </a:spcBef>
              <a:spcAft>
                <a:spcPts val="300"/>
              </a:spcAft>
              <a:buClrTx/>
              <a:buSzTx/>
              <a:buFontTx/>
              <a:buNone/>
              <a:tabLst/>
              <a:defRPr/>
            </a:pPr>
            <a:r>
              <a:rPr kumimoji="0" lang="en-GB" sz="2000" b="0" i="0" u="none" strike="noStrike" kern="1200" cap="none" spc="0" normalizeH="0" baseline="0" noProof="0">
                <a:ln>
                  <a:noFill/>
                </a:ln>
                <a:solidFill>
                  <a:schemeClr val="bg1"/>
                </a:solidFill>
                <a:effectLst/>
                <a:uLnTx/>
                <a:uFillTx/>
                <a:latin typeface="Helvetica" pitchFamily="2" charset="0"/>
                <a:cs typeface="Arial" panose="020B0604020202020204" pitchFamily="34" charset="0"/>
              </a:rPr>
              <a:t>The Higgs boson is a genuinely new and unique type of particle, and a window to discovery — strong scientific case for a “Higgs Factory”</a:t>
            </a:r>
            <a:r>
              <a:rPr kumimoji="0" lang="en-GB" b="0" i="0" u="none" strike="noStrike" kern="1200" cap="none" spc="0" normalizeH="0" baseline="0" noProof="0">
                <a:ln>
                  <a:noFill/>
                </a:ln>
                <a:solidFill>
                  <a:schemeClr val="bg1"/>
                </a:solidFill>
                <a:effectLst/>
                <a:uLnTx/>
                <a:uFillTx/>
                <a:latin typeface="Helvetica" pitchFamily="2" charset="0"/>
                <a:cs typeface="Arial" panose="020B0604020202020204" pitchFamily="34" charset="0"/>
              </a:rPr>
              <a:t> (and much more)</a:t>
            </a:r>
            <a:endParaRPr kumimoji="0" lang="en-GB" sz="1600" b="0" i="0" u="none" strike="noStrike" kern="1200" cap="none" spc="0" normalizeH="0" baseline="0" noProof="0">
              <a:ln>
                <a:noFill/>
              </a:ln>
              <a:solidFill>
                <a:schemeClr val="bg1"/>
              </a:solidFill>
              <a:effectLst/>
              <a:uLnTx/>
              <a:uFillTx/>
              <a:latin typeface="Helvetica" pitchFamily="2" charset="0"/>
              <a:cs typeface="Arial" panose="020B0604020202020204" pitchFamily="34" charset="0"/>
            </a:endParaRPr>
          </a:p>
        </p:txBody>
      </p:sp>
      <p:sp>
        <p:nvSpPr>
          <p:cNvPr id="9" name="Rounded Rectangle 8">
            <a:extLst>
              <a:ext uri="{FF2B5EF4-FFF2-40B4-BE49-F238E27FC236}">
                <a16:creationId xmlns:a16="http://schemas.microsoft.com/office/drawing/2014/main" id="{EFAFB43F-ACA5-F19F-E54D-E5798D90223B}"/>
              </a:ext>
            </a:extLst>
          </p:cNvPr>
          <p:cNvSpPr/>
          <p:nvPr/>
        </p:nvSpPr>
        <p:spPr>
          <a:xfrm>
            <a:off x="340988" y="5640223"/>
            <a:ext cx="11612474" cy="1125013"/>
          </a:xfrm>
          <a:prstGeom prst="roundRect">
            <a:avLst>
              <a:gd name="adj" fmla="val 3172"/>
            </a:avLst>
          </a:prstGeom>
          <a:solidFill>
            <a:srgbClr val="6F90A6"/>
          </a:solidFill>
        </p:spPr>
        <p:txBody>
          <a:bodyPr wrap="square" rtlCol="0" anchor="ctr">
            <a:spAutoFit/>
          </a:bodyPr>
          <a:lstStyle/>
          <a:p>
            <a:pPr algn="l"/>
            <a:endParaRPr lang="en-GB" sz="1600">
              <a:latin typeface="Helvetica" pitchFamily="2" charset="0"/>
            </a:endParaRPr>
          </a:p>
        </p:txBody>
      </p:sp>
      <p:sp>
        <p:nvSpPr>
          <p:cNvPr id="7" name="TextBox 6">
            <a:extLst>
              <a:ext uri="{FF2B5EF4-FFF2-40B4-BE49-F238E27FC236}">
                <a16:creationId xmlns:a16="http://schemas.microsoft.com/office/drawing/2014/main" id="{BAC3BE86-A8C4-9466-F6AE-726A12A79ADB}"/>
              </a:ext>
            </a:extLst>
          </p:cNvPr>
          <p:cNvSpPr txBox="1"/>
          <p:nvPr/>
        </p:nvSpPr>
        <p:spPr>
          <a:xfrm>
            <a:off x="460257" y="5732987"/>
            <a:ext cx="11390755" cy="923330"/>
          </a:xfrm>
          <a:prstGeom prst="rect">
            <a:avLst/>
          </a:prstGeom>
          <a:noFill/>
        </p:spPr>
        <p:txBody>
          <a:bodyPr wrap="square">
            <a:spAutoFit/>
          </a:bodyPr>
          <a:lstStyle/>
          <a:p>
            <a:r>
              <a:rPr lang="en-GB">
                <a:solidFill>
                  <a:schemeClr val="bg1"/>
                </a:solidFill>
                <a:latin typeface="Helvetica" pitchFamily="2" charset="0"/>
              </a:rPr>
              <a:t>FCC-ee: a new 91 km ring colliding electrons &amp; positrons with a very broad and ambitious scientific precision and discovery programme. Top priority from the recent European Strategy process. Targeting start of operations in 2045~2048. Not yet approved, but we are hoping for a positive decision in 2028~2029.</a:t>
            </a:r>
          </a:p>
        </p:txBody>
      </p:sp>
    </p:spTree>
    <p:extLst>
      <p:ext uri="{BB962C8B-B14F-4D97-AF65-F5344CB8AC3E}">
        <p14:creationId xmlns:p14="http://schemas.microsoft.com/office/powerpoint/2010/main" val="256416300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C2E3D-1793-54E7-9E0B-824979A84CFB}"/>
            </a:ext>
          </a:extLst>
        </p:cNvPr>
        <p:cNvGrpSpPr/>
        <p:nvPr/>
      </p:nvGrpSpPr>
      <p:grpSpPr>
        <a:xfrm>
          <a:off x="0" y="0"/>
          <a:ext cx="0" cy="0"/>
          <a:chOff x="0" y="0"/>
          <a:chExt cx="0" cy="0"/>
        </a:xfrm>
      </p:grpSpPr>
      <p:pic>
        <p:nvPicPr>
          <p:cNvPr id="2" name="Picture 2" descr="A portion of the 17-mile long particle accelerator that makes up the LHC">
            <a:extLst>
              <a:ext uri="{FF2B5EF4-FFF2-40B4-BE49-F238E27FC236}">
                <a16:creationId xmlns:a16="http://schemas.microsoft.com/office/drawing/2014/main" id="{C6F6EFF5-F776-28EB-5C74-12A0ABDE52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63" r="2191" b="-163"/>
          <a:stretch>
            <a:fillRect/>
          </a:stretch>
        </p:blipFill>
        <p:spPr bwMode="auto">
          <a:xfrm>
            <a:off x="0" y="-96983"/>
            <a:ext cx="12192000" cy="6968837"/>
          </a:xfrm>
          <a:prstGeom prst="rect">
            <a:avLst/>
          </a:prstGeom>
          <a:noFill/>
          <a:extLst>
            <a:ext uri="{909E8E84-426E-40DD-AFC4-6F175D3DCCD1}">
              <a14:hiddenFill xmlns:a14="http://schemas.microsoft.com/office/drawing/2010/main">
                <a:solidFill>
                  <a:srgbClr val="FFFFFF"/>
                </a:solidFill>
              </a14:hiddenFill>
            </a:ext>
          </a:extLst>
        </p:spPr>
      </p:pic>
      <p:sp>
        <p:nvSpPr>
          <p:cNvPr id="3" name="Text Box 5">
            <a:extLst>
              <a:ext uri="{FF2B5EF4-FFF2-40B4-BE49-F238E27FC236}">
                <a16:creationId xmlns:a16="http://schemas.microsoft.com/office/drawing/2014/main" id="{14AAFA6E-4412-8F20-B4F6-71AC1399B29C}"/>
              </a:ext>
            </a:extLst>
          </p:cNvPr>
          <p:cNvSpPr txBox="1">
            <a:spLocks noChangeArrowheads="1"/>
          </p:cNvSpPr>
          <p:nvPr/>
        </p:nvSpPr>
        <p:spPr bwMode="auto">
          <a:xfrm>
            <a:off x="438539" y="479017"/>
            <a:ext cx="3135934" cy="710552"/>
          </a:xfrm>
          <a:prstGeom prst="rect">
            <a:avLst/>
          </a:prstGeom>
          <a:noFill/>
          <a:ln w="9525">
            <a:noFill/>
            <a:miter lim="800000"/>
            <a:headEnd/>
            <a:tailEnd/>
          </a:ln>
          <a:effectLst/>
        </p:spPr>
        <p:txBody>
          <a:bodyPr wrap="square" tIns="108000" bIns="108000">
            <a:prstTxWarp prst="textNoShape">
              <a:avLst/>
            </a:prstTxWarp>
            <a:spAutoFit/>
          </a:bodyPr>
          <a:lstStyle/>
          <a:p>
            <a:r>
              <a:rPr lang="en-US" sz="3200" b="1">
                <a:solidFill>
                  <a:schemeClr val="bg1"/>
                </a:solidFill>
                <a:latin typeface="Helvetica" pitchFamily="2" charset="0"/>
                <a:ea typeface="Helvetica Light" charset="0"/>
                <a:cs typeface="Helvetica Light" charset="0"/>
              </a:rPr>
              <a:t>Conclusions</a:t>
            </a:r>
          </a:p>
        </p:txBody>
      </p:sp>
      <p:grpSp>
        <p:nvGrpSpPr>
          <p:cNvPr id="5" name="Group 4">
            <a:extLst>
              <a:ext uri="{FF2B5EF4-FFF2-40B4-BE49-F238E27FC236}">
                <a16:creationId xmlns:a16="http://schemas.microsoft.com/office/drawing/2014/main" id="{E7EED528-D27F-845B-8C1F-A76D7B36B2AE}"/>
              </a:ext>
            </a:extLst>
          </p:cNvPr>
          <p:cNvGrpSpPr/>
          <p:nvPr/>
        </p:nvGrpSpPr>
        <p:grpSpPr>
          <a:xfrm>
            <a:off x="1025244" y="1505966"/>
            <a:ext cx="10141520" cy="4542128"/>
            <a:chOff x="1260771" y="1505966"/>
            <a:chExt cx="10141520" cy="4542128"/>
          </a:xfrm>
        </p:grpSpPr>
        <p:sp>
          <p:nvSpPr>
            <p:cNvPr id="6" name="Rounded Rectangle 5">
              <a:extLst>
                <a:ext uri="{FF2B5EF4-FFF2-40B4-BE49-F238E27FC236}">
                  <a16:creationId xmlns:a16="http://schemas.microsoft.com/office/drawing/2014/main" id="{29B42FDA-941F-AA1A-F677-A4DFB0F5C5AC}"/>
                </a:ext>
              </a:extLst>
            </p:cNvPr>
            <p:cNvSpPr/>
            <p:nvPr/>
          </p:nvSpPr>
          <p:spPr>
            <a:xfrm>
              <a:off x="1260771" y="1547531"/>
              <a:ext cx="10141520" cy="4389728"/>
            </a:xfrm>
            <a:prstGeom prst="roundRect">
              <a:avLst>
                <a:gd name="adj" fmla="val 1147"/>
              </a:avLst>
            </a:prstGeom>
            <a:solidFill>
              <a:srgbClr val="0062AC">
                <a:alpha val="98824"/>
              </a:srgbClr>
            </a:solidFill>
          </p:spPr>
          <p:txBody>
            <a:bodyPr wrap="square" rtlCol="0" anchor="ctr">
              <a:spAutoFit/>
            </a:bodyPr>
            <a:lstStyle/>
            <a:p>
              <a:pPr algn="l"/>
              <a:endParaRPr lang="en-GB" sz="1600">
                <a:latin typeface="Helvetica" pitchFamily="2" charset="0"/>
              </a:endParaRPr>
            </a:p>
          </p:txBody>
        </p:sp>
        <p:sp>
          <p:nvSpPr>
            <p:cNvPr id="4" name="TextBox 3">
              <a:extLst>
                <a:ext uri="{FF2B5EF4-FFF2-40B4-BE49-F238E27FC236}">
                  <a16:creationId xmlns:a16="http://schemas.microsoft.com/office/drawing/2014/main" id="{D40ACE5D-1FE5-CBED-2597-FFCF819FE59D}"/>
                </a:ext>
              </a:extLst>
            </p:cNvPr>
            <p:cNvSpPr txBox="1"/>
            <p:nvPr/>
          </p:nvSpPr>
          <p:spPr>
            <a:xfrm>
              <a:off x="1630241" y="1505966"/>
              <a:ext cx="9661218" cy="4542128"/>
            </a:xfrm>
            <a:prstGeom prst="rect">
              <a:avLst/>
            </a:prstGeom>
            <a:noFill/>
          </p:spPr>
          <p:txBody>
            <a:bodyPr wrap="square" tIns="288000" bIns="324000" rtlCol="0">
              <a:spAutoFit/>
            </a:bodyPr>
            <a:lstStyle/>
            <a:p>
              <a:pPr>
                <a:spcBef>
                  <a:spcPts val="1800"/>
                </a:spcBef>
              </a:pPr>
              <a:r>
                <a:rPr lang="en-US" sz="2000" dirty="0">
                  <a:solidFill>
                    <a:schemeClr val="bg1"/>
                  </a:solidFill>
                  <a:latin typeface="Helvetica" pitchFamily="2" charset="0"/>
                  <a:ea typeface="Helvetica Light" charset="0"/>
                  <a:cs typeface="Helvetica Light" charset="0"/>
                </a:rPr>
                <a:t>The LHC is the most powerful and versatile particle collider ever built, enabling  deep Higgs, EW, top, QCD, </a:t>
              </a:r>
              <a:r>
                <a:rPr lang="en-US" sz="2000" dirty="0" err="1">
                  <a:solidFill>
                    <a:schemeClr val="bg1"/>
                  </a:solidFill>
                  <a:latin typeface="Helvetica" pitchFamily="2" charset="0"/>
                  <a:ea typeface="Helvetica Light" charset="0"/>
                  <a:cs typeface="Helvetica Light" charset="0"/>
                </a:rPr>
                <a:t>flavour</a:t>
              </a:r>
              <a:r>
                <a:rPr lang="en-US" sz="2000" dirty="0">
                  <a:solidFill>
                    <a:schemeClr val="bg1"/>
                  </a:solidFill>
                  <a:latin typeface="Helvetica" pitchFamily="2" charset="0"/>
                  <a:ea typeface="Helvetica Light" charset="0"/>
                  <a:cs typeface="Helvetica Light" charset="0"/>
                </a:rPr>
                <a:t>, BSM, and quark-gluon plasma studies</a:t>
              </a:r>
            </a:p>
            <a:p>
              <a:pPr>
                <a:spcBef>
                  <a:spcPts val="1800"/>
                </a:spcBef>
              </a:pPr>
              <a:r>
                <a:rPr lang="en-US" sz="2000" dirty="0">
                  <a:solidFill>
                    <a:schemeClr val="bg1"/>
                  </a:solidFill>
                  <a:latin typeface="Helvetica" pitchFamily="2" charset="0"/>
                  <a:ea typeface="Helvetica Light" charset="0"/>
                  <a:cs typeface="Helvetica Light" charset="0"/>
                </a:rPr>
                <a:t>Its results have been transformative for particle physics</a:t>
              </a:r>
            </a:p>
            <a:p>
              <a:pPr>
                <a:spcBef>
                  <a:spcPts val="1800"/>
                </a:spcBef>
              </a:pPr>
              <a:r>
                <a:rPr lang="en-US" sz="2000" dirty="0">
                  <a:solidFill>
                    <a:schemeClr val="bg1"/>
                  </a:solidFill>
                  <a:latin typeface="Helvetica" pitchFamily="2" charset="0"/>
                  <a:ea typeface="Helvetica Light" charset="0"/>
                  <a:cs typeface="Helvetica Light" charset="0"/>
                </a:rPr>
                <a:t>The Higgs sector relates to very profound questions whose detailed study             requires a broad experimental </a:t>
              </a:r>
              <a:r>
                <a:rPr lang="en-US" sz="2000" dirty="0" err="1">
                  <a:solidFill>
                    <a:schemeClr val="bg1"/>
                  </a:solidFill>
                  <a:latin typeface="Helvetica" pitchFamily="2" charset="0"/>
                  <a:ea typeface="Helvetica Light" charset="0"/>
                  <a:cs typeface="Helvetica Light" charset="0"/>
                </a:rPr>
                <a:t>programme</a:t>
              </a:r>
              <a:r>
                <a:rPr lang="en-US" sz="2000" dirty="0">
                  <a:solidFill>
                    <a:schemeClr val="bg1"/>
                  </a:solidFill>
                  <a:latin typeface="Helvetica" pitchFamily="2" charset="0"/>
                  <a:ea typeface="Helvetica Light" charset="0"/>
                  <a:cs typeface="Helvetica Light" charset="0"/>
                </a:rPr>
                <a:t> that will extend over decades </a:t>
              </a:r>
            </a:p>
            <a:p>
              <a:pPr>
                <a:spcBef>
                  <a:spcPts val="1800"/>
                </a:spcBef>
              </a:pPr>
              <a:r>
                <a:rPr lang="en-US" sz="2000" dirty="0">
                  <a:solidFill>
                    <a:schemeClr val="bg1"/>
                  </a:solidFill>
                  <a:latin typeface="Helvetica" pitchFamily="2" charset="0"/>
                  <a:ea typeface="Helvetica Light" charset="0"/>
                  <a:cs typeface="Helvetica Light" charset="0"/>
                </a:rPr>
                <a:t>The ongoing Run 3 and the HL-LHC will provide 95% of the full LHC dataset</a:t>
              </a:r>
            </a:p>
            <a:p>
              <a:pPr>
                <a:spcBef>
                  <a:spcPts val="1800"/>
                </a:spcBef>
              </a:pPr>
              <a:r>
                <a:rPr lang="en-US" sz="2000" dirty="0">
                  <a:solidFill>
                    <a:schemeClr val="bg1"/>
                  </a:solidFill>
                  <a:latin typeface="Helvetica" pitchFamily="2" charset="0"/>
                  <a:ea typeface="Helvetica Light" charset="0"/>
                  <a:cs typeface="Helvetica Light" charset="0"/>
                </a:rPr>
                <a:t>We will do better than any of our physics extrapolations</a:t>
              </a:r>
            </a:p>
            <a:p>
              <a:pPr>
                <a:spcBef>
                  <a:spcPts val="1800"/>
                </a:spcBef>
              </a:pPr>
              <a:r>
                <a:rPr lang="en-US" sz="2000" dirty="0">
                  <a:solidFill>
                    <a:schemeClr val="bg1"/>
                  </a:solidFill>
                  <a:latin typeface="Helvetica" pitchFamily="2" charset="0"/>
                  <a:ea typeface="Helvetica Light" charset="0"/>
                  <a:cs typeface="Helvetica Light" charset="0"/>
                </a:rPr>
                <a:t>The HL-LHC and upgraded detectors offer immense opportunities, complementary in many ways to a future e</a:t>
              </a:r>
              <a:r>
                <a:rPr lang="en-US" sz="2000" baseline="30000" dirty="0">
                  <a:solidFill>
                    <a:schemeClr val="bg1"/>
                  </a:solidFill>
                  <a:latin typeface="Helvetica" pitchFamily="2" charset="0"/>
                  <a:ea typeface="Helvetica Light" charset="0"/>
                  <a:cs typeface="Helvetica Light" charset="0"/>
                </a:rPr>
                <a:t>+</a:t>
              </a:r>
              <a:r>
                <a:rPr lang="en-US" sz="2000" dirty="0">
                  <a:solidFill>
                    <a:schemeClr val="bg1"/>
                  </a:solidFill>
                  <a:latin typeface="Helvetica" pitchFamily="2" charset="0"/>
                  <a:ea typeface="Helvetica Light" charset="0"/>
                  <a:cs typeface="Helvetica Light" charset="0"/>
                </a:rPr>
                <a:t>e</a:t>
              </a:r>
              <a:r>
                <a:rPr lang="en-US" sz="2000" baseline="30000" dirty="0">
                  <a:solidFill>
                    <a:schemeClr val="bg1"/>
                  </a:solidFill>
                  <a:latin typeface="Helvetica" pitchFamily="2" charset="0"/>
                  <a:ea typeface="Helvetica Light" charset="0"/>
                  <a:cs typeface="Helvetica Light" charset="0"/>
                </a:rPr>
                <a:t>–</a:t>
              </a:r>
              <a:r>
                <a:rPr lang="en-US" sz="2000" dirty="0">
                  <a:solidFill>
                    <a:schemeClr val="bg1"/>
                  </a:solidFill>
                  <a:latin typeface="Helvetica" pitchFamily="2" charset="0"/>
                  <a:ea typeface="Helvetica Light" charset="0"/>
                  <a:cs typeface="Helvetica Light" charset="0"/>
                </a:rPr>
                <a:t> collider. We are in the midst of a storm of innovation</a:t>
              </a:r>
            </a:p>
          </p:txBody>
        </p:sp>
      </p:grpSp>
    </p:spTree>
    <p:extLst>
      <p:ext uri="{BB962C8B-B14F-4D97-AF65-F5344CB8AC3E}">
        <p14:creationId xmlns:p14="http://schemas.microsoft.com/office/powerpoint/2010/main" val="389971144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82930-CB98-84F1-E0D4-651C0001DA27}"/>
            </a:ext>
          </a:extLst>
        </p:cNvPr>
        <p:cNvGrpSpPr/>
        <p:nvPr/>
      </p:nvGrpSpPr>
      <p:grpSpPr>
        <a:xfrm>
          <a:off x="0" y="0"/>
          <a:ext cx="0" cy="0"/>
          <a:chOff x="0" y="0"/>
          <a:chExt cx="0" cy="0"/>
        </a:xfrm>
      </p:grpSpPr>
      <p:pic>
        <p:nvPicPr>
          <p:cNvPr id="2" name="Picture 2" descr="A portion of the 17-mile long particle accelerator that makes up the LHC">
            <a:extLst>
              <a:ext uri="{FF2B5EF4-FFF2-40B4-BE49-F238E27FC236}">
                <a16:creationId xmlns:a16="http://schemas.microsoft.com/office/drawing/2014/main" id="{075170F5-1F10-E233-76A1-B0C52D801C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63" r="2191" b="-163"/>
          <a:stretch>
            <a:fillRect/>
          </a:stretch>
        </p:blipFill>
        <p:spPr bwMode="auto">
          <a:xfrm>
            <a:off x="0" y="-96983"/>
            <a:ext cx="12192000" cy="696883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3C81CB92-C1E2-96B5-E46B-F40E5AA4ADDC}"/>
              </a:ext>
            </a:extLst>
          </p:cNvPr>
          <p:cNvSpPr/>
          <p:nvPr/>
        </p:nvSpPr>
        <p:spPr>
          <a:xfrm>
            <a:off x="0" y="5264732"/>
            <a:ext cx="12192000" cy="905008"/>
          </a:xfrm>
          <a:prstGeom prst="rect">
            <a:avLst/>
          </a:prstGeom>
          <a:solidFill>
            <a:schemeClr val="tx1">
              <a:alpha val="3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429A4AD-0892-FACB-BF2E-DF74693725BF}"/>
              </a:ext>
            </a:extLst>
          </p:cNvPr>
          <p:cNvSpPr txBox="1"/>
          <p:nvPr/>
        </p:nvSpPr>
        <p:spPr>
          <a:xfrm>
            <a:off x="0" y="5243949"/>
            <a:ext cx="12192000" cy="759503"/>
          </a:xfrm>
          <a:prstGeom prst="rect">
            <a:avLst/>
          </a:prstGeom>
          <a:noFill/>
        </p:spPr>
        <p:txBody>
          <a:bodyPr wrap="square" rtlCol="0">
            <a:spAutoFit/>
          </a:bodyPr>
          <a:lstStyle/>
          <a:p>
            <a:pPr algn="ctr" defTabSz="457200" fontAlgn="base">
              <a:lnSpc>
                <a:spcPct val="150000"/>
              </a:lnSpc>
              <a:spcBef>
                <a:spcPct val="0"/>
              </a:spcBef>
              <a:spcAft>
                <a:spcPct val="0"/>
              </a:spcAft>
              <a:defRPr/>
            </a:pPr>
            <a:r>
              <a:rPr lang="en-US" sz="3200" b="1" dirty="0">
                <a:solidFill>
                  <a:schemeClr val="bg1"/>
                </a:solidFill>
                <a:latin typeface="Helvetica" pitchFamily="2" charset="0"/>
                <a:ea typeface="Open Sans" panose="020B0606030504020204" pitchFamily="34" charset="0"/>
                <a:cs typeface="Open Sans" panose="020B0606030504020204" pitchFamily="34" charset="0"/>
              </a:rPr>
              <a:t>Thank you very much for your attention</a:t>
            </a:r>
            <a:endParaRPr lang="en-US" sz="1600" dirty="0">
              <a:solidFill>
                <a:srgbClr val="0070C0"/>
              </a:solidFill>
              <a:latin typeface="Helvetica" pitchFamily="2"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93632534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30994-EE46-7037-FBF6-AAAD937B2CB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7639CED-33FA-ECED-72D0-8BDF89D86C0B}"/>
              </a:ext>
            </a:extLst>
          </p:cNvPr>
          <p:cNvPicPr>
            <a:picLocks noChangeAspect="1"/>
          </p:cNvPicPr>
          <p:nvPr/>
        </p:nvPicPr>
        <p:blipFill>
          <a:blip r:embed="rId2"/>
          <a:srcRect t="5569" r="50"/>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513D4AFF-4010-BF49-946C-B9734B6B8B8C}"/>
              </a:ext>
            </a:extLst>
          </p:cNvPr>
          <p:cNvSpPr txBox="1"/>
          <p:nvPr/>
        </p:nvSpPr>
        <p:spPr>
          <a:xfrm>
            <a:off x="438540" y="3429000"/>
            <a:ext cx="5657460" cy="461665"/>
          </a:xfrm>
          <a:prstGeom prst="rect">
            <a:avLst/>
          </a:prstGeom>
          <a:noFill/>
        </p:spPr>
        <p:txBody>
          <a:bodyPr wrap="square" rtlCol="0">
            <a:spAutoFit/>
          </a:bodyPr>
          <a:lstStyle/>
          <a:p>
            <a:pPr algn="l"/>
            <a:r>
              <a:rPr lang="en-US" sz="2400" b="1" dirty="0">
                <a:solidFill>
                  <a:schemeClr val="bg1"/>
                </a:solidFill>
                <a:latin typeface="Helvetica" pitchFamily="2" charset="0"/>
              </a:rPr>
              <a:t>Extra slides</a:t>
            </a:r>
            <a:endParaRPr lang="en-CH" sz="2000" b="1" dirty="0">
              <a:solidFill>
                <a:schemeClr val="bg1"/>
              </a:solidFill>
              <a:latin typeface="Helvetica" pitchFamily="2" charset="0"/>
            </a:endParaRPr>
          </a:p>
        </p:txBody>
      </p:sp>
    </p:spTree>
    <p:extLst>
      <p:ext uri="{BB962C8B-B14F-4D97-AF65-F5344CB8AC3E}">
        <p14:creationId xmlns:p14="http://schemas.microsoft.com/office/powerpoint/2010/main" val="379919682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12E8B-9132-88D8-45DC-8058D8354BFB}"/>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15787281-6499-6EB9-9BC1-E7A5B1E0B085}"/>
              </a:ext>
            </a:extLst>
          </p:cNvPr>
          <p:cNvPicPr>
            <a:picLocks noChangeAspect="1"/>
          </p:cNvPicPr>
          <p:nvPr/>
        </p:nvPicPr>
        <p:blipFill rotWithShape="1">
          <a:blip r:embed="rId2">
            <a:extLst>
              <a:ext uri="{28A0092B-C50C-407E-A947-70E740481C1C}">
                <a14:useLocalDpi xmlns:a14="http://schemas.microsoft.com/office/drawing/2010/main"/>
              </a:ext>
            </a:extLst>
          </a:blip>
          <a:srcRect b="5898"/>
          <a:stretch>
            <a:fillRect/>
          </a:stretch>
        </p:blipFill>
        <p:spPr>
          <a:xfrm>
            <a:off x="0" y="-1"/>
            <a:ext cx="12192000" cy="6858001"/>
          </a:xfrm>
          <a:prstGeom prst="rect">
            <a:avLst/>
          </a:prstGeom>
        </p:spPr>
      </p:pic>
      <p:sp>
        <p:nvSpPr>
          <p:cNvPr id="2" name="Slide Number Placeholder 1">
            <a:extLst>
              <a:ext uri="{FF2B5EF4-FFF2-40B4-BE49-F238E27FC236}">
                <a16:creationId xmlns:a16="http://schemas.microsoft.com/office/drawing/2014/main" id="{13C21EB1-96E3-AA00-EA67-C96DD2D6BA2A}"/>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smtClean="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Rectangle 2">
            <a:extLst>
              <a:ext uri="{FF2B5EF4-FFF2-40B4-BE49-F238E27FC236}">
                <a16:creationId xmlns:a16="http://schemas.microsoft.com/office/drawing/2014/main" id="{770C587E-CDA5-7C39-A79F-E969BE7987DD}"/>
              </a:ext>
            </a:extLst>
          </p:cNvPr>
          <p:cNvSpPr/>
          <p:nvPr/>
        </p:nvSpPr>
        <p:spPr>
          <a:xfrm>
            <a:off x="0" y="535040"/>
            <a:ext cx="10441858" cy="626456"/>
          </a:xfrm>
          <a:prstGeom prst="rect">
            <a:avLst/>
          </a:prstGeom>
          <a:solidFill>
            <a:srgbClr val="0052A4">
              <a:alpha val="52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0057A6"/>
              </a:solidFill>
              <a:effectLst/>
              <a:uLnTx/>
              <a:uFillTx/>
              <a:latin typeface="Arial" panose="020B0604020202020204"/>
              <a:ea typeface="+mn-ea"/>
              <a:cs typeface="+mn-cs"/>
            </a:endParaRPr>
          </a:p>
        </p:txBody>
      </p:sp>
      <p:sp>
        <p:nvSpPr>
          <p:cNvPr id="5" name="Rectangle 4">
            <a:extLst>
              <a:ext uri="{FF2B5EF4-FFF2-40B4-BE49-F238E27FC236}">
                <a16:creationId xmlns:a16="http://schemas.microsoft.com/office/drawing/2014/main" id="{F63F0C13-ED8D-A2DC-319B-F9693C1C2AEB}"/>
              </a:ext>
            </a:extLst>
          </p:cNvPr>
          <p:cNvSpPr/>
          <p:nvPr/>
        </p:nvSpPr>
        <p:spPr>
          <a:xfrm>
            <a:off x="619486" y="594032"/>
            <a:ext cx="11031739" cy="523220"/>
          </a:xfrm>
          <a:prstGeom prst="rect">
            <a:avLst/>
          </a:prstGeom>
          <a:noFill/>
          <a:ln>
            <a:noFill/>
          </a:ln>
        </p:spPr>
        <p:txBody>
          <a:bodyPr wrap="square" rtlCol="0" anchor="ctr">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CERN — the world’s largest centre for particle physics</a:t>
            </a:r>
          </a:p>
        </p:txBody>
      </p:sp>
    </p:spTree>
    <p:extLst>
      <p:ext uri="{BB962C8B-B14F-4D97-AF65-F5344CB8AC3E}">
        <p14:creationId xmlns:p14="http://schemas.microsoft.com/office/powerpoint/2010/main" val="83018685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4FC8B6-0CD1-C5AA-C27B-7127782A91BC}"/>
              </a:ext>
            </a:extLst>
          </p:cNvPr>
          <p:cNvSpPr>
            <a:spLocks noGrp="1"/>
          </p:cNvSpPr>
          <p:nvPr>
            <p:ph type="sldNum" sz="quarter" idx="4"/>
          </p:nvPr>
        </p:nvSpPr>
        <p:spPr/>
        <p:txBody>
          <a:bodyPr/>
          <a:lstStyle/>
          <a:p>
            <a:pPr>
              <a:defRPr/>
            </a:pPr>
            <a:fld id="{611C2F03-9E95-40C9-A99F-3C4F7EE8CF2A}" type="slidenum">
              <a:rPr lang="en-GB" smtClean="0"/>
              <a:pPr>
                <a:defRPr/>
              </a:pPr>
              <a:t>69</a:t>
            </a:fld>
            <a:endParaRPr lang="en-GB"/>
          </a:p>
        </p:txBody>
      </p:sp>
      <p:pic>
        <p:nvPicPr>
          <p:cNvPr id="6" name="Picture 5">
            <a:extLst>
              <a:ext uri="{FF2B5EF4-FFF2-40B4-BE49-F238E27FC236}">
                <a16:creationId xmlns:a16="http://schemas.microsoft.com/office/drawing/2014/main" id="{21056891-61E0-2ADD-315F-1B0439EFDA58}"/>
              </a:ext>
            </a:extLst>
          </p:cNvPr>
          <p:cNvPicPr>
            <a:picLocks noChangeAspect="1"/>
          </p:cNvPicPr>
          <p:nvPr/>
        </p:nvPicPr>
        <p:blipFill>
          <a:blip r:embed="rId2"/>
          <a:srcRect t="5843"/>
          <a:stretch>
            <a:fillRect/>
          </a:stretch>
        </p:blipFill>
        <p:spPr>
          <a:xfrm>
            <a:off x="1" y="-1"/>
            <a:ext cx="12192000" cy="6858001"/>
          </a:xfrm>
          <a:prstGeom prst="rect">
            <a:avLst/>
          </a:prstGeom>
        </p:spPr>
      </p:pic>
      <p:sp>
        <p:nvSpPr>
          <p:cNvPr id="8" name="Rectangle 7">
            <a:extLst>
              <a:ext uri="{FF2B5EF4-FFF2-40B4-BE49-F238E27FC236}">
                <a16:creationId xmlns:a16="http://schemas.microsoft.com/office/drawing/2014/main" id="{5A0A957D-FC91-63BC-EC24-21A63D8CAB80}"/>
              </a:ext>
            </a:extLst>
          </p:cNvPr>
          <p:cNvSpPr/>
          <p:nvPr/>
        </p:nvSpPr>
        <p:spPr>
          <a:xfrm>
            <a:off x="7663226" y="3956766"/>
            <a:ext cx="2677001" cy="400110"/>
          </a:xfrm>
          <a:prstGeom prst="rect">
            <a:avLst/>
          </a:prstGeom>
          <a:noFill/>
          <a:ln>
            <a:noFill/>
          </a:ln>
        </p:spPr>
        <p:txBody>
          <a:bodyPr wrap="square" rtlCol="0" anchor="ctr">
            <a:spAutoFit/>
          </a:bodyPr>
          <a:lstStyle/>
          <a:p>
            <a:pPr defTabSz="457200" fontAlgn="base">
              <a:spcBef>
                <a:spcPct val="0"/>
              </a:spcBef>
              <a:spcAft>
                <a:spcPct val="0"/>
              </a:spcAft>
              <a:defRPr/>
            </a:pPr>
            <a:r>
              <a:rPr lang="en-GB" sz="2000" b="1">
                <a:solidFill>
                  <a:schemeClr val="bg1"/>
                </a:solidFill>
                <a:latin typeface="Helvetica" pitchFamily="2" charset="0"/>
                <a:ea typeface="Helvetica Light" charset="0"/>
                <a:cs typeface="Helvetica Light" charset="0"/>
              </a:rPr>
              <a:t>ATLAS Experiment</a:t>
            </a:r>
          </a:p>
        </p:txBody>
      </p:sp>
      <p:sp>
        <p:nvSpPr>
          <p:cNvPr id="5" name="Rectangle 4">
            <a:extLst>
              <a:ext uri="{FF2B5EF4-FFF2-40B4-BE49-F238E27FC236}">
                <a16:creationId xmlns:a16="http://schemas.microsoft.com/office/drawing/2014/main" id="{1170BE02-64DE-3F63-2E47-99D3051C78F3}"/>
              </a:ext>
            </a:extLst>
          </p:cNvPr>
          <p:cNvSpPr/>
          <p:nvPr/>
        </p:nvSpPr>
        <p:spPr>
          <a:xfrm>
            <a:off x="0" y="535040"/>
            <a:ext cx="10441858" cy="626456"/>
          </a:xfrm>
          <a:prstGeom prst="rect">
            <a:avLst/>
          </a:prstGeom>
          <a:solidFill>
            <a:srgbClr val="0052A4">
              <a:alpha val="52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a:ln>
                <a:noFill/>
              </a:ln>
              <a:solidFill>
                <a:srgbClr val="0057A6"/>
              </a:solidFill>
              <a:effectLst/>
              <a:uLnTx/>
              <a:uFillTx/>
              <a:latin typeface="Arial" panose="020B0604020202020204"/>
              <a:ea typeface="+mn-ea"/>
              <a:cs typeface="+mn-cs"/>
            </a:endParaRPr>
          </a:p>
        </p:txBody>
      </p:sp>
      <p:sp>
        <p:nvSpPr>
          <p:cNvPr id="7" name="Rectangle 6">
            <a:extLst>
              <a:ext uri="{FF2B5EF4-FFF2-40B4-BE49-F238E27FC236}">
                <a16:creationId xmlns:a16="http://schemas.microsoft.com/office/drawing/2014/main" id="{A113583B-D3B7-4AB8-3B14-7DCB962006A2}"/>
              </a:ext>
            </a:extLst>
          </p:cNvPr>
          <p:cNvSpPr/>
          <p:nvPr/>
        </p:nvSpPr>
        <p:spPr>
          <a:xfrm>
            <a:off x="619486" y="594032"/>
            <a:ext cx="11031739" cy="523220"/>
          </a:xfrm>
          <a:prstGeom prst="rect">
            <a:avLst/>
          </a:prstGeom>
          <a:noFill/>
          <a:ln>
            <a:noFill/>
          </a:ln>
        </p:spPr>
        <p:txBody>
          <a:bodyPr wrap="square" rtlCol="0" anchor="ctr">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CERN — the world’s largest centre for particle physics</a:t>
            </a:r>
          </a:p>
        </p:txBody>
      </p:sp>
    </p:spTree>
    <p:extLst>
      <p:ext uri="{BB962C8B-B14F-4D97-AF65-F5344CB8AC3E}">
        <p14:creationId xmlns:p14="http://schemas.microsoft.com/office/powerpoint/2010/main" val="21162697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AF014-F7B4-B0B4-79C0-7F95083561B7}"/>
            </a:ext>
          </a:extLst>
        </p:cNvPr>
        <p:cNvGrpSpPr/>
        <p:nvPr/>
      </p:nvGrpSpPr>
      <p:grpSpPr>
        <a:xfrm>
          <a:off x="0" y="0"/>
          <a:ext cx="0" cy="0"/>
          <a:chOff x="0" y="0"/>
          <a:chExt cx="0" cy="0"/>
        </a:xfrm>
      </p:grpSpPr>
      <p:pic>
        <p:nvPicPr>
          <p:cNvPr id="11" name="Picture 10" descr="A map of the world&#10;&#10;Description automatically generated">
            <a:extLst>
              <a:ext uri="{FF2B5EF4-FFF2-40B4-BE49-F238E27FC236}">
                <a16:creationId xmlns:a16="http://schemas.microsoft.com/office/drawing/2014/main" id="{D676E3AA-1035-5566-5BAF-C3AE52A3EF7A}"/>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655966" y="1150704"/>
            <a:ext cx="7772400" cy="4432060"/>
          </a:xfrm>
          <a:prstGeom prst="rect">
            <a:avLst/>
          </a:prstGeom>
        </p:spPr>
      </p:pic>
      <p:sp>
        <p:nvSpPr>
          <p:cNvPr id="195" name="AutoShape 3">
            <a:extLst>
              <a:ext uri="{FF2B5EF4-FFF2-40B4-BE49-F238E27FC236}">
                <a16:creationId xmlns:a16="http://schemas.microsoft.com/office/drawing/2014/main" id="{B8B6AE46-E5CC-0B5E-54F3-6AE0A7758047}"/>
              </a:ext>
            </a:extLst>
          </p:cNvPr>
          <p:cNvSpPr>
            <a:spLocks noChangeAspect="1" noChangeArrowheads="1" noTextEdit="1"/>
          </p:cNvSpPr>
          <p:nvPr/>
        </p:nvSpPr>
        <p:spPr bwMode="auto">
          <a:xfrm>
            <a:off x="2478016" y="1603222"/>
            <a:ext cx="6707775" cy="331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33A0"/>
              </a:solidFill>
              <a:effectLst/>
              <a:uLnTx/>
              <a:uFillTx/>
              <a:latin typeface="Arial" panose="020B0604020202020204"/>
              <a:ea typeface="+mn-ea"/>
              <a:cs typeface="+mn-cs"/>
            </a:endParaRPr>
          </a:p>
        </p:txBody>
      </p:sp>
      <p:sp>
        <p:nvSpPr>
          <p:cNvPr id="511" name="ZoneTexte 15">
            <a:extLst>
              <a:ext uri="{FF2B5EF4-FFF2-40B4-BE49-F238E27FC236}">
                <a16:creationId xmlns:a16="http://schemas.microsoft.com/office/drawing/2014/main" id="{E0A0F65B-BF11-5702-9D80-576EB072DD05}"/>
              </a:ext>
            </a:extLst>
          </p:cNvPr>
          <p:cNvSpPr txBox="1"/>
          <p:nvPr/>
        </p:nvSpPr>
        <p:spPr>
          <a:xfrm>
            <a:off x="282162" y="3591730"/>
            <a:ext cx="3452611" cy="1248670"/>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52A4"/>
                </a:solidFill>
                <a:effectLst/>
                <a:uLnTx/>
                <a:uFillTx/>
                <a:latin typeface="Helvetica" pitchFamily="2" charset="0"/>
                <a:ea typeface="+mn-ea"/>
                <a:cs typeface="+mn-cs"/>
              </a:rPr>
              <a:t>25 </a:t>
            </a:r>
            <a:r>
              <a:rPr kumimoji="0" lang="en-US" sz="1600" b="1" i="0" u="none" strike="noStrike" kern="1200" cap="none" spc="0" normalizeH="0" baseline="0" noProof="0">
                <a:ln>
                  <a:noFill/>
                </a:ln>
                <a:solidFill>
                  <a:srgbClr val="0052A4"/>
                </a:solidFill>
                <a:effectLst/>
                <a:uLnTx/>
                <a:uFillTx/>
                <a:latin typeface="Helvetica" pitchFamily="2" charset="0"/>
                <a:ea typeface="Arial" charset="0"/>
                <a:cs typeface="Arial" charset="0"/>
              </a:rPr>
              <a:t>Member States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t>Austria – Belgium – Bulgaria – Czech Republic </a:t>
            </a:r>
            <a:b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br>
            <a: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t>Denmark – Estonia – Finland – France – Germany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t>Greece – Hungary – Israel – Italy – Netherlands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t>Norway – Poland – Portugal – Romania – Serbia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t>Slovakia – Slovenia – Spain – Sweden – Switzerland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52A4"/>
                </a:solidFill>
                <a:effectLst/>
                <a:uLnTx/>
                <a:uFillTx/>
                <a:latin typeface="Helvetica" pitchFamily="2" charset="0"/>
                <a:ea typeface="+mn-ea"/>
                <a:cs typeface="+mn-cs"/>
              </a:rPr>
              <a:t>United Kingdom</a:t>
            </a:r>
            <a:endParaRPr kumimoji="0" lang="en-US" sz="1600" b="0" i="0" u="none" strike="noStrike" kern="1200" cap="none" spc="0" normalizeH="0" baseline="0" noProof="0">
              <a:ln>
                <a:noFill/>
              </a:ln>
              <a:solidFill>
                <a:srgbClr val="0052A4"/>
              </a:solidFill>
              <a:effectLst/>
              <a:uLnTx/>
              <a:uFillTx/>
              <a:latin typeface="Helvetica" pitchFamily="2" charset="0"/>
              <a:ea typeface="Arial" charset="0"/>
              <a:cs typeface="Arial" charset="0"/>
            </a:endParaRPr>
          </a:p>
        </p:txBody>
      </p:sp>
      <p:sp>
        <p:nvSpPr>
          <p:cNvPr id="512" name="ZoneTexte 15">
            <a:extLst>
              <a:ext uri="{FF2B5EF4-FFF2-40B4-BE49-F238E27FC236}">
                <a16:creationId xmlns:a16="http://schemas.microsoft.com/office/drawing/2014/main" id="{35F7CCE6-89D4-E077-43DA-599695928052}"/>
              </a:ext>
            </a:extLst>
          </p:cNvPr>
          <p:cNvSpPr txBox="1"/>
          <p:nvPr/>
        </p:nvSpPr>
        <p:spPr>
          <a:xfrm>
            <a:off x="-36132" y="4840400"/>
            <a:ext cx="3710481" cy="1706160"/>
          </a:xfrm>
          <a:prstGeom prst="rect">
            <a:avLst/>
          </a:prstGeom>
          <a:noFill/>
        </p:spPr>
        <p:txBody>
          <a:bodyPr wrap="square" lIns="324000" rIns="7200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FF5301"/>
                </a:solidFill>
                <a:effectLst/>
                <a:uLnTx/>
                <a:uFillTx/>
                <a:latin typeface="Helvetica" pitchFamily="2" charset="0"/>
                <a:ea typeface="Arial" charset="0"/>
                <a:cs typeface="Arial" charset="0"/>
              </a:rPr>
              <a:t>10 Associate </a:t>
            </a:r>
            <a:r>
              <a:rPr kumimoji="0" lang="fr-FR" sz="1600" b="1" i="0" u="none" strike="noStrike" kern="1200" cap="none" spc="0" normalizeH="0" baseline="0" noProof="0" err="1">
                <a:ln>
                  <a:noFill/>
                </a:ln>
                <a:solidFill>
                  <a:srgbClr val="FF5301"/>
                </a:solidFill>
                <a:effectLst/>
                <a:uLnTx/>
                <a:uFillTx/>
                <a:latin typeface="Helvetica" pitchFamily="2" charset="0"/>
                <a:ea typeface="Arial" charset="0"/>
                <a:cs typeface="Arial" charset="0"/>
              </a:rPr>
              <a:t>Member</a:t>
            </a:r>
            <a:r>
              <a:rPr kumimoji="0" lang="fr-FR" sz="1600" b="1" i="0" u="none" strike="noStrike" kern="1200" cap="none" spc="0" normalizeH="0" baseline="0" noProof="0">
                <a:ln>
                  <a:noFill/>
                </a:ln>
                <a:solidFill>
                  <a:srgbClr val="FF5301"/>
                </a:solidFill>
                <a:effectLst/>
                <a:uLnTx/>
                <a:uFillTx/>
                <a:latin typeface="Helvetica" pitchFamily="2" charset="0"/>
                <a:ea typeface="Arial" charset="0"/>
                <a:cs typeface="Arial" charset="0"/>
              </a:rPr>
              <a:t> States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5301"/>
                </a:solidFill>
                <a:effectLst/>
                <a:uLnTx/>
                <a:uFillTx/>
                <a:latin typeface="Helvetica" pitchFamily="2" charset="0"/>
                <a:ea typeface="+mn-ea"/>
                <a:cs typeface="+mn-cs"/>
              </a:rPr>
              <a:t>Brazil – Croatia – Cyprus – India – </a:t>
            </a:r>
            <a:r>
              <a:rPr kumimoji="0" lang="en-US" sz="1000" b="1" i="0" u="none" strike="noStrike" kern="1200" cap="none" spc="0" normalizeH="0" baseline="0" noProof="0">
                <a:ln>
                  <a:noFill/>
                </a:ln>
                <a:solidFill>
                  <a:srgbClr val="FF5301"/>
                </a:solidFill>
                <a:effectLst/>
                <a:uLnTx/>
                <a:uFillTx/>
                <a:latin typeface="Helvetica" pitchFamily="2" charset="0"/>
                <a:ea typeface="+mn-ea"/>
                <a:cs typeface="+mn-cs"/>
              </a:rPr>
              <a:t> </a:t>
            </a:r>
            <a:r>
              <a:rPr kumimoji="0" lang="en-US" sz="1000" b="0" i="0" u="none" strike="noStrike" kern="1200" cap="none" spc="0" normalizeH="0" baseline="0" noProof="0">
                <a:ln>
                  <a:noFill/>
                </a:ln>
                <a:solidFill>
                  <a:srgbClr val="FF5301"/>
                </a:solidFill>
                <a:effectLst/>
                <a:uLnTx/>
                <a:uFillTx/>
                <a:latin typeface="Helvetica" pitchFamily="2" charset="0"/>
                <a:ea typeface="+mn-ea"/>
                <a:cs typeface="+mn-cs"/>
              </a:rPr>
              <a:t>Ireland – Latvia Lithuania – Pakistan – Türkiye – Ukraine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1" i="0" u="none" strike="noStrike" kern="1200" cap="none" spc="0" normalizeH="0" baseline="0" noProof="0">
              <a:ln>
                <a:noFill/>
              </a:ln>
              <a:solidFill>
                <a:srgbClr val="0033A0">
                  <a:lumMod val="60000"/>
                  <a:lumOff val="40000"/>
                </a:srgbClr>
              </a:solidFill>
              <a:effectLst/>
              <a:uLnTx/>
              <a:uFillTx/>
              <a:latin typeface="Helvetica" pitchFamily="2" charset="0"/>
              <a:ea typeface="Arial" charset="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3C2F1"/>
                </a:solidFill>
                <a:effectLst/>
                <a:uLnTx/>
                <a:uFillTx/>
                <a:latin typeface="Helvetica" pitchFamily="2" charset="0"/>
                <a:ea typeface="Arial" charset="0"/>
                <a:cs typeface="Arial" charset="0"/>
              </a:rPr>
              <a:t>4 </a:t>
            </a:r>
            <a:r>
              <a:rPr kumimoji="0" lang="fr-FR" sz="1600" b="1" i="0" u="none" strike="noStrike" kern="1200" cap="none" spc="0" normalizeH="0" baseline="0" noProof="0" err="1">
                <a:ln>
                  <a:noFill/>
                </a:ln>
                <a:solidFill>
                  <a:srgbClr val="23C2F1"/>
                </a:solidFill>
                <a:effectLst/>
                <a:uLnTx/>
                <a:uFillTx/>
                <a:latin typeface="Helvetica" pitchFamily="2" charset="0"/>
                <a:ea typeface="Arial" charset="0"/>
                <a:cs typeface="Arial" charset="0"/>
              </a:rPr>
              <a:t>Observers</a:t>
            </a:r>
            <a:endParaRPr kumimoji="0" lang="fr-FR" sz="1600" b="1" i="0" u="none" strike="noStrike" kern="1200" cap="none" spc="0" normalizeH="0" baseline="0" noProof="0">
              <a:ln>
                <a:noFill/>
              </a:ln>
              <a:solidFill>
                <a:srgbClr val="23C2F1"/>
              </a:solidFill>
              <a:effectLst/>
              <a:uLnTx/>
              <a:uFillTx/>
              <a:latin typeface="Helvetica" pitchFamily="2" charset="0"/>
              <a:ea typeface="Arial" charset="0"/>
              <a:cs typeface="Arial"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3C2F1"/>
                </a:solidFill>
                <a:effectLst/>
                <a:uLnTx/>
                <a:uFillTx/>
                <a:latin typeface="Helvetica" pitchFamily="2" charset="0"/>
                <a:ea typeface="+mn-ea"/>
                <a:cs typeface="+mn-cs"/>
              </a:rPr>
              <a:t>Japan – USA – European Union – UNESCO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23C2F1"/>
              </a:solidFill>
              <a:effectLst/>
              <a:uLnTx/>
              <a:uFillTx/>
              <a:latin typeface="Helvetic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8CEE3"/>
                </a:solidFill>
                <a:effectLst/>
                <a:uLnTx/>
                <a:uFillTx/>
                <a:latin typeface="Helvetica" pitchFamily="2" charset="0"/>
                <a:ea typeface="+mn-ea"/>
                <a:cs typeface="+mn-cs"/>
              </a:rPr>
              <a:t> </a:t>
            </a:r>
          </a:p>
        </p:txBody>
      </p:sp>
      <p:grpSp>
        <p:nvGrpSpPr>
          <p:cNvPr id="3" name="Group 2">
            <a:extLst>
              <a:ext uri="{FF2B5EF4-FFF2-40B4-BE49-F238E27FC236}">
                <a16:creationId xmlns:a16="http://schemas.microsoft.com/office/drawing/2014/main" id="{0FC0A70C-17E4-E9C9-8546-E3FE7AA4510D}"/>
              </a:ext>
            </a:extLst>
          </p:cNvPr>
          <p:cNvGrpSpPr/>
          <p:nvPr/>
        </p:nvGrpSpPr>
        <p:grpSpPr>
          <a:xfrm>
            <a:off x="8807826" y="2401857"/>
            <a:ext cx="3404622" cy="1269848"/>
            <a:chOff x="9613551" y="2650254"/>
            <a:chExt cx="3257669" cy="1337319"/>
          </a:xfrm>
        </p:grpSpPr>
        <p:sp>
          <p:nvSpPr>
            <p:cNvPr id="7" name="Rectangle 6">
              <a:extLst>
                <a:ext uri="{FF2B5EF4-FFF2-40B4-BE49-F238E27FC236}">
                  <a16:creationId xmlns:a16="http://schemas.microsoft.com/office/drawing/2014/main" id="{6E272C7A-0512-C82C-9AF8-CBE60166535F}"/>
                </a:ext>
              </a:extLst>
            </p:cNvPr>
            <p:cNvSpPr/>
            <p:nvPr/>
          </p:nvSpPr>
          <p:spPr>
            <a:xfrm>
              <a:off x="9613551" y="2650254"/>
              <a:ext cx="3257669" cy="1337319"/>
            </a:xfrm>
            <a:prstGeom prst="rect">
              <a:avLst/>
            </a:prstGeom>
            <a:solidFill>
              <a:srgbClr val="0052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pitchFamily="2" charset="0"/>
                <a:ea typeface="+mn-ea"/>
                <a:cs typeface="+mn-cs"/>
              </a:endParaRPr>
            </a:p>
          </p:txBody>
        </p:sp>
        <p:sp>
          <p:nvSpPr>
            <p:cNvPr id="8" name="ZoneTexte 2">
              <a:extLst>
                <a:ext uri="{FF2B5EF4-FFF2-40B4-BE49-F238E27FC236}">
                  <a16:creationId xmlns:a16="http://schemas.microsoft.com/office/drawing/2014/main" id="{AAF95372-0D4A-F34C-280A-6D5EF5A2F3FC}"/>
                </a:ext>
              </a:extLst>
            </p:cNvPr>
            <p:cNvSpPr txBox="1"/>
            <p:nvPr/>
          </p:nvSpPr>
          <p:spPr>
            <a:xfrm>
              <a:off x="9687517" y="2769250"/>
              <a:ext cx="3138554" cy="1109267"/>
            </a:xfrm>
            <a:prstGeom prst="rect">
              <a:avLst/>
            </a:prstGeom>
            <a:noFill/>
          </p:spPr>
          <p:txBody>
            <a:bodyPr wrap="square" rtlCol="0">
              <a:spAutoFit/>
            </a:bodyPr>
            <a:lstStyle/>
            <a:p>
              <a:pPr marL="171450" marR="0" lvl="0" indent="-171450" algn="l" defTabSz="914400" rtl="0" eaLnBrk="1" fontAlgn="auto" latinLnBrk="0" hangingPunct="1">
                <a:lnSpc>
                  <a:spcPct val="80000"/>
                </a:lnSpc>
                <a:spcBef>
                  <a:spcPct val="20000"/>
                </a:spcBef>
                <a:spcAft>
                  <a:spcPts val="0"/>
                </a:spcAft>
                <a:buClrTx/>
                <a:buSzPct val="65000"/>
                <a:buFontTx/>
                <a:buNone/>
                <a:tabLst/>
                <a:defRPr/>
              </a:pPr>
              <a:r>
                <a:rPr kumimoji="0" lang="en-US" sz="1500" b="0"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rPr>
                <a:t>CERN members:</a:t>
              </a:r>
            </a:p>
            <a:p>
              <a:pPr marL="171450" marR="0" lvl="0" indent="-171450" algn="l" defTabSz="914400" rtl="0" eaLnBrk="1" fontAlgn="auto" latinLnBrk="0" hangingPunct="1">
                <a:lnSpc>
                  <a:spcPct val="80000"/>
                </a:lnSpc>
                <a:spcBef>
                  <a:spcPct val="20000"/>
                </a:spcBef>
                <a:spcAft>
                  <a:spcPts val="0"/>
                </a:spcAft>
                <a:buClrTx/>
                <a:buSzPct val="65000"/>
                <a:buFontTx/>
                <a:buNone/>
                <a:tabLst/>
                <a:defRPr/>
              </a:pPr>
              <a:endParaRPr kumimoji="0" lang="en-US" sz="500" b="0"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endParaRPr>
            </a:p>
            <a:p>
              <a:pPr marL="233363" marR="0" lvl="0" indent="-219075" algn="l" defTabSz="914400" rtl="0" eaLnBrk="1" fontAlgn="auto" latinLnBrk="0" hangingPunct="1">
                <a:lnSpc>
                  <a:spcPct val="80000"/>
                </a:lnSpc>
                <a:spcBef>
                  <a:spcPct val="20000"/>
                </a:spcBef>
                <a:spcAft>
                  <a:spcPts val="0"/>
                </a:spcAft>
                <a:buClrTx/>
                <a:buSzPct val="65000"/>
                <a:buFont typeface="Arial" panose="020B0604020202020204" pitchFamily="34" charset="0"/>
                <a:buChar char="•"/>
                <a:tabLst/>
                <a:defRPr/>
              </a:pPr>
              <a:r>
                <a:rPr kumimoji="0" lang="en-US" sz="1500" b="1"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rPr>
                <a:t>2700 </a:t>
              </a:r>
              <a:r>
                <a:rPr kumimoji="0" lang="en-US" sz="1500" b="0"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rPr>
                <a:t>staff </a:t>
              </a:r>
            </a:p>
            <a:p>
              <a:pPr marL="233363" marR="0" lvl="0" indent="-219075" algn="l" defTabSz="914400" rtl="0" eaLnBrk="1" fontAlgn="auto" latinLnBrk="0" hangingPunct="1">
                <a:lnSpc>
                  <a:spcPct val="80000"/>
                </a:lnSpc>
                <a:spcBef>
                  <a:spcPct val="20000"/>
                </a:spcBef>
                <a:spcAft>
                  <a:spcPts val="0"/>
                </a:spcAft>
                <a:buClrTx/>
                <a:buSzPct val="65000"/>
                <a:buFont typeface="Arial" panose="020B0604020202020204" pitchFamily="34" charset="0"/>
                <a:buChar char="•"/>
                <a:tabLst/>
                <a:defRPr/>
              </a:pPr>
              <a:r>
                <a:rPr kumimoji="0" lang="en-US" sz="1500" b="1"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rPr>
                <a:t>1200</a:t>
              </a:r>
              <a:r>
                <a:rPr kumimoji="0" lang="en-US" sz="1500" b="0"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rPr>
                <a:t> </a:t>
              </a:r>
              <a:r>
                <a:rPr kumimoji="0" lang="en-US" sz="1500" b="0" i="0" u="none" strike="noStrike" kern="1200" cap="none" spc="0" normalizeH="0" baseline="0" noProof="0">
                  <a:ln>
                    <a:noFill/>
                  </a:ln>
                  <a:solidFill>
                    <a:srgbClr val="FFFFFF"/>
                  </a:solidFill>
                  <a:effectLst/>
                  <a:uLnTx/>
                  <a:uFillTx/>
                  <a:latin typeface="Helvetica" pitchFamily="2" charset="0"/>
                  <a:ea typeface="+mn-ea"/>
                  <a:cs typeface="+mn-cs"/>
                </a:rPr>
                <a:t>graduates and fellows </a:t>
              </a:r>
            </a:p>
            <a:p>
              <a:pPr marL="233363" marR="0" lvl="0" indent="-219075" algn="l" defTabSz="914400" rtl="0" eaLnBrk="1" fontAlgn="auto" latinLnBrk="0" hangingPunct="1">
                <a:lnSpc>
                  <a:spcPct val="80000"/>
                </a:lnSpc>
                <a:spcBef>
                  <a:spcPct val="20000"/>
                </a:spcBef>
                <a:spcAft>
                  <a:spcPts val="0"/>
                </a:spcAft>
                <a:buClrTx/>
                <a:buSzPct val="65000"/>
                <a:buFont typeface="Arial" panose="020B0604020202020204" pitchFamily="34" charset="0"/>
                <a:buChar char="•"/>
                <a:tabLst/>
                <a:defRPr/>
              </a:pPr>
              <a:r>
                <a:rPr kumimoji="0" lang="en-US" sz="1500" b="1"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rPr>
                <a:t>14000 </a:t>
              </a:r>
              <a:r>
                <a:rPr kumimoji="0" lang="en-GB" sz="1500" b="0" i="0" u="none" strike="noStrike" kern="1200" cap="none" spc="0" normalizeH="0" baseline="0" noProof="0">
                  <a:ln>
                    <a:noFill/>
                  </a:ln>
                  <a:solidFill>
                    <a:srgbClr val="FFFFFF"/>
                  </a:solidFill>
                  <a:effectLst/>
                  <a:uLnTx/>
                  <a:uFillTx/>
                  <a:latin typeface="Helvetica" pitchFamily="2" charset="0"/>
                  <a:ea typeface="+mn-ea"/>
                  <a:cs typeface="+mn-cs"/>
                </a:rPr>
                <a:t>users (</a:t>
              </a:r>
              <a:r>
                <a:rPr kumimoji="0" lang="en-GB" sz="1400" b="0" i="0" u="none" strike="noStrike" kern="1200" cap="none" spc="0" normalizeH="0" baseline="0" noProof="0">
                  <a:ln>
                    <a:noFill/>
                  </a:ln>
                  <a:solidFill>
                    <a:srgbClr val="FFFFFF"/>
                  </a:solidFill>
                  <a:effectLst/>
                  <a:uLnTx/>
                  <a:uFillTx/>
                  <a:latin typeface="Helvetica" pitchFamily="2" charset="0"/>
                  <a:ea typeface="+mn-ea"/>
                  <a:cs typeface="+mn-cs"/>
                </a:rPr>
                <a:t>3000 Ph.D. students)</a:t>
              </a:r>
              <a:endParaRPr kumimoji="0" lang="en-US" sz="1500" b="0" i="0" u="none" strike="noStrike" kern="1200" cap="none" spc="0" normalizeH="0" baseline="0" noProof="0">
                <a:ln>
                  <a:noFill/>
                </a:ln>
                <a:solidFill>
                  <a:srgbClr val="FFFFFF"/>
                </a:solidFill>
                <a:effectLst>
                  <a:outerShdw sx="1000" sy="1000" algn="ctr" rotWithShape="0">
                    <a:srgbClr val="0033A0"/>
                  </a:outerShdw>
                </a:effectLst>
                <a:uLnTx/>
                <a:uFillTx/>
                <a:latin typeface="Helvetica" pitchFamily="2" charset="0"/>
                <a:ea typeface="+mn-ea"/>
                <a:cs typeface="+mn-cs"/>
              </a:endParaRPr>
            </a:p>
          </p:txBody>
        </p:sp>
      </p:grpSp>
      <p:sp>
        <p:nvSpPr>
          <p:cNvPr id="6" name="TextBox 5">
            <a:extLst>
              <a:ext uri="{FF2B5EF4-FFF2-40B4-BE49-F238E27FC236}">
                <a16:creationId xmlns:a16="http://schemas.microsoft.com/office/drawing/2014/main" id="{D211ABC6-AA88-F26D-DE83-75A8C29E527C}"/>
              </a:ext>
            </a:extLst>
          </p:cNvPr>
          <p:cNvSpPr txBox="1"/>
          <p:nvPr/>
        </p:nvSpPr>
        <p:spPr>
          <a:xfrm>
            <a:off x="189346" y="6223375"/>
            <a:ext cx="287596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33A0"/>
                </a:solidFill>
                <a:effectLst/>
                <a:uLnTx/>
                <a:uFillTx/>
                <a:latin typeface="Helvetica Light" panose="020B0403020202020204" pitchFamily="34" charset="0"/>
                <a:ea typeface="+mn-ea"/>
                <a:cs typeface="+mn-cs"/>
              </a:rPr>
              <a:t>Data as of 31 December 2024</a:t>
            </a:r>
          </a:p>
        </p:txBody>
      </p:sp>
      <p:sp>
        <p:nvSpPr>
          <p:cNvPr id="10" name="Rectangle 9">
            <a:extLst>
              <a:ext uri="{FF2B5EF4-FFF2-40B4-BE49-F238E27FC236}">
                <a16:creationId xmlns:a16="http://schemas.microsoft.com/office/drawing/2014/main" id="{DD3EF5D7-5928-49F5-06AF-BE0BD6F8C2B2}"/>
              </a:ext>
            </a:extLst>
          </p:cNvPr>
          <p:cNvSpPr/>
          <p:nvPr/>
        </p:nvSpPr>
        <p:spPr>
          <a:xfrm>
            <a:off x="426306" y="6469596"/>
            <a:ext cx="11142842" cy="32254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 name="Rectangle 3">
            <a:extLst>
              <a:ext uri="{FF2B5EF4-FFF2-40B4-BE49-F238E27FC236}">
                <a16:creationId xmlns:a16="http://schemas.microsoft.com/office/drawing/2014/main" id="{1B4AE7D1-7D92-AF56-49C4-39C184979AA7}"/>
              </a:ext>
            </a:extLst>
          </p:cNvPr>
          <p:cNvSpPr/>
          <p:nvPr/>
        </p:nvSpPr>
        <p:spPr>
          <a:xfrm>
            <a:off x="2846439" y="2794735"/>
            <a:ext cx="5848250" cy="428915"/>
          </a:xfrm>
          <a:prstGeom prst="rect">
            <a:avLst/>
          </a:prstGeom>
          <a:solidFill>
            <a:schemeClr val="bg1">
              <a:alpha val="6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7" name="Title 1">
            <a:extLst>
              <a:ext uri="{FF2B5EF4-FFF2-40B4-BE49-F238E27FC236}">
                <a16:creationId xmlns:a16="http://schemas.microsoft.com/office/drawing/2014/main" id="{BE4AFEB9-4A27-EFCF-2FA9-4C5605756262}"/>
              </a:ext>
            </a:extLst>
          </p:cNvPr>
          <p:cNvSpPr txBox="1">
            <a:spLocks/>
          </p:cNvSpPr>
          <p:nvPr/>
        </p:nvSpPr>
        <p:spPr>
          <a:xfrm>
            <a:off x="2188529" y="2869414"/>
            <a:ext cx="6278847" cy="682894"/>
          </a:xfrm>
          <a:prstGeom prst="rect">
            <a:avLst/>
          </a:prstGeom>
        </p:spPr>
        <p:txBody>
          <a:bodyPr vert="horz" lIns="0" tIns="0" rIns="0" bIns="0" rtlCol="0" anchor="t" anchorCtr="0">
            <a:normAutofit/>
          </a:bodyPr>
          <a:lstStyle>
            <a:lvl1pPr algn="ctr" defTabSz="914400" rtl="0" eaLnBrk="1" latinLnBrk="0" hangingPunct="1">
              <a:lnSpc>
                <a:spcPct val="90000"/>
              </a:lnSpc>
              <a:spcBef>
                <a:spcPct val="0"/>
              </a:spcBef>
              <a:buNone/>
              <a:defRPr sz="42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400" b="0" i="0" u="none" strike="noStrike" kern="1200" cap="none" spc="0" normalizeH="0" baseline="0" noProof="0">
                <a:ln>
                  <a:noFill/>
                </a:ln>
                <a:solidFill>
                  <a:srgbClr val="0052A4"/>
                </a:solidFill>
                <a:effectLst/>
                <a:uLnTx/>
                <a:uFillTx/>
                <a:latin typeface="Helvetica" pitchFamily="2" charset="0"/>
                <a:ea typeface="+mj-ea"/>
                <a:cs typeface="+mj-cs"/>
              </a:rPr>
              <a:t>A laboratory for people around the world</a:t>
            </a:r>
          </a:p>
        </p:txBody>
      </p:sp>
      <p:sp>
        <p:nvSpPr>
          <p:cNvPr id="16" name="TextBox 15">
            <a:extLst>
              <a:ext uri="{FF2B5EF4-FFF2-40B4-BE49-F238E27FC236}">
                <a16:creationId xmlns:a16="http://schemas.microsoft.com/office/drawing/2014/main" id="{842C618B-4359-8D02-EC23-11A8112542EC}"/>
              </a:ext>
            </a:extLst>
          </p:cNvPr>
          <p:cNvSpPr txBox="1"/>
          <p:nvPr/>
        </p:nvSpPr>
        <p:spPr>
          <a:xfrm>
            <a:off x="3541756" y="4840400"/>
            <a:ext cx="5037863" cy="1639913"/>
          </a:xfrm>
          <a:prstGeom prst="rect">
            <a:avLst/>
          </a:prstGeom>
          <a:solidFill>
            <a:schemeClr val="bg1"/>
          </a:solidFill>
        </p:spPr>
        <p:txBody>
          <a:bodyPr wrap="none" rtlCol="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a:t>
            </a:r>
            <a:r>
              <a:rPr kumimoji="0" lang="en-US" sz="1600" b="1"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 50 Cooperation Agreements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Albania – Algeria – Argentina – Armenia – Australia – Azerbaijan – Bahrain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Bangladesh – Bolivia – Bosnia and Herzegovina – Canada – Chile – Colombia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Costa Rica – Ecuador – Egypt – Georgia – Guatemala – Honduras – Iceland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Iran – Jordan – Kazakhstan – Lebanon – Malta – Mexico – Mongolia – Montenegro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Morocco – Nepal – New Zealand – North Macedonia – Paraguay – Palestine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People's Republic of China – Peru – Philippines – Qatar – Saudi Arabia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South Africa – Sri Lanka – Thailand – Republic of Korea – Tunisia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F2F2F">
                    <a:lumMod val="75000"/>
                    <a:lumOff val="25000"/>
                  </a:srgbClr>
                </a:solidFill>
                <a:effectLst/>
                <a:uLnTx/>
                <a:uFillTx/>
                <a:latin typeface="Helvetica" pitchFamily="2" charset="0"/>
                <a:ea typeface="+mn-ea"/>
                <a:cs typeface="+mn-cs"/>
              </a:rPr>
              <a:t>United Arab Emirates – Uruguay – Vietnam</a:t>
            </a:r>
            <a:endParaRPr kumimoji="0" lang="fr-FR" sz="1000" b="0" i="0" u="none" strike="noStrike" kern="1200" cap="none" spc="0" normalizeH="0" baseline="0" noProof="0">
              <a:ln>
                <a:noFill/>
              </a:ln>
              <a:solidFill>
                <a:srgbClr val="2F2F2F">
                  <a:lumMod val="75000"/>
                  <a:lumOff val="25000"/>
                </a:srgbClr>
              </a:solidFill>
              <a:effectLst/>
              <a:uLnTx/>
              <a:uFillTx/>
              <a:latin typeface="Helvetica" pitchFamily="2" charset="0"/>
              <a:ea typeface="Arial" charset="0"/>
              <a:cs typeface="Arial" charset="0"/>
            </a:endParaRPr>
          </a:p>
        </p:txBody>
      </p:sp>
      <p:sp>
        <p:nvSpPr>
          <p:cNvPr id="18" name="Slide Number Placeholder 1">
            <a:extLst>
              <a:ext uri="{FF2B5EF4-FFF2-40B4-BE49-F238E27FC236}">
                <a16:creationId xmlns:a16="http://schemas.microsoft.com/office/drawing/2014/main" id="{432681DC-9CC5-BC59-7379-58DAC5EB51DA}"/>
              </a:ext>
            </a:extLst>
          </p:cNvPr>
          <p:cNvSpPr txBox="1">
            <a:spLocks/>
          </p:cNvSpPr>
          <p:nvPr/>
        </p:nvSpPr>
        <p:spPr>
          <a:xfrm>
            <a:off x="9329563" y="6545798"/>
            <a:ext cx="2844800" cy="365125"/>
          </a:xfrm>
          <a:prstGeom prst="rect">
            <a:avLst/>
          </a:prstGeom>
        </p:spPr>
        <p:txBody>
          <a:bodyPr/>
          <a:ls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smtClean="0">
                <a:ln>
                  <a:noFill/>
                </a:ln>
                <a:solidFill>
                  <a:srgbClr val="000000">
                    <a:lumMod val="50000"/>
                    <a:lumOff val="50000"/>
                  </a:srgbClr>
                </a:solidFill>
                <a:effectLst/>
                <a:uLnTx/>
                <a:uFillTx/>
                <a:latin typeface="Helvetica Light"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a typeface="+mn-ea"/>
              <a:cs typeface="+mn-cs"/>
            </a:endParaRPr>
          </a:p>
        </p:txBody>
      </p:sp>
      <p:sp>
        <p:nvSpPr>
          <p:cNvPr id="5" name="Rectangle 4">
            <a:extLst>
              <a:ext uri="{FF2B5EF4-FFF2-40B4-BE49-F238E27FC236}">
                <a16:creationId xmlns:a16="http://schemas.microsoft.com/office/drawing/2014/main" id="{2C86068D-5188-0D99-5A17-88F475E3E358}"/>
              </a:ext>
            </a:extLst>
          </p:cNvPr>
          <p:cNvSpPr/>
          <p:nvPr/>
        </p:nvSpPr>
        <p:spPr>
          <a:xfrm>
            <a:off x="0" y="-26583"/>
            <a:ext cx="12212444" cy="262558"/>
          </a:xfrm>
          <a:prstGeom prst="rect">
            <a:avLst/>
          </a:prstGeom>
          <a:solidFill>
            <a:srgbClr val="0052A4"/>
          </a:solidFill>
          <a:ln>
            <a:noFill/>
          </a:ln>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33A0"/>
              </a:solidFill>
              <a:effectLst/>
              <a:uLnTx/>
              <a:uFillTx/>
              <a:latin typeface="Helvetica" pitchFamily="2" charset="0"/>
              <a:ea typeface="+mn-ea"/>
              <a:cs typeface="+mn-cs"/>
            </a:endParaRPr>
          </a:p>
        </p:txBody>
      </p:sp>
      <p:sp>
        <p:nvSpPr>
          <p:cNvPr id="9" name="TextBox 8">
            <a:extLst>
              <a:ext uri="{FF2B5EF4-FFF2-40B4-BE49-F238E27FC236}">
                <a16:creationId xmlns:a16="http://schemas.microsoft.com/office/drawing/2014/main" id="{40A9FA4C-51C5-4D02-4101-0F7F1823B8FA}"/>
              </a:ext>
            </a:extLst>
          </p:cNvPr>
          <p:cNvSpPr txBox="1"/>
          <p:nvPr/>
        </p:nvSpPr>
        <p:spPr>
          <a:xfrm>
            <a:off x="9314431" y="6037042"/>
            <a:ext cx="240953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52A4"/>
                </a:solidFill>
                <a:effectLst/>
                <a:uLnTx/>
                <a:uFillTx/>
                <a:latin typeface="Helvetica" pitchFamily="2" charset="0"/>
                <a:ea typeface="+mn-ea"/>
                <a:cs typeface="+mn-cs"/>
              </a:rPr>
              <a:t>Education &amp; training is one of CERN’s core mission</a:t>
            </a:r>
          </a:p>
        </p:txBody>
      </p:sp>
      <p:pic>
        <p:nvPicPr>
          <p:cNvPr id="21" name="Picture 20">
            <a:extLst>
              <a:ext uri="{FF2B5EF4-FFF2-40B4-BE49-F238E27FC236}">
                <a16:creationId xmlns:a16="http://schemas.microsoft.com/office/drawing/2014/main" id="{667F6A76-9C5C-3514-7344-7B93D8D84A38}"/>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9440326" y="3901312"/>
            <a:ext cx="2040832" cy="2040832"/>
          </a:xfrm>
          <a:prstGeom prst="rect">
            <a:avLst/>
          </a:prstGeom>
        </p:spPr>
      </p:pic>
      <p:pic>
        <p:nvPicPr>
          <p:cNvPr id="12" name="Picture 11">
            <a:extLst>
              <a:ext uri="{FF2B5EF4-FFF2-40B4-BE49-F238E27FC236}">
                <a16:creationId xmlns:a16="http://schemas.microsoft.com/office/drawing/2014/main" id="{179655B6-FBC3-7D8B-62A3-059B1B5DB70E}"/>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l="23945" t="2637" r="23759" b="2394"/>
          <a:stretch/>
        </p:blipFill>
        <p:spPr bwMode="auto">
          <a:xfrm>
            <a:off x="10962640" y="517620"/>
            <a:ext cx="940950" cy="94931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DC76E0B-4C9E-B7EA-5E6D-5E869F276629}"/>
              </a:ext>
            </a:extLst>
          </p:cNvPr>
          <p:cNvSpPr>
            <a:spLocks noGrp="1"/>
          </p:cNvSpPr>
          <p:nvPr>
            <p:ph type="title"/>
          </p:nvPr>
        </p:nvSpPr>
        <p:spPr>
          <a:xfrm>
            <a:off x="282162" y="532355"/>
            <a:ext cx="11324967" cy="915527"/>
          </a:xfrm>
        </p:spPr>
        <p:txBody>
          <a:bodyPr>
            <a:noAutofit/>
          </a:bodyPr>
          <a:lstStyle/>
          <a:p>
            <a:pPr algn="l">
              <a:spcBef>
                <a:spcPts val="600"/>
              </a:spcBef>
            </a:pPr>
            <a:r>
              <a:rPr lang="en-US" sz="2400">
                <a:solidFill>
                  <a:srgbClr val="0052A4"/>
                </a:solidFill>
                <a:latin typeface="Helvetica" pitchFamily="2" charset="0"/>
              </a:rPr>
              <a:t>Science for peace</a:t>
            </a:r>
            <a:br>
              <a:rPr lang="en-US" sz="3800" b="1">
                <a:solidFill>
                  <a:srgbClr val="0052A4"/>
                </a:solidFill>
                <a:latin typeface="Helvetica" pitchFamily="2" charset="0"/>
              </a:rPr>
            </a:br>
            <a:br>
              <a:rPr lang="en-US" sz="900" b="1">
                <a:solidFill>
                  <a:srgbClr val="0052A4"/>
                </a:solidFill>
                <a:latin typeface="Helvetica" pitchFamily="2" charset="0"/>
              </a:rPr>
            </a:br>
            <a:r>
              <a:rPr lang="en-US" sz="2400" b="1">
                <a:solidFill>
                  <a:srgbClr val="0052A4"/>
                </a:solidFill>
                <a:latin typeface="Helvetica" pitchFamily="2" charset="0"/>
              </a:rPr>
              <a:t>CERN was founded in 1954 by 12 European Member States. Today: 25</a:t>
            </a:r>
            <a:endParaRPr lang="en-US" sz="2600" b="1">
              <a:solidFill>
                <a:srgbClr val="0052A4"/>
              </a:solidFill>
              <a:latin typeface="Helvetica" pitchFamily="2" charset="0"/>
            </a:endParaRPr>
          </a:p>
        </p:txBody>
      </p:sp>
    </p:spTree>
    <p:extLst>
      <p:ext uri="{BB962C8B-B14F-4D97-AF65-F5344CB8AC3E}">
        <p14:creationId xmlns:p14="http://schemas.microsoft.com/office/powerpoint/2010/main" val="361100937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42B15-B4A0-0201-CC89-A863AB9B35CA}"/>
            </a:ext>
          </a:extLst>
        </p:cNvPr>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99AF8CA4-0E79-BBAD-9859-DC02F7F77538}"/>
              </a:ext>
            </a:extLst>
          </p:cNvPr>
          <p:cNvSpPr>
            <a:spLocks noGrp="1"/>
          </p:cNvSpPr>
          <p:nvPr>
            <p:ph type="sldNum" sz="quarter" idx="4"/>
          </p:nvPr>
        </p:nvSpPr>
        <p:spPr>
          <a:xfrm>
            <a:off x="9329563" y="6545798"/>
            <a:ext cx="2844800" cy="365125"/>
          </a:xfrm>
          <a:prstGeom prst="rect">
            <a:avLst/>
          </a:prstGeom>
        </p:spPr>
        <p:txBody>
          <a:bodyPr/>
          <a:lstStyle>
            <a:defPPr>
              <a:defRPr lang="en-CH"/>
            </a:defPPr>
            <a:lvl1pPr marL="0" algn="r" defTabSz="914400" rtl="0" eaLnBrk="1" latinLnBrk="0" hangingPunct="1">
              <a:defRPr sz="1400" b="0" i="0" kern="1200">
                <a:solidFill>
                  <a:schemeClr val="tx1">
                    <a:lumMod val="50000"/>
                    <a:lumOff val="50000"/>
                  </a:schemeClr>
                </a:solidFill>
                <a:latin typeface="Helvetica Light" charset="0"/>
                <a:ea typeface="Helvetica Light" charset="0"/>
                <a:cs typeface="Helvetica Light"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fontAlgn="base">
              <a:spcBef>
                <a:spcPct val="0"/>
              </a:spcBef>
              <a:spcAft>
                <a:spcPct val="0"/>
              </a:spcAft>
              <a:defRPr/>
            </a:pPr>
            <a:fld id="{611C2F03-9E95-40C9-A99F-3C4F7EE8CF2A}" type="slidenum">
              <a:rPr lang="en-GB" smtClean="0"/>
              <a:pPr defTabSz="457200" fontAlgn="base">
                <a:spcBef>
                  <a:spcPct val="0"/>
                </a:spcBef>
                <a:spcAft>
                  <a:spcPct val="0"/>
                </a:spcAft>
                <a:defRPr/>
              </a:pPr>
              <a:t>71</a:t>
            </a:fld>
            <a:endParaRPr lang="en-GB">
              <a:solidFill>
                <a:srgbClr val="000000">
                  <a:lumMod val="50000"/>
                  <a:lumOff val="50000"/>
                </a:srgbClr>
              </a:solidFill>
            </a:endParaRPr>
          </a:p>
        </p:txBody>
      </p:sp>
      <p:pic>
        <p:nvPicPr>
          <p:cNvPr id="21" name="Espace réservé du contenu 10">
            <a:extLst>
              <a:ext uri="{FF2B5EF4-FFF2-40B4-BE49-F238E27FC236}">
                <a16:creationId xmlns:a16="http://schemas.microsoft.com/office/drawing/2014/main" id="{7674469E-6BD8-E29D-70EE-95BABC542066}"/>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t="6103"/>
          <a:stretch>
            <a:fillRect/>
          </a:stretch>
        </p:blipFill>
        <p:spPr>
          <a:xfrm>
            <a:off x="2375" y="0"/>
            <a:ext cx="12189625" cy="6858000"/>
          </a:xfrm>
          <a:prstGeom prst="rect">
            <a:avLst/>
          </a:prstGeom>
        </p:spPr>
      </p:pic>
      <p:sp>
        <p:nvSpPr>
          <p:cNvPr id="3" name="Text Box 5">
            <a:extLst>
              <a:ext uri="{FF2B5EF4-FFF2-40B4-BE49-F238E27FC236}">
                <a16:creationId xmlns:a16="http://schemas.microsoft.com/office/drawing/2014/main" id="{3E3FE935-E7CB-EBC3-BE13-8E25F5AE6B7D}"/>
              </a:ext>
            </a:extLst>
          </p:cNvPr>
          <p:cNvSpPr txBox="1">
            <a:spLocks noChangeArrowheads="1"/>
          </p:cNvSpPr>
          <p:nvPr/>
        </p:nvSpPr>
        <p:spPr bwMode="auto">
          <a:xfrm>
            <a:off x="212753" y="150743"/>
            <a:ext cx="8430039" cy="772107"/>
          </a:xfrm>
          <a:prstGeom prst="rect">
            <a:avLst/>
          </a:prstGeom>
          <a:noFill/>
          <a:ln w="9525">
            <a:noFill/>
            <a:miter lim="800000"/>
            <a:headEnd/>
            <a:tailEnd/>
          </a:ln>
          <a:effectLst/>
        </p:spPr>
        <p:txBody>
          <a:bodyPr wrap="square" tIns="108000" bIns="108000">
            <a:prstTxWarp prst="textNoShape">
              <a:avLst/>
            </a:prstTxWarp>
            <a:spAutoFit/>
          </a:bodyPr>
          <a:lstStyle/>
          <a:p>
            <a:r>
              <a:rPr lang="en-US" sz="3600" b="1">
                <a:solidFill>
                  <a:schemeClr val="bg1"/>
                </a:solidFill>
                <a:latin typeface="Helvetica" pitchFamily="2" charset="0"/>
                <a:ea typeface="Helvetica Light" charset="0"/>
                <a:cs typeface="Helvetica Light" charset="0"/>
              </a:rPr>
              <a:t>Most successful LHC Runs 1, 2, 3</a:t>
            </a:r>
          </a:p>
        </p:txBody>
      </p:sp>
      <p:sp>
        <p:nvSpPr>
          <p:cNvPr id="4" name="Rectangle 3">
            <a:extLst>
              <a:ext uri="{FF2B5EF4-FFF2-40B4-BE49-F238E27FC236}">
                <a16:creationId xmlns:a16="http://schemas.microsoft.com/office/drawing/2014/main" id="{0F24E193-07FC-B805-9C6E-4A36D42A93CF}"/>
              </a:ext>
            </a:extLst>
          </p:cNvPr>
          <p:cNvSpPr/>
          <p:nvPr/>
        </p:nvSpPr>
        <p:spPr>
          <a:xfrm>
            <a:off x="0" y="1097388"/>
            <a:ext cx="12192000" cy="5049443"/>
          </a:xfrm>
          <a:prstGeom prst="rect">
            <a:avLst/>
          </a:prstGeom>
          <a:solidFill>
            <a:schemeClr val="bg1"/>
          </a:solidFill>
        </p:spPr>
        <p:txBody>
          <a:bodyPr wrap="none" rtlCol="0" anchor="ctr">
            <a:spAutoFit/>
          </a:bodyPr>
          <a:lstStyle/>
          <a:p>
            <a:pPr algn="l"/>
            <a:endParaRPr lang="en-GB" sz="1600">
              <a:latin typeface="Helvetica" pitchFamily="2" charset="0"/>
            </a:endParaRPr>
          </a:p>
        </p:txBody>
      </p:sp>
      <p:sp>
        <p:nvSpPr>
          <p:cNvPr id="5" name="Rectangle 4">
            <a:extLst>
              <a:ext uri="{FF2B5EF4-FFF2-40B4-BE49-F238E27FC236}">
                <a16:creationId xmlns:a16="http://schemas.microsoft.com/office/drawing/2014/main" id="{83B242B0-15B0-99DF-C277-D7961D353BDC}"/>
              </a:ext>
            </a:extLst>
          </p:cNvPr>
          <p:cNvSpPr/>
          <p:nvPr/>
        </p:nvSpPr>
        <p:spPr>
          <a:xfrm>
            <a:off x="641953" y="1204613"/>
            <a:ext cx="11550047" cy="338554"/>
          </a:xfrm>
          <a:prstGeom prst="rect">
            <a:avLst/>
          </a:prstGeom>
        </p:spPr>
        <p:txBody>
          <a:bodyPr wrap="square">
            <a:spAutoFit/>
          </a:bodyPr>
          <a:lstStyle/>
          <a:p>
            <a:pPr defTabSz="457200" fontAlgn="base">
              <a:spcBef>
                <a:spcPts val="1800"/>
              </a:spcBef>
              <a:spcAft>
                <a:spcPct val="0"/>
              </a:spcAft>
              <a:defRPr/>
            </a:pPr>
            <a:r>
              <a:rPr lang="en-GB" sz="1600" b="1" noProof="0">
                <a:solidFill>
                  <a:srgbClr val="000000"/>
                </a:solidFill>
                <a:latin typeface="Helvetica" pitchFamily="2" charset="0"/>
              </a:rPr>
              <a:t>Luminosity profile in </a:t>
            </a:r>
            <a:r>
              <a:rPr lang="en-GB" sz="1600" b="1">
                <a:solidFill>
                  <a:srgbClr val="000000"/>
                </a:solidFill>
                <a:latin typeface="Helvetica" pitchFamily="2" charset="0"/>
              </a:rPr>
              <a:t>ATLAS &amp; CMS </a:t>
            </a:r>
            <a:r>
              <a:rPr lang="en-GB" sz="1600" b="1" noProof="0">
                <a:solidFill>
                  <a:srgbClr val="000000"/>
                </a:solidFill>
                <a:latin typeface="Helvetica" pitchFamily="2" charset="0"/>
              </a:rPr>
              <a:t>during a 15h28 fill (13h07 in stable beams), 2 Oct 2025 </a:t>
            </a:r>
          </a:p>
        </p:txBody>
      </p:sp>
      <p:sp>
        <p:nvSpPr>
          <p:cNvPr id="7" name="TextBox 6">
            <a:extLst>
              <a:ext uri="{FF2B5EF4-FFF2-40B4-BE49-F238E27FC236}">
                <a16:creationId xmlns:a16="http://schemas.microsoft.com/office/drawing/2014/main" id="{6D0F8C5B-5B7E-6AF2-F638-3CE262F6EBB4}"/>
              </a:ext>
            </a:extLst>
          </p:cNvPr>
          <p:cNvSpPr txBox="1"/>
          <p:nvPr/>
        </p:nvSpPr>
        <p:spPr>
          <a:xfrm>
            <a:off x="2385676" y="1725595"/>
            <a:ext cx="5554927" cy="276999"/>
          </a:xfrm>
          <a:prstGeom prst="rect">
            <a:avLst/>
          </a:prstGeom>
          <a:noFill/>
        </p:spPr>
        <p:txBody>
          <a:bodyPr wrap="square" rtlCol="0">
            <a:spAutoFit/>
          </a:bodyPr>
          <a:lstStyle/>
          <a:p>
            <a:pPr marL="0"/>
            <a:r>
              <a:rPr lang="en-CH" sz="1200">
                <a:solidFill>
                  <a:schemeClr val="tx1">
                    <a:lumMod val="65000"/>
                    <a:lumOff val="35000"/>
                  </a:schemeClr>
                </a:solidFill>
                <a:latin typeface="Helvetica Light" charset="0"/>
                <a:ea typeface="Helvetica Light" charset="0"/>
                <a:cs typeface="Helvetica Light" charset="0"/>
                <a:sym typeface="Wingdings" pitchFamily="2" charset="2"/>
              </a:rPr>
              <a:t>Luminosity profile of a typical run (6 September 2024)</a:t>
            </a:r>
          </a:p>
        </p:txBody>
      </p:sp>
      <p:pic>
        <p:nvPicPr>
          <p:cNvPr id="81" name="Picture 80">
            <a:extLst>
              <a:ext uri="{FF2B5EF4-FFF2-40B4-BE49-F238E27FC236}">
                <a16:creationId xmlns:a16="http://schemas.microsoft.com/office/drawing/2014/main" id="{67120BA4-3FC0-4995-AE38-068CB51883B4}"/>
              </a:ext>
            </a:extLst>
          </p:cNvPr>
          <p:cNvPicPr>
            <a:picLocks noChangeAspect="1"/>
          </p:cNvPicPr>
          <p:nvPr/>
        </p:nvPicPr>
        <p:blipFill>
          <a:blip r:embed="rId3">
            <a:alphaModFix/>
          </a:blip>
          <a:srcRect r="7766"/>
          <a:stretch>
            <a:fillRect/>
          </a:stretch>
        </p:blipFill>
        <p:spPr>
          <a:xfrm>
            <a:off x="1650217" y="1798780"/>
            <a:ext cx="5431827" cy="4231955"/>
          </a:xfrm>
          <a:prstGeom prst="rect">
            <a:avLst/>
          </a:prstGeom>
        </p:spPr>
      </p:pic>
      <p:sp>
        <p:nvSpPr>
          <p:cNvPr id="71" name="TextBox 70">
            <a:extLst>
              <a:ext uri="{FF2B5EF4-FFF2-40B4-BE49-F238E27FC236}">
                <a16:creationId xmlns:a16="http://schemas.microsoft.com/office/drawing/2014/main" id="{E41A2985-25A1-6574-FCA6-8DEC664E614B}"/>
              </a:ext>
            </a:extLst>
          </p:cNvPr>
          <p:cNvSpPr txBox="1"/>
          <p:nvPr/>
        </p:nvSpPr>
        <p:spPr>
          <a:xfrm>
            <a:off x="6984691" y="1706218"/>
            <a:ext cx="3081293" cy="671979"/>
          </a:xfrm>
          <a:prstGeom prst="rect">
            <a:avLst/>
          </a:prstGeom>
          <a:solidFill>
            <a:schemeClr val="bg1"/>
          </a:solidFill>
        </p:spPr>
        <p:txBody>
          <a:bodyPr wrap="none" rtlCol="0">
            <a:spAutoFit/>
          </a:bodyPr>
          <a:lstStyle/>
          <a:p>
            <a:pPr marL="0">
              <a:spcBef>
                <a:spcPts val="3000"/>
              </a:spcBef>
            </a:pPr>
            <a:r>
              <a:rPr lang="en-CH" sz="1200">
                <a:solidFill>
                  <a:srgbClr val="006DD1"/>
                </a:solidFill>
                <a:latin typeface="Helvetica" pitchFamily="2" charset="0"/>
                <a:ea typeface="Helvetica Light" charset="0"/>
                <a:cs typeface="Helvetica Light" charset="0"/>
                <a:sym typeface="Wingdings" pitchFamily="2" charset="2"/>
              </a:rPr>
              <a:t>Luminosity: 2.2×10</a:t>
            </a:r>
            <a:r>
              <a:rPr lang="en-CH" sz="1200" baseline="30000">
                <a:solidFill>
                  <a:srgbClr val="006DD1"/>
                </a:solidFill>
                <a:latin typeface="Helvetica" pitchFamily="2" charset="0"/>
                <a:ea typeface="Helvetica Light" charset="0"/>
                <a:cs typeface="Helvetica Light" charset="0"/>
                <a:sym typeface="Wingdings" pitchFamily="2" charset="2"/>
              </a:rPr>
              <a:t>34</a:t>
            </a:r>
            <a:r>
              <a:rPr lang="en-CH" sz="1200">
                <a:solidFill>
                  <a:srgbClr val="006DD1"/>
                </a:solidFill>
                <a:latin typeface="Helvetica" pitchFamily="2" charset="0"/>
                <a:ea typeface="Helvetica Light" charset="0"/>
                <a:cs typeface="Helvetica Light" charset="0"/>
                <a:sym typeface="Wingdings" pitchFamily="2" charset="2"/>
              </a:rPr>
              <a:t> cm</a:t>
            </a:r>
            <a:r>
              <a:rPr lang="en-CH" sz="1200" baseline="30000">
                <a:solidFill>
                  <a:srgbClr val="006DD1"/>
                </a:solidFill>
                <a:latin typeface="Helvetica" pitchFamily="2" charset="0"/>
                <a:ea typeface="Helvetica Light" charset="0"/>
                <a:cs typeface="Helvetica Light" charset="0"/>
                <a:sym typeface="Wingdings" pitchFamily="2" charset="2"/>
              </a:rPr>
              <a:t>–2</a:t>
            </a:r>
            <a:r>
              <a:rPr lang="en-CH" sz="1200">
                <a:solidFill>
                  <a:srgbClr val="006DD1"/>
                </a:solidFill>
                <a:latin typeface="Helvetica" pitchFamily="2" charset="0"/>
                <a:ea typeface="Helvetica Light" charset="0"/>
                <a:cs typeface="Helvetica Light" charset="0"/>
                <a:sym typeface="Wingdings" pitchFamily="2" charset="2"/>
              </a:rPr>
              <a:t>s</a:t>
            </a:r>
            <a:r>
              <a:rPr lang="en-CH" sz="1200" baseline="30000">
                <a:solidFill>
                  <a:srgbClr val="006DD1"/>
                </a:solidFill>
                <a:latin typeface="Helvetica" pitchFamily="2" charset="0"/>
                <a:ea typeface="Helvetica Light" charset="0"/>
                <a:cs typeface="Helvetica Light" charset="0"/>
                <a:sym typeface="Wingdings" pitchFamily="2" charset="2"/>
              </a:rPr>
              <a:t>–1</a:t>
            </a:r>
            <a:endParaRPr lang="en-CH" sz="1200">
              <a:solidFill>
                <a:srgbClr val="006DD1"/>
              </a:solidFill>
              <a:latin typeface="Helvetica" pitchFamily="2" charset="0"/>
              <a:ea typeface="Helvetica Light" charset="0"/>
              <a:cs typeface="Helvetica Light" charset="0"/>
              <a:sym typeface="Wingdings" pitchFamily="2" charset="2"/>
            </a:endParaRPr>
          </a:p>
          <a:p>
            <a:pPr marL="0">
              <a:spcBef>
                <a:spcPts val="100"/>
              </a:spcBef>
            </a:pPr>
            <a:r>
              <a:rPr lang="en-CH" sz="1200" b="1">
                <a:solidFill>
                  <a:srgbClr val="E70000"/>
                </a:solidFill>
                <a:latin typeface="Helvetica" pitchFamily="2" charset="0"/>
                <a:ea typeface="Helvetica Light" charset="0"/>
                <a:cs typeface="Helvetica Light" charset="0"/>
                <a:sym typeface="Wingdings" pitchFamily="2" charset="2"/>
              </a:rPr>
              <a:t>64 pileup collisions per bunch crossing</a:t>
            </a:r>
          </a:p>
          <a:p>
            <a:pPr marL="0">
              <a:spcBef>
                <a:spcPts val="100"/>
              </a:spcBef>
            </a:pPr>
            <a:r>
              <a:rPr lang="en-CH" sz="1200">
                <a:solidFill>
                  <a:srgbClr val="099809"/>
                </a:solidFill>
                <a:latin typeface="Helvetica" pitchFamily="2" charset="0"/>
                <a:ea typeface="Helvetica Light" charset="0"/>
                <a:cs typeface="Helvetica Light" charset="0"/>
                <a:sym typeface="Wingdings" pitchFamily="2" charset="2"/>
              </a:rPr>
              <a:t>Intensity: 1.7 × 10</a:t>
            </a:r>
            <a:r>
              <a:rPr lang="en-CH" sz="1200" baseline="30000">
                <a:solidFill>
                  <a:srgbClr val="099809"/>
                </a:solidFill>
                <a:latin typeface="Helvetica" pitchFamily="2" charset="0"/>
                <a:ea typeface="Helvetica Light" charset="0"/>
                <a:cs typeface="Helvetica Light" charset="0"/>
                <a:sym typeface="Wingdings" pitchFamily="2" charset="2"/>
              </a:rPr>
              <a:t>11</a:t>
            </a:r>
            <a:r>
              <a:rPr lang="en-CH" sz="1200">
                <a:solidFill>
                  <a:srgbClr val="099809"/>
                </a:solidFill>
                <a:latin typeface="Helvetica" pitchFamily="2" charset="0"/>
                <a:ea typeface="Helvetica Light" charset="0"/>
                <a:cs typeface="Helvetica Light" charset="0"/>
                <a:sym typeface="Wingdings" pitchFamily="2" charset="2"/>
              </a:rPr>
              <a:t> p / bunch </a:t>
            </a:r>
          </a:p>
        </p:txBody>
      </p:sp>
      <p:cxnSp>
        <p:nvCxnSpPr>
          <p:cNvPr id="72" name="Straight Connector 71">
            <a:extLst>
              <a:ext uri="{FF2B5EF4-FFF2-40B4-BE49-F238E27FC236}">
                <a16:creationId xmlns:a16="http://schemas.microsoft.com/office/drawing/2014/main" id="{5E5B9E95-1E26-9BBA-C418-9FFE777EBCC0}"/>
              </a:ext>
            </a:extLst>
          </p:cNvPr>
          <p:cNvCxnSpPr>
            <a:cxnSpLocks/>
          </p:cNvCxnSpPr>
          <p:nvPr/>
        </p:nvCxnSpPr>
        <p:spPr>
          <a:xfrm>
            <a:off x="2491692" y="3321037"/>
            <a:ext cx="3087474" cy="0"/>
          </a:xfrm>
          <a:prstGeom prst="line">
            <a:avLst/>
          </a:prstGeom>
          <a:ln w="12700">
            <a:solidFill>
              <a:srgbClr val="E70000"/>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7" name="Straight Arrow Connector 76">
            <a:extLst>
              <a:ext uri="{FF2B5EF4-FFF2-40B4-BE49-F238E27FC236}">
                <a16:creationId xmlns:a16="http://schemas.microsoft.com/office/drawing/2014/main" id="{A614A2FB-CA85-17FE-189A-D018FABE9978}"/>
              </a:ext>
            </a:extLst>
          </p:cNvPr>
          <p:cNvCxnSpPr>
            <a:cxnSpLocks/>
          </p:cNvCxnSpPr>
          <p:nvPr/>
        </p:nvCxnSpPr>
        <p:spPr>
          <a:xfrm flipH="1">
            <a:off x="5634215" y="2049499"/>
            <a:ext cx="1341813" cy="1228053"/>
          </a:xfrm>
          <a:prstGeom prst="straightConnector1">
            <a:avLst/>
          </a:prstGeom>
          <a:ln w="3175">
            <a:solidFill>
              <a:schemeClr val="tx1">
                <a:lumMod val="75000"/>
                <a:lumOff val="2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78" name="TextBox 77">
            <a:extLst>
              <a:ext uri="{FF2B5EF4-FFF2-40B4-BE49-F238E27FC236}">
                <a16:creationId xmlns:a16="http://schemas.microsoft.com/office/drawing/2014/main" id="{7E2932CA-F2AA-6940-92DC-799361C72C3C}"/>
              </a:ext>
            </a:extLst>
          </p:cNvPr>
          <p:cNvSpPr txBox="1"/>
          <p:nvPr/>
        </p:nvSpPr>
        <p:spPr>
          <a:xfrm>
            <a:off x="1675422" y="5657554"/>
            <a:ext cx="3534942" cy="400110"/>
          </a:xfrm>
          <a:prstGeom prst="rect">
            <a:avLst/>
          </a:prstGeom>
          <a:noFill/>
        </p:spPr>
        <p:txBody>
          <a:bodyPr wrap="none" rtlCol="0">
            <a:spAutoFit/>
          </a:bodyPr>
          <a:lstStyle/>
          <a:p>
            <a:pPr>
              <a:spcBef>
                <a:spcPts val="3000"/>
              </a:spcBef>
              <a:tabLst>
                <a:tab pos="1820863" algn="l"/>
                <a:tab pos="2217738" algn="l"/>
                <a:tab pos="2349500" algn="l"/>
              </a:tabLst>
            </a:pPr>
            <a:r>
              <a:rPr lang="en-CH" sz="1000">
                <a:solidFill>
                  <a:schemeClr val="tx1">
                    <a:lumMod val="75000"/>
                    <a:lumOff val="25000"/>
                  </a:schemeClr>
                </a:solidFill>
                <a:latin typeface="Helvetica Light" charset="0"/>
                <a:ea typeface="Helvetica Light" charset="0"/>
                <a:cs typeface="Helvetica Light" charset="0"/>
                <a:sym typeface="Wingdings" pitchFamily="2" charset="2"/>
              </a:rPr>
              <a:t>Delivered integrated luminosity in this fill: 	947 pb</a:t>
            </a:r>
            <a:r>
              <a:rPr lang="en-CH" sz="1000" baseline="30000">
                <a:solidFill>
                  <a:schemeClr val="tx1">
                    <a:lumMod val="75000"/>
                    <a:lumOff val="25000"/>
                  </a:schemeClr>
                </a:solidFill>
                <a:latin typeface="Helvetica Light" charset="0"/>
                <a:ea typeface="Helvetica Light" charset="0"/>
                <a:cs typeface="Helvetica Light" charset="0"/>
                <a:sym typeface="Wingdings" pitchFamily="2" charset="2"/>
              </a:rPr>
              <a:t>–1</a:t>
            </a:r>
          </a:p>
          <a:p>
            <a:pPr>
              <a:tabLst>
                <a:tab pos="1820863" algn="l"/>
                <a:tab pos="2217738" algn="l"/>
                <a:tab pos="2349500" algn="l"/>
              </a:tabLst>
            </a:pPr>
            <a:r>
              <a:rPr lang="en-CH" sz="1000">
                <a:solidFill>
                  <a:schemeClr val="tx1">
                    <a:lumMod val="75000"/>
                    <a:lumOff val="25000"/>
                  </a:schemeClr>
                </a:solidFill>
                <a:latin typeface="Helvetica Light" charset="0"/>
                <a:ea typeface="Helvetica Light" charset="0"/>
                <a:cs typeface="Helvetica Light" charset="0"/>
                <a:sym typeface="Wingdings" pitchFamily="2" charset="2"/>
              </a:rPr>
              <a:t>ATLAS recorded luminosity : 			917 pb</a:t>
            </a:r>
            <a:r>
              <a:rPr lang="en-CH" sz="1000" baseline="30000">
                <a:solidFill>
                  <a:schemeClr val="tx1">
                    <a:lumMod val="75000"/>
                    <a:lumOff val="25000"/>
                  </a:schemeClr>
                </a:solidFill>
                <a:latin typeface="Helvetica Light" charset="0"/>
                <a:ea typeface="Helvetica Light" charset="0"/>
                <a:cs typeface="Helvetica Light" charset="0"/>
                <a:sym typeface="Wingdings" pitchFamily="2" charset="2"/>
              </a:rPr>
              <a:t>–1</a:t>
            </a:r>
            <a:r>
              <a:rPr lang="en-CH" sz="1000">
                <a:solidFill>
                  <a:schemeClr val="tx1">
                    <a:lumMod val="75000"/>
                    <a:lumOff val="25000"/>
                  </a:schemeClr>
                </a:solidFill>
                <a:latin typeface="Helvetica Light" charset="0"/>
                <a:ea typeface="Helvetica Light" charset="0"/>
                <a:cs typeface="Helvetica Light" charset="0"/>
                <a:sym typeface="Wingdings" pitchFamily="2" charset="2"/>
              </a:rPr>
              <a:t> (96.9%)</a:t>
            </a:r>
          </a:p>
        </p:txBody>
      </p:sp>
      <p:pic>
        <p:nvPicPr>
          <p:cNvPr id="83" name="Picture 82">
            <a:extLst>
              <a:ext uri="{FF2B5EF4-FFF2-40B4-BE49-F238E27FC236}">
                <a16:creationId xmlns:a16="http://schemas.microsoft.com/office/drawing/2014/main" id="{AD77386A-FA1C-36AC-9848-37BDC013E028}"/>
              </a:ext>
            </a:extLst>
          </p:cNvPr>
          <p:cNvPicPr>
            <a:picLocks noChangeAspect="1"/>
          </p:cNvPicPr>
          <p:nvPr/>
        </p:nvPicPr>
        <p:blipFill>
          <a:blip r:embed="rId4"/>
          <a:srcRect l="6924" r="10059"/>
          <a:stretch>
            <a:fillRect/>
          </a:stretch>
        </p:blipFill>
        <p:spPr>
          <a:xfrm>
            <a:off x="7712766" y="3313833"/>
            <a:ext cx="2838006" cy="2456584"/>
          </a:xfrm>
          <a:prstGeom prst="rect">
            <a:avLst/>
          </a:prstGeom>
        </p:spPr>
      </p:pic>
      <p:sp>
        <p:nvSpPr>
          <p:cNvPr id="63" name="TextBox 62">
            <a:extLst>
              <a:ext uri="{FF2B5EF4-FFF2-40B4-BE49-F238E27FC236}">
                <a16:creationId xmlns:a16="http://schemas.microsoft.com/office/drawing/2014/main" id="{D6185D1D-65BD-17CD-ADB2-78D37D3716CF}"/>
              </a:ext>
            </a:extLst>
          </p:cNvPr>
          <p:cNvSpPr txBox="1"/>
          <p:nvPr/>
        </p:nvSpPr>
        <p:spPr>
          <a:xfrm>
            <a:off x="8150088" y="4941253"/>
            <a:ext cx="2064490" cy="369332"/>
          </a:xfrm>
          <a:prstGeom prst="rect">
            <a:avLst/>
          </a:prstGeom>
          <a:solidFill>
            <a:schemeClr val="bg1"/>
          </a:solidFill>
        </p:spPr>
        <p:txBody>
          <a:bodyPr wrap="square" lIns="36000" tIns="0" rIns="36000" bIns="0">
            <a:spAutoFit/>
          </a:bodyPr>
          <a:lstStyle/>
          <a:p>
            <a:pPr algn="r"/>
            <a:r>
              <a:rPr kumimoji="0" lang="en-GB" sz="1200" u="none" strike="noStrike" kern="1200" cap="none" spc="0" normalizeH="0" baseline="0" noProof="0">
                <a:ln>
                  <a:noFill/>
                </a:ln>
                <a:solidFill>
                  <a:schemeClr val="tx1">
                    <a:lumMod val="75000"/>
                    <a:lumOff val="25000"/>
                  </a:schemeClr>
                </a:solidFill>
                <a:effectLst/>
                <a:uLnTx/>
                <a:uFillTx/>
                <a:latin typeface="Helvetica" pitchFamily="2" charset="0"/>
              </a:rPr>
              <a:t>β* levelling 120 → 60 / 18 cm (shown is average) </a:t>
            </a:r>
            <a:endParaRPr lang="en-CH" sz="1400">
              <a:solidFill>
                <a:schemeClr val="tx1">
                  <a:lumMod val="75000"/>
                  <a:lumOff val="25000"/>
                </a:schemeClr>
              </a:solidFill>
              <a:latin typeface="Helvetica" pitchFamily="2" charset="0"/>
            </a:endParaRPr>
          </a:p>
        </p:txBody>
      </p:sp>
      <p:pic>
        <p:nvPicPr>
          <p:cNvPr id="90" name="Picture 89">
            <a:extLst>
              <a:ext uri="{FF2B5EF4-FFF2-40B4-BE49-F238E27FC236}">
                <a16:creationId xmlns:a16="http://schemas.microsoft.com/office/drawing/2014/main" id="{5695EDE7-3263-FDCC-35FA-DD5CC0D1E263}"/>
              </a:ext>
            </a:extLst>
          </p:cNvPr>
          <p:cNvPicPr>
            <a:picLocks noChangeAspect="1"/>
          </p:cNvPicPr>
          <p:nvPr/>
        </p:nvPicPr>
        <p:blipFill>
          <a:blip r:embed="rId5"/>
          <a:srcRect l="7013" r="11706" b="65539"/>
          <a:stretch>
            <a:fillRect/>
          </a:stretch>
        </p:blipFill>
        <p:spPr>
          <a:xfrm>
            <a:off x="7712766" y="2520152"/>
            <a:ext cx="2778632" cy="846558"/>
          </a:xfrm>
          <a:prstGeom prst="rect">
            <a:avLst/>
          </a:prstGeom>
        </p:spPr>
      </p:pic>
      <p:sp>
        <p:nvSpPr>
          <p:cNvPr id="92" name="TextBox 91">
            <a:extLst>
              <a:ext uri="{FF2B5EF4-FFF2-40B4-BE49-F238E27FC236}">
                <a16:creationId xmlns:a16="http://schemas.microsoft.com/office/drawing/2014/main" id="{D4B9CB4A-EBC4-47F6-C2A6-32EE0DC61AAD}"/>
              </a:ext>
            </a:extLst>
          </p:cNvPr>
          <p:cNvSpPr txBox="1"/>
          <p:nvPr/>
        </p:nvSpPr>
        <p:spPr>
          <a:xfrm rot="16200000">
            <a:off x="7184429" y="3648643"/>
            <a:ext cx="825468" cy="261610"/>
          </a:xfrm>
          <a:prstGeom prst="rect">
            <a:avLst/>
          </a:prstGeom>
          <a:noFill/>
        </p:spPr>
        <p:txBody>
          <a:bodyPr wrap="square">
            <a:spAutoFit/>
          </a:bodyPr>
          <a:lstStyle/>
          <a:p>
            <a:pPr algn="r"/>
            <a:r>
              <a:rPr kumimoji="0" lang="en-GB" sz="1050" u="none" strike="noStrike" kern="1200" cap="none" spc="0" normalizeH="0" baseline="0" noProof="0">
                <a:ln>
                  <a:noFill/>
                </a:ln>
                <a:solidFill>
                  <a:schemeClr val="tx1">
                    <a:lumMod val="75000"/>
                    <a:lumOff val="25000"/>
                  </a:schemeClr>
                </a:solidFill>
                <a:effectLst/>
                <a:uLnTx/>
                <a:uFillTx/>
                <a:latin typeface="Helvetica" pitchFamily="2" charset="0"/>
              </a:rPr>
              <a:t>β* (m) </a:t>
            </a:r>
            <a:endParaRPr lang="en-GB" sz="1050"/>
          </a:p>
        </p:txBody>
      </p:sp>
      <p:sp>
        <p:nvSpPr>
          <p:cNvPr id="93" name="TextBox 92">
            <a:extLst>
              <a:ext uri="{FF2B5EF4-FFF2-40B4-BE49-F238E27FC236}">
                <a16:creationId xmlns:a16="http://schemas.microsoft.com/office/drawing/2014/main" id="{5EAADFF3-99FA-6208-7B62-CF292EF7C669}"/>
              </a:ext>
            </a:extLst>
          </p:cNvPr>
          <p:cNvSpPr txBox="1"/>
          <p:nvPr/>
        </p:nvSpPr>
        <p:spPr>
          <a:xfrm rot="16200000">
            <a:off x="7193092" y="2820878"/>
            <a:ext cx="825468" cy="261610"/>
          </a:xfrm>
          <a:prstGeom prst="rect">
            <a:avLst/>
          </a:prstGeom>
          <a:noFill/>
        </p:spPr>
        <p:txBody>
          <a:bodyPr wrap="square">
            <a:spAutoFit/>
          </a:bodyPr>
          <a:lstStyle/>
          <a:p>
            <a:pPr algn="r"/>
            <a:r>
              <a:rPr kumimoji="0" lang="en-GB" sz="1050" u="none" strike="noStrike" kern="1200" cap="none" spc="0" normalizeH="0" baseline="0" noProof="0" err="1">
                <a:ln>
                  <a:noFill/>
                </a:ln>
                <a:solidFill>
                  <a:schemeClr val="tx1">
                    <a:lumMod val="75000"/>
                    <a:lumOff val="25000"/>
                  </a:schemeClr>
                </a:solidFill>
                <a:effectLst/>
                <a:uLnTx/>
                <a:uFillTx/>
                <a:latin typeface="Helvetica" pitchFamily="2" charset="0"/>
              </a:rPr>
              <a:t>θ</a:t>
            </a:r>
            <a:r>
              <a:rPr kumimoji="0" lang="en-GB" sz="1050" u="none" strike="noStrike" kern="1200" cap="none" spc="0" normalizeH="0" baseline="0" noProof="0">
                <a:ln>
                  <a:noFill/>
                </a:ln>
                <a:solidFill>
                  <a:schemeClr val="tx1">
                    <a:lumMod val="75000"/>
                    <a:lumOff val="25000"/>
                  </a:schemeClr>
                </a:solidFill>
                <a:effectLst/>
                <a:uLnTx/>
                <a:uFillTx/>
                <a:latin typeface="Helvetica" pitchFamily="2" charset="0"/>
              </a:rPr>
              <a:t> (</a:t>
            </a:r>
            <a:r>
              <a:rPr kumimoji="0" lang="en-GB" sz="1050" u="none" strike="noStrike" kern="1200" cap="none" spc="0" normalizeH="0" baseline="0" noProof="0" err="1">
                <a:ln>
                  <a:noFill/>
                </a:ln>
                <a:solidFill>
                  <a:schemeClr val="tx1">
                    <a:lumMod val="75000"/>
                    <a:lumOff val="25000"/>
                  </a:schemeClr>
                </a:solidFill>
                <a:effectLst/>
                <a:uLnTx/>
                <a:uFillTx/>
                <a:latin typeface="Helvetica" pitchFamily="2" charset="0"/>
              </a:rPr>
              <a:t>μrad</a:t>
            </a:r>
            <a:r>
              <a:rPr kumimoji="0" lang="en-GB" sz="1050" u="none" strike="noStrike" kern="1200" cap="none" spc="0" normalizeH="0" baseline="0" noProof="0">
                <a:ln>
                  <a:noFill/>
                </a:ln>
                <a:solidFill>
                  <a:schemeClr val="tx1">
                    <a:lumMod val="75000"/>
                    <a:lumOff val="25000"/>
                  </a:schemeClr>
                </a:solidFill>
                <a:effectLst/>
                <a:uLnTx/>
                <a:uFillTx/>
                <a:latin typeface="Helvetica" pitchFamily="2" charset="0"/>
              </a:rPr>
              <a:t>)</a:t>
            </a:r>
            <a:endParaRPr lang="en-GB" sz="1050"/>
          </a:p>
        </p:txBody>
      </p:sp>
      <p:sp>
        <p:nvSpPr>
          <p:cNvPr id="94" name="TextBox 93">
            <a:extLst>
              <a:ext uri="{FF2B5EF4-FFF2-40B4-BE49-F238E27FC236}">
                <a16:creationId xmlns:a16="http://schemas.microsoft.com/office/drawing/2014/main" id="{4B6D79B4-ACBE-08B6-A698-A7B1436BCA85}"/>
              </a:ext>
            </a:extLst>
          </p:cNvPr>
          <p:cNvSpPr txBox="1"/>
          <p:nvPr/>
        </p:nvSpPr>
        <p:spPr>
          <a:xfrm>
            <a:off x="8150088" y="2828708"/>
            <a:ext cx="1345038" cy="553998"/>
          </a:xfrm>
          <a:prstGeom prst="rect">
            <a:avLst/>
          </a:prstGeom>
          <a:solidFill>
            <a:schemeClr val="bg1"/>
          </a:solidFill>
        </p:spPr>
        <p:txBody>
          <a:bodyPr wrap="square" lIns="36000" tIns="0" rIns="36000" bIns="0">
            <a:spAutoFit/>
          </a:bodyPr>
          <a:lstStyle/>
          <a:p>
            <a:pPr algn="r"/>
            <a:r>
              <a:rPr kumimoji="0" lang="en-GB" sz="1200" u="none" strike="noStrike" kern="1200" cap="none" spc="0" normalizeH="0" baseline="0" noProof="0">
                <a:ln>
                  <a:noFill/>
                </a:ln>
                <a:solidFill>
                  <a:schemeClr val="tx1">
                    <a:lumMod val="75000"/>
                    <a:lumOff val="25000"/>
                  </a:schemeClr>
                </a:solidFill>
                <a:effectLst/>
                <a:uLnTx/>
                <a:uFillTx/>
                <a:latin typeface="Helvetica" pitchFamily="2" charset="0"/>
              </a:rPr>
              <a:t>Crossing angle levelling: 160 </a:t>
            </a:r>
            <a:r>
              <a:rPr lang="en-GB" sz="1200">
                <a:solidFill>
                  <a:schemeClr val="tx1">
                    <a:lumMod val="75000"/>
                    <a:lumOff val="25000"/>
                  </a:schemeClr>
                </a:solidFill>
                <a:latin typeface="Helvetica" pitchFamily="2" charset="0"/>
              </a:rPr>
              <a:t>→ 120 </a:t>
            </a:r>
            <a:r>
              <a:rPr lang="en-GB" sz="1200" err="1">
                <a:solidFill>
                  <a:schemeClr val="tx1">
                    <a:lumMod val="75000"/>
                    <a:lumOff val="25000"/>
                  </a:schemeClr>
                </a:solidFill>
                <a:latin typeface="Helvetica" pitchFamily="2" charset="0"/>
              </a:rPr>
              <a:t>μrad</a:t>
            </a:r>
            <a:endParaRPr lang="en-CH" sz="1200">
              <a:solidFill>
                <a:schemeClr val="tx1">
                  <a:lumMod val="75000"/>
                  <a:lumOff val="25000"/>
                </a:schemeClr>
              </a:solidFill>
              <a:latin typeface="Helvetica" pitchFamily="2" charset="0"/>
            </a:endParaRPr>
          </a:p>
        </p:txBody>
      </p:sp>
    </p:spTree>
    <p:extLst>
      <p:ext uri="{BB962C8B-B14F-4D97-AF65-F5344CB8AC3E}">
        <p14:creationId xmlns:p14="http://schemas.microsoft.com/office/powerpoint/2010/main" val="320768077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2AA80-F794-1713-DD92-FEB94D0E32B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91000B9-77EF-F19B-701F-9D87AF477EE2}"/>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l="-87" t="9103" r="2067" b="4577"/>
          <a:stretch>
            <a:fillRect/>
          </a:stretch>
        </p:blipFill>
        <p:spPr>
          <a:xfrm>
            <a:off x="-10880" y="0"/>
            <a:ext cx="12202880" cy="6858000"/>
          </a:xfrm>
          <a:prstGeom prst="rect">
            <a:avLst/>
          </a:prstGeom>
        </p:spPr>
      </p:pic>
      <p:sp>
        <p:nvSpPr>
          <p:cNvPr id="29" name="TextBox 28">
            <a:extLst>
              <a:ext uri="{FF2B5EF4-FFF2-40B4-BE49-F238E27FC236}">
                <a16:creationId xmlns:a16="http://schemas.microsoft.com/office/drawing/2014/main" id="{CC84A9D7-1D4B-DA9C-6FB3-B488EF84C003}"/>
              </a:ext>
            </a:extLst>
          </p:cNvPr>
          <p:cNvSpPr txBox="1"/>
          <p:nvPr/>
        </p:nvSpPr>
        <p:spPr>
          <a:xfrm>
            <a:off x="222662" y="167736"/>
            <a:ext cx="8465779"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What happens in a high-energy proton–proton collision?</a:t>
            </a:r>
          </a:p>
        </p:txBody>
      </p:sp>
      <p:sp>
        <p:nvSpPr>
          <p:cNvPr id="34" name="Rectangle 33">
            <a:extLst>
              <a:ext uri="{FF2B5EF4-FFF2-40B4-BE49-F238E27FC236}">
                <a16:creationId xmlns:a16="http://schemas.microsoft.com/office/drawing/2014/main" id="{61E335EA-D2AF-8EBB-CDAE-8C2501E530E5}"/>
              </a:ext>
            </a:extLst>
          </p:cNvPr>
          <p:cNvSpPr/>
          <p:nvPr/>
        </p:nvSpPr>
        <p:spPr>
          <a:xfrm>
            <a:off x="1067505" y="957260"/>
            <a:ext cx="5263904" cy="5537839"/>
          </a:xfrm>
          <a:prstGeom prst="rect">
            <a:avLst/>
          </a:prstGeom>
          <a:solidFill>
            <a:schemeClr val="accent1">
              <a:lumMod val="50000"/>
            </a:schemeClr>
          </a:solidFill>
          <a:ln>
            <a:noFill/>
          </a:ln>
        </p:spPr>
        <p:txBody>
          <a:bodyPr rtlCol="0" anchor="ctr">
            <a:spAutoFit/>
          </a:bodyPr>
          <a:lstStyle/>
          <a:p>
            <a:pPr algn="ctr"/>
            <a:endParaRPr lang="en-CH" sz="1600">
              <a:latin typeface="Helvetica Light" charset="0"/>
              <a:ea typeface="Helvetica Light" charset="0"/>
              <a:cs typeface="Helvetica Light" charset="0"/>
            </a:endParaRPr>
          </a:p>
        </p:txBody>
      </p:sp>
      <p:sp>
        <p:nvSpPr>
          <p:cNvPr id="35" name="TextBox 34">
            <a:extLst>
              <a:ext uri="{FF2B5EF4-FFF2-40B4-BE49-F238E27FC236}">
                <a16:creationId xmlns:a16="http://schemas.microsoft.com/office/drawing/2014/main" id="{37B41C00-F6A0-3B1F-1C7C-31D5D47F829E}"/>
              </a:ext>
            </a:extLst>
          </p:cNvPr>
          <p:cNvSpPr txBox="1"/>
          <p:nvPr/>
        </p:nvSpPr>
        <p:spPr>
          <a:xfrm>
            <a:off x="1261408" y="1139159"/>
            <a:ext cx="4791833" cy="1077218"/>
          </a:xfrm>
          <a:prstGeom prst="rect">
            <a:avLst/>
          </a:prstGeom>
          <a:noFill/>
        </p:spPr>
        <p:txBody>
          <a:bodyPr wrap="square" rtlCol="0">
            <a:spAutoFit/>
          </a:bodyPr>
          <a:lstStyle/>
          <a:p>
            <a:pPr marL="0">
              <a:spcBef>
                <a:spcPts val="3000"/>
              </a:spcBef>
            </a:pPr>
            <a:r>
              <a:rPr lang="en-CH" sz="1600">
                <a:solidFill>
                  <a:schemeClr val="bg1"/>
                </a:solidFill>
                <a:latin typeface="Helvetica" pitchFamily="2" charset="0"/>
                <a:ea typeface="Helvetica Light" charset="0"/>
                <a:cs typeface="Helvetica Light" charset="0"/>
                <a:sym typeface="Wingdings" pitchFamily="2" charset="2"/>
              </a:rPr>
              <a:t>Its constituents fuse and transform into new, sometimes heavy particles with rates depending on the strength of their interaction with the proton constituents and on their mass:</a:t>
            </a:r>
          </a:p>
        </p:txBody>
      </p:sp>
      <p:sp>
        <p:nvSpPr>
          <p:cNvPr id="39" name="TextBox 38">
            <a:extLst>
              <a:ext uri="{FF2B5EF4-FFF2-40B4-BE49-F238E27FC236}">
                <a16:creationId xmlns:a16="http://schemas.microsoft.com/office/drawing/2014/main" id="{04CA0332-46AC-DF59-32A8-6DFD8D49A1AB}"/>
              </a:ext>
            </a:extLst>
          </p:cNvPr>
          <p:cNvSpPr txBox="1"/>
          <p:nvPr/>
        </p:nvSpPr>
        <p:spPr>
          <a:xfrm>
            <a:off x="1261410" y="2340057"/>
            <a:ext cx="4602172" cy="3600986"/>
          </a:xfrm>
          <a:prstGeom prst="rect">
            <a:avLst/>
          </a:prstGeom>
          <a:noFill/>
        </p:spPr>
        <p:txBody>
          <a:bodyPr wrap="square" rtlCol="0">
            <a:spAutoFit/>
          </a:bodyPr>
          <a:lstStyle/>
          <a:p>
            <a:pPr marL="285750" indent="-285750">
              <a:spcBef>
                <a:spcPts val="1800"/>
              </a:spcBef>
              <a:buFont typeface="Arial" panose="020B0604020202020204" pitchFamily="34" charset="0"/>
              <a:buChar char="•"/>
            </a:pPr>
            <a:r>
              <a:rPr lang="en-GB" sz="1400">
                <a:solidFill>
                  <a:schemeClr val="bg1"/>
                </a:solidFill>
                <a:latin typeface="Helvetica" pitchFamily="2" charset="0"/>
                <a:ea typeface="Helvetica Light" charset="0"/>
                <a:cs typeface="Helvetica Light" charset="0"/>
                <a:sym typeface="Wingdings" pitchFamily="2" charset="2"/>
              </a:rPr>
              <a:t>Light q</a:t>
            </a:r>
            <a:r>
              <a:rPr lang="en-CH" sz="1400">
                <a:solidFill>
                  <a:schemeClr val="bg1"/>
                </a:solidFill>
                <a:latin typeface="Helvetica" pitchFamily="2" charset="0"/>
                <a:ea typeface="Helvetica Light" charset="0"/>
                <a:cs typeface="Helvetica Light" charset="0"/>
                <a:sym typeface="Wingdings" pitchFamily="2" charset="2"/>
              </a:rPr>
              <a:t>uarks, gluons (“jets”)  ≫  W, Z  ≫  top quark  ≫  Higgs boson</a:t>
            </a:r>
          </a:p>
          <a:p>
            <a:pPr marL="285750" indent="-285750">
              <a:spcBef>
                <a:spcPts val="1800"/>
              </a:spcBef>
              <a:buFont typeface="Arial" panose="020B0604020202020204" pitchFamily="34" charset="0"/>
              <a:buChar char="•"/>
            </a:pPr>
            <a:r>
              <a:rPr lang="en-CH" sz="1400">
                <a:solidFill>
                  <a:schemeClr val="bg1"/>
                </a:solidFill>
                <a:latin typeface="Helvetica" pitchFamily="2" charset="0"/>
                <a:ea typeface="Helvetica Light" charset="0"/>
                <a:cs typeface="Helvetica Light" charset="0"/>
                <a:sym typeface="Wingdings" pitchFamily="2" charset="2"/>
              </a:rPr>
              <a:t>Heavy particles decay instantaneously to light, stable particles (hadrons, leptons, photons)</a:t>
            </a:r>
          </a:p>
          <a:p>
            <a:pPr marL="285750" indent="-285750">
              <a:spcBef>
                <a:spcPts val="1800"/>
              </a:spcBef>
              <a:buFont typeface="Arial" panose="020B0604020202020204" pitchFamily="34" charset="0"/>
              <a:buChar char="•"/>
            </a:pPr>
            <a:r>
              <a:rPr lang="en-CH" sz="1400">
                <a:solidFill>
                  <a:schemeClr val="bg1"/>
                </a:solidFill>
                <a:latin typeface="Helvetica" pitchFamily="2" charset="0"/>
                <a:ea typeface="Helvetica Light" charset="0"/>
                <a:cs typeface="Helvetica Light" charset="0"/>
                <a:sym typeface="Wingdings" pitchFamily="2" charset="2"/>
              </a:rPr>
              <a:t>A particle detector precisely neasures these decay particles, which allows to deduce the properties of the mother particle  </a:t>
            </a:r>
          </a:p>
          <a:p>
            <a:pPr marL="285750" indent="-285750">
              <a:spcBef>
                <a:spcPts val="1800"/>
              </a:spcBef>
              <a:buFont typeface="Arial" panose="020B0604020202020204" pitchFamily="34" charset="0"/>
              <a:buChar char="•"/>
            </a:pPr>
            <a:r>
              <a:rPr lang="en-CH" sz="1400">
                <a:solidFill>
                  <a:schemeClr val="bg1"/>
                </a:solidFill>
                <a:latin typeface="Helvetica" pitchFamily="2" charset="0"/>
                <a:ea typeface="Helvetica Light" charset="0"/>
                <a:cs typeface="Helvetica Light" charset="0"/>
                <a:sym typeface="Wingdings" pitchFamily="2" charset="2"/>
              </a:rPr>
              <a:t>An online filter (“trigger”) reduces the huge rate of particle interactions by a factor of 20,000 focusing on the most interesting processes</a:t>
            </a:r>
          </a:p>
          <a:p>
            <a:pPr marL="285750" indent="-285750">
              <a:spcBef>
                <a:spcPts val="1800"/>
              </a:spcBef>
              <a:buFont typeface="Arial" panose="020B0604020202020204" pitchFamily="34" charset="0"/>
              <a:buChar char="•"/>
            </a:pPr>
            <a:r>
              <a:rPr lang="en-CH" sz="1400">
                <a:solidFill>
                  <a:schemeClr val="bg1"/>
                </a:solidFill>
                <a:latin typeface="Helvetica" pitchFamily="2" charset="0"/>
                <a:ea typeface="Helvetica Light" charset="0"/>
                <a:cs typeface="Helvetica Light" charset="0"/>
                <a:sym typeface="Wingdings" pitchFamily="2" charset="2"/>
              </a:rPr>
              <a:t>Data reconstruction and analysis is done in computing centers worldwide</a:t>
            </a:r>
          </a:p>
        </p:txBody>
      </p:sp>
      <p:pic>
        <p:nvPicPr>
          <p:cNvPr id="40" name="Picture 39">
            <a:extLst>
              <a:ext uri="{FF2B5EF4-FFF2-40B4-BE49-F238E27FC236}">
                <a16:creationId xmlns:a16="http://schemas.microsoft.com/office/drawing/2014/main" id="{04FDD72C-578D-439E-05E5-D4BCD2C52555}"/>
              </a:ext>
            </a:extLst>
          </p:cNvPr>
          <p:cNvPicPr>
            <a:picLocks noChangeAspect="1"/>
          </p:cNvPicPr>
          <p:nvPr/>
        </p:nvPicPr>
        <p:blipFill rotWithShape="1">
          <a:blip r:embed="rId3">
            <a:extLst>
              <a:ext uri="{28A0092B-C50C-407E-A947-70E740481C1C}">
                <a14:useLocalDpi xmlns:a14="http://schemas.microsoft.com/office/drawing/2010/main"/>
              </a:ext>
            </a:extLst>
          </a:blip>
          <a:srcRect t="21633"/>
          <a:stretch/>
        </p:blipFill>
        <p:spPr>
          <a:xfrm>
            <a:off x="6194703" y="957260"/>
            <a:ext cx="4994406" cy="5537839"/>
          </a:xfrm>
          <a:prstGeom prst="rect">
            <a:avLst/>
          </a:prstGeom>
        </p:spPr>
      </p:pic>
      <p:pic>
        <p:nvPicPr>
          <p:cNvPr id="41" name="Picture 40">
            <a:extLst>
              <a:ext uri="{FF2B5EF4-FFF2-40B4-BE49-F238E27FC236}">
                <a16:creationId xmlns:a16="http://schemas.microsoft.com/office/drawing/2014/main" id="{D2DFA3A4-EDF7-E80A-872C-EFAB239B6373}"/>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10053900" y="1139159"/>
            <a:ext cx="934617" cy="407504"/>
          </a:xfrm>
          <a:prstGeom prst="rect">
            <a:avLst/>
          </a:prstGeom>
        </p:spPr>
      </p:pic>
    </p:spTree>
    <p:extLst>
      <p:ext uri="{BB962C8B-B14F-4D97-AF65-F5344CB8AC3E}">
        <p14:creationId xmlns:p14="http://schemas.microsoft.com/office/powerpoint/2010/main" val="353321495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7D02B-6B0B-81BA-B925-55572E4584A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A1456CE-5371-035D-DEA9-701115D5F16B}"/>
              </a:ext>
            </a:extLst>
          </p:cNvPr>
          <p:cNvSpPr/>
          <p:nvPr/>
        </p:nvSpPr>
        <p:spPr>
          <a:xfrm>
            <a:off x="0" y="834887"/>
            <a:ext cx="12174362" cy="193986"/>
          </a:xfrm>
          <a:prstGeom prst="rect">
            <a:avLst/>
          </a:prstGeom>
          <a:solidFill>
            <a:schemeClr val="bg1"/>
          </a:solidFill>
          <a:ln>
            <a:solidFill>
              <a:schemeClr val="bg1"/>
            </a:solidFill>
          </a:ln>
        </p:spPr>
        <p:txBody>
          <a:bodyPr wrap="square" rtlCol="0" anchor="ctr">
            <a:spAutoFit/>
          </a:bodyPr>
          <a:lstStyle/>
          <a:p>
            <a:pPr algn="l"/>
            <a:endParaRPr lang="en-GB" sz="1600">
              <a:latin typeface="Helvetica" pitchFamily="2" charset="0"/>
            </a:endParaRPr>
          </a:p>
        </p:txBody>
      </p:sp>
      <p:sp>
        <p:nvSpPr>
          <p:cNvPr id="2" name="Slide Number Placeholder 1">
            <a:extLst>
              <a:ext uri="{FF2B5EF4-FFF2-40B4-BE49-F238E27FC236}">
                <a16:creationId xmlns:a16="http://schemas.microsoft.com/office/drawing/2014/main" id="{06C092B3-E1AC-E5E3-DECF-EA53FF4039DD}"/>
              </a:ext>
            </a:extLst>
          </p:cNvPr>
          <p:cNvSpPr>
            <a:spLocks noGrp="1"/>
          </p:cNvSpPr>
          <p:nvPr>
            <p:ph type="sldNum" sz="quarter" idx="4"/>
          </p:nvPr>
        </p:nvSpPr>
        <p:spPr/>
        <p:txBody>
          <a:bodyPr/>
          <a:lstStyle/>
          <a:p>
            <a:pPr>
              <a:defRPr/>
            </a:pPr>
            <a:fld id="{611C2F03-9E95-40C9-A99F-3C4F7EE8CF2A}" type="slidenum">
              <a:rPr lang="en-GB" smtClean="0"/>
              <a:pPr>
                <a:defRPr/>
              </a:pPr>
              <a:t>73</a:t>
            </a:fld>
            <a:endParaRPr lang="en-GB"/>
          </a:p>
        </p:txBody>
      </p:sp>
      <p:sp>
        <p:nvSpPr>
          <p:cNvPr id="4" name="Rectangle 3">
            <a:extLst>
              <a:ext uri="{FF2B5EF4-FFF2-40B4-BE49-F238E27FC236}">
                <a16:creationId xmlns:a16="http://schemas.microsoft.com/office/drawing/2014/main" id="{FCB7FCE9-E6D8-DB59-30E4-6AC78AA6F9DC}"/>
              </a:ext>
            </a:extLst>
          </p:cNvPr>
          <p:cNvSpPr/>
          <p:nvPr/>
        </p:nvSpPr>
        <p:spPr>
          <a:xfrm>
            <a:off x="0" y="-67968"/>
            <a:ext cx="12192000" cy="6978891"/>
          </a:xfrm>
          <a:prstGeom prst="rect">
            <a:avLst/>
          </a:prstGeom>
          <a:noFill/>
        </p:spPr>
        <p:txBody>
          <a:bodyPr wrap="square" rtlCol="0" anchor="ctr">
            <a:spAutoFit/>
          </a:bodyPr>
          <a:lstStyle/>
          <a:p>
            <a:pPr algn="l"/>
            <a:endParaRPr lang="en-GB" sz="1600">
              <a:latin typeface="Helvetica" pitchFamily="2" charset="0"/>
            </a:endParaRPr>
          </a:p>
        </p:txBody>
      </p:sp>
      <p:sp>
        <p:nvSpPr>
          <p:cNvPr id="3" name="TextBox 2">
            <a:extLst>
              <a:ext uri="{FF2B5EF4-FFF2-40B4-BE49-F238E27FC236}">
                <a16:creationId xmlns:a16="http://schemas.microsoft.com/office/drawing/2014/main" id="{DEDD23A1-3BF7-B2BE-28E1-44B95D971943}"/>
              </a:ext>
            </a:extLst>
          </p:cNvPr>
          <p:cNvSpPr txBox="1"/>
          <p:nvPr/>
        </p:nvSpPr>
        <p:spPr>
          <a:xfrm>
            <a:off x="214938" y="264651"/>
            <a:ext cx="9114625" cy="954107"/>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070C0"/>
                </a:solidFill>
                <a:latin typeface="Helvetica" pitchFamily="2" charset="0"/>
                <a:ea typeface="Trebuchet MS" pitchFamily="-84" charset="0"/>
                <a:cs typeface="Helvetica Light"/>
              </a:rPr>
              <a:t>CERN is the birthplace of the World Wide Web 	and the Worldwide LHC Computing Grid (WLCG)</a:t>
            </a:r>
          </a:p>
        </p:txBody>
      </p:sp>
      <p:pic>
        <p:nvPicPr>
          <p:cNvPr id="8" name="Picture 7">
            <a:extLst>
              <a:ext uri="{FF2B5EF4-FFF2-40B4-BE49-F238E27FC236}">
                <a16:creationId xmlns:a16="http://schemas.microsoft.com/office/drawing/2014/main" id="{FB9C3F22-A9D2-EBAC-F7F1-5220325095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t="-26"/>
          <a:stretch/>
        </p:blipFill>
        <p:spPr>
          <a:xfrm>
            <a:off x="4659136" y="1526873"/>
            <a:ext cx="7519842" cy="3862737"/>
          </a:xfrm>
          <a:prstGeom prst="rect">
            <a:avLst/>
          </a:prstGeom>
        </p:spPr>
      </p:pic>
      <p:pic>
        <p:nvPicPr>
          <p:cNvPr id="9" name="Espace réservé pour une image  11">
            <a:extLst>
              <a:ext uri="{FF2B5EF4-FFF2-40B4-BE49-F238E27FC236}">
                <a16:creationId xmlns:a16="http://schemas.microsoft.com/office/drawing/2014/main" id="{E658F0C9-24E3-1E98-6269-75C52C321F12}"/>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1526871"/>
            <a:ext cx="4664765" cy="3862739"/>
          </a:xfrm>
          <a:prstGeom prst="rect">
            <a:avLst/>
          </a:prstGeom>
        </p:spPr>
      </p:pic>
      <p:pic>
        <p:nvPicPr>
          <p:cNvPr id="10" name="Picture 9" descr="A picture containing text, toy, vector graphics&#10;&#10;Description automatically generated">
            <a:extLst>
              <a:ext uri="{FF2B5EF4-FFF2-40B4-BE49-F238E27FC236}">
                <a16:creationId xmlns:a16="http://schemas.microsoft.com/office/drawing/2014/main" id="{C4E40351-15FA-BBF5-7A37-8B332B141367}"/>
              </a:ext>
            </a:extLst>
          </p:cNvPr>
          <p:cNvPicPr>
            <a:picLocks noChangeAspect="1"/>
          </p:cNvPicPr>
          <p:nvPr/>
        </p:nvPicPr>
        <p:blipFill>
          <a:blip r:embed="rId4" cstate="hqprint">
            <a:clrChange>
              <a:clrFrom>
                <a:srgbClr val="000000"/>
              </a:clrFrom>
              <a:clrTo>
                <a:srgbClr val="000000">
                  <a:alpha val="0"/>
                </a:srgbClr>
              </a:clrTo>
            </a:clrChange>
            <a:extLst>
              <a:ext uri="{28A0092B-C50C-407E-A947-70E740481C1C}">
                <a14:useLocalDpi xmlns:a14="http://schemas.microsoft.com/office/drawing/2010/main"/>
              </a:ext>
            </a:extLst>
          </a:blip>
          <a:stretch>
            <a:fillRect/>
          </a:stretch>
        </p:blipFill>
        <p:spPr>
          <a:xfrm>
            <a:off x="9993802" y="3969658"/>
            <a:ext cx="1205865" cy="895450"/>
          </a:xfrm>
          <a:prstGeom prst="rect">
            <a:avLst/>
          </a:prstGeom>
        </p:spPr>
      </p:pic>
      <p:sp>
        <p:nvSpPr>
          <p:cNvPr id="12" name="TextBox 11">
            <a:extLst>
              <a:ext uri="{FF2B5EF4-FFF2-40B4-BE49-F238E27FC236}">
                <a16:creationId xmlns:a16="http://schemas.microsoft.com/office/drawing/2014/main" id="{03BFC7D1-1810-E2F0-CB3F-078EC798E526}"/>
              </a:ext>
            </a:extLst>
          </p:cNvPr>
          <p:cNvSpPr txBox="1"/>
          <p:nvPr/>
        </p:nvSpPr>
        <p:spPr>
          <a:xfrm>
            <a:off x="8064358" y="5697185"/>
            <a:ext cx="3456106" cy="584775"/>
          </a:xfrm>
          <a:prstGeom prst="rect">
            <a:avLst/>
          </a:prstGeom>
          <a:noFill/>
        </p:spPr>
        <p:txBody>
          <a:bodyPr wrap="square">
            <a:spAutoFit/>
          </a:bodyPr>
          <a:lstStyle/>
          <a:p>
            <a:r>
              <a:rPr lang="en-US" sz="1600">
                <a:solidFill>
                  <a:schemeClr val="tx1">
                    <a:lumMod val="75000"/>
                    <a:lumOff val="25000"/>
                  </a:schemeClr>
                </a:solidFill>
                <a:latin typeface="Helvetica" pitchFamily="2" charset="0"/>
                <a:ea typeface="Arial" charset="0"/>
                <a:cs typeface="Arial" charset="0"/>
              </a:rPr>
              <a:t>&gt; 2000 Petabytes</a:t>
            </a:r>
            <a:r>
              <a:rPr lang="en-US" sz="1600">
                <a:solidFill>
                  <a:schemeClr val="tx1">
                    <a:lumMod val="75000"/>
                    <a:lumOff val="25000"/>
                  </a:schemeClr>
                </a:solidFill>
                <a:latin typeface="Helvetica" pitchFamily="2" charset="0"/>
              </a:rPr>
              <a:t> (2 Exabytes) </a:t>
            </a:r>
            <a:r>
              <a:rPr lang="en-US" sz="1600">
                <a:solidFill>
                  <a:schemeClr val="tx1">
                    <a:lumMod val="75000"/>
                    <a:lumOff val="25000"/>
                  </a:schemeClr>
                </a:solidFill>
                <a:latin typeface="Helvetica" pitchFamily="2" charset="0"/>
                <a:ea typeface="Arial" charset="0"/>
                <a:cs typeface="Arial" charset="0"/>
              </a:rPr>
              <a:t>of LHC data stored worldwide</a:t>
            </a:r>
          </a:p>
        </p:txBody>
      </p:sp>
      <p:sp>
        <p:nvSpPr>
          <p:cNvPr id="13" name="TextBox 12">
            <a:extLst>
              <a:ext uri="{FF2B5EF4-FFF2-40B4-BE49-F238E27FC236}">
                <a16:creationId xmlns:a16="http://schemas.microsoft.com/office/drawing/2014/main" id="{EC6B19FB-F5A9-F0DC-C495-145C3D55C894}"/>
              </a:ext>
            </a:extLst>
          </p:cNvPr>
          <p:cNvSpPr txBox="1"/>
          <p:nvPr/>
        </p:nvSpPr>
        <p:spPr>
          <a:xfrm>
            <a:off x="4373852" y="5697185"/>
            <a:ext cx="3138930" cy="830997"/>
          </a:xfrm>
          <a:prstGeom prst="rect">
            <a:avLst/>
          </a:prstGeom>
          <a:noFill/>
        </p:spPr>
        <p:txBody>
          <a:bodyPr wrap="square">
            <a:spAutoFit/>
          </a:bodyPr>
          <a:lstStyle/>
          <a:p>
            <a:r>
              <a:rPr lang="en-US" sz="1600">
                <a:solidFill>
                  <a:schemeClr val="tx1">
                    <a:lumMod val="75000"/>
                    <a:lumOff val="25000"/>
                  </a:schemeClr>
                </a:solidFill>
                <a:latin typeface="Helvetica" pitchFamily="2" charset="0"/>
              </a:rPr>
              <a:t>1.4 million processing cores in 170 data </a:t>
            </a:r>
            <a:r>
              <a:rPr lang="en-US" sz="1600" err="1">
                <a:solidFill>
                  <a:schemeClr val="tx1">
                    <a:lumMod val="75000"/>
                    <a:lumOff val="25000"/>
                  </a:schemeClr>
                </a:solidFill>
                <a:latin typeface="Helvetica" pitchFamily="2" charset="0"/>
              </a:rPr>
              <a:t>centres</a:t>
            </a:r>
            <a:r>
              <a:rPr lang="en-US" sz="1600">
                <a:solidFill>
                  <a:schemeClr val="tx1">
                    <a:lumMod val="75000"/>
                    <a:lumOff val="25000"/>
                  </a:schemeClr>
                </a:solidFill>
                <a:latin typeface="Helvetica" pitchFamily="2" charset="0"/>
              </a:rPr>
              <a:t> and more than 40 countries</a:t>
            </a:r>
          </a:p>
        </p:txBody>
      </p:sp>
      <p:sp>
        <p:nvSpPr>
          <p:cNvPr id="14" name="TextBox 13">
            <a:extLst>
              <a:ext uri="{FF2B5EF4-FFF2-40B4-BE49-F238E27FC236}">
                <a16:creationId xmlns:a16="http://schemas.microsoft.com/office/drawing/2014/main" id="{1253302B-8740-3E8E-D8B7-4D2720C4F834}"/>
              </a:ext>
            </a:extLst>
          </p:cNvPr>
          <p:cNvSpPr txBox="1"/>
          <p:nvPr/>
        </p:nvSpPr>
        <p:spPr>
          <a:xfrm>
            <a:off x="913202" y="5697185"/>
            <a:ext cx="2829562" cy="830997"/>
          </a:xfrm>
          <a:prstGeom prst="rect">
            <a:avLst/>
          </a:prstGeom>
          <a:noFill/>
        </p:spPr>
        <p:txBody>
          <a:bodyPr wrap="square">
            <a:spAutoFit/>
          </a:bodyPr>
          <a:lstStyle/>
          <a:p>
            <a:r>
              <a:rPr lang="en-US" sz="1600" dirty="0">
                <a:solidFill>
                  <a:schemeClr val="tx1">
                    <a:lumMod val="75000"/>
                    <a:lumOff val="25000"/>
                  </a:schemeClr>
                </a:solidFill>
                <a:latin typeface="Helvetica" pitchFamily="2" charset="0"/>
                <a:ea typeface="Arial" charset="0"/>
                <a:cs typeface="Arial" charset="0"/>
              </a:rPr>
              <a:t>WLCG stores, distributes, processes and analyses LHC experiments’ data</a:t>
            </a:r>
          </a:p>
        </p:txBody>
      </p:sp>
    </p:spTree>
    <p:extLst>
      <p:ext uri="{BB962C8B-B14F-4D97-AF65-F5344CB8AC3E}">
        <p14:creationId xmlns:p14="http://schemas.microsoft.com/office/powerpoint/2010/main" val="15722606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FD009B-4697-764A-BB0D-E1D9721D3370}"/>
              </a:ext>
            </a:extLst>
          </p:cNvPr>
          <p:cNvSpPr/>
          <p:nvPr/>
        </p:nvSpPr>
        <p:spPr>
          <a:xfrm>
            <a:off x="359570" y="3259723"/>
            <a:ext cx="11472863" cy="338554"/>
          </a:xfrm>
          <a:prstGeom prst="rect">
            <a:avLst/>
          </a:prstGeom>
          <a:solidFill>
            <a:schemeClr val="tx1"/>
          </a:solidFill>
          <a:ln>
            <a:solidFill>
              <a:schemeClr val="tx1"/>
            </a:solidFill>
          </a:ln>
        </p:spPr>
        <p:txBody>
          <a:bodyPr rtlCol="0" anchor="ctr">
            <a:spAutoFit/>
          </a:bodyPr>
          <a:lstStyle/>
          <a:p>
            <a:pPr algn="ctr"/>
            <a:endParaRPr lang="en-CH" sz="1600">
              <a:solidFill>
                <a:srgbClr val="000000"/>
              </a:solidFill>
              <a:latin typeface="Helvetica Light" charset="0"/>
              <a:ea typeface="Helvetica Light" charset="0"/>
              <a:cs typeface="Helvetica Light" charset="0"/>
            </a:endParaRPr>
          </a:p>
        </p:txBody>
      </p:sp>
      <p:pic>
        <p:nvPicPr>
          <p:cNvPr id="10" name="Picture 2">
            <a:extLst>
              <a:ext uri="{FF2B5EF4-FFF2-40B4-BE49-F238E27FC236}">
                <a16:creationId xmlns:a16="http://schemas.microsoft.com/office/drawing/2014/main" id="{79CEA8E6-9421-D330-1C07-04777779176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0" y="1103773"/>
            <a:ext cx="12252740" cy="5754227"/>
          </a:xfrm>
          <a:prstGeom prst="roundRect">
            <a:avLst>
              <a:gd name="adj" fmla="val 0"/>
            </a:avLst>
          </a:prstGeom>
          <a:solidFill>
            <a:srgbClr val="FFFFFF">
              <a:shade val="85000"/>
            </a:srgbClr>
          </a:solidFill>
          <a:ln>
            <a:noFill/>
          </a:ln>
          <a:effectLst/>
        </p:spPr>
      </p:pic>
      <p:pic>
        <p:nvPicPr>
          <p:cNvPr id="11" name="Picture 2">
            <a:extLst>
              <a:ext uri="{FF2B5EF4-FFF2-40B4-BE49-F238E27FC236}">
                <a16:creationId xmlns:a16="http://schemas.microsoft.com/office/drawing/2014/main" id="{B7149F44-904C-F818-EE34-67A6EBADDB2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b="80214"/>
          <a:stretch>
            <a:fillRect/>
          </a:stretch>
        </p:blipFill>
        <p:spPr bwMode="auto">
          <a:xfrm flipV="1">
            <a:off x="0" y="-1"/>
            <a:ext cx="12262265" cy="1141594"/>
          </a:xfrm>
          <a:prstGeom prst="roundRect">
            <a:avLst>
              <a:gd name="adj" fmla="val 0"/>
            </a:avLst>
          </a:prstGeom>
          <a:solidFill>
            <a:srgbClr val="FFFFFF">
              <a:shade val="85000"/>
            </a:srgbClr>
          </a:solidFill>
          <a:ln>
            <a:noFill/>
          </a:ln>
          <a:effectLst/>
        </p:spPr>
      </p:pic>
      <p:sp>
        <p:nvSpPr>
          <p:cNvPr id="6" name="Rectangle 5">
            <a:extLst>
              <a:ext uri="{FF2B5EF4-FFF2-40B4-BE49-F238E27FC236}">
                <a16:creationId xmlns:a16="http://schemas.microsoft.com/office/drawing/2014/main" id="{63D42ACF-AB47-EB48-4E6E-375FB4B78EFA}"/>
              </a:ext>
            </a:extLst>
          </p:cNvPr>
          <p:cNvSpPr/>
          <p:nvPr/>
        </p:nvSpPr>
        <p:spPr>
          <a:xfrm>
            <a:off x="-9525" y="1"/>
            <a:ext cx="11482387" cy="1703606"/>
          </a:xfrm>
          <a:prstGeom prst="rect">
            <a:avLst/>
          </a:prstGeom>
          <a:solidFill>
            <a:srgbClr val="071930">
              <a:alpha val="61368"/>
            </a:srgbClr>
          </a:solidFill>
          <a:ln>
            <a:noFill/>
          </a:ln>
        </p:spPr>
        <p:txBody>
          <a:bodyPr wrap="square" rtlCol="0" anchor="ctr">
            <a:spAutoFit/>
          </a:bodyPr>
          <a:lstStyle/>
          <a:p>
            <a:pPr algn="ctr"/>
            <a:endParaRPr lang="en-CH" sz="1600">
              <a:solidFill>
                <a:srgbClr val="000000"/>
              </a:solidFill>
              <a:latin typeface="Helvetica Light" charset="0"/>
              <a:ea typeface="Helvetica Light" charset="0"/>
              <a:cs typeface="Helvetica Light" charset="0"/>
            </a:endParaRPr>
          </a:p>
        </p:txBody>
      </p:sp>
      <p:sp>
        <p:nvSpPr>
          <p:cNvPr id="4" name="TextBox 3">
            <a:extLst>
              <a:ext uri="{FF2B5EF4-FFF2-40B4-BE49-F238E27FC236}">
                <a16:creationId xmlns:a16="http://schemas.microsoft.com/office/drawing/2014/main" id="{EE8BC68D-99E1-1603-CC11-385FB805A177}"/>
              </a:ext>
            </a:extLst>
          </p:cNvPr>
          <p:cNvSpPr txBox="1"/>
          <p:nvPr/>
        </p:nvSpPr>
        <p:spPr>
          <a:xfrm>
            <a:off x="-1" y="141191"/>
            <a:ext cx="12046227" cy="1421224"/>
          </a:xfrm>
          <a:prstGeom prst="rect">
            <a:avLst/>
          </a:prstGeom>
          <a:noFill/>
          <a:ln>
            <a:noFill/>
          </a:ln>
        </p:spPr>
        <p:txBody>
          <a:bodyPr wrap="square" tIns="125999" bIns="108000" rtlCol="0">
            <a:spAutoFit/>
          </a:bodyPr>
          <a:lstStyle/>
          <a:p>
            <a:pPr indent="424250" defTabSz="430225" fontAlgn="base">
              <a:spcBef>
                <a:spcPct val="0"/>
              </a:spcBef>
              <a:spcAft>
                <a:spcPct val="0"/>
              </a:spcAft>
              <a:defRPr/>
            </a:pPr>
            <a:r>
              <a:rPr lang="en-GB" sz="3600" b="1">
                <a:solidFill>
                  <a:srgbClr val="FFFFFF"/>
                </a:solidFill>
                <a:latin typeface="Helvetica" pitchFamily="2" charset="0"/>
                <a:ea typeface="Trebuchet MS" pitchFamily="-84" charset="0"/>
                <a:cs typeface="Helvetica Light"/>
              </a:rPr>
              <a:t>LHC: A Transformative Leap in Physics</a:t>
            </a:r>
            <a:endParaRPr lang="en-GB" sz="2800" b="1">
              <a:solidFill>
                <a:srgbClr val="FFFFFF"/>
              </a:solidFill>
              <a:latin typeface="Helvetica" pitchFamily="2" charset="0"/>
              <a:ea typeface="Trebuchet MS" pitchFamily="-84" charset="0"/>
              <a:cs typeface="Helvetica Light"/>
            </a:endParaRPr>
          </a:p>
          <a:p>
            <a:pPr lvl="1" defTabSz="430225" fontAlgn="base">
              <a:spcBef>
                <a:spcPts val="600"/>
              </a:spcBef>
              <a:spcAft>
                <a:spcPct val="0"/>
              </a:spcAft>
              <a:defRPr/>
            </a:pPr>
            <a:r>
              <a:rPr lang="en-GB">
                <a:solidFill>
                  <a:schemeClr val="bg1"/>
                </a:solidFill>
                <a:latin typeface="Helvetica" pitchFamily="2" charset="0"/>
                <a:ea typeface="Trebuchet MS" pitchFamily="-84" charset="0"/>
                <a:cs typeface="Helvetica Light"/>
              </a:rPr>
              <a:t>Accelerator, experiments, software &amp; computing, reconstruction and physics analysis all perform beyond design Many new analyses ideas emerged that were not thought of during the design phase. ML now ubiquitous</a:t>
            </a:r>
          </a:p>
        </p:txBody>
      </p:sp>
      <p:grpSp>
        <p:nvGrpSpPr>
          <p:cNvPr id="22" name="Group 21">
            <a:extLst>
              <a:ext uri="{FF2B5EF4-FFF2-40B4-BE49-F238E27FC236}">
                <a16:creationId xmlns:a16="http://schemas.microsoft.com/office/drawing/2014/main" id="{97DCFC71-12FC-8A1C-C382-4CC5378C4E93}"/>
              </a:ext>
            </a:extLst>
          </p:cNvPr>
          <p:cNvGrpSpPr/>
          <p:nvPr/>
        </p:nvGrpSpPr>
        <p:grpSpPr>
          <a:xfrm>
            <a:off x="582224" y="2797164"/>
            <a:ext cx="6029325" cy="3614737"/>
            <a:chOff x="542923" y="1849123"/>
            <a:chExt cx="6029325" cy="3614737"/>
          </a:xfrm>
        </p:grpSpPr>
        <p:sp>
          <p:nvSpPr>
            <p:cNvPr id="7" name="Rounded Rectangle 6">
              <a:extLst>
                <a:ext uri="{FF2B5EF4-FFF2-40B4-BE49-F238E27FC236}">
                  <a16:creationId xmlns:a16="http://schemas.microsoft.com/office/drawing/2014/main" id="{53CB8AF4-CD37-ACEC-BFFE-3CDA9F8337BF}"/>
                </a:ext>
              </a:extLst>
            </p:cNvPr>
            <p:cNvSpPr/>
            <p:nvPr/>
          </p:nvSpPr>
          <p:spPr>
            <a:xfrm>
              <a:off x="542923" y="1849123"/>
              <a:ext cx="6029325" cy="3614737"/>
            </a:xfrm>
            <a:prstGeom prst="roundRect">
              <a:avLst>
                <a:gd name="adj" fmla="val 1667"/>
              </a:avLst>
            </a:prstGeom>
            <a:solidFill>
              <a:srgbClr val="CEE7FF"/>
            </a:solidFill>
            <a:ln w="3175">
              <a:noFill/>
            </a:ln>
            <a:effectLst>
              <a:outerShdw blurRad="470782" sx="102000" sy="102000" algn="ctr" rotWithShape="0">
                <a:prstClr val="black">
                  <a:alpha val="3308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ATLAS Collaboration">
              <a:extLst>
                <a:ext uri="{FF2B5EF4-FFF2-40B4-BE49-F238E27FC236}">
                  <a16:creationId xmlns:a16="http://schemas.microsoft.com/office/drawing/2014/main" id="{79B8C122-C2EB-1CE9-EA1B-2A9D61238FFD}"/>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5000"/>
                      </a14:imgEffect>
                    </a14:imgLayer>
                  </a14:imgProps>
                </a:ext>
                <a:ext uri="{28A0092B-C50C-407E-A947-70E740481C1C}">
                  <a14:useLocalDpi xmlns:a14="http://schemas.microsoft.com/office/drawing/2010/main" val="0"/>
                </a:ext>
              </a:extLst>
            </a:blip>
            <a:srcRect/>
            <a:stretch>
              <a:fillRect/>
            </a:stretch>
          </p:blipFill>
          <p:spPr bwMode="auto">
            <a:xfrm>
              <a:off x="5010374" y="2126844"/>
              <a:ext cx="1223714" cy="122371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ALICE Collaboration">
              <a:extLst>
                <a:ext uri="{FF2B5EF4-FFF2-40B4-BE49-F238E27FC236}">
                  <a16:creationId xmlns:a16="http://schemas.microsoft.com/office/drawing/2014/main" id="{D1423714-FD8E-DB88-E0AE-1C6DB15E7C27}"/>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28000"/>
                      </a14:imgEffect>
                    </a14:imgLayer>
                  </a14:imgProps>
                </a:ext>
                <a:ext uri="{28A0092B-C50C-407E-A947-70E740481C1C}">
                  <a14:useLocalDpi xmlns:a14="http://schemas.microsoft.com/office/drawing/2010/main" val="0"/>
                </a:ext>
              </a:extLst>
            </a:blip>
            <a:srcRect/>
            <a:stretch>
              <a:fillRect/>
            </a:stretch>
          </p:blipFill>
          <p:spPr bwMode="auto">
            <a:xfrm>
              <a:off x="3475615" y="2126844"/>
              <a:ext cx="1223714" cy="122371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CMS Collaboration">
              <a:extLst>
                <a:ext uri="{FF2B5EF4-FFF2-40B4-BE49-F238E27FC236}">
                  <a16:creationId xmlns:a16="http://schemas.microsoft.com/office/drawing/2014/main" id="{C2AE200B-BFCE-571B-A52D-0FD9889FBD20}"/>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rightnessContrast bright="33000"/>
                      </a14:imgEffect>
                    </a14:imgLayer>
                  </a14:imgProps>
                </a:ext>
                <a:ext uri="{28A0092B-C50C-407E-A947-70E740481C1C}">
                  <a14:useLocalDpi xmlns:a14="http://schemas.microsoft.com/office/drawing/2010/main" val="0"/>
                </a:ext>
              </a:extLst>
            </a:blip>
            <a:srcRect/>
            <a:stretch>
              <a:fillRect/>
            </a:stretch>
          </p:blipFill>
          <p:spPr bwMode="auto">
            <a:xfrm>
              <a:off x="3475615" y="3732838"/>
              <a:ext cx="1223714" cy="122371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8" descr="LHCb Collaboration">
              <a:extLst>
                <a:ext uri="{FF2B5EF4-FFF2-40B4-BE49-F238E27FC236}">
                  <a16:creationId xmlns:a16="http://schemas.microsoft.com/office/drawing/2014/main" id="{2D02A681-2613-7DB2-94BC-766DF7D18510}"/>
                </a:ext>
              </a:extLst>
            </p:cNvPr>
            <p:cNvPicPr>
              <a:picLocks noChangeAspect="1" noChangeArrowheads="1"/>
            </p:cNvPicPr>
            <p:nvPr/>
          </p:nvPicPr>
          <p:blipFill>
            <a:blip r:embed="rId11">
              <a:extLst>
                <a:ext uri="{BEBA8EAE-BF5A-486C-A8C5-ECC9F3942E4B}">
                  <a14:imgProps xmlns:a14="http://schemas.microsoft.com/office/drawing/2010/main">
                    <a14:imgLayer r:embed="rId12">
                      <a14:imgEffect>
                        <a14:brightnessContrast bright="21000"/>
                      </a14:imgEffect>
                    </a14:imgLayer>
                  </a14:imgProps>
                </a:ext>
                <a:ext uri="{28A0092B-C50C-407E-A947-70E740481C1C}">
                  <a14:useLocalDpi xmlns:a14="http://schemas.microsoft.com/office/drawing/2010/main" val="0"/>
                </a:ext>
              </a:extLst>
            </a:blip>
            <a:srcRect/>
            <a:stretch>
              <a:fillRect/>
            </a:stretch>
          </p:blipFill>
          <p:spPr bwMode="auto">
            <a:xfrm>
              <a:off x="5010374" y="3737105"/>
              <a:ext cx="1223714" cy="122371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E193A5A-1CE6-CE69-9B83-FFF665C0498A}"/>
                </a:ext>
              </a:extLst>
            </p:cNvPr>
            <p:cNvSpPr txBox="1"/>
            <p:nvPr/>
          </p:nvSpPr>
          <p:spPr>
            <a:xfrm>
              <a:off x="3475616" y="3355937"/>
              <a:ext cx="1217508" cy="276999"/>
            </a:xfrm>
            <a:prstGeom prst="rect">
              <a:avLst/>
            </a:prstGeom>
            <a:noFill/>
          </p:spPr>
          <p:txBody>
            <a:bodyPr wrap="square" rtlCol="0">
              <a:spAutoFit/>
            </a:bodyPr>
            <a:lstStyle/>
            <a:p>
              <a:pPr marL="0" algn="ctr">
                <a:spcBef>
                  <a:spcPts val="3000"/>
                </a:spcBef>
              </a:pPr>
              <a:r>
                <a:rPr lang="en-GB" sz="1200" noProof="0">
                  <a:solidFill>
                    <a:prstClr val="black"/>
                  </a:solidFill>
                  <a:latin typeface="Helvetica" pitchFamily="2" charset="0"/>
                  <a:ea typeface="Helvetica Light" charset="0"/>
                  <a:cs typeface="Helvetica Light" charset="0"/>
                  <a:sym typeface="Wingdings" pitchFamily="2" charset="2"/>
                </a:rPr>
                <a:t>ALICE</a:t>
              </a:r>
            </a:p>
          </p:txBody>
        </p:sp>
        <p:sp>
          <p:nvSpPr>
            <p:cNvPr id="17" name="TextBox 16">
              <a:extLst>
                <a:ext uri="{FF2B5EF4-FFF2-40B4-BE49-F238E27FC236}">
                  <a16:creationId xmlns:a16="http://schemas.microsoft.com/office/drawing/2014/main" id="{2600ED6C-CA82-224E-5E1C-FB4D1307C250}"/>
                </a:ext>
              </a:extLst>
            </p:cNvPr>
            <p:cNvSpPr txBox="1"/>
            <p:nvPr/>
          </p:nvSpPr>
          <p:spPr>
            <a:xfrm>
              <a:off x="5004167" y="3355937"/>
              <a:ext cx="1223715" cy="276999"/>
            </a:xfrm>
            <a:prstGeom prst="rect">
              <a:avLst/>
            </a:prstGeom>
            <a:noFill/>
          </p:spPr>
          <p:txBody>
            <a:bodyPr wrap="square" rtlCol="0">
              <a:spAutoFit/>
            </a:bodyPr>
            <a:lstStyle/>
            <a:p>
              <a:pPr marL="0" algn="ctr">
                <a:spcBef>
                  <a:spcPts val="3000"/>
                </a:spcBef>
              </a:pPr>
              <a:r>
                <a:rPr lang="en-GB" sz="1200" noProof="0">
                  <a:solidFill>
                    <a:prstClr val="black"/>
                  </a:solidFill>
                  <a:latin typeface="Helvetica" pitchFamily="2" charset="0"/>
                  <a:ea typeface="Helvetica Light" charset="0"/>
                  <a:cs typeface="Helvetica Light" charset="0"/>
                  <a:sym typeface="Wingdings" pitchFamily="2" charset="2"/>
                </a:rPr>
                <a:t>ATLAS</a:t>
              </a:r>
            </a:p>
          </p:txBody>
        </p:sp>
        <p:sp>
          <p:nvSpPr>
            <p:cNvPr id="18" name="TextBox 17">
              <a:extLst>
                <a:ext uri="{FF2B5EF4-FFF2-40B4-BE49-F238E27FC236}">
                  <a16:creationId xmlns:a16="http://schemas.microsoft.com/office/drawing/2014/main" id="{1E6AA7FB-6A31-E6E4-D7F9-5A314B33C07D}"/>
                </a:ext>
              </a:extLst>
            </p:cNvPr>
            <p:cNvSpPr txBox="1"/>
            <p:nvPr/>
          </p:nvSpPr>
          <p:spPr>
            <a:xfrm>
              <a:off x="5004168" y="4967648"/>
              <a:ext cx="1223714" cy="276999"/>
            </a:xfrm>
            <a:prstGeom prst="rect">
              <a:avLst/>
            </a:prstGeom>
            <a:noFill/>
          </p:spPr>
          <p:txBody>
            <a:bodyPr wrap="square" rtlCol="0">
              <a:spAutoFit/>
            </a:bodyPr>
            <a:lstStyle/>
            <a:p>
              <a:pPr marL="0" algn="ctr">
                <a:spcBef>
                  <a:spcPts val="3000"/>
                </a:spcBef>
              </a:pPr>
              <a:r>
                <a:rPr lang="en-GB" sz="1200" noProof="0">
                  <a:solidFill>
                    <a:prstClr val="black"/>
                  </a:solidFill>
                  <a:latin typeface="Helvetica" pitchFamily="2" charset="0"/>
                  <a:ea typeface="Helvetica Light" charset="0"/>
                  <a:cs typeface="Helvetica Light" charset="0"/>
                  <a:sym typeface="Wingdings" pitchFamily="2" charset="2"/>
                </a:rPr>
                <a:t>LHCb</a:t>
              </a:r>
            </a:p>
          </p:txBody>
        </p:sp>
        <p:sp>
          <p:nvSpPr>
            <p:cNvPr id="19" name="TextBox 18">
              <a:extLst>
                <a:ext uri="{FF2B5EF4-FFF2-40B4-BE49-F238E27FC236}">
                  <a16:creationId xmlns:a16="http://schemas.microsoft.com/office/drawing/2014/main" id="{81CA0C43-72BF-DDB5-3C3D-4005AB7583E4}"/>
                </a:ext>
              </a:extLst>
            </p:cNvPr>
            <p:cNvSpPr txBox="1"/>
            <p:nvPr/>
          </p:nvSpPr>
          <p:spPr>
            <a:xfrm>
              <a:off x="3475616" y="4960819"/>
              <a:ext cx="1223714" cy="276999"/>
            </a:xfrm>
            <a:prstGeom prst="rect">
              <a:avLst/>
            </a:prstGeom>
            <a:noFill/>
          </p:spPr>
          <p:txBody>
            <a:bodyPr wrap="square" rtlCol="0">
              <a:spAutoFit/>
            </a:bodyPr>
            <a:lstStyle/>
            <a:p>
              <a:pPr marL="0" algn="ctr">
                <a:spcBef>
                  <a:spcPts val="3000"/>
                </a:spcBef>
              </a:pPr>
              <a:r>
                <a:rPr lang="en-GB" sz="1200" noProof="0">
                  <a:solidFill>
                    <a:prstClr val="black"/>
                  </a:solidFill>
                  <a:latin typeface="Helvetica" pitchFamily="2" charset="0"/>
                  <a:ea typeface="Helvetica Light" charset="0"/>
                  <a:cs typeface="Helvetica Light" charset="0"/>
                  <a:sym typeface="Wingdings" pitchFamily="2" charset="2"/>
                </a:rPr>
                <a:t>CMS</a:t>
              </a:r>
            </a:p>
          </p:txBody>
        </p:sp>
        <p:sp>
          <p:nvSpPr>
            <p:cNvPr id="20" name="TextBox 19">
              <a:extLst>
                <a:ext uri="{FF2B5EF4-FFF2-40B4-BE49-F238E27FC236}">
                  <a16:creationId xmlns:a16="http://schemas.microsoft.com/office/drawing/2014/main" id="{6F8CB938-CE8B-2DF1-6C45-CB4AF12918C1}"/>
                </a:ext>
              </a:extLst>
            </p:cNvPr>
            <p:cNvSpPr txBox="1"/>
            <p:nvPr/>
          </p:nvSpPr>
          <p:spPr>
            <a:xfrm>
              <a:off x="801191" y="2012715"/>
              <a:ext cx="2392225" cy="1384995"/>
            </a:xfrm>
            <a:prstGeom prst="rect">
              <a:avLst/>
            </a:prstGeom>
            <a:noFill/>
          </p:spPr>
          <p:txBody>
            <a:bodyPr wrap="square">
              <a:spAutoFit/>
            </a:bodyPr>
            <a:lstStyle/>
            <a:p>
              <a:pPr algn="l" rtl="0">
                <a:spcAft>
                  <a:spcPts val="2250"/>
                </a:spcAft>
              </a:pPr>
              <a:r>
                <a:rPr lang="en-GB" sz="1400" b="1" i="0" u="none" strike="noStrike" noProof="0">
                  <a:solidFill>
                    <a:srgbClr val="000000"/>
                  </a:solidFill>
                  <a:effectLst/>
                  <a:latin typeface="Helvetica" pitchFamily="2" charset="0"/>
                </a:rPr>
                <a:t>2025</a:t>
              </a:r>
              <a:r>
                <a:rPr lang="en-GB" sz="1400" i="0" u="none" strike="noStrike" noProof="0">
                  <a:solidFill>
                    <a:srgbClr val="000000"/>
                  </a:solidFill>
                  <a:effectLst/>
                  <a:latin typeface="Helvetica" pitchFamily="2" charset="0"/>
                </a:rPr>
                <a:t> </a:t>
              </a:r>
              <a:r>
                <a:rPr lang="en-GB" sz="1400" b="1" i="0" u="none" strike="noStrike" noProof="0">
                  <a:solidFill>
                    <a:srgbClr val="000000"/>
                  </a:solidFill>
                  <a:effectLst/>
                  <a:latin typeface="Helvetica" pitchFamily="2" charset="0"/>
                </a:rPr>
                <a:t>Breakthrough Prize in Fundamental Physics </a:t>
              </a:r>
              <a:r>
                <a:rPr lang="en-GB" sz="1400" i="0" u="none" strike="noStrike" noProof="0">
                  <a:solidFill>
                    <a:srgbClr val="000000"/>
                  </a:solidFill>
                  <a:effectLst/>
                  <a:latin typeface="Helvetica" pitchFamily="2" charset="0"/>
                </a:rPr>
                <a:t>awarded to the </a:t>
              </a:r>
              <a:r>
                <a:rPr lang="en-GB" sz="1400" b="1" i="0" u="none" strike="noStrike" noProof="0">
                  <a:solidFill>
                    <a:srgbClr val="000000"/>
                  </a:solidFill>
                  <a:effectLst/>
                  <a:latin typeface="Helvetica" pitchFamily="2" charset="0"/>
                </a:rPr>
                <a:t>ALICE, ATLAS, CMS, and LHCb collaborations </a:t>
              </a:r>
              <a:r>
                <a:rPr lang="en-GB" sz="1400" i="0" u="none" strike="noStrike" noProof="0">
                  <a:solidFill>
                    <a:srgbClr val="000000"/>
                  </a:solidFill>
                  <a:effectLst/>
                  <a:latin typeface="Helvetica" pitchFamily="2" charset="0"/>
                </a:rPr>
                <a:t>for results from LHC Run 2</a:t>
              </a:r>
            </a:p>
          </p:txBody>
        </p:sp>
        <p:sp>
          <p:nvSpPr>
            <p:cNvPr id="21" name="TextBox 20">
              <a:extLst>
                <a:ext uri="{FF2B5EF4-FFF2-40B4-BE49-F238E27FC236}">
                  <a16:creationId xmlns:a16="http://schemas.microsoft.com/office/drawing/2014/main" id="{825ABCCA-C5B1-4190-7B62-A1F2E7B5F134}"/>
                </a:ext>
              </a:extLst>
            </p:cNvPr>
            <p:cNvSpPr txBox="1"/>
            <p:nvPr/>
          </p:nvSpPr>
          <p:spPr>
            <a:xfrm>
              <a:off x="783371" y="3410646"/>
              <a:ext cx="2410045" cy="1954381"/>
            </a:xfrm>
            <a:prstGeom prst="rect">
              <a:avLst/>
            </a:prstGeom>
            <a:noFill/>
          </p:spPr>
          <p:txBody>
            <a:bodyPr wrap="square">
              <a:spAutoFit/>
            </a:bodyPr>
            <a:lstStyle/>
            <a:p>
              <a:pPr algn="l" rtl="0">
                <a:spcAft>
                  <a:spcPts val="2250"/>
                </a:spcAft>
              </a:pPr>
              <a:r>
                <a:rPr lang="en-GB" sz="1100" b="0" i="1" u="none" strike="noStrike" noProof="0">
                  <a:solidFill>
                    <a:schemeClr val="tx1">
                      <a:lumMod val="75000"/>
                      <a:lumOff val="25000"/>
                    </a:schemeClr>
                  </a:solidFill>
                  <a:effectLst/>
                  <a:latin typeface="Helvetica" pitchFamily="2" charset="0"/>
                </a:rPr>
                <a:t>For detailed measurements of Higgs boson properties confirming the symmetry-breaking mechanism of mass generation, the discovery of new strongly interacting particles, the study of rare processes and matter-antimatter asymmetry, and the exploration of nature at the shortest distances and most extreme conditions at CERN’s Large Hadron Collider.</a:t>
              </a:r>
            </a:p>
          </p:txBody>
        </p:sp>
      </p:grpSp>
    </p:spTree>
    <p:extLst>
      <p:ext uri="{BB962C8B-B14F-4D97-AF65-F5344CB8AC3E}">
        <p14:creationId xmlns:p14="http://schemas.microsoft.com/office/powerpoint/2010/main" val="56006050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D198D-038E-51F1-D865-0F5068C795F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B2B0BABE-7C94-C246-AB4E-697B8049B12E}"/>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6DE6F83D-CCFF-AC2B-1470-26BC332DC932}"/>
              </a:ext>
            </a:extLst>
          </p:cNvPr>
          <p:cNvSpPr>
            <a:spLocks noGrp="1"/>
          </p:cNvSpPr>
          <p:nvPr>
            <p:ph type="sldNum" sz="quarter" idx="4"/>
          </p:nvPr>
        </p:nvSpPr>
        <p:spPr/>
        <p:txBody>
          <a:bodyPr/>
          <a:lstStyle/>
          <a:p>
            <a:pPr>
              <a:defRPr/>
            </a:pPr>
            <a:fld id="{611C2F03-9E95-40C9-A99F-3C4F7EE8CF2A}" type="slidenum">
              <a:rPr lang="en-GB" smtClean="0"/>
              <a:pPr>
                <a:defRPr/>
              </a:pPr>
              <a:t>75</a:t>
            </a:fld>
            <a:endParaRPr lang="en-GB"/>
          </a:p>
        </p:txBody>
      </p:sp>
      <p:pic>
        <p:nvPicPr>
          <p:cNvPr id="3" name="Picture 2">
            <a:extLst>
              <a:ext uri="{FF2B5EF4-FFF2-40B4-BE49-F238E27FC236}">
                <a16:creationId xmlns:a16="http://schemas.microsoft.com/office/drawing/2014/main" id="{E76E54AC-6FF1-542B-9EDE-F7142A58D638}"/>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17" name="Rectangle 16">
            <a:extLst>
              <a:ext uri="{FF2B5EF4-FFF2-40B4-BE49-F238E27FC236}">
                <a16:creationId xmlns:a16="http://schemas.microsoft.com/office/drawing/2014/main" id="{3A0662B9-082F-92AC-5182-3AC905BAC73B}"/>
              </a:ext>
            </a:extLst>
          </p:cNvPr>
          <p:cNvSpPr/>
          <p:nvPr/>
        </p:nvSpPr>
        <p:spPr>
          <a:xfrm>
            <a:off x="0" y="212036"/>
            <a:ext cx="5131558"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16" name="TextBox 15">
            <a:extLst>
              <a:ext uri="{FF2B5EF4-FFF2-40B4-BE49-F238E27FC236}">
                <a16:creationId xmlns:a16="http://schemas.microsoft.com/office/drawing/2014/main" id="{88CFD344-23EB-26FC-2E2E-56F089F2C052}"/>
              </a:ext>
            </a:extLst>
          </p:cNvPr>
          <p:cNvSpPr txBox="1"/>
          <p:nvPr/>
        </p:nvSpPr>
        <p:spPr>
          <a:xfrm>
            <a:off x="214939" y="264651"/>
            <a:ext cx="5616018"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boson mass</a:t>
            </a:r>
          </a:p>
        </p:txBody>
      </p:sp>
      <p:sp>
        <p:nvSpPr>
          <p:cNvPr id="4" name="Rounded Rectangle 3">
            <a:extLst>
              <a:ext uri="{FF2B5EF4-FFF2-40B4-BE49-F238E27FC236}">
                <a16:creationId xmlns:a16="http://schemas.microsoft.com/office/drawing/2014/main" id="{6DE3FC48-F29D-1B56-AFC6-F7089AE8054A}"/>
              </a:ext>
            </a:extLst>
          </p:cNvPr>
          <p:cNvSpPr/>
          <p:nvPr/>
        </p:nvSpPr>
        <p:spPr>
          <a:xfrm>
            <a:off x="6344143" y="1683654"/>
            <a:ext cx="5267200"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pic>
        <p:nvPicPr>
          <p:cNvPr id="5" name="Picture 4">
            <a:extLst>
              <a:ext uri="{FF2B5EF4-FFF2-40B4-BE49-F238E27FC236}">
                <a16:creationId xmlns:a16="http://schemas.microsoft.com/office/drawing/2014/main" id="{6503E587-1CE1-880D-4778-A120852AA284}"/>
              </a:ext>
            </a:extLst>
          </p:cNvPr>
          <p:cNvPicPr>
            <a:picLocks noChangeAspect="1"/>
          </p:cNvPicPr>
          <p:nvPr/>
        </p:nvPicPr>
        <p:blipFill>
          <a:blip r:embed="rId3">
            <a:alphaModFix/>
          </a:blip>
          <a:srcRect/>
          <a:stretch/>
        </p:blipFill>
        <p:spPr>
          <a:xfrm>
            <a:off x="6824575" y="1897578"/>
            <a:ext cx="4658116" cy="4468761"/>
          </a:xfrm>
          <a:prstGeom prst="rect">
            <a:avLst/>
          </a:prstGeom>
        </p:spPr>
      </p:pic>
      <p:sp>
        <p:nvSpPr>
          <p:cNvPr id="6" name="Rectangle 5">
            <a:extLst>
              <a:ext uri="{FF2B5EF4-FFF2-40B4-BE49-F238E27FC236}">
                <a16:creationId xmlns:a16="http://schemas.microsoft.com/office/drawing/2014/main" id="{901379A8-8D46-B2AD-BF0E-05F238E591B5}"/>
              </a:ext>
            </a:extLst>
          </p:cNvPr>
          <p:cNvSpPr/>
          <p:nvPr/>
        </p:nvSpPr>
        <p:spPr>
          <a:xfrm>
            <a:off x="9395023" y="1866887"/>
            <a:ext cx="1959191" cy="253916"/>
          </a:xfrm>
          <a:prstGeom prst="rect">
            <a:avLst/>
          </a:prstGeom>
        </p:spPr>
        <p:txBody>
          <a:bodyPr wrap="none">
            <a:spAutoFit/>
          </a:bodyPr>
          <a:lstStyle/>
          <a:p>
            <a:r>
              <a:rPr lang="en-GB" sz="1050">
                <a:latin typeface="Helvetica" pitchFamily="2" charset="0"/>
                <a:hlinkClick r:id="rId4"/>
              </a:rPr>
              <a:t>Eur. Phys. J. C 80 (2020) 942</a:t>
            </a:r>
            <a:endParaRPr lang="en-CH" sz="1050">
              <a:latin typeface="Helvetica" pitchFamily="2" charset="0"/>
            </a:endParaRPr>
          </a:p>
        </p:txBody>
      </p:sp>
      <p:sp>
        <p:nvSpPr>
          <p:cNvPr id="7" name="TextBox 6">
            <a:extLst>
              <a:ext uri="{FF2B5EF4-FFF2-40B4-BE49-F238E27FC236}">
                <a16:creationId xmlns:a16="http://schemas.microsoft.com/office/drawing/2014/main" id="{FE5C1AA0-6D95-43F0-53E5-938D13851759}"/>
              </a:ext>
            </a:extLst>
          </p:cNvPr>
          <p:cNvSpPr txBox="1"/>
          <p:nvPr/>
        </p:nvSpPr>
        <p:spPr>
          <a:xfrm>
            <a:off x="6375277" y="1712999"/>
            <a:ext cx="582211" cy="307777"/>
          </a:xfrm>
          <a:prstGeom prst="rect">
            <a:avLst/>
          </a:prstGeom>
          <a:noFill/>
        </p:spPr>
        <p:txBody>
          <a:bodyPr wrap="none" rtlCol="0">
            <a:spAutoFit/>
          </a:bodyPr>
          <a:lstStyle/>
          <a:p>
            <a:pPr marL="0">
              <a:spcBef>
                <a:spcPts val="3000"/>
              </a:spcBef>
            </a:pPr>
            <a:r>
              <a:rPr lang="en-CH" sz="1400" b="1">
                <a:solidFill>
                  <a:srgbClr val="0D7FBF"/>
                </a:solidFill>
                <a:latin typeface="Helvetica" pitchFamily="2" charset="0"/>
                <a:ea typeface="Helvetica Light" charset="0"/>
                <a:cs typeface="Helvetica Light" charset="0"/>
                <a:sym typeface="Wingdings" pitchFamily="2" charset="2"/>
              </a:rPr>
              <a:t>2020</a:t>
            </a:r>
          </a:p>
        </p:txBody>
      </p:sp>
      <p:cxnSp>
        <p:nvCxnSpPr>
          <p:cNvPr id="8" name="Straight Arrow Connector 7">
            <a:extLst>
              <a:ext uri="{FF2B5EF4-FFF2-40B4-BE49-F238E27FC236}">
                <a16:creationId xmlns:a16="http://schemas.microsoft.com/office/drawing/2014/main" id="{45D503C0-54A1-F2E8-ABE3-D4EAEE331441}"/>
              </a:ext>
            </a:extLst>
          </p:cNvPr>
          <p:cNvCxnSpPr>
            <a:cxnSpLocks/>
            <a:stCxn id="14" idx="3"/>
          </p:cNvCxnSpPr>
          <p:nvPr/>
        </p:nvCxnSpPr>
        <p:spPr>
          <a:xfrm>
            <a:off x="6168901" y="3891371"/>
            <a:ext cx="3074238" cy="20229"/>
          </a:xfrm>
          <a:prstGeom prst="straightConnector1">
            <a:avLst/>
          </a:prstGeom>
          <a:ln w="19050">
            <a:tailEnd type="triangle"/>
          </a:ln>
          <a:effectLst/>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2F4307CD-6EAE-9074-5902-3CBF3D89E8DC}"/>
              </a:ext>
            </a:extLst>
          </p:cNvPr>
          <p:cNvSpPr txBox="1"/>
          <p:nvPr/>
        </p:nvSpPr>
        <p:spPr>
          <a:xfrm>
            <a:off x="8196941" y="3319545"/>
            <a:ext cx="2795189" cy="307777"/>
          </a:xfrm>
          <a:prstGeom prst="rect">
            <a:avLst/>
          </a:prstGeom>
          <a:noFill/>
        </p:spPr>
        <p:txBody>
          <a:bodyPr wrap="none"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m</a:t>
            </a:r>
            <a:r>
              <a:rPr lang="en-CH" sz="1400" baseline="-25000">
                <a:solidFill>
                  <a:prstClr val="black"/>
                </a:solidFill>
                <a:latin typeface="Helvetica" pitchFamily="2" charset="0"/>
                <a:ea typeface="Helvetica Light" charset="0"/>
                <a:cs typeface="Helvetica Light" charset="0"/>
                <a:sym typeface="Wingdings" pitchFamily="2" charset="2"/>
              </a:rPr>
              <a:t>H</a:t>
            </a:r>
            <a:r>
              <a:rPr lang="en-CH" sz="1400">
                <a:solidFill>
                  <a:prstClr val="black"/>
                </a:solidFill>
                <a:latin typeface="Helvetica" pitchFamily="2" charset="0"/>
                <a:ea typeface="Helvetica Light" charset="0"/>
                <a:cs typeface="Helvetica Light" charset="0"/>
                <a:sym typeface="Wingdings" pitchFamily="2" charset="2"/>
              </a:rPr>
              <a:t> = 125.11 ± 0.11 GeV (0.09%)</a:t>
            </a:r>
          </a:p>
        </p:txBody>
      </p:sp>
      <p:sp>
        <p:nvSpPr>
          <p:cNvPr id="10" name="Rectangle 9">
            <a:extLst>
              <a:ext uri="{FF2B5EF4-FFF2-40B4-BE49-F238E27FC236}">
                <a16:creationId xmlns:a16="http://schemas.microsoft.com/office/drawing/2014/main" id="{4359C4BC-CFD9-D42C-C26C-041888517DE9}"/>
              </a:ext>
            </a:extLst>
          </p:cNvPr>
          <p:cNvSpPr/>
          <p:nvPr/>
        </p:nvSpPr>
        <p:spPr>
          <a:xfrm>
            <a:off x="9725510" y="3569359"/>
            <a:ext cx="1244251" cy="253916"/>
          </a:xfrm>
          <a:prstGeom prst="rect">
            <a:avLst/>
          </a:prstGeom>
        </p:spPr>
        <p:txBody>
          <a:bodyPr wrap="none">
            <a:spAutoFit/>
          </a:bodyPr>
          <a:lstStyle/>
          <a:p>
            <a:r>
              <a:rPr lang="en-GB" sz="1050">
                <a:latin typeface="Helvetica Light" panose="020B0403020202020204" pitchFamily="34" charset="0"/>
                <a:hlinkClick r:id="rId5"/>
              </a:rPr>
              <a:t>arXiv:2308.04775</a:t>
            </a:r>
            <a:endParaRPr lang="en-CH" sz="1050">
              <a:latin typeface="Helvetica Light" panose="020B0403020202020204" pitchFamily="34" charset="0"/>
            </a:endParaRPr>
          </a:p>
        </p:txBody>
      </p:sp>
      <p:sp>
        <p:nvSpPr>
          <p:cNvPr id="14" name="Rectangle 13">
            <a:extLst>
              <a:ext uri="{FF2B5EF4-FFF2-40B4-BE49-F238E27FC236}">
                <a16:creationId xmlns:a16="http://schemas.microsoft.com/office/drawing/2014/main" id="{2B0B4B10-B6FF-9A9E-35C4-8F120361A429}"/>
              </a:ext>
            </a:extLst>
          </p:cNvPr>
          <p:cNvSpPr/>
          <p:nvPr/>
        </p:nvSpPr>
        <p:spPr>
          <a:xfrm>
            <a:off x="431929" y="3597223"/>
            <a:ext cx="5736972" cy="588296"/>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Higgs mass is peculiar</a:t>
            </a:r>
          </a:p>
        </p:txBody>
      </p:sp>
    </p:spTree>
    <p:extLst>
      <p:ext uri="{BB962C8B-B14F-4D97-AF65-F5344CB8AC3E}">
        <p14:creationId xmlns:p14="http://schemas.microsoft.com/office/powerpoint/2010/main" val="165139907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7E422-3B03-E31B-541F-4B23666D216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F3EBDD82-253E-F6E8-07CB-CFAC93F59CE3}"/>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24F3622D-7F03-12BE-8CDC-6828CD8CBEF6}"/>
              </a:ext>
            </a:extLst>
          </p:cNvPr>
          <p:cNvSpPr>
            <a:spLocks noGrp="1"/>
          </p:cNvSpPr>
          <p:nvPr>
            <p:ph type="sldNum" sz="quarter" idx="4"/>
          </p:nvPr>
        </p:nvSpPr>
        <p:spPr/>
        <p:txBody>
          <a:bodyPr/>
          <a:lstStyle/>
          <a:p>
            <a:pPr>
              <a:defRPr/>
            </a:pPr>
            <a:fld id="{611C2F03-9E95-40C9-A99F-3C4F7EE8CF2A}" type="slidenum">
              <a:rPr lang="en-GB" smtClean="0"/>
              <a:pPr>
                <a:defRPr/>
              </a:pPr>
              <a:t>76</a:t>
            </a:fld>
            <a:endParaRPr lang="en-GB"/>
          </a:p>
        </p:txBody>
      </p:sp>
      <p:pic>
        <p:nvPicPr>
          <p:cNvPr id="3" name="Picture 2">
            <a:extLst>
              <a:ext uri="{FF2B5EF4-FFF2-40B4-BE49-F238E27FC236}">
                <a16:creationId xmlns:a16="http://schemas.microsoft.com/office/drawing/2014/main" id="{BBEDC28D-47D5-42D9-5BE5-8DA1CFD952B9}"/>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22" name="Rectangle 21">
            <a:extLst>
              <a:ext uri="{FF2B5EF4-FFF2-40B4-BE49-F238E27FC236}">
                <a16:creationId xmlns:a16="http://schemas.microsoft.com/office/drawing/2014/main" id="{CE0DB12D-97F1-5D52-A4FA-8AB513237BD7}"/>
              </a:ext>
            </a:extLst>
          </p:cNvPr>
          <p:cNvSpPr/>
          <p:nvPr/>
        </p:nvSpPr>
        <p:spPr>
          <a:xfrm>
            <a:off x="0" y="212036"/>
            <a:ext cx="5131558"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16" name="TextBox 15">
            <a:extLst>
              <a:ext uri="{FF2B5EF4-FFF2-40B4-BE49-F238E27FC236}">
                <a16:creationId xmlns:a16="http://schemas.microsoft.com/office/drawing/2014/main" id="{B025CCA9-11B4-C8C1-D775-B645F6ED4FE7}"/>
              </a:ext>
            </a:extLst>
          </p:cNvPr>
          <p:cNvSpPr txBox="1"/>
          <p:nvPr/>
        </p:nvSpPr>
        <p:spPr>
          <a:xfrm>
            <a:off x="214939" y="264651"/>
            <a:ext cx="5616018"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boson mass</a:t>
            </a:r>
          </a:p>
        </p:txBody>
      </p:sp>
      <p:sp>
        <p:nvSpPr>
          <p:cNvPr id="4" name="Rounded Rectangle 3">
            <a:extLst>
              <a:ext uri="{FF2B5EF4-FFF2-40B4-BE49-F238E27FC236}">
                <a16:creationId xmlns:a16="http://schemas.microsoft.com/office/drawing/2014/main" id="{2EC91503-E233-73F7-336B-99487453BBE9}"/>
              </a:ext>
            </a:extLst>
          </p:cNvPr>
          <p:cNvSpPr/>
          <p:nvPr/>
        </p:nvSpPr>
        <p:spPr>
          <a:xfrm>
            <a:off x="6344143" y="1683654"/>
            <a:ext cx="5267200"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pic>
        <p:nvPicPr>
          <p:cNvPr id="15" name="Picture 4">
            <a:extLst>
              <a:ext uri="{FF2B5EF4-FFF2-40B4-BE49-F238E27FC236}">
                <a16:creationId xmlns:a16="http://schemas.microsoft.com/office/drawing/2014/main" id="{9509066B-491A-A0FF-33F8-41B17E15DEF4}"/>
              </a:ext>
            </a:extLst>
          </p:cNvPr>
          <p:cNvPicPr>
            <a:picLocks noChangeAspect="1" noChangeArrowheads="1"/>
          </p:cNvPicPr>
          <p:nvPr/>
        </p:nvPicPr>
        <p:blipFill>
          <a:blip r:embed="rId3"/>
          <a:srcRect t="7963"/>
          <a:stretch>
            <a:fillRect/>
          </a:stretch>
        </p:blipFill>
        <p:spPr bwMode="auto">
          <a:xfrm>
            <a:off x="7095077" y="2045778"/>
            <a:ext cx="1870692" cy="954124"/>
          </a:xfrm>
          <a:prstGeom prst="rect">
            <a:avLst/>
          </a:prstGeom>
          <a:noFill/>
          <a:ln w="25400">
            <a:noFill/>
            <a:prstDash val="dash"/>
            <a:miter lim="800000"/>
            <a:headEnd/>
            <a:tailEnd/>
          </a:ln>
          <a:effectLst/>
        </p:spPr>
      </p:pic>
      <p:pic>
        <p:nvPicPr>
          <p:cNvPr id="18" name="Picture 5">
            <a:extLst>
              <a:ext uri="{FF2B5EF4-FFF2-40B4-BE49-F238E27FC236}">
                <a16:creationId xmlns:a16="http://schemas.microsoft.com/office/drawing/2014/main" id="{61BE0B9F-F960-E9A8-8B27-8BD9CAD6680A}"/>
              </a:ext>
            </a:extLst>
          </p:cNvPr>
          <p:cNvPicPr>
            <a:picLocks noChangeAspect="1" noChangeArrowheads="1"/>
          </p:cNvPicPr>
          <p:nvPr/>
        </p:nvPicPr>
        <p:blipFill>
          <a:blip r:embed="rId4"/>
          <a:srcRect b="6848"/>
          <a:stretch>
            <a:fillRect/>
          </a:stretch>
        </p:blipFill>
        <p:spPr bwMode="auto">
          <a:xfrm>
            <a:off x="9143701" y="1952374"/>
            <a:ext cx="1964227" cy="1080041"/>
          </a:xfrm>
          <a:prstGeom prst="rect">
            <a:avLst/>
          </a:prstGeom>
          <a:noFill/>
          <a:ln w="25400">
            <a:noFill/>
            <a:prstDash val="dash"/>
            <a:miter lim="800000"/>
            <a:headEnd/>
            <a:tailEnd/>
          </a:ln>
          <a:effectLst/>
        </p:spPr>
      </p:pic>
      <p:pic>
        <p:nvPicPr>
          <p:cNvPr id="20" name="Picture 19">
            <a:extLst>
              <a:ext uri="{FF2B5EF4-FFF2-40B4-BE49-F238E27FC236}">
                <a16:creationId xmlns:a16="http://schemas.microsoft.com/office/drawing/2014/main" id="{1FA6649C-034A-F08D-B366-81620182EFE6}"/>
              </a:ext>
            </a:extLst>
          </p:cNvPr>
          <p:cNvPicPr>
            <a:picLocks noChangeAspect="1"/>
          </p:cNvPicPr>
          <p:nvPr/>
        </p:nvPicPr>
        <p:blipFill>
          <a:blip r:embed="rId5"/>
          <a:srcRect l="5145"/>
          <a:stretch>
            <a:fillRect/>
          </a:stretch>
        </p:blipFill>
        <p:spPr>
          <a:xfrm rot="5400000">
            <a:off x="7422845" y="2087951"/>
            <a:ext cx="3276547" cy="5100449"/>
          </a:xfrm>
          <a:prstGeom prst="rect">
            <a:avLst/>
          </a:prstGeom>
        </p:spPr>
      </p:pic>
      <p:sp>
        <p:nvSpPr>
          <p:cNvPr id="19" name="TextBox 18">
            <a:extLst>
              <a:ext uri="{FF2B5EF4-FFF2-40B4-BE49-F238E27FC236}">
                <a16:creationId xmlns:a16="http://schemas.microsoft.com/office/drawing/2014/main" id="{26722E3A-54B0-2FAD-1608-C9518C148F3F}"/>
              </a:ext>
            </a:extLst>
          </p:cNvPr>
          <p:cNvSpPr txBox="1"/>
          <p:nvPr/>
        </p:nvSpPr>
        <p:spPr>
          <a:xfrm>
            <a:off x="6418561" y="1754703"/>
            <a:ext cx="4612160" cy="307777"/>
          </a:xfrm>
          <a:prstGeom prst="rect">
            <a:avLst/>
          </a:prstGeom>
          <a:noFill/>
        </p:spPr>
        <p:txBody>
          <a:bodyPr wrap="none"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Radiative corections sensitive to heavy particles in loop</a:t>
            </a:r>
          </a:p>
        </p:txBody>
      </p:sp>
      <p:sp>
        <p:nvSpPr>
          <p:cNvPr id="14" name="Rectangle 13">
            <a:extLst>
              <a:ext uri="{FF2B5EF4-FFF2-40B4-BE49-F238E27FC236}">
                <a16:creationId xmlns:a16="http://schemas.microsoft.com/office/drawing/2014/main" id="{38636B61-C850-CDE3-6532-A1E7C2CF5408}"/>
              </a:ext>
            </a:extLst>
          </p:cNvPr>
          <p:cNvSpPr/>
          <p:nvPr/>
        </p:nvSpPr>
        <p:spPr>
          <a:xfrm>
            <a:off x="6344143" y="6186184"/>
            <a:ext cx="2093843" cy="253916"/>
          </a:xfrm>
          <a:prstGeom prst="rect">
            <a:avLst/>
          </a:prstGeom>
        </p:spPr>
        <p:txBody>
          <a:bodyPr wrap="none">
            <a:spAutoFit/>
          </a:bodyPr>
          <a:lstStyle/>
          <a:p>
            <a:r>
              <a:rPr lang="en-GB" sz="1050">
                <a:latin typeface="Helvetica Light" panose="020B0403020202020204" pitchFamily="34" charset="0"/>
              </a:rPr>
              <a:t>Gfitter Group: </a:t>
            </a:r>
            <a:r>
              <a:rPr lang="en-GB" sz="1050">
                <a:latin typeface="Helvetica Light" panose="020B0403020202020204" pitchFamily="34" charset="0"/>
                <a:hlinkClick r:id="rId6"/>
              </a:rPr>
              <a:t>arXiv:1803.01853</a:t>
            </a:r>
            <a:endParaRPr lang="en-CH" sz="1050">
              <a:latin typeface="Helvetica Light" panose="020B0403020202020204" pitchFamily="34" charset="0"/>
            </a:endParaRPr>
          </a:p>
        </p:txBody>
      </p:sp>
      <p:sp>
        <p:nvSpPr>
          <p:cNvPr id="23" name="Rectangle 22">
            <a:extLst>
              <a:ext uri="{FF2B5EF4-FFF2-40B4-BE49-F238E27FC236}">
                <a16:creationId xmlns:a16="http://schemas.microsoft.com/office/drawing/2014/main" id="{B027078C-7AF0-0E86-40E2-EE7CAB5A44D1}"/>
              </a:ext>
            </a:extLst>
          </p:cNvPr>
          <p:cNvSpPr/>
          <p:nvPr/>
        </p:nvSpPr>
        <p:spPr>
          <a:xfrm>
            <a:off x="431928" y="3597223"/>
            <a:ext cx="5736973" cy="988405"/>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Higgs mass is peculiar</a:t>
            </a:r>
          </a:p>
          <a:p>
            <a:pPr marL="505345" marR="0" lvl="0" indent="-285750" algn="l" defTabSz="430225"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It is consistent with the global electroweak fit</a:t>
            </a:r>
          </a:p>
        </p:txBody>
      </p:sp>
    </p:spTree>
    <p:extLst>
      <p:ext uri="{BB962C8B-B14F-4D97-AF65-F5344CB8AC3E}">
        <p14:creationId xmlns:p14="http://schemas.microsoft.com/office/powerpoint/2010/main" val="412519300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5F700-AFF4-9E3F-CCF4-AB4EDBEEF321}"/>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92952BA-D3DB-D069-9429-1EAAC941BFD4}"/>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94A1A682-7956-0DF7-CBF9-4B4011BAB568}"/>
              </a:ext>
            </a:extLst>
          </p:cNvPr>
          <p:cNvSpPr>
            <a:spLocks noGrp="1"/>
          </p:cNvSpPr>
          <p:nvPr>
            <p:ph type="sldNum" sz="quarter" idx="4"/>
          </p:nvPr>
        </p:nvSpPr>
        <p:spPr/>
        <p:txBody>
          <a:bodyPr/>
          <a:lstStyle/>
          <a:p>
            <a:pPr>
              <a:defRPr/>
            </a:pPr>
            <a:fld id="{611C2F03-9E95-40C9-A99F-3C4F7EE8CF2A}" type="slidenum">
              <a:rPr lang="en-GB" smtClean="0"/>
              <a:pPr>
                <a:defRPr/>
              </a:pPr>
              <a:t>77</a:t>
            </a:fld>
            <a:endParaRPr lang="en-GB"/>
          </a:p>
        </p:txBody>
      </p:sp>
      <p:pic>
        <p:nvPicPr>
          <p:cNvPr id="3" name="Picture 2">
            <a:extLst>
              <a:ext uri="{FF2B5EF4-FFF2-40B4-BE49-F238E27FC236}">
                <a16:creationId xmlns:a16="http://schemas.microsoft.com/office/drawing/2014/main" id="{6A340657-21A0-A56A-87F3-178A3933B04E}"/>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4" name="Rounded Rectangle 3">
            <a:extLst>
              <a:ext uri="{FF2B5EF4-FFF2-40B4-BE49-F238E27FC236}">
                <a16:creationId xmlns:a16="http://schemas.microsoft.com/office/drawing/2014/main" id="{7713A735-57B1-6ABC-1935-7DEB93CBCD71}"/>
              </a:ext>
            </a:extLst>
          </p:cNvPr>
          <p:cNvSpPr/>
          <p:nvPr/>
        </p:nvSpPr>
        <p:spPr>
          <a:xfrm>
            <a:off x="6344143" y="1683654"/>
            <a:ext cx="5267200"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pic>
        <p:nvPicPr>
          <p:cNvPr id="5" name="Capture d’écran 2019-06-03 à 00.31.24.png" descr="Capture d’écran 2019-06-03 à 00.31.24.png">
            <a:extLst>
              <a:ext uri="{FF2B5EF4-FFF2-40B4-BE49-F238E27FC236}">
                <a16:creationId xmlns:a16="http://schemas.microsoft.com/office/drawing/2014/main" id="{ECECF8FA-01DC-7F4F-3CB7-61DE5CE73286}"/>
              </a:ext>
            </a:extLst>
          </p:cNvPr>
          <p:cNvPicPr>
            <a:picLocks noChangeAspect="1"/>
          </p:cNvPicPr>
          <p:nvPr/>
        </p:nvPicPr>
        <p:blipFill>
          <a:blip r:embed="rId3">
            <a:alphaModFix/>
          </a:blip>
          <a:stretch>
            <a:fillRect/>
          </a:stretch>
        </p:blipFill>
        <p:spPr>
          <a:xfrm>
            <a:off x="6720079" y="2063457"/>
            <a:ext cx="4654214" cy="4287285"/>
          </a:xfrm>
          <a:prstGeom prst="rect">
            <a:avLst/>
          </a:prstGeom>
          <a:ln w="12700" cap="flat">
            <a:noFill/>
            <a:miter lim="400000"/>
          </a:ln>
          <a:effectLst/>
        </p:spPr>
      </p:pic>
      <p:sp>
        <p:nvSpPr>
          <p:cNvPr id="6" name="Rectangle 5">
            <a:extLst>
              <a:ext uri="{FF2B5EF4-FFF2-40B4-BE49-F238E27FC236}">
                <a16:creationId xmlns:a16="http://schemas.microsoft.com/office/drawing/2014/main" id="{E471CA0C-C1B5-9E1D-B6A6-E419C6E50A3B}"/>
              </a:ext>
            </a:extLst>
          </p:cNvPr>
          <p:cNvSpPr/>
          <p:nvPr/>
        </p:nvSpPr>
        <p:spPr>
          <a:xfrm>
            <a:off x="6360134" y="6153028"/>
            <a:ext cx="1160895" cy="253916"/>
          </a:xfrm>
          <a:prstGeom prst="rect">
            <a:avLst/>
          </a:prstGeom>
        </p:spPr>
        <p:txBody>
          <a:bodyPr wrap="none">
            <a:spAutoFit/>
          </a:bodyPr>
          <a:lstStyle/>
          <a:p>
            <a:r>
              <a:rPr lang="en-GB" sz="1050">
                <a:latin typeface="Helvetica Light" panose="020B0403020202020204" pitchFamily="34" charset="0"/>
                <a:hlinkClick r:id="rId4"/>
              </a:rPr>
              <a:t>arXiv:1205.6497</a:t>
            </a:r>
            <a:endParaRPr lang="en-CH" sz="1050">
              <a:latin typeface="Helvetica Light" panose="020B0403020202020204" pitchFamily="34" charset="0"/>
            </a:endParaRPr>
          </a:p>
        </p:txBody>
      </p:sp>
      <p:sp>
        <p:nvSpPr>
          <p:cNvPr id="8" name="Rounded Rectangle 7">
            <a:extLst>
              <a:ext uri="{FF2B5EF4-FFF2-40B4-BE49-F238E27FC236}">
                <a16:creationId xmlns:a16="http://schemas.microsoft.com/office/drawing/2014/main" id="{CDF7DB26-8031-5D23-003A-B7569F1321AC}"/>
              </a:ext>
            </a:extLst>
          </p:cNvPr>
          <p:cNvSpPr/>
          <p:nvPr/>
        </p:nvSpPr>
        <p:spPr>
          <a:xfrm>
            <a:off x="3798004" y="5202353"/>
            <a:ext cx="2915882" cy="451009"/>
          </a:xfrm>
          <a:prstGeom prst="roundRect">
            <a:avLst/>
          </a:prstGeom>
          <a:solidFill>
            <a:schemeClr val="bg1"/>
          </a:solidFill>
          <a:ln w="3175">
            <a:solidFill>
              <a:schemeClr val="bg1">
                <a:lumMod val="50000"/>
              </a:schemeClr>
            </a:solidFill>
          </a:ln>
        </p:spPr>
        <p:txBody>
          <a:bodyPr wrap="square" rtlCol="0" anchor="ctr">
            <a:spAutoFit/>
          </a:bodyPr>
          <a:lstStyle/>
          <a:p>
            <a:pPr algn="l"/>
            <a:endParaRPr lang="en-CH" sz="1600">
              <a:latin typeface="Helvetica" pitchFamily="2" charset="0"/>
            </a:endParaRPr>
          </a:p>
        </p:txBody>
      </p:sp>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C9E847FD-2376-5C35-8AB0-8E721FC14DD0}"/>
                  </a:ext>
                </a:extLst>
              </p:cNvPr>
              <p:cNvSpPr txBox="1"/>
              <p:nvPr/>
            </p:nvSpPr>
            <p:spPr>
              <a:xfrm>
                <a:off x="3912193" y="5242465"/>
                <a:ext cx="2677001" cy="369332"/>
              </a:xfrm>
              <a:prstGeom prst="rect">
                <a:avLst/>
              </a:prstGeom>
              <a:noFill/>
            </p:spPr>
            <p:txBody>
              <a:bodyPr wrap="square" rtlCol="0">
                <a:spAutoFit/>
              </a:bodyPr>
              <a:lstStyle/>
              <a:p>
                <a:pPr/>
                <a14:m>
                  <m:oMathPara xmlns:m="http://schemas.openxmlformats.org/officeDocument/2006/math">
                    <m:oMathParaPr>
                      <m:jc m:val="center"/>
                    </m:oMathParaPr>
                    <m:oMath xmlns:m="http://schemas.openxmlformats.org/officeDocument/2006/math">
                      <m:r>
                        <a:rPr lang="en-US" i="1" smtClean="0">
                          <a:solidFill>
                            <a:schemeClr val="tx1"/>
                          </a:solidFill>
                          <a:latin typeface="Cambria Math" panose="02040503050406030204" pitchFamily="18" charset="0"/>
                          <a:ea typeface="Cambria Math" panose="02040503050406030204" pitchFamily="18" charset="0"/>
                        </a:rPr>
                        <m:t>𝑉</m:t>
                      </m:r>
                      <m:d>
                        <m:dPr>
                          <m:ctrlPr>
                            <a:rPr lang="en-US" b="0" i="1" smtClean="0">
                              <a:solidFill>
                                <a:schemeClr val="tx1"/>
                              </a:solidFill>
                              <a:latin typeface="Cambria Math" panose="02040503050406030204" pitchFamily="18" charset="0"/>
                              <a:ea typeface="Cambria Math" panose="02040503050406030204" pitchFamily="18" charset="0"/>
                            </a:rPr>
                          </m:ctrlPr>
                        </m:dPr>
                        <m:e>
                          <m:r>
                            <a:rPr lang="en-US" b="0" i="1" smtClean="0">
                              <a:solidFill>
                                <a:schemeClr val="tx1"/>
                              </a:solidFill>
                              <a:latin typeface="Cambria Math" panose="02040503050406030204" pitchFamily="18" charset="0"/>
                              <a:ea typeface="Cambria Math" panose="02040503050406030204" pitchFamily="18" charset="0"/>
                            </a:rPr>
                            <m:t>𝜙</m:t>
                          </m:r>
                        </m:e>
                      </m:d>
                      <m:r>
                        <a:rPr lang="en-US" b="0" i="1" smtClean="0">
                          <a:solidFill>
                            <a:schemeClr val="tx1"/>
                          </a:solidFill>
                          <a:latin typeface="Cambria Math" panose="02040503050406030204" pitchFamily="18" charset="0"/>
                          <a:ea typeface="Cambria Math" panose="02040503050406030204" pitchFamily="18" charset="0"/>
                        </a:rPr>
                        <m:t>=−</m:t>
                      </m:r>
                      <m:sSup>
                        <m:sSupPr>
                          <m:ctrlPr>
                            <a:rPr lang="en-US" b="0" i="1" smtClean="0">
                              <a:solidFill>
                                <a:schemeClr val="tx1"/>
                              </a:solidFill>
                              <a:latin typeface="Cambria Math" panose="02040503050406030204" pitchFamily="18" charset="0"/>
                              <a:ea typeface="Cambria Math" panose="02040503050406030204" pitchFamily="18" charset="0"/>
                            </a:rPr>
                          </m:ctrlPr>
                        </m:sSupPr>
                        <m:e>
                          <m:r>
                            <a:rPr lang="en-US" i="1">
                              <a:solidFill>
                                <a:schemeClr val="tx1"/>
                              </a:solidFill>
                              <a:latin typeface="Cambria Math" panose="02040503050406030204" pitchFamily="18" charset="0"/>
                              <a:ea typeface="Cambria Math" panose="02040503050406030204" pitchFamily="18" charset="0"/>
                            </a:rPr>
                            <m:t>𝜇</m:t>
                          </m:r>
                        </m:e>
                        <m:sup>
                          <m:r>
                            <a:rPr lang="en-US" b="0" i="1" smtClean="0">
                              <a:solidFill>
                                <a:schemeClr val="tx1"/>
                              </a:solidFill>
                              <a:latin typeface="Cambria Math" panose="02040503050406030204" pitchFamily="18" charset="0"/>
                              <a:ea typeface="Cambria Math" panose="02040503050406030204" pitchFamily="18" charset="0"/>
                            </a:rPr>
                            <m:t>2</m:t>
                          </m:r>
                        </m:sup>
                      </m:sSup>
                      <m:sSup>
                        <m:sSupPr>
                          <m:ctrlPr>
                            <a:rPr lang="en-US" b="0" i="1" smtClean="0">
                              <a:solidFill>
                                <a:schemeClr val="tx1"/>
                              </a:solidFill>
                              <a:latin typeface="Cambria Math" panose="02040503050406030204" pitchFamily="18" charset="0"/>
                              <a:ea typeface="Cambria Math" panose="02040503050406030204" pitchFamily="18" charset="0"/>
                            </a:rPr>
                          </m:ctrlPr>
                        </m:sSupPr>
                        <m:e>
                          <m:d>
                            <m:dPr>
                              <m:begChr m:val="|"/>
                              <m:endChr m:val="|"/>
                              <m:ctrlPr>
                                <a:rPr lang="en-US" i="1">
                                  <a:solidFill>
                                    <a:schemeClr val="tx1"/>
                                  </a:solidFill>
                                  <a:latin typeface="Cambria Math" panose="02040503050406030204" pitchFamily="18" charset="0"/>
                                  <a:ea typeface="Cambria Math" panose="02040503050406030204" pitchFamily="18" charset="0"/>
                                </a:rPr>
                              </m:ctrlPr>
                            </m:dPr>
                            <m:e>
                              <m:r>
                                <a:rPr lang="en-US" i="1">
                                  <a:solidFill>
                                    <a:schemeClr val="tx1"/>
                                  </a:solidFill>
                                  <a:latin typeface="Cambria Math" panose="02040503050406030204" pitchFamily="18" charset="0"/>
                                  <a:ea typeface="Cambria Math" panose="02040503050406030204" pitchFamily="18" charset="0"/>
                                </a:rPr>
                                <m:t>𝜙</m:t>
                              </m:r>
                            </m:e>
                          </m:d>
                        </m:e>
                        <m:sup>
                          <m:r>
                            <a:rPr lang="en-US" b="0" i="1" smtClean="0">
                              <a:solidFill>
                                <a:schemeClr val="tx1"/>
                              </a:solidFill>
                              <a:latin typeface="Cambria Math" panose="02040503050406030204" pitchFamily="18" charset="0"/>
                              <a:ea typeface="Cambria Math" panose="02040503050406030204" pitchFamily="18" charset="0"/>
                            </a:rPr>
                            <m:t>2</m:t>
                          </m:r>
                        </m:sup>
                      </m:sSup>
                      <m:r>
                        <a:rPr lang="en-US" b="0" i="1" smtClean="0">
                          <a:solidFill>
                            <a:schemeClr val="tx1"/>
                          </a:solidFill>
                          <a:latin typeface="Cambria Math" panose="02040503050406030204" pitchFamily="18" charset="0"/>
                          <a:ea typeface="Cambria Math" panose="02040503050406030204" pitchFamily="18" charset="0"/>
                        </a:rPr>
                        <m:t>+</m:t>
                      </m:r>
                      <m:r>
                        <a:rPr lang="en-US" b="1" i="1" smtClean="0">
                          <a:solidFill>
                            <a:srgbClr val="D80116"/>
                          </a:solidFill>
                          <a:latin typeface="Cambria Math" panose="02040503050406030204" pitchFamily="18" charset="0"/>
                          <a:ea typeface="Cambria Math" panose="02040503050406030204" pitchFamily="18" charset="0"/>
                        </a:rPr>
                        <m:t>𝝀</m:t>
                      </m:r>
                      <m:sSup>
                        <m:sSupPr>
                          <m:ctrlPr>
                            <a:rPr lang="en-US" b="0" i="1" smtClean="0">
                              <a:solidFill>
                                <a:schemeClr val="tx1"/>
                              </a:solidFill>
                              <a:latin typeface="Cambria Math" panose="02040503050406030204" pitchFamily="18" charset="0"/>
                              <a:ea typeface="Cambria Math" panose="02040503050406030204" pitchFamily="18" charset="0"/>
                            </a:rPr>
                          </m:ctrlPr>
                        </m:sSupPr>
                        <m:e>
                          <m:d>
                            <m:dPr>
                              <m:begChr m:val="|"/>
                              <m:endChr m:val="|"/>
                              <m:ctrlPr>
                                <a:rPr lang="en-US" b="0" i="1" smtClean="0">
                                  <a:solidFill>
                                    <a:schemeClr val="tx1"/>
                                  </a:solidFill>
                                  <a:latin typeface="Cambria Math" panose="02040503050406030204" pitchFamily="18" charset="0"/>
                                  <a:ea typeface="Cambria Math" panose="02040503050406030204" pitchFamily="18" charset="0"/>
                                </a:rPr>
                              </m:ctrlPr>
                            </m:dPr>
                            <m:e>
                              <m:r>
                                <a:rPr lang="en-US" b="0" i="1" smtClean="0">
                                  <a:solidFill>
                                    <a:schemeClr val="tx1"/>
                                  </a:solidFill>
                                  <a:latin typeface="Cambria Math" panose="02040503050406030204" pitchFamily="18" charset="0"/>
                                  <a:ea typeface="Cambria Math" panose="02040503050406030204" pitchFamily="18" charset="0"/>
                                </a:rPr>
                                <m:t>𝜙</m:t>
                              </m:r>
                            </m:e>
                          </m:d>
                        </m:e>
                        <m:sup>
                          <m:r>
                            <a:rPr lang="en-US" b="0" i="1" smtClean="0">
                              <a:solidFill>
                                <a:schemeClr val="tx1"/>
                              </a:solidFill>
                              <a:latin typeface="Cambria Math" panose="02040503050406030204" pitchFamily="18" charset="0"/>
                              <a:ea typeface="Cambria Math" panose="02040503050406030204" pitchFamily="18" charset="0"/>
                            </a:rPr>
                            <m:t>4</m:t>
                          </m:r>
                        </m:sup>
                      </m:sSup>
                    </m:oMath>
                  </m:oMathPara>
                </a14:m>
                <a:endParaRPr lang="en-GB">
                  <a:solidFill>
                    <a:schemeClr val="tx1"/>
                  </a:solidFill>
                  <a:latin typeface="Chalkduster"/>
                  <a:cs typeface="Chalkduster"/>
                </a:endParaRPr>
              </a:p>
            </p:txBody>
          </p:sp>
        </mc:Choice>
        <mc:Fallback>
          <p:sp>
            <p:nvSpPr>
              <p:cNvPr id="9" name="TextBox 8">
                <a:extLst>
                  <a:ext uri="{FF2B5EF4-FFF2-40B4-BE49-F238E27FC236}">
                    <a16:creationId xmlns:a16="http://schemas.microsoft.com/office/drawing/2014/main" id="{C9E847FD-2376-5C35-8AB0-8E721FC14DD0}"/>
                  </a:ext>
                </a:extLst>
              </p:cNvPr>
              <p:cNvSpPr txBox="1">
                <a:spLocks noRot="1" noChangeAspect="1" noMove="1" noResize="1" noEditPoints="1" noAdjustHandles="1" noChangeArrowheads="1" noChangeShapeType="1" noTextEdit="1"/>
              </p:cNvSpPr>
              <p:nvPr/>
            </p:nvSpPr>
            <p:spPr>
              <a:xfrm>
                <a:off x="3912193" y="5242465"/>
                <a:ext cx="2677001" cy="369332"/>
              </a:xfrm>
              <a:prstGeom prst="rect">
                <a:avLst/>
              </a:prstGeom>
              <a:blipFill>
                <a:blip r:embed="rId5"/>
                <a:stretch>
                  <a:fillRect b="-9677"/>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3A5D12A0-E305-EC55-AC53-5E11C2D8F2D4}"/>
              </a:ext>
            </a:extLst>
          </p:cNvPr>
          <p:cNvSpPr txBox="1"/>
          <p:nvPr/>
        </p:nvSpPr>
        <p:spPr>
          <a:xfrm>
            <a:off x="6423062" y="1754703"/>
            <a:ext cx="4937583" cy="307777"/>
          </a:xfrm>
          <a:prstGeom prst="rect">
            <a:avLst/>
          </a:prstGeom>
          <a:noFill/>
        </p:spPr>
        <p:txBody>
          <a:bodyPr wrap="square">
            <a:spAutoFit/>
          </a:bodyPr>
          <a:lstStyle/>
          <a:p>
            <a:r>
              <a:rPr lang="en-GB" sz="1400">
                <a:latin typeface="Helvetica" pitchFamily="2" charset="0"/>
              </a:rPr>
              <a:t>Evolution of the Higgs quartic coupling, assuming SM (only)</a:t>
            </a:r>
          </a:p>
        </p:txBody>
      </p:sp>
      <p:sp>
        <p:nvSpPr>
          <p:cNvPr id="11" name="Rectangle 10">
            <a:extLst>
              <a:ext uri="{FF2B5EF4-FFF2-40B4-BE49-F238E27FC236}">
                <a16:creationId xmlns:a16="http://schemas.microsoft.com/office/drawing/2014/main" id="{AB3B2396-F15D-1454-A18F-6398531AAFF8}"/>
              </a:ext>
            </a:extLst>
          </p:cNvPr>
          <p:cNvSpPr/>
          <p:nvPr/>
        </p:nvSpPr>
        <p:spPr>
          <a:xfrm>
            <a:off x="0" y="212036"/>
            <a:ext cx="5131558"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21" name="TextBox 20">
            <a:extLst>
              <a:ext uri="{FF2B5EF4-FFF2-40B4-BE49-F238E27FC236}">
                <a16:creationId xmlns:a16="http://schemas.microsoft.com/office/drawing/2014/main" id="{19F709DE-46CF-BA80-1DF5-99DB7564E72B}"/>
              </a:ext>
            </a:extLst>
          </p:cNvPr>
          <p:cNvSpPr txBox="1"/>
          <p:nvPr/>
        </p:nvSpPr>
        <p:spPr>
          <a:xfrm>
            <a:off x="214939" y="264651"/>
            <a:ext cx="5616018"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boson mass</a:t>
            </a:r>
          </a:p>
        </p:txBody>
      </p:sp>
      <p:sp>
        <p:nvSpPr>
          <p:cNvPr id="23" name="Rectangle 22">
            <a:extLst>
              <a:ext uri="{FF2B5EF4-FFF2-40B4-BE49-F238E27FC236}">
                <a16:creationId xmlns:a16="http://schemas.microsoft.com/office/drawing/2014/main" id="{CFCFB427-2231-277B-D9A1-75FFB17D6B71}"/>
              </a:ext>
            </a:extLst>
          </p:cNvPr>
          <p:cNvSpPr/>
          <p:nvPr/>
        </p:nvSpPr>
        <p:spPr>
          <a:xfrm>
            <a:off x="431929" y="3597223"/>
            <a:ext cx="5736973" cy="1388515"/>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Higgs mass is peculiar</a:t>
            </a:r>
          </a:p>
          <a:p>
            <a:pPr marL="505345" marR="0" lvl="0" indent="-285750" algn="l" defTabSz="430225"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It is consistent with the global electroweak fit</a:t>
            </a:r>
          </a:p>
          <a:p>
            <a:pPr marL="505345" marR="0" lvl="0" indent="-285750" algn="l" defTabSz="430225"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But the electroweak vacuum seems to be metastable</a:t>
            </a:r>
          </a:p>
        </p:txBody>
      </p:sp>
    </p:spTree>
    <p:extLst>
      <p:ext uri="{BB962C8B-B14F-4D97-AF65-F5344CB8AC3E}">
        <p14:creationId xmlns:p14="http://schemas.microsoft.com/office/powerpoint/2010/main" val="98459301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1AE49-4DBB-3C09-60C4-54F8234F6C5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73E43C70-C532-1F87-6F90-2E398C11FF9F}"/>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57F4F812-D178-5DFB-8468-BD466F9D0C49}"/>
              </a:ext>
            </a:extLst>
          </p:cNvPr>
          <p:cNvSpPr>
            <a:spLocks noGrp="1"/>
          </p:cNvSpPr>
          <p:nvPr>
            <p:ph type="sldNum" sz="quarter" idx="4"/>
          </p:nvPr>
        </p:nvSpPr>
        <p:spPr/>
        <p:txBody>
          <a:bodyPr/>
          <a:lstStyle/>
          <a:p>
            <a:pPr>
              <a:defRPr/>
            </a:pPr>
            <a:fld id="{611C2F03-9E95-40C9-A99F-3C4F7EE8CF2A}" type="slidenum">
              <a:rPr lang="en-GB" smtClean="0"/>
              <a:pPr>
                <a:defRPr/>
              </a:pPr>
              <a:t>78</a:t>
            </a:fld>
            <a:endParaRPr lang="en-GB"/>
          </a:p>
        </p:txBody>
      </p:sp>
      <p:pic>
        <p:nvPicPr>
          <p:cNvPr id="3" name="Picture 2">
            <a:extLst>
              <a:ext uri="{FF2B5EF4-FFF2-40B4-BE49-F238E27FC236}">
                <a16:creationId xmlns:a16="http://schemas.microsoft.com/office/drawing/2014/main" id="{4D51F621-A590-2CE7-7F3D-B4AB6DEAE44D}"/>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13" name="Rectangle 12">
            <a:extLst>
              <a:ext uri="{FF2B5EF4-FFF2-40B4-BE49-F238E27FC236}">
                <a16:creationId xmlns:a16="http://schemas.microsoft.com/office/drawing/2014/main" id="{842B665C-35B2-F677-48BC-A57689FE4D05}"/>
              </a:ext>
            </a:extLst>
          </p:cNvPr>
          <p:cNvSpPr/>
          <p:nvPr/>
        </p:nvSpPr>
        <p:spPr>
          <a:xfrm>
            <a:off x="431929" y="3597223"/>
            <a:ext cx="5736974" cy="2034845"/>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Higgs mass is peculiar</a:t>
            </a:r>
          </a:p>
          <a:p>
            <a:pPr marL="505345" marR="0" lvl="0" indent="-285750" algn="l" defTabSz="430225"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It is consistent with the global electroweak fit</a:t>
            </a:r>
          </a:p>
          <a:p>
            <a:pPr marL="505345" marR="0" lvl="0" indent="-285750" algn="l" defTabSz="430225"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a:ln>
                  <a:noFill/>
                </a:ln>
                <a:solidFill>
                  <a:srgbClr val="FFFFFF"/>
                </a:solidFill>
                <a:effectLst/>
                <a:uLnTx/>
                <a:uFillTx/>
                <a:latin typeface="Helvetica" pitchFamily="2" charset="0"/>
                <a:ea typeface="Helvetica Light" charset="0"/>
                <a:cs typeface="Helvetica Light" charset="0"/>
              </a:rPr>
              <a:t>But the electroweak vacuum seems to be metastable</a:t>
            </a:r>
          </a:p>
          <a:p>
            <a:pPr marL="505345" indent="-285750" defTabSz="430225" fontAlgn="base">
              <a:spcBef>
                <a:spcPts val="1200"/>
              </a:spcBef>
              <a:spcAft>
                <a:spcPct val="0"/>
              </a:spcAft>
              <a:buFont typeface="Arial" panose="020B0604020202020204" pitchFamily="34" charset="0"/>
              <a:buChar char="•"/>
              <a:defRPr/>
            </a:pPr>
            <a:r>
              <a:rPr lang="en-GB" sz="1600">
                <a:solidFill>
                  <a:schemeClr val="bg1"/>
                </a:solidFill>
                <a:latin typeface="Helvetica" pitchFamily="2" charset="0"/>
                <a:ea typeface="Helvetica Light" charset="0"/>
                <a:cs typeface="Helvetica Light" charset="0"/>
              </a:rPr>
              <a:t>And in case of new high-scale physics, the Higgs mass appears to be highly fine-tuned</a:t>
            </a:r>
          </a:p>
        </p:txBody>
      </p:sp>
      <p:sp>
        <p:nvSpPr>
          <p:cNvPr id="4" name="Rounded Rectangle 3">
            <a:extLst>
              <a:ext uri="{FF2B5EF4-FFF2-40B4-BE49-F238E27FC236}">
                <a16:creationId xmlns:a16="http://schemas.microsoft.com/office/drawing/2014/main" id="{42628517-9527-F833-CF36-509D95D2953F}"/>
              </a:ext>
            </a:extLst>
          </p:cNvPr>
          <p:cNvSpPr/>
          <p:nvPr/>
        </p:nvSpPr>
        <p:spPr>
          <a:xfrm>
            <a:off x="6344143" y="1683654"/>
            <a:ext cx="5267200" cy="4780646"/>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10" name="TextBox 9">
            <a:extLst>
              <a:ext uri="{FF2B5EF4-FFF2-40B4-BE49-F238E27FC236}">
                <a16:creationId xmlns:a16="http://schemas.microsoft.com/office/drawing/2014/main" id="{7F2799D4-B7E2-8803-D907-FC889FD3220D}"/>
              </a:ext>
            </a:extLst>
          </p:cNvPr>
          <p:cNvSpPr txBox="1"/>
          <p:nvPr/>
        </p:nvSpPr>
        <p:spPr>
          <a:xfrm>
            <a:off x="6423062" y="1754703"/>
            <a:ext cx="5152522" cy="523220"/>
          </a:xfrm>
          <a:prstGeom prst="rect">
            <a:avLst/>
          </a:prstGeom>
          <a:noFill/>
        </p:spPr>
        <p:txBody>
          <a:bodyPr wrap="square">
            <a:spAutoFit/>
          </a:bodyPr>
          <a:lstStyle/>
          <a:p>
            <a:r>
              <a:rPr lang="en-GB" sz="1400">
                <a:latin typeface="Helvetica" pitchFamily="2" charset="0"/>
              </a:rPr>
              <a:t>The scalar mass term in the SM is not protected by any symmetry, so, in case of high-scale new physics (</a:t>
            </a:r>
            <a:r>
              <a:rPr lang="en-GB" sz="1400" err="1">
                <a:latin typeface="Helvetica" pitchFamily="2" charset="0"/>
              </a:rPr>
              <a:t>eg</a:t>
            </a:r>
            <a:r>
              <a:rPr lang="en-GB" sz="1400">
                <a:latin typeface="Helvetica" pitchFamily="2" charset="0"/>
              </a:rPr>
              <a:t>, at </a:t>
            </a:r>
            <a:r>
              <a:rPr lang="en-GB" sz="1400" err="1">
                <a:latin typeface="Helvetica" pitchFamily="2" charset="0"/>
              </a:rPr>
              <a:t>m</a:t>
            </a:r>
            <a:r>
              <a:rPr lang="en-GB" sz="1400" baseline="-25000" err="1">
                <a:latin typeface="Helvetica" pitchFamily="2" charset="0"/>
              </a:rPr>
              <a:t>Pl</a:t>
            </a:r>
            <a:r>
              <a:rPr lang="en-GB" sz="1400">
                <a:latin typeface="Helvetica" pitchFamily="2" charset="0"/>
              </a:rPr>
              <a:t>):</a:t>
            </a:r>
          </a:p>
        </p:txBody>
      </p:sp>
      <p:sp>
        <p:nvSpPr>
          <p:cNvPr id="7" name="TextBox 6">
            <a:extLst>
              <a:ext uri="{FF2B5EF4-FFF2-40B4-BE49-F238E27FC236}">
                <a16:creationId xmlns:a16="http://schemas.microsoft.com/office/drawing/2014/main" id="{CA4433AD-2BC1-E0F8-30B3-B33182A0B509}"/>
              </a:ext>
            </a:extLst>
          </p:cNvPr>
          <p:cNvSpPr txBox="1"/>
          <p:nvPr/>
        </p:nvSpPr>
        <p:spPr>
          <a:xfrm>
            <a:off x="6423061" y="3750264"/>
            <a:ext cx="5152522" cy="2277547"/>
          </a:xfrm>
          <a:prstGeom prst="rect">
            <a:avLst/>
          </a:prstGeom>
          <a:noFill/>
        </p:spPr>
        <p:txBody>
          <a:bodyPr wrap="square" rtlCol="0">
            <a:spAutoFit/>
          </a:bodyPr>
          <a:lstStyle/>
          <a:p>
            <a:pPr marL="0">
              <a:spcBef>
                <a:spcPts val="3000"/>
              </a:spcBef>
            </a:pPr>
            <a:r>
              <a:rPr lang="en-CH" sz="1400">
                <a:solidFill>
                  <a:prstClr val="black"/>
                </a:solidFill>
                <a:latin typeface="Helvetica" pitchFamily="2" charset="0"/>
                <a:ea typeface="Helvetica Light" charset="0"/>
                <a:cs typeface="Helvetica Light" charset="0"/>
                <a:sym typeface="Wingdings" pitchFamily="2" charset="2"/>
              </a:rPr>
              <a:t>This is the </a:t>
            </a:r>
            <a:r>
              <a:rPr lang="en-CH" sz="1400" b="1">
                <a:solidFill>
                  <a:prstClr val="black"/>
                </a:solidFill>
                <a:latin typeface="Helvetica" pitchFamily="2" charset="0"/>
                <a:ea typeface="Helvetica Light" charset="0"/>
                <a:cs typeface="Helvetica Light" charset="0"/>
                <a:sym typeface="Wingdings" pitchFamily="2" charset="2"/>
              </a:rPr>
              <a:t>hierarchy problem</a:t>
            </a:r>
            <a:r>
              <a:rPr lang="en-CH" sz="1400">
                <a:solidFill>
                  <a:prstClr val="black"/>
                </a:solidFill>
                <a:latin typeface="Helvetica" pitchFamily="2" charset="0"/>
                <a:ea typeface="Helvetica Light" charset="0"/>
                <a:cs typeface="Helvetica Light" charset="0"/>
                <a:sym typeface="Wingdings" pitchFamily="2" charset="2"/>
              </a:rPr>
              <a:t>: low-energy physics depends on high-energy physics (no scale factorisation)</a:t>
            </a:r>
          </a:p>
          <a:p>
            <a:pPr marL="285750" indent="-285750">
              <a:spcBef>
                <a:spcPts val="1800"/>
              </a:spcBef>
              <a:buFont typeface="Arial" panose="020B0604020202020204" pitchFamily="34" charset="0"/>
              <a:buChar char="•"/>
            </a:pPr>
            <a:r>
              <a:rPr lang="en-CH" sz="1400">
                <a:solidFill>
                  <a:prstClr val="black"/>
                </a:solidFill>
                <a:latin typeface="Helvetica" pitchFamily="2" charset="0"/>
                <a:ea typeface="Helvetica Light" charset="0"/>
                <a:cs typeface="Helvetica Light" charset="0"/>
                <a:sym typeface="Wingdings" pitchFamily="2" charset="2"/>
              </a:rPr>
              <a:t>Solutions explored may be </a:t>
            </a:r>
            <a:r>
              <a:rPr lang="en-GB" sz="1400">
                <a:solidFill>
                  <a:prstClr val="black"/>
                </a:solidFill>
                <a:latin typeface="Helvetica" pitchFamily="2" charset="0"/>
                <a:ea typeface="Helvetica Light" charset="0"/>
                <a:cs typeface="Helvetica Light" charset="0"/>
                <a:sym typeface="Wingdings" pitchFamily="2" charset="2"/>
              </a:rPr>
              <a:t>weakly coupled (</a:t>
            </a:r>
            <a:r>
              <a:rPr lang="en-GB" sz="1400" err="1">
                <a:solidFill>
                  <a:prstClr val="black"/>
                </a:solidFill>
                <a:latin typeface="Helvetica" pitchFamily="2" charset="0"/>
                <a:ea typeface="Helvetica Light" charset="0"/>
                <a:cs typeface="Helvetica Light" charset="0"/>
                <a:sym typeface="Wingdings" pitchFamily="2" charset="2"/>
              </a:rPr>
              <a:t>eg</a:t>
            </a:r>
            <a:r>
              <a:rPr lang="en-GB" sz="1400">
                <a:solidFill>
                  <a:prstClr val="black"/>
                </a:solidFill>
                <a:latin typeface="Helvetica" pitchFamily="2" charset="0"/>
                <a:ea typeface="Helvetica Light" charset="0"/>
                <a:cs typeface="Helvetica Light" charset="0"/>
                <a:sym typeface="Wingdings" pitchFamily="2" charset="2"/>
              </a:rPr>
              <a:t>, SUSY), strongly coupled (</a:t>
            </a:r>
            <a:r>
              <a:rPr lang="en-GB" sz="1400" err="1">
                <a:solidFill>
                  <a:prstClr val="black"/>
                </a:solidFill>
                <a:latin typeface="Helvetica" pitchFamily="2" charset="0"/>
                <a:ea typeface="Helvetica Light" charset="0"/>
                <a:cs typeface="Helvetica Light" charset="0"/>
                <a:sym typeface="Wingdings" pitchFamily="2" charset="2"/>
              </a:rPr>
              <a:t>eg</a:t>
            </a:r>
            <a:r>
              <a:rPr lang="en-GB" sz="1400">
                <a:solidFill>
                  <a:prstClr val="black"/>
                </a:solidFill>
                <a:latin typeface="Helvetica" pitchFamily="2" charset="0"/>
                <a:ea typeface="Helvetica Light" charset="0"/>
                <a:cs typeface="Helvetica Light" charset="0"/>
                <a:sym typeface="Wingdings" pitchFamily="2" charset="2"/>
              </a:rPr>
              <a:t>, Higgs composite), strong gravity     (</a:t>
            </a:r>
            <a:r>
              <a:rPr lang="en-GB" sz="1400" err="1">
                <a:solidFill>
                  <a:prstClr val="black"/>
                </a:solidFill>
                <a:latin typeface="Helvetica" pitchFamily="2" charset="0"/>
                <a:ea typeface="Helvetica Light" charset="0"/>
                <a:cs typeface="Helvetica Light" charset="0"/>
                <a:sym typeface="Wingdings" pitchFamily="2" charset="2"/>
              </a:rPr>
              <a:t>eg</a:t>
            </a:r>
            <a:r>
              <a:rPr lang="en-GB" sz="1400">
                <a:solidFill>
                  <a:prstClr val="black"/>
                </a:solidFill>
                <a:latin typeface="Helvetica" pitchFamily="2" charset="0"/>
                <a:ea typeface="Helvetica Light" charset="0"/>
                <a:cs typeface="Helvetica Light" charset="0"/>
                <a:sym typeface="Wingdings" pitchFamily="2" charset="2"/>
              </a:rPr>
              <a:t>, warped extra dimensions)</a:t>
            </a:r>
          </a:p>
          <a:p>
            <a:pPr marL="285750" indent="-285750">
              <a:spcBef>
                <a:spcPts val="1800"/>
              </a:spcBef>
              <a:buFont typeface="Arial" panose="020B0604020202020204" pitchFamily="34" charset="0"/>
              <a:buChar char="•"/>
            </a:pPr>
            <a:r>
              <a:rPr lang="en-GB" sz="1400">
                <a:solidFill>
                  <a:prstClr val="black"/>
                </a:solidFill>
                <a:latin typeface="Helvetica" pitchFamily="2" charset="0"/>
                <a:ea typeface="Helvetica Light" charset="0"/>
                <a:cs typeface="Helvetica Light" charset="0"/>
                <a:sym typeface="Wingdings" pitchFamily="2" charset="2"/>
              </a:rPr>
              <a:t>To be </a:t>
            </a:r>
            <a:r>
              <a:rPr lang="en-GB" sz="1400" i="1">
                <a:solidFill>
                  <a:prstClr val="black"/>
                </a:solidFill>
                <a:latin typeface="Helvetica" pitchFamily="2" charset="0"/>
                <a:ea typeface="Helvetica Light" charset="0"/>
                <a:cs typeface="Helvetica Light" charset="0"/>
                <a:sym typeface="Wingdings" pitchFamily="2" charset="2"/>
              </a:rPr>
              <a:t>natural</a:t>
            </a:r>
            <a:r>
              <a:rPr lang="en-GB" sz="1400">
                <a:solidFill>
                  <a:prstClr val="black"/>
                </a:solidFill>
                <a:latin typeface="Helvetica" pitchFamily="2" charset="0"/>
                <a:ea typeface="Helvetica Light" charset="0"/>
                <a:cs typeface="Helvetica Light" charset="0"/>
                <a:sym typeface="Wingdings" pitchFamily="2" charset="2"/>
              </a:rPr>
              <a:t>, solutions involve new physics at TeV scale. Or invoke a statistical solution (and the anthropic principle) via a landscape of string </a:t>
            </a:r>
            <a:r>
              <a:rPr lang="en-GB" sz="1400" err="1">
                <a:solidFill>
                  <a:prstClr val="black"/>
                </a:solidFill>
                <a:latin typeface="Helvetica" pitchFamily="2" charset="0"/>
                <a:ea typeface="Helvetica Light" charset="0"/>
                <a:cs typeface="Helvetica Light" charset="0"/>
                <a:sym typeface="Wingdings" pitchFamily="2" charset="2"/>
              </a:rPr>
              <a:t>vacua</a:t>
            </a:r>
            <a:r>
              <a:rPr lang="en-GB" sz="1400">
                <a:solidFill>
                  <a:prstClr val="black"/>
                </a:solidFill>
                <a:latin typeface="Helvetica" pitchFamily="2" charset="0"/>
                <a:ea typeface="Helvetica Light" charset="0"/>
                <a:cs typeface="Helvetica Light" charset="0"/>
                <a:sym typeface="Wingdings" pitchFamily="2" charset="2"/>
              </a:rPr>
              <a:t> (multiverse)</a:t>
            </a:r>
          </a:p>
        </p:txBody>
      </p:sp>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56D0CE5D-FB90-6486-3975-7E354F199C67}"/>
                  </a:ext>
                </a:extLst>
              </p:cNvPr>
              <p:cNvSpPr txBox="1"/>
              <p:nvPr/>
            </p:nvSpPr>
            <p:spPr>
              <a:xfrm>
                <a:off x="7332689" y="2479538"/>
                <a:ext cx="2625725" cy="354649"/>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Sup>
                        <m:sSubSupPr>
                          <m:ctrlPr>
                            <a:rPr lang="en-US" sz="1600" b="0" i="1" smtClean="0">
                              <a:solidFill>
                                <a:srgbClr val="000000"/>
                              </a:solidFill>
                              <a:latin typeface="Cambria Math" panose="02040503050406030204" pitchFamily="18" charset="0"/>
                              <a:ea typeface="Cambria Math" panose="02040503050406030204" pitchFamily="18" charset="0"/>
                            </a:rPr>
                          </m:ctrlPr>
                        </m:sSubSupPr>
                        <m:e>
                          <m:r>
                            <a:rPr lang="en-US" sz="1600" b="0" i="1" smtClean="0">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𝐻</m:t>
                          </m:r>
                        </m:sub>
                        <m:sup>
                          <m:r>
                            <a:rPr lang="en-US" sz="1600" b="0" i="1" smtClean="0">
                              <a:solidFill>
                                <a:srgbClr val="000000"/>
                              </a:solidFill>
                              <a:latin typeface="Cambria Math" panose="02040503050406030204" pitchFamily="18" charset="0"/>
                              <a:ea typeface="Cambria Math" panose="02040503050406030204" pitchFamily="18" charset="0"/>
                            </a:rPr>
                            <m:t>2</m:t>
                          </m:r>
                        </m:sup>
                      </m:sSubSup>
                      <m:r>
                        <a:rPr lang="en-US" sz="1600" b="0" i="1" smtClean="0">
                          <a:solidFill>
                            <a:srgbClr val="000000"/>
                          </a:solidFill>
                          <a:latin typeface="Cambria Math" panose="02040503050406030204" pitchFamily="18" charset="0"/>
                          <a:ea typeface="Cambria Math" panose="02040503050406030204" pitchFamily="18" charset="0"/>
                        </a:rPr>
                        <m:t>=</m:t>
                      </m:r>
                      <m:sSubSup>
                        <m:sSubSupPr>
                          <m:ctrlPr>
                            <a:rPr lang="en-US" sz="1600" i="1">
                              <a:solidFill>
                                <a:srgbClr val="000000"/>
                              </a:solidFill>
                              <a:latin typeface="Cambria Math" panose="02040503050406030204" pitchFamily="18" charset="0"/>
                              <a:ea typeface="Cambria Math" panose="02040503050406030204" pitchFamily="18" charset="0"/>
                            </a:rPr>
                          </m:ctrlPr>
                        </m:sSubSupPr>
                        <m:e>
                          <m:r>
                            <a:rPr lang="en-US" sz="1600" i="1">
                              <a:solidFill>
                                <a:srgbClr val="000000"/>
                              </a:solidFill>
                              <a:latin typeface="Cambria Math" panose="02040503050406030204" pitchFamily="18" charset="0"/>
                              <a:ea typeface="Cambria Math" panose="02040503050406030204" pitchFamily="18" charset="0"/>
                            </a:rPr>
                            <m:t>𝑚</m:t>
                          </m:r>
                        </m:e>
                        <m:sub>
                          <m:r>
                            <m:rPr>
                              <m:sty m:val="p"/>
                            </m:rPr>
                            <a:rPr lang="en-US" sz="1600" b="0" i="0" smtClean="0">
                              <a:solidFill>
                                <a:srgbClr val="000000"/>
                              </a:solidFill>
                              <a:latin typeface="Cambria Math" panose="02040503050406030204" pitchFamily="18" charset="0"/>
                              <a:ea typeface="Cambria Math" panose="02040503050406030204" pitchFamily="18" charset="0"/>
                            </a:rPr>
                            <m:t>bare</m:t>
                          </m:r>
                        </m:sub>
                        <m:sup>
                          <m:r>
                            <a:rPr lang="en-US" sz="1600" i="1">
                              <a:solidFill>
                                <a:srgbClr val="000000"/>
                              </a:solidFill>
                              <a:latin typeface="Cambria Math" panose="02040503050406030204" pitchFamily="18" charset="0"/>
                              <a:ea typeface="Cambria Math" panose="02040503050406030204" pitchFamily="18" charset="0"/>
                            </a:rPr>
                            <m:t>2</m:t>
                          </m:r>
                        </m:sup>
                      </m:sSubSup>
                      <m:r>
                        <a:rPr lang="en-US" sz="1600" b="0" i="1" smtClean="0">
                          <a:solidFill>
                            <a:srgbClr val="000000"/>
                          </a:solidFill>
                          <a:latin typeface="Cambria Math" panose="02040503050406030204" pitchFamily="18" charset="0"/>
                          <a:ea typeface="Cambria Math" panose="02040503050406030204" pitchFamily="18" charset="0"/>
                        </a:rPr>
                        <m:t>+</m:t>
                      </m:r>
                      <m:r>
                        <a:rPr lang="en-US" sz="1600" b="0" i="1" smtClean="0">
                          <a:solidFill>
                            <a:srgbClr val="000000"/>
                          </a:solidFill>
                          <a:latin typeface="Cambria Math" panose="02040503050406030204" pitchFamily="18" charset="0"/>
                          <a:ea typeface="Cambria Math" panose="02040503050406030204" pitchFamily="18" charset="0"/>
                        </a:rPr>
                        <m:t>𝛿</m:t>
                      </m:r>
                      <m:sSubSup>
                        <m:sSubSupPr>
                          <m:ctrlPr>
                            <a:rPr lang="en-US" sz="1600" i="1" smtClean="0">
                              <a:solidFill>
                                <a:srgbClr val="000000"/>
                              </a:solidFill>
                              <a:latin typeface="Cambria Math" panose="02040503050406030204" pitchFamily="18" charset="0"/>
                              <a:ea typeface="Cambria Math" panose="02040503050406030204" pitchFamily="18" charset="0"/>
                            </a:rPr>
                          </m:ctrlPr>
                        </m:sSubSup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𝐻</m:t>
                          </m:r>
                        </m:sub>
                        <m:sup>
                          <m:r>
                            <a:rPr lang="en-US" sz="1600" i="1">
                              <a:solidFill>
                                <a:srgbClr val="000000"/>
                              </a:solidFill>
                              <a:latin typeface="Cambria Math" panose="02040503050406030204" pitchFamily="18" charset="0"/>
                              <a:ea typeface="Cambria Math" panose="02040503050406030204" pitchFamily="18" charset="0"/>
                            </a:rPr>
                            <m:t>2</m:t>
                          </m:r>
                        </m:sup>
                      </m:sSubSup>
                    </m:oMath>
                  </m:oMathPara>
                </a14:m>
                <a:endParaRPr lang="en-CH" sz="1600"/>
              </a:p>
            </p:txBody>
          </p:sp>
        </mc:Choice>
        <mc:Fallback>
          <p:sp>
            <p:nvSpPr>
              <p:cNvPr id="11" name="TextBox 10">
                <a:extLst>
                  <a:ext uri="{FF2B5EF4-FFF2-40B4-BE49-F238E27FC236}">
                    <a16:creationId xmlns:a16="http://schemas.microsoft.com/office/drawing/2014/main" id="{56D0CE5D-FB90-6486-3975-7E354F199C67}"/>
                  </a:ext>
                </a:extLst>
              </p:cNvPr>
              <p:cNvSpPr txBox="1">
                <a:spLocks noRot="1" noChangeAspect="1" noMove="1" noResize="1" noEditPoints="1" noAdjustHandles="1" noChangeArrowheads="1" noChangeShapeType="1" noTextEdit="1"/>
              </p:cNvSpPr>
              <p:nvPr/>
            </p:nvSpPr>
            <p:spPr>
              <a:xfrm>
                <a:off x="7332689" y="2479538"/>
                <a:ext cx="2625725" cy="354649"/>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FDCE004A-CE85-6EFA-2794-9B32F7630602}"/>
                  </a:ext>
                </a:extLst>
              </p:cNvPr>
              <p:cNvSpPr txBox="1"/>
              <p:nvPr/>
            </p:nvSpPr>
            <p:spPr>
              <a:xfrm>
                <a:off x="6794513" y="2946384"/>
                <a:ext cx="4000514" cy="58644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1600" b="0" i="1" smtClean="0">
                          <a:solidFill>
                            <a:srgbClr val="000000"/>
                          </a:solidFill>
                          <a:latin typeface="Cambria Math" panose="02040503050406030204" pitchFamily="18" charset="0"/>
                          <a:ea typeface="Cambria Math" panose="02040503050406030204" pitchFamily="18" charset="0"/>
                        </a:rPr>
                        <m:t>𝛿</m:t>
                      </m:r>
                      <m:sSubSup>
                        <m:sSubSupPr>
                          <m:ctrlPr>
                            <a:rPr lang="en-US" sz="1600" i="1" smtClean="0">
                              <a:solidFill>
                                <a:srgbClr val="000000"/>
                              </a:solidFill>
                              <a:latin typeface="Cambria Math" panose="02040503050406030204" pitchFamily="18" charset="0"/>
                              <a:ea typeface="Cambria Math" panose="02040503050406030204" pitchFamily="18" charset="0"/>
                            </a:rPr>
                          </m:ctrlPr>
                        </m:sSubSup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𝐻</m:t>
                          </m:r>
                        </m:sub>
                        <m:sup>
                          <m:r>
                            <a:rPr lang="en-US" sz="1600" i="1">
                              <a:solidFill>
                                <a:srgbClr val="000000"/>
                              </a:solidFill>
                              <a:latin typeface="Cambria Math" panose="02040503050406030204" pitchFamily="18" charset="0"/>
                              <a:ea typeface="Cambria Math" panose="02040503050406030204" pitchFamily="18" charset="0"/>
                            </a:rPr>
                            <m:t>2</m:t>
                          </m:r>
                        </m:sup>
                      </m:sSubSup>
                      <m:r>
                        <a:rPr lang="en-US" sz="1600" b="0" i="1" smtClean="0">
                          <a:solidFill>
                            <a:srgbClr val="000000"/>
                          </a:solidFill>
                          <a:latin typeface="Cambria Math" panose="02040503050406030204" pitchFamily="18" charset="0"/>
                          <a:ea typeface="Cambria Math" panose="02040503050406030204" pitchFamily="18" charset="0"/>
                        </a:rPr>
                        <m:t>=</m:t>
                      </m:r>
                      <m:f>
                        <m:fPr>
                          <m:ctrlPr>
                            <a:rPr lang="en-US" sz="1600" b="0" i="1" smtClean="0">
                              <a:solidFill>
                                <a:srgbClr val="000000"/>
                              </a:solidFill>
                              <a:latin typeface="Cambria Math" panose="02040503050406030204" pitchFamily="18" charset="0"/>
                              <a:ea typeface="Cambria Math" panose="02040503050406030204" pitchFamily="18" charset="0"/>
                            </a:rPr>
                          </m:ctrlPr>
                        </m:fPr>
                        <m:num>
                          <m:sSup>
                            <m:sSupPr>
                              <m:ctrlPr>
                                <a:rPr lang="en-US" sz="1600" b="0" i="1" smtClean="0">
                                  <a:solidFill>
                                    <a:srgbClr val="000000"/>
                                  </a:solidFill>
                                  <a:latin typeface="Cambria Math" panose="02040503050406030204" pitchFamily="18" charset="0"/>
                                  <a:ea typeface="Cambria Math" panose="02040503050406030204" pitchFamily="18" charset="0"/>
                                </a:rPr>
                              </m:ctrlPr>
                            </m:sSupPr>
                            <m:e>
                              <m:r>
                                <m:rPr>
                                  <m:sty m:val="p"/>
                                </m:rPr>
                                <a:rPr lang="el-GR" sz="1600" i="1">
                                  <a:solidFill>
                                    <a:srgbClr val="000000"/>
                                  </a:solidFill>
                                  <a:latin typeface="Cambria Math" panose="02040503050406030204" pitchFamily="18" charset="0"/>
                                  <a:ea typeface="Cambria Math" panose="02040503050406030204" pitchFamily="18" charset="0"/>
                                </a:rPr>
                                <m:t>Λ</m:t>
                              </m:r>
                            </m:e>
                            <m:sup>
                              <m:r>
                                <a:rPr lang="en-US" sz="1600" b="0" i="1" smtClean="0">
                                  <a:solidFill>
                                    <a:srgbClr val="000000"/>
                                  </a:solidFill>
                                  <a:latin typeface="Cambria Math" panose="02040503050406030204" pitchFamily="18" charset="0"/>
                                  <a:ea typeface="Cambria Math" panose="02040503050406030204" pitchFamily="18" charset="0"/>
                                </a:rPr>
                                <m:t>2</m:t>
                              </m:r>
                            </m:sup>
                          </m:sSup>
                        </m:num>
                        <m:den>
                          <m:r>
                            <a:rPr lang="en-US" sz="1600" b="0" i="1" smtClean="0">
                              <a:solidFill>
                                <a:srgbClr val="000000"/>
                              </a:solidFill>
                              <a:latin typeface="Cambria Math" panose="02040503050406030204" pitchFamily="18" charset="0"/>
                              <a:ea typeface="Cambria Math" panose="02040503050406030204" pitchFamily="18" charset="0"/>
                            </a:rPr>
                            <m:t>16</m:t>
                          </m:r>
                          <m:sSup>
                            <m:sSupPr>
                              <m:ctrlPr>
                                <a:rPr lang="en-US" sz="1600" b="0" i="1" smtClean="0">
                                  <a:solidFill>
                                    <a:srgbClr val="000000"/>
                                  </a:solidFill>
                                  <a:latin typeface="Cambria Math" panose="02040503050406030204" pitchFamily="18" charset="0"/>
                                  <a:ea typeface="Cambria Math" panose="02040503050406030204" pitchFamily="18" charset="0"/>
                                </a:rPr>
                              </m:ctrlPr>
                            </m:sSupPr>
                            <m:e>
                              <m:r>
                                <a:rPr lang="en-US" sz="1600" b="0" i="1" smtClean="0">
                                  <a:solidFill>
                                    <a:srgbClr val="000000"/>
                                  </a:solidFill>
                                  <a:latin typeface="Cambria Math" panose="02040503050406030204" pitchFamily="18" charset="0"/>
                                  <a:ea typeface="Cambria Math" panose="02040503050406030204" pitchFamily="18" charset="0"/>
                                </a:rPr>
                                <m:t>𝜋</m:t>
                              </m:r>
                            </m:e>
                            <m:sup>
                              <m:r>
                                <a:rPr lang="en-US" sz="1600" b="0" i="1" smtClean="0">
                                  <a:solidFill>
                                    <a:srgbClr val="000000"/>
                                  </a:solidFill>
                                  <a:latin typeface="Cambria Math" panose="02040503050406030204" pitchFamily="18" charset="0"/>
                                  <a:ea typeface="Cambria Math" panose="02040503050406030204" pitchFamily="18" charset="0"/>
                                </a:rPr>
                                <m:t>2</m:t>
                              </m:r>
                            </m:sup>
                          </m:sSup>
                        </m:den>
                      </m:f>
                      <m:f>
                        <m:fPr>
                          <m:ctrlPr>
                            <a:rPr lang="en-US" sz="1600" b="0" i="1" smtClean="0">
                              <a:solidFill>
                                <a:srgbClr val="000000"/>
                              </a:solidFill>
                              <a:latin typeface="Cambria Math" panose="02040503050406030204" pitchFamily="18" charset="0"/>
                              <a:ea typeface="Cambria Math" panose="02040503050406030204" pitchFamily="18" charset="0"/>
                            </a:rPr>
                          </m:ctrlPr>
                        </m:fPr>
                        <m:num>
                          <m:r>
                            <a:rPr lang="en-US" sz="1600" b="0" i="1" smtClean="0">
                              <a:solidFill>
                                <a:srgbClr val="000000"/>
                              </a:solidFill>
                              <a:latin typeface="Cambria Math" panose="02040503050406030204" pitchFamily="18" charset="0"/>
                              <a:ea typeface="Cambria Math" panose="02040503050406030204" pitchFamily="18" charset="0"/>
                            </a:rPr>
                            <m:t>3</m:t>
                          </m:r>
                        </m:num>
                        <m:den>
                          <m:sSup>
                            <m:sSupPr>
                              <m:ctrlPr>
                                <a:rPr lang="en-US" sz="1600" b="0" i="1" smtClean="0">
                                  <a:solidFill>
                                    <a:srgbClr val="000000"/>
                                  </a:solidFill>
                                  <a:latin typeface="Cambria Math" panose="02040503050406030204" pitchFamily="18" charset="0"/>
                                  <a:ea typeface="Cambria Math" panose="02040503050406030204" pitchFamily="18" charset="0"/>
                                </a:rPr>
                              </m:ctrlPr>
                            </m:sSupPr>
                            <m:e>
                              <m:r>
                                <a:rPr lang="en-US" sz="1600" b="0" i="1" smtClean="0">
                                  <a:solidFill>
                                    <a:srgbClr val="000000"/>
                                  </a:solidFill>
                                  <a:latin typeface="Cambria Math" panose="02040503050406030204" pitchFamily="18" charset="0"/>
                                  <a:ea typeface="Cambria Math" panose="02040503050406030204" pitchFamily="18" charset="0"/>
                                </a:rPr>
                                <m:t>𝜐</m:t>
                              </m:r>
                            </m:e>
                            <m:sup>
                              <m:r>
                                <a:rPr lang="en-US" sz="1600" b="0" i="1" smtClean="0">
                                  <a:solidFill>
                                    <a:srgbClr val="000000"/>
                                  </a:solidFill>
                                  <a:latin typeface="Cambria Math" panose="02040503050406030204" pitchFamily="18" charset="0"/>
                                  <a:ea typeface="Cambria Math" panose="02040503050406030204" pitchFamily="18" charset="0"/>
                                </a:rPr>
                                <m:t>2</m:t>
                              </m:r>
                            </m:sup>
                          </m:sSup>
                        </m:den>
                      </m:f>
                      <m:d>
                        <m:dPr>
                          <m:ctrlPr>
                            <a:rPr lang="en-US" sz="1600" b="0" i="1" smtClean="0">
                              <a:solidFill>
                                <a:srgbClr val="000000"/>
                              </a:solidFill>
                              <a:latin typeface="Cambria Math" panose="02040503050406030204" pitchFamily="18" charset="0"/>
                              <a:ea typeface="Cambria Math" panose="02040503050406030204" pitchFamily="18" charset="0"/>
                            </a:rPr>
                          </m:ctrlPr>
                        </m:dPr>
                        <m:e>
                          <m:sSubSup>
                            <m:sSubSupPr>
                              <m:ctrlPr>
                                <a:rPr lang="en-US" sz="1600" i="1">
                                  <a:solidFill>
                                    <a:srgbClr val="000000"/>
                                  </a:solidFill>
                                  <a:latin typeface="Cambria Math" panose="02040503050406030204" pitchFamily="18" charset="0"/>
                                  <a:ea typeface="Cambria Math" panose="02040503050406030204" pitchFamily="18" charset="0"/>
                                </a:rPr>
                              </m:ctrlPr>
                            </m:sSubSupPr>
                            <m:e>
                              <m:r>
                                <a:rPr lang="en-US" sz="1600" i="1">
                                  <a:solidFill>
                                    <a:srgbClr val="000000"/>
                                  </a:solidFill>
                                  <a:latin typeface="Cambria Math" panose="02040503050406030204" pitchFamily="18" charset="0"/>
                                  <a:ea typeface="Cambria Math" panose="02040503050406030204" pitchFamily="18" charset="0"/>
                                </a:rPr>
                                <m:t>𝑚</m:t>
                              </m:r>
                            </m:e>
                            <m:sub>
                              <m:r>
                                <a:rPr lang="en-US" sz="1600" i="1">
                                  <a:solidFill>
                                    <a:srgbClr val="000000"/>
                                  </a:solidFill>
                                  <a:latin typeface="Cambria Math" panose="02040503050406030204" pitchFamily="18" charset="0"/>
                                  <a:ea typeface="Cambria Math" panose="02040503050406030204" pitchFamily="18" charset="0"/>
                                </a:rPr>
                                <m:t>𝐻</m:t>
                              </m:r>
                            </m:sub>
                            <m:sup>
                              <m:r>
                                <a:rPr lang="en-US" sz="1600" i="1">
                                  <a:solidFill>
                                    <a:srgbClr val="000000"/>
                                  </a:solidFill>
                                  <a:latin typeface="Cambria Math" panose="02040503050406030204" pitchFamily="18" charset="0"/>
                                  <a:ea typeface="Cambria Math" panose="02040503050406030204" pitchFamily="18" charset="0"/>
                                </a:rPr>
                                <m:t>2</m:t>
                              </m:r>
                            </m:sup>
                          </m:sSubSup>
                          <m:r>
                            <a:rPr lang="en-US" sz="1600" b="0" i="1" smtClean="0">
                              <a:solidFill>
                                <a:srgbClr val="000000"/>
                              </a:solidFill>
                              <a:latin typeface="Cambria Math" panose="02040503050406030204" pitchFamily="18" charset="0"/>
                              <a:ea typeface="Cambria Math" panose="02040503050406030204" pitchFamily="18" charset="0"/>
                            </a:rPr>
                            <m:t>+</m:t>
                          </m:r>
                          <m:sSubSup>
                            <m:sSubSupPr>
                              <m:ctrlPr>
                                <a:rPr lang="en-US" sz="1600" i="1">
                                  <a:solidFill>
                                    <a:srgbClr val="000000"/>
                                  </a:solidFill>
                                  <a:latin typeface="Cambria Math" panose="02040503050406030204" pitchFamily="18" charset="0"/>
                                  <a:ea typeface="Cambria Math" panose="02040503050406030204" pitchFamily="18" charset="0"/>
                                </a:rPr>
                              </m:ctrlPr>
                            </m:sSubSupPr>
                            <m:e>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𝑍</m:t>
                              </m:r>
                            </m:sub>
                            <m:sup>
                              <m:r>
                                <a:rPr lang="en-US" sz="1600" i="1">
                                  <a:solidFill>
                                    <a:srgbClr val="000000"/>
                                  </a:solidFill>
                                  <a:latin typeface="Cambria Math" panose="02040503050406030204" pitchFamily="18" charset="0"/>
                                  <a:ea typeface="Cambria Math" panose="02040503050406030204" pitchFamily="18" charset="0"/>
                                </a:rPr>
                                <m:t>2</m:t>
                              </m:r>
                            </m:sup>
                          </m:sSubSup>
                          <m:r>
                            <a:rPr lang="en-US" sz="1600" b="0" i="1" smtClean="0">
                              <a:solidFill>
                                <a:srgbClr val="000000"/>
                              </a:solidFill>
                              <a:latin typeface="Cambria Math" panose="02040503050406030204" pitchFamily="18" charset="0"/>
                              <a:ea typeface="Cambria Math" panose="02040503050406030204" pitchFamily="18" charset="0"/>
                            </a:rPr>
                            <m:t>+</m:t>
                          </m:r>
                          <m:sSubSup>
                            <m:sSubSupPr>
                              <m:ctrlPr>
                                <a:rPr lang="en-US" sz="1600" i="1">
                                  <a:solidFill>
                                    <a:srgbClr val="000000"/>
                                  </a:solidFill>
                                  <a:latin typeface="Cambria Math" panose="02040503050406030204" pitchFamily="18" charset="0"/>
                                  <a:ea typeface="Cambria Math" panose="02040503050406030204" pitchFamily="18" charset="0"/>
                                </a:rPr>
                              </m:ctrlPr>
                            </m:sSubSupPr>
                            <m:e>
                              <m:r>
                                <a:rPr lang="en-US" sz="1600" b="0" i="1" smtClean="0">
                                  <a:solidFill>
                                    <a:srgbClr val="000000"/>
                                  </a:solidFill>
                                  <a:latin typeface="Cambria Math" panose="02040503050406030204" pitchFamily="18" charset="0"/>
                                  <a:ea typeface="Cambria Math" panose="02040503050406030204" pitchFamily="18" charset="0"/>
                                </a:rPr>
                                <m:t>2</m:t>
                              </m:r>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𝑊</m:t>
                              </m:r>
                            </m:sub>
                            <m:sup>
                              <m:r>
                                <a:rPr lang="en-US" sz="1600" i="1">
                                  <a:solidFill>
                                    <a:srgbClr val="000000"/>
                                  </a:solidFill>
                                  <a:latin typeface="Cambria Math" panose="02040503050406030204" pitchFamily="18" charset="0"/>
                                  <a:ea typeface="Cambria Math" panose="02040503050406030204" pitchFamily="18" charset="0"/>
                                </a:rPr>
                                <m:t>2</m:t>
                              </m:r>
                            </m:sup>
                          </m:sSubSup>
                          <m:r>
                            <a:rPr lang="en-US" sz="1600" b="0" i="1" smtClean="0">
                              <a:solidFill>
                                <a:srgbClr val="000000"/>
                              </a:solidFill>
                              <a:latin typeface="Cambria Math" panose="02040503050406030204" pitchFamily="18" charset="0"/>
                              <a:ea typeface="Cambria Math" panose="02040503050406030204" pitchFamily="18" charset="0"/>
                            </a:rPr>
                            <m:t>−</m:t>
                          </m:r>
                          <m:sSubSup>
                            <m:sSubSupPr>
                              <m:ctrlPr>
                                <a:rPr lang="en-US" sz="1600" i="1">
                                  <a:solidFill>
                                    <a:srgbClr val="000000"/>
                                  </a:solidFill>
                                  <a:latin typeface="Cambria Math" panose="02040503050406030204" pitchFamily="18" charset="0"/>
                                  <a:ea typeface="Cambria Math" panose="02040503050406030204" pitchFamily="18" charset="0"/>
                                </a:rPr>
                              </m:ctrlPr>
                            </m:sSubSupPr>
                            <m:e>
                              <m:r>
                                <a:rPr lang="en-US" sz="1600" b="0" i="1" smtClean="0">
                                  <a:solidFill>
                                    <a:srgbClr val="000000"/>
                                  </a:solidFill>
                                  <a:latin typeface="Cambria Math" panose="02040503050406030204" pitchFamily="18" charset="0"/>
                                  <a:ea typeface="Cambria Math" panose="02040503050406030204" pitchFamily="18" charset="0"/>
                                </a:rPr>
                                <m:t>4</m:t>
                              </m:r>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𝑡</m:t>
                              </m:r>
                            </m:sub>
                            <m:sup>
                              <m:r>
                                <a:rPr lang="en-US" sz="1600" i="1">
                                  <a:solidFill>
                                    <a:srgbClr val="000000"/>
                                  </a:solidFill>
                                  <a:latin typeface="Cambria Math" panose="02040503050406030204" pitchFamily="18" charset="0"/>
                                  <a:ea typeface="Cambria Math" panose="02040503050406030204" pitchFamily="18" charset="0"/>
                                </a:rPr>
                                <m:t>2</m:t>
                              </m:r>
                            </m:sup>
                          </m:sSubSup>
                        </m:e>
                      </m:d>
                    </m:oMath>
                  </m:oMathPara>
                </a14:m>
                <a:endParaRPr lang="en-CH" sz="1600"/>
              </a:p>
            </p:txBody>
          </p:sp>
        </mc:Choice>
        <mc:Fallback>
          <p:sp>
            <p:nvSpPr>
              <p:cNvPr id="14" name="TextBox 13">
                <a:extLst>
                  <a:ext uri="{FF2B5EF4-FFF2-40B4-BE49-F238E27FC236}">
                    <a16:creationId xmlns:a16="http://schemas.microsoft.com/office/drawing/2014/main" id="{FDCE004A-CE85-6EFA-2794-9B32F7630602}"/>
                  </a:ext>
                </a:extLst>
              </p:cNvPr>
              <p:cNvSpPr txBox="1">
                <a:spLocks noRot="1" noChangeAspect="1" noMove="1" noResize="1" noEditPoints="1" noAdjustHandles="1" noChangeArrowheads="1" noChangeShapeType="1" noTextEdit="1"/>
              </p:cNvSpPr>
              <p:nvPr/>
            </p:nvSpPr>
            <p:spPr>
              <a:xfrm>
                <a:off x="6794513" y="2946384"/>
                <a:ext cx="4000514" cy="586443"/>
              </a:xfrm>
              <a:prstGeom prst="rect">
                <a:avLst/>
              </a:prstGeom>
              <a:blipFill>
                <a:blip r:embed="rId4"/>
                <a:stretch>
                  <a:fillRect b="-2083"/>
                </a:stretch>
              </a:blipFill>
            </p:spPr>
            <p:txBody>
              <a:bodyPr/>
              <a:lstStyle/>
              <a:p>
                <a:r>
                  <a:rPr lang="en-GB">
                    <a:noFill/>
                  </a:rPr>
                  <a:t> </a:t>
                </a:r>
              </a:p>
            </p:txBody>
          </p:sp>
        </mc:Fallback>
      </mc:AlternateContent>
      <p:sp>
        <p:nvSpPr>
          <p:cNvPr id="15" name="Rectangle 14">
            <a:extLst>
              <a:ext uri="{FF2B5EF4-FFF2-40B4-BE49-F238E27FC236}">
                <a16:creationId xmlns:a16="http://schemas.microsoft.com/office/drawing/2014/main" id="{DB55A82E-7510-717A-3D89-10CABEF565C8}"/>
              </a:ext>
            </a:extLst>
          </p:cNvPr>
          <p:cNvSpPr/>
          <p:nvPr/>
        </p:nvSpPr>
        <p:spPr>
          <a:xfrm>
            <a:off x="0" y="212036"/>
            <a:ext cx="5131558"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18" name="TextBox 17">
            <a:extLst>
              <a:ext uri="{FF2B5EF4-FFF2-40B4-BE49-F238E27FC236}">
                <a16:creationId xmlns:a16="http://schemas.microsoft.com/office/drawing/2014/main" id="{39ACB23F-F2BA-8D02-3497-A0D90397B06E}"/>
              </a:ext>
            </a:extLst>
          </p:cNvPr>
          <p:cNvSpPr txBox="1"/>
          <p:nvPr/>
        </p:nvSpPr>
        <p:spPr>
          <a:xfrm>
            <a:off x="214939" y="264651"/>
            <a:ext cx="5616018"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boson mass</a:t>
            </a:r>
          </a:p>
        </p:txBody>
      </p:sp>
    </p:spTree>
    <p:extLst>
      <p:ext uri="{BB962C8B-B14F-4D97-AF65-F5344CB8AC3E}">
        <p14:creationId xmlns:p14="http://schemas.microsoft.com/office/powerpoint/2010/main" val="368755750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A967D6-556E-3D2B-ACD2-B81E007E27D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E7AD453-0344-1E6E-FB33-2482F5CE881F}"/>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3" name="Picture 2">
            <a:extLst>
              <a:ext uri="{FF2B5EF4-FFF2-40B4-BE49-F238E27FC236}">
                <a16:creationId xmlns:a16="http://schemas.microsoft.com/office/drawing/2014/main" id="{7CAB6B4D-6EDC-F41E-B99C-E496706E7BED}"/>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35" name="Rounded Rectangle 34">
            <a:extLst>
              <a:ext uri="{FF2B5EF4-FFF2-40B4-BE49-F238E27FC236}">
                <a16:creationId xmlns:a16="http://schemas.microsoft.com/office/drawing/2014/main" id="{80F0BDF0-50A5-03C3-6861-8DFB6DE9A34A}"/>
              </a:ext>
            </a:extLst>
          </p:cNvPr>
          <p:cNvSpPr/>
          <p:nvPr/>
        </p:nvSpPr>
        <p:spPr>
          <a:xfrm>
            <a:off x="6344143" y="1148337"/>
            <a:ext cx="5231441" cy="5445011"/>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2" name="Slide Number Placeholder 1">
            <a:extLst>
              <a:ext uri="{FF2B5EF4-FFF2-40B4-BE49-F238E27FC236}">
                <a16:creationId xmlns:a16="http://schemas.microsoft.com/office/drawing/2014/main" id="{685203FA-4FE3-6510-8FC4-47BD216977A7}"/>
              </a:ext>
            </a:extLst>
          </p:cNvPr>
          <p:cNvSpPr>
            <a:spLocks noGrp="1"/>
          </p:cNvSpPr>
          <p:nvPr>
            <p:ph type="sldNum" sz="quarter" idx="4"/>
          </p:nvPr>
        </p:nvSpPr>
        <p:spPr/>
        <p:txBody>
          <a:bodyPr/>
          <a:lstStyle/>
          <a:p>
            <a:pPr>
              <a:defRPr/>
            </a:pPr>
            <a:fld id="{611C2F03-9E95-40C9-A99F-3C4F7EE8CF2A}" type="slidenum">
              <a:rPr lang="en-GB" smtClean="0"/>
              <a:pPr>
                <a:defRPr/>
              </a:pPr>
              <a:t>79</a:t>
            </a:fld>
            <a:endParaRPr lang="en-GB"/>
          </a:p>
        </p:txBody>
      </p:sp>
      <p:sp>
        <p:nvSpPr>
          <p:cNvPr id="5" name="Rectangle 4">
            <a:extLst>
              <a:ext uri="{FF2B5EF4-FFF2-40B4-BE49-F238E27FC236}">
                <a16:creationId xmlns:a16="http://schemas.microsoft.com/office/drawing/2014/main" id="{BDB1661D-36A7-6CFC-C335-ED6980A223F1}"/>
              </a:ext>
            </a:extLst>
          </p:cNvPr>
          <p:cNvSpPr/>
          <p:nvPr/>
        </p:nvSpPr>
        <p:spPr>
          <a:xfrm>
            <a:off x="-1" y="212036"/>
            <a:ext cx="5132339"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4BA382E8-7034-58EC-5EA6-0EF85C8BDA8C}"/>
              </a:ext>
            </a:extLst>
          </p:cNvPr>
          <p:cNvSpPr txBox="1"/>
          <p:nvPr/>
        </p:nvSpPr>
        <p:spPr>
          <a:xfrm>
            <a:off x="214938" y="264651"/>
            <a:ext cx="5132340"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Higgs boson width</a:t>
            </a:r>
          </a:p>
        </p:txBody>
      </p:sp>
      <p:pic>
        <p:nvPicPr>
          <p:cNvPr id="33" name="Picture 32">
            <a:extLst>
              <a:ext uri="{FF2B5EF4-FFF2-40B4-BE49-F238E27FC236}">
                <a16:creationId xmlns:a16="http://schemas.microsoft.com/office/drawing/2014/main" id="{21B55579-9F4F-1B4F-8925-58F69DC8587B}"/>
              </a:ext>
            </a:extLst>
          </p:cNvPr>
          <p:cNvPicPr>
            <a:picLocks noChangeAspect="1"/>
          </p:cNvPicPr>
          <p:nvPr/>
        </p:nvPicPr>
        <p:blipFill>
          <a:blip r:embed="rId3"/>
          <a:srcRect/>
          <a:stretch/>
        </p:blipFill>
        <p:spPr>
          <a:xfrm rot="5400000">
            <a:off x="6707007" y="1388028"/>
            <a:ext cx="4521815" cy="4988073"/>
          </a:xfrm>
          <a:prstGeom prst="rect">
            <a:avLst/>
          </a:prstGeom>
        </p:spPr>
      </p:pic>
      <p:sp>
        <p:nvSpPr>
          <p:cNvPr id="34" name="TextBox 33">
            <a:extLst>
              <a:ext uri="{FF2B5EF4-FFF2-40B4-BE49-F238E27FC236}">
                <a16:creationId xmlns:a16="http://schemas.microsoft.com/office/drawing/2014/main" id="{7B4B1730-4022-7C74-B642-5B18FEF59647}"/>
              </a:ext>
            </a:extLst>
          </p:cNvPr>
          <p:cNvSpPr txBox="1"/>
          <p:nvPr/>
        </p:nvSpPr>
        <p:spPr>
          <a:xfrm>
            <a:off x="6412382" y="1214976"/>
            <a:ext cx="4879862" cy="338554"/>
          </a:xfrm>
          <a:prstGeom prst="rect">
            <a:avLst/>
          </a:prstGeom>
          <a:noFill/>
        </p:spPr>
        <p:txBody>
          <a:bodyPr wrap="none" rtlCol="0">
            <a:spAutoFit/>
          </a:bodyPr>
          <a:lstStyle/>
          <a:p>
            <a:pPr marL="0">
              <a:spcBef>
                <a:spcPts val="3000"/>
              </a:spcBef>
            </a:pPr>
            <a:r>
              <a:rPr lang="en-CH" sz="1600">
                <a:solidFill>
                  <a:prstClr val="black"/>
                </a:solidFill>
                <a:latin typeface="Helvetica" pitchFamily="2" charset="0"/>
                <a:ea typeface="Helvetica Light" charset="0"/>
                <a:cs typeface="Helvetica Light" charset="0"/>
                <a:sym typeface="Wingdings" pitchFamily="2" charset="2"/>
              </a:rPr>
              <a:t>The pp → 4𝓁 spectrum is sensitive to H* production</a:t>
            </a:r>
          </a:p>
        </p:txBody>
      </p:sp>
      <p:sp>
        <p:nvSpPr>
          <p:cNvPr id="36" name="TextBox 35">
            <a:extLst>
              <a:ext uri="{FF2B5EF4-FFF2-40B4-BE49-F238E27FC236}">
                <a16:creationId xmlns:a16="http://schemas.microsoft.com/office/drawing/2014/main" id="{27F37D19-B818-0814-3A82-C74CCE22BF61}"/>
              </a:ext>
            </a:extLst>
          </p:cNvPr>
          <p:cNvSpPr txBox="1"/>
          <p:nvPr/>
        </p:nvSpPr>
        <p:spPr>
          <a:xfrm>
            <a:off x="9361544" y="6139666"/>
            <a:ext cx="1402212" cy="369332"/>
          </a:xfrm>
          <a:prstGeom prst="rect">
            <a:avLst/>
          </a:prstGeom>
          <a:noFill/>
        </p:spPr>
        <p:txBody>
          <a:bodyPr wrap="square" rtlCol="0">
            <a:spAutoFit/>
          </a:bodyPr>
          <a:lstStyle/>
          <a:p>
            <a:pPr>
              <a:spcBef>
                <a:spcPts val="3000"/>
              </a:spcBef>
            </a:pPr>
            <a:r>
              <a:rPr lang="en-GB" sz="900">
                <a:solidFill>
                  <a:schemeClr val="tx1">
                    <a:lumMod val="50000"/>
                    <a:lumOff val="50000"/>
                  </a:schemeClr>
                </a:solidFill>
                <a:latin typeface="Helvetica Light" charset="0"/>
                <a:ea typeface="Helvetica Light" charset="0"/>
                <a:cs typeface="Helvetica Light" charset="0"/>
                <a:sym typeface="Wingdings" pitchFamily="2" charset="2"/>
              </a:rPr>
              <a:t>Newest: </a:t>
            </a:r>
            <a:r>
              <a:rPr lang="en-GB" sz="900">
                <a:solidFill>
                  <a:schemeClr val="tx1">
                    <a:lumMod val="50000"/>
                    <a:lumOff val="50000"/>
                  </a:schemeClr>
                </a:solidFill>
                <a:latin typeface="Helvetica Light" charset="0"/>
                <a:ea typeface="Helvetica Light" charset="0"/>
                <a:cs typeface="Helvetica Light" charset="0"/>
                <a:sym typeface="Wingdings" pitchFamily="2" charset="2"/>
                <a:hlinkClick r:id="rId4"/>
              </a:rPr>
              <a:t>Rep. Prog. Phys. 88 (2025) 057803</a:t>
            </a:r>
            <a:endParaRPr lang="en-CH" sz="900">
              <a:solidFill>
                <a:prstClr val="black"/>
              </a:solidFill>
              <a:latin typeface="Helvetica Light" charset="0"/>
              <a:ea typeface="Helvetica Light" charset="0"/>
              <a:cs typeface="Helvetica Light" charset="0"/>
              <a:sym typeface="Wingdings" pitchFamily="2" charset="2"/>
            </a:endParaRPr>
          </a:p>
        </p:txBody>
      </p:sp>
      <p:sp>
        <p:nvSpPr>
          <p:cNvPr id="37" name="Rounded Rectangle 36">
            <a:extLst>
              <a:ext uri="{FF2B5EF4-FFF2-40B4-BE49-F238E27FC236}">
                <a16:creationId xmlns:a16="http://schemas.microsoft.com/office/drawing/2014/main" id="{B8ADA33C-71BB-FDE0-BFF5-83EC541D118F}"/>
              </a:ext>
            </a:extLst>
          </p:cNvPr>
          <p:cNvSpPr/>
          <p:nvPr/>
        </p:nvSpPr>
        <p:spPr>
          <a:xfrm>
            <a:off x="7271511" y="5977573"/>
            <a:ext cx="2090855" cy="477212"/>
          </a:xfrm>
          <a:prstGeom prst="roundRect">
            <a:avLst/>
          </a:prstGeom>
          <a:solidFill>
            <a:schemeClr val="bg1"/>
          </a:solidFill>
          <a:ln w="19050">
            <a:solidFill>
              <a:srgbClr val="E70000"/>
            </a:solidFill>
          </a:ln>
        </p:spPr>
        <p:txBody>
          <a:bodyPr wrap="square" rtlCol="0" anchor="ctr">
            <a:spAutoFit/>
          </a:bodyPr>
          <a:lstStyle/>
          <a:p>
            <a:pPr algn="l"/>
            <a:endParaRPr lang="en-CH" sz="1600">
              <a:latin typeface="Helvetica" pitchFamily="2" charset="0"/>
            </a:endParaRPr>
          </a:p>
        </p:txBody>
      </p:sp>
      <p:sp>
        <p:nvSpPr>
          <p:cNvPr id="38" name="TextBox 37">
            <a:extLst>
              <a:ext uri="{FF2B5EF4-FFF2-40B4-BE49-F238E27FC236}">
                <a16:creationId xmlns:a16="http://schemas.microsoft.com/office/drawing/2014/main" id="{AC080520-F22C-EF77-3CBD-08716CA02C05}"/>
              </a:ext>
            </a:extLst>
          </p:cNvPr>
          <p:cNvSpPr txBox="1"/>
          <p:nvPr/>
        </p:nvSpPr>
        <p:spPr>
          <a:xfrm>
            <a:off x="7310559" y="6047361"/>
            <a:ext cx="2188285" cy="338554"/>
          </a:xfrm>
          <a:prstGeom prst="rect">
            <a:avLst/>
          </a:prstGeom>
          <a:noFill/>
        </p:spPr>
        <p:txBody>
          <a:bodyPr wrap="square">
            <a:spAutoFit/>
          </a:bodyPr>
          <a:lstStyle/>
          <a:p>
            <a:pPr>
              <a:spcBef>
                <a:spcPts val="3000"/>
              </a:spcBef>
            </a:pPr>
            <a:r>
              <a:rPr lang="en-US" sz="1600">
                <a:solidFill>
                  <a:srgbClr val="0D7FBF"/>
                </a:solidFill>
                <a:latin typeface="Helvetica" pitchFamily="2" charset="0"/>
                <a:ea typeface="Helvetica Light" charset="0"/>
                <a:cs typeface="Helvetica Light" charset="0"/>
              </a:rPr>
              <a:t>➠ Γ</a:t>
            </a:r>
            <a:r>
              <a:rPr lang="en-US" sz="1600" baseline="-25000">
                <a:solidFill>
                  <a:srgbClr val="0D7FBF"/>
                </a:solidFill>
                <a:latin typeface="Helvetica" pitchFamily="2" charset="0"/>
                <a:ea typeface="Helvetica Light" charset="0"/>
                <a:cs typeface="Helvetica Light" charset="0"/>
              </a:rPr>
              <a:t>H</a:t>
            </a:r>
            <a:r>
              <a:rPr lang="en-US" sz="1600">
                <a:solidFill>
                  <a:srgbClr val="0D7FBF"/>
                </a:solidFill>
                <a:latin typeface="Helvetica" pitchFamily="2" charset="0"/>
                <a:ea typeface="Helvetica Light" charset="0"/>
                <a:cs typeface="Helvetica Light" charset="0"/>
              </a:rPr>
              <a:t> = 4.3       MeV </a:t>
            </a:r>
            <a:endParaRPr lang="el-GR" sz="1600" baseline="-25000">
              <a:solidFill>
                <a:srgbClr val="0D7FBF"/>
              </a:solidFill>
              <a:latin typeface="Helvetica" pitchFamily="2" charset="0"/>
            </a:endParaRPr>
          </a:p>
        </p:txBody>
      </p:sp>
      <p:sp>
        <p:nvSpPr>
          <p:cNvPr id="39" name="TextBox 38">
            <a:extLst>
              <a:ext uri="{FF2B5EF4-FFF2-40B4-BE49-F238E27FC236}">
                <a16:creationId xmlns:a16="http://schemas.microsoft.com/office/drawing/2014/main" id="{439328B4-F475-A1AE-74CA-86DDA828ADE0}"/>
              </a:ext>
            </a:extLst>
          </p:cNvPr>
          <p:cNvSpPr txBox="1"/>
          <p:nvPr/>
        </p:nvSpPr>
        <p:spPr>
          <a:xfrm>
            <a:off x="8342117" y="5989493"/>
            <a:ext cx="1414042" cy="453970"/>
          </a:xfrm>
          <a:prstGeom prst="rect">
            <a:avLst/>
          </a:prstGeom>
          <a:noFill/>
        </p:spPr>
        <p:txBody>
          <a:bodyPr wrap="square">
            <a:spAutoFit/>
          </a:bodyPr>
          <a:lstStyle/>
          <a:p>
            <a:pPr>
              <a:spcBef>
                <a:spcPts val="3000"/>
              </a:spcBef>
            </a:pPr>
            <a:r>
              <a:rPr lang="en-US" sz="1050">
                <a:solidFill>
                  <a:srgbClr val="0D7FBF"/>
                </a:solidFill>
                <a:latin typeface="Helvetica" pitchFamily="2" charset="0"/>
                <a:ea typeface="Helvetica Light" charset="0"/>
                <a:cs typeface="Helvetica Light" charset="0"/>
              </a:rPr>
              <a:t>+ 2.7</a:t>
            </a:r>
          </a:p>
          <a:p>
            <a:pPr>
              <a:spcBef>
                <a:spcPts val="300"/>
              </a:spcBef>
            </a:pPr>
            <a:r>
              <a:rPr lang="en-US" sz="1050">
                <a:solidFill>
                  <a:srgbClr val="0D7FBF"/>
                </a:solidFill>
                <a:latin typeface="Helvetica" pitchFamily="2" charset="0"/>
              </a:rPr>
              <a:t>– 1.9</a:t>
            </a:r>
            <a:endParaRPr lang="el-GR" sz="1050">
              <a:solidFill>
                <a:srgbClr val="0D7FBF"/>
              </a:solidFill>
              <a:latin typeface="Helvetica" pitchFamily="2" charset="0"/>
            </a:endParaRPr>
          </a:p>
        </p:txBody>
      </p:sp>
      <p:sp>
        <p:nvSpPr>
          <p:cNvPr id="40" name="TextBox 39">
            <a:extLst>
              <a:ext uri="{FF2B5EF4-FFF2-40B4-BE49-F238E27FC236}">
                <a16:creationId xmlns:a16="http://schemas.microsoft.com/office/drawing/2014/main" id="{A8B4FD1C-C9E1-63AF-1251-BE4F50D73265}"/>
              </a:ext>
            </a:extLst>
          </p:cNvPr>
          <p:cNvSpPr txBox="1"/>
          <p:nvPr/>
        </p:nvSpPr>
        <p:spPr>
          <a:xfrm>
            <a:off x="9192656" y="1550574"/>
            <a:ext cx="2119186" cy="230832"/>
          </a:xfrm>
          <a:prstGeom prst="rect">
            <a:avLst/>
          </a:prstGeom>
          <a:noFill/>
        </p:spPr>
        <p:txBody>
          <a:bodyPr wrap="square" rtlCol="0">
            <a:spAutoFit/>
          </a:bodyPr>
          <a:lstStyle/>
          <a:p>
            <a:pPr algn="r">
              <a:spcBef>
                <a:spcPts val="3000"/>
              </a:spcBef>
            </a:pPr>
            <a:r>
              <a:rPr lang="en-GB" sz="900">
                <a:solidFill>
                  <a:schemeClr val="tx1">
                    <a:lumMod val="50000"/>
                    <a:lumOff val="50000"/>
                  </a:schemeClr>
                </a:solidFill>
                <a:latin typeface="Helvetica Light" charset="0"/>
                <a:ea typeface="Helvetica Light" charset="0"/>
                <a:cs typeface="Helvetica Light" charset="0"/>
                <a:sym typeface="Wingdings" pitchFamily="2" charset="2"/>
                <a:hlinkClick r:id="rId5"/>
              </a:rPr>
              <a:t>PLB 846 (2023) 138223</a:t>
            </a:r>
            <a:r>
              <a:rPr lang="en-GB" sz="900">
                <a:solidFill>
                  <a:schemeClr val="tx1">
                    <a:lumMod val="50000"/>
                    <a:lumOff val="50000"/>
                  </a:schemeClr>
                </a:solidFill>
                <a:latin typeface="Helvetica Light" charset="0"/>
                <a:ea typeface="Helvetica Light" charset="0"/>
                <a:cs typeface="Helvetica Light" charset="0"/>
                <a:sym typeface="Wingdings" pitchFamily="2" charset="2"/>
              </a:rPr>
              <a:t>          </a:t>
            </a:r>
            <a:endParaRPr lang="en-CH" sz="900">
              <a:solidFill>
                <a:prstClr val="black"/>
              </a:solidFill>
              <a:latin typeface="Helvetica Light" charset="0"/>
              <a:ea typeface="Helvetica Light" charset="0"/>
              <a:cs typeface="Helvetica Light" charset="0"/>
              <a:sym typeface="Wingdings" pitchFamily="2" charset="2"/>
            </a:endParaRPr>
          </a:p>
        </p:txBody>
      </p:sp>
      <p:sp>
        <p:nvSpPr>
          <p:cNvPr id="41" name="Rectangle 40">
            <a:extLst>
              <a:ext uri="{FF2B5EF4-FFF2-40B4-BE49-F238E27FC236}">
                <a16:creationId xmlns:a16="http://schemas.microsoft.com/office/drawing/2014/main" id="{8C8BEF83-1C7B-8E84-DE35-02CE48125EDF}"/>
              </a:ext>
            </a:extLst>
          </p:cNvPr>
          <p:cNvSpPr/>
          <p:nvPr/>
        </p:nvSpPr>
        <p:spPr>
          <a:xfrm>
            <a:off x="431928" y="3597223"/>
            <a:ext cx="5719952" cy="1791189"/>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US" sz="1600">
                <a:solidFill>
                  <a:schemeClr val="bg1"/>
                </a:solidFill>
                <a:latin typeface="Helvetica" pitchFamily="2" charset="0"/>
                <a:ea typeface="Helvetica Light" charset="0"/>
                <a:cs typeface="Helvetica Light" charset="0"/>
              </a:rPr>
              <a:t>The Higgs is predicted to be very narrow (</a:t>
            </a:r>
            <a:r>
              <a:rPr lang="el-GR" sz="1600">
                <a:solidFill>
                  <a:schemeClr val="bg1"/>
                </a:solidFill>
                <a:latin typeface="Helvetica" pitchFamily="2" charset="0"/>
                <a:ea typeface="Helvetica Light" charset="0"/>
                <a:cs typeface="Helvetica Light" charset="0"/>
              </a:rPr>
              <a:t>Γ</a:t>
            </a:r>
            <a:r>
              <a:rPr lang="en-US" sz="1600" baseline="-25000">
                <a:solidFill>
                  <a:schemeClr val="bg1"/>
                </a:solidFill>
                <a:latin typeface="Helvetica" pitchFamily="2" charset="0"/>
                <a:ea typeface="Helvetica Light" charset="0"/>
                <a:cs typeface="Helvetica Light" charset="0"/>
              </a:rPr>
              <a:t>H</a:t>
            </a:r>
            <a:r>
              <a:rPr lang="en-US" sz="1600">
                <a:solidFill>
                  <a:schemeClr val="bg1"/>
                </a:solidFill>
                <a:latin typeface="Helvetica" pitchFamily="2" charset="0"/>
                <a:ea typeface="Helvetica Light" charset="0"/>
                <a:cs typeface="Helvetica Light" charset="0"/>
              </a:rPr>
              <a:t>  = 4.1 MeV),   far below the resolution of the detectors</a:t>
            </a:r>
          </a:p>
          <a:p>
            <a:pPr marL="219595" defTabSz="430225" fontAlgn="base">
              <a:spcBef>
                <a:spcPts val="1694"/>
              </a:spcBef>
              <a:spcAft>
                <a:spcPct val="0"/>
              </a:spcAft>
              <a:defRPr/>
            </a:pPr>
            <a:r>
              <a:rPr lang="en-US" sz="1600">
                <a:solidFill>
                  <a:schemeClr val="bg1"/>
                </a:solidFill>
                <a:latin typeface="Helvetica" pitchFamily="2" charset="0"/>
                <a:ea typeface="Helvetica Light" charset="0"/>
                <a:cs typeface="Helvetica Light" charset="0"/>
              </a:rPr>
              <a:t>On can still measure its decay width by comparing the high-mass off-shell Higgs coupling strength (independent of </a:t>
            </a:r>
            <a:r>
              <a:rPr lang="el-GR" sz="1600">
                <a:solidFill>
                  <a:schemeClr val="bg1"/>
                </a:solidFill>
                <a:latin typeface="Helvetica" pitchFamily="2" charset="0"/>
                <a:ea typeface="Helvetica Light" charset="0"/>
                <a:cs typeface="Helvetica Light" charset="0"/>
              </a:rPr>
              <a:t>Γ</a:t>
            </a:r>
            <a:r>
              <a:rPr lang="en-US" sz="1600" baseline="-25000">
                <a:solidFill>
                  <a:schemeClr val="bg1"/>
                </a:solidFill>
                <a:latin typeface="Helvetica" pitchFamily="2" charset="0"/>
                <a:ea typeface="Helvetica Light" charset="0"/>
                <a:cs typeface="Helvetica Light" charset="0"/>
              </a:rPr>
              <a:t>H</a:t>
            </a:r>
            <a:r>
              <a:rPr lang="en-US" sz="1600">
                <a:solidFill>
                  <a:schemeClr val="bg1"/>
                </a:solidFill>
                <a:latin typeface="Helvetica" pitchFamily="2" charset="0"/>
                <a:ea typeface="Helvetica Light" charset="0"/>
                <a:cs typeface="Helvetica Light" charset="0"/>
              </a:rPr>
              <a:t>) to the on-shell (125 GeV) one (dependent on </a:t>
            </a:r>
            <a:r>
              <a:rPr lang="el-GR" sz="1600">
                <a:solidFill>
                  <a:schemeClr val="bg1"/>
                </a:solidFill>
                <a:latin typeface="Helvetica" pitchFamily="2" charset="0"/>
                <a:ea typeface="Helvetica Light" charset="0"/>
                <a:cs typeface="Helvetica Light" charset="0"/>
              </a:rPr>
              <a:t>Γ</a:t>
            </a:r>
            <a:r>
              <a:rPr lang="en-US" sz="1600" baseline="-25000">
                <a:solidFill>
                  <a:schemeClr val="bg1"/>
                </a:solidFill>
                <a:latin typeface="Helvetica" pitchFamily="2" charset="0"/>
                <a:ea typeface="Helvetica Light" charset="0"/>
                <a:cs typeface="Helvetica Light" charset="0"/>
              </a:rPr>
              <a:t>H</a:t>
            </a:r>
            <a:r>
              <a:rPr lang="en-US" sz="1600">
                <a:solidFill>
                  <a:schemeClr val="bg1"/>
                </a:solidFill>
                <a:latin typeface="Helvetica" pitchFamily="2" charset="0"/>
                <a:ea typeface="Helvetica Light" charset="0"/>
                <a:cs typeface="Helvetica Light" charset="0"/>
              </a:rPr>
              <a:t>) </a:t>
            </a:r>
          </a:p>
        </p:txBody>
      </p:sp>
    </p:spTree>
    <p:extLst>
      <p:ext uri="{BB962C8B-B14F-4D97-AF65-F5344CB8AC3E}">
        <p14:creationId xmlns:p14="http://schemas.microsoft.com/office/powerpoint/2010/main" val="277506410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C6EC5-73DC-6765-A00F-8C8E3E412A6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F2C693D-3392-60B8-0BCE-B36488F2224D}"/>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pic>
        <p:nvPicPr>
          <p:cNvPr id="5" name="Picture 2">
            <a:extLst>
              <a:ext uri="{FF2B5EF4-FFF2-40B4-BE49-F238E27FC236}">
                <a16:creationId xmlns:a16="http://schemas.microsoft.com/office/drawing/2014/main" id="{37126E85-DDA4-D833-1BB0-B0407DA6E39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897731" y="0"/>
            <a:ext cx="10396537"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0DE6E7F-9FC0-3126-0BD8-061195697A91}"/>
              </a:ext>
            </a:extLst>
          </p:cNvPr>
          <p:cNvSpPr txBox="1"/>
          <p:nvPr/>
        </p:nvSpPr>
        <p:spPr>
          <a:xfrm>
            <a:off x="8218053" y="6551250"/>
            <a:ext cx="3815468" cy="253916"/>
          </a:xfrm>
          <a:prstGeom prst="rect">
            <a:avLst/>
          </a:prstGeom>
          <a:noFill/>
        </p:spPr>
        <p:txBody>
          <a:bodyPr wrap="none" rtlCol="0">
            <a:spAutoFit/>
          </a:bodyPr>
          <a:lstStyle/>
          <a:p>
            <a:pPr marL="0">
              <a:spcBef>
                <a:spcPts val="3000"/>
              </a:spcBef>
            </a:pPr>
            <a:r>
              <a:rPr lang="en-CH" sz="1050">
                <a:solidFill>
                  <a:schemeClr val="bg1"/>
                </a:solidFill>
                <a:latin typeface="Helvetica Light" charset="0"/>
                <a:ea typeface="Helvetica Light" charset="0"/>
                <a:cs typeface="Helvetica Light" charset="0"/>
                <a:sym typeface="Wingdings" pitchFamily="2" charset="2"/>
              </a:rPr>
              <a:t>A Higgs boson to 2e2µ plus a Z boson to 2µ candidate event</a:t>
            </a:r>
          </a:p>
        </p:txBody>
      </p:sp>
      <p:sp>
        <p:nvSpPr>
          <p:cNvPr id="10" name="Rectangle 9">
            <a:extLst>
              <a:ext uri="{FF2B5EF4-FFF2-40B4-BE49-F238E27FC236}">
                <a16:creationId xmlns:a16="http://schemas.microsoft.com/office/drawing/2014/main" id="{A48F3754-673D-F8DA-496F-DF71AF3CC676}"/>
              </a:ext>
            </a:extLst>
          </p:cNvPr>
          <p:cNvSpPr/>
          <p:nvPr/>
        </p:nvSpPr>
        <p:spPr>
          <a:xfrm>
            <a:off x="797473" y="5290776"/>
            <a:ext cx="2930678" cy="1567223"/>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pic>
        <p:nvPicPr>
          <p:cNvPr id="11" name="Picture 10">
            <a:extLst>
              <a:ext uri="{FF2B5EF4-FFF2-40B4-BE49-F238E27FC236}">
                <a16:creationId xmlns:a16="http://schemas.microsoft.com/office/drawing/2014/main" id="{EB4DCC35-CC0A-A1A7-1AAB-8F1F367226D4}"/>
              </a:ext>
            </a:extLst>
          </p:cNvPr>
          <p:cNvPicPr>
            <a:picLocks noChangeAspect="1"/>
          </p:cNvPicPr>
          <p:nvPr/>
        </p:nvPicPr>
        <p:blipFill>
          <a:blip r:embed="rId4"/>
          <a:stretch>
            <a:fillRect/>
          </a:stretch>
        </p:blipFill>
        <p:spPr>
          <a:xfrm>
            <a:off x="898996" y="5407850"/>
            <a:ext cx="2727632" cy="1323192"/>
          </a:xfrm>
          <a:prstGeom prst="rect">
            <a:avLst/>
          </a:prstGeom>
        </p:spPr>
      </p:pic>
      <p:pic>
        <p:nvPicPr>
          <p:cNvPr id="13" name="Picture 12">
            <a:extLst>
              <a:ext uri="{FF2B5EF4-FFF2-40B4-BE49-F238E27FC236}">
                <a16:creationId xmlns:a16="http://schemas.microsoft.com/office/drawing/2014/main" id="{22FC193A-FFB9-C7B0-67E6-16FDCD97EFCA}"/>
              </a:ext>
            </a:extLst>
          </p:cNvPr>
          <p:cNvPicPr>
            <a:picLocks noChangeAspect="1"/>
          </p:cNvPicPr>
          <p:nvPr/>
        </p:nvPicPr>
        <p:blipFill rotWithShape="1">
          <a:blip r:embed="rId5">
            <a:extLst>
              <a:ext uri="{28A0092B-C50C-407E-A947-70E740481C1C}">
                <a14:useLocalDpi xmlns:a14="http://schemas.microsoft.com/office/drawing/2010/main"/>
              </a:ext>
            </a:extLst>
          </a:blip>
          <a:srcRect t="36576" b="32613"/>
          <a:stretch/>
        </p:blipFill>
        <p:spPr>
          <a:xfrm>
            <a:off x="10315876" y="204853"/>
            <a:ext cx="1717645" cy="748913"/>
          </a:xfrm>
          <a:prstGeom prst="rect">
            <a:avLst/>
          </a:prstGeom>
        </p:spPr>
      </p:pic>
      <p:sp>
        <p:nvSpPr>
          <p:cNvPr id="2" name="TextBox 1">
            <a:extLst>
              <a:ext uri="{FF2B5EF4-FFF2-40B4-BE49-F238E27FC236}">
                <a16:creationId xmlns:a16="http://schemas.microsoft.com/office/drawing/2014/main" id="{73CDCAE8-F66B-0671-244C-91ABEB3FED42}"/>
              </a:ext>
            </a:extLst>
          </p:cNvPr>
          <p:cNvSpPr txBox="1"/>
          <p:nvPr/>
        </p:nvSpPr>
        <p:spPr>
          <a:xfrm>
            <a:off x="657428" y="835111"/>
            <a:ext cx="3354060" cy="400110"/>
          </a:xfrm>
          <a:prstGeom prst="rect">
            <a:avLst/>
          </a:prstGeom>
          <a:solidFill>
            <a:schemeClr val="tx1"/>
          </a:solidFill>
        </p:spPr>
        <p:txBody>
          <a:bodyPr wrap="none" rtlCol="0">
            <a:spAutoFit/>
          </a:bodyPr>
          <a:lstStyle/>
          <a:p>
            <a:pPr>
              <a:spcBef>
                <a:spcPts val="3000"/>
              </a:spcBef>
            </a:pPr>
            <a:r>
              <a:rPr lang="en-CH" sz="2000" b="1">
                <a:solidFill>
                  <a:schemeClr val="bg1"/>
                </a:solidFill>
                <a:latin typeface="Helvetica" pitchFamily="2" charset="0"/>
                <a:ea typeface="Helvetica Light" charset="0"/>
                <a:cs typeface="Helvetica Light" charset="0"/>
                <a:sym typeface="Wingdings" pitchFamily="2" charset="2"/>
              </a:rPr>
              <a:t>A pure Higgs boson event</a:t>
            </a:r>
          </a:p>
        </p:txBody>
      </p:sp>
      <p:sp>
        <p:nvSpPr>
          <p:cNvPr id="7" name="Rectangle 6">
            <a:extLst>
              <a:ext uri="{FF2B5EF4-FFF2-40B4-BE49-F238E27FC236}">
                <a16:creationId xmlns:a16="http://schemas.microsoft.com/office/drawing/2014/main" id="{A2AE9681-3CBE-9F42-0F19-BF09E8E9AB1C}"/>
              </a:ext>
            </a:extLst>
          </p:cNvPr>
          <p:cNvSpPr/>
          <p:nvPr/>
        </p:nvSpPr>
        <p:spPr>
          <a:xfrm>
            <a:off x="3111690" y="6359857"/>
            <a:ext cx="514938" cy="371185"/>
          </a:xfrm>
          <a:prstGeom prst="rect">
            <a:avLst/>
          </a:prstGeom>
          <a:solidFill>
            <a:schemeClr val="tx1"/>
          </a:solidFill>
          <a:ln>
            <a:solidFill>
              <a:schemeClr val="tx1"/>
            </a:solidFill>
          </a:ln>
        </p:spPr>
        <p:txBody>
          <a:bodyPr rtlCol="0" anchor="ctr">
            <a:spAutoFit/>
          </a:bodyPr>
          <a:lstStyle/>
          <a:p>
            <a:pPr algn="ctr"/>
            <a:endParaRPr lang="en-GB" sz="1600">
              <a:latin typeface="Helvetica Light" charset="0"/>
              <a:ea typeface="Helvetica Light" charset="0"/>
              <a:cs typeface="Helvetica Light" charset="0"/>
            </a:endParaRPr>
          </a:p>
        </p:txBody>
      </p:sp>
      <p:pic>
        <p:nvPicPr>
          <p:cNvPr id="3" name="Picture 2">
            <a:extLst>
              <a:ext uri="{FF2B5EF4-FFF2-40B4-BE49-F238E27FC236}">
                <a16:creationId xmlns:a16="http://schemas.microsoft.com/office/drawing/2014/main" id="{74D6A2C9-9EDA-DA73-3E0A-98724125952D}"/>
              </a:ext>
            </a:extLst>
          </p:cNvPr>
          <p:cNvPicPr>
            <a:picLocks noChangeAspect="1"/>
          </p:cNvPicPr>
          <p:nvPr/>
        </p:nvPicPr>
        <p:blipFill>
          <a:blip r:embed="rId4"/>
          <a:srcRect l="91939" t="78442"/>
          <a:stretch>
            <a:fillRect/>
          </a:stretch>
        </p:blipFill>
        <p:spPr>
          <a:xfrm>
            <a:off x="3184187" y="6374860"/>
            <a:ext cx="278860" cy="361788"/>
          </a:xfrm>
          <a:prstGeom prst="rect">
            <a:avLst/>
          </a:prstGeom>
        </p:spPr>
      </p:pic>
    </p:spTree>
    <p:extLst>
      <p:ext uri="{BB962C8B-B14F-4D97-AF65-F5344CB8AC3E}">
        <p14:creationId xmlns:p14="http://schemas.microsoft.com/office/powerpoint/2010/main" val="66089161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5220E-A644-0776-1646-96A94F5FECF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A8B72C2-9501-A81A-F92C-1F1311DCD76C}"/>
              </a:ext>
            </a:extLst>
          </p:cNvPr>
          <p:cNvSpPr/>
          <p:nvPr/>
        </p:nvSpPr>
        <p:spPr>
          <a:xfrm>
            <a:off x="0" y="0"/>
            <a:ext cx="12192000" cy="6858000"/>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C690D9AB-6454-C197-8A82-652C297CB595}"/>
              </a:ext>
            </a:extLst>
          </p:cNvPr>
          <p:cNvSpPr>
            <a:spLocks noGrp="1"/>
          </p:cNvSpPr>
          <p:nvPr>
            <p:ph type="sldNum" sz="quarter" idx="2"/>
          </p:nvPr>
        </p:nvSpPr>
        <p:spPr/>
        <p:txBody>
          <a:bodyPr/>
          <a:lstStyle/>
          <a:p>
            <a:fld id="{86CB4B4D-7CA3-9044-876B-883B54F8677D}" type="slidenum">
              <a:rPr lang="en-CH" smtClean="0"/>
              <a:t>81</a:t>
            </a:fld>
            <a:endParaRPr lang="en-CH"/>
          </a:p>
        </p:txBody>
      </p:sp>
      <p:pic>
        <p:nvPicPr>
          <p:cNvPr id="1026" name="Picture 2">
            <a:extLst>
              <a:ext uri="{FF2B5EF4-FFF2-40B4-BE49-F238E27FC236}">
                <a16:creationId xmlns:a16="http://schemas.microsoft.com/office/drawing/2014/main" id="{615F30A6-F917-53FA-D54B-E048C44F5D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732" y="0"/>
            <a:ext cx="10394950" cy="6858000"/>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C5E7BDD3-BA66-B0DA-5514-F5E643D583D1}"/>
              </a:ext>
            </a:extLst>
          </p:cNvPr>
          <p:cNvSpPr/>
          <p:nvPr/>
        </p:nvSpPr>
        <p:spPr>
          <a:xfrm>
            <a:off x="8679976" y="941696"/>
            <a:ext cx="1965279" cy="467483"/>
          </a:xfrm>
          <a:prstGeom prst="rect">
            <a:avLst/>
          </a:prstGeom>
          <a:solidFill>
            <a:schemeClr val="tx1"/>
          </a:solidFill>
          <a:ln>
            <a:solidFill>
              <a:schemeClr val="tx1"/>
            </a:solidFill>
          </a:ln>
        </p:spPr>
        <p:txBody>
          <a:bodyPr rtlCol="0" anchor="ctr">
            <a:spAutoFit/>
          </a:bodyPr>
          <a:lstStyle/>
          <a:p>
            <a:pPr algn="ctr"/>
            <a:endParaRPr lang="en-GB" sz="1600">
              <a:latin typeface="Helvetica Light" charset="0"/>
              <a:ea typeface="Helvetica Light" charset="0"/>
              <a:cs typeface="Helvetica Light" charset="0"/>
            </a:endParaRPr>
          </a:p>
        </p:txBody>
      </p:sp>
      <p:sp>
        <p:nvSpPr>
          <p:cNvPr id="5" name="TextBox 4">
            <a:extLst>
              <a:ext uri="{FF2B5EF4-FFF2-40B4-BE49-F238E27FC236}">
                <a16:creationId xmlns:a16="http://schemas.microsoft.com/office/drawing/2014/main" id="{86BDF310-C6A2-A100-0D2D-3DC0A24FD97D}"/>
              </a:ext>
            </a:extLst>
          </p:cNvPr>
          <p:cNvSpPr txBox="1"/>
          <p:nvPr/>
        </p:nvSpPr>
        <p:spPr>
          <a:xfrm>
            <a:off x="657428" y="289199"/>
            <a:ext cx="3392275" cy="400110"/>
          </a:xfrm>
          <a:prstGeom prst="rect">
            <a:avLst/>
          </a:prstGeom>
          <a:solidFill>
            <a:schemeClr val="tx1"/>
          </a:solidFill>
        </p:spPr>
        <p:txBody>
          <a:bodyPr wrap="none" rtlCol="0">
            <a:spAutoFit/>
          </a:bodyPr>
          <a:lstStyle/>
          <a:p>
            <a:pPr>
              <a:spcBef>
                <a:spcPts val="3000"/>
              </a:spcBef>
            </a:pPr>
            <a:r>
              <a:rPr lang="en-CH" sz="2000" b="1">
                <a:solidFill>
                  <a:schemeClr val="bg1"/>
                </a:solidFill>
                <a:latin typeface="Helvetica" pitchFamily="2" charset="0"/>
                <a:ea typeface="Helvetica Light" charset="0"/>
                <a:cs typeface="Helvetica Light" charset="0"/>
                <a:sym typeface="Wingdings" pitchFamily="2" charset="2"/>
              </a:rPr>
              <a:t>Rare Higgs boson decays </a:t>
            </a:r>
          </a:p>
        </p:txBody>
      </p:sp>
      <p:sp>
        <p:nvSpPr>
          <p:cNvPr id="3" name="Rounded Rectangle 2">
            <a:extLst>
              <a:ext uri="{FF2B5EF4-FFF2-40B4-BE49-F238E27FC236}">
                <a16:creationId xmlns:a16="http://schemas.microsoft.com/office/drawing/2014/main" id="{69D9FEC9-0812-56E9-0363-EF31B9B18FCD}"/>
              </a:ext>
            </a:extLst>
          </p:cNvPr>
          <p:cNvSpPr/>
          <p:nvPr/>
        </p:nvSpPr>
        <p:spPr>
          <a:xfrm>
            <a:off x="657428" y="1307350"/>
            <a:ext cx="10783471" cy="4994458"/>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pic>
        <p:nvPicPr>
          <p:cNvPr id="6" name="Picture 5">
            <a:extLst>
              <a:ext uri="{FF2B5EF4-FFF2-40B4-BE49-F238E27FC236}">
                <a16:creationId xmlns:a16="http://schemas.microsoft.com/office/drawing/2014/main" id="{5843B913-777C-9AA9-AE30-3FCE7D1947C3}"/>
              </a:ext>
            </a:extLst>
          </p:cNvPr>
          <p:cNvPicPr>
            <a:picLocks noChangeAspect="1"/>
          </p:cNvPicPr>
          <p:nvPr/>
        </p:nvPicPr>
        <p:blipFill>
          <a:blip r:embed="rId3">
            <a:alphaModFix/>
          </a:blip>
          <a:srcRect/>
          <a:stretch/>
        </p:blipFill>
        <p:spPr>
          <a:xfrm rot="5400000">
            <a:off x="6805128" y="1413859"/>
            <a:ext cx="3662055" cy="5101683"/>
          </a:xfrm>
          <a:prstGeom prst="rect">
            <a:avLst/>
          </a:prstGeom>
        </p:spPr>
      </p:pic>
      <p:grpSp>
        <p:nvGrpSpPr>
          <p:cNvPr id="7" name="Group 6">
            <a:extLst>
              <a:ext uri="{FF2B5EF4-FFF2-40B4-BE49-F238E27FC236}">
                <a16:creationId xmlns:a16="http://schemas.microsoft.com/office/drawing/2014/main" id="{65599A5D-DB99-56E3-12C7-56D41B7C2B74}"/>
              </a:ext>
            </a:extLst>
          </p:cNvPr>
          <p:cNvGrpSpPr/>
          <p:nvPr/>
        </p:nvGrpSpPr>
        <p:grpSpPr>
          <a:xfrm>
            <a:off x="6969894" y="4076219"/>
            <a:ext cx="3239110" cy="312521"/>
            <a:chOff x="8678991" y="4134125"/>
            <a:chExt cx="3239110" cy="312521"/>
          </a:xfrm>
          <a:noFill/>
        </p:grpSpPr>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850EE7AB-14D2-649F-C799-E7D85E8EB1E6}"/>
                    </a:ext>
                  </a:extLst>
                </p:cNvPr>
                <p:cNvSpPr txBox="1"/>
                <p:nvPr/>
              </p:nvSpPr>
              <p:spPr>
                <a:xfrm>
                  <a:off x="10773743" y="4134125"/>
                  <a:ext cx="1144358" cy="312521"/>
                </a:xfrm>
                <a:prstGeom prst="rect">
                  <a:avLst/>
                </a:prstGeom>
                <a:grpFill/>
              </p:spPr>
              <p:txBody>
                <a:bodyPr wrap="square">
                  <a:spAutoFit/>
                </a:bodyPr>
                <a:lstStyle/>
                <a:p>
                  <a:pPr/>
                  <a14:m>
                    <m:oMathPara xmlns:m="http://schemas.openxmlformats.org/officeDocument/2006/math">
                      <m:oMathParaPr>
                        <m:jc m:val="left"/>
                      </m:oMathParaPr>
                      <m:oMath xmlns:m="http://schemas.openxmlformats.org/officeDocument/2006/math">
                        <m:sSup>
                          <m:sSupPr>
                            <m:ctrlPr>
                              <a:rPr lang="en-GB" sz="1300" b="0" i="1" noProof="0" smtClean="0">
                                <a:solidFill>
                                  <a:srgbClr val="000000"/>
                                </a:solidFill>
                                <a:latin typeface="Cambria Math" panose="02040503050406030204" pitchFamily="18" charset="0"/>
                                <a:ea typeface="Cambria Math" panose="02040503050406030204" pitchFamily="18" charset="0"/>
                              </a:rPr>
                            </m:ctrlPr>
                          </m:sSupPr>
                          <m:e>
                            <m:r>
                              <a:rPr lang="en-GB" sz="1300" i="1" noProof="0" smtClean="0">
                                <a:solidFill>
                                  <a:srgbClr val="000000"/>
                                </a:solidFill>
                                <a:latin typeface="Cambria Math" panose="02040503050406030204" pitchFamily="18" charset="0"/>
                                <a:ea typeface="Cambria Math" panose="02040503050406030204" pitchFamily="18" charset="0"/>
                              </a:rPr>
                              <m:t>|</m:t>
                            </m:r>
                            <m:r>
                              <a:rPr lang="en-GB" sz="1300" i="1" noProof="0" smtClean="0">
                                <a:solidFill>
                                  <a:srgbClr val="000000"/>
                                </a:solidFill>
                                <a:latin typeface="Cambria Math" panose="02040503050406030204" pitchFamily="18" charset="0"/>
                                <a:ea typeface="Cambria Math" panose="02040503050406030204" pitchFamily="18" charset="0"/>
                              </a:rPr>
                              <m:t>𝐻</m:t>
                            </m:r>
                          </m:e>
                          <m:sup>
                            <m:r>
                              <a:rPr lang="en-GB" sz="1300" b="0" i="1" noProof="0" smtClean="0">
                                <a:solidFill>
                                  <a:srgbClr val="000000"/>
                                </a:solidFill>
                                <a:latin typeface="Cambria Math" panose="02040503050406030204" pitchFamily="18" charset="0"/>
                                <a:ea typeface="Cambria Math" panose="02040503050406030204" pitchFamily="18" charset="0"/>
                              </a:rPr>
                              <m:t>2</m:t>
                            </m:r>
                          </m:sup>
                        </m:sSup>
                        <m:r>
                          <a:rPr lang="en-GB" sz="1300" b="0" i="1" noProof="0" smtClean="0">
                            <a:solidFill>
                              <a:srgbClr val="000000"/>
                            </a:solidFill>
                            <a:latin typeface="Cambria Math" panose="02040503050406030204" pitchFamily="18" charset="0"/>
                            <a:ea typeface="Cambria Math" panose="02040503050406030204" pitchFamily="18" charset="0"/>
                          </a:rPr>
                          <m:t>|</m:t>
                        </m:r>
                        <m:sSub>
                          <m:sSubPr>
                            <m:ctrlPr>
                              <a:rPr lang="en-GB" sz="1300" i="1" noProof="0" smtClean="0">
                                <a:solidFill>
                                  <a:srgbClr val="000000"/>
                                </a:solidFill>
                                <a:latin typeface="Cambria Math" panose="02040503050406030204" pitchFamily="18" charset="0"/>
                                <a:ea typeface="Cambria Math" panose="02040503050406030204" pitchFamily="18" charset="0"/>
                              </a:rPr>
                            </m:ctrlPr>
                          </m:sSubPr>
                          <m:e>
                            <m:r>
                              <a:rPr lang="en-GB" sz="1300" i="1" noProof="0" smtClean="0">
                                <a:solidFill>
                                  <a:srgbClr val="000000"/>
                                </a:solidFill>
                                <a:latin typeface="Cambria Math" panose="02040503050406030204" pitchFamily="18" charset="0"/>
                                <a:ea typeface="Cambria Math" panose="02040503050406030204" pitchFamily="18" charset="0"/>
                              </a:rPr>
                              <m:t>𝐴</m:t>
                            </m:r>
                          </m:e>
                          <m:sub>
                            <m:r>
                              <a:rPr lang="en-GB" sz="1300" i="1" noProof="0" smtClean="0">
                                <a:solidFill>
                                  <a:srgbClr val="000000"/>
                                </a:solidFill>
                                <a:latin typeface="Cambria Math" panose="02040503050406030204" pitchFamily="18" charset="0"/>
                                <a:ea typeface="Cambria Math" panose="02040503050406030204" pitchFamily="18" charset="0"/>
                              </a:rPr>
                              <m:t>𝜇𝜈</m:t>
                            </m:r>
                          </m:sub>
                        </m:sSub>
                        <m:sSup>
                          <m:sSupPr>
                            <m:ctrlPr>
                              <a:rPr lang="en-GB" sz="1300" b="0" i="1" noProof="0" smtClean="0">
                                <a:solidFill>
                                  <a:srgbClr val="000000"/>
                                </a:solidFill>
                                <a:latin typeface="Cambria Math" panose="02040503050406030204" pitchFamily="18" charset="0"/>
                                <a:ea typeface="Cambria Math" panose="02040503050406030204" pitchFamily="18" charset="0"/>
                              </a:rPr>
                            </m:ctrlPr>
                          </m:sSupPr>
                          <m:e>
                            <m:r>
                              <a:rPr lang="en-GB" sz="1300" b="0" i="1" noProof="0" smtClean="0">
                                <a:solidFill>
                                  <a:srgbClr val="000000"/>
                                </a:solidFill>
                                <a:latin typeface="Cambria Math" panose="02040503050406030204" pitchFamily="18" charset="0"/>
                                <a:ea typeface="Cambria Math" panose="02040503050406030204" pitchFamily="18" charset="0"/>
                              </a:rPr>
                              <m:t>𝑍</m:t>
                            </m:r>
                          </m:e>
                          <m:sup>
                            <m:r>
                              <a:rPr lang="en-GB" sz="1300" i="1" noProof="0" smtClean="0">
                                <a:solidFill>
                                  <a:srgbClr val="000000"/>
                                </a:solidFill>
                                <a:latin typeface="Cambria Math" panose="02040503050406030204" pitchFamily="18" charset="0"/>
                                <a:ea typeface="Cambria Math" panose="02040503050406030204" pitchFamily="18" charset="0"/>
                              </a:rPr>
                              <m:t>𝜇𝜈</m:t>
                            </m:r>
                          </m:sup>
                        </m:sSup>
                      </m:oMath>
                    </m:oMathPara>
                  </a14:m>
                  <a:endParaRPr lang="en-GB" sz="1300" noProof="0"/>
                </a:p>
              </p:txBody>
            </p:sp>
          </mc:Choice>
          <mc:Fallback xmlns="">
            <p:sp>
              <p:nvSpPr>
                <p:cNvPr id="12" name="TextBox 11">
                  <a:extLst>
                    <a:ext uri="{FF2B5EF4-FFF2-40B4-BE49-F238E27FC236}">
                      <a16:creationId xmlns:a16="http://schemas.microsoft.com/office/drawing/2014/main" id="{73D4F7D3-D7CE-72DB-DED5-2EA72142884A}"/>
                    </a:ext>
                  </a:extLst>
                </p:cNvPr>
                <p:cNvSpPr txBox="1">
                  <a:spLocks noRot="1" noChangeAspect="1" noMove="1" noResize="1" noEditPoints="1" noAdjustHandles="1" noChangeArrowheads="1" noChangeShapeType="1" noTextEdit="1"/>
                </p:cNvSpPr>
                <p:nvPr/>
              </p:nvSpPr>
              <p:spPr>
                <a:xfrm>
                  <a:off x="10773743" y="4134125"/>
                  <a:ext cx="1144358" cy="312521"/>
                </a:xfrm>
                <a:prstGeom prst="rect">
                  <a:avLst/>
                </a:prstGeom>
                <a:blipFill>
                  <a:blip r:embed="rId6"/>
                  <a:stretch>
                    <a:fillRect b="-3846"/>
                  </a:stretch>
                </a:blipFill>
              </p:spPr>
              <p:txBody>
                <a:bodyPr/>
                <a:lstStyle/>
                <a:p>
                  <a:r>
                    <a:rPr lang="en-CH">
                      <a:noFill/>
                    </a:rPr>
                    <a:t> </a:t>
                  </a:r>
                </a:p>
              </p:txBody>
            </p:sp>
          </mc:Fallback>
        </mc:AlternateContent>
        <p:sp>
          <p:nvSpPr>
            <p:cNvPr id="9" name="TextBox 8">
              <a:extLst>
                <a:ext uri="{FF2B5EF4-FFF2-40B4-BE49-F238E27FC236}">
                  <a16:creationId xmlns:a16="http://schemas.microsoft.com/office/drawing/2014/main" id="{B5B74478-BABA-63FB-5642-AEB90633CAF6}"/>
                </a:ext>
              </a:extLst>
            </p:cNvPr>
            <p:cNvSpPr txBox="1"/>
            <p:nvPr/>
          </p:nvSpPr>
          <p:spPr>
            <a:xfrm>
              <a:off x="8678991" y="4160629"/>
              <a:ext cx="2192980" cy="276999"/>
            </a:xfrm>
            <a:prstGeom prst="rect">
              <a:avLst/>
            </a:prstGeom>
            <a:grpFill/>
          </p:spPr>
          <p:txBody>
            <a:bodyPr wrap="square" rtlCol="0">
              <a:spAutoFit/>
            </a:bodyPr>
            <a:lstStyle/>
            <a:p>
              <a:pPr marL="0" algn="r">
                <a:spcBef>
                  <a:spcPts val="3000"/>
                </a:spcBef>
              </a:pPr>
              <a:r>
                <a:rPr lang="en-GB" sz="1200" noProof="0">
                  <a:solidFill>
                    <a:prstClr val="black"/>
                  </a:solidFill>
                  <a:latin typeface="Helvetica" pitchFamily="2" charset="0"/>
                  <a:ea typeface="Helvetica Light" charset="0"/>
                  <a:cs typeface="Helvetica Light" charset="0"/>
                  <a:sym typeface="Wingdings" pitchFamily="2" charset="2"/>
                </a:rPr>
                <a:t>Yet unmeasured field tensor:</a:t>
              </a:r>
              <a:endParaRPr lang="en-GB" sz="1200" b="1" noProof="0">
                <a:solidFill>
                  <a:prstClr val="black"/>
                </a:solidFill>
                <a:latin typeface="Helvetica" pitchFamily="2" charset="0"/>
                <a:ea typeface="Helvetica Light" charset="0"/>
                <a:cs typeface="Helvetica Light" charset="0"/>
                <a:sym typeface="Wingdings" pitchFamily="2" charset="2"/>
              </a:endParaRPr>
            </a:p>
          </p:txBody>
        </p:sp>
      </p:grpSp>
      <p:pic>
        <p:nvPicPr>
          <p:cNvPr id="10" name="Picture 9">
            <a:extLst>
              <a:ext uri="{FF2B5EF4-FFF2-40B4-BE49-F238E27FC236}">
                <a16:creationId xmlns:a16="http://schemas.microsoft.com/office/drawing/2014/main" id="{D79FBEE0-56C0-DA2E-8D27-4283855557F2}"/>
              </a:ext>
            </a:extLst>
          </p:cNvPr>
          <p:cNvPicPr>
            <a:picLocks noChangeAspect="1"/>
          </p:cNvPicPr>
          <p:nvPr/>
        </p:nvPicPr>
        <p:blipFill>
          <a:blip r:embed="rId7"/>
          <a:srcRect t="4327" b="4327"/>
          <a:stretch/>
        </p:blipFill>
        <p:spPr>
          <a:xfrm rot="5400000">
            <a:off x="1672025" y="1282658"/>
            <a:ext cx="3713306" cy="5312829"/>
          </a:xfrm>
          <a:prstGeom prst="rect">
            <a:avLst/>
          </a:prstGeom>
        </p:spPr>
      </p:pic>
      <p:sp>
        <p:nvSpPr>
          <p:cNvPr id="11" name="TextBox 10">
            <a:extLst>
              <a:ext uri="{FF2B5EF4-FFF2-40B4-BE49-F238E27FC236}">
                <a16:creationId xmlns:a16="http://schemas.microsoft.com/office/drawing/2014/main" id="{73834244-CC48-376E-3A35-5135E3A781D1}"/>
              </a:ext>
            </a:extLst>
          </p:cNvPr>
          <p:cNvSpPr txBox="1"/>
          <p:nvPr/>
        </p:nvSpPr>
        <p:spPr>
          <a:xfrm>
            <a:off x="3052103" y="3533724"/>
            <a:ext cx="2355614" cy="338554"/>
          </a:xfrm>
          <a:prstGeom prst="rect">
            <a:avLst/>
          </a:prstGeom>
          <a:noFill/>
        </p:spPr>
        <p:txBody>
          <a:bodyPr wrap="square">
            <a:spAutoFit/>
          </a:bodyPr>
          <a:lstStyle/>
          <a:p>
            <a:r>
              <a:rPr lang="en-GB" sz="1600" b="1" noProof="0">
                <a:solidFill>
                  <a:srgbClr val="2577BC"/>
                </a:solidFill>
                <a:latin typeface="Helvetica" pitchFamily="2" charset="0"/>
              </a:rPr>
              <a:t>H </a:t>
            </a:r>
            <a:r>
              <a:rPr lang="en-GB" sz="1600" b="1" noProof="0">
                <a:solidFill>
                  <a:srgbClr val="2577BC"/>
                </a:solidFill>
                <a:latin typeface="Symbol" pitchFamily="2" charset="2"/>
              </a:rPr>
              <a:t>®</a:t>
            </a:r>
            <a:r>
              <a:rPr lang="en-GB" sz="1600" b="1" noProof="0">
                <a:solidFill>
                  <a:srgbClr val="2577BC"/>
                </a:solidFill>
                <a:latin typeface="Helvetica" pitchFamily="2" charset="0"/>
              </a:rPr>
              <a:t> </a:t>
            </a:r>
            <a:r>
              <a:rPr lang="en-GB" sz="1600" b="1" noProof="0" err="1">
                <a:solidFill>
                  <a:srgbClr val="2577BC"/>
                </a:solidFill>
                <a:latin typeface="Helvetica" pitchFamily="2" charset="0"/>
              </a:rPr>
              <a:t>μμ</a:t>
            </a:r>
            <a:r>
              <a:rPr lang="en-GB" sz="1600" b="1" noProof="0">
                <a:solidFill>
                  <a:srgbClr val="2577BC"/>
                </a:solidFill>
                <a:latin typeface="Helvetica" pitchFamily="2" charset="0"/>
              </a:rPr>
              <a:t> </a:t>
            </a:r>
            <a:r>
              <a:rPr lang="en-GB" sz="1100" noProof="0">
                <a:solidFill>
                  <a:schemeClr val="tx1">
                    <a:lumMod val="75000"/>
                    <a:lumOff val="25000"/>
                  </a:schemeClr>
                </a:solidFill>
                <a:latin typeface="Helvetica Light" panose="020B0403020202020204" pitchFamily="34" charset="0"/>
              </a:rPr>
              <a:t>(BR ~ 0.02%)</a:t>
            </a:r>
            <a:endParaRPr lang="en-CH" sz="1600">
              <a:solidFill>
                <a:schemeClr val="tx1">
                  <a:lumMod val="75000"/>
                  <a:lumOff val="25000"/>
                </a:schemeClr>
              </a:solidFill>
              <a:latin typeface="Helvetica Light" panose="020B0403020202020204" pitchFamily="34" charset="0"/>
            </a:endParaRPr>
          </a:p>
        </p:txBody>
      </p:sp>
      <p:sp>
        <p:nvSpPr>
          <p:cNvPr id="12" name="TextBox 11">
            <a:extLst>
              <a:ext uri="{FF2B5EF4-FFF2-40B4-BE49-F238E27FC236}">
                <a16:creationId xmlns:a16="http://schemas.microsoft.com/office/drawing/2014/main" id="{99516E09-6285-6C09-D9D6-BFF8A2F5166A}"/>
              </a:ext>
            </a:extLst>
          </p:cNvPr>
          <p:cNvSpPr txBox="1"/>
          <p:nvPr/>
        </p:nvSpPr>
        <p:spPr>
          <a:xfrm>
            <a:off x="8472622" y="3287400"/>
            <a:ext cx="1094704" cy="338554"/>
          </a:xfrm>
          <a:prstGeom prst="rect">
            <a:avLst/>
          </a:prstGeom>
          <a:noFill/>
        </p:spPr>
        <p:txBody>
          <a:bodyPr wrap="square">
            <a:spAutoFit/>
          </a:bodyPr>
          <a:lstStyle/>
          <a:p>
            <a:r>
              <a:rPr lang="en-GB" sz="1600" b="1" noProof="0">
                <a:solidFill>
                  <a:srgbClr val="2577BC"/>
                </a:solidFill>
                <a:latin typeface="Helvetica" pitchFamily="2" charset="0"/>
              </a:rPr>
              <a:t>H </a:t>
            </a:r>
            <a:r>
              <a:rPr lang="en-GB" sz="1600" b="1" noProof="0">
                <a:solidFill>
                  <a:srgbClr val="2577BC"/>
                </a:solidFill>
                <a:latin typeface="Symbol" pitchFamily="2" charset="2"/>
              </a:rPr>
              <a:t>®</a:t>
            </a:r>
            <a:r>
              <a:rPr lang="en-GB" sz="1600" b="1" noProof="0">
                <a:solidFill>
                  <a:srgbClr val="2577BC"/>
                </a:solidFill>
                <a:latin typeface="Helvetica" pitchFamily="2" charset="0"/>
              </a:rPr>
              <a:t> Z𝛾</a:t>
            </a:r>
            <a:endParaRPr lang="en-CH" sz="1600">
              <a:solidFill>
                <a:srgbClr val="2577BC"/>
              </a:solidFill>
            </a:endParaRPr>
          </a:p>
        </p:txBody>
      </p:sp>
      <p:sp>
        <p:nvSpPr>
          <p:cNvPr id="13" name="TextBox 12">
            <a:extLst>
              <a:ext uri="{FF2B5EF4-FFF2-40B4-BE49-F238E27FC236}">
                <a16:creationId xmlns:a16="http://schemas.microsoft.com/office/drawing/2014/main" id="{C96EEC65-FFD8-973B-21E0-8879585E2D5E}"/>
              </a:ext>
            </a:extLst>
          </p:cNvPr>
          <p:cNvSpPr txBox="1"/>
          <p:nvPr/>
        </p:nvSpPr>
        <p:spPr>
          <a:xfrm>
            <a:off x="4413989" y="2023955"/>
            <a:ext cx="1586948" cy="230832"/>
          </a:xfrm>
          <a:prstGeom prst="rect">
            <a:avLst/>
          </a:prstGeom>
          <a:noFill/>
        </p:spPr>
        <p:txBody>
          <a:bodyPr wrap="square">
            <a:spAutoFit/>
          </a:bodyPr>
          <a:lstStyle/>
          <a:p>
            <a:pPr algn="r"/>
            <a:r>
              <a:rPr lang="en-GB" sz="900" u="none" strike="noStrike" noProof="0">
                <a:solidFill>
                  <a:schemeClr val="tx1">
                    <a:lumMod val="75000"/>
                    <a:lumOff val="25000"/>
                  </a:schemeClr>
                </a:solidFill>
                <a:effectLst/>
                <a:latin typeface="Helvetica Light" panose="020B0403020202020204" pitchFamily="34" charset="0"/>
                <a:hlinkClick r:id="rId8"/>
              </a:rPr>
              <a:t>PRL 135 (2025) 231802</a:t>
            </a:r>
            <a:endParaRPr lang="en-GB" sz="900" noProof="0">
              <a:solidFill>
                <a:schemeClr val="tx1">
                  <a:lumMod val="75000"/>
                  <a:lumOff val="25000"/>
                </a:schemeClr>
              </a:solidFill>
              <a:latin typeface="Helvetica Light" panose="020B0403020202020204" pitchFamily="34" charset="0"/>
            </a:endParaRPr>
          </a:p>
        </p:txBody>
      </p:sp>
      <p:sp>
        <p:nvSpPr>
          <p:cNvPr id="14" name="TextBox 13">
            <a:extLst>
              <a:ext uri="{FF2B5EF4-FFF2-40B4-BE49-F238E27FC236}">
                <a16:creationId xmlns:a16="http://schemas.microsoft.com/office/drawing/2014/main" id="{0E7A0FCE-AAAF-9D0A-8AC8-36D67FEF63C0}"/>
              </a:ext>
            </a:extLst>
          </p:cNvPr>
          <p:cNvSpPr txBox="1"/>
          <p:nvPr/>
        </p:nvSpPr>
        <p:spPr>
          <a:xfrm>
            <a:off x="6828655" y="2023955"/>
            <a:ext cx="1586948" cy="230832"/>
          </a:xfrm>
          <a:prstGeom prst="rect">
            <a:avLst/>
          </a:prstGeom>
          <a:noFill/>
        </p:spPr>
        <p:txBody>
          <a:bodyPr wrap="square">
            <a:spAutoFit/>
          </a:bodyPr>
          <a:lstStyle/>
          <a:p>
            <a:r>
              <a:rPr lang="en-GB" sz="900" u="none" strike="noStrike" noProof="0">
                <a:solidFill>
                  <a:schemeClr val="tx1">
                    <a:lumMod val="75000"/>
                    <a:lumOff val="25000"/>
                  </a:schemeClr>
                </a:solidFill>
                <a:effectLst/>
                <a:latin typeface="Helvetica Light" panose="020B0403020202020204" pitchFamily="34" charset="0"/>
                <a:hlinkClick r:id="rId9"/>
              </a:rPr>
              <a:t>arXiv:2507.12598</a:t>
            </a:r>
            <a:endParaRPr lang="en-GB" sz="900" noProof="0">
              <a:solidFill>
                <a:schemeClr val="tx1">
                  <a:lumMod val="75000"/>
                  <a:lumOff val="25000"/>
                </a:schemeClr>
              </a:solidFill>
              <a:latin typeface="Helvetica Light" panose="020B0403020202020204" pitchFamily="34" charset="0"/>
            </a:endParaRPr>
          </a:p>
        </p:txBody>
      </p:sp>
      <p:sp>
        <p:nvSpPr>
          <p:cNvPr id="15" name="TextBox 14">
            <a:extLst>
              <a:ext uri="{FF2B5EF4-FFF2-40B4-BE49-F238E27FC236}">
                <a16:creationId xmlns:a16="http://schemas.microsoft.com/office/drawing/2014/main" id="{1D3839C9-201F-B475-A749-8C5B0611A1CC}"/>
              </a:ext>
            </a:extLst>
          </p:cNvPr>
          <p:cNvSpPr txBox="1"/>
          <p:nvPr/>
        </p:nvSpPr>
        <p:spPr>
          <a:xfrm>
            <a:off x="9551603" y="3279556"/>
            <a:ext cx="1874062" cy="430887"/>
          </a:xfrm>
          <a:prstGeom prst="rect">
            <a:avLst/>
          </a:prstGeom>
          <a:solidFill>
            <a:schemeClr val="bg1"/>
          </a:solidFill>
        </p:spPr>
        <p:txBody>
          <a:bodyPr wrap="square" rtlCol="0">
            <a:spAutoFit/>
          </a:bodyPr>
          <a:lstStyle/>
          <a:p>
            <a:pPr marL="0" algn="l">
              <a:spcBef>
                <a:spcPts val="3000"/>
              </a:spcBef>
            </a:pPr>
            <a:r>
              <a:rPr lang="en-CH" sz="110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Rarest visible Higgs decay seen so far: 0.010%</a:t>
            </a:r>
          </a:p>
        </p:txBody>
      </p:sp>
      <p:sp>
        <p:nvSpPr>
          <p:cNvPr id="16" name="Rectangle 15">
            <a:extLst>
              <a:ext uri="{FF2B5EF4-FFF2-40B4-BE49-F238E27FC236}">
                <a16:creationId xmlns:a16="http://schemas.microsoft.com/office/drawing/2014/main" id="{BAF79D5C-09C1-B967-D5AA-E564FCF208AE}"/>
              </a:ext>
            </a:extLst>
          </p:cNvPr>
          <p:cNvSpPr/>
          <p:nvPr/>
        </p:nvSpPr>
        <p:spPr>
          <a:xfrm>
            <a:off x="751101" y="1409179"/>
            <a:ext cx="9894154" cy="584775"/>
          </a:xfrm>
          <a:prstGeom prst="rect">
            <a:avLst/>
          </a:prstGeom>
        </p:spPr>
        <p:txBody>
          <a:bodyPr wrap="square">
            <a:spAutoFit/>
          </a:bodyPr>
          <a:lstStyle/>
          <a:p>
            <a:pPr defTabSz="457200" fontAlgn="base">
              <a:spcBef>
                <a:spcPts val="1800"/>
              </a:spcBef>
              <a:spcAft>
                <a:spcPct val="0"/>
              </a:spcAft>
              <a:defRPr/>
            </a:pPr>
            <a:r>
              <a:rPr lang="en-GB" sz="1600" noProof="0" dirty="0">
                <a:solidFill>
                  <a:srgbClr val="000000"/>
                </a:solidFill>
                <a:latin typeface="Helvetica" pitchFamily="2" charset="0"/>
              </a:rPr>
              <a:t>Using 305 fb</a:t>
            </a:r>
            <a:r>
              <a:rPr lang="en-GB" sz="1600" baseline="30000" noProof="0" dirty="0">
                <a:solidFill>
                  <a:srgbClr val="000000"/>
                </a:solidFill>
                <a:latin typeface="Helvetica" pitchFamily="2" charset="0"/>
              </a:rPr>
              <a:t>–1 </a:t>
            </a:r>
            <a:r>
              <a:rPr lang="en-GB" sz="1600" noProof="0" dirty="0">
                <a:solidFill>
                  <a:srgbClr val="000000"/>
                </a:solidFill>
                <a:latin typeface="Helvetica" pitchFamily="2" charset="0"/>
              </a:rPr>
              <a:t>of Run-2 + 3 </a:t>
            </a:r>
            <a:r>
              <a:rPr lang="en-GB" sz="1600" dirty="0">
                <a:solidFill>
                  <a:srgbClr val="000000"/>
                </a:solidFill>
                <a:latin typeface="Helvetica" pitchFamily="2" charset="0"/>
              </a:rPr>
              <a:t>(2022–2024) data, </a:t>
            </a:r>
            <a:r>
              <a:rPr lang="en-GB" sz="1600" noProof="0" dirty="0">
                <a:solidFill>
                  <a:srgbClr val="000000"/>
                </a:solidFill>
                <a:latin typeface="Helvetica" pitchFamily="2" charset="0"/>
              </a:rPr>
              <a:t>ATLAS reported evidence for rare 2</a:t>
            </a:r>
            <a:r>
              <a:rPr lang="en-GB" sz="1600" baseline="30000" noProof="0" dirty="0">
                <a:solidFill>
                  <a:srgbClr val="000000"/>
                </a:solidFill>
                <a:latin typeface="Helvetica" pitchFamily="2" charset="0"/>
              </a:rPr>
              <a:t>nd</a:t>
            </a:r>
            <a:r>
              <a:rPr lang="en-GB" sz="1600" noProof="0" dirty="0">
                <a:solidFill>
                  <a:srgbClr val="000000"/>
                </a:solidFill>
                <a:latin typeface="Helvetica" pitchFamily="2" charset="0"/>
              </a:rPr>
              <a:t> generation H </a:t>
            </a:r>
            <a:r>
              <a:rPr lang="en-GB" sz="1600" noProof="0" dirty="0">
                <a:solidFill>
                  <a:srgbClr val="000000"/>
                </a:solidFill>
                <a:latin typeface="Symbol" pitchFamily="2" charset="2"/>
              </a:rPr>
              <a:t>®</a:t>
            </a:r>
            <a:r>
              <a:rPr lang="en-GB" sz="1600" noProof="0" dirty="0">
                <a:solidFill>
                  <a:srgbClr val="000000"/>
                </a:solidFill>
                <a:latin typeface="Helvetica" pitchFamily="2" charset="0"/>
              </a:rPr>
              <a:t> </a:t>
            </a:r>
            <a:r>
              <a:rPr lang="en-GB" sz="1600" noProof="0" dirty="0" err="1">
                <a:solidFill>
                  <a:srgbClr val="000000"/>
                </a:solidFill>
                <a:latin typeface="Helvetica" pitchFamily="2" charset="0"/>
              </a:rPr>
              <a:t>μμ</a:t>
            </a:r>
            <a:r>
              <a:rPr lang="en-GB" sz="1600" noProof="0" dirty="0">
                <a:solidFill>
                  <a:srgbClr val="000000"/>
                </a:solidFill>
                <a:latin typeface="Helvetica" pitchFamily="2" charset="0"/>
              </a:rPr>
              <a:t> (first seen by CMS), and released a new result on the loop decay H </a:t>
            </a:r>
            <a:r>
              <a:rPr lang="en-GB" sz="1600" noProof="0" dirty="0">
                <a:solidFill>
                  <a:srgbClr val="000000"/>
                </a:solidFill>
                <a:latin typeface="Symbol" pitchFamily="2" charset="2"/>
              </a:rPr>
              <a:t>®</a:t>
            </a:r>
            <a:r>
              <a:rPr lang="en-GB" sz="1600" noProof="0" dirty="0">
                <a:solidFill>
                  <a:srgbClr val="000000"/>
                </a:solidFill>
                <a:latin typeface="Helvetica" pitchFamily="2" charset="0"/>
              </a:rPr>
              <a:t> Z𝛾 </a:t>
            </a:r>
            <a:endParaRPr lang="en-GB" sz="1600" baseline="30000" noProof="0" dirty="0">
              <a:solidFill>
                <a:srgbClr val="000000"/>
              </a:solidFill>
              <a:latin typeface="Helvetica" pitchFamily="2" charset="0"/>
            </a:endParaRPr>
          </a:p>
        </p:txBody>
      </p:sp>
      <p:sp>
        <p:nvSpPr>
          <p:cNvPr id="17" name="TextBox 16">
            <a:extLst>
              <a:ext uri="{FF2B5EF4-FFF2-40B4-BE49-F238E27FC236}">
                <a16:creationId xmlns:a16="http://schemas.microsoft.com/office/drawing/2014/main" id="{A6BC3E93-6778-48A6-6B11-88A7916BD205}"/>
              </a:ext>
            </a:extLst>
          </p:cNvPr>
          <p:cNvSpPr txBox="1"/>
          <p:nvPr/>
        </p:nvSpPr>
        <p:spPr>
          <a:xfrm>
            <a:off x="1379017" y="5620536"/>
            <a:ext cx="4746812" cy="569387"/>
          </a:xfrm>
          <a:prstGeom prst="rect">
            <a:avLst/>
          </a:prstGeom>
          <a:noFill/>
        </p:spPr>
        <p:txBody>
          <a:bodyPr wrap="none" rtlCol="0">
            <a:spAutoFit/>
          </a:bodyPr>
          <a:lstStyle/>
          <a:p>
            <a:pPr>
              <a:spcBef>
                <a:spcPts val="3000"/>
              </a:spcBef>
            </a:pPr>
            <a:r>
              <a:rPr lang="en-GB" sz="1400" noProof="0">
                <a:solidFill>
                  <a:prstClr val="black"/>
                </a:solidFill>
                <a:latin typeface="Helvetica" pitchFamily="2" charset="0"/>
                <a:ea typeface="Helvetica Light" charset="0"/>
                <a:cs typeface="Helvetica Light" charset="0"/>
                <a:sym typeface="Wingdings" pitchFamily="2" charset="2"/>
              </a:rPr>
              <a:t>Significance: 3.4σ (2.5σ exp), </a:t>
            </a:r>
            <a:r>
              <a:rPr lang="en-GB" sz="1400" noProof="0" err="1">
                <a:solidFill>
                  <a:prstClr val="black"/>
                </a:solidFill>
                <a:latin typeface="Helvetica" pitchFamily="2" charset="0"/>
                <a:ea typeface="Helvetica Light" charset="0"/>
                <a:cs typeface="Helvetica Light" charset="0"/>
                <a:sym typeface="Wingdings" pitchFamily="2" charset="2"/>
              </a:rPr>
              <a:t>μ</a:t>
            </a:r>
            <a:r>
              <a:rPr lang="en-GB" sz="1400">
                <a:solidFill>
                  <a:prstClr val="black"/>
                </a:solidFill>
                <a:latin typeface="Helvetica" pitchFamily="2" charset="0"/>
                <a:ea typeface="Helvetica Light" charset="0"/>
                <a:cs typeface="Helvetica Light" charset="0"/>
                <a:sym typeface="Wingdings" pitchFamily="2" charset="2"/>
              </a:rPr>
              <a:t> = </a:t>
            </a:r>
            <a:r>
              <a:rPr lang="en-GB" sz="1400" err="1">
                <a:solidFill>
                  <a:prstClr val="black"/>
                </a:solidFill>
                <a:latin typeface="Helvetica" pitchFamily="2" charset="0"/>
                <a:ea typeface="Helvetica Light" charset="0"/>
                <a:cs typeface="Helvetica Light" charset="0"/>
                <a:sym typeface="Wingdings" pitchFamily="2" charset="2"/>
              </a:rPr>
              <a:t>σ</a:t>
            </a:r>
            <a:r>
              <a:rPr lang="en-GB" sz="1400" baseline="-25000" err="1">
                <a:solidFill>
                  <a:prstClr val="black"/>
                </a:solidFill>
                <a:latin typeface="Helvetica" pitchFamily="2" charset="0"/>
                <a:ea typeface="Helvetica Light" charset="0"/>
                <a:cs typeface="Helvetica Light" charset="0"/>
                <a:sym typeface="Wingdings" pitchFamily="2" charset="2"/>
              </a:rPr>
              <a:t>exp</a:t>
            </a:r>
            <a:r>
              <a:rPr lang="en-GB" sz="1400" baseline="-25000">
                <a:solidFill>
                  <a:prstClr val="black"/>
                </a:solidFill>
                <a:latin typeface="Helvetica" pitchFamily="2" charset="0"/>
                <a:ea typeface="Helvetica Light" charset="0"/>
                <a:cs typeface="Helvetica Light" charset="0"/>
                <a:sym typeface="Wingdings" pitchFamily="2" charset="2"/>
              </a:rPr>
              <a:t> </a:t>
            </a:r>
            <a:r>
              <a:rPr lang="en-GB" sz="1400">
                <a:solidFill>
                  <a:prstClr val="black"/>
                </a:solidFill>
                <a:latin typeface="Helvetica" pitchFamily="2" charset="0"/>
                <a:ea typeface="Helvetica Light" charset="0"/>
                <a:cs typeface="Helvetica Light" charset="0"/>
                <a:sym typeface="Wingdings" pitchFamily="2" charset="2"/>
              </a:rPr>
              <a:t>/ </a:t>
            </a:r>
            <a:r>
              <a:rPr lang="en-GB" sz="1400" err="1">
                <a:solidFill>
                  <a:prstClr val="black"/>
                </a:solidFill>
                <a:latin typeface="Helvetica" pitchFamily="2" charset="0"/>
                <a:ea typeface="Helvetica Light" charset="0"/>
                <a:cs typeface="Helvetica Light" charset="0"/>
                <a:sym typeface="Wingdings" pitchFamily="2" charset="2"/>
              </a:rPr>
              <a:t>σ</a:t>
            </a:r>
            <a:r>
              <a:rPr lang="en-GB" sz="1400" baseline="-25000" err="1">
                <a:solidFill>
                  <a:prstClr val="black"/>
                </a:solidFill>
                <a:latin typeface="Helvetica" pitchFamily="2" charset="0"/>
                <a:ea typeface="Helvetica Light" charset="0"/>
                <a:cs typeface="Helvetica Light" charset="0"/>
                <a:sym typeface="Wingdings" pitchFamily="2" charset="2"/>
              </a:rPr>
              <a:t>SM</a:t>
            </a:r>
            <a:r>
              <a:rPr lang="en-GB" sz="1400" noProof="0">
                <a:solidFill>
                  <a:prstClr val="black"/>
                </a:solidFill>
                <a:latin typeface="Helvetica" pitchFamily="2" charset="0"/>
                <a:ea typeface="Helvetica Light" charset="0"/>
                <a:cs typeface="Helvetica Light" charset="0"/>
                <a:sym typeface="Wingdings" pitchFamily="2" charset="2"/>
              </a:rPr>
              <a:t> = 1.4 ± 0.4</a:t>
            </a:r>
          </a:p>
          <a:p>
            <a:pPr>
              <a:spcBef>
                <a:spcPts val="600"/>
              </a:spcBef>
              <a:defRPr/>
            </a:pPr>
            <a:r>
              <a:rPr kumimoji="0" lang="en-GB" sz="12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Reminder: CMS (Run 2): </a:t>
            </a:r>
            <a:r>
              <a:rPr kumimoji="0" lang="en-GB" sz="1200" b="0" i="0" u="none" strike="noStrike" kern="1200" cap="none" spc="0" normalizeH="0" baseline="0" noProof="0" err="1">
                <a:ln>
                  <a:noFill/>
                </a:ln>
                <a:solidFill>
                  <a:prstClr val="black"/>
                </a:solidFill>
                <a:effectLst/>
                <a:uLnTx/>
                <a:uFillTx/>
                <a:latin typeface="Helvetica" pitchFamily="2" charset="0"/>
                <a:ea typeface="Helvetica Light" charset="0"/>
                <a:cs typeface="Helvetica Light" charset="0"/>
                <a:sym typeface="Wingdings" pitchFamily="2" charset="2"/>
              </a:rPr>
              <a:t>μ</a:t>
            </a:r>
            <a:r>
              <a:rPr kumimoji="0" lang="en-GB" sz="12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  1.19 ± 0.43 (</a:t>
            </a:r>
            <a:r>
              <a:rPr lang="en-GB" sz="1200" noProof="0">
                <a:solidFill>
                  <a:prstClr val="black"/>
                </a:solidFill>
                <a:latin typeface="Helvetica" pitchFamily="2" charset="0"/>
                <a:ea typeface="Helvetica Light" charset="0"/>
                <a:cs typeface="Helvetica Light" charset="0"/>
                <a:sym typeface="Wingdings" pitchFamily="2" charset="2"/>
              </a:rPr>
              <a:t>3.0σ) </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hlinkClick r:id="rId10"/>
              </a:rPr>
              <a:t>JHEP 01 (2021) 148</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a:t>
            </a:r>
            <a:endParaRPr kumimoji="0" lang="en-GB" sz="12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endParaRPr>
          </a:p>
        </p:txBody>
      </p:sp>
      <p:sp>
        <p:nvSpPr>
          <p:cNvPr id="18" name="TextBox 17">
            <a:extLst>
              <a:ext uri="{FF2B5EF4-FFF2-40B4-BE49-F238E27FC236}">
                <a16:creationId xmlns:a16="http://schemas.microsoft.com/office/drawing/2014/main" id="{B9F04DBF-5ACB-182F-BBF7-CAA003B2CAB8}"/>
              </a:ext>
            </a:extLst>
          </p:cNvPr>
          <p:cNvSpPr txBox="1"/>
          <p:nvPr/>
        </p:nvSpPr>
        <p:spPr>
          <a:xfrm>
            <a:off x="6767154" y="5620536"/>
            <a:ext cx="4324307" cy="569387"/>
          </a:xfrm>
          <a:prstGeom prst="rect">
            <a:avLst/>
          </a:prstGeom>
          <a:noFill/>
        </p:spPr>
        <p:txBody>
          <a:bodyPr wrap="square" rtlCol="0">
            <a:spAutoFit/>
          </a:bodyPr>
          <a:lstStyle/>
          <a:p>
            <a:pPr marL="0">
              <a:spcBef>
                <a:spcPts val="3000"/>
              </a:spcBef>
            </a:pPr>
            <a:r>
              <a:rPr lang="en-GB" sz="1400" noProof="0">
                <a:solidFill>
                  <a:prstClr val="black"/>
                </a:solidFill>
                <a:latin typeface="Helvetica" pitchFamily="2" charset="0"/>
                <a:ea typeface="Helvetica Light" charset="0"/>
                <a:cs typeface="Helvetica Light" charset="0"/>
                <a:sym typeface="Wingdings" pitchFamily="2" charset="2"/>
              </a:rPr>
              <a:t>Significance: 2.5σ (1.9σ exp), </a:t>
            </a:r>
            <a:r>
              <a:rPr lang="en-GB" sz="1400" noProof="0" err="1">
                <a:solidFill>
                  <a:prstClr val="black"/>
                </a:solidFill>
                <a:latin typeface="Helvetica" pitchFamily="2" charset="0"/>
                <a:ea typeface="Helvetica Light" charset="0"/>
                <a:cs typeface="Helvetica Light" charset="0"/>
                <a:sym typeface="Wingdings" pitchFamily="2" charset="2"/>
              </a:rPr>
              <a:t>μ</a:t>
            </a:r>
            <a:r>
              <a:rPr lang="en-GB" sz="1400" noProof="0">
                <a:solidFill>
                  <a:prstClr val="black"/>
                </a:solidFill>
                <a:latin typeface="Helvetica" pitchFamily="2" charset="0"/>
                <a:ea typeface="Helvetica Light" charset="0"/>
                <a:cs typeface="Helvetica Light" charset="0"/>
                <a:sym typeface="Wingdings" pitchFamily="2" charset="2"/>
              </a:rPr>
              <a:t> = 1.3</a:t>
            </a:r>
          </a:p>
          <a:p>
            <a:pPr marL="0" marR="0" lvl="0" indent="0" algn="l" defTabSz="914400" rtl="0" eaLnBrk="1" fontAlgn="auto" latinLnBrk="0" hangingPunct="1">
              <a:lnSpc>
                <a:spcPct val="100000"/>
              </a:lnSpc>
              <a:spcBef>
                <a:spcPts val="600"/>
              </a:spcBef>
              <a:spcAft>
                <a:spcPts val="0"/>
              </a:spcAft>
              <a:buClrTx/>
              <a:buSzTx/>
              <a:buFontTx/>
              <a:buNone/>
              <a:tabLst/>
              <a:defRPr/>
            </a:pPr>
            <a:r>
              <a:rPr lang="en-GB" sz="1200" noProof="0">
                <a:solidFill>
                  <a:prstClr val="black"/>
                </a:solidFill>
                <a:latin typeface="Helvetica" pitchFamily="2" charset="0"/>
                <a:ea typeface="Helvetica Light" charset="0"/>
                <a:cs typeface="Helvetica Light" charset="0"/>
                <a:sym typeface="Wingdings" pitchFamily="2" charset="2"/>
              </a:rPr>
              <a:t>Reminder: ATLAS &amp; CMS (Run 2): </a:t>
            </a:r>
            <a:r>
              <a:rPr lang="en-GB" sz="1200" noProof="0" err="1">
                <a:solidFill>
                  <a:prstClr val="black"/>
                </a:solidFill>
                <a:latin typeface="Helvetica" pitchFamily="2" charset="0"/>
                <a:ea typeface="Helvetica Light" charset="0"/>
                <a:cs typeface="Helvetica Light" charset="0"/>
                <a:sym typeface="Wingdings" pitchFamily="2" charset="2"/>
              </a:rPr>
              <a:t>μ</a:t>
            </a:r>
            <a:r>
              <a:rPr lang="en-GB" sz="1200" noProof="0">
                <a:solidFill>
                  <a:prstClr val="black"/>
                </a:solidFill>
                <a:latin typeface="Helvetica" pitchFamily="2" charset="0"/>
                <a:ea typeface="Helvetica Light" charset="0"/>
                <a:cs typeface="Helvetica Light" charset="0"/>
                <a:sym typeface="Wingdings" pitchFamily="2" charset="2"/>
              </a:rPr>
              <a:t> =  2.2 ± 0.7 (3.4σ) </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hlinkClick r:id="rId11"/>
              </a:rPr>
              <a:t>Ref</a:t>
            </a:r>
            <a:r>
              <a:rPr kumimoji="0" lang="en-GB" sz="9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rPr>
              <a:t>]</a:t>
            </a:r>
            <a:endParaRPr kumimoji="0" lang="en-GB" sz="10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mn-ea"/>
              <a:cs typeface="+mn-cs"/>
            </a:endParaRPr>
          </a:p>
        </p:txBody>
      </p:sp>
    </p:spTree>
    <p:extLst>
      <p:ext uri="{BB962C8B-B14F-4D97-AF65-F5344CB8AC3E}">
        <p14:creationId xmlns:p14="http://schemas.microsoft.com/office/powerpoint/2010/main" val="402659393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3387F-0772-7914-24AB-87278600E42B}"/>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F2F32CEF-2E70-AF83-EA71-F257A39A7ED6}"/>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F35023DB-89B0-BA67-5B7A-BB5F968FFE9F}"/>
              </a:ext>
            </a:extLst>
          </p:cNvPr>
          <p:cNvSpPr>
            <a:spLocks noGrp="1"/>
          </p:cNvSpPr>
          <p:nvPr>
            <p:ph type="sldNum" sz="quarter" idx="4"/>
          </p:nvPr>
        </p:nvSpPr>
        <p:spPr/>
        <p:txBody>
          <a:bodyPr/>
          <a:lstStyle/>
          <a:p>
            <a:pPr>
              <a:defRPr/>
            </a:pPr>
            <a:fld id="{611C2F03-9E95-40C9-A99F-3C4F7EE8CF2A}" type="slidenum">
              <a:rPr lang="en-GB" smtClean="0"/>
              <a:pPr>
                <a:defRPr/>
              </a:pPr>
              <a:t>82</a:t>
            </a:fld>
            <a:endParaRPr lang="en-GB"/>
          </a:p>
        </p:txBody>
      </p:sp>
      <p:sp>
        <p:nvSpPr>
          <p:cNvPr id="13" name="Rectangle 12">
            <a:extLst>
              <a:ext uri="{FF2B5EF4-FFF2-40B4-BE49-F238E27FC236}">
                <a16:creationId xmlns:a16="http://schemas.microsoft.com/office/drawing/2014/main" id="{06F7181B-C2C7-EE9F-F1C1-51CA7B5E8CE4}"/>
              </a:ext>
            </a:extLst>
          </p:cNvPr>
          <p:cNvSpPr/>
          <p:nvPr/>
        </p:nvSpPr>
        <p:spPr>
          <a:xfrm>
            <a:off x="439730" y="1786812"/>
            <a:ext cx="3350235" cy="1326959"/>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The Higgs boson may couple to dark matter and ”invisibly” decay to dark matter particles (if kinematically allowed)</a:t>
            </a:r>
          </a:p>
        </p:txBody>
      </p:sp>
      <p:sp>
        <p:nvSpPr>
          <p:cNvPr id="5" name="Rectangle 4">
            <a:extLst>
              <a:ext uri="{FF2B5EF4-FFF2-40B4-BE49-F238E27FC236}">
                <a16:creationId xmlns:a16="http://schemas.microsoft.com/office/drawing/2014/main" id="{92DEEC12-47D1-DCBD-1F3E-2E729084044F}"/>
              </a:ext>
            </a:extLst>
          </p:cNvPr>
          <p:cNvSpPr/>
          <p:nvPr/>
        </p:nvSpPr>
        <p:spPr>
          <a:xfrm>
            <a:off x="0" y="212036"/>
            <a:ext cx="3466532"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6" name="TextBox 5">
            <a:extLst>
              <a:ext uri="{FF2B5EF4-FFF2-40B4-BE49-F238E27FC236}">
                <a16:creationId xmlns:a16="http://schemas.microsoft.com/office/drawing/2014/main" id="{75C718EC-310B-3D01-A5AE-7DE19C4F4C75}"/>
              </a:ext>
            </a:extLst>
          </p:cNvPr>
          <p:cNvSpPr txBox="1"/>
          <p:nvPr/>
        </p:nvSpPr>
        <p:spPr>
          <a:xfrm>
            <a:off x="214938" y="264651"/>
            <a:ext cx="3350235"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Dark matter</a:t>
            </a:r>
          </a:p>
        </p:txBody>
      </p:sp>
      <p:sp>
        <p:nvSpPr>
          <p:cNvPr id="48" name="Rectangle 47">
            <a:extLst>
              <a:ext uri="{FF2B5EF4-FFF2-40B4-BE49-F238E27FC236}">
                <a16:creationId xmlns:a16="http://schemas.microsoft.com/office/drawing/2014/main" id="{084D3A5D-CE5B-A5CC-7B68-E9458DD112D0}"/>
              </a:ext>
            </a:extLst>
          </p:cNvPr>
          <p:cNvSpPr/>
          <p:nvPr/>
        </p:nvSpPr>
        <p:spPr>
          <a:xfrm>
            <a:off x="214938" y="3249758"/>
            <a:ext cx="4203510" cy="2109409"/>
          </a:xfrm>
          <a:prstGeom prst="rect">
            <a:avLst/>
          </a:prstGeom>
          <a:solidFill>
            <a:schemeClr val="tx1"/>
          </a:solidFill>
          <a:ln>
            <a:solidFill>
              <a:schemeClr val="tx1"/>
            </a:solidFill>
          </a:ln>
        </p:spPr>
        <p:txBody>
          <a:bodyPr rtlCol="0" anchor="ctr">
            <a:spAutoFit/>
          </a:bodyPr>
          <a:lstStyle/>
          <a:p>
            <a:pPr algn="ctr"/>
            <a:endParaRPr lang="en-GB" sz="1600">
              <a:latin typeface="Helvetica Light" charset="0"/>
              <a:ea typeface="Helvetica Light" charset="0"/>
              <a:cs typeface="Helvetica Light" charset="0"/>
            </a:endParaRPr>
          </a:p>
        </p:txBody>
      </p:sp>
      <p:pic>
        <p:nvPicPr>
          <p:cNvPr id="4" name="Picture 3">
            <a:extLst>
              <a:ext uri="{FF2B5EF4-FFF2-40B4-BE49-F238E27FC236}">
                <a16:creationId xmlns:a16="http://schemas.microsoft.com/office/drawing/2014/main" id="{26171730-B06B-D9EB-1839-C332CCEEB8A4}"/>
              </a:ext>
            </a:extLst>
          </p:cNvPr>
          <p:cNvPicPr>
            <a:picLocks noChangeAspect="1"/>
          </p:cNvPicPr>
          <p:nvPr/>
        </p:nvPicPr>
        <p:blipFill rotWithShape="1">
          <a:blip r:embed="rId2"/>
          <a:srcRect r="8569"/>
          <a:stretch/>
        </p:blipFill>
        <p:spPr>
          <a:xfrm>
            <a:off x="532754" y="3304350"/>
            <a:ext cx="2673162" cy="2009243"/>
          </a:xfrm>
          <a:prstGeom prst="rect">
            <a:avLst/>
          </a:prstGeom>
          <a:solidFill>
            <a:schemeClr val="tx1"/>
          </a:solidFill>
        </p:spPr>
      </p:pic>
      <p:pic>
        <p:nvPicPr>
          <p:cNvPr id="23" name="Picture 22">
            <a:extLst>
              <a:ext uri="{FF2B5EF4-FFF2-40B4-BE49-F238E27FC236}">
                <a16:creationId xmlns:a16="http://schemas.microsoft.com/office/drawing/2014/main" id="{C8D26BC3-14DC-1CE5-7055-5A692A7A41B8}"/>
              </a:ext>
            </a:extLst>
          </p:cNvPr>
          <p:cNvPicPr>
            <a:picLocks noChangeAspect="1"/>
          </p:cNvPicPr>
          <p:nvPr/>
        </p:nvPicPr>
        <p:blipFill>
          <a:blip r:embed="rId3"/>
          <a:stretch>
            <a:fillRect/>
          </a:stretch>
        </p:blipFill>
        <p:spPr>
          <a:xfrm>
            <a:off x="3114576" y="3680066"/>
            <a:ext cx="1039871" cy="1427058"/>
          </a:xfrm>
          <a:prstGeom prst="rect">
            <a:avLst/>
          </a:prstGeom>
          <a:solidFill>
            <a:schemeClr val="tx1"/>
          </a:solidFill>
        </p:spPr>
      </p:pic>
      <p:sp>
        <p:nvSpPr>
          <p:cNvPr id="24" name="TextBox 23">
            <a:extLst>
              <a:ext uri="{FF2B5EF4-FFF2-40B4-BE49-F238E27FC236}">
                <a16:creationId xmlns:a16="http://schemas.microsoft.com/office/drawing/2014/main" id="{C6B38656-B566-80BB-74E4-9EC548BA506B}"/>
              </a:ext>
            </a:extLst>
          </p:cNvPr>
          <p:cNvSpPr txBox="1"/>
          <p:nvPr/>
        </p:nvSpPr>
        <p:spPr>
          <a:xfrm>
            <a:off x="2510869" y="4027559"/>
            <a:ext cx="294166" cy="369332"/>
          </a:xfrm>
          <a:prstGeom prst="rect">
            <a:avLst/>
          </a:prstGeom>
          <a:noFill/>
        </p:spPr>
        <p:txBody>
          <a:bodyPr wrap="square" rtlCol="0">
            <a:spAutoFit/>
          </a:bodyPr>
          <a:lstStyle/>
          <a:p>
            <a:r>
              <a:rPr lang="en-GB">
                <a:solidFill>
                  <a:srgbClr val="F1F1F5"/>
                </a:solidFill>
                <a:latin typeface="Chalkduster"/>
                <a:cs typeface="Chalkduster"/>
              </a:rPr>
              <a:t>H</a:t>
            </a:r>
          </a:p>
        </p:txBody>
      </p:sp>
      <p:pic>
        <p:nvPicPr>
          <p:cNvPr id="49" name="Picture 48">
            <a:extLst>
              <a:ext uri="{FF2B5EF4-FFF2-40B4-BE49-F238E27FC236}">
                <a16:creationId xmlns:a16="http://schemas.microsoft.com/office/drawing/2014/main" id="{F3EDC7AD-0EC3-845B-AB2C-B1937AF45DAD}"/>
              </a:ext>
            </a:extLst>
          </p:cNvPr>
          <p:cNvPicPr>
            <a:picLocks noChangeAspect="1"/>
          </p:cNvPicPr>
          <p:nvPr/>
        </p:nvPicPr>
        <p:blipFill>
          <a:blip r:embed="rId4"/>
          <a:srcRect t="16" b="16"/>
          <a:stretch/>
        </p:blipFill>
        <p:spPr>
          <a:xfrm>
            <a:off x="4113398" y="-19434"/>
            <a:ext cx="7903151" cy="6877434"/>
          </a:xfrm>
          <a:prstGeom prst="rect">
            <a:avLst/>
          </a:prstGeom>
        </p:spPr>
      </p:pic>
      <p:sp>
        <p:nvSpPr>
          <p:cNvPr id="50" name="Rectangle 49">
            <a:extLst>
              <a:ext uri="{FF2B5EF4-FFF2-40B4-BE49-F238E27FC236}">
                <a16:creationId xmlns:a16="http://schemas.microsoft.com/office/drawing/2014/main" id="{9432CEDF-7148-E890-036A-456B5AFBD8AF}"/>
              </a:ext>
            </a:extLst>
          </p:cNvPr>
          <p:cNvSpPr/>
          <p:nvPr/>
        </p:nvSpPr>
        <p:spPr>
          <a:xfrm>
            <a:off x="7696012" y="1896473"/>
            <a:ext cx="2212346" cy="338554"/>
          </a:xfrm>
          <a:prstGeom prst="rect">
            <a:avLst/>
          </a:prstGeom>
          <a:solidFill>
            <a:srgbClr val="000000"/>
          </a:solidFill>
        </p:spPr>
        <p:txBody>
          <a:bodyPr wrap="square" rtlCol="0" anchor="ctr">
            <a:spAutoFit/>
          </a:bodyPr>
          <a:lstStyle/>
          <a:p>
            <a:pPr algn="l"/>
            <a:r>
              <a:rPr lang="en-CH" sz="1600">
                <a:solidFill>
                  <a:srgbClr val="FF646C"/>
                </a:solidFill>
                <a:latin typeface="Helvetica" pitchFamily="2" charset="0"/>
              </a:rPr>
              <a:t>E</a:t>
            </a:r>
            <a:r>
              <a:rPr lang="en-CH" sz="1600" baseline="-25000">
                <a:solidFill>
                  <a:srgbClr val="FF646C"/>
                </a:solidFill>
                <a:latin typeface="Helvetica" pitchFamily="2" charset="0"/>
              </a:rPr>
              <a:t>T,miss</a:t>
            </a:r>
            <a:r>
              <a:rPr lang="en-CH" sz="1600">
                <a:solidFill>
                  <a:srgbClr val="FF646C"/>
                </a:solidFill>
                <a:latin typeface="Helvetica" pitchFamily="2" charset="0"/>
              </a:rPr>
              <a:t> = 504 GeV</a:t>
            </a:r>
          </a:p>
        </p:txBody>
      </p:sp>
      <p:sp>
        <p:nvSpPr>
          <p:cNvPr id="51" name="Rectangle 50">
            <a:extLst>
              <a:ext uri="{FF2B5EF4-FFF2-40B4-BE49-F238E27FC236}">
                <a16:creationId xmlns:a16="http://schemas.microsoft.com/office/drawing/2014/main" id="{B77D6721-ADD0-9208-5F9F-772077FDC03F}"/>
              </a:ext>
            </a:extLst>
          </p:cNvPr>
          <p:cNvSpPr/>
          <p:nvPr/>
        </p:nvSpPr>
        <p:spPr>
          <a:xfrm>
            <a:off x="4100388" y="3594099"/>
            <a:ext cx="2251674" cy="360213"/>
          </a:xfrm>
          <a:prstGeom prst="rect">
            <a:avLst/>
          </a:prstGeom>
          <a:solidFill>
            <a:schemeClr val="tx1"/>
          </a:solidFill>
        </p:spPr>
        <p:txBody>
          <a:bodyPr wrap="square" rtlCol="0" anchor="ctr">
            <a:spAutoFit/>
          </a:bodyPr>
          <a:lstStyle/>
          <a:p>
            <a:pPr algn="l"/>
            <a:endParaRPr lang="en-CH" sz="1600">
              <a:latin typeface="Helvetica" pitchFamily="2" charset="0"/>
            </a:endParaRPr>
          </a:p>
        </p:txBody>
      </p:sp>
      <p:sp>
        <p:nvSpPr>
          <p:cNvPr id="52" name="Rectangle 51">
            <a:extLst>
              <a:ext uri="{FF2B5EF4-FFF2-40B4-BE49-F238E27FC236}">
                <a16:creationId xmlns:a16="http://schemas.microsoft.com/office/drawing/2014/main" id="{065FBCA4-1F36-F09D-4556-778B95A4A8AB}"/>
              </a:ext>
            </a:extLst>
          </p:cNvPr>
          <p:cNvSpPr/>
          <p:nvPr/>
        </p:nvSpPr>
        <p:spPr>
          <a:xfrm>
            <a:off x="8991600" y="6091660"/>
            <a:ext cx="2704531" cy="360213"/>
          </a:xfrm>
          <a:prstGeom prst="rect">
            <a:avLst/>
          </a:prstGeom>
          <a:solidFill>
            <a:srgbClr val="000000"/>
          </a:solidFill>
        </p:spPr>
        <p:txBody>
          <a:bodyPr wrap="square" rtlCol="0" anchor="ctr">
            <a:spAutoFit/>
          </a:bodyPr>
          <a:lstStyle/>
          <a:p>
            <a:pPr algn="l"/>
            <a:endParaRPr lang="en-CH" sz="1600">
              <a:latin typeface="Helvetica" pitchFamily="2" charset="0"/>
            </a:endParaRPr>
          </a:p>
        </p:txBody>
      </p:sp>
      <p:sp>
        <p:nvSpPr>
          <p:cNvPr id="25" name="Rectangle 24">
            <a:extLst>
              <a:ext uri="{FF2B5EF4-FFF2-40B4-BE49-F238E27FC236}">
                <a16:creationId xmlns:a16="http://schemas.microsoft.com/office/drawing/2014/main" id="{F08B70EF-3755-F5F7-1846-8FA13EBDA02C}"/>
              </a:ext>
            </a:extLst>
          </p:cNvPr>
          <p:cNvSpPr/>
          <p:nvPr/>
        </p:nvSpPr>
        <p:spPr>
          <a:xfrm>
            <a:off x="9337641" y="6220570"/>
            <a:ext cx="1961779" cy="360213"/>
          </a:xfrm>
          <a:prstGeom prst="rect">
            <a:avLst/>
          </a:prstGeom>
          <a:solidFill>
            <a:srgbClr val="000000"/>
          </a:solidFill>
        </p:spPr>
        <p:txBody>
          <a:bodyPr wrap="square" rtlCol="0" anchor="ctr">
            <a:spAutoFit/>
          </a:bodyPr>
          <a:lstStyle/>
          <a:p>
            <a:pPr algn="l"/>
            <a:endParaRPr lang="en-CH" sz="1600">
              <a:latin typeface="Helvetica" pitchFamily="2" charset="0"/>
            </a:endParaRPr>
          </a:p>
        </p:txBody>
      </p:sp>
      <p:sp>
        <p:nvSpPr>
          <p:cNvPr id="26" name="Rounded Rectangle 25">
            <a:extLst>
              <a:ext uri="{FF2B5EF4-FFF2-40B4-BE49-F238E27FC236}">
                <a16:creationId xmlns:a16="http://schemas.microsoft.com/office/drawing/2014/main" id="{5BD110E4-DA00-99C9-F16B-616D1C9EA537}"/>
              </a:ext>
            </a:extLst>
          </p:cNvPr>
          <p:cNvSpPr/>
          <p:nvPr/>
        </p:nvSpPr>
        <p:spPr>
          <a:xfrm>
            <a:off x="5994144" y="898926"/>
            <a:ext cx="5498433" cy="5522400"/>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27" name="TextBox 26">
            <a:extLst>
              <a:ext uri="{FF2B5EF4-FFF2-40B4-BE49-F238E27FC236}">
                <a16:creationId xmlns:a16="http://schemas.microsoft.com/office/drawing/2014/main" id="{E052CE94-F7DA-CF7F-3980-0EFDC2C83777}"/>
              </a:ext>
            </a:extLst>
          </p:cNvPr>
          <p:cNvSpPr txBox="1"/>
          <p:nvPr/>
        </p:nvSpPr>
        <p:spPr>
          <a:xfrm>
            <a:off x="6517572" y="5771370"/>
            <a:ext cx="4816237" cy="338554"/>
          </a:xfrm>
          <a:prstGeom prst="rect">
            <a:avLst/>
          </a:prstGeom>
          <a:noFill/>
        </p:spPr>
        <p:txBody>
          <a:bodyPr wrap="square">
            <a:spAutoFit/>
          </a:bodyPr>
          <a:lstStyle/>
          <a:p>
            <a:pPr>
              <a:spcBef>
                <a:spcPts val="3000"/>
              </a:spcBef>
            </a:pPr>
            <a:r>
              <a:rPr lang="en-US" sz="1600">
                <a:solidFill>
                  <a:srgbClr val="0D7FBF"/>
                </a:solidFill>
                <a:latin typeface="Helvetica" pitchFamily="2" charset="0"/>
                <a:ea typeface="Helvetica Light" charset="0"/>
                <a:cs typeface="Helvetica Light" charset="0"/>
              </a:rPr>
              <a:t>➠ BR(H </a:t>
            </a:r>
            <a:r>
              <a:rPr lang="en-US" sz="1600">
                <a:solidFill>
                  <a:srgbClr val="0D7FBF"/>
                </a:solidFill>
                <a:latin typeface="Symbol" pitchFamily="2" charset="2"/>
                <a:ea typeface="Helvetica Light" charset="0"/>
                <a:cs typeface="Helvetica Light" charset="0"/>
              </a:rPr>
              <a:t>®</a:t>
            </a:r>
            <a:r>
              <a:rPr lang="en-US" sz="1600">
                <a:solidFill>
                  <a:srgbClr val="0D7FBF"/>
                </a:solidFill>
                <a:latin typeface="Helvetica" pitchFamily="2" charset="0"/>
                <a:ea typeface="Helvetica Light" charset="0"/>
                <a:cs typeface="Helvetica Light" charset="0"/>
              </a:rPr>
              <a:t> invisible) &lt; 0.107 (0.077) at 95% CL      </a:t>
            </a:r>
            <a:endParaRPr lang="el-GR" sz="1600" baseline="-25000">
              <a:solidFill>
                <a:srgbClr val="0D7FBF"/>
              </a:solidFill>
              <a:latin typeface="Helvetica" pitchFamily="2" charset="0"/>
            </a:endParaRPr>
          </a:p>
        </p:txBody>
      </p:sp>
      <p:sp>
        <p:nvSpPr>
          <p:cNvPr id="28" name="Rounded Rectangle 27">
            <a:extLst>
              <a:ext uri="{FF2B5EF4-FFF2-40B4-BE49-F238E27FC236}">
                <a16:creationId xmlns:a16="http://schemas.microsoft.com/office/drawing/2014/main" id="{4E883670-0A23-ACBE-2D9F-057136984359}"/>
              </a:ext>
            </a:extLst>
          </p:cNvPr>
          <p:cNvSpPr/>
          <p:nvPr/>
        </p:nvSpPr>
        <p:spPr>
          <a:xfrm>
            <a:off x="6492172" y="5701582"/>
            <a:ext cx="4521869" cy="477212"/>
          </a:xfrm>
          <a:prstGeom prst="roundRect">
            <a:avLst/>
          </a:prstGeom>
          <a:ln w="19050">
            <a:solidFill>
              <a:srgbClr val="E70000"/>
            </a:solidFill>
          </a:ln>
        </p:spPr>
        <p:txBody>
          <a:bodyPr wrap="square" rtlCol="0" anchor="ctr">
            <a:spAutoFit/>
          </a:bodyPr>
          <a:lstStyle/>
          <a:p>
            <a:pPr algn="l"/>
            <a:endParaRPr lang="en-CH" sz="1600">
              <a:latin typeface="Helvetica" pitchFamily="2" charset="0"/>
            </a:endParaRPr>
          </a:p>
        </p:txBody>
      </p:sp>
      <p:pic>
        <p:nvPicPr>
          <p:cNvPr id="29" name="Picture 28">
            <a:extLst>
              <a:ext uri="{FF2B5EF4-FFF2-40B4-BE49-F238E27FC236}">
                <a16:creationId xmlns:a16="http://schemas.microsoft.com/office/drawing/2014/main" id="{404CF12B-3294-A03D-1CB8-46042E9BDCD6}"/>
              </a:ext>
            </a:extLst>
          </p:cNvPr>
          <p:cNvPicPr>
            <a:picLocks noChangeAspect="1"/>
          </p:cNvPicPr>
          <p:nvPr/>
        </p:nvPicPr>
        <p:blipFill rotWithShape="1">
          <a:blip r:embed="rId5"/>
          <a:srcRect t="6150" b="3163"/>
          <a:stretch/>
        </p:blipFill>
        <p:spPr>
          <a:xfrm rot="5400000">
            <a:off x="6751024" y="904864"/>
            <a:ext cx="4060628" cy="5104942"/>
          </a:xfrm>
          <a:prstGeom prst="rect">
            <a:avLst/>
          </a:prstGeom>
        </p:spPr>
      </p:pic>
      <p:sp>
        <p:nvSpPr>
          <p:cNvPr id="30" name="TextBox 29">
            <a:extLst>
              <a:ext uri="{FF2B5EF4-FFF2-40B4-BE49-F238E27FC236}">
                <a16:creationId xmlns:a16="http://schemas.microsoft.com/office/drawing/2014/main" id="{A4F79FA5-0EC6-0260-325F-31041587E514}"/>
              </a:ext>
            </a:extLst>
          </p:cNvPr>
          <p:cNvSpPr txBox="1"/>
          <p:nvPr/>
        </p:nvSpPr>
        <p:spPr>
          <a:xfrm>
            <a:off x="8712230" y="1275328"/>
            <a:ext cx="2534669" cy="261610"/>
          </a:xfrm>
          <a:prstGeom prst="rect">
            <a:avLst/>
          </a:prstGeom>
          <a:noFill/>
        </p:spPr>
        <p:txBody>
          <a:bodyPr wrap="none" rtlCol="0">
            <a:spAutoFit/>
          </a:bodyPr>
          <a:lstStyle/>
          <a:p>
            <a:pPr marL="0" algn="r">
              <a:spcBef>
                <a:spcPts val="3000"/>
              </a:spcBef>
            </a:pPr>
            <a:r>
              <a:rPr lang="en-GB" sz="1100">
                <a:solidFill>
                  <a:schemeClr val="tx1">
                    <a:lumMod val="50000"/>
                    <a:lumOff val="50000"/>
                  </a:schemeClr>
                </a:solidFill>
                <a:latin typeface="Helvetica Light" charset="0"/>
                <a:ea typeface="Helvetica Light" charset="0"/>
                <a:cs typeface="Helvetica Light" charset="0"/>
                <a:sym typeface="Wingdings" pitchFamily="2" charset="2"/>
                <a:hlinkClick r:id="rId6"/>
              </a:rPr>
              <a:t>arXiv:2202.07953</a:t>
            </a:r>
            <a:r>
              <a:rPr lang="en-GB" sz="1100">
                <a:solidFill>
                  <a:schemeClr val="tx1">
                    <a:lumMod val="50000"/>
                    <a:lumOff val="50000"/>
                  </a:schemeClr>
                </a:solidFill>
                <a:latin typeface="Helvetica Light" charset="0"/>
                <a:ea typeface="Helvetica Light" charset="0"/>
                <a:cs typeface="Helvetica Light" charset="0"/>
                <a:sym typeface="Wingdings" pitchFamily="2" charset="2"/>
              </a:rPr>
              <a:t>, </a:t>
            </a:r>
            <a:r>
              <a:rPr lang="en-GB" sz="1100">
                <a:solidFill>
                  <a:schemeClr val="tx1">
                    <a:lumMod val="50000"/>
                    <a:lumOff val="50000"/>
                  </a:schemeClr>
                </a:solidFill>
                <a:latin typeface="Helvetica Light" charset="0"/>
                <a:ea typeface="Helvetica Light" charset="0"/>
                <a:cs typeface="Helvetica Light" charset="0"/>
                <a:sym typeface="Wingdings" pitchFamily="2" charset="2"/>
                <a:hlinkClick r:id="rId7"/>
              </a:rPr>
              <a:t>arXiv:2301.10731</a:t>
            </a:r>
            <a:r>
              <a:rPr lang="en-GB" sz="1100">
                <a:solidFill>
                  <a:schemeClr val="tx1">
                    <a:lumMod val="50000"/>
                    <a:lumOff val="50000"/>
                  </a:schemeClr>
                </a:solidFill>
                <a:latin typeface="Helvetica Light" charset="0"/>
                <a:ea typeface="Helvetica Light" charset="0"/>
                <a:cs typeface="Helvetica Light" charset="0"/>
                <a:sym typeface="Wingdings" pitchFamily="2" charset="2"/>
              </a:rPr>
              <a:t> </a:t>
            </a:r>
            <a:endParaRPr lang="en-CH" sz="1100">
              <a:solidFill>
                <a:prstClr val="black"/>
              </a:solidFill>
              <a:latin typeface="Helvetica Light"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234259895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30AA4-EBF8-B7A6-1F2F-FB5A5846589A}"/>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B6AE4C1-03BB-BA9C-35AA-ADB85301C25E}"/>
              </a:ext>
            </a:extLst>
          </p:cNvPr>
          <p:cNvSpPr/>
          <p:nvPr/>
        </p:nvSpPr>
        <p:spPr>
          <a:xfrm>
            <a:off x="0" y="-13649"/>
            <a:ext cx="12192000" cy="6910923"/>
          </a:xfrm>
          <a:prstGeom prst="rect">
            <a:avLst/>
          </a:prstGeom>
          <a:solidFill>
            <a:schemeClr val="tx1"/>
          </a:solidFill>
          <a:ln>
            <a:solidFill>
              <a:schemeClr val="tx1"/>
            </a:solidFill>
          </a:ln>
        </p:spPr>
        <p:txBody>
          <a:bodyPr wrap="square" rtlCol="0" anchor="ctr">
            <a:spAutoFit/>
          </a:bodyPr>
          <a:lstStyle/>
          <a:p>
            <a:pPr algn="ctr"/>
            <a:endParaRPr lang="en-CH" sz="160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28CCF815-57D8-B8F5-975A-509BE549B2B0}"/>
              </a:ext>
            </a:extLst>
          </p:cNvPr>
          <p:cNvSpPr>
            <a:spLocks noGrp="1"/>
          </p:cNvSpPr>
          <p:nvPr>
            <p:ph type="sldNum" sz="quarter" idx="4"/>
          </p:nvPr>
        </p:nvSpPr>
        <p:spPr/>
        <p:txBody>
          <a:bodyPr/>
          <a:lstStyle/>
          <a:p>
            <a:pPr>
              <a:defRPr/>
            </a:pPr>
            <a:fld id="{611C2F03-9E95-40C9-A99F-3C4F7EE8CF2A}" type="slidenum">
              <a:rPr lang="en-GB" smtClean="0"/>
              <a:pPr>
                <a:defRPr/>
              </a:pPr>
              <a:t>83</a:t>
            </a:fld>
            <a:endParaRPr lang="en-GB"/>
          </a:p>
        </p:txBody>
      </p:sp>
      <p:pic>
        <p:nvPicPr>
          <p:cNvPr id="3" name="Picture 2">
            <a:extLst>
              <a:ext uri="{FF2B5EF4-FFF2-40B4-BE49-F238E27FC236}">
                <a16:creationId xmlns:a16="http://schemas.microsoft.com/office/drawing/2014/main" id="{D35743F0-A78E-C930-30C1-575ED8991BA7}"/>
              </a:ext>
            </a:extLst>
          </p:cNvPr>
          <p:cNvPicPr>
            <a:picLocks noChangeAspect="1"/>
          </p:cNvPicPr>
          <p:nvPr/>
        </p:nvPicPr>
        <p:blipFill rotWithShape="1">
          <a:blip r:embed="rId2"/>
          <a:srcRect l="1069" t="372"/>
          <a:stretch>
            <a:fillRect/>
          </a:stretch>
        </p:blipFill>
        <p:spPr>
          <a:xfrm>
            <a:off x="1034716" y="27295"/>
            <a:ext cx="9506152" cy="6828911"/>
          </a:xfrm>
          <a:prstGeom prst="rect">
            <a:avLst/>
          </a:prstGeom>
        </p:spPr>
      </p:pic>
      <p:sp>
        <p:nvSpPr>
          <p:cNvPr id="13" name="Rectangle 12">
            <a:extLst>
              <a:ext uri="{FF2B5EF4-FFF2-40B4-BE49-F238E27FC236}">
                <a16:creationId xmlns:a16="http://schemas.microsoft.com/office/drawing/2014/main" id="{C79F6CE3-16BE-9083-43A7-F20D6F5F12BA}"/>
              </a:ext>
            </a:extLst>
          </p:cNvPr>
          <p:cNvSpPr/>
          <p:nvPr/>
        </p:nvSpPr>
        <p:spPr>
          <a:xfrm>
            <a:off x="431928" y="3597223"/>
            <a:ext cx="5734345" cy="2283631"/>
          </a:xfrm>
          <a:prstGeom prst="rect">
            <a:avLst/>
          </a:prstGeom>
          <a:solidFill>
            <a:schemeClr val="tx1"/>
          </a:solidFill>
          <a:ln>
            <a:noFill/>
          </a:ln>
        </p:spPr>
        <p:txBody>
          <a:bodyPr wrap="square" tIns="169383" bIns="169383">
            <a:spAutoFit/>
          </a:bodyPr>
          <a:lstStyle/>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Supersymmetry is a symmetry relating bosons and fermions that predicts new partner particles for each           SM particle, with spins differing by one-half unit</a:t>
            </a:r>
          </a:p>
          <a:p>
            <a:pPr marL="219595" defTabSz="430225" fontAlgn="base">
              <a:spcBef>
                <a:spcPts val="1694"/>
              </a:spcBef>
              <a:spcAft>
                <a:spcPct val="0"/>
              </a:spcAft>
              <a:defRPr/>
            </a:pPr>
            <a:r>
              <a:rPr lang="en-GB" sz="1600">
                <a:solidFill>
                  <a:schemeClr val="bg1"/>
                </a:solidFill>
                <a:latin typeface="Helvetica" pitchFamily="2" charset="0"/>
                <a:ea typeface="Helvetica Light" charset="0"/>
                <a:cs typeface="Helvetica Light" charset="0"/>
              </a:rPr>
              <a:t>Supersymmetry could help address the hierarchy problem, provide a viable dark matter candidate, and allow gauge coupling unification at high energies consistent with current bounds on proton decay</a:t>
            </a:r>
          </a:p>
        </p:txBody>
      </p:sp>
      <p:sp>
        <p:nvSpPr>
          <p:cNvPr id="5" name="Rectangle 4">
            <a:extLst>
              <a:ext uri="{FF2B5EF4-FFF2-40B4-BE49-F238E27FC236}">
                <a16:creationId xmlns:a16="http://schemas.microsoft.com/office/drawing/2014/main" id="{C07A16D7-029C-9F7F-28AD-3B1733DA3BFC}"/>
              </a:ext>
            </a:extLst>
          </p:cNvPr>
          <p:cNvSpPr/>
          <p:nvPr/>
        </p:nvSpPr>
        <p:spPr>
          <a:xfrm>
            <a:off x="-1" y="212036"/>
            <a:ext cx="7260609" cy="811546"/>
          </a:xfrm>
          <a:prstGeom prst="rect">
            <a:avLst/>
          </a:prstGeom>
          <a:solidFill>
            <a:schemeClr val="tx1"/>
          </a:solidFill>
        </p:spPr>
        <p:txBody>
          <a:bodyPr wrap="square" rtlCol="0" anchor="ctr">
            <a:spAutoFit/>
          </a:bodyPr>
          <a:lstStyle/>
          <a:p>
            <a:pPr algn="l"/>
            <a:endParaRPr lang="en-GB" sz="1600">
              <a:latin typeface="Helvetica" pitchFamily="2" charset="0"/>
            </a:endParaRPr>
          </a:p>
        </p:txBody>
      </p:sp>
      <p:sp>
        <p:nvSpPr>
          <p:cNvPr id="47" name="Rounded Rectangle 46">
            <a:extLst>
              <a:ext uri="{FF2B5EF4-FFF2-40B4-BE49-F238E27FC236}">
                <a16:creationId xmlns:a16="http://schemas.microsoft.com/office/drawing/2014/main" id="{7A5F4F41-7E30-D240-2D5A-8E4A85C0A87D}"/>
              </a:ext>
            </a:extLst>
          </p:cNvPr>
          <p:cNvSpPr/>
          <p:nvPr/>
        </p:nvSpPr>
        <p:spPr>
          <a:xfrm>
            <a:off x="6344142" y="1655407"/>
            <a:ext cx="5231441" cy="4937941"/>
          </a:xfrm>
          <a:prstGeom prst="roundRect">
            <a:avLst>
              <a:gd name="adj" fmla="val 801"/>
            </a:avLst>
          </a:prstGeom>
          <a:solidFill>
            <a:schemeClr val="bg1"/>
          </a:solidFill>
        </p:spPr>
        <p:txBody>
          <a:bodyPr wrap="square" rtlCol="0" anchor="ctr">
            <a:spAutoFit/>
          </a:bodyPr>
          <a:lstStyle/>
          <a:p>
            <a:pPr algn="l"/>
            <a:endParaRPr lang="en-CH" sz="1600">
              <a:latin typeface="Helvetica" pitchFamily="2" charset="0"/>
            </a:endParaRPr>
          </a:p>
        </p:txBody>
      </p:sp>
      <p:sp>
        <p:nvSpPr>
          <p:cNvPr id="6" name="TextBox 5">
            <a:extLst>
              <a:ext uri="{FF2B5EF4-FFF2-40B4-BE49-F238E27FC236}">
                <a16:creationId xmlns:a16="http://schemas.microsoft.com/office/drawing/2014/main" id="{3F08A69B-ACFE-99C8-8CA6-08B712203356}"/>
              </a:ext>
            </a:extLst>
          </p:cNvPr>
          <p:cNvSpPr txBox="1"/>
          <p:nvPr/>
        </p:nvSpPr>
        <p:spPr>
          <a:xfrm>
            <a:off x="214938" y="264651"/>
            <a:ext cx="7441456" cy="646331"/>
          </a:xfrm>
          <a:prstGeom prst="rect">
            <a:avLst/>
          </a:prstGeom>
          <a:noFill/>
        </p:spPr>
        <p:txBody>
          <a:bodyPr wrap="square" rtlCol="0">
            <a:spAutoFit/>
          </a:bodyPr>
          <a:lstStyle/>
          <a:p>
            <a:pPr indent="424250" defTabSz="430225" fontAlgn="base">
              <a:spcBef>
                <a:spcPct val="0"/>
              </a:spcBef>
              <a:spcAft>
                <a:spcPct val="0"/>
              </a:spcAft>
              <a:defRPr/>
            </a:pPr>
            <a:r>
              <a:rPr lang="en-US" sz="3600" b="1">
                <a:solidFill>
                  <a:schemeClr val="bg1"/>
                </a:solidFill>
                <a:latin typeface="Helvetica" pitchFamily="2" charset="0"/>
                <a:ea typeface="Trebuchet MS" pitchFamily="-84" charset="0"/>
                <a:cs typeface="Helvetica Light"/>
              </a:rPr>
              <a:t>Supersymmetry</a:t>
            </a:r>
          </a:p>
        </p:txBody>
      </p:sp>
      <p:pic>
        <p:nvPicPr>
          <p:cNvPr id="7" name="Picture 6">
            <a:extLst>
              <a:ext uri="{FF2B5EF4-FFF2-40B4-BE49-F238E27FC236}">
                <a16:creationId xmlns:a16="http://schemas.microsoft.com/office/drawing/2014/main" id="{CC2BE740-6BA7-E826-A0D2-75EE5314D05B}"/>
              </a:ext>
            </a:extLst>
          </p:cNvPr>
          <p:cNvPicPr>
            <a:picLocks noChangeAspect="1"/>
          </p:cNvPicPr>
          <p:nvPr/>
        </p:nvPicPr>
        <p:blipFill>
          <a:blip r:embed="rId3"/>
          <a:srcRect t="26657"/>
          <a:stretch>
            <a:fillRect/>
          </a:stretch>
        </p:blipFill>
        <p:spPr>
          <a:xfrm rot="5400000">
            <a:off x="6617858" y="1765406"/>
            <a:ext cx="4684010" cy="4785890"/>
          </a:xfrm>
          <a:prstGeom prst="rect">
            <a:avLst/>
          </a:prstGeom>
        </p:spPr>
      </p:pic>
      <p:sp>
        <p:nvSpPr>
          <p:cNvPr id="8" name="TextBox 7">
            <a:extLst>
              <a:ext uri="{FF2B5EF4-FFF2-40B4-BE49-F238E27FC236}">
                <a16:creationId xmlns:a16="http://schemas.microsoft.com/office/drawing/2014/main" id="{1F978E42-0A36-847C-1C2A-005720812096}"/>
              </a:ext>
            </a:extLst>
          </p:cNvPr>
          <p:cNvSpPr txBox="1"/>
          <p:nvPr/>
        </p:nvSpPr>
        <p:spPr>
          <a:xfrm>
            <a:off x="6405653" y="6286296"/>
            <a:ext cx="2051293" cy="261610"/>
          </a:xfrm>
          <a:prstGeom prst="rect">
            <a:avLst/>
          </a:prstGeom>
          <a:noFill/>
        </p:spPr>
        <p:txBody>
          <a:bodyPr wrap="square">
            <a:spAutoFit/>
          </a:bodyPr>
          <a:lstStyle/>
          <a:p>
            <a:r>
              <a:rPr lang="en-GB" sz="1100" u="none" strike="noStrike">
                <a:solidFill>
                  <a:srgbClr val="3980C2"/>
                </a:solidFill>
                <a:effectLst/>
                <a:latin typeface="Helvetica Light" panose="020B0403020202020204" pitchFamily="34" charset="0"/>
                <a:hlinkClick r:id="rId4"/>
              </a:rPr>
              <a:t>arXiv:2403.02455</a:t>
            </a:r>
            <a:endParaRPr lang="en-CH" sz="1100">
              <a:latin typeface="Helvetica Light" panose="020B0403020202020204" pitchFamily="34" charset="0"/>
            </a:endParaRPr>
          </a:p>
        </p:txBody>
      </p:sp>
      <p:pic>
        <p:nvPicPr>
          <p:cNvPr id="9" name="Picture 8">
            <a:extLst>
              <a:ext uri="{FF2B5EF4-FFF2-40B4-BE49-F238E27FC236}">
                <a16:creationId xmlns:a16="http://schemas.microsoft.com/office/drawing/2014/main" id="{EFF526F5-840E-4A9D-6DAB-4D42D38AFA82}"/>
              </a:ext>
            </a:extLst>
          </p:cNvPr>
          <p:cNvPicPr>
            <a:picLocks noChangeAspect="1"/>
          </p:cNvPicPr>
          <p:nvPr/>
        </p:nvPicPr>
        <p:blipFill>
          <a:blip r:embed="rId5"/>
          <a:stretch>
            <a:fillRect/>
          </a:stretch>
        </p:blipFill>
        <p:spPr>
          <a:xfrm>
            <a:off x="7431299" y="2268779"/>
            <a:ext cx="1444588" cy="1160221"/>
          </a:xfrm>
          <a:prstGeom prst="rect">
            <a:avLst/>
          </a:prstGeom>
          <a:solidFill>
            <a:schemeClr val="bg1"/>
          </a:solidFill>
        </p:spPr>
      </p:pic>
      <p:sp>
        <p:nvSpPr>
          <p:cNvPr id="10" name="Rectangle 9">
            <a:extLst>
              <a:ext uri="{FF2B5EF4-FFF2-40B4-BE49-F238E27FC236}">
                <a16:creationId xmlns:a16="http://schemas.microsoft.com/office/drawing/2014/main" id="{1FD2611C-A2C8-04D4-9FEA-04264825D53A}"/>
              </a:ext>
            </a:extLst>
          </p:cNvPr>
          <p:cNvSpPr/>
          <p:nvPr/>
        </p:nvSpPr>
        <p:spPr>
          <a:xfrm>
            <a:off x="5708685" y="225705"/>
            <a:ext cx="2920554" cy="1435963"/>
          </a:xfrm>
          <a:prstGeom prst="rect">
            <a:avLst/>
          </a:prstGeom>
          <a:solidFill>
            <a:schemeClr val="tx1"/>
          </a:solidFill>
          <a:ln>
            <a:solidFill>
              <a:schemeClr val="tx1"/>
            </a:solidFill>
          </a:ln>
        </p:spPr>
        <p:txBody>
          <a:bodyPr wrap="square" rtlCol="0" anchor="ctr">
            <a:spAutoFit/>
          </a:bodyPr>
          <a:lstStyle/>
          <a:p>
            <a:pPr algn="l"/>
            <a:endParaRPr lang="en-CH" sz="1600">
              <a:latin typeface="Helvetica" pitchFamily="2" charset="0"/>
            </a:endParaRPr>
          </a:p>
        </p:txBody>
      </p:sp>
      <p:grpSp>
        <p:nvGrpSpPr>
          <p:cNvPr id="32" name="Group 31">
            <a:extLst>
              <a:ext uri="{FF2B5EF4-FFF2-40B4-BE49-F238E27FC236}">
                <a16:creationId xmlns:a16="http://schemas.microsoft.com/office/drawing/2014/main" id="{401FF58F-EBFA-89D0-AFC1-0C097FF66C4D}"/>
              </a:ext>
            </a:extLst>
          </p:cNvPr>
          <p:cNvGrpSpPr/>
          <p:nvPr/>
        </p:nvGrpSpPr>
        <p:grpSpPr>
          <a:xfrm>
            <a:off x="5888786" y="302351"/>
            <a:ext cx="2665413" cy="1293057"/>
            <a:chOff x="1473200" y="1978194"/>
            <a:chExt cx="2665413" cy="1293057"/>
          </a:xfrm>
        </p:grpSpPr>
        <p:sp>
          <p:nvSpPr>
            <p:cNvPr id="33" name="Line 5">
              <a:extLst>
                <a:ext uri="{FF2B5EF4-FFF2-40B4-BE49-F238E27FC236}">
                  <a16:creationId xmlns:a16="http://schemas.microsoft.com/office/drawing/2014/main" id="{835C1846-C298-8624-2EA2-8DB2FF18795B}"/>
                </a:ext>
              </a:extLst>
            </p:cNvPr>
            <p:cNvSpPr>
              <a:spLocks noChangeShapeType="1"/>
            </p:cNvSpPr>
            <p:nvPr/>
          </p:nvSpPr>
          <p:spPr bwMode="auto">
            <a:xfrm>
              <a:off x="1473200" y="2624138"/>
              <a:ext cx="1009650" cy="0"/>
            </a:xfrm>
            <a:prstGeom prst="line">
              <a:avLst/>
            </a:prstGeom>
            <a:noFill/>
            <a:ln w="19050">
              <a:solidFill>
                <a:schemeClr val="bg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sp>
          <p:nvSpPr>
            <p:cNvPr id="34" name="Line 6">
              <a:extLst>
                <a:ext uri="{FF2B5EF4-FFF2-40B4-BE49-F238E27FC236}">
                  <a16:creationId xmlns:a16="http://schemas.microsoft.com/office/drawing/2014/main" id="{AA9611E9-0779-FE6E-394A-B2343D9FBB86}"/>
                </a:ext>
              </a:extLst>
            </p:cNvPr>
            <p:cNvSpPr>
              <a:spLocks noChangeShapeType="1"/>
            </p:cNvSpPr>
            <p:nvPr/>
          </p:nvSpPr>
          <p:spPr bwMode="auto">
            <a:xfrm>
              <a:off x="3128963" y="2624138"/>
              <a:ext cx="1009650" cy="0"/>
            </a:xfrm>
            <a:prstGeom prst="line">
              <a:avLst/>
            </a:prstGeom>
            <a:noFill/>
            <a:ln w="19050">
              <a:solidFill>
                <a:schemeClr val="bg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sp>
          <p:nvSpPr>
            <p:cNvPr id="35" name="Oval 7">
              <a:extLst>
                <a:ext uri="{FF2B5EF4-FFF2-40B4-BE49-F238E27FC236}">
                  <a16:creationId xmlns:a16="http://schemas.microsoft.com/office/drawing/2014/main" id="{DBF3096A-8A35-3B07-E8B6-FFC08E475644}"/>
                </a:ext>
              </a:extLst>
            </p:cNvPr>
            <p:cNvSpPr>
              <a:spLocks noChangeArrowheads="1"/>
            </p:cNvSpPr>
            <p:nvPr/>
          </p:nvSpPr>
          <p:spPr bwMode="auto">
            <a:xfrm>
              <a:off x="2482850" y="2301875"/>
              <a:ext cx="647700" cy="647700"/>
            </a:xfrm>
            <a:prstGeom prst="ellipse">
              <a:avLst/>
            </a:prstGeom>
            <a:noFill/>
            <a:ln w="19050" algn="ctr">
              <a:solidFill>
                <a:schemeClr val="bg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graphicFrame>
          <p:nvGraphicFramePr>
            <p:cNvPr id="36" name="Object 8">
              <a:extLst>
                <a:ext uri="{FF2B5EF4-FFF2-40B4-BE49-F238E27FC236}">
                  <a16:creationId xmlns:a16="http://schemas.microsoft.com/office/drawing/2014/main" id="{84CE316E-39A9-3EA8-3D25-DB914DD31BB1}"/>
                </a:ext>
              </a:extLst>
            </p:cNvPr>
            <p:cNvGraphicFramePr>
              <a:graphicFrameLocks noChangeAspect="1"/>
            </p:cNvGraphicFramePr>
            <p:nvPr/>
          </p:nvGraphicFramePr>
          <p:xfrm>
            <a:off x="2736850" y="2319338"/>
            <a:ext cx="131763" cy="230187"/>
          </p:xfrm>
          <a:graphic>
            <a:graphicData uri="http://schemas.openxmlformats.org/presentationml/2006/ole">
              <mc:AlternateContent xmlns:mc="http://schemas.openxmlformats.org/markup-compatibility/2006">
                <mc:Choice xmlns:v="urn:schemas-microsoft-com:vml" Requires="v">
                  <p:oleObj name="Equation" r:id="rId6" imgW="2336800" imgH="4102100" progId="Equation.DSMT4">
                    <p:embed/>
                  </p:oleObj>
                </mc:Choice>
                <mc:Fallback>
                  <p:oleObj name="Equation" r:id="rId6" imgW="2336800" imgH="4102100" progId="Equation.DSMT4">
                    <p:embed/>
                    <p:pic>
                      <p:nvPicPr>
                        <p:cNvPr id="36" name="Object 8">
                          <a:extLst>
                            <a:ext uri="{FF2B5EF4-FFF2-40B4-BE49-F238E27FC236}">
                              <a16:creationId xmlns:a16="http://schemas.microsoft.com/office/drawing/2014/main" id="{84CE316E-39A9-3EA8-3D25-DB914DD31BB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36850" y="2319338"/>
                          <a:ext cx="131763" cy="2301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7" name="Object 9">
              <a:extLst>
                <a:ext uri="{FF2B5EF4-FFF2-40B4-BE49-F238E27FC236}">
                  <a16:creationId xmlns:a16="http://schemas.microsoft.com/office/drawing/2014/main" id="{4F7D02F9-C4C3-465F-54E6-13DAC94CC5FD}"/>
                </a:ext>
              </a:extLst>
            </p:cNvPr>
            <p:cNvGraphicFramePr>
              <a:graphicFrameLocks noChangeAspect="1"/>
            </p:cNvGraphicFramePr>
            <p:nvPr/>
          </p:nvGraphicFramePr>
          <p:xfrm>
            <a:off x="2732088" y="2670175"/>
            <a:ext cx="165100" cy="263525"/>
          </p:xfrm>
          <a:graphic>
            <a:graphicData uri="http://schemas.openxmlformats.org/presentationml/2006/ole">
              <mc:AlternateContent xmlns:mc="http://schemas.openxmlformats.org/markup-compatibility/2006">
                <mc:Choice xmlns:v="urn:schemas-microsoft-com:vml" Requires="v">
                  <p:oleObj name="Equation" r:id="rId8" imgW="2921000" imgH="4686300" progId="Equation.DSMT4">
                    <p:embed/>
                  </p:oleObj>
                </mc:Choice>
                <mc:Fallback>
                  <p:oleObj name="Equation" r:id="rId8" imgW="2921000" imgH="4686300" progId="Equation.DSMT4">
                    <p:embed/>
                    <p:pic>
                      <p:nvPicPr>
                        <p:cNvPr id="37" name="Object 9">
                          <a:extLst>
                            <a:ext uri="{FF2B5EF4-FFF2-40B4-BE49-F238E27FC236}">
                              <a16:creationId xmlns:a16="http://schemas.microsoft.com/office/drawing/2014/main" id="{4F7D02F9-C4C3-465F-54E6-13DAC94CC5F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32088" y="2670175"/>
                          <a:ext cx="165100" cy="2635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8" name="Oval 10">
              <a:extLst>
                <a:ext uri="{FF2B5EF4-FFF2-40B4-BE49-F238E27FC236}">
                  <a16:creationId xmlns:a16="http://schemas.microsoft.com/office/drawing/2014/main" id="{210E48E6-D9B4-A34E-192D-80D45FC19750}"/>
                </a:ext>
              </a:extLst>
            </p:cNvPr>
            <p:cNvSpPr>
              <a:spLocks noChangeArrowheads="1"/>
            </p:cNvSpPr>
            <p:nvPr/>
          </p:nvSpPr>
          <p:spPr bwMode="auto">
            <a:xfrm>
              <a:off x="3097213" y="2584450"/>
              <a:ext cx="71437" cy="73025"/>
            </a:xfrm>
            <a:prstGeom prst="ellipse">
              <a:avLst/>
            </a:prstGeom>
            <a:solidFill>
              <a:srgbClr val="66CCFF"/>
            </a:solidFill>
            <a:ln w="3175" algn="ctr">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sp>
          <p:nvSpPr>
            <p:cNvPr id="39" name="Oval 11">
              <a:extLst>
                <a:ext uri="{FF2B5EF4-FFF2-40B4-BE49-F238E27FC236}">
                  <a16:creationId xmlns:a16="http://schemas.microsoft.com/office/drawing/2014/main" id="{F90706C1-4AEC-AFE2-B8BE-98C92581585D}"/>
                </a:ext>
              </a:extLst>
            </p:cNvPr>
            <p:cNvSpPr>
              <a:spLocks noChangeArrowheads="1"/>
            </p:cNvSpPr>
            <p:nvPr/>
          </p:nvSpPr>
          <p:spPr bwMode="auto">
            <a:xfrm>
              <a:off x="2443163" y="2584450"/>
              <a:ext cx="71437" cy="73025"/>
            </a:xfrm>
            <a:prstGeom prst="ellipse">
              <a:avLst/>
            </a:prstGeom>
            <a:solidFill>
              <a:srgbClr val="66CCFF"/>
            </a:solidFill>
            <a:ln w="3175" algn="ctr">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graphicFrame>
          <p:nvGraphicFramePr>
            <p:cNvPr id="40" name="Object 14">
              <a:extLst>
                <a:ext uri="{FF2B5EF4-FFF2-40B4-BE49-F238E27FC236}">
                  <a16:creationId xmlns:a16="http://schemas.microsoft.com/office/drawing/2014/main" id="{ED15D491-58FE-6D6F-60B9-2A23939C5246}"/>
                </a:ext>
              </a:extLst>
            </p:cNvPr>
            <p:cNvGraphicFramePr>
              <a:graphicFrameLocks noChangeAspect="1"/>
            </p:cNvGraphicFramePr>
            <p:nvPr/>
          </p:nvGraphicFramePr>
          <p:xfrm>
            <a:off x="1833563" y="2347913"/>
            <a:ext cx="214312" cy="214312"/>
          </p:xfrm>
          <a:graphic>
            <a:graphicData uri="http://schemas.openxmlformats.org/presentationml/2006/ole">
              <mc:AlternateContent xmlns:mc="http://schemas.openxmlformats.org/markup-compatibility/2006">
                <mc:Choice xmlns:v="urn:schemas-microsoft-com:vml" Requires="v">
                  <p:oleObj name="Equation" r:id="rId10" imgW="3797300" imgH="3797300" progId="Equation.DSMT4">
                    <p:embed/>
                  </p:oleObj>
                </mc:Choice>
                <mc:Fallback>
                  <p:oleObj name="Equation" r:id="rId10" imgW="3797300" imgH="3797300" progId="Equation.DSMT4">
                    <p:embed/>
                    <p:pic>
                      <p:nvPicPr>
                        <p:cNvPr id="40" name="Object 14">
                          <a:extLst>
                            <a:ext uri="{FF2B5EF4-FFF2-40B4-BE49-F238E27FC236}">
                              <a16:creationId xmlns:a16="http://schemas.microsoft.com/office/drawing/2014/main" id="{ED15D491-58FE-6D6F-60B9-2A23939C524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33563" y="2347913"/>
                          <a:ext cx="214312" cy="214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41" name="Object 15">
              <a:extLst>
                <a:ext uri="{FF2B5EF4-FFF2-40B4-BE49-F238E27FC236}">
                  <a16:creationId xmlns:a16="http://schemas.microsoft.com/office/drawing/2014/main" id="{DD4FB7D3-706C-BE60-7460-2D50F08DC581}"/>
                </a:ext>
              </a:extLst>
            </p:cNvPr>
            <p:cNvGraphicFramePr>
              <a:graphicFrameLocks noChangeAspect="1"/>
            </p:cNvGraphicFramePr>
            <p:nvPr/>
          </p:nvGraphicFramePr>
          <p:xfrm>
            <a:off x="3563938" y="2346325"/>
            <a:ext cx="214312" cy="214313"/>
          </p:xfrm>
          <a:graphic>
            <a:graphicData uri="http://schemas.openxmlformats.org/presentationml/2006/ole">
              <mc:AlternateContent xmlns:mc="http://schemas.openxmlformats.org/markup-compatibility/2006">
                <mc:Choice xmlns:v="urn:schemas-microsoft-com:vml" Requires="v">
                  <p:oleObj name="Equation" r:id="rId12" imgW="3797300" imgH="3797300" progId="Equation.DSMT4">
                    <p:embed/>
                  </p:oleObj>
                </mc:Choice>
                <mc:Fallback>
                  <p:oleObj name="Equation" r:id="rId12" imgW="3797300" imgH="3797300" progId="Equation.DSMT4">
                    <p:embed/>
                    <p:pic>
                      <p:nvPicPr>
                        <p:cNvPr id="41" name="Object 15">
                          <a:extLst>
                            <a:ext uri="{FF2B5EF4-FFF2-40B4-BE49-F238E27FC236}">
                              <a16:creationId xmlns:a16="http://schemas.microsoft.com/office/drawing/2014/main" id="{DD4FB7D3-706C-BE60-7460-2D50F08DC58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563938" y="2346325"/>
                          <a:ext cx="214312" cy="2143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2" name="TextBox 41">
              <a:extLst>
                <a:ext uri="{FF2B5EF4-FFF2-40B4-BE49-F238E27FC236}">
                  <a16:creationId xmlns:a16="http://schemas.microsoft.com/office/drawing/2014/main" id="{AB54F68D-CF7C-8DD1-F03F-7413AD5FBEC0}"/>
                </a:ext>
              </a:extLst>
            </p:cNvPr>
            <p:cNvSpPr txBox="1"/>
            <p:nvPr/>
          </p:nvSpPr>
          <p:spPr>
            <a:xfrm>
              <a:off x="1818126" y="2285378"/>
              <a:ext cx="332142"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H</a:t>
              </a:r>
            </a:p>
          </p:txBody>
        </p:sp>
        <p:sp>
          <p:nvSpPr>
            <p:cNvPr id="43" name="TextBox 42">
              <a:extLst>
                <a:ext uri="{FF2B5EF4-FFF2-40B4-BE49-F238E27FC236}">
                  <a16:creationId xmlns:a16="http://schemas.microsoft.com/office/drawing/2014/main" id="{567E3F99-900F-AC8A-7590-A1B16A248212}"/>
                </a:ext>
              </a:extLst>
            </p:cNvPr>
            <p:cNvSpPr txBox="1"/>
            <p:nvPr/>
          </p:nvSpPr>
          <p:spPr>
            <a:xfrm>
              <a:off x="3484563" y="2282408"/>
              <a:ext cx="332142"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H</a:t>
              </a:r>
            </a:p>
          </p:txBody>
        </p:sp>
        <p:sp>
          <p:nvSpPr>
            <p:cNvPr id="44" name="TextBox 43">
              <a:extLst>
                <a:ext uri="{FF2B5EF4-FFF2-40B4-BE49-F238E27FC236}">
                  <a16:creationId xmlns:a16="http://schemas.microsoft.com/office/drawing/2014/main" id="{88EA713C-9F22-9B08-41D3-416EE2C782DA}"/>
                </a:ext>
              </a:extLst>
            </p:cNvPr>
            <p:cNvSpPr txBox="1"/>
            <p:nvPr/>
          </p:nvSpPr>
          <p:spPr>
            <a:xfrm>
              <a:off x="2679524" y="1978194"/>
              <a:ext cx="253596"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t</a:t>
              </a:r>
            </a:p>
          </p:txBody>
        </p:sp>
        <p:sp>
          <p:nvSpPr>
            <p:cNvPr id="45" name="TextBox 44">
              <a:extLst>
                <a:ext uri="{FF2B5EF4-FFF2-40B4-BE49-F238E27FC236}">
                  <a16:creationId xmlns:a16="http://schemas.microsoft.com/office/drawing/2014/main" id="{F6353574-394C-FBDF-8BBD-B30D6FA8420C}"/>
                </a:ext>
              </a:extLst>
            </p:cNvPr>
            <p:cNvSpPr txBox="1"/>
            <p:nvPr/>
          </p:nvSpPr>
          <p:spPr>
            <a:xfrm>
              <a:off x="2675933" y="2932697"/>
              <a:ext cx="253596"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t</a:t>
              </a:r>
            </a:p>
          </p:txBody>
        </p:sp>
      </p:grpSp>
      <p:sp>
        <p:nvSpPr>
          <p:cNvPr id="46" name="Rectangle 45">
            <a:extLst>
              <a:ext uri="{FF2B5EF4-FFF2-40B4-BE49-F238E27FC236}">
                <a16:creationId xmlns:a16="http://schemas.microsoft.com/office/drawing/2014/main" id="{7369B05B-1F00-3BFC-66B0-8510942D2F72}"/>
              </a:ext>
            </a:extLst>
          </p:cNvPr>
          <p:cNvSpPr/>
          <p:nvPr/>
        </p:nvSpPr>
        <p:spPr>
          <a:xfrm>
            <a:off x="8554199" y="1023582"/>
            <a:ext cx="3162611" cy="638086"/>
          </a:xfrm>
          <a:prstGeom prst="rect">
            <a:avLst/>
          </a:prstGeom>
          <a:solidFill>
            <a:schemeClr val="tx1"/>
          </a:solidFill>
          <a:ln>
            <a:solidFill>
              <a:schemeClr val="tx1"/>
            </a:solidFill>
          </a:ln>
        </p:spPr>
        <p:txBody>
          <a:bodyPr rtlCol="0" anchor="ctr">
            <a:spAutoFit/>
          </a:bodyPr>
          <a:lstStyle/>
          <a:p>
            <a:pPr algn="ctr"/>
            <a:endParaRPr lang="en-GB" sz="1600">
              <a:latin typeface="Helvetica Light" charset="0"/>
              <a:ea typeface="Helvetica Light" charset="0"/>
              <a:cs typeface="Helvetica Light" charset="0"/>
            </a:endParaRPr>
          </a:p>
        </p:txBody>
      </p:sp>
      <p:grpSp>
        <p:nvGrpSpPr>
          <p:cNvPr id="11" name="Group 10">
            <a:extLst>
              <a:ext uri="{FF2B5EF4-FFF2-40B4-BE49-F238E27FC236}">
                <a16:creationId xmlns:a16="http://schemas.microsoft.com/office/drawing/2014/main" id="{F05B04DA-11BC-16BF-B4E5-D6453E8FE823}"/>
              </a:ext>
            </a:extLst>
          </p:cNvPr>
          <p:cNvGrpSpPr/>
          <p:nvPr/>
        </p:nvGrpSpPr>
        <p:grpSpPr>
          <a:xfrm>
            <a:off x="9051397" y="159445"/>
            <a:ext cx="2665413" cy="1485210"/>
            <a:chOff x="5366489" y="159445"/>
            <a:chExt cx="2665413" cy="1485210"/>
          </a:xfrm>
        </p:grpSpPr>
        <p:grpSp>
          <p:nvGrpSpPr>
            <p:cNvPr id="14" name="Group 13">
              <a:extLst>
                <a:ext uri="{FF2B5EF4-FFF2-40B4-BE49-F238E27FC236}">
                  <a16:creationId xmlns:a16="http://schemas.microsoft.com/office/drawing/2014/main" id="{7A09E74D-C840-A03E-B5BA-BA8D47489A59}"/>
                </a:ext>
              </a:extLst>
            </p:cNvPr>
            <p:cNvGrpSpPr/>
            <p:nvPr/>
          </p:nvGrpSpPr>
          <p:grpSpPr>
            <a:xfrm>
              <a:off x="5366489" y="298590"/>
              <a:ext cx="2665413" cy="1346065"/>
              <a:chOff x="1473200" y="1978194"/>
              <a:chExt cx="2665413" cy="1346065"/>
            </a:xfrm>
          </p:grpSpPr>
          <p:sp>
            <p:nvSpPr>
              <p:cNvPr id="17" name="Line 5">
                <a:extLst>
                  <a:ext uri="{FF2B5EF4-FFF2-40B4-BE49-F238E27FC236}">
                    <a16:creationId xmlns:a16="http://schemas.microsoft.com/office/drawing/2014/main" id="{7A5007BB-EF16-CFF0-FF38-1055C7C73D26}"/>
                  </a:ext>
                </a:extLst>
              </p:cNvPr>
              <p:cNvSpPr>
                <a:spLocks noChangeShapeType="1"/>
              </p:cNvSpPr>
              <p:nvPr/>
            </p:nvSpPr>
            <p:spPr bwMode="auto">
              <a:xfrm>
                <a:off x="1473200" y="2624138"/>
                <a:ext cx="1009650" cy="0"/>
              </a:xfrm>
              <a:prstGeom prst="line">
                <a:avLst/>
              </a:prstGeom>
              <a:noFill/>
              <a:ln w="19050">
                <a:solidFill>
                  <a:schemeClr val="bg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sp>
            <p:nvSpPr>
              <p:cNvPr id="18" name="Line 6">
                <a:extLst>
                  <a:ext uri="{FF2B5EF4-FFF2-40B4-BE49-F238E27FC236}">
                    <a16:creationId xmlns:a16="http://schemas.microsoft.com/office/drawing/2014/main" id="{46EF0CA7-F55B-6989-BC5F-FFAD40A82ED3}"/>
                  </a:ext>
                </a:extLst>
              </p:cNvPr>
              <p:cNvSpPr>
                <a:spLocks noChangeShapeType="1"/>
              </p:cNvSpPr>
              <p:nvPr/>
            </p:nvSpPr>
            <p:spPr bwMode="auto">
              <a:xfrm>
                <a:off x="3128963" y="2624138"/>
                <a:ext cx="1009650" cy="0"/>
              </a:xfrm>
              <a:prstGeom prst="line">
                <a:avLst/>
              </a:prstGeom>
              <a:noFill/>
              <a:ln w="19050">
                <a:solidFill>
                  <a:schemeClr val="bg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sp>
            <p:nvSpPr>
              <p:cNvPr id="19" name="Oval 7">
                <a:extLst>
                  <a:ext uri="{FF2B5EF4-FFF2-40B4-BE49-F238E27FC236}">
                    <a16:creationId xmlns:a16="http://schemas.microsoft.com/office/drawing/2014/main" id="{B615B91B-C090-315E-A73E-8C31EAA0112A}"/>
                  </a:ext>
                </a:extLst>
              </p:cNvPr>
              <p:cNvSpPr>
                <a:spLocks noChangeArrowheads="1"/>
              </p:cNvSpPr>
              <p:nvPr/>
            </p:nvSpPr>
            <p:spPr bwMode="auto">
              <a:xfrm>
                <a:off x="2482850" y="2301875"/>
                <a:ext cx="647700" cy="647700"/>
              </a:xfrm>
              <a:prstGeom prst="ellipse">
                <a:avLst/>
              </a:prstGeom>
              <a:noFill/>
              <a:ln w="19050" algn="ctr">
                <a:solidFill>
                  <a:schemeClr val="bg1"/>
                </a:solidFill>
                <a:prstDash val="dash"/>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graphicFrame>
            <p:nvGraphicFramePr>
              <p:cNvPr id="20" name="Object 8">
                <a:extLst>
                  <a:ext uri="{FF2B5EF4-FFF2-40B4-BE49-F238E27FC236}">
                    <a16:creationId xmlns:a16="http://schemas.microsoft.com/office/drawing/2014/main" id="{3EBB2041-CBC0-B35B-3C4C-3831D85C9513}"/>
                  </a:ext>
                </a:extLst>
              </p:cNvPr>
              <p:cNvGraphicFramePr>
                <a:graphicFrameLocks noChangeAspect="1"/>
              </p:cNvGraphicFramePr>
              <p:nvPr/>
            </p:nvGraphicFramePr>
            <p:xfrm>
              <a:off x="2736850" y="2319338"/>
              <a:ext cx="131763" cy="230187"/>
            </p:xfrm>
            <a:graphic>
              <a:graphicData uri="http://schemas.openxmlformats.org/presentationml/2006/ole">
                <mc:AlternateContent xmlns:mc="http://schemas.openxmlformats.org/markup-compatibility/2006">
                  <mc:Choice xmlns:v="urn:schemas-microsoft-com:vml" Requires="v">
                    <p:oleObj name="Equation" r:id="rId6" imgW="2336800" imgH="4102100" progId="Equation.DSMT4">
                      <p:embed/>
                    </p:oleObj>
                  </mc:Choice>
                  <mc:Fallback>
                    <p:oleObj name="Equation" r:id="rId6" imgW="2336800" imgH="4102100" progId="Equation.DSMT4">
                      <p:embed/>
                      <p:pic>
                        <p:nvPicPr>
                          <p:cNvPr id="20" name="Object 8">
                            <a:extLst>
                              <a:ext uri="{FF2B5EF4-FFF2-40B4-BE49-F238E27FC236}">
                                <a16:creationId xmlns:a16="http://schemas.microsoft.com/office/drawing/2014/main" id="{3EBB2041-CBC0-B35B-3C4C-3831D85C951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36850" y="2319338"/>
                            <a:ext cx="131763" cy="2301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1" name="Object 9">
                <a:extLst>
                  <a:ext uri="{FF2B5EF4-FFF2-40B4-BE49-F238E27FC236}">
                    <a16:creationId xmlns:a16="http://schemas.microsoft.com/office/drawing/2014/main" id="{63FEC7A8-6749-E116-E9D9-CD4772EAEBD4}"/>
                  </a:ext>
                </a:extLst>
              </p:cNvPr>
              <p:cNvGraphicFramePr>
                <a:graphicFrameLocks noChangeAspect="1"/>
              </p:cNvGraphicFramePr>
              <p:nvPr/>
            </p:nvGraphicFramePr>
            <p:xfrm>
              <a:off x="2732088" y="2670175"/>
              <a:ext cx="165100" cy="263525"/>
            </p:xfrm>
            <a:graphic>
              <a:graphicData uri="http://schemas.openxmlformats.org/presentationml/2006/ole">
                <mc:AlternateContent xmlns:mc="http://schemas.openxmlformats.org/markup-compatibility/2006">
                  <mc:Choice xmlns:v="urn:schemas-microsoft-com:vml" Requires="v">
                    <p:oleObj name="Equation" r:id="rId8" imgW="2921000" imgH="4686300" progId="Equation.DSMT4">
                      <p:embed/>
                    </p:oleObj>
                  </mc:Choice>
                  <mc:Fallback>
                    <p:oleObj name="Equation" r:id="rId8" imgW="2921000" imgH="4686300" progId="Equation.DSMT4">
                      <p:embed/>
                      <p:pic>
                        <p:nvPicPr>
                          <p:cNvPr id="21" name="Object 9">
                            <a:extLst>
                              <a:ext uri="{FF2B5EF4-FFF2-40B4-BE49-F238E27FC236}">
                                <a16:creationId xmlns:a16="http://schemas.microsoft.com/office/drawing/2014/main" id="{63FEC7A8-6749-E116-E9D9-CD4772EAEBD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32088" y="2670175"/>
                            <a:ext cx="165100" cy="2635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2" name="Oval 10">
                <a:extLst>
                  <a:ext uri="{FF2B5EF4-FFF2-40B4-BE49-F238E27FC236}">
                    <a16:creationId xmlns:a16="http://schemas.microsoft.com/office/drawing/2014/main" id="{4C0245FA-AC03-238D-E131-260887D46885}"/>
                  </a:ext>
                </a:extLst>
              </p:cNvPr>
              <p:cNvSpPr>
                <a:spLocks noChangeArrowheads="1"/>
              </p:cNvSpPr>
              <p:nvPr/>
            </p:nvSpPr>
            <p:spPr bwMode="auto">
              <a:xfrm>
                <a:off x="3097213" y="2584450"/>
                <a:ext cx="71437" cy="73025"/>
              </a:xfrm>
              <a:prstGeom prst="ellipse">
                <a:avLst/>
              </a:prstGeom>
              <a:solidFill>
                <a:srgbClr val="66CCFF"/>
              </a:solidFill>
              <a:ln w="3175" algn="ctr">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sp>
            <p:nvSpPr>
              <p:cNvPr id="25" name="Oval 11">
                <a:extLst>
                  <a:ext uri="{FF2B5EF4-FFF2-40B4-BE49-F238E27FC236}">
                    <a16:creationId xmlns:a16="http://schemas.microsoft.com/office/drawing/2014/main" id="{A7DD546C-47A6-A205-4C0F-EEE9DA420DC9}"/>
                  </a:ext>
                </a:extLst>
              </p:cNvPr>
              <p:cNvSpPr>
                <a:spLocks noChangeArrowheads="1"/>
              </p:cNvSpPr>
              <p:nvPr/>
            </p:nvSpPr>
            <p:spPr bwMode="auto">
              <a:xfrm>
                <a:off x="2443163" y="2584450"/>
                <a:ext cx="71437" cy="73025"/>
              </a:xfrm>
              <a:prstGeom prst="ellipse">
                <a:avLst/>
              </a:prstGeom>
              <a:solidFill>
                <a:srgbClr val="66CCFF"/>
              </a:solidFill>
              <a:ln w="3175" algn="ctr">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CH"/>
              </a:p>
            </p:txBody>
          </p:sp>
          <p:graphicFrame>
            <p:nvGraphicFramePr>
              <p:cNvPr id="26" name="Object 14">
                <a:extLst>
                  <a:ext uri="{FF2B5EF4-FFF2-40B4-BE49-F238E27FC236}">
                    <a16:creationId xmlns:a16="http://schemas.microsoft.com/office/drawing/2014/main" id="{B2249322-051E-CED9-9921-4A6CEB1FA60C}"/>
                  </a:ext>
                </a:extLst>
              </p:cNvPr>
              <p:cNvGraphicFramePr>
                <a:graphicFrameLocks noChangeAspect="1"/>
              </p:cNvGraphicFramePr>
              <p:nvPr/>
            </p:nvGraphicFramePr>
            <p:xfrm>
              <a:off x="1833563" y="2347913"/>
              <a:ext cx="214312" cy="214312"/>
            </p:xfrm>
            <a:graphic>
              <a:graphicData uri="http://schemas.openxmlformats.org/presentationml/2006/ole">
                <mc:AlternateContent xmlns:mc="http://schemas.openxmlformats.org/markup-compatibility/2006">
                  <mc:Choice xmlns:v="urn:schemas-microsoft-com:vml" Requires="v">
                    <p:oleObj name="Equation" r:id="rId10" imgW="3797300" imgH="3797300" progId="Equation.DSMT4">
                      <p:embed/>
                    </p:oleObj>
                  </mc:Choice>
                  <mc:Fallback>
                    <p:oleObj name="Equation" r:id="rId10" imgW="3797300" imgH="3797300" progId="Equation.DSMT4">
                      <p:embed/>
                      <p:pic>
                        <p:nvPicPr>
                          <p:cNvPr id="26" name="Object 14">
                            <a:extLst>
                              <a:ext uri="{FF2B5EF4-FFF2-40B4-BE49-F238E27FC236}">
                                <a16:creationId xmlns:a16="http://schemas.microsoft.com/office/drawing/2014/main" id="{B2249322-051E-CED9-9921-4A6CEB1FA60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33563" y="2347913"/>
                            <a:ext cx="214312" cy="214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7" name="Object 15">
                <a:extLst>
                  <a:ext uri="{FF2B5EF4-FFF2-40B4-BE49-F238E27FC236}">
                    <a16:creationId xmlns:a16="http://schemas.microsoft.com/office/drawing/2014/main" id="{BA7106A4-49F5-6DC8-4875-DF144C284D72}"/>
                  </a:ext>
                </a:extLst>
              </p:cNvPr>
              <p:cNvGraphicFramePr>
                <a:graphicFrameLocks noChangeAspect="1"/>
              </p:cNvGraphicFramePr>
              <p:nvPr/>
            </p:nvGraphicFramePr>
            <p:xfrm>
              <a:off x="3563938" y="2346325"/>
              <a:ext cx="214312" cy="214313"/>
            </p:xfrm>
            <a:graphic>
              <a:graphicData uri="http://schemas.openxmlformats.org/presentationml/2006/ole">
                <mc:AlternateContent xmlns:mc="http://schemas.openxmlformats.org/markup-compatibility/2006">
                  <mc:Choice xmlns:v="urn:schemas-microsoft-com:vml" Requires="v">
                    <p:oleObj name="Equation" r:id="rId12" imgW="3797300" imgH="3797300" progId="Equation.DSMT4">
                      <p:embed/>
                    </p:oleObj>
                  </mc:Choice>
                  <mc:Fallback>
                    <p:oleObj name="Equation" r:id="rId12" imgW="3797300" imgH="3797300" progId="Equation.DSMT4">
                      <p:embed/>
                      <p:pic>
                        <p:nvPicPr>
                          <p:cNvPr id="27" name="Object 15">
                            <a:extLst>
                              <a:ext uri="{FF2B5EF4-FFF2-40B4-BE49-F238E27FC236}">
                                <a16:creationId xmlns:a16="http://schemas.microsoft.com/office/drawing/2014/main" id="{BA7106A4-49F5-6DC8-4875-DF144C284D7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563938" y="2346325"/>
                            <a:ext cx="214312" cy="2143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 name="TextBox 27">
                <a:extLst>
                  <a:ext uri="{FF2B5EF4-FFF2-40B4-BE49-F238E27FC236}">
                    <a16:creationId xmlns:a16="http://schemas.microsoft.com/office/drawing/2014/main" id="{2C11AD8C-6FF3-0ABF-E1D7-A4E168D6ACDB}"/>
                  </a:ext>
                </a:extLst>
              </p:cNvPr>
              <p:cNvSpPr txBox="1"/>
              <p:nvPr/>
            </p:nvSpPr>
            <p:spPr>
              <a:xfrm>
                <a:off x="1818126" y="2285378"/>
                <a:ext cx="332142"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H</a:t>
                </a:r>
              </a:p>
            </p:txBody>
          </p:sp>
          <p:sp>
            <p:nvSpPr>
              <p:cNvPr id="29" name="TextBox 28">
                <a:extLst>
                  <a:ext uri="{FF2B5EF4-FFF2-40B4-BE49-F238E27FC236}">
                    <a16:creationId xmlns:a16="http://schemas.microsoft.com/office/drawing/2014/main" id="{281E716B-6753-D8CC-E25E-1776DDFD49A1}"/>
                  </a:ext>
                </a:extLst>
              </p:cNvPr>
              <p:cNvSpPr txBox="1"/>
              <p:nvPr/>
            </p:nvSpPr>
            <p:spPr>
              <a:xfrm>
                <a:off x="3484563" y="2282408"/>
                <a:ext cx="332142"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H</a:t>
                </a:r>
              </a:p>
            </p:txBody>
          </p:sp>
          <p:sp>
            <p:nvSpPr>
              <p:cNvPr id="30" name="TextBox 29">
                <a:extLst>
                  <a:ext uri="{FF2B5EF4-FFF2-40B4-BE49-F238E27FC236}">
                    <a16:creationId xmlns:a16="http://schemas.microsoft.com/office/drawing/2014/main" id="{D2E2554B-4D7A-0C25-A7D7-6C2A419799F3}"/>
                  </a:ext>
                </a:extLst>
              </p:cNvPr>
              <p:cNvSpPr txBox="1"/>
              <p:nvPr/>
            </p:nvSpPr>
            <p:spPr>
              <a:xfrm>
                <a:off x="2679524" y="1978194"/>
                <a:ext cx="253596"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t</a:t>
                </a:r>
              </a:p>
            </p:txBody>
          </p:sp>
          <p:sp>
            <p:nvSpPr>
              <p:cNvPr id="31" name="TextBox 30">
                <a:extLst>
                  <a:ext uri="{FF2B5EF4-FFF2-40B4-BE49-F238E27FC236}">
                    <a16:creationId xmlns:a16="http://schemas.microsoft.com/office/drawing/2014/main" id="{CB9D45B5-F255-1C96-BB72-A856F84EEA8A}"/>
                  </a:ext>
                </a:extLst>
              </p:cNvPr>
              <p:cNvSpPr txBox="1"/>
              <p:nvPr/>
            </p:nvSpPr>
            <p:spPr>
              <a:xfrm>
                <a:off x="2675933" y="2985705"/>
                <a:ext cx="253596"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t</a:t>
                </a:r>
              </a:p>
            </p:txBody>
          </p:sp>
        </p:grpSp>
        <p:sp>
          <p:nvSpPr>
            <p:cNvPr id="15" name="TextBox 14">
              <a:extLst>
                <a:ext uri="{FF2B5EF4-FFF2-40B4-BE49-F238E27FC236}">
                  <a16:creationId xmlns:a16="http://schemas.microsoft.com/office/drawing/2014/main" id="{132E1F93-E181-84D3-CA16-1621ED2D7D0B}"/>
                </a:ext>
              </a:extLst>
            </p:cNvPr>
            <p:cNvSpPr txBox="1"/>
            <p:nvPr/>
          </p:nvSpPr>
          <p:spPr>
            <a:xfrm>
              <a:off x="6552937" y="159445"/>
              <a:ext cx="304892"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a:t>
              </a:r>
            </a:p>
          </p:txBody>
        </p:sp>
        <p:sp>
          <p:nvSpPr>
            <p:cNvPr id="16" name="TextBox 15">
              <a:extLst>
                <a:ext uri="{FF2B5EF4-FFF2-40B4-BE49-F238E27FC236}">
                  <a16:creationId xmlns:a16="http://schemas.microsoft.com/office/drawing/2014/main" id="{315838C9-B4F8-146B-47BD-D547EE9FE64A}"/>
                </a:ext>
              </a:extLst>
            </p:cNvPr>
            <p:cNvSpPr txBox="1"/>
            <p:nvPr/>
          </p:nvSpPr>
          <p:spPr>
            <a:xfrm>
              <a:off x="6546312" y="1173235"/>
              <a:ext cx="304892" cy="338554"/>
            </a:xfrm>
            <a:prstGeom prst="rect">
              <a:avLst/>
            </a:prstGeom>
            <a:noFill/>
          </p:spPr>
          <p:txBody>
            <a:bodyPr wrap="none" rtlCol="0">
              <a:spAutoFit/>
            </a:bodyPr>
            <a:lstStyle/>
            <a:p>
              <a:pPr marL="0">
                <a:spcBef>
                  <a:spcPts val="3000"/>
                </a:spcBef>
              </a:pPr>
              <a:r>
                <a:rPr lang="en-CH" sz="1600" b="1">
                  <a:solidFill>
                    <a:schemeClr val="bg1"/>
                  </a:solidFill>
                  <a:latin typeface="Helvetica" pitchFamily="2" charset="0"/>
                  <a:ea typeface="Helvetica Light" charset="0"/>
                  <a:cs typeface="Helvetica Light" charset="0"/>
                  <a:sym typeface="Wingdings" pitchFamily="2" charset="2"/>
                </a:rPr>
                <a:t>~</a:t>
              </a:r>
            </a:p>
          </p:txBody>
        </p:sp>
      </p:grpSp>
    </p:spTree>
    <p:extLst>
      <p:ext uri="{BB962C8B-B14F-4D97-AF65-F5344CB8AC3E}">
        <p14:creationId xmlns:p14="http://schemas.microsoft.com/office/powerpoint/2010/main" val="13990642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BEBCDF-3683-0AAC-5DEF-76C194D94891}"/>
              </a:ext>
            </a:extLst>
          </p:cNvPr>
          <p:cNvSpPr>
            <a:spLocks noGrp="1"/>
          </p:cNvSpPr>
          <p:nvPr>
            <p:ph type="sldNum" sz="quarter" idx="4"/>
          </p:nvPr>
        </p:nvSpPr>
        <p:spPr/>
        <p:txBody>
          <a:bodyPr/>
          <a:lstStyle/>
          <a:p>
            <a:pPr>
              <a:defRPr/>
            </a:pPr>
            <a:fld id="{611C2F03-9E95-40C9-A99F-3C4F7EE8CF2A}" type="slidenum">
              <a:rPr lang="en-GB" smtClean="0"/>
              <a:pPr>
                <a:defRPr/>
              </a:pPr>
              <a:t>84</a:t>
            </a:fld>
            <a:endParaRPr lang="en-GB"/>
          </a:p>
        </p:txBody>
      </p:sp>
      <p:sp>
        <p:nvSpPr>
          <p:cNvPr id="3" name="Rectangle 2">
            <a:extLst>
              <a:ext uri="{FF2B5EF4-FFF2-40B4-BE49-F238E27FC236}">
                <a16:creationId xmlns:a16="http://schemas.microsoft.com/office/drawing/2014/main" id="{6F0DB536-9679-E44C-26C0-8B70BFCFB9A9}"/>
              </a:ext>
            </a:extLst>
          </p:cNvPr>
          <p:cNvSpPr/>
          <p:nvPr/>
        </p:nvSpPr>
        <p:spPr>
          <a:xfrm>
            <a:off x="641954" y="1147461"/>
            <a:ext cx="11550046" cy="923330"/>
          </a:xfrm>
          <a:prstGeom prst="rect">
            <a:avLst/>
          </a:prstGeom>
        </p:spPr>
        <p:txBody>
          <a:bodyPr wrap="square">
            <a:spAutoFit/>
          </a:bodyPr>
          <a:lstStyle/>
          <a:p>
            <a:pPr defTabSz="457200" fontAlgn="base">
              <a:spcBef>
                <a:spcPts val="1800"/>
              </a:spcBef>
              <a:spcAft>
                <a:spcPct val="0"/>
              </a:spcAft>
              <a:defRPr/>
            </a:pPr>
            <a:r>
              <a:rPr lang="en-GB" sz="1600" b="1" noProof="0" dirty="0">
                <a:solidFill>
                  <a:srgbClr val="000000"/>
                </a:solidFill>
                <a:latin typeface="Helvetica" pitchFamily="2" charset="0"/>
              </a:rPr>
              <a:t>Huge effort ongoing to construct HL-LHC and experiment upgrades</a:t>
            </a:r>
          </a:p>
          <a:p>
            <a:pPr defTabSz="457200" fontAlgn="base">
              <a:spcBef>
                <a:spcPts val="600"/>
              </a:spcBef>
              <a:spcAft>
                <a:spcPct val="0"/>
              </a:spcAft>
              <a:defRPr/>
            </a:pPr>
            <a:r>
              <a:rPr lang="en-GB" sz="1400" noProof="0" dirty="0">
                <a:solidFill>
                  <a:schemeClr val="tx1">
                    <a:lumMod val="75000"/>
                    <a:lumOff val="25000"/>
                  </a:schemeClr>
                </a:solidFill>
                <a:latin typeface="Helvetica" pitchFamily="2" charset="0"/>
              </a:rPr>
              <a:t>World’s flagship collider project during the next decade — 10 times currently analysed dataset (350M H, 240k HH, 13B top, 720M WW, …)</a:t>
            </a:r>
          </a:p>
          <a:p>
            <a:pPr defTabSz="457200" fontAlgn="base">
              <a:spcBef>
                <a:spcPts val="600"/>
              </a:spcBef>
              <a:spcAft>
                <a:spcPct val="0"/>
              </a:spcAft>
              <a:defRPr/>
            </a:pPr>
            <a:r>
              <a:rPr lang="en-GB" sz="1400" noProof="0" dirty="0">
                <a:solidFill>
                  <a:schemeClr val="tx1">
                    <a:lumMod val="75000"/>
                    <a:lumOff val="25000"/>
                  </a:schemeClr>
                </a:solidFill>
                <a:latin typeface="Helvetica" pitchFamily="2" charset="0"/>
              </a:rPr>
              <a:t>Large-scale ATLAS &amp; CMS upgrades under construction, ALICE &amp; LHCb </a:t>
            </a:r>
            <a:r>
              <a:rPr lang="en-GB" sz="1400" dirty="0">
                <a:solidFill>
                  <a:schemeClr val="tx1">
                    <a:lumMod val="75000"/>
                    <a:lumOff val="25000"/>
                  </a:schemeClr>
                </a:solidFill>
                <a:latin typeface="Helvetica" pitchFamily="2" charset="0"/>
              </a:rPr>
              <a:t>plan significant upgrades </a:t>
            </a:r>
            <a:r>
              <a:rPr lang="en-GB" sz="1400" noProof="0" dirty="0">
                <a:solidFill>
                  <a:schemeClr val="tx1">
                    <a:lumMod val="75000"/>
                    <a:lumOff val="25000"/>
                  </a:schemeClr>
                </a:solidFill>
                <a:latin typeface="Helvetica" pitchFamily="2" charset="0"/>
              </a:rPr>
              <a:t>for Run 5</a:t>
            </a:r>
          </a:p>
        </p:txBody>
      </p:sp>
      <p:grpSp>
        <p:nvGrpSpPr>
          <p:cNvPr id="4" name="Group 3">
            <a:extLst>
              <a:ext uri="{FF2B5EF4-FFF2-40B4-BE49-F238E27FC236}">
                <a16:creationId xmlns:a16="http://schemas.microsoft.com/office/drawing/2014/main" id="{C2300628-2F8E-BBEE-DE1A-06CF881C1BBD}"/>
              </a:ext>
            </a:extLst>
          </p:cNvPr>
          <p:cNvGrpSpPr/>
          <p:nvPr/>
        </p:nvGrpSpPr>
        <p:grpSpPr>
          <a:xfrm>
            <a:off x="717859" y="2326232"/>
            <a:ext cx="10552356" cy="4187060"/>
            <a:chOff x="717859" y="2536609"/>
            <a:chExt cx="10552356" cy="4187060"/>
          </a:xfrm>
        </p:grpSpPr>
        <p:grpSp>
          <p:nvGrpSpPr>
            <p:cNvPr id="5" name="Group 4">
              <a:extLst>
                <a:ext uri="{FF2B5EF4-FFF2-40B4-BE49-F238E27FC236}">
                  <a16:creationId xmlns:a16="http://schemas.microsoft.com/office/drawing/2014/main" id="{AD961234-80B0-A694-F483-C241CC8BE650}"/>
                </a:ext>
              </a:extLst>
            </p:cNvPr>
            <p:cNvGrpSpPr/>
            <p:nvPr/>
          </p:nvGrpSpPr>
          <p:grpSpPr>
            <a:xfrm>
              <a:off x="717859" y="2536609"/>
              <a:ext cx="10552356" cy="2793412"/>
              <a:chOff x="717859" y="2320709"/>
              <a:chExt cx="10552356" cy="2793412"/>
            </a:xfrm>
          </p:grpSpPr>
          <p:pic>
            <p:nvPicPr>
              <p:cNvPr id="7" name="Picture 6">
                <a:extLst>
                  <a:ext uri="{FF2B5EF4-FFF2-40B4-BE49-F238E27FC236}">
                    <a16:creationId xmlns:a16="http://schemas.microsoft.com/office/drawing/2014/main" id="{174E6551-C05B-3F89-B916-41B2E4FA654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b="68298"/>
              <a:stretch>
                <a:fillRect/>
              </a:stretch>
            </p:blipFill>
            <p:spPr bwMode="auto">
              <a:xfrm>
                <a:off x="717860" y="2320709"/>
                <a:ext cx="10552355" cy="1431222"/>
              </a:xfrm>
              <a:prstGeom prst="rect">
                <a:avLst/>
              </a:prstGeom>
              <a:noFill/>
              <a:extLst>
                <a:ext uri="{909E8E84-426E-40DD-AFC4-6F175D3DCCD1}">
                  <a14:hiddenFill xmlns:a14="http://schemas.microsoft.com/office/drawing/2010/main">
                    <a:solidFill>
                      <a:srgbClr val="FFFFFF"/>
                    </a:solidFill>
                  </a14:hiddenFill>
                </a:ext>
              </a:extLst>
            </p:spPr>
          </p:pic>
          <p:sp>
            <p:nvSpPr>
              <p:cNvPr id="8" name="5-point Star 7">
                <a:extLst>
                  <a:ext uri="{FF2B5EF4-FFF2-40B4-BE49-F238E27FC236}">
                    <a16:creationId xmlns:a16="http://schemas.microsoft.com/office/drawing/2014/main" id="{6E358083-8B4D-E1E0-4E46-7401A4D3A686}"/>
                  </a:ext>
                </a:extLst>
              </p:cNvPr>
              <p:cNvSpPr/>
              <p:nvPr/>
            </p:nvSpPr>
            <p:spPr>
              <a:xfrm>
                <a:off x="6737515" y="3009450"/>
                <a:ext cx="171865" cy="171865"/>
              </a:xfrm>
              <a:prstGeom prst="star5">
                <a:avLst/>
              </a:prstGeom>
              <a:solidFill>
                <a:srgbClr val="FFFF00"/>
              </a:solidFill>
              <a:ln w="19050">
                <a:solidFill>
                  <a:srgbClr val="FF0000"/>
                </a:solidFill>
              </a:ln>
            </p:spPr>
            <p:txBody>
              <a:bodyPr rtlCol="0" anchor="ctr">
                <a:spAutoFit/>
              </a:bodyPr>
              <a:lstStyle/>
              <a:p>
                <a:pPr algn="ctr"/>
                <a:endParaRPr lang="en-GB" sz="1600" noProof="0" dirty="0">
                  <a:latin typeface="Helvetica Light" charset="0"/>
                  <a:ea typeface="Helvetica Light" charset="0"/>
                  <a:cs typeface="Helvetica Light" charset="0"/>
                </a:endParaRPr>
              </a:p>
            </p:txBody>
          </p:sp>
          <p:sp>
            <p:nvSpPr>
              <p:cNvPr id="9" name="TextBox 8">
                <a:extLst>
                  <a:ext uri="{FF2B5EF4-FFF2-40B4-BE49-F238E27FC236}">
                    <a16:creationId xmlns:a16="http://schemas.microsoft.com/office/drawing/2014/main" id="{C9C44B46-0B65-00DD-D616-BCE29A8DEDBF}"/>
                  </a:ext>
                </a:extLst>
              </p:cNvPr>
              <p:cNvSpPr txBox="1"/>
              <p:nvPr/>
            </p:nvSpPr>
            <p:spPr>
              <a:xfrm>
                <a:off x="6410953" y="3265357"/>
                <a:ext cx="846954" cy="205629"/>
              </a:xfrm>
              <a:prstGeom prst="rect">
                <a:avLst/>
              </a:prstGeom>
              <a:solidFill>
                <a:schemeClr val="bg1"/>
              </a:solidFill>
            </p:spPr>
            <p:txBody>
              <a:bodyPr wrap="none" lIns="36000" tIns="18000" rIns="36000" bIns="18000" rtlCol="0">
                <a:spAutoFit/>
              </a:bodyPr>
              <a:lstStyle/>
              <a:p>
                <a:pPr marL="0" algn="ctr">
                  <a:spcBef>
                    <a:spcPts val="3000"/>
                  </a:spcBef>
                </a:pPr>
                <a:r>
                  <a:rPr lang="en-GB" sz="1100" noProof="0" dirty="0">
                    <a:solidFill>
                      <a:srgbClr val="E70000"/>
                    </a:solidFill>
                    <a:latin typeface="Helvetica" pitchFamily="2" charset="0"/>
                    <a:ea typeface="Helvetica Light" charset="0"/>
                    <a:cs typeface="Helvetica Light" charset="0"/>
                    <a:sym typeface="Wingdings" pitchFamily="2" charset="2"/>
                  </a:rPr>
                  <a:t>We are here</a:t>
                </a:r>
              </a:p>
            </p:txBody>
          </p:sp>
          <p:pic>
            <p:nvPicPr>
              <p:cNvPr id="10" name="Picture 9">
                <a:extLst>
                  <a:ext uri="{FF2B5EF4-FFF2-40B4-BE49-F238E27FC236}">
                    <a16:creationId xmlns:a16="http://schemas.microsoft.com/office/drawing/2014/main" id="{A429019C-588C-7388-E56A-A5CB41888E0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7411" b="33031"/>
              <a:stretch>
                <a:fillRect/>
              </a:stretch>
            </p:blipFill>
            <p:spPr bwMode="auto">
              <a:xfrm>
                <a:off x="717859" y="3779641"/>
                <a:ext cx="10552355" cy="1334480"/>
              </a:xfrm>
              <a:prstGeom prst="rect">
                <a:avLst/>
              </a:prstGeom>
              <a:noFill/>
              <a:extLst>
                <a:ext uri="{909E8E84-426E-40DD-AFC4-6F175D3DCCD1}">
                  <a14:hiddenFill xmlns:a14="http://schemas.microsoft.com/office/drawing/2010/main">
                    <a:solidFill>
                      <a:srgbClr val="FFFFFF"/>
                    </a:solidFill>
                  </a14:hiddenFill>
                </a:ext>
              </a:extLst>
            </p:spPr>
          </p:pic>
        </p:grpSp>
        <p:pic>
          <p:nvPicPr>
            <p:cNvPr id="6" name="Picture 5">
              <a:extLst>
                <a:ext uri="{FF2B5EF4-FFF2-40B4-BE49-F238E27FC236}">
                  <a16:creationId xmlns:a16="http://schemas.microsoft.com/office/drawing/2014/main" id="{CD60996D-1447-87E6-FF30-0AC99F63CA67}"/>
                </a:ext>
              </a:extLst>
            </p:cNvPr>
            <p:cNvPicPr>
              <a:picLocks noChangeAspect="1"/>
            </p:cNvPicPr>
            <p:nvPr/>
          </p:nvPicPr>
          <p:blipFill>
            <a:blip r:embed="rId2">
              <a:alphaModFix/>
            </a:blip>
            <a:srcRect t="70594" r="44288" b="1"/>
            <a:stretch>
              <a:fillRect/>
            </a:stretch>
          </p:blipFill>
          <p:spPr>
            <a:xfrm>
              <a:off x="717859" y="5400235"/>
              <a:ext cx="5868472" cy="1323434"/>
            </a:xfrm>
            <a:prstGeom prst="rect">
              <a:avLst/>
            </a:prstGeom>
          </p:spPr>
        </p:pic>
      </p:grpSp>
      <p:sp>
        <p:nvSpPr>
          <p:cNvPr id="11" name="TextBox 10">
            <a:extLst>
              <a:ext uri="{FF2B5EF4-FFF2-40B4-BE49-F238E27FC236}">
                <a16:creationId xmlns:a16="http://schemas.microsoft.com/office/drawing/2014/main" id="{B12507EA-6F5A-8F6B-15A9-4167888024A5}"/>
              </a:ext>
            </a:extLst>
          </p:cNvPr>
          <p:cNvSpPr txBox="1"/>
          <p:nvPr/>
        </p:nvSpPr>
        <p:spPr>
          <a:xfrm>
            <a:off x="357138" y="4480114"/>
            <a:ext cx="1082348" cy="307777"/>
          </a:xfrm>
          <a:prstGeom prst="rect">
            <a:avLst/>
          </a:prstGeom>
          <a:solidFill>
            <a:schemeClr val="bg1"/>
          </a:solidFill>
        </p:spPr>
        <p:txBody>
          <a:bodyPr wrap="none" rtlCol="0">
            <a:spAutoFit/>
          </a:bodyPr>
          <a:lstStyle/>
          <a:p>
            <a:pPr marL="0" algn="r">
              <a:spcBef>
                <a:spcPts val="3000"/>
              </a:spcBef>
            </a:pPr>
            <a:r>
              <a:rPr lang="en-GB" sz="1400" b="1" noProof="0" dirty="0">
                <a:solidFill>
                  <a:prstClr val="black"/>
                </a:solidFill>
                <a:latin typeface="Helvetica" pitchFamily="2" charset="0"/>
                <a:ea typeface="Helvetica Light" charset="0"/>
                <a:cs typeface="Helvetica Light" charset="0"/>
                <a:sym typeface="Wingdings" pitchFamily="2" charset="2"/>
              </a:rPr>
              <a:t>HL-LHC </a:t>
            </a:r>
            <a:r>
              <a:rPr lang="en-GB" sz="1400" b="1" noProof="0" dirty="0">
                <a:solidFill>
                  <a:prstClr val="black"/>
                </a:solidFill>
                <a:latin typeface="Symbol" pitchFamily="2" charset="2"/>
                <a:ea typeface="Helvetica Light" charset="0"/>
                <a:cs typeface="Helvetica Light" charset="0"/>
                <a:sym typeface="Wingdings" pitchFamily="2" charset="2"/>
              </a:rPr>
              <a:t>®</a:t>
            </a:r>
          </a:p>
        </p:txBody>
      </p:sp>
      <p:sp>
        <p:nvSpPr>
          <p:cNvPr id="12" name="TextBox 11">
            <a:extLst>
              <a:ext uri="{FF2B5EF4-FFF2-40B4-BE49-F238E27FC236}">
                <a16:creationId xmlns:a16="http://schemas.microsoft.com/office/drawing/2014/main" id="{7561C697-56A4-F64F-B834-5777DA5509C4}"/>
              </a:ext>
            </a:extLst>
          </p:cNvPr>
          <p:cNvSpPr txBox="1"/>
          <p:nvPr/>
        </p:nvSpPr>
        <p:spPr>
          <a:xfrm>
            <a:off x="7027764" y="5445627"/>
            <a:ext cx="4649883" cy="1077218"/>
          </a:xfrm>
          <a:prstGeom prst="rect">
            <a:avLst/>
          </a:prstGeom>
          <a:noFill/>
        </p:spPr>
        <p:txBody>
          <a:bodyPr wrap="square">
            <a:spAutoFit/>
          </a:bodyPr>
          <a:lstStyle/>
          <a:p>
            <a:pPr>
              <a:spcBef>
                <a:spcPts val="3000"/>
              </a:spcBef>
            </a:pPr>
            <a:r>
              <a:rPr lang="en-GB" sz="1600" b="1" noProof="0" dirty="0">
                <a:solidFill>
                  <a:srgbClr val="2577BC"/>
                </a:solidFill>
                <a:latin typeface="Helvetica" pitchFamily="2" charset="0"/>
                <a:ea typeface="Helvetica Light" charset="0"/>
                <a:cs typeface="Helvetica Light" charset="0"/>
                <a:sym typeface="Wingdings" pitchFamily="2" charset="2"/>
              </a:rPr>
              <a:t>Power of HL-LHC together with upgraded detectors &amp; AI/ML: huge scientific opportunity for our field — </a:t>
            </a:r>
            <a:r>
              <a:rPr lang="en-GB" sz="1600" b="1" dirty="0">
                <a:solidFill>
                  <a:srgbClr val="2577BC"/>
                </a:solidFill>
                <a:latin typeface="Helvetica" pitchFamily="2" charset="0"/>
                <a:ea typeface="Helvetica Light" charset="0"/>
                <a:cs typeface="Helvetica Light" charset="0"/>
                <a:sym typeface="Wingdings" pitchFamily="2" charset="2"/>
              </a:rPr>
              <a:t>c</a:t>
            </a:r>
            <a:r>
              <a:rPr lang="en-GB" sz="1600" b="1" noProof="0" dirty="0" err="1">
                <a:solidFill>
                  <a:srgbClr val="2577BC"/>
                </a:solidFill>
                <a:latin typeface="Helvetica" pitchFamily="2" charset="0"/>
                <a:ea typeface="Helvetica Light" charset="0"/>
                <a:cs typeface="Helvetica Light" charset="0"/>
                <a:sym typeface="Wingdings" pitchFamily="2" charset="2"/>
              </a:rPr>
              <a:t>omplementary</a:t>
            </a:r>
            <a:r>
              <a:rPr lang="en-GB" sz="1600" b="1" noProof="0" dirty="0">
                <a:solidFill>
                  <a:srgbClr val="2577BC"/>
                </a:solidFill>
                <a:latin typeface="Helvetica" pitchFamily="2" charset="0"/>
                <a:ea typeface="Helvetica Light" charset="0"/>
                <a:cs typeface="Helvetica Light" charset="0"/>
                <a:sym typeface="Wingdings" pitchFamily="2" charset="2"/>
              </a:rPr>
              <a:t> in many ways to a future e</a:t>
            </a:r>
            <a:r>
              <a:rPr lang="en-GB" sz="1600" b="1" baseline="30000" noProof="0" dirty="0">
                <a:solidFill>
                  <a:srgbClr val="2577BC"/>
                </a:solidFill>
                <a:latin typeface="Helvetica" pitchFamily="2" charset="0"/>
                <a:ea typeface="Helvetica Light" charset="0"/>
                <a:cs typeface="Helvetica Light" charset="0"/>
                <a:sym typeface="Wingdings" pitchFamily="2" charset="2"/>
              </a:rPr>
              <a:t>+</a:t>
            </a:r>
            <a:r>
              <a:rPr lang="en-GB" sz="1600" b="1" noProof="0" dirty="0">
                <a:solidFill>
                  <a:srgbClr val="2577BC"/>
                </a:solidFill>
                <a:latin typeface="Helvetica" pitchFamily="2" charset="0"/>
                <a:ea typeface="Helvetica Light" charset="0"/>
                <a:cs typeface="Helvetica Light" charset="0"/>
                <a:sym typeface="Wingdings" pitchFamily="2" charset="2"/>
              </a:rPr>
              <a:t>e</a:t>
            </a:r>
            <a:r>
              <a:rPr lang="en-GB" sz="1600" b="1" baseline="30000" noProof="0" dirty="0">
                <a:solidFill>
                  <a:srgbClr val="2577BC"/>
                </a:solidFill>
                <a:latin typeface="Helvetica" pitchFamily="2" charset="0"/>
                <a:ea typeface="Helvetica Light" charset="0"/>
                <a:cs typeface="Helvetica Light" charset="0"/>
                <a:sym typeface="Wingdings" pitchFamily="2" charset="2"/>
              </a:rPr>
              <a:t>–</a:t>
            </a:r>
            <a:r>
              <a:rPr lang="en-GB" sz="1600" b="1" noProof="0" dirty="0">
                <a:solidFill>
                  <a:srgbClr val="2577BC"/>
                </a:solidFill>
                <a:latin typeface="Helvetica" pitchFamily="2" charset="0"/>
                <a:ea typeface="Helvetica Light" charset="0"/>
                <a:cs typeface="Helvetica Light" charset="0"/>
                <a:sym typeface="Wingdings" pitchFamily="2" charset="2"/>
              </a:rPr>
              <a:t> collider</a:t>
            </a:r>
          </a:p>
        </p:txBody>
      </p:sp>
      <p:sp>
        <p:nvSpPr>
          <p:cNvPr id="13" name="Rounded Rectangle 12">
            <a:extLst>
              <a:ext uri="{FF2B5EF4-FFF2-40B4-BE49-F238E27FC236}">
                <a16:creationId xmlns:a16="http://schemas.microsoft.com/office/drawing/2014/main" id="{C719D11F-A3E7-65E5-D56C-5F56E0F0B77C}"/>
              </a:ext>
            </a:extLst>
          </p:cNvPr>
          <p:cNvSpPr/>
          <p:nvPr/>
        </p:nvSpPr>
        <p:spPr>
          <a:xfrm>
            <a:off x="6900863" y="5369722"/>
            <a:ext cx="4776784" cy="1223627"/>
          </a:xfrm>
          <a:prstGeom prst="roundRect">
            <a:avLst>
              <a:gd name="adj" fmla="val 3650"/>
            </a:avLst>
          </a:prstGeom>
          <a:ln w="12700">
            <a:solidFill>
              <a:srgbClr val="0070C0"/>
            </a:solidFill>
          </a:ln>
        </p:spPr>
        <p:txBody>
          <a:bodyPr wrap="square" rtlCol="0" anchor="ctr">
            <a:spAutoFit/>
          </a:bodyPr>
          <a:lstStyle/>
          <a:p>
            <a:pPr algn="l"/>
            <a:endParaRPr lang="en-GB" sz="1600" noProof="0" dirty="0">
              <a:latin typeface="Helvetica" pitchFamily="2" charset="0"/>
            </a:endParaRPr>
          </a:p>
        </p:txBody>
      </p:sp>
      <p:sp>
        <p:nvSpPr>
          <p:cNvPr id="14" name="TextBox 13">
            <a:extLst>
              <a:ext uri="{FF2B5EF4-FFF2-40B4-BE49-F238E27FC236}">
                <a16:creationId xmlns:a16="http://schemas.microsoft.com/office/drawing/2014/main" id="{8097D3CF-21F5-ADC4-477E-053AA4451CFA}"/>
              </a:ext>
            </a:extLst>
          </p:cNvPr>
          <p:cNvSpPr txBox="1"/>
          <p:nvPr/>
        </p:nvSpPr>
        <p:spPr>
          <a:xfrm>
            <a:off x="4263756" y="5252169"/>
            <a:ext cx="987771" cy="261610"/>
          </a:xfrm>
          <a:prstGeom prst="rect">
            <a:avLst/>
          </a:prstGeom>
          <a:noFill/>
        </p:spPr>
        <p:txBody>
          <a:bodyPr wrap="none" rtlCol="0">
            <a:spAutoFit/>
          </a:bodyPr>
          <a:lstStyle/>
          <a:p>
            <a:pPr marL="0" algn="l">
              <a:spcBef>
                <a:spcPts val="3000"/>
              </a:spcBef>
            </a:pPr>
            <a:r>
              <a:rPr lang="en-CH" sz="1100" b="1" dirty="0">
                <a:solidFill>
                  <a:srgbClr val="0070C0"/>
                </a:solidFill>
                <a:latin typeface="Helvetica" pitchFamily="2" charset="0"/>
                <a:ea typeface="Helvetica Light" charset="0"/>
                <a:cs typeface="Helvetica Light" charset="0"/>
                <a:sym typeface="Wingdings" pitchFamily="2" charset="2"/>
              </a:rPr>
              <a:t>3000 fb</a:t>
            </a:r>
            <a:r>
              <a:rPr lang="en-CH" sz="1100" b="1" baseline="30000" dirty="0">
                <a:solidFill>
                  <a:srgbClr val="0070C0"/>
                </a:solidFill>
                <a:latin typeface="Helvetica" pitchFamily="2" charset="0"/>
                <a:ea typeface="Helvetica Light" charset="0"/>
                <a:cs typeface="Helvetica Light" charset="0"/>
                <a:sym typeface="Wingdings" pitchFamily="2" charset="2"/>
              </a:rPr>
              <a:t>–1</a:t>
            </a:r>
            <a:r>
              <a:rPr lang="en-CH" sz="1100" b="1" dirty="0">
                <a:solidFill>
                  <a:srgbClr val="0070C0"/>
                </a:solidFill>
                <a:latin typeface="Helvetica" pitchFamily="2" charset="0"/>
                <a:ea typeface="Helvetica Light" charset="0"/>
                <a:cs typeface="Helvetica Light" charset="0"/>
                <a:sym typeface="Wingdings" pitchFamily="2" charset="2"/>
              </a:rPr>
              <a:t> pp</a:t>
            </a:r>
          </a:p>
        </p:txBody>
      </p:sp>
      <p:sp>
        <p:nvSpPr>
          <p:cNvPr id="15" name="TextBox 14">
            <a:extLst>
              <a:ext uri="{FF2B5EF4-FFF2-40B4-BE49-F238E27FC236}">
                <a16:creationId xmlns:a16="http://schemas.microsoft.com/office/drawing/2014/main" id="{7523BF0A-23EC-3368-5DD1-BE67531F9EF6}"/>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LHC and High-Luminosity-LHC (HL-LHC) project timeline</a:t>
            </a:r>
          </a:p>
        </p:txBody>
      </p:sp>
      <p:sp>
        <p:nvSpPr>
          <p:cNvPr id="16" name="TextBox 15">
            <a:extLst>
              <a:ext uri="{FF2B5EF4-FFF2-40B4-BE49-F238E27FC236}">
                <a16:creationId xmlns:a16="http://schemas.microsoft.com/office/drawing/2014/main" id="{771840DD-F49C-5C20-613F-8B0842F51FA9}"/>
              </a:ext>
            </a:extLst>
          </p:cNvPr>
          <p:cNvSpPr txBox="1"/>
          <p:nvPr/>
        </p:nvSpPr>
        <p:spPr>
          <a:xfrm>
            <a:off x="7024246" y="2111201"/>
            <a:ext cx="909223" cy="261610"/>
          </a:xfrm>
          <a:prstGeom prst="rect">
            <a:avLst/>
          </a:prstGeom>
          <a:noFill/>
        </p:spPr>
        <p:txBody>
          <a:bodyPr wrap="none" rtlCol="0">
            <a:spAutoFit/>
          </a:bodyPr>
          <a:lstStyle/>
          <a:p>
            <a:pPr marL="0" algn="l">
              <a:spcBef>
                <a:spcPts val="3000"/>
              </a:spcBef>
            </a:pPr>
            <a:r>
              <a:rPr lang="en-CH" sz="1100" b="1" dirty="0">
                <a:solidFill>
                  <a:srgbClr val="0070C0"/>
                </a:solidFill>
                <a:latin typeface="Helvetica" pitchFamily="2" charset="0"/>
                <a:ea typeface="Helvetica Light" charset="0"/>
                <a:cs typeface="Helvetica Light" charset="0"/>
                <a:sym typeface="Wingdings" pitchFamily="2" charset="2"/>
              </a:rPr>
              <a:t>550 fb</a:t>
            </a:r>
            <a:r>
              <a:rPr lang="en-CH" sz="1100" b="1" baseline="30000" dirty="0">
                <a:solidFill>
                  <a:srgbClr val="0070C0"/>
                </a:solidFill>
                <a:latin typeface="Helvetica" pitchFamily="2" charset="0"/>
                <a:ea typeface="Helvetica Light" charset="0"/>
                <a:cs typeface="Helvetica Light" charset="0"/>
                <a:sym typeface="Wingdings" pitchFamily="2" charset="2"/>
              </a:rPr>
              <a:t>–1</a:t>
            </a:r>
            <a:r>
              <a:rPr lang="en-CH" sz="1100" b="1" dirty="0">
                <a:solidFill>
                  <a:srgbClr val="0070C0"/>
                </a:solidFill>
                <a:latin typeface="Helvetica" pitchFamily="2" charset="0"/>
                <a:ea typeface="Helvetica Light" charset="0"/>
                <a:cs typeface="Helvetica Light" charset="0"/>
                <a:sym typeface="Wingdings" pitchFamily="2" charset="2"/>
              </a:rPr>
              <a:t> pp</a:t>
            </a:r>
          </a:p>
        </p:txBody>
      </p:sp>
      <p:sp>
        <p:nvSpPr>
          <p:cNvPr id="17" name="TextBox 16">
            <a:extLst>
              <a:ext uri="{FF2B5EF4-FFF2-40B4-BE49-F238E27FC236}">
                <a16:creationId xmlns:a16="http://schemas.microsoft.com/office/drawing/2014/main" id="{43A598D4-5C52-602B-069D-605EF840E036}"/>
              </a:ext>
            </a:extLst>
          </p:cNvPr>
          <p:cNvSpPr txBox="1"/>
          <p:nvPr/>
        </p:nvSpPr>
        <p:spPr>
          <a:xfrm>
            <a:off x="5695067" y="4771330"/>
            <a:ext cx="1989647" cy="276999"/>
          </a:xfrm>
          <a:prstGeom prst="rect">
            <a:avLst/>
          </a:prstGeom>
          <a:noFill/>
        </p:spPr>
        <p:txBody>
          <a:bodyPr wrap="none" rtlCol="0">
            <a:spAutoFit/>
          </a:bodyPr>
          <a:lstStyle/>
          <a:p>
            <a:pPr marL="0" algn="l">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ALICE &amp; LHCb upgrades</a:t>
            </a:r>
          </a:p>
        </p:txBody>
      </p:sp>
      <p:sp>
        <p:nvSpPr>
          <p:cNvPr id="18" name="TextBox 17">
            <a:extLst>
              <a:ext uri="{FF2B5EF4-FFF2-40B4-BE49-F238E27FC236}">
                <a16:creationId xmlns:a16="http://schemas.microsoft.com/office/drawing/2014/main" id="{74223DDB-951A-596D-38EF-844FA0833360}"/>
              </a:ext>
            </a:extLst>
          </p:cNvPr>
          <p:cNvSpPr txBox="1"/>
          <p:nvPr/>
        </p:nvSpPr>
        <p:spPr>
          <a:xfrm>
            <a:off x="8390671" y="3397399"/>
            <a:ext cx="2003947" cy="276999"/>
          </a:xfrm>
          <a:prstGeom prst="rect">
            <a:avLst/>
          </a:prstGeom>
          <a:noFill/>
        </p:spPr>
        <p:txBody>
          <a:bodyPr wrap="none" rtlCol="0">
            <a:spAutoFit/>
          </a:bodyPr>
          <a:lstStyle/>
          <a:p>
            <a:pPr marL="0" algn="l">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ATLAS &amp; CMS upgrades</a:t>
            </a:r>
          </a:p>
        </p:txBody>
      </p:sp>
    </p:spTree>
    <p:extLst>
      <p:ext uri="{BB962C8B-B14F-4D97-AF65-F5344CB8AC3E}">
        <p14:creationId xmlns:p14="http://schemas.microsoft.com/office/powerpoint/2010/main" val="285337463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92C02-4E67-3223-AB20-225797EEF40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5AF29C-548D-6F7A-EEB6-29C9B008D9C1}"/>
              </a:ext>
            </a:extLst>
          </p:cNvPr>
          <p:cNvSpPr>
            <a:spLocks noGrp="1"/>
          </p:cNvSpPr>
          <p:nvPr>
            <p:ph type="sldNum" sz="quarter" idx="4"/>
          </p:nvPr>
        </p:nvSpPr>
        <p:spPr/>
        <p:txBody>
          <a:bodyPr/>
          <a:lstStyle/>
          <a:p>
            <a:pPr>
              <a:defRPr/>
            </a:pPr>
            <a:fld id="{611C2F03-9E95-40C9-A99F-3C4F7EE8CF2A}" type="slidenum">
              <a:rPr lang="en-GB" smtClean="0"/>
              <a:pPr>
                <a:defRPr/>
              </a:pPr>
              <a:t>85</a:t>
            </a:fld>
            <a:endParaRPr lang="en-GB"/>
          </a:p>
        </p:txBody>
      </p:sp>
      <p:sp>
        <p:nvSpPr>
          <p:cNvPr id="15" name="TextBox 14">
            <a:extLst>
              <a:ext uri="{FF2B5EF4-FFF2-40B4-BE49-F238E27FC236}">
                <a16:creationId xmlns:a16="http://schemas.microsoft.com/office/drawing/2014/main" id="{FC1C7721-96AA-0121-2BF1-65EF9603ABAE}"/>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LHC machine upgrade to HL-LHC</a:t>
            </a:r>
          </a:p>
        </p:txBody>
      </p:sp>
      <p:sp>
        <p:nvSpPr>
          <p:cNvPr id="7" name="TextBox 6">
            <a:extLst>
              <a:ext uri="{FF2B5EF4-FFF2-40B4-BE49-F238E27FC236}">
                <a16:creationId xmlns:a16="http://schemas.microsoft.com/office/drawing/2014/main" id="{F519C465-6F86-A675-9ED8-E2B7BB348F05}"/>
              </a:ext>
            </a:extLst>
          </p:cNvPr>
          <p:cNvSpPr txBox="1"/>
          <p:nvPr/>
        </p:nvSpPr>
        <p:spPr>
          <a:xfrm>
            <a:off x="641954" y="1147461"/>
            <a:ext cx="10648345" cy="2893100"/>
          </a:xfrm>
          <a:prstGeom prst="rect">
            <a:avLst/>
          </a:prstGeom>
          <a:noFill/>
        </p:spPr>
        <p:txBody>
          <a:bodyPr wrap="square" rtlCol="0">
            <a:spAutoFit/>
          </a:bodyPr>
          <a:lstStyle/>
          <a:p>
            <a:pPr marL="0" algn="l">
              <a:spcBef>
                <a:spcPts val="3000"/>
              </a:spcBef>
            </a:pPr>
            <a:r>
              <a:rPr lang="en-GB" sz="1600" b="1" dirty="0">
                <a:solidFill>
                  <a:prstClr val="black"/>
                </a:solidFill>
                <a:latin typeface="Helvetica" pitchFamily="2" charset="0"/>
                <a:ea typeface="Helvetica Light" charset="0"/>
                <a:cs typeface="Helvetica Light" charset="0"/>
                <a:sym typeface="Wingdings" pitchFamily="2" charset="2"/>
              </a:rPr>
              <a:t>New Nb</a:t>
            </a:r>
            <a:r>
              <a:rPr lang="en-GB" sz="1600" b="1" baseline="-25000" dirty="0">
                <a:solidFill>
                  <a:prstClr val="black"/>
                </a:solidFill>
                <a:latin typeface="Helvetica" pitchFamily="2" charset="0"/>
                <a:ea typeface="Helvetica Light" charset="0"/>
                <a:cs typeface="Helvetica Light" charset="0"/>
                <a:sym typeface="Wingdings" pitchFamily="2" charset="2"/>
              </a:rPr>
              <a:t>3</a:t>
            </a:r>
            <a:r>
              <a:rPr lang="en-GB" sz="1600" b="1" dirty="0">
                <a:solidFill>
                  <a:prstClr val="black"/>
                </a:solidFill>
                <a:latin typeface="Helvetica" pitchFamily="2" charset="0"/>
                <a:ea typeface="Helvetica Light" charset="0"/>
                <a:cs typeface="Helvetica Light" charset="0"/>
                <a:sym typeface="Wingdings" pitchFamily="2" charset="2"/>
              </a:rPr>
              <a:t>Sn “inner triplet” quadrupoles </a:t>
            </a:r>
          </a:p>
          <a:p>
            <a:pPr marL="285750" indent="-285750">
              <a:spcBef>
                <a:spcPts val="1200"/>
              </a:spcBef>
              <a:buFont typeface="Arial" panose="020B0604020202020204" pitchFamily="34" charset="0"/>
              <a:buChar char="•"/>
            </a:pPr>
            <a:r>
              <a:rPr lang="en-GB" sz="1400" dirty="0" err="1">
                <a:solidFill>
                  <a:prstClr val="black"/>
                </a:solidFill>
                <a:latin typeface="Helvetica" pitchFamily="2" charset="0"/>
                <a:ea typeface="Helvetica Light" charset="0"/>
                <a:cs typeface="Helvetica Light" charset="0"/>
                <a:sym typeface="Wingdings" pitchFamily="2" charset="2"/>
              </a:rPr>
              <a:t>NbTi</a:t>
            </a:r>
            <a:r>
              <a:rPr lang="en-GB" sz="1400" dirty="0">
                <a:solidFill>
                  <a:prstClr val="black"/>
                </a:solidFill>
                <a:latin typeface="Helvetica" pitchFamily="2" charset="0"/>
                <a:ea typeface="Helvetica Light" charset="0"/>
                <a:cs typeface="Helvetica Light" charset="0"/>
                <a:sym typeface="Wingdings" pitchFamily="2" charset="2"/>
              </a:rPr>
              <a:t> (known since 1962) is a ductile (malleable) alloy,                                                                                                                      while Nb</a:t>
            </a:r>
            <a:r>
              <a:rPr lang="en-GB" sz="1400" baseline="-25000" dirty="0">
                <a:solidFill>
                  <a:prstClr val="black"/>
                </a:solidFill>
                <a:latin typeface="Helvetica" pitchFamily="2" charset="0"/>
                <a:ea typeface="Helvetica Light" charset="0"/>
                <a:cs typeface="Helvetica Light" charset="0"/>
                <a:sym typeface="Wingdings" pitchFamily="2" charset="2"/>
              </a:rPr>
              <a:t>3</a:t>
            </a:r>
            <a:r>
              <a:rPr lang="en-GB" sz="1400" dirty="0">
                <a:solidFill>
                  <a:prstClr val="black"/>
                </a:solidFill>
                <a:latin typeface="Helvetica" pitchFamily="2" charset="0"/>
                <a:ea typeface="Helvetica Light" charset="0"/>
                <a:cs typeface="Helvetica Light" charset="0"/>
                <a:sym typeface="Wingdings" pitchFamily="2" charset="2"/>
              </a:rPr>
              <a:t>Sn (1954!) is a brittle intermetallic compound,                                                                                                                     which cannot be bent or plastically deformed once formed</a:t>
            </a:r>
          </a:p>
          <a:p>
            <a:pPr marL="285750" indent="-285750" algn="l">
              <a:spcBef>
                <a:spcPts val="1200"/>
              </a:spcBef>
              <a:buFont typeface="Arial" panose="020B0604020202020204" pitchFamily="34" charset="0"/>
              <a:buChar char="•"/>
            </a:pPr>
            <a:r>
              <a:rPr lang="en-GB" sz="1400" dirty="0">
                <a:solidFill>
                  <a:prstClr val="black"/>
                </a:solidFill>
                <a:latin typeface="Helvetica" pitchFamily="2" charset="0"/>
                <a:ea typeface="Helvetica Light" charset="0"/>
                <a:cs typeface="Helvetica Light" charset="0"/>
                <a:sym typeface="Wingdings" pitchFamily="2" charset="2"/>
              </a:rPr>
              <a:t>This requires a “wind-and-react” process:</a:t>
            </a:r>
          </a:p>
          <a:p>
            <a:pPr marL="742950" lvl="1" indent="-285750">
              <a:spcBef>
                <a:spcPts val="600"/>
              </a:spcBef>
              <a:buFont typeface="System Font Regular"/>
              <a:buChar char="–"/>
            </a:pPr>
            <a:r>
              <a:rPr lang="en-GB" sz="1400" dirty="0">
                <a:solidFill>
                  <a:prstClr val="black"/>
                </a:solidFill>
                <a:latin typeface="Helvetica" pitchFamily="2" charset="0"/>
                <a:ea typeface="Helvetica Light" charset="0"/>
                <a:cs typeface="Helvetica Light" charset="0"/>
                <a:sym typeface="Wingdings" pitchFamily="2" charset="2"/>
              </a:rPr>
              <a:t>First, pre-reaction superconducting wire — made of strands consisting of many tiny Nb and Sn filaments (hundreds to thousands) surrounded by a copper stabilizer — is wound into coils (while still ductile) </a:t>
            </a:r>
          </a:p>
          <a:p>
            <a:pPr marL="742950" lvl="1" indent="-285750">
              <a:spcBef>
                <a:spcPts val="600"/>
              </a:spcBef>
              <a:buFont typeface="System Font Regular"/>
              <a:buChar char="–"/>
            </a:pPr>
            <a:r>
              <a:rPr lang="en-GB" sz="1400" dirty="0">
                <a:solidFill>
                  <a:prstClr val="black"/>
                </a:solidFill>
                <a:latin typeface="Helvetica" pitchFamily="2" charset="0"/>
                <a:ea typeface="Helvetica Light" charset="0"/>
                <a:cs typeface="Helvetica Light" charset="0"/>
                <a:sym typeface="Wingdings" pitchFamily="2" charset="2"/>
              </a:rPr>
              <a:t>Then, entire coil is heat-treated (reacted) at 650–700 °C to form the </a:t>
            </a:r>
            <a:r>
              <a:rPr lang="en-GB" sz="1400" dirty="0" err="1">
                <a:solidFill>
                  <a:prstClr val="black"/>
                </a:solidFill>
                <a:latin typeface="Helvetica" pitchFamily="2" charset="0"/>
                <a:ea typeface="Helvetica Light" charset="0"/>
                <a:cs typeface="Helvetica Light" charset="0"/>
                <a:sym typeface="Wingdings" pitchFamily="2" charset="2"/>
              </a:rPr>
              <a:t>Nb₃Sn</a:t>
            </a:r>
            <a:r>
              <a:rPr lang="en-GB" sz="1400" dirty="0">
                <a:solidFill>
                  <a:prstClr val="black"/>
                </a:solidFill>
                <a:latin typeface="Helvetica" pitchFamily="2" charset="0"/>
                <a:ea typeface="Helvetica Light" charset="0"/>
                <a:cs typeface="Helvetica Light" charset="0"/>
                <a:sym typeface="Wingdings" pitchFamily="2" charset="2"/>
              </a:rPr>
              <a:t> phase (entire coil must survive high-temperature treatment without distortion or contamination, any mismatch in thermal expansion can induce stress or cracking)</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Nb₃Sn</a:t>
            </a:r>
            <a:r>
              <a:rPr kumimoji="0" lang="en-GB" sz="14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magnets require more training quenches than </a:t>
            </a:r>
            <a:r>
              <a:rPr kumimoji="0" lang="en-GB" sz="14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NbTi</a:t>
            </a:r>
            <a:r>
              <a:rPr kumimoji="0" lang="en-GB" sz="14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to reach nominal field, and they show de-training after thermal cycling</a:t>
            </a:r>
            <a:endParaRPr lang="en-GB" sz="1400" dirty="0">
              <a:solidFill>
                <a:prstClr val="black"/>
              </a:solidFill>
              <a:latin typeface="Helvetica" pitchFamily="2" charset="0"/>
              <a:ea typeface="Helvetica Light" charset="0"/>
              <a:cs typeface="Helvetica Light" charset="0"/>
              <a:sym typeface="Wingdings" pitchFamily="2" charset="2"/>
            </a:endParaRPr>
          </a:p>
        </p:txBody>
      </p:sp>
      <p:pic>
        <p:nvPicPr>
          <p:cNvPr id="68610" name="Picture 2" descr="Wired A Nb3Sn cable, showing the single strands and the glass-fibre insulation, partially unwrapped. Credit: M Brice/CERN">
            <a:extLst>
              <a:ext uri="{FF2B5EF4-FFF2-40B4-BE49-F238E27FC236}">
                <a16:creationId xmlns:a16="http://schemas.microsoft.com/office/drawing/2014/main" id="{D03501DA-3E42-F38B-E560-4B20E1CDAB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954" y="4231678"/>
            <a:ext cx="3009784" cy="212420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10F82D4-84F1-E52F-9036-82145C452207}"/>
              </a:ext>
            </a:extLst>
          </p:cNvPr>
          <p:cNvSpPr txBox="1"/>
          <p:nvPr/>
        </p:nvSpPr>
        <p:spPr>
          <a:xfrm>
            <a:off x="3820551" y="5242555"/>
            <a:ext cx="6846862" cy="1200329"/>
          </a:xfrm>
          <a:prstGeom prst="rect">
            <a:avLst/>
          </a:prstGeom>
          <a:noFill/>
        </p:spPr>
        <p:txBody>
          <a:bodyPr wrap="square" rtlCol="0">
            <a:spAutoFit/>
          </a:bodyPr>
          <a:lstStyle/>
          <a:p>
            <a:pPr>
              <a:spcBef>
                <a:spcPts val="3000"/>
              </a:spcBef>
            </a:pPr>
            <a:r>
              <a:rPr lang="en-CH"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Nb</a:t>
            </a:r>
            <a:r>
              <a:rPr lang="en-CH" sz="1200" baseline="-25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3</a:t>
            </a:r>
            <a:r>
              <a:rPr lang="en-CH"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Sn cable with single strands and glass-fibre insulation (partially unwrapped). </a:t>
            </a: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Winding of magnet coil with glass-fibre insulated cables made of multi-filamentary wires that contain Nb and Sn precursors in a Cu matrix. Heat treatment of coil so that precursor elements react chemically and form the desired Nb</a:t>
            </a:r>
            <a:r>
              <a:rPr lang="en-GB" sz="1200" baseline="-25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3</a:t>
            </a: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Sn superconducting phase. To protect the then extremely fragile coil, a polymer is injected, which fills the interstitial spaces among cables, and is subsequently cured to become a matrix of hardened plastic providing cohesion and support to the cables</a:t>
            </a:r>
            <a:endParaRPr lang="en-CH"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endParaRPr>
          </a:p>
        </p:txBody>
      </p:sp>
      <p:grpSp>
        <p:nvGrpSpPr>
          <p:cNvPr id="5" name="Group 4">
            <a:extLst>
              <a:ext uri="{FF2B5EF4-FFF2-40B4-BE49-F238E27FC236}">
                <a16:creationId xmlns:a16="http://schemas.microsoft.com/office/drawing/2014/main" id="{81F888DD-F66B-ADE0-7D40-89FDAE446E1A}"/>
              </a:ext>
            </a:extLst>
          </p:cNvPr>
          <p:cNvGrpSpPr/>
          <p:nvPr/>
        </p:nvGrpSpPr>
        <p:grpSpPr>
          <a:xfrm>
            <a:off x="6709312" y="1290875"/>
            <a:ext cx="4945769" cy="680644"/>
            <a:chOff x="6765584" y="1445618"/>
            <a:chExt cx="4945769" cy="680644"/>
          </a:xfrm>
        </p:grpSpPr>
        <p:sp>
          <p:nvSpPr>
            <p:cNvPr id="3" name="TextBox 2">
              <a:extLst>
                <a:ext uri="{FF2B5EF4-FFF2-40B4-BE49-F238E27FC236}">
                  <a16:creationId xmlns:a16="http://schemas.microsoft.com/office/drawing/2014/main" id="{BCDFBBA4-14D6-9CA1-C138-19164866EB6A}"/>
                </a:ext>
              </a:extLst>
            </p:cNvPr>
            <p:cNvSpPr txBox="1"/>
            <p:nvPr/>
          </p:nvSpPr>
          <p:spPr>
            <a:xfrm>
              <a:off x="6849989" y="1526098"/>
              <a:ext cx="4861364" cy="538609"/>
            </a:xfrm>
            <a:prstGeom prst="rect">
              <a:avLst/>
            </a:prstGeom>
            <a:noFill/>
          </p:spPr>
          <p:txBody>
            <a:bodyPr wrap="square">
              <a:spAutoFit/>
            </a:bodyPr>
            <a:lstStyle/>
            <a:p>
              <a:pPr marR="0" lvl="0" algn="l" defTabSz="914400" rtl="0" eaLnBrk="1" fontAlgn="auto" latinLnBrk="0" hangingPunct="1">
                <a:lnSpc>
                  <a:spcPct val="100000"/>
                </a:lnSpc>
                <a:spcBef>
                  <a:spcPts val="1200"/>
                </a:spcBef>
                <a:spcAft>
                  <a:spcPts val="0"/>
                </a:spcAft>
                <a:buClrTx/>
                <a:buSzTx/>
                <a:tabLst>
                  <a:tab pos="571500" algn="l"/>
                </a:tabLst>
                <a:defRPr/>
              </a:pPr>
              <a:r>
                <a:rPr kumimoji="0" lang="en-GB" sz="1200" b="1"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NbTi</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T</a:t>
              </a:r>
              <a:r>
                <a:rPr kumimoji="0" lang="en-GB" sz="1200" b="0" i="0" u="none" strike="noStrike" kern="1200" cap="none" spc="0" normalizeH="0" baseline="-25000" noProof="0" dirty="0">
                  <a:ln>
                    <a:noFill/>
                  </a:ln>
                  <a:solidFill>
                    <a:prstClr val="black"/>
                  </a:solidFill>
                  <a:effectLst/>
                  <a:uLnTx/>
                  <a:uFillTx/>
                  <a:latin typeface="Helvetica" pitchFamily="2" charset="0"/>
                  <a:ea typeface="Helvetica Light" charset="0"/>
                  <a:cs typeface="Helvetica Light" charset="0"/>
                  <a:sym typeface="Wingdings" pitchFamily="2" charset="2"/>
                </a:rPr>
                <a:t>c</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9.2 K, </a:t>
              </a:r>
              <a:r>
                <a:rPr kumimoji="0" lang="en-GB" sz="12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B</a:t>
              </a:r>
              <a:r>
                <a:rPr kumimoji="0" lang="en-GB" sz="1200" b="0" i="0" u="none" strike="noStrike" kern="1200" cap="none" spc="0" normalizeH="0" baseline="-25000" noProof="0" dirty="0" err="1">
                  <a:ln>
                    <a:noFill/>
                  </a:ln>
                  <a:solidFill>
                    <a:prstClr val="black"/>
                  </a:solidFill>
                  <a:effectLst/>
                  <a:uLnTx/>
                  <a:uFillTx/>
                  <a:latin typeface="Helvetica" pitchFamily="2" charset="0"/>
                  <a:ea typeface="Helvetica Light" charset="0"/>
                  <a:cs typeface="Helvetica Light" charset="0"/>
                  <a:sym typeface="Wingdings" pitchFamily="2" charset="2"/>
                </a:rPr>
                <a:t>c</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10–11 T (0 K), </a:t>
              </a:r>
              <a:r>
                <a:rPr kumimoji="0" lang="en-GB" sz="12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B</a:t>
              </a:r>
              <a:r>
                <a:rPr kumimoji="0" lang="en-GB" sz="1200" b="0" i="0" u="none" strike="noStrike" kern="1200" cap="none" spc="0" normalizeH="0" baseline="-25000" noProof="0" dirty="0" err="1">
                  <a:ln>
                    <a:noFill/>
                  </a:ln>
                  <a:solidFill>
                    <a:prstClr val="black"/>
                  </a:solidFill>
                  <a:effectLst/>
                  <a:uLnTx/>
                  <a:uFillTx/>
                  <a:latin typeface="Helvetica" pitchFamily="2" charset="0"/>
                  <a:ea typeface="Helvetica Light" charset="0"/>
                  <a:cs typeface="Helvetica Light" charset="0"/>
                  <a:sym typeface="Wingdings" pitchFamily="2" charset="2"/>
                </a:rPr>
                <a:t>practical</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8–  9 T (4.2 K)</a:t>
              </a:r>
            </a:p>
            <a:p>
              <a:pPr marR="0" lvl="0" algn="l" defTabSz="914400" rtl="0" eaLnBrk="1" fontAlgn="auto" latinLnBrk="0" hangingPunct="1">
                <a:lnSpc>
                  <a:spcPct val="100000"/>
                </a:lnSpc>
                <a:spcBef>
                  <a:spcPts val="600"/>
                </a:spcBef>
                <a:spcAft>
                  <a:spcPts val="0"/>
                </a:spcAft>
                <a:buClrTx/>
                <a:buSzTx/>
                <a:tabLst>
                  <a:tab pos="571500" algn="l"/>
                </a:tabLst>
                <a:defRPr/>
              </a:pPr>
              <a:r>
                <a:rPr kumimoji="0" lang="en-GB" sz="1200" b="1"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Nb</a:t>
              </a:r>
              <a:r>
                <a:rPr kumimoji="0" lang="en-GB" sz="1200" b="1" i="0" u="none" strike="noStrike" kern="1200" cap="none" spc="0" normalizeH="0" baseline="-25000" noProof="0" dirty="0">
                  <a:ln>
                    <a:noFill/>
                  </a:ln>
                  <a:solidFill>
                    <a:prstClr val="black"/>
                  </a:solidFill>
                  <a:effectLst/>
                  <a:uLnTx/>
                  <a:uFillTx/>
                  <a:latin typeface="Helvetica" pitchFamily="2" charset="0"/>
                  <a:ea typeface="Helvetica Light" charset="0"/>
                  <a:cs typeface="Helvetica Light" charset="0"/>
                  <a:sym typeface="Wingdings" pitchFamily="2" charset="2"/>
                </a:rPr>
                <a:t>3</a:t>
              </a:r>
              <a:r>
                <a:rPr kumimoji="0" lang="en-GB" sz="1200" b="1"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Sn</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T</a:t>
              </a:r>
              <a:r>
                <a:rPr kumimoji="0" lang="en-GB" sz="1200" b="0" i="0" u="none" strike="noStrike" kern="1200" cap="none" spc="0" normalizeH="0" baseline="-25000" noProof="0" dirty="0">
                  <a:ln>
                    <a:noFill/>
                  </a:ln>
                  <a:solidFill>
                    <a:prstClr val="black"/>
                  </a:solidFill>
                  <a:effectLst/>
                  <a:uLnTx/>
                  <a:uFillTx/>
                  <a:latin typeface="Helvetica" pitchFamily="2" charset="0"/>
                  <a:ea typeface="Helvetica Light" charset="0"/>
                  <a:cs typeface="Helvetica Light" charset="0"/>
                  <a:sym typeface="Wingdings" pitchFamily="2" charset="2"/>
                </a:rPr>
                <a:t>c</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18 K,  </a:t>
              </a:r>
              <a:r>
                <a:rPr kumimoji="0" lang="en-GB" sz="12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B</a:t>
              </a:r>
              <a:r>
                <a:rPr kumimoji="0" lang="en-GB" sz="1200" b="0" i="0" u="none" strike="noStrike" kern="1200" cap="none" spc="0" normalizeH="0" baseline="-25000" noProof="0" dirty="0" err="1">
                  <a:ln>
                    <a:noFill/>
                  </a:ln>
                  <a:solidFill>
                    <a:prstClr val="black"/>
                  </a:solidFill>
                  <a:effectLst/>
                  <a:uLnTx/>
                  <a:uFillTx/>
                  <a:latin typeface="Helvetica" pitchFamily="2" charset="0"/>
                  <a:ea typeface="Helvetica Light" charset="0"/>
                  <a:cs typeface="Helvetica Light" charset="0"/>
                  <a:sym typeface="Wingdings" pitchFamily="2" charset="2"/>
                </a:rPr>
                <a:t>c</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25–30 T (0 K), </a:t>
              </a:r>
              <a:r>
                <a:rPr kumimoji="0" lang="en-GB" sz="1200" b="0" i="0" u="none" strike="noStrike" kern="1200" cap="none" spc="0" normalizeH="0" baseline="0" noProof="0" dirty="0" err="1">
                  <a:ln>
                    <a:noFill/>
                  </a:ln>
                  <a:solidFill>
                    <a:prstClr val="black"/>
                  </a:solidFill>
                  <a:effectLst/>
                  <a:uLnTx/>
                  <a:uFillTx/>
                  <a:latin typeface="Helvetica" pitchFamily="2" charset="0"/>
                  <a:ea typeface="Helvetica Light" charset="0"/>
                  <a:cs typeface="Helvetica Light" charset="0"/>
                  <a:sym typeface="Wingdings" pitchFamily="2" charset="2"/>
                </a:rPr>
                <a:t>B</a:t>
              </a:r>
              <a:r>
                <a:rPr kumimoji="0" lang="en-GB" sz="1200" b="0" i="0" u="none" strike="noStrike" kern="1200" cap="none" spc="0" normalizeH="0" baseline="-25000" noProof="0" dirty="0" err="1">
                  <a:ln>
                    <a:noFill/>
                  </a:ln>
                  <a:solidFill>
                    <a:prstClr val="black"/>
                  </a:solidFill>
                  <a:effectLst/>
                  <a:uLnTx/>
                  <a:uFillTx/>
                  <a:latin typeface="Helvetica" pitchFamily="2" charset="0"/>
                  <a:ea typeface="Helvetica Light" charset="0"/>
                  <a:cs typeface="Helvetica Light" charset="0"/>
                  <a:sym typeface="Wingdings" pitchFamily="2" charset="2"/>
                </a:rPr>
                <a:t>practical</a:t>
              </a:r>
              <a:r>
                <a:rPr kumimoji="0" lang="en-GB" sz="12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 15–20 T (4.2 K)</a:t>
              </a:r>
            </a:p>
          </p:txBody>
        </p:sp>
        <p:sp>
          <p:nvSpPr>
            <p:cNvPr id="4" name="Rounded Rectangle 3">
              <a:extLst>
                <a:ext uri="{FF2B5EF4-FFF2-40B4-BE49-F238E27FC236}">
                  <a16:creationId xmlns:a16="http://schemas.microsoft.com/office/drawing/2014/main" id="{5F3C8787-B4D0-EACC-5823-604AE4AB41F1}"/>
                </a:ext>
              </a:extLst>
            </p:cNvPr>
            <p:cNvSpPr/>
            <p:nvPr/>
          </p:nvSpPr>
          <p:spPr>
            <a:xfrm>
              <a:off x="6765584" y="1445618"/>
              <a:ext cx="4754879" cy="680644"/>
            </a:xfrm>
            <a:prstGeom prst="roundRect">
              <a:avLst>
                <a:gd name="adj" fmla="val 2295"/>
              </a:avLst>
            </a:prstGeom>
            <a:ln>
              <a:solidFill>
                <a:schemeClr val="accent1">
                  <a:lumMod val="75000"/>
                </a:schemeClr>
              </a:solidFill>
            </a:ln>
          </p:spPr>
          <p:txBody>
            <a:bodyPr wrap="square" rtlCol="0" anchor="ctr">
              <a:spAutoFit/>
            </a:bodyPr>
            <a:lstStyle/>
            <a:p>
              <a:pPr algn="l"/>
              <a:endParaRPr lang="en-GB" sz="1600" dirty="0">
                <a:latin typeface="Helvetica" pitchFamily="2" charset="0"/>
              </a:endParaRPr>
            </a:p>
          </p:txBody>
        </p:sp>
      </p:grpSp>
    </p:spTree>
    <p:extLst>
      <p:ext uri="{BB962C8B-B14F-4D97-AF65-F5344CB8AC3E}">
        <p14:creationId xmlns:p14="http://schemas.microsoft.com/office/powerpoint/2010/main" val="193313812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A00AE-FAB9-B0F3-BDA9-9064844ED8A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31F7E9-77C9-B097-B0C6-A52659DE3EF1}"/>
              </a:ext>
            </a:extLst>
          </p:cNvPr>
          <p:cNvSpPr>
            <a:spLocks noGrp="1"/>
          </p:cNvSpPr>
          <p:nvPr>
            <p:ph type="sldNum" sz="quarter" idx="4"/>
          </p:nvPr>
        </p:nvSpPr>
        <p:spPr/>
        <p:txBody>
          <a:bodyPr/>
          <a:lstStyle/>
          <a:p>
            <a:pPr>
              <a:defRPr/>
            </a:pPr>
            <a:fld id="{611C2F03-9E95-40C9-A99F-3C4F7EE8CF2A}" type="slidenum">
              <a:rPr lang="en-GB" smtClean="0"/>
              <a:pPr>
                <a:defRPr/>
              </a:pPr>
              <a:t>86</a:t>
            </a:fld>
            <a:endParaRPr lang="en-GB"/>
          </a:p>
        </p:txBody>
      </p:sp>
      <p:sp>
        <p:nvSpPr>
          <p:cNvPr id="15" name="TextBox 14">
            <a:extLst>
              <a:ext uri="{FF2B5EF4-FFF2-40B4-BE49-F238E27FC236}">
                <a16:creationId xmlns:a16="http://schemas.microsoft.com/office/drawing/2014/main" id="{543A7CAF-66F9-237D-AECE-C71A10E2314D}"/>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LHC machine upgrade to HL-LHC</a:t>
            </a:r>
          </a:p>
        </p:txBody>
      </p:sp>
      <p:sp>
        <p:nvSpPr>
          <p:cNvPr id="7" name="TextBox 6">
            <a:extLst>
              <a:ext uri="{FF2B5EF4-FFF2-40B4-BE49-F238E27FC236}">
                <a16:creationId xmlns:a16="http://schemas.microsoft.com/office/drawing/2014/main" id="{2884142D-9714-A39D-6AE6-0ADF099B7FB4}"/>
              </a:ext>
            </a:extLst>
          </p:cNvPr>
          <p:cNvSpPr txBox="1"/>
          <p:nvPr/>
        </p:nvSpPr>
        <p:spPr>
          <a:xfrm>
            <a:off x="641954" y="1147461"/>
            <a:ext cx="10648345" cy="338554"/>
          </a:xfrm>
          <a:prstGeom prst="rect">
            <a:avLst/>
          </a:prstGeom>
          <a:noFill/>
        </p:spPr>
        <p:txBody>
          <a:bodyPr wrap="square" rtlCol="0">
            <a:spAutoFit/>
          </a:bodyPr>
          <a:lstStyle/>
          <a:p>
            <a:pPr marL="0" algn="l">
              <a:spcBef>
                <a:spcPts val="3000"/>
              </a:spcBef>
            </a:pPr>
            <a:r>
              <a:rPr lang="en-GB" sz="1600" b="1" dirty="0">
                <a:solidFill>
                  <a:prstClr val="black"/>
                </a:solidFill>
                <a:latin typeface="Helvetica" pitchFamily="2" charset="0"/>
                <a:ea typeface="Helvetica Light" charset="0"/>
                <a:cs typeface="Helvetica Light" charset="0"/>
                <a:sym typeface="Wingdings" pitchFamily="2" charset="2"/>
              </a:rPr>
              <a:t>New Nb</a:t>
            </a:r>
            <a:r>
              <a:rPr lang="en-GB" sz="1600" b="1" baseline="-25000" dirty="0">
                <a:solidFill>
                  <a:prstClr val="black"/>
                </a:solidFill>
                <a:latin typeface="Helvetica" pitchFamily="2" charset="0"/>
                <a:ea typeface="Helvetica Light" charset="0"/>
                <a:cs typeface="Helvetica Light" charset="0"/>
                <a:sym typeface="Wingdings" pitchFamily="2" charset="2"/>
              </a:rPr>
              <a:t>3</a:t>
            </a:r>
            <a:r>
              <a:rPr lang="en-GB" sz="1600" b="1" dirty="0">
                <a:solidFill>
                  <a:prstClr val="black"/>
                </a:solidFill>
                <a:latin typeface="Helvetica" pitchFamily="2" charset="0"/>
                <a:ea typeface="Helvetica Light" charset="0"/>
                <a:cs typeface="Helvetica Light" charset="0"/>
                <a:sym typeface="Wingdings" pitchFamily="2" charset="2"/>
              </a:rPr>
              <a:t>Sn “inner triplet” quadrupoles </a:t>
            </a:r>
          </a:p>
        </p:txBody>
      </p:sp>
      <p:pic>
        <p:nvPicPr>
          <p:cNvPr id="3" name="Picture 2">
            <a:extLst>
              <a:ext uri="{FF2B5EF4-FFF2-40B4-BE49-F238E27FC236}">
                <a16:creationId xmlns:a16="http://schemas.microsoft.com/office/drawing/2014/main" id="{03201A13-7F6D-AAA6-9C01-6F5A3FB84EB8}"/>
              </a:ext>
            </a:extLst>
          </p:cNvPr>
          <p:cNvPicPr>
            <a:picLocks noChangeAspect="1"/>
          </p:cNvPicPr>
          <p:nvPr/>
        </p:nvPicPr>
        <p:blipFill>
          <a:blip r:embed="rId2"/>
          <a:stretch>
            <a:fillRect/>
          </a:stretch>
        </p:blipFill>
        <p:spPr>
          <a:xfrm>
            <a:off x="-1" y="1722613"/>
            <a:ext cx="3684801" cy="2457155"/>
          </a:xfrm>
          <a:prstGeom prst="rect">
            <a:avLst/>
          </a:prstGeom>
        </p:spPr>
      </p:pic>
      <p:pic>
        <p:nvPicPr>
          <p:cNvPr id="4" name="Picture 3">
            <a:extLst>
              <a:ext uri="{FF2B5EF4-FFF2-40B4-BE49-F238E27FC236}">
                <a16:creationId xmlns:a16="http://schemas.microsoft.com/office/drawing/2014/main" id="{5A52971D-9ED1-B57B-354C-093ADCAE4BE8}"/>
              </a:ext>
            </a:extLst>
          </p:cNvPr>
          <p:cNvPicPr>
            <a:picLocks noChangeAspect="1"/>
          </p:cNvPicPr>
          <p:nvPr/>
        </p:nvPicPr>
        <p:blipFill>
          <a:blip r:embed="rId3"/>
          <a:srcRect r="2479"/>
          <a:stretch>
            <a:fillRect/>
          </a:stretch>
        </p:blipFill>
        <p:spPr>
          <a:xfrm>
            <a:off x="8126799" y="1722612"/>
            <a:ext cx="4047564" cy="2464381"/>
          </a:xfrm>
          <a:prstGeom prst="rect">
            <a:avLst/>
          </a:prstGeom>
        </p:spPr>
      </p:pic>
      <p:pic>
        <p:nvPicPr>
          <p:cNvPr id="5" name="Picture 4">
            <a:extLst>
              <a:ext uri="{FF2B5EF4-FFF2-40B4-BE49-F238E27FC236}">
                <a16:creationId xmlns:a16="http://schemas.microsoft.com/office/drawing/2014/main" id="{B9829ED8-AFF1-0B85-8411-4E5834B8C445}"/>
              </a:ext>
            </a:extLst>
          </p:cNvPr>
          <p:cNvPicPr>
            <a:picLocks noChangeAspect="1"/>
          </p:cNvPicPr>
          <p:nvPr/>
        </p:nvPicPr>
        <p:blipFill>
          <a:blip r:embed="rId4"/>
          <a:stretch>
            <a:fillRect/>
          </a:stretch>
        </p:blipFill>
        <p:spPr>
          <a:xfrm>
            <a:off x="3755788" y="1722612"/>
            <a:ext cx="4300023" cy="2457156"/>
          </a:xfrm>
          <a:prstGeom prst="rect">
            <a:avLst/>
          </a:prstGeom>
        </p:spPr>
      </p:pic>
      <p:pic>
        <p:nvPicPr>
          <p:cNvPr id="6" name="Picture 5">
            <a:extLst>
              <a:ext uri="{FF2B5EF4-FFF2-40B4-BE49-F238E27FC236}">
                <a16:creationId xmlns:a16="http://schemas.microsoft.com/office/drawing/2014/main" id="{66A7F3BE-B226-827B-57DF-2F52EC8F486C}"/>
              </a:ext>
            </a:extLst>
          </p:cNvPr>
          <p:cNvPicPr>
            <a:picLocks noChangeAspect="1"/>
          </p:cNvPicPr>
          <p:nvPr/>
        </p:nvPicPr>
        <p:blipFill>
          <a:blip r:embed="rId5"/>
          <a:srcRect t="1712" b="9544"/>
          <a:stretch>
            <a:fillRect/>
          </a:stretch>
        </p:blipFill>
        <p:spPr>
          <a:xfrm>
            <a:off x="-1" y="1717792"/>
            <a:ext cx="3684801" cy="2451064"/>
          </a:xfrm>
          <a:prstGeom prst="rect">
            <a:avLst/>
          </a:prstGeom>
        </p:spPr>
      </p:pic>
      <p:pic>
        <p:nvPicPr>
          <p:cNvPr id="9" name="Picture 8">
            <a:extLst>
              <a:ext uri="{FF2B5EF4-FFF2-40B4-BE49-F238E27FC236}">
                <a16:creationId xmlns:a16="http://schemas.microsoft.com/office/drawing/2014/main" id="{4A61B1AC-0E88-C85F-F12C-9B82FF6260AB}"/>
              </a:ext>
            </a:extLst>
          </p:cNvPr>
          <p:cNvPicPr>
            <a:picLocks noChangeAspect="1"/>
          </p:cNvPicPr>
          <p:nvPr/>
        </p:nvPicPr>
        <p:blipFill>
          <a:blip r:embed="rId6"/>
          <a:stretch>
            <a:fillRect/>
          </a:stretch>
        </p:blipFill>
        <p:spPr>
          <a:xfrm>
            <a:off x="348412" y="4557308"/>
            <a:ext cx="6204474" cy="1896461"/>
          </a:xfrm>
          <a:prstGeom prst="rect">
            <a:avLst/>
          </a:prstGeom>
          <a:ln>
            <a:noFill/>
          </a:ln>
        </p:spPr>
      </p:pic>
      <p:sp>
        <p:nvSpPr>
          <p:cNvPr id="10" name="TextBox 9">
            <a:extLst>
              <a:ext uri="{FF2B5EF4-FFF2-40B4-BE49-F238E27FC236}">
                <a16:creationId xmlns:a16="http://schemas.microsoft.com/office/drawing/2014/main" id="{EBAF468D-3E51-6ED0-16D8-0AEA918C574F}"/>
              </a:ext>
            </a:extLst>
          </p:cNvPr>
          <p:cNvSpPr txBox="1"/>
          <p:nvPr/>
        </p:nvSpPr>
        <p:spPr>
          <a:xfrm>
            <a:off x="6743999" y="5285258"/>
            <a:ext cx="4776464" cy="43088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effectLst/>
                <a:uLnTx/>
                <a:uFillTx/>
                <a:latin typeface="Helvetica" pitchFamily="2" charset="0"/>
              </a:rPr>
              <a:t>Nb</a:t>
            </a:r>
            <a:r>
              <a:rPr kumimoji="0" lang="en-CH" sz="1400" b="0" i="0" u="none" strike="noStrike" kern="1200" cap="none" spc="0" normalizeH="0" baseline="-25000" noProof="0" dirty="0">
                <a:ln>
                  <a:noFill/>
                </a:ln>
                <a:effectLst/>
                <a:uLnTx/>
                <a:uFillTx/>
                <a:latin typeface="Helvetica" pitchFamily="2" charset="0"/>
              </a:rPr>
              <a:t>3</a:t>
            </a:r>
            <a:r>
              <a:rPr kumimoji="0" lang="en-CH" sz="1400" b="0" i="0" u="none" strike="noStrike" kern="1200" cap="none" spc="0" normalizeH="0" baseline="0" noProof="0" dirty="0">
                <a:ln>
                  <a:noFill/>
                </a:ln>
                <a:effectLst/>
                <a:uLnTx/>
                <a:uFillTx/>
                <a:latin typeface="Helvetica" pitchFamily="2" charset="0"/>
              </a:rPr>
              <a:t>Sn technology </a:t>
            </a:r>
            <a:r>
              <a:rPr kumimoji="0" lang="en-US" sz="1400" b="0" i="0" u="none" strike="noStrike" kern="1200" cap="none" spc="0" normalizeH="0" baseline="0" noProof="0" dirty="0">
                <a:ln>
                  <a:noFill/>
                </a:ln>
                <a:effectLst/>
                <a:uLnTx/>
                <a:uFillTx/>
                <a:latin typeface="Helvetica" pitchFamily="2" charset="0"/>
              </a:rPr>
              <a:t>for new high-field superconducting quadrupole magnets successfully </a:t>
            </a:r>
            <a:r>
              <a:rPr kumimoji="0" lang="en-CH" sz="1400" b="0" i="0" u="none" strike="noStrike" kern="1200" cap="none" spc="0" normalizeH="0" baseline="0" noProof="0" dirty="0">
                <a:ln>
                  <a:noFill/>
                </a:ln>
                <a:effectLst/>
                <a:uLnTx/>
                <a:uFillTx/>
                <a:latin typeface="Helvetica" pitchFamily="2" charset="0"/>
              </a:rPr>
              <a:t>demonstrated for HL-LHC!</a:t>
            </a:r>
          </a:p>
        </p:txBody>
      </p:sp>
      <p:sp>
        <p:nvSpPr>
          <p:cNvPr id="11" name="TextBox 10">
            <a:extLst>
              <a:ext uri="{FF2B5EF4-FFF2-40B4-BE49-F238E27FC236}">
                <a16:creationId xmlns:a16="http://schemas.microsoft.com/office/drawing/2014/main" id="{ED3A063D-DCBA-97C0-65F1-105927AAD749}"/>
              </a:ext>
            </a:extLst>
          </p:cNvPr>
          <p:cNvSpPr txBox="1"/>
          <p:nvPr/>
        </p:nvSpPr>
        <p:spPr>
          <a:xfrm>
            <a:off x="0" y="3912417"/>
            <a:ext cx="11077303" cy="269502"/>
          </a:xfrm>
          <a:prstGeom prst="rect">
            <a:avLst/>
          </a:prstGeom>
          <a:solidFill>
            <a:schemeClr val="bg1">
              <a:alpha val="85000"/>
            </a:schemeClr>
          </a:solidFill>
        </p:spPr>
        <p:txBody>
          <a:bodyPr wrap="square">
            <a:spAutoFit/>
          </a:bodyPr>
          <a:lstStyle/>
          <a:p>
            <a:r>
              <a:rPr lang="en-GB" sz="1100" u="none" strike="noStrike" noProof="0" dirty="0">
                <a:effectLst/>
                <a:latin typeface="Helvetica Light" panose="020B0403020202020204" pitchFamily="34" charset="0"/>
              </a:rPr>
              <a:t>Fully realistic inner triplet string test facility at CERN, from left to right: installation of superconducting link, installation of D1 and Q2a cryo-assemblies, tests to start in Oct 2025</a:t>
            </a:r>
            <a:endParaRPr lang="en-GB" sz="1100" noProof="0" dirty="0">
              <a:latin typeface="Helvetica Light" panose="020B0403020202020204" pitchFamily="34" charset="0"/>
            </a:endParaRPr>
          </a:p>
        </p:txBody>
      </p:sp>
    </p:spTree>
    <p:extLst>
      <p:ext uri="{BB962C8B-B14F-4D97-AF65-F5344CB8AC3E}">
        <p14:creationId xmlns:p14="http://schemas.microsoft.com/office/powerpoint/2010/main" val="381569554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2FE71-D145-B2EE-113D-381EA2574AF1}"/>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F09A6D17-F95D-C50B-9DB0-1AACF8F39B99}"/>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LHC machine upgrade to HL-LHC</a:t>
            </a:r>
          </a:p>
        </p:txBody>
      </p:sp>
      <p:sp>
        <p:nvSpPr>
          <p:cNvPr id="7" name="TextBox 6">
            <a:extLst>
              <a:ext uri="{FF2B5EF4-FFF2-40B4-BE49-F238E27FC236}">
                <a16:creationId xmlns:a16="http://schemas.microsoft.com/office/drawing/2014/main" id="{145F7663-AB10-C95A-7DCC-7628F4D70C0E}"/>
              </a:ext>
            </a:extLst>
          </p:cNvPr>
          <p:cNvSpPr txBox="1"/>
          <p:nvPr/>
        </p:nvSpPr>
        <p:spPr>
          <a:xfrm>
            <a:off x="641955" y="1147461"/>
            <a:ext cx="6361620" cy="2308324"/>
          </a:xfrm>
          <a:prstGeom prst="rect">
            <a:avLst/>
          </a:prstGeom>
          <a:noFill/>
        </p:spPr>
        <p:txBody>
          <a:bodyPr wrap="square" rtlCol="0">
            <a:spAutoFit/>
          </a:bodyPr>
          <a:lstStyle/>
          <a:p>
            <a:pPr marL="0" algn="l">
              <a:spcBef>
                <a:spcPts val="3000"/>
              </a:spcBef>
            </a:pPr>
            <a:r>
              <a:rPr lang="en-GB" sz="1600" b="1" dirty="0">
                <a:solidFill>
                  <a:prstClr val="black"/>
                </a:solidFill>
                <a:latin typeface="Helvetica" pitchFamily="2" charset="0"/>
                <a:ea typeface="Helvetica Light" charset="0"/>
                <a:cs typeface="Helvetica Light" charset="0"/>
                <a:sym typeface="Wingdings" pitchFamily="2" charset="2"/>
              </a:rPr>
              <a:t>Crab cavities at ATLAS and CMS</a:t>
            </a:r>
          </a:p>
          <a:p>
            <a:pPr marL="285750" indent="-285750" algn="l">
              <a:spcBef>
                <a:spcPts val="1200"/>
              </a:spcBef>
              <a:buFont typeface="Arial" panose="020B0604020202020204" pitchFamily="34" charset="0"/>
              <a:buChar char="•"/>
            </a:pPr>
            <a:r>
              <a:rPr lang="en-GB" sz="1400" dirty="0">
                <a:solidFill>
                  <a:prstClr val="black"/>
                </a:solidFill>
                <a:latin typeface="Helvetica" pitchFamily="2" charset="0"/>
                <a:ea typeface="Helvetica Light" charset="0"/>
                <a:cs typeface="Helvetica Light" charset="0"/>
                <a:sym typeface="Wingdings" pitchFamily="2" charset="2"/>
              </a:rPr>
              <a:t>16 (8 around ATLAS/CMS) superconducting RF cavities tilt proton bunches through application of a time-dependent transverse voltage (3.4 MV/cavity) across the bunch such that they effectively collide head-on despite the crossing angle </a:t>
            </a:r>
            <a:r>
              <a:rPr lang="en-GB" sz="1200" dirty="0">
                <a:solidFill>
                  <a:prstClr val="black"/>
                </a:solidFill>
                <a:latin typeface="Helvetica Light" panose="020B0403020202020204" pitchFamily="34" charset="0"/>
                <a:ea typeface="Helvetica Light" charset="0"/>
                <a:cs typeface="Helvetica Light" charset="0"/>
                <a:sym typeface="Wingdings" pitchFamily="2" charset="2"/>
              </a:rPr>
              <a:t>(uncorrected: luminosity loss of up to 30% at HL-LHC)</a:t>
            </a:r>
          </a:p>
          <a:p>
            <a:pPr marL="285750" indent="-285750">
              <a:spcBef>
                <a:spcPts val="1200"/>
              </a:spcBef>
              <a:buFont typeface="Arial" panose="020B0604020202020204" pitchFamily="34" charset="0"/>
              <a:buChar char="•"/>
            </a:pPr>
            <a:r>
              <a:rPr lang="en-GB" sz="1400" dirty="0">
                <a:solidFill>
                  <a:prstClr val="black"/>
                </a:solidFill>
                <a:latin typeface="Helvetica" pitchFamily="2" charset="0"/>
                <a:ea typeface="Helvetica Light" charset="0"/>
                <a:cs typeface="Helvetica Light" charset="0"/>
                <a:sym typeface="Wingdings" pitchFamily="2" charset="2"/>
              </a:rPr>
              <a:t>Leading (trailing) edge of the bunch gets a kick in one (opposite) direction → rotation of the bunch in the transverse plane</a:t>
            </a:r>
          </a:p>
          <a:p>
            <a:pPr marL="285750" indent="-285750">
              <a:spcBef>
                <a:spcPts val="1200"/>
              </a:spcBef>
              <a:buFont typeface="Arial" panose="020B0604020202020204" pitchFamily="34" charset="0"/>
              <a:buChar char="•"/>
            </a:pPr>
            <a:r>
              <a:rPr lang="en-GB" sz="1400" dirty="0">
                <a:solidFill>
                  <a:prstClr val="black"/>
                </a:solidFill>
                <a:latin typeface="Helvetica" pitchFamily="2" charset="0"/>
                <a:ea typeface="Helvetica Light" charset="0"/>
                <a:cs typeface="Helvetica Light" charset="0"/>
                <a:sym typeface="Wingdings" pitchFamily="2" charset="2"/>
              </a:rPr>
              <a:t>Already successfully used at </a:t>
            </a:r>
            <a:r>
              <a:rPr lang="en-GB" sz="1400" dirty="0" err="1">
                <a:solidFill>
                  <a:prstClr val="black"/>
                </a:solidFill>
                <a:latin typeface="Helvetica" pitchFamily="2" charset="0"/>
                <a:ea typeface="Helvetica Light" charset="0"/>
                <a:cs typeface="Helvetica Light" charset="0"/>
                <a:sym typeface="Wingdings" pitchFamily="2" charset="2"/>
              </a:rPr>
              <a:t>SuperKEKB</a:t>
            </a:r>
            <a:r>
              <a:rPr lang="en-GB" sz="1400" dirty="0">
                <a:solidFill>
                  <a:prstClr val="black"/>
                </a:solidFill>
                <a:latin typeface="Helvetica" pitchFamily="2" charset="0"/>
                <a:ea typeface="Helvetica Light" charset="0"/>
                <a:cs typeface="Helvetica Light" charset="0"/>
                <a:sym typeface="Wingdings" pitchFamily="2" charset="2"/>
              </a:rPr>
              <a:t>, but never at hadron colliders</a:t>
            </a:r>
          </a:p>
        </p:txBody>
      </p:sp>
      <p:pic>
        <p:nvPicPr>
          <p:cNvPr id="70658" name="Picture 2">
            <a:extLst>
              <a:ext uri="{FF2B5EF4-FFF2-40B4-BE49-F238E27FC236}">
                <a16:creationId xmlns:a16="http://schemas.microsoft.com/office/drawing/2014/main" id="{006321D7-E006-EBA3-96BE-62178D0335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92" y="3784598"/>
            <a:ext cx="4426856" cy="292058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ADC0028-1E86-AF42-9DCC-6FDF7D927C36}"/>
              </a:ext>
            </a:extLst>
          </p:cNvPr>
          <p:cNvPicPr>
            <a:picLocks noChangeAspect="1"/>
          </p:cNvPicPr>
          <p:nvPr/>
        </p:nvPicPr>
        <p:blipFill>
          <a:blip r:embed="rId3"/>
          <a:srcRect l="73" r="73"/>
          <a:stretch/>
        </p:blipFill>
        <p:spPr>
          <a:xfrm>
            <a:off x="7524235" y="1047866"/>
            <a:ext cx="4463388" cy="2736060"/>
          </a:xfrm>
          <a:prstGeom prst="rect">
            <a:avLst/>
          </a:prstGeom>
        </p:spPr>
      </p:pic>
      <p:pic>
        <p:nvPicPr>
          <p:cNvPr id="4" name="Picture 3">
            <a:extLst>
              <a:ext uri="{FF2B5EF4-FFF2-40B4-BE49-F238E27FC236}">
                <a16:creationId xmlns:a16="http://schemas.microsoft.com/office/drawing/2014/main" id="{ED9F7B35-E77D-76F3-52FE-3A79C31F9096}"/>
              </a:ext>
            </a:extLst>
          </p:cNvPr>
          <p:cNvPicPr>
            <a:picLocks noChangeAspect="1"/>
          </p:cNvPicPr>
          <p:nvPr/>
        </p:nvPicPr>
        <p:blipFill>
          <a:blip r:embed="rId4"/>
          <a:srcRect l="98" r="98"/>
          <a:stretch/>
        </p:blipFill>
        <p:spPr>
          <a:xfrm>
            <a:off x="7516905" y="3803917"/>
            <a:ext cx="4657457" cy="2861776"/>
          </a:xfrm>
          <a:prstGeom prst="rect">
            <a:avLst/>
          </a:prstGeom>
        </p:spPr>
      </p:pic>
      <p:sp>
        <p:nvSpPr>
          <p:cNvPr id="6" name="TextBox 5">
            <a:extLst>
              <a:ext uri="{FF2B5EF4-FFF2-40B4-BE49-F238E27FC236}">
                <a16:creationId xmlns:a16="http://schemas.microsoft.com/office/drawing/2014/main" id="{07515EB8-D240-18E0-B30D-B8B4D2FD405B}"/>
              </a:ext>
            </a:extLst>
          </p:cNvPr>
          <p:cNvSpPr txBox="1"/>
          <p:nvPr/>
        </p:nvSpPr>
        <p:spPr>
          <a:xfrm>
            <a:off x="5300042" y="3793754"/>
            <a:ext cx="2364781" cy="1015663"/>
          </a:xfrm>
          <a:prstGeom prst="rect">
            <a:avLst/>
          </a:prstGeom>
          <a:noFill/>
        </p:spPr>
        <p:txBody>
          <a:bodyPr wrap="square" rtlCol="0">
            <a:spAutoFit/>
          </a:bodyPr>
          <a:lstStyle/>
          <a:p>
            <a:pPr algn="r">
              <a:spcBef>
                <a:spcPts val="3000"/>
              </a:spcBef>
            </a:pPr>
            <a:r>
              <a:rPr lang="en-CH"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Right: cryomodule designs for crab cavity chain at ATLAS (top, </a:t>
            </a: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RFD — RF Dipole)</a:t>
            </a:r>
            <a:r>
              <a:rPr lang="en-CH"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and CMS (bottom, </a:t>
            </a: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DQW — Double Quarter-Wave</a:t>
            </a:r>
            <a:r>
              <a:rPr lang="en-CH"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a:t>
            </a:r>
          </a:p>
        </p:txBody>
      </p:sp>
      <p:sp>
        <p:nvSpPr>
          <p:cNvPr id="2" name="Slide Number Placeholder 1">
            <a:extLst>
              <a:ext uri="{FF2B5EF4-FFF2-40B4-BE49-F238E27FC236}">
                <a16:creationId xmlns:a16="http://schemas.microsoft.com/office/drawing/2014/main" id="{C7572E38-6F2B-C31E-F6E1-161AC0EF29A0}"/>
              </a:ext>
            </a:extLst>
          </p:cNvPr>
          <p:cNvSpPr>
            <a:spLocks noGrp="1"/>
          </p:cNvSpPr>
          <p:nvPr>
            <p:ph type="sldNum" sz="quarter" idx="4"/>
          </p:nvPr>
        </p:nvSpPr>
        <p:spPr/>
        <p:txBody>
          <a:bodyPr/>
          <a:lstStyle/>
          <a:p>
            <a:pPr>
              <a:defRPr/>
            </a:pPr>
            <a:fld id="{611C2F03-9E95-40C9-A99F-3C4F7EE8CF2A}" type="slidenum">
              <a:rPr lang="en-GB" smtClean="0"/>
              <a:pPr>
                <a:defRPr/>
              </a:pPr>
              <a:t>87</a:t>
            </a:fld>
            <a:endParaRPr lang="en-GB"/>
          </a:p>
        </p:txBody>
      </p:sp>
    </p:spTree>
    <p:extLst>
      <p:ext uri="{BB962C8B-B14F-4D97-AF65-F5344CB8AC3E}">
        <p14:creationId xmlns:p14="http://schemas.microsoft.com/office/powerpoint/2010/main" val="178675441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1FEE9-3AB9-17CC-D14C-DBF3472DB6B2}"/>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A9710662-857F-2D89-840E-42DF409CAECB}"/>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dirty="0">
                <a:solidFill>
                  <a:srgbClr val="0D7FBF"/>
                </a:solidFill>
                <a:latin typeface="Helvetica" pitchFamily="2" charset="0"/>
                <a:ea typeface="Trebuchet MS" pitchFamily="-84" charset="0"/>
                <a:cs typeface="Helvetica Light"/>
              </a:rPr>
              <a:t>HL-LHC (aka Phase-II) upgrades </a:t>
            </a: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of ATLAS and CMS </a:t>
            </a:r>
          </a:p>
        </p:txBody>
      </p:sp>
      <p:sp>
        <p:nvSpPr>
          <p:cNvPr id="3" name="TextBox 2">
            <a:extLst>
              <a:ext uri="{FF2B5EF4-FFF2-40B4-BE49-F238E27FC236}">
                <a16:creationId xmlns:a16="http://schemas.microsoft.com/office/drawing/2014/main" id="{6BC90666-3FA5-717A-1EA6-E22E0B1FC282}"/>
              </a:ext>
            </a:extLst>
          </p:cNvPr>
          <p:cNvSpPr txBox="1"/>
          <p:nvPr/>
        </p:nvSpPr>
        <p:spPr>
          <a:xfrm>
            <a:off x="3024430" y="5927794"/>
            <a:ext cx="3448380" cy="600164"/>
          </a:xfrm>
          <a:prstGeom prst="rect">
            <a:avLst/>
          </a:prstGeom>
          <a:noFill/>
        </p:spPr>
        <p:txBody>
          <a:bodyPr wrap="none" rtlCol="0">
            <a:spAutoFit/>
          </a:bodyPr>
          <a:lstStyle/>
          <a:p>
            <a:pPr marL="0">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New Inner Tracking Detector (ITk)</a:t>
            </a:r>
          </a:p>
          <a:p>
            <a:pPr marL="0">
              <a:spcBef>
                <a:spcPts val="600"/>
              </a:spcBef>
            </a:pPr>
            <a:r>
              <a:rPr lang="en-CH" sz="1200" dirty="0">
                <a:solidFill>
                  <a:prstClr val="black"/>
                </a:solidFill>
                <a:latin typeface="Helvetica Light" charset="0"/>
                <a:ea typeface="Helvetica Light" charset="0"/>
                <a:cs typeface="Helvetica Light" charset="0"/>
                <a:sym typeface="Wingdings" pitchFamily="2" charset="2"/>
              </a:rPr>
              <a:t>All silicon, up to |η| = 4</a:t>
            </a:r>
          </a:p>
        </p:txBody>
      </p:sp>
      <p:cxnSp>
        <p:nvCxnSpPr>
          <p:cNvPr id="6" name="Straight Arrow Connector 5">
            <a:extLst>
              <a:ext uri="{FF2B5EF4-FFF2-40B4-BE49-F238E27FC236}">
                <a16:creationId xmlns:a16="http://schemas.microsoft.com/office/drawing/2014/main" id="{4AD82245-61B3-EE93-C7D1-E02767C77BF2}"/>
              </a:ext>
            </a:extLst>
          </p:cNvPr>
          <p:cNvCxnSpPr>
            <a:cxnSpLocks/>
          </p:cNvCxnSpPr>
          <p:nvPr/>
        </p:nvCxnSpPr>
        <p:spPr>
          <a:xfrm flipH="1" flipV="1">
            <a:off x="4168669" y="3076746"/>
            <a:ext cx="3303827" cy="1568138"/>
          </a:xfrm>
          <a:prstGeom prst="straightConnector1">
            <a:avLst/>
          </a:prstGeom>
          <a:ln w="19050">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C20DB2BE-3460-9777-6040-C1DD9D4932CF}"/>
              </a:ext>
            </a:extLst>
          </p:cNvPr>
          <p:cNvCxnSpPr>
            <a:cxnSpLocks/>
            <a:stCxn id="3" idx="0"/>
          </p:cNvCxnSpPr>
          <p:nvPr/>
        </p:nvCxnSpPr>
        <p:spPr>
          <a:xfrm flipH="1" flipV="1">
            <a:off x="3856435" y="3332736"/>
            <a:ext cx="892185" cy="2595058"/>
          </a:xfrm>
          <a:prstGeom prst="straightConnector1">
            <a:avLst/>
          </a:prstGeom>
          <a:ln w="19050">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9755EA3A-49F8-1DE3-F6BE-8B4183521A2B}"/>
              </a:ext>
            </a:extLst>
          </p:cNvPr>
          <p:cNvCxnSpPr>
            <a:cxnSpLocks/>
          </p:cNvCxnSpPr>
          <p:nvPr/>
        </p:nvCxnSpPr>
        <p:spPr>
          <a:xfrm flipV="1">
            <a:off x="1095901" y="3801088"/>
            <a:ext cx="2392544" cy="2126706"/>
          </a:xfrm>
          <a:prstGeom prst="straightConnector1">
            <a:avLst/>
          </a:prstGeom>
          <a:ln w="19050">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94335F6-179B-7220-FE17-F7DEA989ED41}"/>
              </a:ext>
            </a:extLst>
          </p:cNvPr>
          <p:cNvCxnSpPr>
            <a:cxnSpLocks/>
          </p:cNvCxnSpPr>
          <p:nvPr/>
        </p:nvCxnSpPr>
        <p:spPr>
          <a:xfrm>
            <a:off x="2679319" y="5689389"/>
            <a:ext cx="303945" cy="10753"/>
          </a:xfrm>
          <a:prstGeom prst="line">
            <a:avLst/>
          </a:prstGeom>
          <a:ln w="9525">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1" name="Rounded Rectangle 10">
            <a:extLst>
              <a:ext uri="{FF2B5EF4-FFF2-40B4-BE49-F238E27FC236}">
                <a16:creationId xmlns:a16="http://schemas.microsoft.com/office/drawing/2014/main" id="{EA67859C-82AE-7559-39DC-C843A65B00E2}"/>
              </a:ext>
            </a:extLst>
          </p:cNvPr>
          <p:cNvSpPr/>
          <p:nvPr/>
        </p:nvSpPr>
        <p:spPr>
          <a:xfrm>
            <a:off x="1349186" y="1356976"/>
            <a:ext cx="9065817" cy="5236373"/>
          </a:xfrm>
          <a:prstGeom prst="roundRect">
            <a:avLst>
              <a:gd name="adj" fmla="val 740"/>
            </a:avLst>
          </a:prstGeom>
          <a:solidFill>
            <a:schemeClr val="bg1"/>
          </a:solidFill>
          <a:ln w="6350">
            <a:no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grpSp>
        <p:nvGrpSpPr>
          <p:cNvPr id="12" name="Group 11">
            <a:extLst>
              <a:ext uri="{FF2B5EF4-FFF2-40B4-BE49-F238E27FC236}">
                <a16:creationId xmlns:a16="http://schemas.microsoft.com/office/drawing/2014/main" id="{709C5D00-7F15-7144-C837-9005F8530555}"/>
              </a:ext>
            </a:extLst>
          </p:cNvPr>
          <p:cNvGrpSpPr/>
          <p:nvPr/>
        </p:nvGrpSpPr>
        <p:grpSpPr>
          <a:xfrm>
            <a:off x="721068" y="1732943"/>
            <a:ext cx="8784768" cy="4927600"/>
            <a:chOff x="755313" y="965200"/>
            <a:chExt cx="8784768" cy="4927600"/>
          </a:xfrm>
        </p:grpSpPr>
        <p:pic>
          <p:nvPicPr>
            <p:cNvPr id="13" name="Picture 12">
              <a:extLst>
                <a:ext uri="{FF2B5EF4-FFF2-40B4-BE49-F238E27FC236}">
                  <a16:creationId xmlns:a16="http://schemas.microsoft.com/office/drawing/2014/main" id="{AF8355AF-1CED-088F-B5B7-30EFA0A68460}"/>
                </a:ext>
              </a:extLst>
            </p:cNvPr>
            <p:cNvPicPr>
              <a:picLocks noChangeAspect="1"/>
            </p:cNvPicPr>
            <p:nvPr/>
          </p:nvPicPr>
          <p:blipFill>
            <a:blip r:embed="rId2"/>
            <a:stretch>
              <a:fillRect/>
            </a:stretch>
          </p:blipFill>
          <p:spPr>
            <a:xfrm>
              <a:off x="1932781" y="965200"/>
              <a:ext cx="7607300" cy="4927600"/>
            </a:xfrm>
            <a:prstGeom prst="rect">
              <a:avLst/>
            </a:prstGeom>
          </p:spPr>
        </p:pic>
        <p:sp>
          <p:nvSpPr>
            <p:cNvPr id="14" name="Rectangle 13">
              <a:extLst>
                <a:ext uri="{FF2B5EF4-FFF2-40B4-BE49-F238E27FC236}">
                  <a16:creationId xmlns:a16="http://schemas.microsoft.com/office/drawing/2014/main" id="{AE119C82-3097-4C5B-A65E-7B43E522EECA}"/>
                </a:ext>
              </a:extLst>
            </p:cNvPr>
            <p:cNvSpPr/>
            <p:nvPr/>
          </p:nvSpPr>
          <p:spPr>
            <a:xfrm>
              <a:off x="3153101" y="4780429"/>
              <a:ext cx="659139" cy="255493"/>
            </a:xfrm>
            <a:prstGeom prst="rect">
              <a:avLst/>
            </a:prstGeom>
            <a:solidFill>
              <a:srgbClr val="FFC000">
                <a:alpha val="68235"/>
              </a:srgbClr>
            </a:solidFill>
            <a:ln>
              <a:no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16" name="Rectangle 15">
              <a:extLst>
                <a:ext uri="{FF2B5EF4-FFF2-40B4-BE49-F238E27FC236}">
                  <a16:creationId xmlns:a16="http://schemas.microsoft.com/office/drawing/2014/main" id="{C75AFCF6-79BD-8D90-CC43-D7C5CC0A601B}"/>
                </a:ext>
              </a:extLst>
            </p:cNvPr>
            <p:cNvSpPr/>
            <p:nvPr/>
          </p:nvSpPr>
          <p:spPr>
            <a:xfrm>
              <a:off x="3812241" y="4719918"/>
              <a:ext cx="383242" cy="161361"/>
            </a:xfrm>
            <a:prstGeom prst="rect">
              <a:avLst/>
            </a:prstGeom>
            <a:solidFill>
              <a:srgbClr val="FFC000">
                <a:alpha val="68235"/>
              </a:srgbClr>
            </a:solidFill>
            <a:ln>
              <a:no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17" name="Rectangle 16">
              <a:extLst>
                <a:ext uri="{FF2B5EF4-FFF2-40B4-BE49-F238E27FC236}">
                  <a16:creationId xmlns:a16="http://schemas.microsoft.com/office/drawing/2014/main" id="{DD4A13C6-7FDD-E213-2CCE-EA420CCDFCC1}"/>
                </a:ext>
              </a:extLst>
            </p:cNvPr>
            <p:cNvSpPr/>
            <p:nvPr/>
          </p:nvSpPr>
          <p:spPr>
            <a:xfrm>
              <a:off x="3153101" y="3773837"/>
              <a:ext cx="1223918" cy="620360"/>
            </a:xfrm>
            <a:prstGeom prst="rect">
              <a:avLst/>
            </a:prstGeom>
            <a:solidFill>
              <a:srgbClr val="00B050">
                <a:alpha val="68235"/>
              </a:srgbClr>
            </a:solidFill>
            <a:ln>
              <a:no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18" name="Rectangle 17">
              <a:extLst>
                <a:ext uri="{FF2B5EF4-FFF2-40B4-BE49-F238E27FC236}">
                  <a16:creationId xmlns:a16="http://schemas.microsoft.com/office/drawing/2014/main" id="{AB9C69A7-F3CE-9EBD-93B5-E0E78F4351AE}"/>
                </a:ext>
              </a:extLst>
            </p:cNvPr>
            <p:cNvSpPr/>
            <p:nvPr/>
          </p:nvSpPr>
          <p:spPr>
            <a:xfrm>
              <a:off x="4517756" y="3556860"/>
              <a:ext cx="3140344" cy="837340"/>
            </a:xfrm>
            <a:prstGeom prst="rect">
              <a:avLst/>
            </a:prstGeom>
            <a:solidFill>
              <a:srgbClr val="00B050">
                <a:alpha val="68235"/>
              </a:srgbClr>
            </a:solidFill>
            <a:ln>
              <a:no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19" name="TextBox 18">
              <a:extLst>
                <a:ext uri="{FF2B5EF4-FFF2-40B4-BE49-F238E27FC236}">
                  <a16:creationId xmlns:a16="http://schemas.microsoft.com/office/drawing/2014/main" id="{E2FFDCF8-EBE9-CA38-03F4-5F44CE52133A}"/>
                </a:ext>
              </a:extLst>
            </p:cNvPr>
            <p:cNvSpPr txBox="1"/>
            <p:nvPr/>
          </p:nvSpPr>
          <p:spPr>
            <a:xfrm>
              <a:off x="755313" y="3683680"/>
              <a:ext cx="2093843" cy="600164"/>
            </a:xfrm>
            <a:prstGeom prst="rect">
              <a:avLst/>
            </a:prstGeom>
            <a:solidFill>
              <a:schemeClr val="bg1"/>
            </a:solidFill>
          </p:spPr>
          <p:txBody>
            <a:bodyPr wrap="none" rtlCol="0">
              <a:spAutoFit/>
            </a:bodyPr>
            <a:lstStyle/>
            <a:p>
              <a:pPr marL="0" algn="r">
                <a:spcBef>
                  <a:spcPts val="3000"/>
                </a:spcBef>
              </a:pPr>
              <a:r>
                <a:rPr lang="en-CH" sz="1200" dirty="0">
                  <a:solidFill>
                    <a:srgbClr val="099809"/>
                  </a:solidFill>
                  <a:latin typeface="Helvetica Light" charset="0"/>
                  <a:ea typeface="Helvetica Light" charset="0"/>
                  <a:cs typeface="Helvetica Light" charset="0"/>
                  <a:sym typeface="Wingdings" pitchFamily="2" charset="2"/>
                </a:rPr>
                <a:t>Current SCT active layers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[4,088 modules </a:t>
              </a:r>
              <a:r>
                <a:rPr kumimoji="0" lang="en-CH" sz="1050" b="0" i="0" u="none" strike="noStrike" kern="1200" cap="none" spc="0" normalizeH="0" baseline="0" noProof="0" dirty="0">
                  <a:ln>
                    <a:noFill/>
                  </a:ln>
                  <a:solidFill>
                    <a:srgbClr val="000000">
                      <a:lumMod val="65000"/>
                      <a:lumOff val="35000"/>
                    </a:srgbClr>
                  </a:solidFill>
                  <a:effectLst/>
                  <a:uLnTx/>
                  <a:uFillTx/>
                  <a:latin typeface="Symbol" pitchFamily="2" charset="2"/>
                  <a:ea typeface="Helvetica Light" charset="0"/>
                  <a:cs typeface="Helvetica Light" charset="0"/>
                  <a:sym typeface="Wingdings" pitchFamily="2" charset="2"/>
                </a:rPr>
                <a:t>®</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17,888 (ITk)]</a:t>
              </a:r>
            </a:p>
            <a:p>
              <a:pPr algn="r">
                <a:defRPr/>
              </a:pP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[61 m</a:t>
              </a:r>
              <a:r>
                <a:rPr kumimoji="0" lang="en-CH" sz="1050" b="0" i="0" u="none" strike="noStrike" kern="1200" cap="none" spc="0" normalizeH="0" baseline="3000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2</a:t>
              </a:r>
              <a:r>
                <a:rPr kumimoji="0" lang="en-CH" sz="1050" b="0" i="0" u="none" strike="noStrike" kern="1200" cap="none" spc="0" normalizeH="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silicon</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a:t>
              </a:r>
              <a:r>
                <a:rPr kumimoji="0" lang="en-CH" sz="1050" b="0" i="0" u="none" strike="noStrike" kern="1200" cap="none" spc="0" normalizeH="0" baseline="0" noProof="0" dirty="0">
                  <a:ln>
                    <a:noFill/>
                  </a:ln>
                  <a:solidFill>
                    <a:srgbClr val="000000">
                      <a:lumMod val="65000"/>
                      <a:lumOff val="35000"/>
                    </a:srgbClr>
                  </a:solidFill>
                  <a:effectLst/>
                  <a:uLnTx/>
                  <a:uFillTx/>
                  <a:latin typeface="Symbol" pitchFamily="2" charset="2"/>
                  <a:ea typeface="Helvetica Light" charset="0"/>
                  <a:cs typeface="Helvetica Light" charset="0"/>
                  <a:sym typeface="Wingdings" pitchFamily="2" charset="2"/>
                </a:rPr>
                <a:t>®</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165 m</a:t>
              </a:r>
              <a:r>
                <a:rPr kumimoji="0" lang="en-CH" sz="1050" b="0" i="0" u="none" strike="noStrike" kern="1200" cap="none" spc="0" normalizeH="0" baseline="3000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2</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(ITk)]</a:t>
              </a:r>
            </a:p>
          </p:txBody>
        </p:sp>
        <p:sp>
          <p:nvSpPr>
            <p:cNvPr id="21" name="TextBox 20">
              <a:extLst>
                <a:ext uri="{FF2B5EF4-FFF2-40B4-BE49-F238E27FC236}">
                  <a16:creationId xmlns:a16="http://schemas.microsoft.com/office/drawing/2014/main" id="{58F6F489-140C-4114-9474-B2867DA29C2B}"/>
                </a:ext>
              </a:extLst>
            </p:cNvPr>
            <p:cNvSpPr txBox="1"/>
            <p:nvPr/>
          </p:nvSpPr>
          <p:spPr>
            <a:xfrm>
              <a:off x="830654" y="4758923"/>
              <a:ext cx="2018502" cy="600164"/>
            </a:xfrm>
            <a:prstGeom prst="rect">
              <a:avLst/>
            </a:prstGeom>
            <a:solidFill>
              <a:schemeClr val="bg1"/>
            </a:solidFill>
          </p:spPr>
          <p:txBody>
            <a:bodyPr wrap="none" rtlCol="0">
              <a:spAutoFit/>
            </a:bodyPr>
            <a:lstStyle/>
            <a:p>
              <a:pPr marL="0" algn="r">
                <a:spcBef>
                  <a:spcPts val="3000"/>
                </a:spcBef>
              </a:pPr>
              <a:r>
                <a:rPr lang="en-CH" sz="1200" dirty="0">
                  <a:solidFill>
                    <a:schemeClr val="accent6">
                      <a:lumMod val="75000"/>
                    </a:schemeClr>
                  </a:solidFill>
                  <a:latin typeface="Helvetica Light" charset="0"/>
                  <a:ea typeface="Helvetica Light" charset="0"/>
                  <a:cs typeface="Helvetica Light" charset="0"/>
                  <a:sym typeface="Wingdings" pitchFamily="2" charset="2"/>
                </a:rPr>
                <a:t>Current Pixel active layers</a:t>
              </a:r>
            </a:p>
            <a:p>
              <a:pPr marL="0" algn="r"/>
              <a:r>
                <a:rPr lang="en-CH" sz="1050" dirty="0">
                  <a:solidFill>
                    <a:schemeClr val="tx1">
                      <a:lumMod val="65000"/>
                      <a:lumOff val="35000"/>
                    </a:schemeClr>
                  </a:solidFill>
                  <a:latin typeface="Helvetica Light" charset="0"/>
                  <a:ea typeface="Helvetica Light" charset="0"/>
                  <a:cs typeface="Helvetica Light" charset="0"/>
                  <a:sym typeface="Wingdings" pitchFamily="2" charset="2"/>
                </a:rPr>
                <a:t>[2,024 modules </a:t>
              </a:r>
              <a:r>
                <a:rPr lang="en-CH" sz="1050" dirty="0">
                  <a:solidFill>
                    <a:schemeClr val="tx1">
                      <a:lumMod val="65000"/>
                      <a:lumOff val="35000"/>
                    </a:schemeClr>
                  </a:solidFill>
                  <a:latin typeface="Symbol" pitchFamily="2" charset="2"/>
                  <a:ea typeface="Helvetica Light" charset="0"/>
                  <a:cs typeface="Helvetica Light" charset="0"/>
                  <a:sym typeface="Wingdings" pitchFamily="2" charset="2"/>
                </a:rPr>
                <a:t>®</a:t>
              </a:r>
              <a:r>
                <a:rPr lang="en-CH" sz="1050" dirty="0">
                  <a:solidFill>
                    <a:schemeClr val="tx1">
                      <a:lumMod val="65000"/>
                      <a:lumOff val="35000"/>
                    </a:schemeClr>
                  </a:solidFill>
                  <a:latin typeface="Helvetica Light" charset="0"/>
                  <a:ea typeface="Helvetica Light" charset="0"/>
                  <a:cs typeface="Helvetica Light" charset="0"/>
                  <a:sym typeface="Wingdings" pitchFamily="2" charset="2"/>
                </a:rPr>
                <a:t> 8,372 (ITk)]</a:t>
              </a:r>
            </a:p>
            <a:p>
              <a:pPr algn="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[1.7 m</a:t>
              </a:r>
              <a:r>
                <a:rPr kumimoji="0" lang="en-CH" sz="1050" b="0" i="0" u="none" strike="noStrike" kern="1200" cap="none" spc="0" normalizeH="0" baseline="3000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2</a:t>
              </a:r>
              <a:r>
                <a:rPr kumimoji="0" lang="en-CH" sz="1050" b="0" i="0" u="none" strike="noStrike" kern="1200" cap="none" spc="0" normalizeH="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silicon</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a:t>
              </a:r>
              <a:r>
                <a:rPr kumimoji="0" lang="en-CH" sz="1050" b="0" i="0" u="none" strike="noStrike" kern="1200" cap="none" spc="0" normalizeH="0" baseline="0" noProof="0" dirty="0">
                  <a:ln>
                    <a:noFill/>
                  </a:ln>
                  <a:solidFill>
                    <a:srgbClr val="000000">
                      <a:lumMod val="65000"/>
                      <a:lumOff val="35000"/>
                    </a:srgbClr>
                  </a:solidFill>
                  <a:effectLst/>
                  <a:uLnTx/>
                  <a:uFillTx/>
                  <a:latin typeface="Symbol" pitchFamily="2" charset="2"/>
                  <a:ea typeface="Helvetica Light" charset="0"/>
                  <a:cs typeface="Helvetica Light" charset="0"/>
                  <a:sym typeface="Wingdings" pitchFamily="2" charset="2"/>
                </a:rPr>
                <a:t>®</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13 m</a:t>
              </a:r>
              <a:r>
                <a:rPr kumimoji="0" lang="en-CH" sz="1050" b="0" i="0" u="none" strike="noStrike" kern="1200" cap="none" spc="0" normalizeH="0" baseline="3000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2</a:t>
              </a:r>
              <a:r>
                <a:rPr kumimoji="0" lang="en-CH" sz="1050" b="0" i="0" u="none" strike="noStrike" kern="1200" cap="none" spc="0" normalizeH="0" baseline="0" noProof="0" dirty="0">
                  <a:ln>
                    <a:noFill/>
                  </a:ln>
                  <a:solidFill>
                    <a:srgbClr val="000000">
                      <a:lumMod val="65000"/>
                      <a:lumOff val="35000"/>
                    </a:srgbClr>
                  </a:solidFill>
                  <a:effectLst/>
                  <a:uLnTx/>
                  <a:uFillTx/>
                  <a:latin typeface="Helvetica Light" charset="0"/>
                  <a:ea typeface="Helvetica Light" charset="0"/>
                  <a:cs typeface="Helvetica Light" charset="0"/>
                  <a:sym typeface="Wingdings" pitchFamily="2" charset="2"/>
                </a:rPr>
                <a:t> (ITk)]</a:t>
              </a:r>
            </a:p>
          </p:txBody>
        </p:sp>
        <p:cxnSp>
          <p:nvCxnSpPr>
            <p:cNvPr id="23" name="Straight Connector 22">
              <a:extLst>
                <a:ext uri="{FF2B5EF4-FFF2-40B4-BE49-F238E27FC236}">
                  <a16:creationId xmlns:a16="http://schemas.microsoft.com/office/drawing/2014/main" id="{B2A303AE-F904-B679-D927-C31EE4047D69}"/>
                </a:ext>
              </a:extLst>
            </p:cNvPr>
            <p:cNvCxnSpPr>
              <a:cxnSpLocks/>
              <a:stCxn id="19" idx="3"/>
            </p:cNvCxnSpPr>
            <p:nvPr/>
          </p:nvCxnSpPr>
          <p:spPr>
            <a:xfrm flipV="1">
              <a:off x="2849156" y="3822180"/>
              <a:ext cx="297001" cy="161582"/>
            </a:xfrm>
            <a:prstGeom prst="line">
              <a:avLst/>
            </a:prstGeom>
            <a:ln w="9525">
              <a:solidFill>
                <a:srgbClr val="00B050"/>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8DD33326-6D12-F940-553E-D5645781226C}"/>
                </a:ext>
              </a:extLst>
            </p:cNvPr>
            <p:cNvCxnSpPr>
              <a:cxnSpLocks/>
              <a:endCxn id="14" idx="1"/>
            </p:cNvCxnSpPr>
            <p:nvPr/>
          </p:nvCxnSpPr>
          <p:spPr>
            <a:xfrm flipV="1">
              <a:off x="2849156" y="4908176"/>
              <a:ext cx="303945" cy="0"/>
            </a:xfrm>
            <a:prstGeom prst="line">
              <a:avLst/>
            </a:prstGeom>
            <a:ln w="9525">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cxnSp>
      </p:grpSp>
      <p:grpSp>
        <p:nvGrpSpPr>
          <p:cNvPr id="28" name="Group 27">
            <a:extLst>
              <a:ext uri="{FF2B5EF4-FFF2-40B4-BE49-F238E27FC236}">
                <a16:creationId xmlns:a16="http://schemas.microsoft.com/office/drawing/2014/main" id="{A5322834-5F90-DA58-D920-07BF4B99E4A2}"/>
              </a:ext>
            </a:extLst>
          </p:cNvPr>
          <p:cNvGrpSpPr/>
          <p:nvPr/>
        </p:nvGrpSpPr>
        <p:grpSpPr>
          <a:xfrm>
            <a:off x="665822" y="2709823"/>
            <a:ext cx="1621958" cy="1589656"/>
            <a:chOff x="1472642" y="2247500"/>
            <a:chExt cx="1621958" cy="1589656"/>
          </a:xfrm>
        </p:grpSpPr>
        <p:sp>
          <p:nvSpPr>
            <p:cNvPr id="29" name="Rectangle 28">
              <a:extLst>
                <a:ext uri="{FF2B5EF4-FFF2-40B4-BE49-F238E27FC236}">
                  <a16:creationId xmlns:a16="http://schemas.microsoft.com/office/drawing/2014/main" id="{97194452-DB6F-95A8-AE3B-8137D49840AE}"/>
                </a:ext>
              </a:extLst>
            </p:cNvPr>
            <p:cNvSpPr>
              <a:spLocks noChangeAspect="1"/>
            </p:cNvSpPr>
            <p:nvPr/>
          </p:nvSpPr>
          <p:spPr>
            <a:xfrm>
              <a:off x="1591067" y="2984348"/>
              <a:ext cx="1440000" cy="180000"/>
            </a:xfrm>
            <a:prstGeom prst="rect">
              <a:avLst/>
            </a:prstGeom>
            <a:solidFill>
              <a:srgbClr val="FFC000"/>
            </a:solidFill>
            <a:ln>
              <a:solidFill>
                <a:schemeClr val="accent6">
                  <a:lumMod val="75000"/>
                </a:schemeClr>
              </a:solidFill>
            </a:ln>
          </p:spPr>
          <p:txBody>
            <a:bodyPr rtlCol="0" anchor="ctr">
              <a:spAutoFit/>
            </a:bodyPr>
            <a:lstStyle/>
            <a:p>
              <a:pPr algn="ctr"/>
              <a:endParaRPr lang="en-CH" sz="1600" dirty="0">
                <a:latin typeface="Helvetica Light" charset="0"/>
                <a:ea typeface="Helvetica Light" charset="0"/>
                <a:cs typeface="Helvetica Light" charset="0"/>
              </a:endParaRPr>
            </a:p>
          </p:txBody>
        </p:sp>
        <p:sp>
          <p:nvSpPr>
            <p:cNvPr id="30" name="Rectangle 29">
              <a:extLst>
                <a:ext uri="{FF2B5EF4-FFF2-40B4-BE49-F238E27FC236}">
                  <a16:creationId xmlns:a16="http://schemas.microsoft.com/office/drawing/2014/main" id="{AB99DB34-30A5-7E91-576D-EDCB3BC9FF1A}"/>
                </a:ext>
              </a:extLst>
            </p:cNvPr>
            <p:cNvSpPr>
              <a:spLocks noChangeAspect="1"/>
            </p:cNvSpPr>
            <p:nvPr/>
          </p:nvSpPr>
          <p:spPr>
            <a:xfrm>
              <a:off x="1591067" y="3617574"/>
              <a:ext cx="900000" cy="180000"/>
            </a:xfrm>
            <a:prstGeom prst="rect">
              <a:avLst/>
            </a:prstGeom>
            <a:solidFill>
              <a:srgbClr val="FFC000"/>
            </a:solidFill>
            <a:ln>
              <a:solidFill>
                <a:schemeClr val="accent6">
                  <a:lumMod val="75000"/>
                </a:schemeClr>
              </a:solidFill>
            </a:ln>
          </p:spPr>
          <p:txBody>
            <a:bodyPr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7D3727FA-67AB-F857-2E79-83EF2FD13CC6}"/>
                </a:ext>
              </a:extLst>
            </p:cNvPr>
            <p:cNvSpPr>
              <a:spLocks/>
            </p:cNvSpPr>
            <p:nvPr/>
          </p:nvSpPr>
          <p:spPr>
            <a:xfrm>
              <a:off x="1591067" y="2753289"/>
              <a:ext cx="180000" cy="180000"/>
            </a:xfrm>
            <a:prstGeom prst="rect">
              <a:avLst/>
            </a:prstGeom>
            <a:solidFill>
              <a:srgbClr val="E70000"/>
            </a:solidFill>
            <a:ln>
              <a:solidFill>
                <a:srgbClr val="C00000"/>
              </a:solidFill>
            </a:ln>
          </p:spPr>
          <p:txBody>
            <a:bodyPr rtlCol="0" anchor="ctr">
              <a:spAutoFit/>
            </a:bodyPr>
            <a:lstStyle/>
            <a:p>
              <a:pPr algn="ctr"/>
              <a:endParaRPr lang="en-CH" sz="1600" dirty="0">
                <a:latin typeface="Helvetica Light" charset="0"/>
                <a:ea typeface="Helvetica Light" charset="0"/>
                <a:cs typeface="Helvetica Light" charset="0"/>
              </a:endParaRPr>
            </a:p>
          </p:txBody>
        </p:sp>
        <p:sp>
          <p:nvSpPr>
            <p:cNvPr id="32" name="Rectangle 31">
              <a:extLst>
                <a:ext uri="{FF2B5EF4-FFF2-40B4-BE49-F238E27FC236}">
                  <a16:creationId xmlns:a16="http://schemas.microsoft.com/office/drawing/2014/main" id="{EDA8824D-79D1-E6D5-F8D5-BBD0A05B360E}"/>
                </a:ext>
              </a:extLst>
            </p:cNvPr>
            <p:cNvSpPr>
              <a:spLocks/>
            </p:cNvSpPr>
            <p:nvPr/>
          </p:nvSpPr>
          <p:spPr>
            <a:xfrm>
              <a:off x="1591067" y="3482187"/>
              <a:ext cx="360000" cy="90000"/>
            </a:xfrm>
            <a:prstGeom prst="rect">
              <a:avLst/>
            </a:prstGeom>
            <a:solidFill>
              <a:srgbClr val="E70000"/>
            </a:solidFill>
            <a:ln>
              <a:solidFill>
                <a:srgbClr val="C00000"/>
              </a:solidFill>
            </a:ln>
          </p:spPr>
          <p:txBody>
            <a:bodyPr rtlCol="0" anchor="ctr">
              <a:spAutoFit/>
            </a:bodyPr>
            <a:lstStyle/>
            <a:p>
              <a:pPr algn="ctr"/>
              <a:endParaRPr lang="en-CH" sz="1600" dirty="0">
                <a:latin typeface="Helvetica Light" charset="0"/>
                <a:ea typeface="Helvetica Light" charset="0"/>
                <a:cs typeface="Helvetica Light" charset="0"/>
              </a:endParaRPr>
            </a:p>
          </p:txBody>
        </p:sp>
        <p:sp>
          <p:nvSpPr>
            <p:cNvPr id="33" name="TextBox 32">
              <a:extLst>
                <a:ext uri="{FF2B5EF4-FFF2-40B4-BE49-F238E27FC236}">
                  <a16:creationId xmlns:a16="http://schemas.microsoft.com/office/drawing/2014/main" id="{79828BEB-2E17-2B0D-1609-CB8C62DA2BD5}"/>
                </a:ext>
              </a:extLst>
            </p:cNvPr>
            <p:cNvSpPr txBox="1"/>
            <p:nvPr/>
          </p:nvSpPr>
          <p:spPr>
            <a:xfrm>
              <a:off x="1472642" y="2247500"/>
              <a:ext cx="1596912" cy="261610"/>
            </a:xfrm>
            <a:prstGeom prst="rect">
              <a:avLst/>
            </a:prstGeom>
            <a:noFill/>
          </p:spPr>
          <p:txBody>
            <a:bodyPr wrap="none" rtlCol="0">
              <a:spAutoFit/>
            </a:bodyPr>
            <a:lstStyle/>
            <a:p>
              <a:pPr marL="0">
                <a:spcBef>
                  <a:spcPts val="3000"/>
                </a:spcBef>
              </a:pPr>
              <a:r>
                <a:rPr lang="en-CH" sz="1100" dirty="0">
                  <a:solidFill>
                    <a:prstClr val="black"/>
                  </a:solidFill>
                  <a:latin typeface="Helvetica Light" charset="0"/>
                  <a:ea typeface="Helvetica Light" charset="0"/>
                  <a:cs typeface="Helvetica Light" charset="0"/>
                  <a:sym typeface="Wingdings" pitchFamily="2" charset="2"/>
                </a:rPr>
                <a:t>Pixel sensor size (z–ϕ)</a:t>
              </a:r>
            </a:p>
          </p:txBody>
        </p:sp>
        <p:sp>
          <p:nvSpPr>
            <p:cNvPr id="34" name="TextBox 33">
              <a:extLst>
                <a:ext uri="{FF2B5EF4-FFF2-40B4-BE49-F238E27FC236}">
                  <a16:creationId xmlns:a16="http://schemas.microsoft.com/office/drawing/2014/main" id="{770594B6-9763-C27A-5DEF-DAE6DCA7D0F8}"/>
                </a:ext>
              </a:extLst>
            </p:cNvPr>
            <p:cNvSpPr txBox="1"/>
            <p:nvPr/>
          </p:nvSpPr>
          <p:spPr>
            <a:xfrm>
              <a:off x="1472642" y="2498306"/>
              <a:ext cx="989373" cy="261610"/>
            </a:xfrm>
            <a:prstGeom prst="rect">
              <a:avLst/>
            </a:prstGeom>
            <a:noFill/>
          </p:spPr>
          <p:txBody>
            <a:bodyPr wrap="none" rtlCol="0">
              <a:spAutoFit/>
            </a:bodyPr>
            <a:lstStyle/>
            <a:p>
              <a:pPr marL="0">
                <a:spcBef>
                  <a:spcPts val="3000"/>
                </a:spcBef>
              </a:pPr>
              <a:r>
                <a:rPr lang="en-CH" sz="1100" dirty="0">
                  <a:solidFill>
                    <a:prstClr val="black"/>
                  </a:solidFill>
                  <a:latin typeface="Helvetica Light" charset="0"/>
                  <a:ea typeface="Helvetica Light" charset="0"/>
                  <a:cs typeface="Helvetica Light" charset="0"/>
                  <a:sym typeface="Wingdings" pitchFamily="2" charset="2"/>
                </a:rPr>
                <a:t>Outer layers:</a:t>
              </a:r>
            </a:p>
          </p:txBody>
        </p:sp>
        <p:sp>
          <p:nvSpPr>
            <p:cNvPr id="35" name="TextBox 34">
              <a:extLst>
                <a:ext uri="{FF2B5EF4-FFF2-40B4-BE49-F238E27FC236}">
                  <a16:creationId xmlns:a16="http://schemas.microsoft.com/office/drawing/2014/main" id="{32093683-C3E4-EFB6-DBA4-2F39C9418E99}"/>
                </a:ext>
              </a:extLst>
            </p:cNvPr>
            <p:cNvSpPr txBox="1"/>
            <p:nvPr/>
          </p:nvSpPr>
          <p:spPr>
            <a:xfrm>
              <a:off x="1494482" y="3228067"/>
              <a:ext cx="1600118" cy="261610"/>
            </a:xfrm>
            <a:prstGeom prst="rect">
              <a:avLst/>
            </a:prstGeom>
            <a:noFill/>
          </p:spPr>
          <p:txBody>
            <a:bodyPr wrap="none" rtlCol="0">
              <a:spAutoFit/>
            </a:bodyPr>
            <a:lstStyle/>
            <a:p>
              <a:pPr marL="0">
                <a:spcBef>
                  <a:spcPts val="3000"/>
                </a:spcBef>
              </a:pPr>
              <a:r>
                <a:rPr lang="en-CH" sz="1100" dirty="0">
                  <a:solidFill>
                    <a:prstClr val="black"/>
                  </a:solidFill>
                  <a:latin typeface="Helvetica Light" charset="0"/>
                  <a:ea typeface="Helvetica Light" charset="0"/>
                  <a:cs typeface="Helvetica Light" charset="0"/>
                  <a:sym typeface="Wingdings" pitchFamily="2" charset="2"/>
                </a:rPr>
                <a:t>Innermost barrel layer:</a:t>
              </a:r>
            </a:p>
          </p:txBody>
        </p:sp>
        <p:sp>
          <p:nvSpPr>
            <p:cNvPr id="36" name="TextBox 35">
              <a:extLst>
                <a:ext uri="{FF2B5EF4-FFF2-40B4-BE49-F238E27FC236}">
                  <a16:creationId xmlns:a16="http://schemas.microsoft.com/office/drawing/2014/main" id="{648C3D16-DA40-AB9A-863F-08B7B8B20C53}"/>
                </a:ext>
              </a:extLst>
            </p:cNvPr>
            <p:cNvSpPr txBox="1"/>
            <p:nvPr/>
          </p:nvSpPr>
          <p:spPr>
            <a:xfrm>
              <a:off x="1735990" y="2730407"/>
              <a:ext cx="614271" cy="230832"/>
            </a:xfrm>
            <a:prstGeom prst="rect">
              <a:avLst/>
            </a:prstGeom>
            <a:noFill/>
          </p:spPr>
          <p:txBody>
            <a:bodyPr wrap="none" rtlCol="0">
              <a:spAutoFit/>
            </a:bodyPr>
            <a:lstStyle/>
            <a:p>
              <a:pPr marL="0">
                <a:spcBef>
                  <a:spcPts val="3000"/>
                </a:spcBef>
              </a:pPr>
              <a:r>
                <a:rPr lang="en-CH" sz="900" dirty="0">
                  <a:solidFill>
                    <a:srgbClr val="E70000"/>
                  </a:solidFill>
                  <a:latin typeface="Helvetica Light" charset="0"/>
                  <a:ea typeface="Helvetica Light" charset="0"/>
                  <a:cs typeface="Helvetica Light" charset="0"/>
                  <a:sym typeface="Wingdings" pitchFamily="2" charset="2"/>
                </a:rPr>
                <a:t>ITk Pixel</a:t>
              </a:r>
            </a:p>
          </p:txBody>
        </p:sp>
        <p:sp>
          <p:nvSpPr>
            <p:cNvPr id="37" name="TextBox 36">
              <a:extLst>
                <a:ext uri="{FF2B5EF4-FFF2-40B4-BE49-F238E27FC236}">
                  <a16:creationId xmlns:a16="http://schemas.microsoft.com/office/drawing/2014/main" id="{FA20A1FA-A18B-E6DB-1307-24730183F545}"/>
                </a:ext>
              </a:extLst>
            </p:cNvPr>
            <p:cNvSpPr txBox="1"/>
            <p:nvPr/>
          </p:nvSpPr>
          <p:spPr>
            <a:xfrm>
              <a:off x="1913537" y="3415358"/>
              <a:ext cx="851515" cy="230832"/>
            </a:xfrm>
            <a:prstGeom prst="rect">
              <a:avLst/>
            </a:prstGeom>
            <a:noFill/>
          </p:spPr>
          <p:txBody>
            <a:bodyPr wrap="none" rtlCol="0">
              <a:spAutoFit/>
            </a:bodyPr>
            <a:lstStyle/>
            <a:p>
              <a:pPr marL="0">
                <a:spcBef>
                  <a:spcPts val="3000"/>
                </a:spcBef>
              </a:pPr>
              <a:r>
                <a:rPr lang="en-CH" sz="900" dirty="0">
                  <a:solidFill>
                    <a:srgbClr val="E70000"/>
                  </a:solidFill>
                  <a:latin typeface="Helvetica Light" charset="0"/>
                  <a:ea typeface="Helvetica Light" charset="0"/>
                  <a:cs typeface="Helvetica Light" charset="0"/>
                  <a:sym typeface="Wingdings" pitchFamily="2" charset="2"/>
                </a:rPr>
                <a:t>ITk Pixel (L0)</a:t>
              </a:r>
            </a:p>
          </p:txBody>
        </p:sp>
        <p:sp>
          <p:nvSpPr>
            <p:cNvPr id="40" name="TextBox 39">
              <a:extLst>
                <a:ext uri="{FF2B5EF4-FFF2-40B4-BE49-F238E27FC236}">
                  <a16:creationId xmlns:a16="http://schemas.microsoft.com/office/drawing/2014/main" id="{3F4A0130-FB3E-EF00-29B4-E046A5229976}"/>
                </a:ext>
              </a:extLst>
            </p:cNvPr>
            <p:cNvSpPr txBox="1"/>
            <p:nvPr/>
          </p:nvSpPr>
          <p:spPr>
            <a:xfrm>
              <a:off x="1525309" y="2971185"/>
              <a:ext cx="877163" cy="230832"/>
            </a:xfrm>
            <a:prstGeom prst="rect">
              <a:avLst/>
            </a:prstGeom>
            <a:noFill/>
          </p:spPr>
          <p:txBody>
            <a:bodyPr wrap="none" rtlCol="0">
              <a:spAutoFit/>
            </a:bodyPr>
            <a:lstStyle/>
            <a:p>
              <a:pPr marL="0">
                <a:spcBef>
                  <a:spcPts val="3000"/>
                </a:spcBef>
              </a:pPr>
              <a:r>
                <a:rPr lang="en-CH" sz="900" dirty="0">
                  <a:solidFill>
                    <a:schemeClr val="accent6">
                      <a:lumMod val="50000"/>
                    </a:schemeClr>
                  </a:solidFill>
                  <a:latin typeface="Helvetica Light" charset="0"/>
                  <a:ea typeface="Helvetica Light" charset="0"/>
                  <a:cs typeface="Helvetica Light" charset="0"/>
                  <a:sym typeface="Wingdings" pitchFamily="2" charset="2"/>
                </a:rPr>
                <a:t>Current Pixel </a:t>
              </a:r>
            </a:p>
          </p:txBody>
        </p:sp>
        <p:sp>
          <p:nvSpPr>
            <p:cNvPr id="41" name="TextBox 40">
              <a:extLst>
                <a:ext uri="{FF2B5EF4-FFF2-40B4-BE49-F238E27FC236}">
                  <a16:creationId xmlns:a16="http://schemas.microsoft.com/office/drawing/2014/main" id="{7EB1C9B9-858E-3D99-2C9F-E1DB26D76EA6}"/>
                </a:ext>
              </a:extLst>
            </p:cNvPr>
            <p:cNvSpPr txBox="1"/>
            <p:nvPr/>
          </p:nvSpPr>
          <p:spPr>
            <a:xfrm>
              <a:off x="1525309" y="3606324"/>
              <a:ext cx="806631" cy="230832"/>
            </a:xfrm>
            <a:prstGeom prst="rect">
              <a:avLst/>
            </a:prstGeom>
            <a:noFill/>
          </p:spPr>
          <p:txBody>
            <a:bodyPr wrap="none" rtlCol="0">
              <a:spAutoFit/>
            </a:bodyPr>
            <a:lstStyle/>
            <a:p>
              <a:pPr marL="0">
                <a:spcBef>
                  <a:spcPts val="3000"/>
                </a:spcBef>
              </a:pPr>
              <a:r>
                <a:rPr lang="en-CH" sz="900" dirty="0">
                  <a:solidFill>
                    <a:schemeClr val="accent6">
                      <a:lumMod val="50000"/>
                    </a:schemeClr>
                  </a:solidFill>
                  <a:latin typeface="Helvetica Light" charset="0"/>
                  <a:ea typeface="Helvetica Light" charset="0"/>
                  <a:cs typeface="Helvetica Light" charset="0"/>
                  <a:sym typeface="Wingdings" pitchFamily="2" charset="2"/>
                </a:rPr>
                <a:t>Current IBL </a:t>
              </a:r>
            </a:p>
          </p:txBody>
        </p:sp>
      </p:grpSp>
      <p:sp>
        <p:nvSpPr>
          <p:cNvPr id="42" name="TextBox 41">
            <a:extLst>
              <a:ext uri="{FF2B5EF4-FFF2-40B4-BE49-F238E27FC236}">
                <a16:creationId xmlns:a16="http://schemas.microsoft.com/office/drawing/2014/main" id="{1CA28DDC-3433-74D9-ED9A-E28CD309716D}"/>
              </a:ext>
            </a:extLst>
          </p:cNvPr>
          <p:cNvSpPr txBox="1"/>
          <p:nvPr/>
        </p:nvSpPr>
        <p:spPr>
          <a:xfrm>
            <a:off x="665822" y="6432888"/>
            <a:ext cx="6409127" cy="276999"/>
          </a:xfrm>
          <a:prstGeom prst="rect">
            <a:avLst/>
          </a:prstGeom>
          <a:noFill/>
        </p:spPr>
        <p:txBody>
          <a:bodyPr wrap="none" rtlCol="0">
            <a:spAutoFit/>
          </a:bodyPr>
          <a:lstStyle/>
          <a:p>
            <a:pPr marL="0">
              <a:spcBef>
                <a:spcPts val="3000"/>
              </a:spcBef>
            </a:pPr>
            <a:r>
              <a:rPr lang="en-CH" sz="1200" dirty="0">
                <a:solidFill>
                  <a:prstClr val="black"/>
                </a:solidFill>
                <a:latin typeface="Helvetica Light" charset="0"/>
                <a:ea typeface="Helvetica Light" charset="0"/>
                <a:cs typeface="Helvetica Light" charset="0"/>
                <a:sym typeface="Wingdings" pitchFamily="2" charset="2"/>
              </a:rPr>
              <a:t>ITk: ~13 hits in barrel (incl. 2 hits per Strip module), minimum ~9 Pixel hits in forward region</a:t>
            </a:r>
          </a:p>
        </p:txBody>
      </p:sp>
      <p:sp>
        <p:nvSpPr>
          <p:cNvPr id="7" name="TextBox 6">
            <a:extLst>
              <a:ext uri="{FF2B5EF4-FFF2-40B4-BE49-F238E27FC236}">
                <a16:creationId xmlns:a16="http://schemas.microsoft.com/office/drawing/2014/main" id="{498056AF-42F8-8EF5-DBD7-9E99AC185F72}"/>
              </a:ext>
            </a:extLst>
          </p:cNvPr>
          <p:cNvSpPr txBox="1"/>
          <p:nvPr/>
        </p:nvSpPr>
        <p:spPr>
          <a:xfrm>
            <a:off x="641953" y="1147461"/>
            <a:ext cx="7282761" cy="553998"/>
          </a:xfrm>
          <a:prstGeom prst="rect">
            <a:avLst/>
          </a:prstGeom>
          <a:noFill/>
        </p:spPr>
        <p:txBody>
          <a:bodyPr wrap="square" rtlCol="0">
            <a:spAutoFit/>
          </a:bodyPr>
          <a:lstStyle/>
          <a:p>
            <a:pPr marL="0" algn="l">
              <a:spcBef>
                <a:spcPts val="3000"/>
              </a:spcBef>
            </a:pPr>
            <a:r>
              <a:rPr lang="en-GB" sz="1600" b="1" dirty="0">
                <a:solidFill>
                  <a:prstClr val="black"/>
                </a:solidFill>
                <a:latin typeface="Helvetica" pitchFamily="2" charset="0"/>
                <a:ea typeface="Helvetica Light" charset="0"/>
                <a:cs typeface="Helvetica Light" charset="0"/>
                <a:sym typeface="Wingdings" pitchFamily="2" charset="2"/>
              </a:rPr>
              <a:t>New ATLAS silicon pixel and strip tracker</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dirty="0">
                <a:solidFill>
                  <a:schemeClr val="tx1">
                    <a:lumMod val="75000"/>
                    <a:lumOff val="25000"/>
                  </a:schemeClr>
                </a:solidFill>
                <a:latin typeface="Helvetica" pitchFamily="2" charset="0"/>
                <a:ea typeface="Helvetica Light" charset="0"/>
                <a:cs typeface="Helvetica Light" charset="0"/>
                <a:sym typeface="Wingdings" pitchFamily="2" charset="2"/>
              </a:rPr>
              <a:t>(5B channels, </a:t>
            </a:r>
            <a:r>
              <a:rPr lang="en-US" sz="14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l-GR" sz="1400" dirty="0">
                <a:solidFill>
                  <a:schemeClr val="tx1">
                    <a:lumMod val="75000"/>
                    <a:lumOff val="25000"/>
                  </a:schemeClr>
                </a:solidFill>
                <a:latin typeface="Helvetica" pitchFamily="2" charset="0"/>
                <a:ea typeface="Helvetica Light" charset="0"/>
                <a:cs typeface="Helvetica Light" charset="0"/>
                <a:sym typeface="Wingdings" pitchFamily="2" charset="2"/>
              </a:rPr>
              <a:t>η</a:t>
            </a:r>
            <a:r>
              <a:rPr lang="en-US" sz="14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l-GR" sz="1400" dirty="0">
                <a:solidFill>
                  <a:schemeClr val="tx1">
                    <a:lumMod val="75000"/>
                    <a:lumOff val="25000"/>
                  </a:schemeClr>
                </a:solidFill>
                <a:latin typeface="Helvetica" pitchFamily="2" charset="0"/>
                <a:ea typeface="Helvetica Light" charset="0"/>
                <a:cs typeface="Helvetica Light" charset="0"/>
                <a:sym typeface="Wingdings" pitchFamily="2" charset="2"/>
              </a:rPr>
              <a:t> </a:t>
            </a:r>
            <a:r>
              <a:rPr lang="en-US" sz="14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l-GR" sz="1400" dirty="0">
                <a:solidFill>
                  <a:schemeClr val="tx1">
                    <a:lumMod val="75000"/>
                    <a:lumOff val="25000"/>
                  </a:schemeClr>
                </a:solidFill>
                <a:latin typeface="Helvetica" pitchFamily="2" charset="0"/>
                <a:ea typeface="Helvetica Light" charset="0"/>
                <a:cs typeface="Helvetica Light" charset="0"/>
                <a:sym typeface="Wingdings" pitchFamily="2" charset="2"/>
              </a:rPr>
              <a:t> </a:t>
            </a:r>
            <a:r>
              <a:rPr lang="en-US" sz="1400" dirty="0">
                <a:solidFill>
                  <a:schemeClr val="tx1">
                    <a:lumMod val="75000"/>
                    <a:lumOff val="25000"/>
                  </a:schemeClr>
                </a:solidFill>
                <a:latin typeface="Helvetica" pitchFamily="2" charset="0"/>
                <a:ea typeface="Helvetica Light" charset="0"/>
                <a:cs typeface="Helvetica Light" charset="0"/>
                <a:sym typeface="Wingdings" pitchFamily="2" charset="2"/>
              </a:rPr>
              <a:t>4: e.g. in VBF,     30 GeV central-jet veto efficiency rises from 26% to 82% owing to better pileup mitigation)</a:t>
            </a:r>
            <a:endParaRPr lang="en-GB" sz="160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p:pic>
        <p:nvPicPr>
          <p:cNvPr id="43" name="Picture 42">
            <a:extLst>
              <a:ext uri="{FF2B5EF4-FFF2-40B4-BE49-F238E27FC236}">
                <a16:creationId xmlns:a16="http://schemas.microsoft.com/office/drawing/2014/main" id="{5EA1D974-D6DC-CB99-46B8-EB2FBBE53973}"/>
              </a:ext>
            </a:extLst>
          </p:cNvPr>
          <p:cNvPicPr>
            <a:picLocks noChangeAspect="1"/>
          </p:cNvPicPr>
          <p:nvPr/>
        </p:nvPicPr>
        <p:blipFill>
          <a:blip r:embed="rId3"/>
          <a:srcRect l="17943"/>
          <a:stretch>
            <a:fillRect/>
          </a:stretch>
        </p:blipFill>
        <p:spPr>
          <a:xfrm>
            <a:off x="9308671" y="2621153"/>
            <a:ext cx="1434843" cy="2331461"/>
          </a:xfrm>
          <a:prstGeom prst="rect">
            <a:avLst/>
          </a:prstGeom>
        </p:spPr>
      </p:pic>
      <p:pic>
        <p:nvPicPr>
          <p:cNvPr id="44" name="Picture 43">
            <a:extLst>
              <a:ext uri="{FF2B5EF4-FFF2-40B4-BE49-F238E27FC236}">
                <a16:creationId xmlns:a16="http://schemas.microsoft.com/office/drawing/2014/main" id="{92181B59-8190-422F-0CDF-892B32016EDB}"/>
              </a:ext>
            </a:extLst>
          </p:cNvPr>
          <p:cNvPicPr>
            <a:picLocks noChangeAspect="1"/>
          </p:cNvPicPr>
          <p:nvPr/>
        </p:nvPicPr>
        <p:blipFill>
          <a:blip r:embed="rId4"/>
          <a:stretch>
            <a:fillRect/>
          </a:stretch>
        </p:blipFill>
        <p:spPr>
          <a:xfrm>
            <a:off x="10728186" y="2621153"/>
            <a:ext cx="1453883" cy="2331461"/>
          </a:xfrm>
          <a:prstGeom prst="rect">
            <a:avLst/>
          </a:prstGeom>
        </p:spPr>
      </p:pic>
      <p:pic>
        <p:nvPicPr>
          <p:cNvPr id="45" name="Picture 44">
            <a:extLst>
              <a:ext uri="{FF2B5EF4-FFF2-40B4-BE49-F238E27FC236}">
                <a16:creationId xmlns:a16="http://schemas.microsoft.com/office/drawing/2014/main" id="{8A1C3114-A687-2E54-D131-A1E107CA0801}"/>
              </a:ext>
            </a:extLst>
          </p:cNvPr>
          <p:cNvPicPr>
            <a:picLocks noChangeAspect="1"/>
          </p:cNvPicPr>
          <p:nvPr/>
        </p:nvPicPr>
        <p:blipFill rotWithShape="1">
          <a:blip r:embed="rId5"/>
          <a:srcRect l="19192" t="14006" r="15340" b="10778"/>
          <a:stretch>
            <a:fillRect/>
          </a:stretch>
        </p:blipFill>
        <p:spPr>
          <a:xfrm>
            <a:off x="9308671" y="5004331"/>
            <a:ext cx="2883329" cy="1853669"/>
          </a:xfrm>
          <a:prstGeom prst="rect">
            <a:avLst/>
          </a:prstGeom>
        </p:spPr>
      </p:pic>
      <p:pic>
        <p:nvPicPr>
          <p:cNvPr id="48" name="Picture 47">
            <a:extLst>
              <a:ext uri="{FF2B5EF4-FFF2-40B4-BE49-F238E27FC236}">
                <a16:creationId xmlns:a16="http://schemas.microsoft.com/office/drawing/2014/main" id="{EE4A28B0-3B77-7964-47FC-4CDA939150A2}"/>
              </a:ext>
            </a:extLst>
          </p:cNvPr>
          <p:cNvPicPr>
            <a:picLocks noChangeAspect="1"/>
          </p:cNvPicPr>
          <p:nvPr/>
        </p:nvPicPr>
        <p:blipFill>
          <a:blip r:embed="rId6"/>
          <a:stretch>
            <a:fillRect/>
          </a:stretch>
        </p:blipFill>
        <p:spPr>
          <a:xfrm>
            <a:off x="8237898" y="1161937"/>
            <a:ext cx="3957618" cy="1405828"/>
          </a:xfrm>
          <a:prstGeom prst="rect">
            <a:avLst/>
          </a:prstGeom>
        </p:spPr>
      </p:pic>
    </p:spTree>
    <p:extLst>
      <p:ext uri="{BB962C8B-B14F-4D97-AF65-F5344CB8AC3E}">
        <p14:creationId xmlns:p14="http://schemas.microsoft.com/office/powerpoint/2010/main" val="28848424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3E13A-EAB4-3DD3-5C9E-921B2EE7668B}"/>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F202D6D7-A956-39F0-2D5E-56EDC718D88F}"/>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dirty="0">
                <a:solidFill>
                  <a:srgbClr val="0D7FBF"/>
                </a:solidFill>
                <a:latin typeface="Helvetica" pitchFamily="2" charset="0"/>
                <a:ea typeface="Trebuchet MS" pitchFamily="-84" charset="0"/>
                <a:cs typeface="Helvetica Light"/>
              </a:rPr>
              <a:t>HL-LHC (aka Phase-II) upgrades </a:t>
            </a: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of ATLAS and CMS </a:t>
            </a:r>
          </a:p>
        </p:txBody>
      </p:sp>
      <p:sp>
        <p:nvSpPr>
          <p:cNvPr id="7" name="TextBox 6">
            <a:extLst>
              <a:ext uri="{FF2B5EF4-FFF2-40B4-BE49-F238E27FC236}">
                <a16:creationId xmlns:a16="http://schemas.microsoft.com/office/drawing/2014/main" id="{4E297521-6EA5-0FC1-CEDF-8DC7B8AC38DD}"/>
              </a:ext>
            </a:extLst>
          </p:cNvPr>
          <p:cNvSpPr txBox="1"/>
          <p:nvPr/>
        </p:nvSpPr>
        <p:spPr>
          <a:xfrm>
            <a:off x="641953" y="1147461"/>
            <a:ext cx="11335109" cy="769441"/>
          </a:xfrm>
          <a:prstGeom prst="rect">
            <a:avLst/>
          </a:prstGeom>
          <a:noFill/>
        </p:spPr>
        <p:txBody>
          <a:bodyPr wrap="square" rtlCol="0">
            <a:spAutoFit/>
          </a:bodyPr>
          <a:lstStyle/>
          <a:p>
            <a:pPr marL="0" algn="l">
              <a:spcBef>
                <a:spcPts val="3000"/>
              </a:spcBef>
            </a:pPr>
            <a:r>
              <a:rPr lang="en-GB" sz="1600" b="1" dirty="0">
                <a:solidFill>
                  <a:prstClr val="black"/>
                </a:solidFill>
                <a:latin typeface="Helvetica" pitchFamily="2" charset="0"/>
                <a:ea typeface="Helvetica Light" charset="0"/>
                <a:cs typeface="Helvetica Light" charset="0"/>
                <a:sym typeface="Wingdings" pitchFamily="2" charset="2"/>
              </a:rPr>
              <a:t>New CMS endcap calorimeter </a:t>
            </a:r>
            <a:r>
              <a:rPr lang="en-GB" sz="1400" dirty="0">
                <a:solidFill>
                  <a:prstClr val="black"/>
                </a:solidFill>
                <a:latin typeface="Helvetica" pitchFamily="2" charset="0"/>
                <a:ea typeface="Helvetica Light" charset="0"/>
                <a:cs typeface="Helvetica Light" charset="0"/>
                <a:sym typeface="Wingdings" pitchFamily="2" charset="2"/>
              </a:rPr>
              <a:t>(HGCAL, 1.5 &lt; </a:t>
            </a:r>
            <a:r>
              <a:rPr lang="en-GB" sz="1400" dirty="0" err="1">
                <a:solidFill>
                  <a:prstClr val="black"/>
                </a:solidFill>
                <a:latin typeface="Helvetica" pitchFamily="2" charset="0"/>
                <a:ea typeface="Helvetica Light" charset="0"/>
                <a:cs typeface="Helvetica Light" charset="0"/>
                <a:sym typeface="Wingdings" pitchFamily="2" charset="2"/>
              </a:rPr>
              <a:t>η</a:t>
            </a:r>
            <a:r>
              <a:rPr lang="en-GB" sz="1400" dirty="0">
                <a:solidFill>
                  <a:prstClr val="black"/>
                </a:solidFill>
                <a:latin typeface="Helvetica" pitchFamily="2" charset="0"/>
                <a:ea typeface="Helvetica Light" charset="0"/>
                <a:cs typeface="Helvetica Light" charset="0"/>
                <a:sym typeface="Wingdings" pitchFamily="2" charset="2"/>
              </a:rPr>
              <a:t> &lt; 3)</a:t>
            </a:r>
            <a:r>
              <a:rPr lang="en-GB" sz="1600" dirty="0">
                <a:solidFill>
                  <a:prstClr val="black"/>
                </a:solidFill>
                <a:latin typeface="Helvetica" pitchFamily="2" charset="0"/>
                <a:ea typeface="Helvetica Light" charset="0"/>
                <a:cs typeface="Helvetica Light" charset="0"/>
                <a:sym typeface="Wingdings" pitchFamily="2" charset="2"/>
              </a:rPr>
              <a:t> — </a:t>
            </a:r>
            <a:r>
              <a:rPr lang="en-GB" sz="1400" dirty="0">
                <a:solidFill>
                  <a:prstClr val="black"/>
                </a:solidFill>
                <a:latin typeface="Helvetica" pitchFamily="2" charset="0"/>
                <a:ea typeface="Helvetica Light" charset="0"/>
                <a:cs typeface="Helvetica Light" charset="0"/>
                <a:sym typeface="Wingdings" pitchFamily="2" charset="2"/>
              </a:rPr>
              <a:t>highly segmented, 3D imaging sampling calorimeter with 26 Si + Pb/</a:t>
            </a:r>
            <a:r>
              <a:rPr lang="en-GB" sz="1400" dirty="0" err="1">
                <a:solidFill>
                  <a:prstClr val="black"/>
                </a:solidFill>
                <a:latin typeface="Helvetica" pitchFamily="2" charset="0"/>
                <a:ea typeface="Helvetica Light" charset="0"/>
                <a:cs typeface="Helvetica Light" charset="0"/>
                <a:sym typeface="Wingdings" pitchFamily="2" charset="2"/>
              </a:rPr>
              <a:t>CuW</a:t>
            </a:r>
            <a:r>
              <a:rPr lang="en-GB" sz="1400" dirty="0">
                <a:solidFill>
                  <a:prstClr val="black"/>
                </a:solidFill>
                <a:latin typeface="Helvetica" pitchFamily="2" charset="0"/>
                <a:ea typeface="Helvetica Light" charset="0"/>
                <a:cs typeface="Helvetica Light" charset="0"/>
                <a:sym typeface="Wingdings" pitchFamily="2" charset="2"/>
              </a:rPr>
              <a:t>/Cu layers in EM section (CE-E), and 7 Si plus 14 scintillator + steel/Cu layers in HAD section (CE-H), to provide precise energy, position, and timing measurements in high-radiation forward region, 6M channels, 140 kW power, 27k Si modules, 620 m</a:t>
            </a:r>
            <a:r>
              <a:rPr lang="en-GB" sz="1400" baseline="30000" dirty="0">
                <a:solidFill>
                  <a:prstClr val="black"/>
                </a:solidFill>
                <a:latin typeface="Helvetica" pitchFamily="2" charset="0"/>
                <a:ea typeface="Helvetica Light" charset="0"/>
                <a:cs typeface="Helvetica Light" charset="0"/>
                <a:sym typeface="Wingdings" pitchFamily="2" charset="2"/>
              </a:rPr>
              <a:t>2</a:t>
            </a:r>
            <a:r>
              <a:rPr lang="en-GB" sz="1400" dirty="0">
                <a:solidFill>
                  <a:prstClr val="black"/>
                </a:solidFill>
                <a:latin typeface="Helvetica" pitchFamily="2" charset="0"/>
                <a:ea typeface="Helvetica Light" charset="0"/>
                <a:cs typeface="Helvetica Light" charset="0"/>
                <a:sym typeface="Wingdings" pitchFamily="2" charset="2"/>
              </a:rPr>
              <a:t> of silicon </a:t>
            </a:r>
            <a:r>
              <a:rPr lang="en-GB" sz="1200" dirty="0">
                <a:solidFill>
                  <a:prstClr val="black"/>
                </a:solidFill>
                <a:latin typeface="Helvetica" pitchFamily="2" charset="0"/>
                <a:ea typeface="Helvetica Light" charset="0"/>
                <a:cs typeface="Helvetica Light" charset="0"/>
                <a:sym typeface="Wingdings" pitchFamily="2" charset="2"/>
              </a:rPr>
              <a:t>(ATLAS tracker: 180 m</a:t>
            </a:r>
            <a:r>
              <a:rPr lang="en-GB" sz="1200" baseline="30000" dirty="0">
                <a:solidFill>
                  <a:prstClr val="black"/>
                </a:solidFill>
                <a:latin typeface="Helvetica" pitchFamily="2" charset="0"/>
                <a:ea typeface="Helvetica Light" charset="0"/>
                <a:cs typeface="Helvetica Light" charset="0"/>
                <a:sym typeface="Wingdings" pitchFamily="2" charset="2"/>
              </a:rPr>
              <a:t>2</a:t>
            </a:r>
            <a:r>
              <a:rPr lang="en-GB" sz="1200" dirty="0">
                <a:solidFill>
                  <a:prstClr val="black"/>
                </a:solidFill>
                <a:latin typeface="Helvetica" pitchFamily="2" charset="0"/>
                <a:ea typeface="Helvetica Light" charset="0"/>
                <a:cs typeface="Helvetica Light" charset="0"/>
                <a:sym typeface="Wingdings" pitchFamily="2" charset="2"/>
              </a:rPr>
              <a:t>)</a:t>
            </a:r>
            <a:endParaRPr lang="en-GB" sz="1600" dirty="0">
              <a:solidFill>
                <a:prstClr val="black"/>
              </a:solidFill>
              <a:latin typeface="Helvetica" pitchFamily="2" charset="0"/>
              <a:ea typeface="Helvetica Light" charset="0"/>
              <a:cs typeface="Helvetica Light" charset="0"/>
              <a:sym typeface="Wingdings" pitchFamily="2" charset="2"/>
            </a:endParaRPr>
          </a:p>
        </p:txBody>
      </p:sp>
      <p:pic>
        <p:nvPicPr>
          <p:cNvPr id="25" name="Picture 24">
            <a:extLst>
              <a:ext uri="{FF2B5EF4-FFF2-40B4-BE49-F238E27FC236}">
                <a16:creationId xmlns:a16="http://schemas.microsoft.com/office/drawing/2014/main" id="{752F7FD4-5FF6-0244-CBDD-D7AD2416511B}"/>
              </a:ext>
            </a:extLst>
          </p:cNvPr>
          <p:cNvPicPr>
            <a:picLocks noChangeAspect="1"/>
          </p:cNvPicPr>
          <p:nvPr/>
        </p:nvPicPr>
        <p:blipFill>
          <a:blip r:embed="rId2"/>
          <a:stretch>
            <a:fillRect/>
          </a:stretch>
        </p:blipFill>
        <p:spPr>
          <a:xfrm>
            <a:off x="9082493" y="2150486"/>
            <a:ext cx="3141552" cy="2076295"/>
          </a:xfrm>
          <a:prstGeom prst="rect">
            <a:avLst/>
          </a:prstGeom>
        </p:spPr>
      </p:pic>
      <p:pic>
        <p:nvPicPr>
          <p:cNvPr id="39" name="Picture 38">
            <a:extLst>
              <a:ext uri="{FF2B5EF4-FFF2-40B4-BE49-F238E27FC236}">
                <a16:creationId xmlns:a16="http://schemas.microsoft.com/office/drawing/2014/main" id="{FD0A7438-F6C5-7F48-4BB1-822358AF3CB6}"/>
              </a:ext>
            </a:extLst>
          </p:cNvPr>
          <p:cNvPicPr>
            <a:picLocks noChangeAspect="1"/>
          </p:cNvPicPr>
          <p:nvPr/>
        </p:nvPicPr>
        <p:blipFill>
          <a:blip r:embed="rId3"/>
          <a:srcRect b="13977"/>
          <a:stretch>
            <a:fillRect/>
          </a:stretch>
        </p:blipFill>
        <p:spPr>
          <a:xfrm>
            <a:off x="5663651" y="2146830"/>
            <a:ext cx="3329926" cy="2079951"/>
          </a:xfrm>
          <a:prstGeom prst="rect">
            <a:avLst/>
          </a:prstGeom>
        </p:spPr>
      </p:pic>
      <p:pic>
        <p:nvPicPr>
          <p:cNvPr id="46" name="Picture 45">
            <a:extLst>
              <a:ext uri="{FF2B5EF4-FFF2-40B4-BE49-F238E27FC236}">
                <a16:creationId xmlns:a16="http://schemas.microsoft.com/office/drawing/2014/main" id="{0132BBD0-DE24-43AE-5D60-6322F0FC4050}"/>
              </a:ext>
            </a:extLst>
          </p:cNvPr>
          <p:cNvPicPr>
            <a:picLocks noChangeAspect="1"/>
          </p:cNvPicPr>
          <p:nvPr/>
        </p:nvPicPr>
        <p:blipFill>
          <a:blip r:embed="rId4"/>
          <a:stretch>
            <a:fillRect/>
          </a:stretch>
        </p:blipFill>
        <p:spPr>
          <a:xfrm>
            <a:off x="7008045" y="2146830"/>
            <a:ext cx="972779" cy="728831"/>
          </a:xfrm>
          <a:prstGeom prst="rect">
            <a:avLst/>
          </a:prstGeom>
        </p:spPr>
      </p:pic>
      <p:pic>
        <p:nvPicPr>
          <p:cNvPr id="47" name="Picture 46">
            <a:extLst>
              <a:ext uri="{FF2B5EF4-FFF2-40B4-BE49-F238E27FC236}">
                <a16:creationId xmlns:a16="http://schemas.microsoft.com/office/drawing/2014/main" id="{D0EA7BD8-A220-224A-29BA-BC2F6C4ACBA4}"/>
              </a:ext>
            </a:extLst>
          </p:cNvPr>
          <p:cNvPicPr>
            <a:picLocks noChangeAspect="1"/>
          </p:cNvPicPr>
          <p:nvPr/>
        </p:nvPicPr>
        <p:blipFill>
          <a:blip r:embed="rId5"/>
          <a:srcRect l="18474" t="8109" r="19476" b="53513"/>
          <a:stretch>
            <a:fillRect/>
          </a:stretch>
        </p:blipFill>
        <p:spPr>
          <a:xfrm>
            <a:off x="641953" y="2143274"/>
            <a:ext cx="4869161" cy="4568860"/>
          </a:xfrm>
          <a:prstGeom prst="rect">
            <a:avLst/>
          </a:prstGeom>
        </p:spPr>
      </p:pic>
      <p:sp>
        <p:nvSpPr>
          <p:cNvPr id="49" name="TextBox 48">
            <a:extLst>
              <a:ext uri="{FF2B5EF4-FFF2-40B4-BE49-F238E27FC236}">
                <a16:creationId xmlns:a16="http://schemas.microsoft.com/office/drawing/2014/main" id="{9249EF8F-48BE-01B6-70CC-C0012541AC9F}"/>
              </a:ext>
            </a:extLst>
          </p:cNvPr>
          <p:cNvSpPr txBox="1"/>
          <p:nvPr/>
        </p:nvSpPr>
        <p:spPr>
          <a:xfrm>
            <a:off x="4124412" y="2548316"/>
            <a:ext cx="716863" cy="230832"/>
          </a:xfrm>
          <a:prstGeom prst="rect">
            <a:avLst/>
          </a:prstGeom>
          <a:noFill/>
        </p:spPr>
        <p:txBody>
          <a:bodyPr wrap="none" rtlCol="0">
            <a:spAutoFit/>
          </a:bodyPr>
          <a:lstStyle/>
          <a:p>
            <a:pPr marL="0" algn="r">
              <a:spcBef>
                <a:spcPts val="3000"/>
              </a:spcBef>
            </a:pPr>
            <a:r>
              <a:rPr lang="en-CH" sz="900" dirty="0">
                <a:solidFill>
                  <a:prstClr val="black"/>
                </a:solidFill>
                <a:latin typeface="Helvetica Light" panose="020B0403020202020204" pitchFamily="34" charset="0"/>
                <a:ea typeface="Helvetica Light" charset="0"/>
                <a:cs typeface="Helvetica Light" charset="0"/>
                <a:sym typeface="Wingdings" pitchFamily="2" charset="2"/>
                <a:hlinkClick r:id="rId6"/>
              </a:rPr>
              <a:t>Reference</a:t>
            </a:r>
            <a:endParaRPr lang="en-CH" sz="900" dirty="0">
              <a:solidFill>
                <a:prstClr val="black"/>
              </a:solidFill>
              <a:latin typeface="Helvetica Light" panose="020B0403020202020204" pitchFamily="34" charset="0"/>
              <a:ea typeface="Helvetica Light" charset="0"/>
              <a:cs typeface="Helvetica Light" charset="0"/>
              <a:sym typeface="Wingdings" pitchFamily="2" charset="2"/>
            </a:endParaRPr>
          </a:p>
        </p:txBody>
      </p:sp>
      <p:pic>
        <p:nvPicPr>
          <p:cNvPr id="50" name="Picture 49">
            <a:extLst>
              <a:ext uri="{FF2B5EF4-FFF2-40B4-BE49-F238E27FC236}">
                <a16:creationId xmlns:a16="http://schemas.microsoft.com/office/drawing/2014/main" id="{B4FE8727-1563-24D5-44C3-E2A8049F240A}"/>
              </a:ext>
            </a:extLst>
          </p:cNvPr>
          <p:cNvPicPr>
            <a:picLocks noChangeAspect="1"/>
          </p:cNvPicPr>
          <p:nvPr/>
        </p:nvPicPr>
        <p:blipFill>
          <a:blip r:embed="rId7"/>
          <a:stretch>
            <a:fillRect/>
          </a:stretch>
        </p:blipFill>
        <p:spPr>
          <a:xfrm>
            <a:off x="5663651" y="4326993"/>
            <a:ext cx="2411812" cy="2180628"/>
          </a:xfrm>
          <a:prstGeom prst="rect">
            <a:avLst/>
          </a:prstGeom>
        </p:spPr>
      </p:pic>
      <p:pic>
        <p:nvPicPr>
          <p:cNvPr id="51" name="Picture 50">
            <a:extLst>
              <a:ext uri="{FF2B5EF4-FFF2-40B4-BE49-F238E27FC236}">
                <a16:creationId xmlns:a16="http://schemas.microsoft.com/office/drawing/2014/main" id="{A75500B2-0316-E3BD-FCDD-FC7F3625DCFA}"/>
              </a:ext>
            </a:extLst>
          </p:cNvPr>
          <p:cNvPicPr>
            <a:picLocks noChangeAspect="1"/>
          </p:cNvPicPr>
          <p:nvPr/>
        </p:nvPicPr>
        <p:blipFill>
          <a:blip r:embed="rId8"/>
          <a:stretch>
            <a:fillRect/>
          </a:stretch>
        </p:blipFill>
        <p:spPr>
          <a:xfrm>
            <a:off x="8060575" y="4291282"/>
            <a:ext cx="4163470" cy="2420852"/>
          </a:xfrm>
          <a:prstGeom prst="rect">
            <a:avLst/>
          </a:prstGeom>
        </p:spPr>
      </p:pic>
      <p:sp>
        <p:nvSpPr>
          <p:cNvPr id="52" name="TextBox 51">
            <a:extLst>
              <a:ext uri="{FF2B5EF4-FFF2-40B4-BE49-F238E27FC236}">
                <a16:creationId xmlns:a16="http://schemas.microsoft.com/office/drawing/2014/main" id="{27CC36DA-5519-9930-25A8-48D842C630CF}"/>
              </a:ext>
            </a:extLst>
          </p:cNvPr>
          <p:cNvSpPr txBox="1"/>
          <p:nvPr/>
        </p:nvSpPr>
        <p:spPr>
          <a:xfrm>
            <a:off x="5681956" y="3949782"/>
            <a:ext cx="2006447" cy="276999"/>
          </a:xfrm>
          <a:prstGeom prst="rect">
            <a:avLst/>
          </a:prstGeom>
          <a:noFill/>
        </p:spPr>
        <p:txBody>
          <a:bodyPr wrap="none" rtlCol="0">
            <a:spAutoFit/>
          </a:bodyPr>
          <a:lstStyle/>
          <a:p>
            <a:pPr marL="0" algn="l">
              <a:spcBef>
                <a:spcPts val="3000"/>
              </a:spcBef>
            </a:pPr>
            <a:r>
              <a:rPr lang="en-CH" sz="1200" dirty="0">
                <a:solidFill>
                  <a:schemeClr val="bg1"/>
                </a:solidFill>
                <a:latin typeface="Helvetica" pitchFamily="2" charset="0"/>
                <a:ea typeface="Helvetica Light" charset="0"/>
                <a:cs typeface="Helvetica Light" charset="0"/>
                <a:sym typeface="Wingdings" pitchFamily="2" charset="2"/>
              </a:rPr>
              <a:t>HGCAL cassette prototype</a:t>
            </a:r>
          </a:p>
        </p:txBody>
      </p:sp>
      <p:sp>
        <p:nvSpPr>
          <p:cNvPr id="53" name="Slide Number Placeholder 1">
            <a:extLst>
              <a:ext uri="{FF2B5EF4-FFF2-40B4-BE49-F238E27FC236}">
                <a16:creationId xmlns:a16="http://schemas.microsoft.com/office/drawing/2014/main" id="{9CFD8EE5-8E18-11C5-E7B9-D591A1CE46E5}"/>
              </a:ext>
            </a:extLst>
          </p:cNvPr>
          <p:cNvSpPr>
            <a:spLocks noGrp="1"/>
          </p:cNvSpPr>
          <p:nvPr>
            <p:ph type="sldNum" sz="quarter" idx="4"/>
          </p:nvPr>
        </p:nvSpPr>
        <p:spPr>
          <a:xfrm>
            <a:off x="9329563" y="6545798"/>
            <a:ext cx="2844800" cy="365125"/>
          </a:xfrm>
        </p:spPr>
        <p:txBody>
          <a:bodyPr/>
          <a:lstStyle/>
          <a:p>
            <a:pPr>
              <a:defRPr/>
            </a:pPr>
            <a:fld id="{611C2F03-9E95-40C9-A99F-3C4F7EE8CF2A}" type="slidenum">
              <a:rPr lang="en-GB" smtClean="0"/>
              <a:pPr>
                <a:defRPr/>
              </a:pPr>
              <a:t>89</a:t>
            </a:fld>
            <a:endParaRPr lang="en-GB"/>
          </a:p>
        </p:txBody>
      </p:sp>
    </p:spTree>
    <p:extLst>
      <p:ext uri="{BB962C8B-B14F-4D97-AF65-F5344CB8AC3E}">
        <p14:creationId xmlns:p14="http://schemas.microsoft.com/office/powerpoint/2010/main" val="238071074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BE936-5348-5F44-DBBF-9715C9718044}"/>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3314A5EC-CC0A-076B-E541-6C33D855A394}"/>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dirty="0">
                <a:solidFill>
                  <a:srgbClr val="0D7FBF"/>
                </a:solidFill>
                <a:latin typeface="Helvetica" pitchFamily="2" charset="0"/>
                <a:ea typeface="Trebuchet MS" pitchFamily="-84" charset="0"/>
                <a:cs typeface="Helvetica Light"/>
              </a:rPr>
              <a:t>HL-LHC (aka Phase-II) upgrades </a:t>
            </a:r>
            <a:r>
              <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of ATLAS and CMS </a:t>
            </a:r>
          </a:p>
        </p:txBody>
      </p:sp>
      <p:sp>
        <p:nvSpPr>
          <p:cNvPr id="7" name="TextBox 6">
            <a:extLst>
              <a:ext uri="{FF2B5EF4-FFF2-40B4-BE49-F238E27FC236}">
                <a16:creationId xmlns:a16="http://schemas.microsoft.com/office/drawing/2014/main" id="{2F64552F-075B-5012-D2B3-53DE61248124}"/>
              </a:ext>
            </a:extLst>
          </p:cNvPr>
          <p:cNvSpPr txBox="1"/>
          <p:nvPr/>
        </p:nvSpPr>
        <p:spPr>
          <a:xfrm>
            <a:off x="641953" y="1147461"/>
            <a:ext cx="11305525" cy="954107"/>
          </a:xfrm>
          <a:prstGeom prst="rect">
            <a:avLst/>
          </a:prstGeom>
          <a:noFill/>
        </p:spPr>
        <p:txBody>
          <a:bodyPr wrap="square" rtlCol="0">
            <a:spAutoFit/>
          </a:bodyPr>
          <a:lstStyle/>
          <a:p>
            <a:pPr marL="0" algn="l">
              <a:spcBef>
                <a:spcPts val="3000"/>
              </a:spcBef>
            </a:pPr>
            <a:r>
              <a:rPr lang="en-GB" sz="1600" dirty="0">
                <a:solidFill>
                  <a:prstClr val="black"/>
                </a:solidFill>
                <a:latin typeface="Helvetica" pitchFamily="2" charset="0"/>
                <a:ea typeface="Helvetica Light" charset="0"/>
                <a:cs typeface="Helvetica Light" charset="0"/>
                <a:sym typeface="Wingdings" pitchFamily="2" charset="2"/>
              </a:rPr>
              <a:t>Significantly improved TDAQ especially for the first hardware level: throughput of 1 MHz (ATLAS), 750 kHz (CMS), much more detailed object-level, topological, and global event selection capabilities, including ML, based on powerful FPGAs</a:t>
            </a:r>
          </a:p>
          <a:p>
            <a:pPr marL="0" algn="l">
              <a:spcBef>
                <a:spcPts val="1200"/>
              </a:spcBef>
            </a:pPr>
            <a:r>
              <a:rPr lang="en-GB" sz="1400" dirty="0">
                <a:solidFill>
                  <a:schemeClr val="tx1">
                    <a:lumMod val="75000"/>
                    <a:lumOff val="25000"/>
                  </a:schemeClr>
                </a:solidFill>
                <a:latin typeface="Helvetica" pitchFamily="2" charset="0"/>
                <a:ea typeface="Helvetica Light" charset="0"/>
                <a:cs typeface="Helvetica Light" charset="0"/>
                <a:sym typeface="Wingdings" pitchFamily="2" charset="2"/>
              </a:rPr>
              <a:t>Aim: keep and improve over Run-2 selections (low thresholds) in much harder HL-LHC environment, and offer new opportunities</a:t>
            </a:r>
          </a:p>
        </p:txBody>
      </p:sp>
      <p:sp>
        <p:nvSpPr>
          <p:cNvPr id="53" name="Slide Number Placeholder 1">
            <a:extLst>
              <a:ext uri="{FF2B5EF4-FFF2-40B4-BE49-F238E27FC236}">
                <a16:creationId xmlns:a16="http://schemas.microsoft.com/office/drawing/2014/main" id="{790564C2-D670-4DD9-7A4A-E0EEE3787B35}"/>
              </a:ext>
            </a:extLst>
          </p:cNvPr>
          <p:cNvSpPr>
            <a:spLocks noGrp="1"/>
          </p:cNvSpPr>
          <p:nvPr>
            <p:ph type="sldNum" sz="quarter" idx="4"/>
          </p:nvPr>
        </p:nvSpPr>
        <p:spPr>
          <a:xfrm>
            <a:off x="9329563" y="6545798"/>
            <a:ext cx="2844800" cy="365125"/>
          </a:xfrm>
        </p:spPr>
        <p:txBody>
          <a:bodyPr/>
          <a:lstStyle/>
          <a:p>
            <a:pPr>
              <a:defRPr/>
            </a:pPr>
            <a:fld id="{611C2F03-9E95-40C9-A99F-3C4F7EE8CF2A}" type="slidenum">
              <a:rPr lang="en-GB" smtClean="0"/>
              <a:pPr>
                <a:defRPr/>
              </a:pPr>
              <a:t>90</a:t>
            </a:fld>
            <a:endParaRPr lang="en-GB"/>
          </a:p>
        </p:txBody>
      </p:sp>
      <p:pic>
        <p:nvPicPr>
          <p:cNvPr id="3" name="Picture 2">
            <a:extLst>
              <a:ext uri="{FF2B5EF4-FFF2-40B4-BE49-F238E27FC236}">
                <a16:creationId xmlns:a16="http://schemas.microsoft.com/office/drawing/2014/main" id="{E74B59DF-2DA8-87D0-17B5-F88A06744A78}"/>
              </a:ext>
            </a:extLst>
          </p:cNvPr>
          <p:cNvPicPr>
            <a:picLocks noChangeAspect="1"/>
          </p:cNvPicPr>
          <p:nvPr/>
        </p:nvPicPr>
        <p:blipFill>
          <a:blip r:embed="rId2"/>
          <a:stretch>
            <a:fillRect/>
          </a:stretch>
        </p:blipFill>
        <p:spPr>
          <a:xfrm>
            <a:off x="783407" y="2312325"/>
            <a:ext cx="5418609" cy="2339853"/>
          </a:xfrm>
          <a:prstGeom prst="rect">
            <a:avLst/>
          </a:prstGeom>
        </p:spPr>
      </p:pic>
      <p:sp>
        <p:nvSpPr>
          <p:cNvPr id="4" name="TextBox 3">
            <a:extLst>
              <a:ext uri="{FF2B5EF4-FFF2-40B4-BE49-F238E27FC236}">
                <a16:creationId xmlns:a16="http://schemas.microsoft.com/office/drawing/2014/main" id="{0F2E8893-4DA6-66BB-3253-1D4810DC9181}"/>
              </a:ext>
            </a:extLst>
          </p:cNvPr>
          <p:cNvSpPr txBox="1"/>
          <p:nvPr/>
        </p:nvSpPr>
        <p:spPr>
          <a:xfrm>
            <a:off x="2177805" y="4741668"/>
            <a:ext cx="3937125" cy="600164"/>
          </a:xfrm>
          <a:prstGeom prst="rect">
            <a:avLst/>
          </a:prstGeom>
          <a:noFill/>
        </p:spPr>
        <p:txBody>
          <a:bodyPr wrap="square" rtlCol="0">
            <a:spAutoFit/>
          </a:bodyPr>
          <a:lstStyle/>
          <a:p>
            <a:pPr marL="0" algn="l">
              <a:spcBef>
                <a:spcPts val="3000"/>
              </a:spcBef>
            </a:pPr>
            <a:r>
              <a:rPr lang="en-GB" sz="1100" dirty="0">
                <a:solidFill>
                  <a:schemeClr val="tx1">
                    <a:lumMod val="75000"/>
                    <a:lumOff val="25000"/>
                  </a:schemeClr>
                </a:solidFill>
                <a:latin typeface="Helvetica" pitchFamily="2" charset="0"/>
                <a:ea typeface="Helvetica Light" charset="0"/>
                <a:cs typeface="Helvetica Light" charset="0"/>
                <a:sym typeface="Wingdings" pitchFamily="2" charset="2"/>
              </a:rPr>
              <a:t>New ATLAS L0 Global Trigger: offline-quality reconstruction using input from calorimeters and muon systems built upon digital improvements realised during Phase-I upgrade</a:t>
            </a:r>
          </a:p>
        </p:txBody>
      </p:sp>
      <p:pic>
        <p:nvPicPr>
          <p:cNvPr id="4098" name="Picture 2">
            <a:extLst>
              <a:ext uri="{FF2B5EF4-FFF2-40B4-BE49-F238E27FC236}">
                <a16:creationId xmlns:a16="http://schemas.microsoft.com/office/drawing/2014/main" id="{0E61177E-684D-520F-03CA-B0F03441EA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3572" y="2271928"/>
            <a:ext cx="4976946" cy="334897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1323EAC-4867-26AD-331F-6029B9F7A7B9}"/>
              </a:ext>
            </a:extLst>
          </p:cNvPr>
          <p:cNvSpPr txBox="1"/>
          <p:nvPr/>
        </p:nvSpPr>
        <p:spPr>
          <a:xfrm>
            <a:off x="6635862" y="5710539"/>
            <a:ext cx="4976946" cy="769441"/>
          </a:xfrm>
          <a:prstGeom prst="rect">
            <a:avLst/>
          </a:prstGeom>
          <a:noFill/>
        </p:spPr>
        <p:txBody>
          <a:bodyPr wrap="square" rtlCol="0">
            <a:spAutoFit/>
          </a:bodyPr>
          <a:lstStyle/>
          <a:p>
            <a:pPr marL="0" algn="l">
              <a:spcBef>
                <a:spcPts val="3000"/>
              </a:spcBef>
            </a:pPr>
            <a:r>
              <a:rPr lang="en-GB" sz="1100" dirty="0">
                <a:solidFill>
                  <a:schemeClr val="tx1">
                    <a:lumMod val="75000"/>
                    <a:lumOff val="25000"/>
                  </a:schemeClr>
                </a:solidFill>
                <a:latin typeface="Helvetica" pitchFamily="2" charset="0"/>
                <a:ea typeface="Helvetica Light" charset="0"/>
                <a:cs typeface="Helvetica Light" charset="0"/>
                <a:sym typeface="Wingdings" pitchFamily="2" charset="2"/>
              </a:rPr>
              <a:t>New CMS L1 trigger design: the Global Muon Trigger matches muons to tracks built from outer tracker stubs in the Track Funder, the Global Track Trigger reconstructs the primary vertex, the Correlator Trigger performs particle-flow, and the Global Trigger makes the final decision</a:t>
            </a:r>
          </a:p>
        </p:txBody>
      </p:sp>
      <p:sp>
        <p:nvSpPr>
          <p:cNvPr id="9" name="TextBox 8">
            <a:extLst>
              <a:ext uri="{FF2B5EF4-FFF2-40B4-BE49-F238E27FC236}">
                <a16:creationId xmlns:a16="http://schemas.microsoft.com/office/drawing/2014/main" id="{F3DCCD44-5A58-CA4E-DB39-77392F8551EF}"/>
              </a:ext>
            </a:extLst>
          </p:cNvPr>
          <p:cNvSpPr txBox="1"/>
          <p:nvPr/>
        </p:nvSpPr>
        <p:spPr>
          <a:xfrm>
            <a:off x="2177805" y="6057275"/>
            <a:ext cx="1852352" cy="400110"/>
          </a:xfrm>
          <a:prstGeom prst="rect">
            <a:avLst/>
          </a:prstGeom>
          <a:noFill/>
        </p:spPr>
        <p:txBody>
          <a:bodyPr wrap="square" rtlCol="0">
            <a:spAutoFit/>
          </a:bodyPr>
          <a:lstStyle/>
          <a:p>
            <a:pPr marL="0" algn="l">
              <a:spcBef>
                <a:spcPts val="3000"/>
              </a:spcBef>
            </a:pPr>
            <a:r>
              <a:rPr lang="en-GB" sz="1000" dirty="0">
                <a:solidFill>
                  <a:schemeClr val="tx1">
                    <a:lumMod val="75000"/>
                    <a:lumOff val="25000"/>
                  </a:schemeClr>
                </a:solidFill>
                <a:latin typeface="Helvetica" pitchFamily="2" charset="0"/>
                <a:ea typeface="Helvetica Light" charset="0"/>
                <a:cs typeface="Helvetica Light" charset="0"/>
                <a:sym typeface="Wingdings" pitchFamily="2" charset="2"/>
              </a:rPr>
              <a:t>ATLAS Global Common Module prototype (v3)</a:t>
            </a:r>
          </a:p>
        </p:txBody>
      </p:sp>
      <p:pic>
        <p:nvPicPr>
          <p:cNvPr id="11" name="Picture 10">
            <a:extLst>
              <a:ext uri="{FF2B5EF4-FFF2-40B4-BE49-F238E27FC236}">
                <a16:creationId xmlns:a16="http://schemas.microsoft.com/office/drawing/2014/main" id="{F792F7EF-5169-64CB-A13F-CB4A817A650D}"/>
              </a:ext>
            </a:extLst>
          </p:cNvPr>
          <p:cNvPicPr>
            <a:picLocks noChangeAspect="1"/>
          </p:cNvPicPr>
          <p:nvPr/>
        </p:nvPicPr>
        <p:blipFill>
          <a:blip r:embed="rId4"/>
          <a:stretch>
            <a:fillRect/>
          </a:stretch>
        </p:blipFill>
        <p:spPr>
          <a:xfrm>
            <a:off x="438521" y="4776212"/>
            <a:ext cx="1692239" cy="1868870"/>
          </a:xfrm>
          <a:prstGeom prst="rect">
            <a:avLst/>
          </a:prstGeom>
        </p:spPr>
      </p:pic>
    </p:spTree>
    <p:extLst>
      <p:ext uri="{BB962C8B-B14F-4D97-AF65-F5344CB8AC3E}">
        <p14:creationId xmlns:p14="http://schemas.microsoft.com/office/powerpoint/2010/main" val="72062115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F26D3-9AAB-460B-A7D3-80A1F759017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5320B7B-4932-C202-08B3-E3F97A62C782}"/>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smtClean="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55C6B68C-3067-94C3-2F7F-DE0B6D193C66}"/>
              </a:ext>
            </a:extLst>
          </p:cNvPr>
          <p:cNvSpPr txBox="1"/>
          <p:nvPr/>
        </p:nvSpPr>
        <p:spPr>
          <a:xfrm>
            <a:off x="214939" y="264651"/>
            <a:ext cx="11519420"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a:ln>
                  <a:noFill/>
                </a:ln>
                <a:solidFill>
                  <a:srgbClr val="0D7FBF"/>
                </a:solidFill>
                <a:effectLst/>
                <a:uLnTx/>
                <a:uFillTx/>
                <a:latin typeface="Helvetica" pitchFamily="2" charset="0"/>
                <a:ea typeface="Trebuchet MS" pitchFamily="-84" charset="0"/>
                <a:cs typeface="Helvetica Light"/>
              </a:rPr>
              <a:t>Ambitious LHCb Upgrade II and ALICE 3 for Run 5 (2036–2041)</a:t>
            </a:r>
            <a:endParaRPr kumimoji="0" lang="en-US" sz="2800" b="0" i="0" u="none" strike="noStrike" kern="1200" cap="none" spc="0" normalizeH="0" baseline="0" noProof="0">
              <a:ln>
                <a:noFill/>
              </a:ln>
              <a:solidFill>
                <a:srgbClr val="0D7FBF"/>
              </a:solidFill>
              <a:effectLst/>
              <a:uLnTx/>
              <a:uFillTx/>
              <a:latin typeface="Helvetica" pitchFamily="2" charset="0"/>
              <a:ea typeface="Trebuchet MS" pitchFamily="-84" charset="0"/>
              <a:cs typeface="Helvetica Light"/>
            </a:endParaRPr>
          </a:p>
        </p:txBody>
      </p:sp>
      <p:pic>
        <p:nvPicPr>
          <p:cNvPr id="18" name="Picture 17">
            <a:extLst>
              <a:ext uri="{FF2B5EF4-FFF2-40B4-BE49-F238E27FC236}">
                <a16:creationId xmlns:a16="http://schemas.microsoft.com/office/drawing/2014/main" id="{BF75B407-62C4-308A-BFF9-9E269D73AD11}"/>
              </a:ext>
            </a:extLst>
          </p:cNvPr>
          <p:cNvPicPr>
            <a:picLocks noChangeAspect="1"/>
          </p:cNvPicPr>
          <p:nvPr/>
        </p:nvPicPr>
        <p:blipFill>
          <a:blip r:embed="rId2"/>
          <a:srcRect l="14099" t="28415" r="16901" b="41607"/>
          <a:stretch>
            <a:fillRect/>
          </a:stretch>
        </p:blipFill>
        <p:spPr>
          <a:xfrm>
            <a:off x="330419" y="2955840"/>
            <a:ext cx="5236771" cy="3219673"/>
          </a:xfrm>
          <a:prstGeom prst="rect">
            <a:avLst/>
          </a:prstGeom>
        </p:spPr>
      </p:pic>
      <p:sp>
        <p:nvSpPr>
          <p:cNvPr id="20" name="TextBox 19">
            <a:extLst>
              <a:ext uri="{FF2B5EF4-FFF2-40B4-BE49-F238E27FC236}">
                <a16:creationId xmlns:a16="http://schemas.microsoft.com/office/drawing/2014/main" id="{AE9AE87D-4F03-2FE6-550B-7CB82042D812}"/>
              </a:ext>
            </a:extLst>
          </p:cNvPr>
          <p:cNvSpPr txBox="1"/>
          <p:nvPr/>
        </p:nvSpPr>
        <p:spPr>
          <a:xfrm>
            <a:off x="5808228" y="1147402"/>
            <a:ext cx="341528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ALICE upgrades during LS3</a:t>
            </a:r>
            <a:endParaRPr kumimoji="0" lang="en-GB" sz="16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endParaRP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New ITS3 (MAPS) and forward calorimeter</a:t>
            </a:r>
          </a:p>
        </p:txBody>
      </p:sp>
      <p:sp>
        <p:nvSpPr>
          <p:cNvPr id="21" name="TextBox 20">
            <a:extLst>
              <a:ext uri="{FF2B5EF4-FFF2-40B4-BE49-F238E27FC236}">
                <a16:creationId xmlns:a16="http://schemas.microsoft.com/office/drawing/2014/main" id="{D1F6D0CD-BCDA-BF6B-3066-607BFB220C51}"/>
              </a:ext>
            </a:extLst>
          </p:cNvPr>
          <p:cNvSpPr txBox="1"/>
          <p:nvPr/>
        </p:nvSpPr>
        <p:spPr>
          <a:xfrm>
            <a:off x="641954" y="1153678"/>
            <a:ext cx="4592655" cy="1508105"/>
          </a:xfrm>
          <a:prstGeom prst="rect">
            <a:avLst/>
          </a:prstGeom>
          <a:noFill/>
        </p:spPr>
        <p:txBody>
          <a:bodyPr wrap="square">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LHCb Upgrade II</a:t>
            </a:r>
            <a:r>
              <a:rPr kumimoji="0" lang="en-GB" sz="16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a:t>
            </a:r>
            <a:r>
              <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hlinkClick r:id="rId3"/>
              </a:rPr>
              <a:t>[LHCb Upgrade II scoping document</a:t>
            </a:r>
            <a:r>
              <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rPr>
              <a:t>]</a:t>
            </a:r>
            <a:r>
              <a:rPr kumimoji="0" lang="en-GB" sz="16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Goal: enable operating at </a:t>
            </a:r>
            <a:r>
              <a:rPr kumimoji="0" lang="en-GB" sz="1400" b="0" i="1" u="none" strike="noStrike" kern="1200" cap="none" spc="0" normalizeH="0" baseline="0" noProof="0" err="1">
                <a:ln>
                  <a:noFill/>
                </a:ln>
                <a:solidFill>
                  <a:prstClr val="black"/>
                </a:solidFill>
                <a:effectLst/>
                <a:uLnTx/>
                <a:uFillTx/>
                <a:latin typeface="Helvetica" pitchFamily="2" charset="0"/>
                <a:ea typeface="Helvetica Light" charset="0"/>
                <a:cs typeface="Helvetica Light" charset="0"/>
                <a:sym typeface="Wingdings" pitchFamily="2" charset="2"/>
              </a:rPr>
              <a:t>L</a:t>
            </a:r>
            <a:r>
              <a:rPr kumimoji="0" lang="en-GB" sz="1400" b="0" i="0" u="none" strike="noStrike" kern="1200" cap="none" spc="0" normalizeH="0" baseline="-25000" noProof="0" err="1">
                <a:ln>
                  <a:noFill/>
                </a:ln>
                <a:solidFill>
                  <a:prstClr val="black"/>
                </a:solidFill>
                <a:effectLst/>
                <a:uLnTx/>
                <a:uFillTx/>
                <a:latin typeface="Helvetica" pitchFamily="2" charset="0"/>
                <a:ea typeface="Helvetica Light" charset="0"/>
                <a:cs typeface="Helvetica Light" charset="0"/>
                <a:sym typeface="Wingdings" pitchFamily="2" charset="2"/>
              </a:rPr>
              <a:t>inst</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 1.5 × 10</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34</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cm</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–2</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s</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–1</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(currently 0.23 × 10</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34</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cm</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–2</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s</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–1</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for </a:t>
            </a:r>
            <a:r>
              <a:rPr kumimoji="0" lang="en-GB" sz="1400" b="0" i="1"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L</a:t>
            </a:r>
            <a:r>
              <a:rPr kumimoji="0" lang="en-GB" sz="1400" b="0" i="0" u="none" strike="noStrike" kern="1200" cap="none" spc="0" normalizeH="0" baseline="-25000" noProof="0">
                <a:ln>
                  <a:noFill/>
                </a:ln>
                <a:solidFill>
                  <a:prstClr val="black"/>
                </a:solidFill>
                <a:effectLst/>
                <a:uLnTx/>
                <a:uFillTx/>
                <a:latin typeface="Helvetica" pitchFamily="2" charset="0"/>
                <a:ea typeface="Helvetica Light" charset="0"/>
                <a:cs typeface="Helvetica Light" charset="0"/>
                <a:sym typeface="Wingdings" pitchFamily="2" charset="2"/>
              </a:rPr>
              <a:t>int</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&gt; 300 fb</a:t>
            </a:r>
            <a:r>
              <a:rPr kumimoji="0" lang="en-GB" sz="1400" b="0" i="0" u="none" strike="noStrike" kern="1200" cap="none" spc="0" normalizeH="0" baseline="30000" noProof="0">
                <a:ln>
                  <a:noFill/>
                </a:ln>
                <a:solidFill>
                  <a:prstClr val="black"/>
                </a:solidFill>
                <a:effectLst/>
                <a:uLnTx/>
                <a:uFillTx/>
                <a:latin typeface="Helvetica" pitchFamily="2" charset="0"/>
                <a:ea typeface="Helvetica Light" charset="0"/>
                <a:cs typeface="Helvetica Light" charset="0"/>
                <a:sym typeface="Wingdings" pitchFamily="2" charset="2"/>
              </a:rPr>
              <a:t>–1</a:t>
            </a:r>
            <a:endPar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endParaRP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Challenge: pileup of 42 (current: ~6) → efficient tracking and vertexing, excellent PID, precise timing</a:t>
            </a:r>
            <a:endParaRPr kumimoji="0" lang="en-GB" sz="1400" b="0" i="0" u="none" strike="noStrike" kern="1200" cap="none" spc="0" normalizeH="0" baseline="0" noProof="0">
              <a:ln>
                <a:noFill/>
              </a:ln>
              <a:solidFill>
                <a:srgbClr val="000000">
                  <a:lumMod val="75000"/>
                  <a:lumOff val="25000"/>
                </a:srgbClr>
              </a:solidFill>
              <a:effectLst/>
              <a:uLnTx/>
              <a:uFillTx/>
              <a:latin typeface="Helvetica" pitchFamily="2" charset="0"/>
              <a:ea typeface="Helvetica Light" charset="0"/>
              <a:cs typeface="Helvetica Light" charset="0"/>
              <a:sym typeface="Wingdings" pitchFamily="2" charset="2"/>
            </a:endParaRPr>
          </a:p>
        </p:txBody>
      </p:sp>
      <p:pic>
        <p:nvPicPr>
          <p:cNvPr id="2050" name="Picture 2" descr="5: Illustration of ITS3 [25] | Download Scientific Diagram">
            <a:extLst>
              <a:ext uri="{FF2B5EF4-FFF2-40B4-BE49-F238E27FC236}">
                <a16:creationId xmlns:a16="http://schemas.microsoft.com/office/drawing/2014/main" id="{04044AED-A49F-F492-172B-86D361B8FD3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496"/>
          <a:stretch>
            <a:fillRect/>
          </a:stretch>
        </p:blipFill>
        <p:spPr bwMode="auto">
          <a:xfrm>
            <a:off x="9609644" y="1007165"/>
            <a:ext cx="2181510" cy="1908919"/>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D172FA5E-A2BD-3AB3-A270-613E751CA429}"/>
              </a:ext>
            </a:extLst>
          </p:cNvPr>
          <p:cNvSpPr txBox="1"/>
          <p:nvPr/>
        </p:nvSpPr>
        <p:spPr>
          <a:xfrm>
            <a:off x="5808228" y="2244078"/>
            <a:ext cx="3697848" cy="2369880"/>
          </a:xfrm>
          <a:prstGeom prst="rect">
            <a:avLst/>
          </a:prstGeom>
          <a:noFill/>
        </p:spPr>
        <p:txBody>
          <a:bodyPr wrap="square">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ALICE 3</a:t>
            </a:r>
            <a:r>
              <a:rPr kumimoji="0" lang="en-GB" sz="16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a:t>
            </a:r>
            <a:r>
              <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hlinkClick r:id="rId3"/>
              </a:rPr>
              <a:t>[</a:t>
            </a:r>
            <a:r>
              <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hlinkClick r:id="rId5"/>
              </a:rPr>
              <a:t>ALICE 3 scoping document</a:t>
            </a:r>
            <a:r>
              <a:rPr kumimoji="0" lang="en-GB" sz="900" b="0" i="0" u="none" strike="noStrike" kern="1200" cap="none" spc="0" normalizeH="0" baseline="0" noProof="0">
                <a:ln>
                  <a:noFill/>
                </a:ln>
                <a:solidFill>
                  <a:prstClr val="black"/>
                </a:solidFill>
                <a:effectLst/>
                <a:uLnTx/>
                <a:uFillTx/>
                <a:latin typeface="Helvetica Light" panose="020B0403020202020204" pitchFamily="34" charset="0"/>
                <a:ea typeface="Helvetica Light" charset="0"/>
                <a:cs typeface="Helvetica Light" charset="0"/>
                <a:sym typeface="Wingdings" pitchFamily="2" charset="2"/>
              </a:rPr>
              <a:t>]</a:t>
            </a:r>
            <a:r>
              <a:rPr kumimoji="0" lang="en-GB" sz="16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Key goals: early-stage temperature with </a:t>
            </a:r>
            <a:r>
              <a:rPr kumimoji="0" lang="en-GB" sz="1400" b="0" i="0" u="none" strike="noStrike" kern="1200" cap="none" spc="0" normalizeH="0" baseline="0" noProof="0" err="1">
                <a:ln>
                  <a:noFill/>
                </a:ln>
                <a:solidFill>
                  <a:prstClr val="black"/>
                </a:solidFill>
                <a:effectLst/>
                <a:uLnTx/>
                <a:uFillTx/>
                <a:latin typeface="Helvetica" pitchFamily="2" charset="0"/>
                <a:ea typeface="Helvetica Light" charset="0"/>
                <a:cs typeface="Helvetica Light" charset="0"/>
                <a:sym typeface="Wingdings" pitchFamily="2" charset="2"/>
              </a:rPr>
              <a:t>dielectrons</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properties and </a:t>
            </a:r>
            <a:r>
              <a:rPr kumimoji="0" lang="en-GB" sz="1400" b="0" i="0" u="none" strike="noStrike" kern="1200" cap="none" spc="0" normalizeH="0" baseline="0" noProof="0" err="1">
                <a:ln>
                  <a:noFill/>
                </a:ln>
                <a:solidFill>
                  <a:prstClr val="black"/>
                </a:solidFill>
                <a:effectLst/>
                <a:uLnTx/>
                <a:uFillTx/>
                <a:latin typeface="Helvetica" pitchFamily="2" charset="0"/>
                <a:ea typeface="Helvetica Light" charset="0"/>
                <a:cs typeface="Helvetica Light" charset="0"/>
                <a:sym typeface="Wingdings" pitchFamily="2" charset="2"/>
              </a:rPr>
              <a:t>hadronisation</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of QGP with heavy flavour hadrons, low-p</a:t>
            </a:r>
            <a:r>
              <a:rPr kumimoji="0" lang="en-GB" sz="1400" b="0" i="0" u="none" strike="noStrike" kern="1200" cap="none" spc="0" normalizeH="0" baseline="-25000" noProof="0">
                <a:ln>
                  <a:noFill/>
                </a:ln>
                <a:solidFill>
                  <a:prstClr val="black"/>
                </a:solidFill>
                <a:effectLst/>
                <a:uLnTx/>
                <a:uFillTx/>
                <a:latin typeface="Helvetica" pitchFamily="2" charset="0"/>
                <a:ea typeface="Helvetica Light" charset="0"/>
                <a:cs typeface="Helvetica Light" charset="0"/>
                <a:sym typeface="Wingdings" pitchFamily="2" charset="2"/>
              </a:rPr>
              <a:t>T</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hadron reconstruction required</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Compact low-mass all-silicon tracker, excellent vertex reconstruction, wide acceptance |</a:t>
            </a:r>
            <a:r>
              <a:rPr kumimoji="0" lang="el-GR"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η|&lt; 4</a:t>
            </a:r>
            <a:r>
              <a:rPr kumimoji="0" lang="en-US"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PID in wide p</a:t>
            </a:r>
            <a:r>
              <a:rPr kumimoji="0" lang="en-GB" sz="1400" b="0" i="0" u="none" strike="noStrike" kern="1200" cap="none" spc="0" normalizeH="0" baseline="-25000" noProof="0">
                <a:ln>
                  <a:noFill/>
                </a:ln>
                <a:solidFill>
                  <a:prstClr val="black"/>
                </a:solidFill>
                <a:effectLst/>
                <a:uLnTx/>
                <a:uFillTx/>
                <a:latin typeface="Helvetica" pitchFamily="2" charset="0"/>
                <a:ea typeface="Helvetica Light" charset="0"/>
                <a:cs typeface="Helvetica Light" charset="0"/>
                <a:sym typeface="Wingdings" pitchFamily="2" charset="2"/>
              </a:rPr>
              <a:t>T</a:t>
            </a:r>
            <a:r>
              <a:rPr kumimoji="0" lang="en-GB" sz="1400" b="0" i="0" u="none" strike="noStrike" kern="1200" cap="none" spc="0" normalizeH="0" baseline="0" noProof="0">
                <a:ln>
                  <a:noFill/>
                </a:ln>
                <a:solidFill>
                  <a:prstClr val="black"/>
                </a:solidFill>
                <a:effectLst/>
                <a:uLnTx/>
                <a:uFillTx/>
                <a:latin typeface="Helvetica" pitchFamily="2" charset="0"/>
                <a:ea typeface="Helvetica Light" charset="0"/>
                <a:cs typeface="Helvetica Light" charset="0"/>
                <a:sym typeface="Wingdings" pitchFamily="2" charset="2"/>
              </a:rPr>
              <a:t> range, high readout rate in A-A and pp</a:t>
            </a:r>
          </a:p>
        </p:txBody>
      </p:sp>
      <p:pic>
        <p:nvPicPr>
          <p:cNvPr id="24" name="Picture 23">
            <a:extLst>
              <a:ext uri="{FF2B5EF4-FFF2-40B4-BE49-F238E27FC236}">
                <a16:creationId xmlns:a16="http://schemas.microsoft.com/office/drawing/2014/main" id="{22A42372-F3E7-4409-423F-A2FCE5E33DCB}"/>
              </a:ext>
            </a:extLst>
          </p:cNvPr>
          <p:cNvPicPr>
            <a:picLocks noChangeAspect="1"/>
          </p:cNvPicPr>
          <p:nvPr/>
        </p:nvPicPr>
        <p:blipFill>
          <a:blip r:embed="rId6"/>
          <a:stretch>
            <a:fillRect/>
          </a:stretch>
        </p:blipFill>
        <p:spPr>
          <a:xfrm>
            <a:off x="9439816" y="2968589"/>
            <a:ext cx="2488025" cy="1818680"/>
          </a:xfrm>
          <a:prstGeom prst="rect">
            <a:avLst/>
          </a:prstGeom>
        </p:spPr>
      </p:pic>
      <p:sp>
        <p:nvSpPr>
          <p:cNvPr id="8" name="TextBox 7">
            <a:extLst>
              <a:ext uri="{FF2B5EF4-FFF2-40B4-BE49-F238E27FC236}">
                <a16:creationId xmlns:a16="http://schemas.microsoft.com/office/drawing/2014/main" id="{DF14A520-CCB3-EB00-2B3A-6E53D80F2AC7}"/>
              </a:ext>
            </a:extLst>
          </p:cNvPr>
          <p:cNvSpPr txBox="1"/>
          <p:nvPr/>
        </p:nvSpPr>
        <p:spPr>
          <a:xfrm>
            <a:off x="9892243" y="4834672"/>
            <a:ext cx="1876141"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1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Helvetica Light" charset="0"/>
                <a:cs typeface="Helvetica Light" charset="0"/>
                <a:sym typeface="Wingdings" pitchFamily="2" charset="2"/>
              </a:rPr>
              <a:t>ALICE3 detector model</a:t>
            </a:r>
            <a:endParaRPr kumimoji="0" lang="en-CH" sz="1100" b="0" i="0" u="none" strike="noStrike" kern="1200" cap="none" spc="0" normalizeH="0" baseline="0" noProof="0">
              <a:ln>
                <a:noFill/>
              </a:ln>
              <a:solidFill>
                <a:srgbClr val="000000"/>
              </a:solidFill>
              <a:effectLst/>
              <a:uLnTx/>
              <a:uFillTx/>
              <a:latin typeface="Calibri"/>
              <a:ea typeface="+mn-ea"/>
              <a:cs typeface="+mn-cs"/>
            </a:endParaRPr>
          </a:p>
        </p:txBody>
      </p:sp>
      <p:pic>
        <p:nvPicPr>
          <p:cNvPr id="25" name="Picture 24">
            <a:extLst>
              <a:ext uri="{FF2B5EF4-FFF2-40B4-BE49-F238E27FC236}">
                <a16:creationId xmlns:a16="http://schemas.microsoft.com/office/drawing/2014/main" id="{E8512788-6BCA-25D9-DD13-D9E56AEA3E7F}"/>
              </a:ext>
            </a:extLst>
          </p:cNvPr>
          <p:cNvPicPr>
            <a:picLocks noChangeAspect="1"/>
          </p:cNvPicPr>
          <p:nvPr/>
        </p:nvPicPr>
        <p:blipFill>
          <a:blip r:embed="rId7"/>
          <a:stretch>
            <a:fillRect/>
          </a:stretch>
        </p:blipFill>
        <p:spPr>
          <a:xfrm>
            <a:off x="6161955" y="4959689"/>
            <a:ext cx="2127625" cy="1801389"/>
          </a:xfrm>
          <a:prstGeom prst="rect">
            <a:avLst/>
          </a:prstGeom>
        </p:spPr>
      </p:pic>
      <p:sp>
        <p:nvSpPr>
          <p:cNvPr id="26" name="TextBox 25">
            <a:extLst>
              <a:ext uri="{FF2B5EF4-FFF2-40B4-BE49-F238E27FC236}">
                <a16:creationId xmlns:a16="http://schemas.microsoft.com/office/drawing/2014/main" id="{E60B97F7-1504-1762-B7E8-6295315C6D12}"/>
              </a:ext>
            </a:extLst>
          </p:cNvPr>
          <p:cNvSpPr txBox="1"/>
          <p:nvPr/>
        </p:nvSpPr>
        <p:spPr>
          <a:xfrm>
            <a:off x="7037814" y="4732508"/>
            <a:ext cx="1378904" cy="246221"/>
          </a:xfrm>
          <a:prstGeom prst="rect">
            <a:avLst/>
          </a:prstGeom>
          <a:noFill/>
        </p:spPr>
        <p:txBody>
          <a:bodyPr wrap="none" rtlCol="0">
            <a:spAutoFit/>
          </a:bodyPr>
          <a:lstStyle/>
          <a:p>
            <a:pPr marL="0" marR="0" lvl="0" indent="0" algn="r" defTabSz="914400" rtl="0" eaLnBrk="1" fontAlgn="auto" latinLnBrk="0" hangingPunct="1">
              <a:lnSpc>
                <a:spcPct val="100000"/>
              </a:lnSpc>
              <a:spcBef>
                <a:spcPts val="3000"/>
              </a:spcBef>
              <a:spcAft>
                <a:spcPts val="0"/>
              </a:spcAft>
              <a:buClrTx/>
              <a:buSzTx/>
              <a:buFontTx/>
              <a:buNone/>
              <a:tabLst/>
              <a:defRPr/>
            </a:pPr>
            <a:r>
              <a:rPr kumimoji="0" lang="en-CH" sz="1000" b="0" i="0" u="none" strike="noStrike" kern="1200" cap="none" spc="0" normalizeH="0" baseline="0" noProof="0">
                <a:ln>
                  <a:noFill/>
                </a:ln>
                <a:solidFill>
                  <a:srgbClr val="576A88"/>
                </a:solidFill>
                <a:effectLst/>
                <a:uLnTx/>
                <a:uFillTx/>
                <a:latin typeface="Helvetica Light" panose="020B0403020202020204" pitchFamily="34" charset="0"/>
                <a:ea typeface="Helvetica Light" charset="0"/>
                <a:cs typeface="Helvetica Light" charset="0"/>
                <a:sym typeface="Wingdings" pitchFamily="2" charset="2"/>
              </a:rPr>
              <a:t>During stable beams</a:t>
            </a:r>
          </a:p>
        </p:txBody>
      </p:sp>
      <p:sp>
        <p:nvSpPr>
          <p:cNvPr id="27" name="TextBox 26">
            <a:extLst>
              <a:ext uri="{FF2B5EF4-FFF2-40B4-BE49-F238E27FC236}">
                <a16:creationId xmlns:a16="http://schemas.microsoft.com/office/drawing/2014/main" id="{CF5FAA49-DD78-BB9A-3749-ADF57C19FE47}"/>
              </a:ext>
            </a:extLst>
          </p:cNvPr>
          <p:cNvSpPr txBox="1"/>
          <p:nvPr/>
        </p:nvSpPr>
        <p:spPr>
          <a:xfrm>
            <a:off x="7377069" y="6422687"/>
            <a:ext cx="1107996" cy="246221"/>
          </a:xfrm>
          <a:prstGeom prst="rect">
            <a:avLst/>
          </a:prstGeom>
          <a:noFill/>
        </p:spPr>
        <p:txBody>
          <a:bodyPr wrap="none" rtlCol="0">
            <a:spAutoFit/>
          </a:bodyPr>
          <a:lstStyle/>
          <a:p>
            <a:pPr marL="0" marR="0" lvl="0" indent="0" algn="r" defTabSz="914400" rtl="0" eaLnBrk="1" fontAlgn="auto" latinLnBrk="0" hangingPunct="1">
              <a:lnSpc>
                <a:spcPct val="100000"/>
              </a:lnSpc>
              <a:spcBef>
                <a:spcPts val="3000"/>
              </a:spcBef>
              <a:spcAft>
                <a:spcPts val="0"/>
              </a:spcAft>
              <a:buClrTx/>
              <a:buSzTx/>
              <a:buFontTx/>
              <a:buNone/>
              <a:tabLst/>
              <a:defRPr/>
            </a:pPr>
            <a:r>
              <a:rPr kumimoji="0" lang="en-CH" sz="1000" b="0" i="0" u="none" strike="noStrike" kern="1200" cap="none" spc="0" normalizeH="0" baseline="0" noProof="0">
                <a:ln>
                  <a:noFill/>
                </a:ln>
                <a:solidFill>
                  <a:srgbClr val="576A88"/>
                </a:solidFill>
                <a:effectLst/>
                <a:uLnTx/>
                <a:uFillTx/>
                <a:latin typeface="Helvetica Light" panose="020B0403020202020204" pitchFamily="34" charset="0"/>
                <a:ea typeface="Helvetica Light" charset="0"/>
                <a:cs typeface="Helvetica Light" charset="0"/>
                <a:sym typeface="Wingdings" pitchFamily="2" charset="2"/>
              </a:rPr>
              <a:t>During injection</a:t>
            </a:r>
          </a:p>
        </p:txBody>
      </p:sp>
      <p:sp>
        <p:nvSpPr>
          <p:cNvPr id="28" name="TextBox 27">
            <a:extLst>
              <a:ext uri="{FF2B5EF4-FFF2-40B4-BE49-F238E27FC236}">
                <a16:creationId xmlns:a16="http://schemas.microsoft.com/office/drawing/2014/main" id="{37E27165-C29A-7169-9068-22073C59B177}"/>
              </a:ext>
            </a:extLst>
          </p:cNvPr>
          <p:cNvSpPr txBox="1"/>
          <p:nvPr/>
        </p:nvSpPr>
        <p:spPr>
          <a:xfrm>
            <a:off x="8416718" y="5435336"/>
            <a:ext cx="334232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CH" sz="12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Helvetica Light" charset="0"/>
                <a:cs typeface="Helvetica Light" charset="0"/>
                <a:sym typeface="Wingdings" pitchFamily="2" charset="2"/>
              </a:rPr>
              <a:t>Retractable silicon vertex detector at 5 mm (15 mm during injection) from beam, giving    &lt; 10 µm pointing resolution for p</a:t>
            </a:r>
            <a:r>
              <a:rPr kumimoji="0" lang="en-CH" sz="1200" b="0" i="0" u="none" strike="noStrike" kern="1200" cap="none" spc="0" normalizeH="0" baseline="-25000" noProof="0">
                <a:ln>
                  <a:noFill/>
                </a:ln>
                <a:solidFill>
                  <a:srgbClr val="000000">
                    <a:lumMod val="75000"/>
                    <a:lumOff val="25000"/>
                  </a:srgbClr>
                </a:solidFill>
                <a:effectLst/>
                <a:uLnTx/>
                <a:uFillTx/>
                <a:latin typeface="Helvetica Light" panose="020B0403020202020204" pitchFamily="34" charset="0"/>
                <a:ea typeface="Helvetica Light" charset="0"/>
                <a:cs typeface="Helvetica Light" charset="0"/>
                <a:sym typeface="Wingdings" pitchFamily="2" charset="2"/>
              </a:rPr>
              <a:t>T</a:t>
            </a:r>
            <a:r>
              <a:rPr kumimoji="0" lang="en-CH" sz="1200" b="0" i="0" u="none" strike="noStrike" kern="1200" cap="none" spc="0" normalizeH="0" baseline="0" noProof="0">
                <a:ln>
                  <a:noFill/>
                </a:ln>
                <a:solidFill>
                  <a:srgbClr val="000000">
                    <a:lumMod val="75000"/>
                    <a:lumOff val="25000"/>
                  </a:srgbClr>
                </a:solidFill>
                <a:effectLst/>
                <a:uLnTx/>
                <a:uFillTx/>
                <a:latin typeface="Helvetica Light" panose="020B0403020202020204" pitchFamily="34" charset="0"/>
                <a:ea typeface="Helvetica Light" charset="0"/>
                <a:cs typeface="Helvetica Light" charset="0"/>
                <a:sym typeface="Wingdings" pitchFamily="2" charset="2"/>
              </a:rPr>
              <a:t> &gt;  200 MeV in high-multiplicity environment at ALICE3 </a:t>
            </a:r>
          </a:p>
        </p:txBody>
      </p:sp>
      <p:cxnSp>
        <p:nvCxnSpPr>
          <p:cNvPr id="30" name="Straight Connector 29">
            <a:extLst>
              <a:ext uri="{FF2B5EF4-FFF2-40B4-BE49-F238E27FC236}">
                <a16:creationId xmlns:a16="http://schemas.microsoft.com/office/drawing/2014/main" id="{96809B11-5E63-75AF-F067-032D2B0522C7}"/>
              </a:ext>
            </a:extLst>
          </p:cNvPr>
          <p:cNvCxnSpPr>
            <a:cxnSpLocks/>
          </p:cNvCxnSpPr>
          <p:nvPr/>
        </p:nvCxnSpPr>
        <p:spPr>
          <a:xfrm>
            <a:off x="5618922" y="1187158"/>
            <a:ext cx="5338" cy="5481750"/>
          </a:xfrm>
          <a:prstGeom prst="line">
            <a:avLst/>
          </a:prstGeom>
          <a:ln w="3175">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A54CD110-B9D4-FD78-A11E-E7A0DD1C0097}"/>
              </a:ext>
            </a:extLst>
          </p:cNvPr>
          <p:cNvSpPr txBox="1"/>
          <p:nvPr/>
        </p:nvSpPr>
        <p:spPr>
          <a:xfrm>
            <a:off x="3653216" y="3082183"/>
            <a:ext cx="651140" cy="238527"/>
          </a:xfrm>
          <a:prstGeom prst="rect">
            <a:avLst/>
          </a:prstGeom>
          <a:noFill/>
        </p:spPr>
        <p:txBody>
          <a:bodyPr wrap="none" rtlCol="0">
            <a:spAutoFit/>
          </a:bodyPr>
          <a:lstStyle/>
          <a:p>
            <a:pPr marL="0" marR="0" lvl="0" indent="0" algn="l" defTabSz="914400" rtl="0" eaLnBrk="1" fontAlgn="auto" latinLnBrk="0" hangingPunct="1">
              <a:lnSpc>
                <a:spcPct val="100000"/>
              </a:lnSpc>
              <a:spcBef>
                <a:spcPts val="3000"/>
              </a:spcBef>
              <a:spcAft>
                <a:spcPts val="0"/>
              </a:spcAft>
              <a:buClrTx/>
              <a:buSzTx/>
              <a:buFontTx/>
              <a:buNone/>
              <a:tabLst/>
              <a:defRPr/>
            </a:pPr>
            <a:r>
              <a:rPr kumimoji="0" lang="en-GB" sz="950" b="0" i="0" u="none" strike="noStrike" kern="1200" cap="none" spc="0" normalizeH="0" baseline="0" noProof="0">
                <a:ln>
                  <a:noFill/>
                </a:ln>
                <a:solidFill>
                  <a:prstClr val="black"/>
                </a:solidFill>
                <a:effectLst/>
                <a:uLnTx/>
                <a:uFillTx/>
                <a:latin typeface="Times New Roman" panose="02020603050405020304" pitchFamily="18" charset="0"/>
                <a:ea typeface="Helvetica Light" charset="0"/>
                <a:cs typeface="Times New Roman" panose="02020603050405020304" pitchFamily="18" charset="0"/>
                <a:sym typeface="Wingdings" pitchFamily="2" charset="2"/>
              </a:rPr>
              <a:t>Shielding</a:t>
            </a:r>
          </a:p>
        </p:txBody>
      </p:sp>
    </p:spTree>
    <p:extLst>
      <p:ext uri="{BB962C8B-B14F-4D97-AF65-F5344CB8AC3E}">
        <p14:creationId xmlns:p14="http://schemas.microsoft.com/office/powerpoint/2010/main" val="178652215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68DF0-FBA8-FFA7-E619-CD94E4513DF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0A3415-AFBE-BE00-5E56-BE71E1CF2BD1}"/>
              </a:ext>
            </a:extLst>
          </p:cNvPr>
          <p:cNvSpPr>
            <a:spLocks noGrp="1"/>
          </p:cNvSpPr>
          <p:nvPr>
            <p:ph type="sldNum" sz="quarter" idx="4"/>
          </p:nvPr>
        </p:nvSpPr>
        <p:spPr>
          <a:xfrm>
            <a:off x="4918461" y="6852452"/>
            <a:ext cx="28448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22F2CA41-0E6B-AF7B-1D20-3F6DC68154D9}"/>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D7FBF"/>
                </a:solidFill>
                <a:latin typeface="Helvetica" pitchFamily="2" charset="0"/>
                <a:ea typeface="Trebuchet MS" pitchFamily="-84" charset="0"/>
                <a:cs typeface="Helvetica Light"/>
              </a:rPr>
              <a:t>HL-LHC Physics prospects — Higgs</a:t>
            </a:r>
          </a:p>
        </p:txBody>
      </p:sp>
      <mc:AlternateContent xmlns:mc="http://schemas.openxmlformats.org/markup-compatibility/2006" xmlns:a14="http://schemas.microsoft.com/office/drawing/2010/main">
        <mc:Choice Requires="a14">
          <p:sp>
            <p:nvSpPr>
              <p:cNvPr id="20" name="Rectangle 19">
                <a:extLst>
                  <a:ext uri="{FF2B5EF4-FFF2-40B4-BE49-F238E27FC236}">
                    <a16:creationId xmlns:a16="http://schemas.microsoft.com/office/drawing/2014/main" id="{B84DC898-FD0A-AA23-6346-13FAD7F6484A}"/>
                  </a:ext>
                </a:extLst>
              </p:cNvPr>
              <p:cNvSpPr/>
              <p:nvPr/>
            </p:nvSpPr>
            <p:spPr>
              <a:xfrm>
                <a:off x="641953" y="1147461"/>
                <a:ext cx="11550047" cy="338554"/>
              </a:xfrm>
              <a:prstGeom prst="rect">
                <a:avLst/>
              </a:prstGeom>
            </p:spPr>
            <p:txBody>
              <a:bodyPr wrap="square">
                <a:spAutoFit/>
              </a:bodyPr>
              <a:lstStyle/>
              <a:p>
                <a:pPr lvl="0">
                  <a:spcBef>
                    <a:spcPts val="3000"/>
                  </a:spcBef>
                </a:pPr>
                <a:r>
                  <a:rPr lang="en-GB" sz="1600" b="1">
                    <a:solidFill>
                      <a:srgbClr val="000000"/>
                    </a:solidFill>
                    <a:latin typeface="Helvetica" pitchFamily="2" charset="0"/>
                  </a:rPr>
                  <a:t>Higgs coupling prospects </a:t>
                </a:r>
                <a:r>
                  <a:rPr lang="en-CH" sz="1200">
                    <a:solidFill>
                      <a:srgbClr val="000000"/>
                    </a:solidFill>
                    <a:latin typeface="Helvetica" pitchFamily="2" charset="0"/>
                    <a:ea typeface="Helvetica Light" charset="0"/>
                    <a:cs typeface="Helvetica Light" charset="0"/>
                    <a:sym typeface="Wingdings" pitchFamily="2" charset="2"/>
                  </a:rPr>
                  <a:t>| </a:t>
                </a:r>
                <a:r>
                  <a:rPr lang="en-CH" sz="1200">
                    <a:solidFill>
                      <a:schemeClr val="tx1">
                        <a:lumMod val="75000"/>
                        <a:lumOff val="25000"/>
                      </a:schemeClr>
                    </a:solidFill>
                    <a:latin typeface="Helvetica" pitchFamily="2" charset="0"/>
                    <a:ea typeface="Helvetica Light" charset="0"/>
                    <a:cs typeface="Helvetica Light" charset="0"/>
                    <a:sym typeface="Wingdings" pitchFamily="2" charset="2"/>
                  </a:rPr>
                  <a:t>Coupling strength modifiers </a:t>
                </a:r>
                <a:r>
                  <a:rPr lang="en-CH" sz="1050">
                    <a:solidFill>
                      <a:schemeClr val="tx1">
                        <a:lumMod val="75000"/>
                        <a:lumOff val="25000"/>
                      </a:schemeClr>
                    </a:solidFill>
                    <a:latin typeface="Helvetica" pitchFamily="2" charset="0"/>
                    <a:ea typeface="Helvetica Light" charset="0"/>
                    <a:cs typeface="Helvetica Light" charset="0"/>
                    <a:sym typeface="Wingdings" pitchFamily="2" charset="2"/>
                  </a:rPr>
                  <a:t>(</a:t>
                </a:r>
                <a14:m>
                  <m:oMath xmlns:m="http://schemas.openxmlformats.org/officeDocument/2006/math">
                    <m:sSubSup>
                      <m:sSubSupPr>
                        <m:ctrlP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SupPr>
                      <m:e>
                        <m: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𝜅</m:t>
                        </m:r>
                      </m:e>
                      <m:sub>
                        <m:r>
                          <a:rPr lang="en-US"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𝑖</m:t>
                        </m:r>
                      </m:sub>
                      <m:sup>
                        <m:r>
                          <a:rPr lang="en-US"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2</m:t>
                        </m:r>
                      </m:sup>
                    </m:sSubSup>
                    <m: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f>
                      <m:fPr>
                        <m:type m:val="lin"/>
                        <m:ctrlP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fPr>
                      <m:num>
                        <m:sSub>
                          <m:sSubPr>
                            <m:ctrlP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Pr>
                          <m:e>
                            <m: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𝜎</m:t>
                            </m:r>
                          </m:e>
                          <m:sub>
                            <m:r>
                              <a:rPr lang="en-US"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𝑖</m:t>
                            </m:r>
                          </m:sub>
                        </m:sSub>
                      </m:num>
                      <m:den>
                        <m:sSubSup>
                          <m:sSubSupPr>
                            <m:ctrlP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SupPr>
                          <m:e>
                            <m:r>
                              <a:rPr lang="en-CH"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𝜎</m:t>
                            </m:r>
                          </m:e>
                          <m:sub>
                            <m:r>
                              <a:rPr lang="en-US"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𝑖</m:t>
                            </m:r>
                          </m:sub>
                          <m:sup>
                            <m:r>
                              <m:rPr>
                                <m:sty m:val="p"/>
                              </m:rPr>
                              <a:rPr lang="en-US" sz="105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SM</m:t>
                            </m:r>
                          </m:sup>
                        </m:sSubSup>
                      </m:den>
                    </m:f>
                  </m:oMath>
                </a14:m>
                <a:r>
                  <a:rPr lang="en-CH" sz="1050">
                    <a:solidFill>
                      <a:schemeClr val="tx1">
                        <a:lumMod val="75000"/>
                        <a:lumOff val="25000"/>
                      </a:schemeClr>
                    </a:solidFill>
                    <a:latin typeface="Helvetica" pitchFamily="2" charset="0"/>
                    <a:ea typeface="Helvetica Light" charset="0"/>
                    <a:cs typeface="Helvetica Light" charset="0"/>
                    <a:sym typeface="Wingdings" pitchFamily="2" charset="2"/>
                  </a:rPr>
                  <a:t>, assuming SM </a:t>
                </a:r>
                <a14:m>
                  <m:oMath xmlns:m="http://schemas.openxmlformats.org/officeDocument/2006/math">
                    <m:sSub>
                      <m:sSubPr>
                        <m:ctrlPr>
                          <a:rPr lang="en-CH" sz="1050" i="1">
                            <a:solidFill>
                              <a:schemeClr val="tx1">
                                <a:lumMod val="75000"/>
                                <a:lumOff val="25000"/>
                              </a:schemeClr>
                            </a:solidFill>
                            <a:latin typeface="Cambria Math" panose="02040503050406030204" pitchFamily="18" charset="0"/>
                            <a:sym typeface="Wingdings" pitchFamily="2" charset="2"/>
                          </a:rPr>
                        </m:ctrlPr>
                      </m:sSubPr>
                      <m:e>
                        <m:r>
                          <m:rPr>
                            <m:sty m:val="p"/>
                          </m:rPr>
                          <a:rPr lang="el-GR" sz="105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Γ</m:t>
                        </m:r>
                      </m:e>
                      <m:sub>
                        <m:r>
                          <a:rPr lang="en-US" sz="1050" i="1">
                            <a:solidFill>
                              <a:schemeClr val="tx1">
                                <a:lumMod val="75000"/>
                                <a:lumOff val="25000"/>
                              </a:schemeClr>
                            </a:solidFill>
                            <a:latin typeface="Cambria Math" panose="02040503050406030204" pitchFamily="18" charset="0"/>
                            <a:sym typeface="Wingdings" pitchFamily="2" charset="2"/>
                          </a:rPr>
                          <m:t>𝐻</m:t>
                        </m:r>
                      </m:sub>
                    </m:sSub>
                  </m:oMath>
                </a14:m>
                <a:r>
                  <a:rPr lang="en-CH" sz="1050">
                    <a:solidFill>
                      <a:schemeClr val="tx1">
                        <a:lumMod val="75000"/>
                        <a:lumOff val="25000"/>
                      </a:schemeClr>
                    </a:solidFill>
                    <a:latin typeface="Helvetica" pitchFamily="2" charset="0"/>
                    <a:ea typeface="Helvetica Light" charset="0"/>
                    <a:cs typeface="Helvetica Light" charset="0"/>
                    <a:sym typeface="Wingdings" pitchFamily="2" charset="2"/>
                  </a:rPr>
                  <a:t>)</a:t>
                </a:r>
                <a:endParaRPr lang="en-CH" sz="1200">
                  <a:solidFill>
                    <a:srgbClr val="000000"/>
                  </a:solidFill>
                  <a:latin typeface="Helvetica" pitchFamily="2" charset="0"/>
                  <a:ea typeface="Helvetica Light" charset="0"/>
                  <a:cs typeface="Helvetica Light" charset="0"/>
                  <a:sym typeface="Wingdings" pitchFamily="2" charset="2"/>
                </a:endParaRPr>
              </a:p>
            </p:txBody>
          </p:sp>
        </mc:Choice>
        <mc:Fallback xmlns="">
          <p:sp>
            <p:nvSpPr>
              <p:cNvPr id="20" name="Rectangle 19">
                <a:extLst>
                  <a:ext uri="{FF2B5EF4-FFF2-40B4-BE49-F238E27FC236}">
                    <a16:creationId xmlns:a16="http://schemas.microsoft.com/office/drawing/2014/main" id="{B84DC898-FD0A-AA23-6346-13FAD7F6484A}"/>
                  </a:ext>
                </a:extLst>
              </p:cNvPr>
              <p:cNvSpPr>
                <a:spLocks noRot="1" noChangeAspect="1" noMove="1" noResize="1" noEditPoints="1" noAdjustHandles="1" noChangeArrowheads="1" noChangeShapeType="1" noTextEdit="1"/>
              </p:cNvSpPr>
              <p:nvPr/>
            </p:nvSpPr>
            <p:spPr>
              <a:xfrm>
                <a:off x="641953" y="1147461"/>
                <a:ext cx="11550047" cy="338554"/>
              </a:xfrm>
              <a:prstGeom prst="rect">
                <a:avLst/>
              </a:prstGeom>
              <a:blipFill>
                <a:blip r:embed="rId2"/>
                <a:stretch>
                  <a:fillRect l="-220" t="-53571" b="-100000"/>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AC5857F1-FE11-20D8-F5F4-E9C534704D84}"/>
              </a:ext>
            </a:extLst>
          </p:cNvPr>
          <p:cNvPicPr>
            <a:picLocks noChangeAspect="1"/>
          </p:cNvPicPr>
          <p:nvPr/>
        </p:nvPicPr>
        <p:blipFill>
          <a:blip r:embed="rId3"/>
          <a:stretch>
            <a:fillRect/>
          </a:stretch>
        </p:blipFill>
        <p:spPr>
          <a:xfrm>
            <a:off x="589450" y="1570384"/>
            <a:ext cx="4840746" cy="5062721"/>
          </a:xfrm>
          <a:prstGeom prst="rect">
            <a:avLst/>
          </a:prstGeom>
        </p:spPr>
      </p:pic>
      <p:sp>
        <p:nvSpPr>
          <p:cNvPr id="5" name="Rounded Rectangle 4">
            <a:extLst>
              <a:ext uri="{FF2B5EF4-FFF2-40B4-BE49-F238E27FC236}">
                <a16:creationId xmlns:a16="http://schemas.microsoft.com/office/drawing/2014/main" id="{E17759F5-766B-8327-15D8-33989A241119}"/>
              </a:ext>
            </a:extLst>
          </p:cNvPr>
          <p:cNvSpPr/>
          <p:nvPr/>
        </p:nvSpPr>
        <p:spPr>
          <a:xfrm>
            <a:off x="522001" y="5421995"/>
            <a:ext cx="4974631" cy="708608"/>
          </a:xfrm>
          <a:prstGeom prst="roundRect">
            <a:avLst>
              <a:gd name="adj" fmla="val 2615"/>
            </a:avLst>
          </a:prstGeom>
          <a:ln w="19050">
            <a:solidFill>
              <a:srgbClr val="03A650"/>
            </a:solidFill>
          </a:ln>
        </p:spPr>
        <p:txBody>
          <a:bodyPr wrap="square" rtlCol="0" anchor="ctr">
            <a:spAutoFit/>
          </a:bodyPr>
          <a:lstStyle/>
          <a:p>
            <a:pPr algn="l"/>
            <a:endParaRPr lang="en-CH" sz="1600">
              <a:latin typeface="Helvetica" pitchFamily="2" charset="0"/>
            </a:endParaRPr>
          </a:p>
        </p:txBody>
      </p:sp>
      <p:sp>
        <p:nvSpPr>
          <p:cNvPr id="8" name="TextBox 7">
            <a:extLst>
              <a:ext uri="{FF2B5EF4-FFF2-40B4-BE49-F238E27FC236}">
                <a16:creationId xmlns:a16="http://schemas.microsoft.com/office/drawing/2014/main" id="{49676716-CB49-5B8B-3356-A02E9AFCC4FD}"/>
              </a:ext>
            </a:extLst>
          </p:cNvPr>
          <p:cNvSpPr txBox="1"/>
          <p:nvPr/>
        </p:nvSpPr>
        <p:spPr>
          <a:xfrm>
            <a:off x="5564081" y="5407131"/>
            <a:ext cx="1773190" cy="738664"/>
          </a:xfrm>
          <a:prstGeom prst="rect">
            <a:avLst/>
          </a:prstGeom>
          <a:noFill/>
        </p:spPr>
        <p:txBody>
          <a:bodyPr wrap="square" rtlCol="0">
            <a:spAutoFit/>
          </a:bodyPr>
          <a:lstStyle/>
          <a:p>
            <a:pPr marL="0" algn="l">
              <a:spcBef>
                <a:spcPts val="3000"/>
              </a:spcBef>
            </a:pPr>
            <a:r>
              <a:rPr lang="en-GB" sz="1400">
                <a:solidFill>
                  <a:srgbClr val="03A650"/>
                </a:solidFill>
                <a:latin typeface="Helvetica" pitchFamily="2" charset="0"/>
                <a:ea typeface="Helvetica Light" charset="0"/>
                <a:cs typeface="Helvetica Light" charset="0"/>
                <a:sym typeface="Wingdings" pitchFamily="2" charset="2"/>
              </a:rPr>
              <a:t>Unique sensitivity to rare decays and to top coupling</a:t>
            </a:r>
            <a:endParaRPr lang="en-CH" sz="1400">
              <a:solidFill>
                <a:srgbClr val="03A650"/>
              </a:solidFill>
              <a:latin typeface="Helvetica" pitchFamily="2" charset="0"/>
              <a:ea typeface="Helvetica Light" charset="0"/>
              <a:cs typeface="Helvetica Light" charset="0"/>
              <a:sym typeface="Wingdings" pitchFamily="2" charset="2"/>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3BCA564-F7F4-4C6F-7B43-46C0AF9783DF}"/>
                  </a:ext>
                </a:extLst>
              </p:cNvPr>
              <p:cNvSpPr txBox="1"/>
              <p:nvPr/>
            </p:nvSpPr>
            <p:spPr>
              <a:xfrm>
                <a:off x="5289491" y="1837023"/>
                <a:ext cx="1773196" cy="830997"/>
              </a:xfrm>
              <a:prstGeom prst="rect">
                <a:avLst/>
              </a:prstGeom>
              <a:noFill/>
            </p:spPr>
            <p:txBody>
              <a:bodyPr wrap="square" rtlCol="0">
                <a:spAutoFit/>
              </a:bodyPr>
              <a:lstStyle/>
              <a:p>
                <a:pPr>
                  <a:spcBef>
                    <a:spcPts val="3000"/>
                  </a:spcBef>
                </a:pPr>
                <a:r>
                  <a:rPr lang="en-CH" sz="1200">
                    <a:solidFill>
                      <a:schemeClr val="tx1">
                        <a:lumMod val="75000"/>
                        <a:lumOff val="25000"/>
                      </a:schemeClr>
                    </a:solidFill>
                    <a:latin typeface="Helvetica" pitchFamily="2" charset="0"/>
                    <a:ea typeface="Helvetica Light" charset="0"/>
                    <a:cs typeface="Helvetica Light" charset="0"/>
                    <a:sym typeface="Wingdings" pitchFamily="2" charset="2"/>
                  </a:rPr>
                  <a:t>In SILH 5.0% (1.6%) precision on</a:t>
                </a:r>
                <a:r>
                  <a:rPr lang="en-US" sz="1200">
                    <a:solidFill>
                      <a:schemeClr val="tx1">
                        <a:lumMod val="75000"/>
                        <a:lumOff val="25000"/>
                      </a:schemeClr>
                    </a:solidFill>
                    <a:sym typeface="Wingdings" pitchFamily="2" charset="2"/>
                  </a:rPr>
                  <a:t> </a:t>
                </a:r>
                <a14:m>
                  <m:oMath xmlns:m="http://schemas.openxmlformats.org/officeDocument/2006/math">
                    <m:sSub>
                      <m:sSubPr>
                        <m:ctrlPr>
                          <a:rPr lang="en-US" sz="1200" i="1">
                            <a:solidFill>
                              <a:schemeClr val="tx1">
                                <a:lumMod val="75000"/>
                                <a:lumOff val="25000"/>
                              </a:schemeClr>
                            </a:solidFill>
                            <a:latin typeface="Cambria Math" panose="02040503050406030204" pitchFamily="18" charset="0"/>
                            <a:sym typeface="Wingdings" pitchFamily="2" charset="2"/>
                          </a:rPr>
                        </m:ctrlPr>
                      </m:sSubPr>
                      <m:e>
                        <m:r>
                          <a:rPr lang="en-US" sz="12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𝜅</m:t>
                        </m:r>
                      </m:e>
                      <m:sub>
                        <m:r>
                          <a:rPr lang="en-US" sz="1200" i="1">
                            <a:solidFill>
                              <a:schemeClr val="tx1">
                                <a:lumMod val="75000"/>
                                <a:lumOff val="25000"/>
                              </a:schemeClr>
                            </a:solidFill>
                            <a:latin typeface="Cambria Math" panose="02040503050406030204" pitchFamily="18" charset="0"/>
                            <a:sym typeface="Wingdings" pitchFamily="2" charset="2"/>
                          </a:rPr>
                          <m:t>𝑖</m:t>
                        </m:r>
                      </m:sub>
                    </m:sSub>
                  </m:oMath>
                </a14:m>
                <a:r>
                  <a:rPr lang="en-CH" sz="1200">
                    <a:solidFill>
                      <a:schemeClr val="tx1">
                        <a:lumMod val="75000"/>
                        <a:lumOff val="25000"/>
                      </a:schemeClr>
                    </a:solidFill>
                    <a:latin typeface="Helvetica" pitchFamily="2" charset="0"/>
                    <a:ea typeface="Helvetica Light" charset="0"/>
                    <a:cs typeface="Helvetica Light" charset="0"/>
                    <a:sym typeface="Wingdings" pitchFamily="2" charset="2"/>
                  </a:rPr>
                  <a:t> probes compositeness scale                    </a:t>
                </a:r>
                <a14:m>
                  <m:oMath xmlns:m="http://schemas.openxmlformats.org/officeDocument/2006/math">
                    <m:sSub>
                      <m:sSubPr>
                        <m:ctrlPr>
                          <a:rPr lang="en-CH" sz="12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Pr>
                      <m:e>
                        <m:r>
                          <a:rPr lang="en-US" sz="1200" i="1">
                            <a:solidFill>
                              <a:schemeClr val="tx1">
                                <a:lumMod val="75000"/>
                                <a:lumOff val="25000"/>
                              </a:schemeClr>
                            </a:solidFill>
                            <a:latin typeface="Cambria Math" panose="02040503050406030204" pitchFamily="18" charset="0"/>
                            <a:ea typeface="Cambria Math" panose="02040503050406030204" pitchFamily="18" charset="0"/>
                            <a:cs typeface="Helvetica Light" charset="0"/>
                            <a:sym typeface="Wingdings" pitchFamily="2" charset="2"/>
                          </a:rPr>
                          <m:t>𝑓</m:t>
                        </m:r>
                      </m:e>
                      <m:sub>
                        <m:r>
                          <a:rPr lang="en-US" sz="12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𝐻</m:t>
                        </m:r>
                      </m:sub>
                    </m:sSub>
                    <m:r>
                      <a:rPr lang="en-US" sz="12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 ~</m:t>
                    </m:r>
                  </m:oMath>
                </a14:m>
                <a:r>
                  <a:rPr lang="en-CH" sz="1200">
                    <a:solidFill>
                      <a:schemeClr val="tx1">
                        <a:lumMod val="75000"/>
                        <a:lumOff val="25000"/>
                      </a:schemeClr>
                    </a:solidFill>
                    <a:latin typeface="Helvetica" pitchFamily="2" charset="0"/>
                    <a:ea typeface="Helvetica Light" charset="0"/>
                    <a:cs typeface="Helvetica Light" charset="0"/>
                    <a:sym typeface="Wingdings" pitchFamily="2" charset="2"/>
                  </a:rPr>
                  <a:t> 1.1 (1.9) TeV</a:t>
                </a:r>
              </a:p>
            </p:txBody>
          </p:sp>
        </mc:Choice>
        <mc:Fallback xmlns="">
          <p:sp>
            <p:nvSpPr>
              <p:cNvPr id="10" name="TextBox 9">
                <a:extLst>
                  <a:ext uri="{FF2B5EF4-FFF2-40B4-BE49-F238E27FC236}">
                    <a16:creationId xmlns:a16="http://schemas.microsoft.com/office/drawing/2014/main" id="{D3BCA564-F7F4-4C6F-7B43-46C0AF9783DF}"/>
                  </a:ext>
                </a:extLst>
              </p:cNvPr>
              <p:cNvSpPr txBox="1">
                <a:spLocks noRot="1" noChangeAspect="1" noMove="1" noResize="1" noEditPoints="1" noAdjustHandles="1" noChangeArrowheads="1" noChangeShapeType="1" noTextEdit="1"/>
              </p:cNvSpPr>
              <p:nvPr/>
            </p:nvSpPr>
            <p:spPr>
              <a:xfrm>
                <a:off x="5289491" y="1837023"/>
                <a:ext cx="1773196" cy="830997"/>
              </a:xfrm>
              <a:prstGeom prst="rect">
                <a:avLst/>
              </a:prstGeom>
              <a:blipFill>
                <a:blip r:embed="rId4"/>
                <a:stretch>
                  <a:fillRect r="-37589" b="-2985"/>
                </a:stretch>
              </a:blipFill>
            </p:spPr>
            <p:txBody>
              <a:bodyPr/>
              <a:lstStyle/>
              <a:p>
                <a:r>
                  <a:rPr lang="en-GB">
                    <a:noFill/>
                  </a:rPr>
                  <a:t> </a:t>
                </a:r>
              </a:p>
            </p:txBody>
          </p:sp>
        </mc:Fallback>
      </mc:AlternateContent>
      <p:sp>
        <p:nvSpPr>
          <p:cNvPr id="12" name="Rectangle 11">
            <a:extLst>
              <a:ext uri="{FF2B5EF4-FFF2-40B4-BE49-F238E27FC236}">
                <a16:creationId xmlns:a16="http://schemas.microsoft.com/office/drawing/2014/main" id="{A7948B33-E4FB-1D00-AA3D-27BD211F1B65}"/>
              </a:ext>
            </a:extLst>
          </p:cNvPr>
          <p:cNvSpPr/>
          <p:nvPr/>
        </p:nvSpPr>
        <p:spPr>
          <a:xfrm>
            <a:off x="7940606" y="1147461"/>
            <a:ext cx="4171882" cy="2662267"/>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Prospects for Higgs width from off-shell measurement, invisible Higgs decays, Higgs sector extensions (2HDM)</a:t>
            </a:r>
          </a:p>
          <a:p>
            <a:pPr marL="285750" lvl="0" indent="-285750" defTabSz="457200" fontAlgn="base">
              <a:spcBef>
                <a:spcPts val="1800"/>
              </a:spcBef>
              <a:spcAft>
                <a:spcPct val="0"/>
              </a:spcAft>
              <a:buFont typeface="Arial" panose="020B0604020202020204" pitchFamily="34" charset="0"/>
              <a:buChar char="•"/>
              <a:defRPr/>
            </a:pPr>
            <a:r>
              <a:rPr lang="en-GB" sz="1400">
                <a:solidFill>
                  <a:srgbClr val="000000"/>
                </a:solidFill>
                <a:latin typeface="Helvetica" pitchFamily="2" charset="0"/>
              </a:rPr>
              <a:t>Γ</a:t>
            </a:r>
            <a:r>
              <a:rPr lang="en-GB" sz="1400" baseline="-25000">
                <a:solidFill>
                  <a:srgbClr val="000000"/>
                </a:solidFill>
                <a:latin typeface="Helvetica" pitchFamily="2" charset="0"/>
              </a:rPr>
              <a:t>H</a:t>
            </a:r>
            <a:r>
              <a:rPr lang="en-GB" sz="1400">
                <a:solidFill>
                  <a:srgbClr val="000000"/>
                </a:solidFill>
                <a:latin typeface="Helvetica" pitchFamily="2" charset="0"/>
              </a:rPr>
              <a:t> via </a:t>
            </a:r>
            <a:r>
              <a:rPr lang="en-GB" sz="1400" err="1">
                <a:solidFill>
                  <a:srgbClr val="000000"/>
                </a:solidFill>
                <a:latin typeface="Helvetica" pitchFamily="2" charset="0"/>
              </a:rPr>
              <a:t>μ</a:t>
            </a:r>
            <a:r>
              <a:rPr lang="en-GB" sz="1400" baseline="-25000" err="1">
                <a:solidFill>
                  <a:srgbClr val="000000"/>
                </a:solidFill>
                <a:latin typeface="Helvetica" pitchFamily="2" charset="0"/>
              </a:rPr>
              <a:t>off</a:t>
            </a:r>
            <a:r>
              <a:rPr lang="en-GB" sz="1400" baseline="-25000">
                <a:solidFill>
                  <a:srgbClr val="000000"/>
                </a:solidFill>
                <a:latin typeface="Helvetica" pitchFamily="2" charset="0"/>
              </a:rPr>
              <a:t>-shell </a:t>
            </a:r>
            <a:r>
              <a:rPr lang="en-GB" sz="1400">
                <a:solidFill>
                  <a:srgbClr val="000000"/>
                </a:solidFill>
                <a:latin typeface="Helvetica" pitchFamily="2" charset="0"/>
              </a:rPr>
              <a:t>/</a:t>
            </a:r>
            <a:r>
              <a:rPr lang="en-GB" sz="1400" baseline="-25000">
                <a:solidFill>
                  <a:srgbClr val="000000"/>
                </a:solidFill>
                <a:latin typeface="Helvetica" pitchFamily="2" charset="0"/>
              </a:rPr>
              <a:t> </a:t>
            </a:r>
            <a:r>
              <a:rPr lang="en-GB" sz="1400" err="1">
                <a:solidFill>
                  <a:srgbClr val="000000"/>
                </a:solidFill>
                <a:latin typeface="Helvetica" pitchFamily="2" charset="0"/>
              </a:rPr>
              <a:t>μ</a:t>
            </a:r>
            <a:r>
              <a:rPr lang="en-GB" sz="1400" baseline="-25000" err="1">
                <a:solidFill>
                  <a:srgbClr val="000000"/>
                </a:solidFill>
                <a:latin typeface="Helvetica" pitchFamily="2" charset="0"/>
              </a:rPr>
              <a:t>on</a:t>
            </a:r>
            <a:r>
              <a:rPr lang="en-GB" sz="1400" baseline="-25000">
                <a:solidFill>
                  <a:srgbClr val="000000"/>
                </a:solidFill>
                <a:latin typeface="Helvetica" pitchFamily="2" charset="0"/>
              </a:rPr>
              <a:t>-shell</a:t>
            </a:r>
            <a:r>
              <a:rPr lang="en-GB" sz="1400">
                <a:solidFill>
                  <a:srgbClr val="000000"/>
                </a:solidFill>
                <a:latin typeface="Helvetica" pitchFamily="2" charset="0"/>
              </a:rPr>
              <a:t> in H → 4𝓁 &amp; 2𝓁2𝜈           with &lt; 20% uncertainty</a:t>
            </a:r>
          </a:p>
          <a:p>
            <a:pPr marL="285750" lvl="0" indent="-285750" defTabSz="457200" fontAlgn="base">
              <a:spcBef>
                <a:spcPts val="1200"/>
              </a:spcBef>
              <a:spcAft>
                <a:spcPct val="0"/>
              </a:spcAft>
              <a:buFont typeface="Arial" panose="020B0604020202020204" pitchFamily="34" charset="0"/>
              <a:buChar char="•"/>
              <a:defRPr/>
            </a:pPr>
            <a:r>
              <a:rPr lang="en-GB" sz="1400">
                <a:solidFill>
                  <a:srgbClr val="000000"/>
                </a:solidFill>
                <a:latin typeface="Helvetica" pitchFamily="2" charset="0"/>
              </a:rPr>
              <a:t>BR(H → invisible) &lt; 2.5%</a:t>
            </a:r>
          </a:p>
          <a:p>
            <a:pPr marL="285750" lvl="0" indent="-285750" defTabSz="457200" fontAlgn="base">
              <a:spcBef>
                <a:spcPts val="1200"/>
              </a:spcBef>
              <a:spcAft>
                <a:spcPct val="0"/>
              </a:spcAft>
              <a:buFont typeface="Arial" panose="020B0604020202020204" pitchFamily="34" charset="0"/>
              <a:buChar char="•"/>
              <a:defRPr/>
            </a:pPr>
            <a:r>
              <a:rPr lang="en-GB" sz="1400">
                <a:solidFill>
                  <a:srgbClr val="000000"/>
                </a:solidFill>
                <a:latin typeface="Helvetica" pitchFamily="2" charset="0"/>
              </a:rPr>
              <a:t>Discover or exclude MSSM two Higgs  doublets scenario deep into TeV scale                 for tanβ &gt; 6</a:t>
            </a:r>
          </a:p>
        </p:txBody>
      </p:sp>
      <p:cxnSp>
        <p:nvCxnSpPr>
          <p:cNvPr id="18" name="Straight Connector 17">
            <a:extLst>
              <a:ext uri="{FF2B5EF4-FFF2-40B4-BE49-F238E27FC236}">
                <a16:creationId xmlns:a16="http://schemas.microsoft.com/office/drawing/2014/main" id="{822A7296-829C-133A-F997-F01E9446E468}"/>
              </a:ext>
            </a:extLst>
          </p:cNvPr>
          <p:cNvCxnSpPr/>
          <p:nvPr/>
        </p:nvCxnSpPr>
        <p:spPr>
          <a:xfrm>
            <a:off x="7537977" y="1213721"/>
            <a:ext cx="0" cy="5279843"/>
          </a:xfrm>
          <a:prstGeom prst="line">
            <a:avLst/>
          </a:prstGeom>
          <a:ln w="3175">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 name="Rounded Rectangle 3">
            <a:extLst>
              <a:ext uri="{FF2B5EF4-FFF2-40B4-BE49-F238E27FC236}">
                <a16:creationId xmlns:a16="http://schemas.microsoft.com/office/drawing/2014/main" id="{3AA1E1CE-C4CE-9150-CDCD-4AEB64CC3958}"/>
              </a:ext>
            </a:extLst>
          </p:cNvPr>
          <p:cNvSpPr/>
          <p:nvPr/>
        </p:nvSpPr>
        <p:spPr>
          <a:xfrm>
            <a:off x="522000" y="2809461"/>
            <a:ext cx="4974629" cy="2571166"/>
          </a:xfrm>
          <a:prstGeom prst="roundRect">
            <a:avLst>
              <a:gd name="adj" fmla="val 1069"/>
            </a:avLst>
          </a:prstGeom>
          <a:ln w="19050">
            <a:solidFill>
              <a:srgbClr val="E40000"/>
            </a:solidFill>
          </a:ln>
        </p:spPr>
        <p:txBody>
          <a:bodyPr wrap="square" rtlCol="0" anchor="ctr">
            <a:spAutoFit/>
          </a:bodyPr>
          <a:lstStyle/>
          <a:p>
            <a:pPr algn="l"/>
            <a:endParaRPr lang="en-CH" sz="1600">
              <a:latin typeface="Helvetica" pitchFamily="2" charset="0"/>
            </a:endParaRPr>
          </a:p>
        </p:txBody>
      </p:sp>
      <p:sp>
        <p:nvSpPr>
          <p:cNvPr id="7" name="TextBox 6">
            <a:extLst>
              <a:ext uri="{FF2B5EF4-FFF2-40B4-BE49-F238E27FC236}">
                <a16:creationId xmlns:a16="http://schemas.microsoft.com/office/drawing/2014/main" id="{7516E0BB-5DF1-0D13-2A79-CF65AB6EAD01}"/>
              </a:ext>
            </a:extLst>
          </p:cNvPr>
          <p:cNvSpPr txBox="1"/>
          <p:nvPr/>
        </p:nvSpPr>
        <p:spPr>
          <a:xfrm>
            <a:off x="5575539" y="2929000"/>
            <a:ext cx="1559810" cy="1384995"/>
          </a:xfrm>
          <a:prstGeom prst="rect">
            <a:avLst/>
          </a:prstGeom>
          <a:noFill/>
        </p:spPr>
        <p:txBody>
          <a:bodyPr wrap="square" rtlCol="0">
            <a:spAutoFit/>
          </a:bodyPr>
          <a:lstStyle/>
          <a:p>
            <a:pPr marL="0" algn="l">
              <a:spcBef>
                <a:spcPts val="3000"/>
              </a:spcBef>
            </a:pPr>
            <a:r>
              <a:rPr lang="en-GB" sz="1400">
                <a:solidFill>
                  <a:srgbClr val="E40000"/>
                </a:solidFill>
                <a:latin typeface="Helvetica" pitchFamily="2" charset="0"/>
                <a:ea typeface="Helvetica Light" charset="0"/>
                <a:cs typeface="Helvetica Light" charset="0"/>
                <a:sym typeface="Wingdings" pitchFamily="2" charset="2"/>
              </a:rPr>
              <a:t>Even with 2× better theory precision, theoretical uncertainties will be dominant</a:t>
            </a:r>
            <a:endParaRPr lang="en-CH" sz="1400">
              <a:solidFill>
                <a:srgbClr val="E40000"/>
              </a:solidFill>
              <a:latin typeface="Helvetica" pitchFamily="2" charset="0"/>
              <a:ea typeface="Helvetica Light" charset="0"/>
              <a:cs typeface="Helvetica Light" charset="0"/>
              <a:sym typeface="Wingdings" pitchFamily="2" charset="2"/>
            </a:endParaRPr>
          </a:p>
        </p:txBody>
      </p:sp>
      <p:sp>
        <p:nvSpPr>
          <p:cNvPr id="9" name="Rounded Rectangle 8">
            <a:extLst>
              <a:ext uri="{FF2B5EF4-FFF2-40B4-BE49-F238E27FC236}">
                <a16:creationId xmlns:a16="http://schemas.microsoft.com/office/drawing/2014/main" id="{899836F6-41FD-7B39-60CD-E30DD640A725}"/>
              </a:ext>
            </a:extLst>
          </p:cNvPr>
          <p:cNvSpPr/>
          <p:nvPr/>
        </p:nvSpPr>
        <p:spPr>
          <a:xfrm>
            <a:off x="522001" y="4352463"/>
            <a:ext cx="4974628" cy="347683"/>
          </a:xfrm>
          <a:prstGeom prst="roundRect">
            <a:avLst>
              <a:gd name="adj" fmla="val 2615"/>
            </a:avLst>
          </a:prstGeom>
          <a:ln w="19050">
            <a:solidFill>
              <a:srgbClr val="03A650"/>
            </a:solidFill>
          </a:ln>
        </p:spPr>
        <p:txBody>
          <a:bodyPr wrap="square" rtlCol="0" anchor="ctr">
            <a:spAutoFit/>
          </a:bodyPr>
          <a:lstStyle/>
          <a:p>
            <a:pPr algn="l"/>
            <a:endParaRPr lang="en-CH" sz="1600">
              <a:latin typeface="Helvetica" pitchFamily="2" charset="0"/>
            </a:endParaRPr>
          </a:p>
        </p:txBody>
      </p:sp>
    </p:spTree>
    <p:extLst>
      <p:ext uri="{BB962C8B-B14F-4D97-AF65-F5344CB8AC3E}">
        <p14:creationId xmlns:p14="http://schemas.microsoft.com/office/powerpoint/2010/main" val="418267227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C03E9-9516-16D0-629B-1395D536C53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A5CFC8-6DBE-3741-7B7E-34B465ECBA34}"/>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252EB637-EBFB-23EC-8497-B65530DB2E3D}"/>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D7FBF"/>
                </a:solidFill>
                <a:latin typeface="Helvetica" pitchFamily="2" charset="0"/>
                <a:ea typeface="Trebuchet MS" pitchFamily="-84" charset="0"/>
                <a:cs typeface="Helvetica Light"/>
              </a:rPr>
              <a:t>HL-LHC Physics prospects — Higgs</a:t>
            </a:r>
          </a:p>
        </p:txBody>
      </p:sp>
      <mc:AlternateContent xmlns:mc="http://schemas.openxmlformats.org/markup-compatibility/2006" xmlns:a14="http://schemas.microsoft.com/office/drawing/2010/main">
        <mc:Choice Requires="a14">
          <p:sp>
            <p:nvSpPr>
              <p:cNvPr id="20" name="Rectangle 19">
                <a:extLst>
                  <a:ext uri="{FF2B5EF4-FFF2-40B4-BE49-F238E27FC236}">
                    <a16:creationId xmlns:a16="http://schemas.microsoft.com/office/drawing/2014/main" id="{B99D1E23-9022-0ECF-BC5F-2BEBB5002603}"/>
                  </a:ext>
                </a:extLst>
              </p:cNvPr>
              <p:cNvSpPr/>
              <p:nvPr/>
            </p:nvSpPr>
            <p:spPr>
              <a:xfrm>
                <a:off x="641953" y="1147461"/>
                <a:ext cx="11305525" cy="584775"/>
              </a:xfrm>
              <a:prstGeom prst="rect">
                <a:avLst/>
              </a:prstGeom>
            </p:spPr>
            <p:txBody>
              <a:bodyPr wrap="square">
                <a:spAutoFit/>
              </a:bodyPr>
              <a:lstStyle/>
              <a:p>
                <a:pPr lvl="0" defTabSz="457200" fontAlgn="base">
                  <a:spcBef>
                    <a:spcPts val="1800"/>
                  </a:spcBef>
                  <a:spcAft>
                    <a:spcPct val="0"/>
                  </a:spcAft>
                  <a:defRPr/>
                </a:pPr>
                <a:r>
                  <a:rPr lang="en-GB" sz="1600" b="1">
                    <a:solidFill>
                      <a:srgbClr val="000000"/>
                    </a:solidFill>
                    <a:latin typeface="Helvetica" pitchFamily="2" charset="0"/>
                  </a:rPr>
                  <a:t>Higgs self-coupling via Higgs pair production: </a:t>
                </a:r>
                <a:r>
                  <a:rPr lang="en-GB" sz="1600">
                    <a:solidFill>
                      <a:srgbClr val="000000"/>
                    </a:solidFill>
                    <a:latin typeface="Helvetica" pitchFamily="2" charset="0"/>
                  </a:rPr>
                  <a:t>complex final states, eldorado for ML enthusiasts, strongest channels: HH → bb𝛾𝛾, bb𝜏𝜏, </a:t>
                </a:r>
                <a:r>
                  <a:rPr lang="en-GB" sz="1600" err="1">
                    <a:solidFill>
                      <a:srgbClr val="000000"/>
                    </a:solidFill>
                    <a:latin typeface="Helvetica" pitchFamily="2" charset="0"/>
                  </a:rPr>
                  <a:t>bbbb</a:t>
                </a:r>
                <a:r>
                  <a:rPr lang="en-GB" sz="1600">
                    <a:solidFill>
                      <a:srgbClr val="000000"/>
                    </a:solidFill>
                    <a:latin typeface="Helvetica" pitchFamily="2" charset="0"/>
                  </a:rPr>
                  <a:t>. Best sensitivity to </a:t>
                </a:r>
                <a14:m>
                  <m:oMath xmlns:m="http://schemas.openxmlformats.org/officeDocument/2006/math">
                    <m:r>
                      <a:rPr lang="en-GB" sz="1600" b="1" i="1" smtClean="0">
                        <a:solidFill>
                          <a:srgbClr val="0070C0"/>
                        </a:solidFill>
                        <a:latin typeface="Cambria Math" panose="02040503050406030204" pitchFamily="18" charset="0"/>
                        <a:ea typeface="Cambria Math" panose="02040503050406030204" pitchFamily="18" charset="0"/>
                      </a:rPr>
                      <m:t>𝝀</m:t>
                    </m:r>
                  </m:oMath>
                </a14:m>
                <a:r>
                  <a:rPr lang="en-GB" sz="1600">
                    <a:solidFill>
                      <a:srgbClr val="000000"/>
                    </a:solidFill>
                    <a:latin typeface="Helvetica" pitchFamily="2" charset="0"/>
                  </a:rPr>
                  <a:t> at low m(HH) </a:t>
                </a:r>
              </a:p>
            </p:txBody>
          </p:sp>
        </mc:Choice>
        <mc:Fallback xmlns="">
          <p:sp>
            <p:nvSpPr>
              <p:cNvPr id="20" name="Rectangle 19">
                <a:extLst>
                  <a:ext uri="{FF2B5EF4-FFF2-40B4-BE49-F238E27FC236}">
                    <a16:creationId xmlns:a16="http://schemas.microsoft.com/office/drawing/2014/main" id="{73B5AC40-D60F-79EA-6844-236D1A81375A}"/>
                  </a:ext>
                </a:extLst>
              </p:cNvPr>
              <p:cNvSpPr>
                <a:spLocks noRot="1" noChangeAspect="1" noMove="1" noResize="1" noEditPoints="1" noAdjustHandles="1" noChangeArrowheads="1" noChangeShapeType="1" noTextEdit="1"/>
              </p:cNvSpPr>
              <p:nvPr/>
            </p:nvSpPr>
            <p:spPr>
              <a:xfrm>
                <a:off x="641953" y="1147461"/>
                <a:ext cx="11305525" cy="584775"/>
              </a:xfrm>
              <a:prstGeom prst="rect">
                <a:avLst/>
              </a:prstGeom>
              <a:blipFill>
                <a:blip r:embed="rId2"/>
                <a:stretch>
                  <a:fillRect l="-224" t="-4255" b="-10638"/>
                </a:stretch>
              </a:blipFill>
            </p:spPr>
            <p:txBody>
              <a:bodyPr/>
              <a:lstStyle/>
              <a:p>
                <a:r>
                  <a:rPr lang="en-CH">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4054AC6C-3CEB-C320-BCAD-1CF2C0B2D9CA}"/>
                  </a:ext>
                </a:extLst>
              </p:cNvPr>
              <p:cNvSpPr txBox="1"/>
              <p:nvPr/>
            </p:nvSpPr>
            <p:spPr>
              <a:xfrm>
                <a:off x="649286" y="3716556"/>
                <a:ext cx="3697428" cy="892552"/>
              </a:xfrm>
              <a:prstGeom prst="rect">
                <a:avLst/>
              </a:prstGeom>
              <a:noFill/>
            </p:spPr>
            <p:txBody>
              <a:bodyPr wrap="square">
                <a:spAutoFit/>
              </a:bodyPr>
              <a:lstStyle/>
              <a:p>
                <a:pPr>
                  <a:spcBef>
                    <a:spcPts val="3000"/>
                  </a:spcBef>
                </a:pPr>
                <a:r>
                  <a:rPr lang="en-CH" sz="1400">
                    <a:solidFill>
                      <a:prstClr val="black"/>
                    </a:solidFill>
                    <a:latin typeface="Helvetica" pitchFamily="2" charset="0"/>
                    <a:ea typeface="Helvetica Light" charset="0"/>
                    <a:cs typeface="Helvetica Light" charset="0"/>
                    <a:sym typeface="Wingdings" pitchFamily="2" charset="2"/>
                  </a:rPr>
                  <a:t>For SM: </a:t>
                </a:r>
              </a:p>
              <a:p>
                <a:pPr marL="285750" indent="-285750">
                  <a:spcBef>
                    <a:spcPts val="600"/>
                  </a:spcBef>
                  <a:buFont typeface="Arial" panose="020B0604020202020204" pitchFamily="34" charset="0"/>
                  <a:buChar char="•"/>
                </a:pPr>
                <a:r>
                  <a:rPr lang="en-CH" sz="1400" b="1">
                    <a:solidFill>
                      <a:prstClr val="black"/>
                    </a:solidFill>
                    <a:latin typeface="Helvetica" pitchFamily="2" charset="0"/>
                    <a:ea typeface="Helvetica Light" charset="0"/>
                    <a:cs typeface="Helvetica Light" charset="0"/>
                    <a:sym typeface="Wingdings" pitchFamily="2" charset="2"/>
                  </a:rPr>
                  <a:t>Expect HH observation &gt; 7σ</a:t>
                </a:r>
              </a:p>
              <a:p>
                <a:pPr marL="285750" indent="-285750">
                  <a:spcBef>
                    <a:spcPts val="600"/>
                  </a:spcBef>
                  <a:buFont typeface="Arial" panose="020B0604020202020204" pitchFamily="34" charset="0"/>
                  <a:buChar char="•"/>
                </a:pPr>
                <a14:m>
                  <m:oMath xmlns:m="http://schemas.openxmlformats.org/officeDocument/2006/math">
                    <m:sSub>
                      <m:sSubPr>
                        <m:ctrlPr>
                          <a:rPr lang="en-US" sz="1400" b="1" i="1">
                            <a:solidFill>
                              <a:srgbClr val="0070C0"/>
                            </a:solidFill>
                            <a:latin typeface="Cambria Math" panose="02040503050406030204" pitchFamily="18" charset="0"/>
                            <a:ea typeface="Cambria Math" panose="02040503050406030204" pitchFamily="18" charset="0"/>
                          </a:rPr>
                        </m:ctrlPr>
                      </m:sSubPr>
                      <m:e>
                        <m:r>
                          <a:rPr lang="en-US" sz="1400" b="1" i="1">
                            <a:solidFill>
                              <a:srgbClr val="0070C0"/>
                            </a:solidFill>
                            <a:latin typeface="Cambria Math" panose="02040503050406030204" pitchFamily="18" charset="0"/>
                            <a:ea typeface="Cambria Math" panose="02040503050406030204" pitchFamily="18" charset="0"/>
                          </a:rPr>
                          <m:t>𝜿</m:t>
                        </m:r>
                      </m:e>
                      <m:sub>
                        <m:r>
                          <a:rPr lang="en-US" sz="1400" b="1" i="1">
                            <a:solidFill>
                              <a:srgbClr val="0070C0"/>
                            </a:solidFill>
                            <a:latin typeface="Cambria Math" panose="02040503050406030204" pitchFamily="18" charset="0"/>
                            <a:ea typeface="Cambria Math" panose="02040503050406030204" pitchFamily="18" charset="0"/>
                          </a:rPr>
                          <m:t>𝝀</m:t>
                        </m:r>
                      </m:sub>
                    </m:sSub>
                  </m:oMath>
                </a14:m>
                <a:r>
                  <a:rPr lang="en-CH" sz="1400" b="1">
                    <a:solidFill>
                      <a:prstClr val="black"/>
                    </a:solidFill>
                    <a:latin typeface="Helvetica" pitchFamily="2" charset="0"/>
                    <a:ea typeface="Helvetica Light" charset="0"/>
                    <a:cs typeface="Helvetica Light" charset="0"/>
                    <a:sym typeface="Wingdings" pitchFamily="2" charset="2"/>
                  </a:rPr>
                  <a:t> </a:t>
                </a:r>
                <a:r>
                  <a:rPr lang="en-CH" sz="1400" b="1">
                    <a:solidFill>
                      <a:srgbClr val="0070C0"/>
                    </a:solidFill>
                    <a:latin typeface="Helvetica" pitchFamily="2" charset="0"/>
                    <a:ea typeface="Helvetica Light" charset="0"/>
                    <a:cs typeface="Helvetica Light" charset="0"/>
                    <a:sym typeface="Wingdings" pitchFamily="2" charset="2"/>
                  </a:rPr>
                  <a:t>precision better than 30%</a:t>
                </a:r>
              </a:p>
            </p:txBody>
          </p:sp>
        </mc:Choice>
        <mc:Fallback xmlns="">
          <p:sp>
            <p:nvSpPr>
              <p:cNvPr id="8" name="TextBox 7">
                <a:extLst>
                  <a:ext uri="{FF2B5EF4-FFF2-40B4-BE49-F238E27FC236}">
                    <a16:creationId xmlns:a16="http://schemas.microsoft.com/office/drawing/2014/main" id="{4054AC6C-3CEB-C320-BCAD-1CF2C0B2D9CA}"/>
                  </a:ext>
                </a:extLst>
              </p:cNvPr>
              <p:cNvSpPr txBox="1">
                <a:spLocks noRot="1" noChangeAspect="1" noMove="1" noResize="1" noEditPoints="1" noAdjustHandles="1" noChangeArrowheads="1" noChangeShapeType="1" noTextEdit="1"/>
              </p:cNvSpPr>
              <p:nvPr/>
            </p:nvSpPr>
            <p:spPr>
              <a:xfrm>
                <a:off x="649286" y="3716556"/>
                <a:ext cx="3697428" cy="892552"/>
              </a:xfrm>
              <a:prstGeom prst="rect">
                <a:avLst/>
              </a:prstGeom>
              <a:blipFill>
                <a:blip r:embed="rId3"/>
                <a:stretch>
                  <a:fillRect l="-685" t="-1408" b="-8451"/>
                </a:stretch>
              </a:blipFill>
            </p:spPr>
            <p:txBody>
              <a:bodyPr/>
              <a:lstStyle/>
              <a:p>
                <a:r>
                  <a:rPr lang="en-GB">
                    <a:noFill/>
                  </a:rPr>
                  <a:t> </a:t>
                </a:r>
              </a:p>
            </p:txBody>
          </p:sp>
        </mc:Fallback>
      </mc:AlternateContent>
      <p:sp>
        <p:nvSpPr>
          <p:cNvPr id="5" name="Rounded Rectangle 4">
            <a:extLst>
              <a:ext uri="{FF2B5EF4-FFF2-40B4-BE49-F238E27FC236}">
                <a16:creationId xmlns:a16="http://schemas.microsoft.com/office/drawing/2014/main" id="{90C5B442-2467-7C8D-4424-8213E6ECABB6}"/>
              </a:ext>
            </a:extLst>
          </p:cNvPr>
          <p:cNvSpPr/>
          <p:nvPr/>
        </p:nvSpPr>
        <p:spPr>
          <a:xfrm>
            <a:off x="743473" y="3040591"/>
            <a:ext cx="2469073" cy="424500"/>
          </a:xfrm>
          <a:prstGeom prst="roundRect">
            <a:avLst/>
          </a:prstGeom>
          <a:solidFill>
            <a:srgbClr val="CFF0F4"/>
          </a:solidFill>
          <a:ln>
            <a:solidFill>
              <a:schemeClr val="tx2">
                <a:lumMod val="75000"/>
              </a:schemeClr>
            </a:solidFill>
          </a:ln>
        </p:spPr>
        <p:txBody>
          <a:bodyPr wrap="square" rtlCol="0" anchor="ctr">
            <a:spAutoFit/>
          </a:bodyPr>
          <a:lstStyle/>
          <a:p>
            <a:pPr algn="l"/>
            <a:endParaRPr lang="en-GB" sz="1600" noProof="0">
              <a:latin typeface="Helvetica" pitchFamily="2" charset="0"/>
            </a:endParaRP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B08944CA-C5B0-D1BB-264D-D0B0A4613784}"/>
                  </a:ext>
                </a:extLst>
              </p:cNvPr>
              <p:cNvSpPr txBox="1"/>
              <p:nvPr/>
            </p:nvSpPr>
            <p:spPr>
              <a:xfrm>
                <a:off x="2437191" y="2042190"/>
                <a:ext cx="1493870" cy="5903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1600" i="1" smtClean="0">
                          <a:solidFill>
                            <a:schemeClr val="tx1"/>
                          </a:solidFill>
                          <a:latin typeface="Cambria Math" panose="02040503050406030204" pitchFamily="18" charset="0"/>
                          <a:ea typeface="Cambria Math" panose="02040503050406030204" pitchFamily="18" charset="0"/>
                        </a:rPr>
                        <m:t>∝</m:t>
                      </m:r>
                      <m:r>
                        <a:rPr lang="en-US" sz="1600" b="0" i="1" smtClean="0">
                          <a:solidFill>
                            <a:schemeClr val="tx1"/>
                          </a:solidFill>
                          <a:latin typeface="Cambria Math" panose="02040503050406030204" pitchFamily="18" charset="0"/>
                          <a:ea typeface="Cambria Math" panose="02040503050406030204" pitchFamily="18" charset="0"/>
                        </a:rPr>
                        <m:t>6</m:t>
                      </m:r>
                      <m:r>
                        <a:rPr lang="en-GB" sz="1600" b="1" i="1" smtClean="0">
                          <a:solidFill>
                            <a:srgbClr val="0070C0"/>
                          </a:solidFill>
                          <a:latin typeface="Cambria Math" panose="02040503050406030204" pitchFamily="18" charset="0"/>
                          <a:ea typeface="Cambria Math" panose="02040503050406030204" pitchFamily="18" charset="0"/>
                        </a:rPr>
                        <m:t>𝝀</m:t>
                      </m:r>
                      <m:r>
                        <a:rPr lang="en-GB" sz="1600" i="1" smtClean="0">
                          <a:solidFill>
                            <a:schemeClr val="tx1"/>
                          </a:solidFill>
                          <a:latin typeface="Cambria Math" panose="02040503050406030204" pitchFamily="18" charset="0"/>
                          <a:ea typeface="Cambria Math" panose="02040503050406030204" pitchFamily="18" charset="0"/>
                        </a:rPr>
                        <m:t>𝜐</m:t>
                      </m:r>
                      <m:r>
                        <a:rPr lang="en-US" sz="1600" b="0" i="1" smtClean="0">
                          <a:solidFill>
                            <a:schemeClr val="tx1"/>
                          </a:solidFill>
                          <a:latin typeface="Cambria Math" panose="02040503050406030204" pitchFamily="18" charset="0"/>
                          <a:ea typeface="Cambria Math" panose="02040503050406030204" pitchFamily="18" charset="0"/>
                        </a:rPr>
                        <m:t>=</m:t>
                      </m:r>
                      <m:f>
                        <m:fPr>
                          <m:ctrlPr>
                            <a:rPr lang="en-GB" sz="1600" i="1" smtClean="0">
                              <a:solidFill>
                                <a:schemeClr val="tx1"/>
                              </a:solidFill>
                              <a:latin typeface="Cambria Math" panose="02040503050406030204" pitchFamily="18" charset="0"/>
                            </a:rPr>
                          </m:ctrlPr>
                        </m:fPr>
                        <m:num>
                          <m:r>
                            <a:rPr lang="en-US" sz="1600" b="0" i="1" smtClean="0">
                              <a:solidFill>
                                <a:schemeClr val="tx1"/>
                              </a:solidFill>
                              <a:latin typeface="Cambria Math" panose="02040503050406030204" pitchFamily="18" charset="0"/>
                            </a:rPr>
                            <m:t>3</m:t>
                          </m:r>
                          <m:sSubSup>
                            <m:sSubSupPr>
                              <m:ctrlPr>
                                <a:rPr lang="en-US" sz="1600" b="0" i="1" smtClean="0">
                                  <a:solidFill>
                                    <a:schemeClr val="tx1"/>
                                  </a:solidFill>
                                  <a:latin typeface="Cambria Math" panose="02040503050406030204" pitchFamily="18" charset="0"/>
                                </a:rPr>
                              </m:ctrlPr>
                            </m:sSubSupPr>
                            <m:e>
                              <m:r>
                                <a:rPr lang="en-US" sz="1600" b="0" i="1" smtClean="0">
                                  <a:solidFill>
                                    <a:schemeClr val="tx1"/>
                                  </a:solidFill>
                                  <a:latin typeface="Cambria Math" panose="02040503050406030204" pitchFamily="18" charset="0"/>
                                </a:rPr>
                                <m:t>𝑚</m:t>
                              </m:r>
                            </m:e>
                            <m:sub>
                              <m:r>
                                <a:rPr lang="en-US" sz="1600" b="0" i="1" smtClean="0">
                                  <a:solidFill>
                                    <a:schemeClr val="tx1"/>
                                  </a:solidFill>
                                  <a:latin typeface="Cambria Math" panose="02040503050406030204" pitchFamily="18" charset="0"/>
                                </a:rPr>
                                <m:t>𝐻</m:t>
                              </m:r>
                            </m:sub>
                            <m:sup>
                              <m:r>
                                <a:rPr lang="en-US" sz="1600" b="0" i="1" smtClean="0">
                                  <a:solidFill>
                                    <a:schemeClr val="tx1"/>
                                  </a:solidFill>
                                  <a:latin typeface="Cambria Math" panose="02040503050406030204" pitchFamily="18" charset="0"/>
                                </a:rPr>
                                <m:t>2</m:t>
                              </m:r>
                            </m:sup>
                          </m:sSubSup>
                        </m:num>
                        <m:den>
                          <m:r>
                            <a:rPr lang="en-GB" sz="1600" i="1" smtClean="0">
                              <a:solidFill>
                                <a:schemeClr val="tx1"/>
                              </a:solidFill>
                              <a:latin typeface="Cambria Math" panose="02040503050406030204" pitchFamily="18" charset="0"/>
                              <a:ea typeface="Cambria Math" panose="02040503050406030204" pitchFamily="18" charset="0"/>
                            </a:rPr>
                            <m:t>𝜐</m:t>
                          </m:r>
                        </m:den>
                      </m:f>
                    </m:oMath>
                  </m:oMathPara>
                </a14:m>
                <a:endParaRPr lang="en-GB" sz="2000">
                  <a:solidFill>
                    <a:schemeClr val="tx1"/>
                  </a:solidFill>
                  <a:latin typeface="Chalkduster"/>
                  <a:cs typeface="Chalkduster"/>
                </a:endParaRPr>
              </a:p>
            </p:txBody>
          </p:sp>
        </mc:Choice>
        <mc:Fallback xmlns="">
          <p:sp>
            <p:nvSpPr>
              <p:cNvPr id="6" name="TextBox 5">
                <a:extLst>
                  <a:ext uri="{FF2B5EF4-FFF2-40B4-BE49-F238E27FC236}">
                    <a16:creationId xmlns:a16="http://schemas.microsoft.com/office/drawing/2014/main" id="{B08944CA-C5B0-D1BB-264D-D0B0A4613784}"/>
                  </a:ext>
                </a:extLst>
              </p:cNvPr>
              <p:cNvSpPr txBox="1">
                <a:spLocks noRot="1" noChangeAspect="1" noMove="1" noResize="1" noEditPoints="1" noAdjustHandles="1" noChangeArrowheads="1" noChangeShapeType="1" noTextEdit="1"/>
              </p:cNvSpPr>
              <p:nvPr/>
            </p:nvSpPr>
            <p:spPr>
              <a:xfrm>
                <a:off x="2437191" y="2042190"/>
                <a:ext cx="1493870" cy="590354"/>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36D5C0ED-418C-5430-DD84-B13FDC085FA0}"/>
                  </a:ext>
                </a:extLst>
              </p:cNvPr>
              <p:cNvSpPr txBox="1"/>
              <p:nvPr/>
            </p:nvSpPr>
            <p:spPr>
              <a:xfrm>
                <a:off x="743473" y="3081547"/>
                <a:ext cx="246907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i="1" smtClean="0">
                          <a:solidFill>
                            <a:schemeClr val="tx1"/>
                          </a:solidFill>
                          <a:latin typeface="Cambria Math" panose="02040503050406030204" pitchFamily="18" charset="0"/>
                          <a:ea typeface="Cambria Math" panose="02040503050406030204" pitchFamily="18" charset="0"/>
                        </a:rPr>
                        <m:t>𝑉</m:t>
                      </m:r>
                      <m:d>
                        <m:dPr>
                          <m:ctrlPr>
                            <a:rPr lang="en-US" sz="1600" b="0" i="1" smtClean="0">
                              <a:solidFill>
                                <a:schemeClr val="tx1"/>
                              </a:solidFill>
                              <a:latin typeface="Cambria Math" panose="02040503050406030204" pitchFamily="18" charset="0"/>
                              <a:ea typeface="Cambria Math" panose="02040503050406030204" pitchFamily="18" charset="0"/>
                            </a:rPr>
                          </m:ctrlPr>
                        </m:dPr>
                        <m:e>
                          <m:r>
                            <a:rPr lang="en-US" sz="1600" b="0" i="1" smtClean="0">
                              <a:solidFill>
                                <a:schemeClr val="tx1"/>
                              </a:solidFill>
                              <a:latin typeface="Cambria Math" panose="02040503050406030204" pitchFamily="18" charset="0"/>
                              <a:ea typeface="Cambria Math" panose="02040503050406030204" pitchFamily="18" charset="0"/>
                            </a:rPr>
                            <m:t>𝜙</m:t>
                          </m:r>
                        </m:e>
                      </m:d>
                      <m:r>
                        <a:rPr lang="en-US" sz="1600" b="0" i="1" smtClean="0">
                          <a:solidFill>
                            <a:schemeClr val="tx1"/>
                          </a:solidFill>
                          <a:latin typeface="Cambria Math" panose="02040503050406030204" pitchFamily="18" charset="0"/>
                          <a:ea typeface="Cambria Math" panose="02040503050406030204" pitchFamily="18" charset="0"/>
                        </a:rPr>
                        <m:t>=−</m:t>
                      </m:r>
                      <m:sSup>
                        <m:sSupPr>
                          <m:ctrlPr>
                            <a:rPr lang="en-US" sz="1600" b="0" i="1" smtClean="0">
                              <a:solidFill>
                                <a:schemeClr val="tx1"/>
                              </a:solidFill>
                              <a:latin typeface="Cambria Math" panose="02040503050406030204" pitchFamily="18" charset="0"/>
                              <a:ea typeface="Cambria Math" panose="02040503050406030204" pitchFamily="18" charset="0"/>
                            </a:rPr>
                          </m:ctrlPr>
                        </m:sSupPr>
                        <m:e>
                          <m:r>
                            <a:rPr lang="en-US" sz="1600" i="1">
                              <a:solidFill>
                                <a:schemeClr val="tx1"/>
                              </a:solidFill>
                              <a:latin typeface="Cambria Math" panose="02040503050406030204" pitchFamily="18" charset="0"/>
                              <a:ea typeface="Cambria Math" panose="02040503050406030204" pitchFamily="18" charset="0"/>
                            </a:rPr>
                            <m:t>𝜇</m:t>
                          </m:r>
                        </m:e>
                        <m:sup>
                          <m:r>
                            <a:rPr lang="en-US" sz="1600" b="0" i="1" smtClean="0">
                              <a:solidFill>
                                <a:schemeClr val="tx1"/>
                              </a:solidFill>
                              <a:latin typeface="Cambria Math" panose="02040503050406030204" pitchFamily="18" charset="0"/>
                              <a:ea typeface="Cambria Math" panose="02040503050406030204" pitchFamily="18" charset="0"/>
                            </a:rPr>
                            <m:t>2</m:t>
                          </m:r>
                        </m:sup>
                      </m:sSup>
                      <m:sSup>
                        <m:sSupPr>
                          <m:ctrlPr>
                            <a:rPr lang="en-US" sz="1600" b="0" i="1" smtClean="0">
                              <a:solidFill>
                                <a:schemeClr val="tx1"/>
                              </a:solidFill>
                              <a:latin typeface="Cambria Math" panose="02040503050406030204" pitchFamily="18" charset="0"/>
                              <a:ea typeface="Cambria Math" panose="02040503050406030204" pitchFamily="18" charset="0"/>
                            </a:rPr>
                          </m:ctrlPr>
                        </m:sSupPr>
                        <m:e>
                          <m:d>
                            <m:dPr>
                              <m:begChr m:val="|"/>
                              <m:endChr m:val="|"/>
                              <m:ctrlPr>
                                <a:rPr lang="en-US" sz="1600" i="1">
                                  <a:solidFill>
                                    <a:schemeClr val="tx1"/>
                                  </a:solidFill>
                                  <a:latin typeface="Cambria Math" panose="02040503050406030204" pitchFamily="18" charset="0"/>
                                  <a:ea typeface="Cambria Math" panose="02040503050406030204" pitchFamily="18" charset="0"/>
                                </a:rPr>
                              </m:ctrlPr>
                            </m:dPr>
                            <m:e>
                              <m:r>
                                <a:rPr lang="en-US" sz="1600" i="1">
                                  <a:solidFill>
                                    <a:schemeClr val="tx1"/>
                                  </a:solidFill>
                                  <a:latin typeface="Cambria Math" panose="02040503050406030204" pitchFamily="18" charset="0"/>
                                  <a:ea typeface="Cambria Math" panose="02040503050406030204" pitchFamily="18" charset="0"/>
                                </a:rPr>
                                <m:t>𝜙</m:t>
                              </m:r>
                            </m:e>
                          </m:d>
                        </m:e>
                        <m:sup>
                          <m:r>
                            <a:rPr lang="en-US" sz="1600" b="0" i="1" smtClean="0">
                              <a:solidFill>
                                <a:schemeClr val="tx1"/>
                              </a:solidFill>
                              <a:latin typeface="Cambria Math" panose="02040503050406030204" pitchFamily="18" charset="0"/>
                              <a:ea typeface="Cambria Math" panose="02040503050406030204" pitchFamily="18" charset="0"/>
                            </a:rPr>
                            <m:t>2</m:t>
                          </m:r>
                        </m:sup>
                      </m:sSup>
                      <m:r>
                        <a:rPr lang="en-US" sz="1600" b="0" i="1" smtClean="0">
                          <a:solidFill>
                            <a:schemeClr val="tx1"/>
                          </a:solidFill>
                          <a:latin typeface="Cambria Math" panose="02040503050406030204" pitchFamily="18" charset="0"/>
                          <a:ea typeface="Cambria Math" panose="02040503050406030204" pitchFamily="18" charset="0"/>
                        </a:rPr>
                        <m:t>+</m:t>
                      </m:r>
                      <m:r>
                        <a:rPr lang="en-US" sz="1600" b="1" i="1" smtClean="0">
                          <a:solidFill>
                            <a:srgbClr val="0070C0"/>
                          </a:solidFill>
                          <a:latin typeface="Cambria Math" panose="02040503050406030204" pitchFamily="18" charset="0"/>
                          <a:ea typeface="Cambria Math" panose="02040503050406030204" pitchFamily="18" charset="0"/>
                        </a:rPr>
                        <m:t>𝝀</m:t>
                      </m:r>
                      <m:sSup>
                        <m:sSupPr>
                          <m:ctrlPr>
                            <a:rPr lang="en-US" sz="1600" b="0" i="1" smtClean="0">
                              <a:solidFill>
                                <a:schemeClr val="tx1"/>
                              </a:solidFill>
                              <a:latin typeface="Cambria Math" panose="02040503050406030204" pitchFamily="18" charset="0"/>
                              <a:ea typeface="Cambria Math" panose="02040503050406030204" pitchFamily="18" charset="0"/>
                            </a:rPr>
                          </m:ctrlPr>
                        </m:sSupPr>
                        <m:e>
                          <m:d>
                            <m:dPr>
                              <m:begChr m:val="|"/>
                              <m:endChr m:val="|"/>
                              <m:ctrlPr>
                                <a:rPr lang="en-US" sz="1600" b="0" i="1" smtClean="0">
                                  <a:solidFill>
                                    <a:schemeClr val="tx1"/>
                                  </a:solidFill>
                                  <a:latin typeface="Cambria Math" panose="02040503050406030204" pitchFamily="18" charset="0"/>
                                  <a:ea typeface="Cambria Math" panose="02040503050406030204" pitchFamily="18" charset="0"/>
                                </a:rPr>
                              </m:ctrlPr>
                            </m:dPr>
                            <m:e>
                              <m:r>
                                <a:rPr lang="en-US" sz="1600" b="0" i="1" smtClean="0">
                                  <a:solidFill>
                                    <a:schemeClr val="tx1"/>
                                  </a:solidFill>
                                  <a:latin typeface="Cambria Math" panose="02040503050406030204" pitchFamily="18" charset="0"/>
                                  <a:ea typeface="Cambria Math" panose="02040503050406030204" pitchFamily="18" charset="0"/>
                                </a:rPr>
                                <m:t>𝜙</m:t>
                              </m:r>
                            </m:e>
                          </m:d>
                        </m:e>
                        <m:sup>
                          <m:r>
                            <a:rPr lang="en-US" sz="1600" b="0" i="1" smtClean="0">
                              <a:solidFill>
                                <a:schemeClr val="tx1"/>
                              </a:solidFill>
                              <a:latin typeface="Cambria Math" panose="02040503050406030204" pitchFamily="18" charset="0"/>
                              <a:ea typeface="Cambria Math" panose="02040503050406030204" pitchFamily="18" charset="0"/>
                            </a:rPr>
                            <m:t>4</m:t>
                          </m:r>
                        </m:sup>
                      </m:sSup>
                    </m:oMath>
                  </m:oMathPara>
                </a14:m>
                <a:endParaRPr lang="en-GB" sz="2000">
                  <a:solidFill>
                    <a:schemeClr val="tx1"/>
                  </a:solidFill>
                  <a:latin typeface="Chalkduster"/>
                  <a:cs typeface="Chalkduster"/>
                </a:endParaRPr>
              </a:p>
            </p:txBody>
          </p:sp>
        </mc:Choice>
        <mc:Fallback xmlns="">
          <p:sp>
            <p:nvSpPr>
              <p:cNvPr id="7" name="TextBox 6">
                <a:extLst>
                  <a:ext uri="{FF2B5EF4-FFF2-40B4-BE49-F238E27FC236}">
                    <a16:creationId xmlns:a16="http://schemas.microsoft.com/office/drawing/2014/main" id="{36D5C0ED-418C-5430-DD84-B13FDC085FA0}"/>
                  </a:ext>
                </a:extLst>
              </p:cNvPr>
              <p:cNvSpPr txBox="1">
                <a:spLocks noRot="1" noChangeAspect="1" noMove="1" noResize="1" noEditPoints="1" noAdjustHandles="1" noChangeArrowheads="1" noChangeShapeType="1" noTextEdit="1"/>
              </p:cNvSpPr>
              <p:nvPr/>
            </p:nvSpPr>
            <p:spPr>
              <a:xfrm>
                <a:off x="743473" y="3081547"/>
                <a:ext cx="2469073" cy="338554"/>
              </a:xfrm>
              <a:prstGeom prst="rect">
                <a:avLst/>
              </a:prstGeom>
              <a:blipFill>
                <a:blip r:embed="rId5"/>
                <a:stretch>
                  <a:fillRect b="-714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78638A10-491C-53BE-D2C5-A1052DCD6A49}"/>
                  </a:ext>
                </a:extLst>
              </p:cNvPr>
              <p:cNvSpPr txBox="1"/>
              <p:nvPr/>
            </p:nvSpPr>
            <p:spPr>
              <a:xfrm>
                <a:off x="1633875" y="2390135"/>
                <a:ext cx="664369" cy="30777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CH" sz="1400" i="1" smtClean="0">
                              <a:solidFill>
                                <a:srgbClr val="E40000"/>
                              </a:solidFill>
                              <a:latin typeface="Cambria Math" panose="02040503050406030204" pitchFamily="18" charset="0"/>
                              <a:ea typeface="Cambria Math" panose="02040503050406030204" pitchFamily="18" charset="0"/>
                              <a:sym typeface="Wingdings" pitchFamily="2" charset="2"/>
                            </a:rPr>
                          </m:ctrlPr>
                        </m:sSubPr>
                        <m:e>
                          <m:r>
                            <a:rPr lang="en-CH" sz="1400" i="1">
                              <a:solidFill>
                                <a:srgbClr val="E40000"/>
                              </a:solidFill>
                              <a:latin typeface="Cambria Math" panose="02040503050406030204" pitchFamily="18" charset="0"/>
                              <a:ea typeface="Cambria Math" panose="02040503050406030204" pitchFamily="18" charset="0"/>
                              <a:sym typeface="Wingdings" pitchFamily="2" charset="2"/>
                            </a:rPr>
                            <m:t>𝜅</m:t>
                          </m:r>
                        </m:e>
                        <m:sub>
                          <m:r>
                            <a:rPr lang="en-US" sz="1400" b="0" i="1" smtClean="0">
                              <a:solidFill>
                                <a:srgbClr val="E40000"/>
                              </a:solidFill>
                              <a:latin typeface="Cambria Math" panose="02040503050406030204" pitchFamily="18" charset="0"/>
                              <a:ea typeface="Cambria Math" panose="02040503050406030204" pitchFamily="18" charset="0"/>
                              <a:sym typeface="Wingdings" pitchFamily="2" charset="2"/>
                            </a:rPr>
                            <m:t>𝑡</m:t>
                          </m:r>
                        </m:sub>
                      </m:sSub>
                    </m:oMath>
                  </m:oMathPara>
                </a14:m>
                <a:endParaRPr lang="en-CH" sz="1400">
                  <a:solidFill>
                    <a:srgbClr val="E40000"/>
                  </a:solidFill>
                </a:endParaRPr>
              </a:p>
            </p:txBody>
          </p:sp>
        </mc:Choice>
        <mc:Fallback xmlns="">
          <p:sp>
            <p:nvSpPr>
              <p:cNvPr id="9" name="TextBox 8">
                <a:extLst>
                  <a:ext uri="{FF2B5EF4-FFF2-40B4-BE49-F238E27FC236}">
                    <a16:creationId xmlns:a16="http://schemas.microsoft.com/office/drawing/2014/main" id="{78638A10-491C-53BE-D2C5-A1052DCD6A49}"/>
                  </a:ext>
                </a:extLst>
              </p:cNvPr>
              <p:cNvSpPr txBox="1">
                <a:spLocks noRot="1" noChangeAspect="1" noMove="1" noResize="1" noEditPoints="1" noAdjustHandles="1" noChangeArrowheads="1" noChangeShapeType="1" noTextEdit="1"/>
              </p:cNvSpPr>
              <p:nvPr/>
            </p:nvSpPr>
            <p:spPr>
              <a:xfrm>
                <a:off x="1633875" y="2390135"/>
                <a:ext cx="664369" cy="307777"/>
              </a:xfrm>
              <a:prstGeom prst="rect">
                <a:avLst/>
              </a:prstGeom>
              <a:blipFill>
                <a:blip r:embed="rId6"/>
                <a:stretch>
                  <a:fillRect/>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C0195A3F-5671-97D1-2F9B-15EC10AECD69}"/>
              </a:ext>
            </a:extLst>
          </p:cNvPr>
          <p:cNvSpPr txBox="1"/>
          <p:nvPr/>
        </p:nvSpPr>
        <p:spPr>
          <a:xfrm>
            <a:off x="1642549" y="1947564"/>
            <a:ext cx="234360" cy="307777"/>
          </a:xfrm>
          <a:prstGeom prst="rect">
            <a:avLst/>
          </a:prstGeom>
          <a:noFill/>
        </p:spPr>
        <p:txBody>
          <a:bodyPr wrap="none" rtlCol="0">
            <a:spAutoFit/>
          </a:bodyPr>
          <a:lstStyle/>
          <a:p>
            <a:pPr marL="0" algn="l">
              <a:spcBef>
                <a:spcPts val="3000"/>
              </a:spcBef>
            </a:pPr>
            <a:r>
              <a:rPr lang="en-CH" sz="1400">
                <a:solidFill>
                  <a:prstClr val="black"/>
                </a:solidFill>
                <a:latin typeface="Helvetica" pitchFamily="2" charset="0"/>
                <a:ea typeface="Helvetica Light" charset="0"/>
                <a:cs typeface="Helvetica Light" charset="0"/>
                <a:sym typeface="Wingdings" pitchFamily="2" charset="2"/>
              </a:rPr>
              <a:t>t</a:t>
            </a:r>
          </a:p>
        </p:txBody>
      </p:sp>
      <p:pic>
        <p:nvPicPr>
          <p:cNvPr id="12" name="Picture 11">
            <a:extLst>
              <a:ext uri="{FF2B5EF4-FFF2-40B4-BE49-F238E27FC236}">
                <a16:creationId xmlns:a16="http://schemas.microsoft.com/office/drawing/2014/main" id="{31D3010C-D9A7-A0A4-6BEF-66F32538EF55}"/>
              </a:ext>
            </a:extLst>
          </p:cNvPr>
          <p:cNvPicPr>
            <a:picLocks noChangeAspect="1"/>
          </p:cNvPicPr>
          <p:nvPr/>
        </p:nvPicPr>
        <p:blipFill>
          <a:blip r:embed="rId7"/>
          <a:srcRect l="46195"/>
          <a:stretch>
            <a:fillRect/>
          </a:stretch>
        </p:blipFill>
        <p:spPr>
          <a:xfrm>
            <a:off x="868588" y="1889085"/>
            <a:ext cx="2041559" cy="928688"/>
          </a:xfrm>
          <a:prstGeom prst="rect">
            <a:avLst/>
          </a:prstGeom>
        </p:spPr>
      </p:pic>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D8739D36-8F96-E961-5CD6-06608AA76B6F}"/>
                  </a:ext>
                </a:extLst>
              </p:cNvPr>
              <p:cNvSpPr txBox="1"/>
              <p:nvPr/>
            </p:nvSpPr>
            <p:spPr>
              <a:xfrm>
                <a:off x="3350510" y="3078578"/>
                <a:ext cx="1441943" cy="339324"/>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1500" i="1">
                              <a:solidFill>
                                <a:srgbClr val="0070C0"/>
                              </a:solidFill>
                              <a:latin typeface="Cambria Math" panose="02040503050406030204" pitchFamily="18" charset="0"/>
                              <a:ea typeface="Cambria Math" panose="02040503050406030204" pitchFamily="18" charset="0"/>
                            </a:rPr>
                          </m:ctrlPr>
                        </m:sSubPr>
                        <m:e>
                          <m:r>
                            <a:rPr lang="en-GB" sz="1500" i="1">
                              <a:solidFill>
                                <a:srgbClr val="0070C0"/>
                              </a:solidFill>
                              <a:latin typeface="Cambria Math" panose="02040503050406030204" pitchFamily="18" charset="0"/>
                              <a:ea typeface="Cambria Math" panose="02040503050406030204" pitchFamily="18" charset="0"/>
                            </a:rPr>
                            <m:t>𝜅</m:t>
                          </m:r>
                        </m:e>
                        <m:sub>
                          <m:r>
                            <a:rPr lang="en-GB" sz="1500" i="1">
                              <a:solidFill>
                                <a:srgbClr val="0070C0"/>
                              </a:solidFill>
                              <a:latin typeface="Cambria Math" panose="02040503050406030204" pitchFamily="18" charset="0"/>
                              <a:ea typeface="Cambria Math" panose="02040503050406030204" pitchFamily="18" charset="0"/>
                            </a:rPr>
                            <m:t>𝜆</m:t>
                          </m:r>
                        </m:sub>
                      </m:sSub>
                      <m:r>
                        <a:rPr lang="en-US" sz="1500" i="1">
                          <a:solidFill>
                            <a:srgbClr val="000000"/>
                          </a:solidFill>
                          <a:latin typeface="Cambria Math" panose="02040503050406030204" pitchFamily="18" charset="0"/>
                          <a:ea typeface="Cambria Math" panose="02040503050406030204" pitchFamily="18" charset="0"/>
                        </a:rPr>
                        <m:t>≡</m:t>
                      </m:r>
                      <m:f>
                        <m:fPr>
                          <m:type m:val="lin"/>
                          <m:ctrlPr>
                            <a:rPr lang="en-US" sz="1500" i="1">
                              <a:solidFill>
                                <a:srgbClr val="000000"/>
                              </a:solidFill>
                              <a:latin typeface="Cambria Math" panose="02040503050406030204" pitchFamily="18" charset="0"/>
                              <a:ea typeface="Cambria Math" panose="02040503050406030204" pitchFamily="18" charset="0"/>
                            </a:rPr>
                          </m:ctrlPr>
                        </m:fPr>
                        <m:num>
                          <m:sSubSup>
                            <m:sSubSupPr>
                              <m:ctrlPr>
                                <a:rPr lang="en-US" sz="1500" i="1">
                                  <a:solidFill>
                                    <a:srgbClr val="0070C0"/>
                                  </a:solidFill>
                                  <a:latin typeface="Cambria Math" panose="02040503050406030204" pitchFamily="18" charset="0"/>
                                  <a:ea typeface="Cambria Math" panose="02040503050406030204" pitchFamily="18" charset="0"/>
                                </a:rPr>
                              </m:ctrlPr>
                            </m:sSubSupPr>
                            <m:e>
                              <m:r>
                                <a:rPr lang="en-US" sz="1500" i="1">
                                  <a:solidFill>
                                    <a:srgbClr val="0070C0"/>
                                  </a:solidFill>
                                  <a:latin typeface="Cambria Math" panose="02040503050406030204" pitchFamily="18" charset="0"/>
                                  <a:ea typeface="Cambria Math" panose="02040503050406030204" pitchFamily="18" charset="0"/>
                                </a:rPr>
                                <m:t>𝜆</m:t>
                              </m:r>
                            </m:e>
                            <m:sub>
                              <m:r>
                                <a:rPr lang="en-US" sz="1500" i="1">
                                  <a:solidFill>
                                    <a:srgbClr val="0070C0"/>
                                  </a:solidFill>
                                  <a:latin typeface="Cambria Math" panose="02040503050406030204" pitchFamily="18" charset="0"/>
                                  <a:ea typeface="Cambria Math" panose="02040503050406030204" pitchFamily="18" charset="0"/>
                                </a:rPr>
                                <m:t>3</m:t>
                              </m:r>
                            </m:sub>
                            <m:sup>
                              <m:r>
                                <m:rPr>
                                  <m:sty m:val="p"/>
                                </m:rPr>
                                <a:rPr lang="en-US" sz="1500">
                                  <a:solidFill>
                                    <a:srgbClr val="0070C0"/>
                                  </a:solidFill>
                                  <a:latin typeface="Cambria Math" panose="02040503050406030204" pitchFamily="18" charset="0"/>
                                  <a:ea typeface="Cambria Math" panose="02040503050406030204" pitchFamily="18" charset="0"/>
                                </a:rPr>
                                <m:t>obs</m:t>
                              </m:r>
                            </m:sup>
                          </m:sSubSup>
                        </m:num>
                        <m:den>
                          <m:sSup>
                            <m:sSupPr>
                              <m:ctrlPr>
                                <a:rPr lang="en-US" sz="1500" i="1">
                                  <a:solidFill>
                                    <a:srgbClr val="E40000"/>
                                  </a:solidFill>
                                  <a:latin typeface="Cambria Math" panose="02040503050406030204" pitchFamily="18" charset="0"/>
                                  <a:ea typeface="Cambria Math" panose="02040503050406030204" pitchFamily="18" charset="0"/>
                                </a:rPr>
                              </m:ctrlPr>
                            </m:sSupPr>
                            <m:e>
                              <m:r>
                                <a:rPr lang="en-GB" sz="1500" i="1">
                                  <a:solidFill>
                                    <a:srgbClr val="0070C0"/>
                                  </a:solidFill>
                                  <a:latin typeface="Cambria Math" panose="02040503050406030204" pitchFamily="18" charset="0"/>
                                  <a:ea typeface="Cambria Math" panose="02040503050406030204" pitchFamily="18" charset="0"/>
                                </a:rPr>
                                <m:t>𝜆</m:t>
                              </m:r>
                            </m:e>
                            <m:sup>
                              <m:r>
                                <m:rPr>
                                  <m:sty m:val="p"/>
                                </m:rPr>
                                <a:rPr lang="en-US" sz="1500">
                                  <a:solidFill>
                                    <a:srgbClr val="0070C0"/>
                                  </a:solidFill>
                                  <a:latin typeface="Cambria Math" panose="02040503050406030204" pitchFamily="18" charset="0"/>
                                  <a:ea typeface="Cambria Math" panose="02040503050406030204" pitchFamily="18" charset="0"/>
                                </a:rPr>
                                <m:t>SM</m:t>
                              </m:r>
                            </m:sup>
                          </m:sSup>
                        </m:den>
                      </m:f>
                    </m:oMath>
                  </m:oMathPara>
                </a14:m>
                <a:endParaRPr lang="en-GB"/>
              </a:p>
            </p:txBody>
          </p:sp>
        </mc:Choice>
        <mc:Fallback xmlns="">
          <p:sp>
            <p:nvSpPr>
              <p:cNvPr id="13" name="TextBox 12">
                <a:extLst>
                  <a:ext uri="{FF2B5EF4-FFF2-40B4-BE49-F238E27FC236}">
                    <a16:creationId xmlns:a16="http://schemas.microsoft.com/office/drawing/2014/main" id="{D8739D36-8F96-E961-5CD6-06608AA76B6F}"/>
                  </a:ext>
                </a:extLst>
              </p:cNvPr>
              <p:cNvSpPr txBox="1">
                <a:spLocks noRot="1" noChangeAspect="1" noMove="1" noResize="1" noEditPoints="1" noAdjustHandles="1" noChangeArrowheads="1" noChangeShapeType="1" noTextEdit="1"/>
              </p:cNvSpPr>
              <p:nvPr/>
            </p:nvSpPr>
            <p:spPr>
              <a:xfrm>
                <a:off x="3350510" y="3078578"/>
                <a:ext cx="1441943" cy="339324"/>
              </a:xfrm>
              <a:prstGeom prst="rect">
                <a:avLst/>
              </a:prstGeom>
              <a:blipFill>
                <a:blip r:embed="rId8"/>
                <a:stretch>
                  <a:fillRect t="-96429" b="-157143"/>
                </a:stretch>
              </a:blipFill>
            </p:spPr>
            <p:txBody>
              <a:bodyPr/>
              <a:lstStyle/>
              <a:p>
                <a:r>
                  <a:rPr lang="en-GB">
                    <a:noFill/>
                  </a:rPr>
                  <a:t> </a:t>
                </a:r>
              </a:p>
            </p:txBody>
          </p:sp>
        </mc:Fallback>
      </mc:AlternateContent>
      <p:pic>
        <p:nvPicPr>
          <p:cNvPr id="14" name="Picture 13">
            <a:extLst>
              <a:ext uri="{FF2B5EF4-FFF2-40B4-BE49-F238E27FC236}">
                <a16:creationId xmlns:a16="http://schemas.microsoft.com/office/drawing/2014/main" id="{BFA85C7A-C475-8704-7B00-62068ED8EFA0}"/>
              </a:ext>
            </a:extLst>
          </p:cNvPr>
          <p:cNvPicPr>
            <a:picLocks noChangeAspect="1"/>
          </p:cNvPicPr>
          <p:nvPr/>
        </p:nvPicPr>
        <p:blipFill>
          <a:blip r:embed="rId9"/>
          <a:stretch>
            <a:fillRect/>
          </a:stretch>
        </p:blipFill>
        <p:spPr>
          <a:xfrm>
            <a:off x="5841199" y="1939348"/>
            <a:ext cx="5854700" cy="4394200"/>
          </a:xfrm>
          <a:prstGeom prst="rect">
            <a:avLst/>
          </a:prstGeom>
        </p:spPr>
      </p:pic>
      <p:sp>
        <p:nvSpPr>
          <p:cNvPr id="15" name="TextBox 14">
            <a:extLst>
              <a:ext uri="{FF2B5EF4-FFF2-40B4-BE49-F238E27FC236}">
                <a16:creationId xmlns:a16="http://schemas.microsoft.com/office/drawing/2014/main" id="{6009F931-921F-8319-95B3-962EE9684852}"/>
              </a:ext>
            </a:extLst>
          </p:cNvPr>
          <p:cNvSpPr txBox="1"/>
          <p:nvPr/>
        </p:nvSpPr>
        <p:spPr>
          <a:xfrm>
            <a:off x="10448587" y="1850436"/>
            <a:ext cx="1088760" cy="230832"/>
          </a:xfrm>
          <a:prstGeom prst="rect">
            <a:avLst/>
          </a:prstGeom>
          <a:noFill/>
        </p:spPr>
        <p:txBody>
          <a:bodyPr wrap="none" rtlCol="0">
            <a:spAutoFit/>
          </a:bodyPr>
          <a:lstStyle/>
          <a:p>
            <a:pPr algn="r">
              <a:spcBef>
                <a:spcPts val="3000"/>
              </a:spcBef>
            </a:pPr>
            <a:r>
              <a:rPr lang="en-CH" sz="900">
                <a:solidFill>
                  <a:prstClr val="black"/>
                </a:solidFill>
                <a:latin typeface="Helvetica Light" panose="020B0403020202020204" pitchFamily="34" charset="0"/>
                <a:ea typeface="Helvetica Light" charset="0"/>
                <a:cs typeface="Helvetica Light" charset="0"/>
                <a:sym typeface="Wingdings" pitchFamily="2" charset="2"/>
                <a:hlinkClick r:id="rId10"/>
              </a:rPr>
              <a:t>arXiv:2504.00672</a:t>
            </a:r>
            <a:endParaRPr lang="en-CH" sz="900">
              <a:solidFill>
                <a:prstClr val="black"/>
              </a:solidFill>
              <a:latin typeface="Helvetica Light" panose="020B0403020202020204" pitchFamily="34"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319564928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1B247-3571-8362-7594-24D1DD33D3C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1E3EE3-D309-3DC9-82AD-96FA9846EB8F}"/>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400" b="0" i="0" u="none" strike="noStrike" kern="1200" cap="none" spc="0" normalizeH="0" baseline="0" noProof="0">
              <a:ln>
                <a:noFill/>
              </a:ln>
              <a:solidFill>
                <a:srgbClr val="000000">
                  <a:lumMod val="50000"/>
                  <a:lumOff val="50000"/>
                </a:srgbClr>
              </a:solidFill>
              <a:effectLst/>
              <a:uLnTx/>
              <a:uFillTx/>
              <a:latin typeface="Helvetica Light" charset="0"/>
            </a:endParaRPr>
          </a:p>
        </p:txBody>
      </p:sp>
      <p:sp>
        <p:nvSpPr>
          <p:cNvPr id="3" name="TextBox 2">
            <a:extLst>
              <a:ext uri="{FF2B5EF4-FFF2-40B4-BE49-F238E27FC236}">
                <a16:creationId xmlns:a16="http://schemas.microsoft.com/office/drawing/2014/main" id="{4E93000F-0E67-BB81-F0ED-F13CF8998156}"/>
              </a:ext>
            </a:extLst>
          </p:cNvPr>
          <p:cNvSpPr txBox="1"/>
          <p:nvPr/>
        </p:nvSpPr>
        <p:spPr>
          <a:xfrm>
            <a:off x="214938"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lang="en-GB" sz="2800" b="1">
                <a:solidFill>
                  <a:srgbClr val="0D7FBF"/>
                </a:solidFill>
                <a:latin typeface="Helvetica" pitchFamily="2" charset="0"/>
                <a:ea typeface="Trebuchet MS" pitchFamily="-84" charset="0"/>
                <a:cs typeface="Helvetica Light"/>
              </a:rPr>
              <a:t>HL-LHC Physics prospects — flavour</a:t>
            </a:r>
          </a:p>
        </p:txBody>
      </p:sp>
      <p:sp>
        <p:nvSpPr>
          <p:cNvPr id="20" name="Rectangle 19">
            <a:extLst>
              <a:ext uri="{FF2B5EF4-FFF2-40B4-BE49-F238E27FC236}">
                <a16:creationId xmlns:a16="http://schemas.microsoft.com/office/drawing/2014/main" id="{B93F85DA-DD34-9BA6-1EC0-66C2FDB521E1}"/>
              </a:ext>
            </a:extLst>
          </p:cNvPr>
          <p:cNvSpPr/>
          <p:nvPr/>
        </p:nvSpPr>
        <p:spPr>
          <a:xfrm>
            <a:off x="641953" y="1147461"/>
            <a:ext cx="11305525" cy="338554"/>
          </a:xfrm>
          <a:prstGeom prst="rect">
            <a:avLst/>
          </a:prstGeom>
        </p:spPr>
        <p:txBody>
          <a:bodyPr wrap="square">
            <a:spAutoFit/>
          </a:bodyPr>
          <a:lstStyle/>
          <a:p>
            <a:pPr lvl="0" defTabSz="457200" fontAlgn="base">
              <a:spcBef>
                <a:spcPts val="1800"/>
              </a:spcBef>
              <a:spcAft>
                <a:spcPct val="0"/>
              </a:spcAft>
              <a:defRPr/>
            </a:pPr>
            <a:r>
              <a:rPr lang="en-US" sz="1600" b="1">
                <a:solidFill>
                  <a:srgbClr val="000000"/>
                </a:solidFill>
                <a:latin typeface="Helvetica" pitchFamily="2" charset="0"/>
              </a:rPr>
              <a:t>Huge opportunities in </a:t>
            </a:r>
            <a:r>
              <a:rPr lang="en-US" sz="1600" b="1" err="1">
                <a:solidFill>
                  <a:srgbClr val="000000"/>
                </a:solidFill>
                <a:latin typeface="Helvetica" pitchFamily="2" charset="0"/>
              </a:rPr>
              <a:t>flavour</a:t>
            </a:r>
            <a:r>
              <a:rPr lang="en-US" sz="1600" b="1">
                <a:solidFill>
                  <a:srgbClr val="000000"/>
                </a:solidFill>
                <a:latin typeface="Helvetica" pitchFamily="2" charset="0"/>
              </a:rPr>
              <a:t> sector with LHCb Upgrade II</a:t>
            </a:r>
            <a:endParaRPr lang="en-GB" sz="1600">
              <a:solidFill>
                <a:srgbClr val="000000"/>
              </a:solidFill>
              <a:latin typeface="Helvetica" pitchFamily="2" charset="0"/>
            </a:endParaRPr>
          </a:p>
        </p:txBody>
      </p:sp>
      <p:pic>
        <p:nvPicPr>
          <p:cNvPr id="12" name="Picture 11">
            <a:extLst>
              <a:ext uri="{FF2B5EF4-FFF2-40B4-BE49-F238E27FC236}">
                <a16:creationId xmlns:a16="http://schemas.microsoft.com/office/drawing/2014/main" id="{E8743D46-FA0A-659E-5CD4-277B4E941251}"/>
              </a:ext>
            </a:extLst>
          </p:cNvPr>
          <p:cNvPicPr>
            <a:picLocks noChangeAspect="1"/>
          </p:cNvPicPr>
          <p:nvPr/>
        </p:nvPicPr>
        <p:blipFill>
          <a:blip r:embed="rId2"/>
          <a:srcRect l="50955" t="7149" r="10986" b="77291"/>
          <a:stretch>
            <a:fillRect/>
          </a:stretch>
        </p:blipFill>
        <p:spPr>
          <a:xfrm>
            <a:off x="7538585" y="3259274"/>
            <a:ext cx="4898755" cy="2834234"/>
          </a:xfrm>
          <a:prstGeom prst="rect">
            <a:avLst/>
          </a:prstGeom>
        </p:spPr>
      </p:pic>
      <p:pic>
        <p:nvPicPr>
          <p:cNvPr id="5" name="Picture 4">
            <a:extLst>
              <a:ext uri="{FF2B5EF4-FFF2-40B4-BE49-F238E27FC236}">
                <a16:creationId xmlns:a16="http://schemas.microsoft.com/office/drawing/2014/main" id="{28884203-0061-9B77-E2FC-35565487A919}"/>
              </a:ext>
            </a:extLst>
          </p:cNvPr>
          <p:cNvPicPr>
            <a:picLocks noChangeAspect="1"/>
          </p:cNvPicPr>
          <p:nvPr/>
        </p:nvPicPr>
        <p:blipFill>
          <a:blip r:embed="rId2"/>
          <a:srcRect l="13245" t="7149" r="49675" b="77291"/>
          <a:stretch>
            <a:fillRect/>
          </a:stretch>
        </p:blipFill>
        <p:spPr>
          <a:xfrm>
            <a:off x="7401651" y="843572"/>
            <a:ext cx="4772712" cy="2834233"/>
          </a:xfrm>
          <a:prstGeom prst="rect">
            <a:avLst/>
          </a:prstGeom>
        </p:spPr>
      </p:pic>
      <p:sp>
        <p:nvSpPr>
          <p:cNvPr id="7" name="TextBox 6">
            <a:extLst>
              <a:ext uri="{FF2B5EF4-FFF2-40B4-BE49-F238E27FC236}">
                <a16:creationId xmlns:a16="http://schemas.microsoft.com/office/drawing/2014/main" id="{F201EA3C-9449-59A5-A32B-26B1667AE2C1}"/>
              </a:ext>
            </a:extLst>
          </p:cNvPr>
          <p:cNvSpPr txBox="1"/>
          <p:nvPr/>
        </p:nvSpPr>
        <p:spPr>
          <a:xfrm>
            <a:off x="10569388" y="4097549"/>
            <a:ext cx="1364643" cy="600164"/>
          </a:xfrm>
          <a:prstGeom prst="rect">
            <a:avLst/>
          </a:prstGeom>
          <a:noFill/>
        </p:spPr>
        <p:txBody>
          <a:bodyPr wrap="square" rtlCol="0">
            <a:spAutoFit/>
          </a:bodyPr>
          <a:lstStyle/>
          <a:p>
            <a:pPr marL="0" algn="r">
              <a:spcBef>
                <a:spcPts val="3000"/>
              </a:spcBef>
            </a:pPr>
            <a:r>
              <a:rPr lang="en-CH" sz="1100">
                <a:solidFill>
                  <a:prstClr val="black"/>
                </a:solidFill>
                <a:latin typeface="Helvetica Light" panose="020B0403020202020204" pitchFamily="34" charset="0"/>
                <a:ea typeface="Helvetica Light" charset="0"/>
                <a:cs typeface="Helvetica Light" charset="0"/>
                <a:sym typeface="Wingdings" pitchFamily="2" charset="2"/>
              </a:rPr>
              <a:t>Assuming improved Lattice QCD calculations</a:t>
            </a:r>
          </a:p>
        </p:txBody>
      </p:sp>
      <p:pic>
        <p:nvPicPr>
          <p:cNvPr id="11" name="Picture 10">
            <a:extLst>
              <a:ext uri="{FF2B5EF4-FFF2-40B4-BE49-F238E27FC236}">
                <a16:creationId xmlns:a16="http://schemas.microsoft.com/office/drawing/2014/main" id="{2731A4E4-80D7-C145-AA8C-AABCED03AC78}"/>
              </a:ext>
            </a:extLst>
          </p:cNvPr>
          <p:cNvPicPr>
            <a:picLocks noChangeAspect="1"/>
          </p:cNvPicPr>
          <p:nvPr/>
        </p:nvPicPr>
        <p:blipFill>
          <a:blip r:embed="rId3"/>
          <a:srcRect l="10793" t="17451" r="10892" b="52549"/>
          <a:stretch>
            <a:fillRect/>
          </a:stretch>
        </p:blipFill>
        <p:spPr>
          <a:xfrm>
            <a:off x="537160" y="2192179"/>
            <a:ext cx="6864491" cy="3721221"/>
          </a:xfrm>
          <a:prstGeom prst="rect">
            <a:avLst/>
          </a:prstGeom>
        </p:spPr>
      </p:pic>
      <p:sp>
        <p:nvSpPr>
          <p:cNvPr id="4" name="TextBox 3">
            <a:extLst>
              <a:ext uri="{FF2B5EF4-FFF2-40B4-BE49-F238E27FC236}">
                <a16:creationId xmlns:a16="http://schemas.microsoft.com/office/drawing/2014/main" id="{8BE8FCDA-47A8-46C1-6DD9-845FA0E36A54}"/>
              </a:ext>
            </a:extLst>
          </p:cNvPr>
          <p:cNvSpPr txBox="1"/>
          <p:nvPr/>
        </p:nvSpPr>
        <p:spPr>
          <a:xfrm>
            <a:off x="742950" y="1628775"/>
            <a:ext cx="5850897" cy="307777"/>
          </a:xfrm>
          <a:prstGeom prst="rect">
            <a:avLst/>
          </a:prstGeom>
          <a:noFill/>
        </p:spPr>
        <p:txBody>
          <a:bodyPr wrap="none" rtlCol="0">
            <a:spAutoFit/>
          </a:bodyPr>
          <a:lstStyle/>
          <a:p>
            <a:pPr>
              <a:spcBef>
                <a:spcPts val="3000"/>
              </a:spcBef>
            </a:pPr>
            <a:r>
              <a:rPr lang="en-CH" sz="1400">
                <a:solidFill>
                  <a:prstClr val="black"/>
                </a:solidFill>
                <a:latin typeface="Helvetica" pitchFamily="2" charset="0"/>
                <a:ea typeface="Helvetica Light" charset="0"/>
                <a:cs typeface="Helvetica Light" charset="0"/>
                <a:sym typeface="Wingdings" pitchFamily="2" charset="2"/>
              </a:rPr>
              <a:t>&gt; ×5 Run 3/4 instantaneous luminosity, integrated luminosity of 300 fb</a:t>
            </a:r>
            <a:r>
              <a:rPr lang="en-CH" sz="1400" baseline="30000">
                <a:solidFill>
                  <a:prstClr val="black"/>
                </a:solidFill>
                <a:latin typeface="Helvetica" pitchFamily="2" charset="0"/>
                <a:ea typeface="Helvetica Light" charset="0"/>
                <a:cs typeface="Helvetica Light" charset="0"/>
                <a:sym typeface="Wingdings" pitchFamily="2" charset="2"/>
              </a:rPr>
              <a:t>–1</a:t>
            </a:r>
          </a:p>
        </p:txBody>
      </p:sp>
      <p:sp>
        <p:nvSpPr>
          <p:cNvPr id="10" name="TextBox 9">
            <a:extLst>
              <a:ext uri="{FF2B5EF4-FFF2-40B4-BE49-F238E27FC236}">
                <a16:creationId xmlns:a16="http://schemas.microsoft.com/office/drawing/2014/main" id="{5ACCC8B8-0936-3FDE-4C6D-E74B0B105BEA}"/>
              </a:ext>
            </a:extLst>
          </p:cNvPr>
          <p:cNvSpPr txBox="1"/>
          <p:nvPr/>
        </p:nvSpPr>
        <p:spPr>
          <a:xfrm>
            <a:off x="631265" y="5737433"/>
            <a:ext cx="3499676" cy="230832"/>
          </a:xfrm>
          <a:prstGeom prst="rect">
            <a:avLst/>
          </a:prstGeom>
          <a:noFill/>
        </p:spPr>
        <p:txBody>
          <a:bodyPr wrap="none" rtlCol="0">
            <a:spAutoFit/>
          </a:bodyPr>
          <a:lstStyle/>
          <a:p>
            <a:pPr>
              <a:spcBef>
                <a:spcPts val="3000"/>
              </a:spcBef>
            </a:pPr>
            <a:r>
              <a:rPr lang="en-CH" sz="900">
                <a:solidFill>
                  <a:prstClr val="black"/>
                </a:solidFill>
                <a:latin typeface="Helvetica Light" panose="020B0403020202020204" pitchFamily="34" charset="0"/>
                <a:ea typeface="Helvetica Light" charset="0"/>
                <a:cs typeface="Helvetica Light" charset="0"/>
                <a:sym typeface="Wingdings" pitchFamily="2" charset="2"/>
                <a:hlinkClick r:id="rId4"/>
              </a:rPr>
              <a:t>LHCb Upgrade II scoping document</a:t>
            </a:r>
            <a:r>
              <a:rPr lang="en-CH" sz="900">
                <a:solidFill>
                  <a:prstClr val="black"/>
                </a:solidFill>
                <a:latin typeface="Helvetica Light" panose="020B0403020202020204" pitchFamily="34" charset="0"/>
                <a:ea typeface="Helvetica Light" charset="0"/>
                <a:cs typeface="Helvetica Light" charset="0"/>
                <a:sym typeface="Wingdings" pitchFamily="2" charset="2"/>
              </a:rPr>
              <a:t>, see also </a:t>
            </a:r>
            <a:r>
              <a:rPr lang="en-CH" sz="900">
                <a:solidFill>
                  <a:prstClr val="black"/>
                </a:solidFill>
                <a:latin typeface="Helvetica Light" panose="020B0403020202020204" pitchFamily="34" charset="0"/>
                <a:ea typeface="Helvetica Light" charset="0"/>
                <a:cs typeface="Helvetica Light" charset="0"/>
                <a:sym typeface="Wingdings" pitchFamily="2" charset="2"/>
                <a:hlinkClick r:id="rId5"/>
              </a:rPr>
              <a:t>arXiv:1808.08865</a:t>
            </a:r>
            <a:endParaRPr lang="en-CH" sz="90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13" name="TextBox 12">
            <a:extLst>
              <a:ext uri="{FF2B5EF4-FFF2-40B4-BE49-F238E27FC236}">
                <a16:creationId xmlns:a16="http://schemas.microsoft.com/office/drawing/2014/main" id="{D012DB60-C2EA-FF82-7B04-8338F0F52743}"/>
              </a:ext>
            </a:extLst>
          </p:cNvPr>
          <p:cNvSpPr txBox="1"/>
          <p:nvPr/>
        </p:nvSpPr>
        <p:spPr>
          <a:xfrm>
            <a:off x="10056545" y="1009329"/>
            <a:ext cx="2076209" cy="230832"/>
          </a:xfrm>
          <a:prstGeom prst="rect">
            <a:avLst/>
          </a:prstGeom>
          <a:noFill/>
        </p:spPr>
        <p:txBody>
          <a:bodyPr wrap="none" rtlCol="0">
            <a:spAutoFit/>
          </a:bodyPr>
          <a:lstStyle/>
          <a:p>
            <a:pPr algn="r">
              <a:spcBef>
                <a:spcPts val="3000"/>
              </a:spcBef>
            </a:pPr>
            <a:r>
              <a:rPr lang="en-CH" sz="900">
                <a:solidFill>
                  <a:prstClr val="black"/>
                </a:solidFill>
                <a:latin typeface="Helvetica Light" panose="020B0403020202020204" pitchFamily="34" charset="0"/>
                <a:ea typeface="Helvetica Light" charset="0"/>
                <a:cs typeface="Helvetica Light" charset="0"/>
                <a:sym typeface="Wingdings" pitchFamily="2" charset="2"/>
                <a:hlinkClick r:id="rId4"/>
              </a:rPr>
              <a:t>LHCb Upgrade II scoping document</a:t>
            </a:r>
            <a:endParaRPr lang="en-CH" sz="900">
              <a:solidFill>
                <a:prstClr val="black"/>
              </a:solidFill>
              <a:latin typeface="Helvetica Light" panose="020B0403020202020204" pitchFamily="34"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283042561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E01D0-62C0-3138-E712-FA9CA7A257A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DAEDDF-3363-23FE-4980-6426F04EE076}"/>
              </a:ext>
            </a:extLst>
          </p:cNvPr>
          <p:cNvSpPr>
            <a:spLocks noGrp="1"/>
          </p:cNvSpPr>
          <p:nvPr>
            <p:ph type="sldNum" sz="quarter" idx="4"/>
          </p:nvPr>
        </p:nvSpPr>
        <p:spPr/>
        <p:txBody>
          <a:bodyPr/>
          <a:lstStyle/>
          <a:p>
            <a:pPr>
              <a:defRPr/>
            </a:pPr>
            <a:fld id="{611C2F03-9E95-40C9-A99F-3C4F7EE8CF2A}" type="slidenum">
              <a:rPr lang="en-GB" smtClean="0"/>
              <a:pPr>
                <a:defRPr/>
              </a:pPr>
              <a:t>95</a:t>
            </a:fld>
            <a:endParaRPr lang="en-GB" dirty="0"/>
          </a:p>
        </p:txBody>
      </p:sp>
      <p:sp>
        <p:nvSpPr>
          <p:cNvPr id="5" name="TextBox 4">
            <a:extLst>
              <a:ext uri="{FF2B5EF4-FFF2-40B4-BE49-F238E27FC236}">
                <a16:creationId xmlns:a16="http://schemas.microsoft.com/office/drawing/2014/main" id="{3FD93BBF-790D-989F-65C4-ED006C899B0C}"/>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dirty="0">
                <a:solidFill>
                  <a:srgbClr val="0D7FBF"/>
                </a:solidFill>
                <a:latin typeface="Helvetica" pitchFamily="2" charset="0"/>
                <a:ea typeface="Trebuchet MS" pitchFamily="-84" charset="0"/>
                <a:cs typeface="Helvetica Light"/>
              </a:rPr>
              <a:t>FCC-ee — parameters</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6" name="Rectangle 5">
            <a:extLst>
              <a:ext uri="{FF2B5EF4-FFF2-40B4-BE49-F238E27FC236}">
                <a16:creationId xmlns:a16="http://schemas.microsoft.com/office/drawing/2014/main" id="{262085B9-B82D-D410-2B27-F96E85FFB2B2}"/>
              </a:ext>
            </a:extLst>
          </p:cNvPr>
          <p:cNvSpPr/>
          <p:nvPr/>
        </p:nvSpPr>
        <p:spPr>
          <a:xfrm>
            <a:off x="641953" y="1147461"/>
            <a:ext cx="6090151" cy="338554"/>
          </a:xfrm>
          <a:prstGeom prst="rect">
            <a:avLst/>
          </a:prstGeom>
        </p:spPr>
        <p:txBody>
          <a:bodyPr wrap="square">
            <a:spAutoFit/>
          </a:bodyPr>
          <a:lstStyle/>
          <a:p>
            <a:pPr marL="0" marR="0" lvl="0" indent="0" algn="l" defTabSz="457200" rtl="0" eaLnBrk="1" fontAlgn="base" latinLnBrk="0" hangingPunct="1">
              <a:lnSpc>
                <a:spcPct val="100000"/>
              </a:lnSpc>
              <a:spcBef>
                <a:spcPts val="3600"/>
              </a:spcBef>
              <a:spcAft>
                <a:spcPct val="0"/>
              </a:spcAft>
              <a:buClrTx/>
              <a:buSzTx/>
              <a:buFontTx/>
              <a:buNone/>
              <a:tabLst/>
              <a:defRPr/>
            </a:pPr>
            <a:r>
              <a:rPr lang="en-US" sz="1600" b="1" dirty="0">
                <a:solidFill>
                  <a:srgbClr val="000000"/>
                </a:solidFill>
                <a:latin typeface="Helvetica" pitchFamily="2" charset="0"/>
              </a:rPr>
              <a:t>FCC-ee main parameters </a:t>
            </a:r>
            <a:r>
              <a:rPr lang="en-US" sz="1600" dirty="0">
                <a:solidFill>
                  <a:srgbClr val="000000"/>
                </a:solidFill>
                <a:latin typeface="Helvetica" pitchFamily="2" charset="0"/>
              </a:rPr>
              <a:t>(assuming 4 IPs / experiments)</a:t>
            </a:r>
          </a:p>
        </p:txBody>
      </p:sp>
      <mc:AlternateContent xmlns:mc="http://schemas.openxmlformats.org/markup-compatibility/2006" xmlns:a14="http://schemas.microsoft.com/office/drawing/2010/main">
        <mc:Choice Requires="a14">
          <p:graphicFrame>
            <p:nvGraphicFramePr>
              <p:cNvPr id="3" name="Table 2">
                <a:extLst>
                  <a:ext uri="{FF2B5EF4-FFF2-40B4-BE49-F238E27FC236}">
                    <a16:creationId xmlns:a16="http://schemas.microsoft.com/office/drawing/2014/main" id="{95A8E843-6E54-4EF5-C973-D06292599455}"/>
                  </a:ext>
                </a:extLst>
              </p:cNvPr>
              <p:cNvGraphicFramePr>
                <a:graphicFrameLocks noGrp="1"/>
              </p:cNvGraphicFramePr>
              <p:nvPr/>
            </p:nvGraphicFramePr>
            <p:xfrm>
              <a:off x="736082" y="1649874"/>
              <a:ext cx="10878510" cy="4517587"/>
            </p:xfrm>
            <a:graphic>
              <a:graphicData uri="http://schemas.openxmlformats.org/drawingml/2006/table">
                <a:tbl>
                  <a:tblPr firstRow="1" bandRow="1">
                    <a:tableStyleId>{69012ECD-51FC-41F1-AA8D-1B2483CD663E}</a:tableStyleId>
                  </a:tblPr>
                  <a:tblGrid>
                    <a:gridCol w="4128971">
                      <a:extLst>
                        <a:ext uri="{9D8B030D-6E8A-4147-A177-3AD203B41FA5}">
                          <a16:colId xmlns:a16="http://schemas.microsoft.com/office/drawing/2014/main" val="20000"/>
                        </a:ext>
                      </a:extLst>
                    </a:gridCol>
                    <a:gridCol w="1281360">
                      <a:extLst>
                        <a:ext uri="{9D8B030D-6E8A-4147-A177-3AD203B41FA5}">
                          <a16:colId xmlns:a16="http://schemas.microsoft.com/office/drawing/2014/main" val="20001"/>
                        </a:ext>
                      </a:extLst>
                    </a:gridCol>
                    <a:gridCol w="1751355">
                      <a:extLst>
                        <a:ext uri="{9D8B030D-6E8A-4147-A177-3AD203B41FA5}">
                          <a16:colId xmlns:a16="http://schemas.microsoft.com/office/drawing/2014/main" val="20004"/>
                        </a:ext>
                      </a:extLst>
                    </a:gridCol>
                    <a:gridCol w="1532600">
                      <a:extLst>
                        <a:ext uri="{9D8B030D-6E8A-4147-A177-3AD203B41FA5}">
                          <a16:colId xmlns:a16="http://schemas.microsoft.com/office/drawing/2014/main" val="20005"/>
                        </a:ext>
                      </a:extLst>
                    </a:gridCol>
                    <a:gridCol w="964209">
                      <a:extLst>
                        <a:ext uri="{9D8B030D-6E8A-4147-A177-3AD203B41FA5}">
                          <a16:colId xmlns:a16="http://schemas.microsoft.com/office/drawing/2014/main" val="818795718"/>
                        </a:ext>
                      </a:extLst>
                    </a:gridCol>
                    <a:gridCol w="1220015">
                      <a:extLst>
                        <a:ext uri="{9D8B030D-6E8A-4147-A177-3AD203B41FA5}">
                          <a16:colId xmlns:a16="http://schemas.microsoft.com/office/drawing/2014/main" val="2232381764"/>
                        </a:ext>
                      </a:extLst>
                    </a:gridCol>
                  </a:tblGrid>
                  <a:tr h="448058">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600" b="0" dirty="0">
                              <a:solidFill>
                                <a:schemeClr val="bg1"/>
                              </a:solidFill>
                              <a:latin typeface="Helvetica" pitchFamily="2" charset="0"/>
                            </a:rPr>
                            <a:t>Parameter</a:t>
                          </a:r>
                        </a:p>
                      </a:txBody>
                      <a:tcPr marL="51435" marR="51435" marT="25718" marB="25718" anchor="ct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600" b="0" dirty="0">
                              <a:solidFill>
                                <a:schemeClr val="bg1"/>
                              </a:solidFill>
                              <a:latin typeface="Helvetica" pitchFamily="2" charset="0"/>
                            </a:rPr>
                            <a:t>Z</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600" b="0" dirty="0">
                              <a:solidFill>
                                <a:schemeClr val="bg1"/>
                              </a:solidFill>
                              <a:latin typeface="Helvetica" pitchFamily="2" charset="0"/>
                            </a:rPr>
                            <a:t>WW</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600" b="0" dirty="0">
                              <a:solidFill>
                                <a:schemeClr val="bg1"/>
                              </a:solidFill>
                              <a:latin typeface="Helvetica" pitchFamily="2" charset="0"/>
                            </a:rPr>
                            <a:t>H</a:t>
                          </a:r>
                          <a:r>
                            <a:rPr lang="de-AT" sz="1600" b="0" baseline="0" dirty="0">
                              <a:solidFill>
                                <a:schemeClr val="bg1"/>
                              </a:solidFill>
                              <a:latin typeface="Helvetica" pitchFamily="2" charset="0"/>
                            </a:rPr>
                            <a:t> (ZH)</a:t>
                          </a:r>
                          <a:endParaRPr lang="de-AT" sz="1600" b="0" dirty="0">
                            <a:solidFill>
                              <a:schemeClr val="bg1"/>
                            </a:solidFill>
                            <a:latin typeface="Helvetica" pitchFamily="2" charset="0"/>
                          </a:endParaRPr>
                        </a:p>
                      </a:txBody>
                      <a:tcPr marL="51435" marR="51435" marT="25718" marB="25718" anchor="ct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14:m>
                            <m:oMathPara xmlns:m="http://schemas.openxmlformats.org/officeDocument/2006/math">
                              <m:oMathParaPr>
                                <m:jc m:val="centerGroup"/>
                              </m:oMathParaPr>
                              <m:oMath xmlns:m="http://schemas.openxmlformats.org/officeDocument/2006/math">
                                <m:r>
                                  <m:rPr>
                                    <m:nor/>
                                  </m:rPr>
                                  <a:rPr lang="en-US" sz="1600" b="0" dirty="0" smtClean="0">
                                    <a:solidFill>
                                      <a:schemeClr val="bg1"/>
                                    </a:solidFill>
                                    <a:latin typeface="Helvetica" pitchFamily="2" charset="0"/>
                                  </a:rPr>
                                  <m:t>t</m:t>
                                </m:r>
                                <m:acc>
                                  <m:accPr>
                                    <m:chr m:val="̅"/>
                                    <m:ctrlPr>
                                      <a:rPr lang="en-US" sz="1600" b="0" i="1" dirty="0" smtClean="0">
                                        <a:solidFill>
                                          <a:schemeClr val="bg1"/>
                                        </a:solidFill>
                                        <a:latin typeface="Cambria Math" panose="02040503050406030204" pitchFamily="18" charset="0"/>
                                      </a:rPr>
                                    </m:ctrlPr>
                                  </m:accPr>
                                  <m:e>
                                    <m:r>
                                      <m:rPr>
                                        <m:nor/>
                                      </m:rPr>
                                      <a:rPr lang="en-US" sz="1600" b="0" dirty="0" smtClean="0">
                                        <a:solidFill>
                                          <a:schemeClr val="bg1"/>
                                        </a:solidFill>
                                        <a:latin typeface="Helvetica" pitchFamily="2" charset="0"/>
                                      </a:rPr>
                                      <m:t>t</m:t>
                                    </m:r>
                                  </m:e>
                                </m:acc>
                              </m:oMath>
                            </m:oMathPara>
                          </a14:m>
                          <a:endParaRPr lang="de-AT" sz="1600" b="0" dirty="0">
                            <a:solidFill>
                              <a:schemeClr val="bg1"/>
                            </a:solidFill>
                            <a:latin typeface="Helvetica" pitchFamily="2" charset="0"/>
                          </a:endParaRPr>
                        </a:p>
                      </a:txBody>
                      <a:tcPr marL="51435" marR="51435" marT="25718" marB="25718" anchor="ctr"/>
                    </a:tc>
                    <a:tc hMerge="1">
                      <a:txBody>
                        <a:bodyPr/>
                        <a:lstStyle/>
                        <a:p>
                          <a:pPr algn="ct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373882">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r>
                            <a:rPr kumimoji="0" lang="en-GB" sz="1600" b="0" kern="1200" dirty="0">
                              <a:solidFill>
                                <a:schemeClr val="tx1">
                                  <a:lumMod val="90000"/>
                                  <a:lumOff val="10000"/>
                                </a:schemeClr>
                              </a:solidFill>
                              <a:latin typeface="Helvetica" pitchFamily="2" charset="0"/>
                            </a:rPr>
                            <a:t>Collision energy √s  [GeV]</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pPr marL="0" algn="ctr" rtl="0" eaLnBrk="1" latinLnBrk="0" hangingPunct="1"/>
                          <a:r>
                            <a:rPr kumimoji="0" lang="en-US" sz="1600" b="0" kern="1200" dirty="0">
                              <a:solidFill>
                                <a:schemeClr val="tx1">
                                  <a:lumMod val="90000"/>
                                  <a:lumOff val="10000"/>
                                </a:schemeClr>
                              </a:solidFill>
                              <a:latin typeface="Helvetica" pitchFamily="2" charset="0"/>
                            </a:rPr>
                            <a:t>88, 91, 94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lumMod val="90000"/>
                                  <a:lumOff val="10000"/>
                                </a:schemeClr>
                              </a:solidFill>
                              <a:latin typeface="Helvetica" pitchFamily="2" charset="0"/>
                            </a:rPr>
                            <a:t>157, 163</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240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340–350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de-AT" sz="1600" b="0" kern="1200" dirty="0">
                              <a:solidFill>
                                <a:schemeClr val="tx1">
                                  <a:lumMod val="90000"/>
                                  <a:lumOff val="10000"/>
                                </a:schemeClr>
                              </a:solidFill>
                              <a:latin typeface="Helvetica" pitchFamily="2" charset="0"/>
                            </a:rPr>
                            <a:t>365</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0001"/>
                      </a:ext>
                    </a:extLst>
                  </a:tr>
                  <a:tr h="373882">
                    <a:tc>
                      <a:txBody>
                        <a:bodyPr/>
                        <a:lstStyle/>
                        <a:p>
                          <a:r>
                            <a:rPr kumimoji="0" lang="en-GB" sz="1600" b="0" kern="1200" dirty="0">
                              <a:solidFill>
                                <a:schemeClr val="tx1">
                                  <a:lumMod val="90000"/>
                                  <a:lumOff val="10000"/>
                                </a:schemeClr>
                              </a:solidFill>
                              <a:latin typeface="Helvetica" pitchFamily="2" charset="0"/>
                            </a:rPr>
                            <a:t>Synchrotron radiation/beam [MW]</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4203968920"/>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GB" sz="1600" b="0" kern="1200" dirty="0">
                              <a:solidFill>
                                <a:schemeClr val="tx1">
                                  <a:lumMod val="90000"/>
                                  <a:lumOff val="10000"/>
                                </a:schemeClr>
                              </a:solidFill>
                              <a:latin typeface="Helvetica" pitchFamily="2" charset="0"/>
                            </a:rPr>
                            <a:t>Beam current [mA]</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1294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GB" sz="1600" b="0" kern="1200" dirty="0">
                              <a:solidFill>
                                <a:schemeClr val="tx1">
                                  <a:lumMod val="90000"/>
                                  <a:lumOff val="10000"/>
                                </a:schemeClr>
                              </a:solidFill>
                              <a:latin typeface="Helvetica" pitchFamily="2" charset="0"/>
                            </a:rPr>
                            <a:t>135</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26.8</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6.0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de-AT" sz="1600" b="0" kern="1200" dirty="0">
                              <a:solidFill>
                                <a:schemeClr val="tx1">
                                  <a:lumMod val="90000"/>
                                  <a:lumOff val="10000"/>
                                </a:schemeClr>
                              </a:solidFill>
                              <a:latin typeface="Helvetica" pitchFamily="2" charset="0"/>
                            </a:rPr>
                            <a:t>5.1</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0005"/>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Number bunches / beam</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600" b="0" kern="1200" dirty="0">
                              <a:solidFill>
                                <a:schemeClr val="tx1">
                                  <a:lumMod val="90000"/>
                                  <a:lumOff val="10000"/>
                                </a:schemeClr>
                              </a:solidFill>
                              <a:latin typeface="Helvetica" pitchFamily="2" charset="0"/>
                            </a:rPr>
                            <a:t>11200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600" b="0" kern="1200" dirty="0">
                              <a:solidFill>
                                <a:schemeClr val="tx1">
                                  <a:lumMod val="90000"/>
                                  <a:lumOff val="10000"/>
                                </a:schemeClr>
                              </a:solidFill>
                              <a:latin typeface="Helvetica" pitchFamily="2" charset="0"/>
                            </a:rPr>
                            <a:t>1852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600" b="0" kern="1200" dirty="0">
                              <a:solidFill>
                                <a:schemeClr val="tx1">
                                  <a:lumMod val="90000"/>
                                  <a:lumOff val="10000"/>
                                </a:schemeClr>
                              </a:solidFill>
                              <a:latin typeface="Helvetica" pitchFamily="2" charset="0"/>
                            </a:rPr>
                            <a:t>300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600" b="0" kern="1200" dirty="0">
                              <a:solidFill>
                                <a:schemeClr val="tx1">
                                  <a:lumMod val="90000"/>
                                  <a:lumOff val="10000"/>
                                </a:schemeClr>
                              </a:solidFill>
                              <a:latin typeface="Helvetica" pitchFamily="2" charset="0"/>
                            </a:rPr>
                            <a:t>70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rtl="0" eaLnBrk="1" latinLnBrk="0" hangingPunct="1"/>
                          <a:r>
                            <a:rPr kumimoji="0" lang="de-AT" sz="1600" b="0" kern="1200" dirty="0">
                              <a:solidFill>
                                <a:schemeClr val="tx1">
                                  <a:lumMod val="90000"/>
                                  <a:lumOff val="10000"/>
                                </a:schemeClr>
                              </a:solidFill>
                              <a:latin typeface="Helvetica" pitchFamily="2" charset="0"/>
                            </a:rPr>
                            <a:t>64</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963286293"/>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Total RF voltage 400 / 800 MHz [GV]</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0.08 / 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1.0 / 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2.1 / 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GB" sz="1600" b="0" kern="1200" dirty="0">
                              <a:solidFill>
                                <a:schemeClr val="tx1">
                                  <a:lumMod val="90000"/>
                                  <a:lumOff val="10000"/>
                                </a:schemeClr>
                              </a:solidFill>
                              <a:latin typeface="Helvetica" pitchFamily="2" charset="0"/>
                            </a:rPr>
                            <a:t>2.1 / 7.4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2.1 / 9.2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3962529601"/>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Luminosity / IP [10</a:t>
                          </a:r>
                          <a:r>
                            <a:rPr kumimoji="0" lang="en-US" sz="1600" b="0" kern="1200" baseline="30000" dirty="0">
                              <a:solidFill>
                                <a:schemeClr val="tx1">
                                  <a:lumMod val="90000"/>
                                  <a:lumOff val="10000"/>
                                </a:schemeClr>
                              </a:solidFill>
                              <a:latin typeface="Helvetica" pitchFamily="2" charset="0"/>
                            </a:rPr>
                            <a:t>34</a:t>
                          </a:r>
                          <a:r>
                            <a:rPr kumimoji="0" lang="en-US" sz="1600" b="0" kern="1200" dirty="0">
                              <a:solidFill>
                                <a:schemeClr val="tx1">
                                  <a:lumMod val="90000"/>
                                  <a:lumOff val="10000"/>
                                </a:schemeClr>
                              </a:solidFill>
                              <a:latin typeface="Helvetica" pitchFamily="2" charset="0"/>
                            </a:rPr>
                            <a:t> cm</a:t>
                          </a:r>
                          <a:r>
                            <a:rPr kumimoji="0" lang="en-US" sz="1600" b="0" kern="1200" baseline="30000" dirty="0">
                              <a:solidFill>
                                <a:schemeClr val="tx1">
                                  <a:lumMod val="90000"/>
                                  <a:lumOff val="10000"/>
                                </a:schemeClr>
                              </a:solidFill>
                              <a:latin typeface="Helvetica" pitchFamily="2" charset="0"/>
                            </a:rPr>
                            <a:t>–2</a:t>
                          </a:r>
                          <a:r>
                            <a:rPr kumimoji="0" lang="en-US" sz="1600" b="0" kern="1200" dirty="0">
                              <a:solidFill>
                                <a:schemeClr val="tx1">
                                  <a:lumMod val="90000"/>
                                  <a:lumOff val="10000"/>
                                </a:schemeClr>
                              </a:solidFill>
                              <a:latin typeface="Helvetica" pitchFamily="2" charset="0"/>
                            </a:rPr>
                            <a:t>s</a:t>
                          </a:r>
                          <a:r>
                            <a:rPr kumimoji="0" lang="en-US" sz="1600" b="0" kern="1200" baseline="30000" dirty="0">
                              <a:solidFill>
                                <a:schemeClr val="tx1">
                                  <a:lumMod val="90000"/>
                                  <a:lumOff val="10000"/>
                                </a:schemeClr>
                              </a:solidFill>
                              <a:latin typeface="Helvetica" pitchFamily="2" charset="0"/>
                            </a:rPr>
                            <a:t>–1</a:t>
                          </a:r>
                          <a:r>
                            <a:rPr kumimoji="0" lang="en-US" sz="1600" b="0" kern="1200" dirty="0">
                              <a:solidFill>
                                <a:schemeClr val="tx1">
                                  <a:lumMod val="90000"/>
                                  <a:lumOff val="10000"/>
                                </a:schemeClr>
                              </a:solidFill>
                              <a:latin typeface="Helvetica" pitchFamily="2" charset="0"/>
                            </a:rPr>
                            <a:t>]</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144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20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7.5</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600" b="0" kern="1200" dirty="0">
                              <a:solidFill>
                                <a:schemeClr val="tx1">
                                  <a:lumMod val="90000"/>
                                  <a:lumOff val="10000"/>
                                </a:schemeClr>
                              </a:solidFill>
                              <a:latin typeface="Helvetica" pitchFamily="2" charset="0"/>
                            </a:rPr>
                            <a:t>1.8</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1.4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594538425"/>
                      </a:ext>
                    </a:extLst>
                  </a:tr>
                  <a:tr h="373882">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lumMod val="90000"/>
                                  <a:lumOff val="10000"/>
                                </a:schemeClr>
                              </a:solidFill>
                              <a:latin typeface="Helvetica" pitchFamily="2" charset="0"/>
                            </a:rPr>
                            <a:t>Luminosity / year [ab</a:t>
                          </a:r>
                          <a:r>
                            <a:rPr kumimoji="0" lang="en-US" sz="1600" b="0" kern="1200" baseline="30000" dirty="0">
                              <a:solidFill>
                                <a:schemeClr val="tx1">
                                  <a:lumMod val="90000"/>
                                  <a:lumOff val="10000"/>
                                </a:schemeClr>
                              </a:solidFill>
                              <a:latin typeface="Helvetica" pitchFamily="2" charset="0"/>
                            </a:rPr>
                            <a:t>–1</a:t>
                          </a:r>
                          <a:r>
                            <a:rPr kumimoji="0" lang="en-US" sz="1600" b="0" kern="1200" dirty="0">
                              <a:solidFill>
                                <a:schemeClr val="tx1">
                                  <a:lumMod val="90000"/>
                                  <a:lumOff val="10000"/>
                                </a:schemeClr>
                              </a:solidFill>
                              <a:latin typeface="Helvetica" pitchFamily="2" charset="0"/>
                            </a:rPr>
                            <a:t>]</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68</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9.6</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3.6</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0.83</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0.67</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2440437566"/>
                      </a:ext>
                    </a:extLst>
                  </a:tr>
                  <a:tr h="373882">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Run time (including </a:t>
                          </a:r>
                          <a:r>
                            <a:rPr kumimoji="0" lang="en-GB" sz="1600" b="0" kern="1200" dirty="0" err="1">
                              <a:solidFill>
                                <a:schemeClr val="tx1">
                                  <a:lumMod val="90000"/>
                                  <a:lumOff val="10000"/>
                                </a:schemeClr>
                              </a:solidFill>
                              <a:latin typeface="Helvetica" pitchFamily="2" charset="0"/>
                            </a:rPr>
                            <a:t>lumi</a:t>
                          </a:r>
                          <a:r>
                            <a:rPr kumimoji="0" lang="en-GB" sz="1600" b="0" kern="1200" dirty="0">
                              <a:solidFill>
                                <a:schemeClr val="tx1">
                                  <a:lumMod val="90000"/>
                                  <a:lumOff val="10000"/>
                                </a:schemeClr>
                              </a:solidFill>
                              <a:latin typeface="Helvetica" pitchFamily="2" charset="0"/>
                            </a:rPr>
                            <a:t> ramp-up) [years]</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3</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1</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67799703"/>
                      </a:ext>
                    </a:extLst>
                  </a:tr>
                  <a:tr h="395838">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Total integrated luminosity [ab</a:t>
                          </a:r>
                          <a:r>
                            <a:rPr kumimoji="0" lang="en-US" sz="1600" b="0" kern="1200" baseline="30000" dirty="0">
                              <a:solidFill>
                                <a:schemeClr val="tx1">
                                  <a:lumMod val="90000"/>
                                  <a:lumOff val="10000"/>
                                </a:schemeClr>
                              </a:solidFill>
                              <a:latin typeface="Helvetica" pitchFamily="2" charset="0"/>
                            </a:rPr>
                            <a:t>–1</a:t>
                          </a:r>
                          <a:r>
                            <a:rPr kumimoji="0" lang="en-US" sz="1600" b="0" kern="1200" dirty="0">
                              <a:solidFill>
                                <a:schemeClr val="tx1">
                                  <a:lumMod val="90000"/>
                                  <a:lumOff val="10000"/>
                                </a:schemeClr>
                              </a:solidFill>
                              <a:latin typeface="Helvetica" pitchFamily="2" charset="0"/>
                            </a:rPr>
                            <a:t>]</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205</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19.2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a:solidFill>
                                <a:schemeClr val="tx1">
                                  <a:lumMod val="90000"/>
                                  <a:lumOff val="10000"/>
                                </a:schemeClr>
                              </a:solidFill>
                              <a:latin typeface="Helvetica" pitchFamily="2" charset="0"/>
                            </a:rPr>
                            <a:t>10.8</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600" b="0" kern="1200" dirty="0">
                              <a:solidFill>
                                <a:schemeClr val="tx1">
                                  <a:lumMod val="90000"/>
                                  <a:lumOff val="10000"/>
                                </a:schemeClr>
                              </a:solidFill>
                              <a:latin typeface="Helvetica" pitchFamily="2" charset="0"/>
                            </a:rPr>
                            <a:t>0.4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2.7</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2513034531"/>
                      </a:ext>
                    </a:extLst>
                  </a:tr>
                  <a:tr h="68263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solidFill>
                              <a:latin typeface="Helvetica" pitchFamily="2" charset="0"/>
                            </a:rPr>
                            <a:t>Total number of events</a:t>
                          </a:r>
                          <a:endParaRPr kumimoji="0" lang="en-GB" sz="16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solidFill>
                              <a:latin typeface="Helvetica" pitchFamily="2" charset="0"/>
                            </a:rPr>
                            <a:t>6</a:t>
                          </a:r>
                          <a14:m>
                            <m:oMath xmlns:m="http://schemas.openxmlformats.org/officeDocument/2006/math">
                              <m:r>
                                <a:rPr kumimoji="0" lang="en-US" sz="1600" b="0" i="0" kern="1200" dirty="0" smtClean="0">
                                  <a:solidFill>
                                    <a:schemeClr val="tx1"/>
                                  </a:solidFill>
                                  <a:latin typeface="Cambria Math" panose="02040503050406030204" pitchFamily="18" charset="0"/>
                                  <a:ea typeface="Cambria Math" panose="02040503050406030204" pitchFamily="18" charset="0"/>
                                </a:rPr>
                                <m:t> </m:t>
                              </m:r>
                              <m:r>
                                <a:rPr kumimoji="0" lang="en-US" sz="16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600" b="0" kern="1200" dirty="0">
                              <a:solidFill>
                                <a:schemeClr val="tx1"/>
                              </a:solidFill>
                              <a:latin typeface="Helvetica" pitchFamily="2" charset="0"/>
                            </a:rPr>
                            <a:t>10</a:t>
                          </a:r>
                          <a:r>
                            <a:rPr kumimoji="0" lang="en-US" sz="1600" b="0" kern="1200" baseline="30000" dirty="0">
                              <a:solidFill>
                                <a:schemeClr val="tx1"/>
                              </a:solidFill>
                              <a:latin typeface="Helvetica" pitchFamily="2" charset="0"/>
                            </a:rPr>
                            <a:t>12</a:t>
                          </a:r>
                          <a:r>
                            <a:rPr kumimoji="0" lang="en-US" sz="1600" b="0" kern="1200" dirty="0">
                              <a:solidFill>
                                <a:schemeClr val="tx1"/>
                              </a:solidFill>
                              <a:latin typeface="Helvetica" pitchFamily="2" charset="0"/>
                            </a:rPr>
                            <a:t> Z</a:t>
                          </a:r>
                          <a:endParaRPr kumimoji="0" lang="en-GB" sz="16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solidFill>
                              <a:latin typeface="Helvetica" pitchFamily="2" charset="0"/>
                            </a:rPr>
                            <a:t>2.4</a:t>
                          </a:r>
                          <a14:m>
                            <m:oMath xmlns:m="http://schemas.openxmlformats.org/officeDocument/2006/math">
                              <m:r>
                                <a:rPr kumimoji="0" lang="en-US" sz="1600" b="0" i="0" kern="1200" dirty="0" smtClean="0">
                                  <a:solidFill>
                                    <a:schemeClr val="tx1"/>
                                  </a:solidFill>
                                  <a:latin typeface="Cambria Math" panose="02040503050406030204" pitchFamily="18" charset="0"/>
                                  <a:ea typeface="Cambria Math" panose="02040503050406030204" pitchFamily="18" charset="0"/>
                                </a:rPr>
                                <m:t> </m:t>
                              </m:r>
                              <m:r>
                                <a:rPr kumimoji="0" lang="en-US" sz="16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600" b="0" kern="1200" dirty="0">
                              <a:solidFill>
                                <a:schemeClr val="tx1"/>
                              </a:solidFill>
                              <a:latin typeface="Helvetica" pitchFamily="2" charset="0"/>
                            </a:rPr>
                            <a:t>10</a:t>
                          </a:r>
                          <a:r>
                            <a:rPr kumimoji="0" lang="en-US" sz="1600" b="0" kern="1200" baseline="30000" dirty="0">
                              <a:solidFill>
                                <a:schemeClr val="tx1"/>
                              </a:solidFill>
                              <a:latin typeface="Helvetica" pitchFamily="2" charset="0"/>
                            </a:rPr>
                            <a:t>8</a:t>
                          </a:r>
                          <a:r>
                            <a:rPr kumimoji="0" lang="en-US" sz="1600" b="0" kern="1200" dirty="0">
                              <a:solidFill>
                                <a:schemeClr val="tx1"/>
                              </a:solidFill>
                              <a:latin typeface="Helvetica" pitchFamily="2" charset="0"/>
                            </a:rPr>
                            <a:t> WW</a:t>
                          </a:r>
                        </a:p>
                        <a:p>
                          <a:pPr algn="ctr"/>
                          <a:r>
                            <a:rPr kumimoji="0" lang="en-US" sz="1200" b="0" kern="1200" dirty="0">
                              <a:solidFill>
                                <a:schemeClr val="tx1"/>
                              </a:solidFill>
                              <a:latin typeface="Helvetica" pitchFamily="2" charset="0"/>
                            </a:rPr>
                            <a:t>(incl. WW at higher </a:t>
                          </a:r>
                          <a:r>
                            <a:rPr kumimoji="0" lang="en-GB" sz="1200" b="0" kern="1200" dirty="0">
                              <a:solidFill>
                                <a:schemeClr val="tx1"/>
                              </a:solidFill>
                              <a:latin typeface="Helvetica" pitchFamily="2" charset="0"/>
                            </a:rPr>
                            <a:t>√s</a:t>
                          </a:r>
                          <a:r>
                            <a:rPr kumimoji="0" lang="en-US" sz="1200" b="0" kern="1200" dirty="0">
                              <a:solidFill>
                                <a:schemeClr val="tx1"/>
                              </a:solidFill>
                              <a:latin typeface="Helvetica" pitchFamily="2" charset="0"/>
                            </a:rPr>
                            <a:t>)</a:t>
                          </a:r>
                          <a:endParaRPr kumimoji="0" lang="en-GB" sz="16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solidFill>
                              <a:latin typeface="Helvetica" pitchFamily="2" charset="0"/>
                            </a:rPr>
                            <a:t>2.2</a:t>
                          </a:r>
                          <a14:m>
                            <m:oMath xmlns:m="http://schemas.openxmlformats.org/officeDocument/2006/math">
                              <m:r>
                                <a:rPr kumimoji="0" lang="en-US" sz="1600" b="0" i="0" kern="1200" dirty="0" smtClean="0">
                                  <a:solidFill>
                                    <a:schemeClr val="tx1"/>
                                  </a:solidFill>
                                  <a:latin typeface="Cambria Math" panose="02040503050406030204" pitchFamily="18" charset="0"/>
                                  <a:ea typeface="Cambria Math" panose="02040503050406030204" pitchFamily="18" charset="0"/>
                                </a:rPr>
                                <m:t> </m:t>
                              </m:r>
                              <m:r>
                                <a:rPr kumimoji="0" lang="en-US" sz="16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600" b="0" kern="1200" dirty="0">
                              <a:solidFill>
                                <a:schemeClr val="tx1"/>
                              </a:solidFill>
                              <a:latin typeface="Helvetica" pitchFamily="2" charset="0"/>
                            </a:rPr>
                            <a:t>10</a:t>
                          </a:r>
                          <a:r>
                            <a:rPr kumimoji="0" lang="en-US" sz="1600" b="0" kern="1200" baseline="30000" dirty="0">
                              <a:solidFill>
                                <a:schemeClr val="tx1"/>
                              </a:solidFill>
                              <a:latin typeface="Helvetica" pitchFamily="2" charset="0"/>
                            </a:rPr>
                            <a:t>6</a:t>
                          </a:r>
                          <a:r>
                            <a:rPr kumimoji="0" lang="en-US" sz="1600" b="0" kern="1200" dirty="0">
                              <a:solidFill>
                                <a:schemeClr val="tx1"/>
                              </a:solidFill>
                              <a:latin typeface="Helvetica" pitchFamily="2" charset="0"/>
                            </a:rPr>
                            <a:t> ZH</a:t>
                          </a:r>
                          <a:endParaRPr kumimoji="0" lang="en-GB" sz="1600" b="0" kern="1200" dirty="0">
                            <a:solidFill>
                              <a:schemeClr val="tx1"/>
                            </a:solidFill>
                            <a:latin typeface="Helvetica" pitchFamily="2"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solidFill>
                              <a:latin typeface="Helvetica" pitchFamily="2" charset="0"/>
                            </a:rPr>
                            <a:t>65k WW → H</a:t>
                          </a:r>
                          <a:endParaRPr kumimoji="0" lang="en-GB" sz="16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solidFill>
                              <a:latin typeface="Helvetica" pitchFamily="2" charset="0"/>
                            </a:rPr>
                            <a:t>2</a:t>
                          </a:r>
                          <a14:m>
                            <m:oMath xmlns:m="http://schemas.openxmlformats.org/officeDocument/2006/math">
                              <m:r>
                                <a:rPr kumimoji="0" lang="en-US" sz="1600" b="0" i="0" kern="1200" dirty="0" smtClean="0">
                                  <a:solidFill>
                                    <a:schemeClr val="tx1"/>
                                  </a:solidFill>
                                  <a:latin typeface="Cambria Math" panose="02040503050406030204" pitchFamily="18" charset="0"/>
                                  <a:ea typeface="Cambria Math" panose="02040503050406030204" pitchFamily="18" charset="0"/>
                                </a:rPr>
                                <m:t> </m:t>
                              </m:r>
                              <m:r>
                                <a:rPr kumimoji="0" lang="en-US" sz="16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600" b="0" kern="1200" dirty="0">
                              <a:solidFill>
                                <a:schemeClr val="tx1"/>
                              </a:solidFill>
                              <a:latin typeface="Helvetica" pitchFamily="2" charset="0"/>
                            </a:rPr>
                            <a:t>10</a:t>
                          </a:r>
                          <a:r>
                            <a:rPr kumimoji="0" lang="en-US" sz="1600" b="0" kern="1200" baseline="30000" dirty="0">
                              <a:solidFill>
                                <a:schemeClr val="tx1"/>
                              </a:solidFill>
                              <a:latin typeface="Helvetica" pitchFamily="2" charset="0"/>
                            </a:rPr>
                            <a:t>6</a:t>
                          </a:r>
                          <a:r>
                            <a:rPr kumimoji="0" lang="en-US" sz="1600" b="0" kern="1200" dirty="0">
                              <a:solidFill>
                                <a:schemeClr val="tx1"/>
                              </a:solidFill>
                              <a:latin typeface="Helvetica" pitchFamily="2" charset="0"/>
                            </a:rPr>
                            <a:t> </a:t>
                          </a:r>
                          <a14:m>
                            <m:oMath xmlns:m="http://schemas.openxmlformats.org/officeDocument/2006/math">
                              <m:r>
                                <m:rPr>
                                  <m:nor/>
                                </m:rPr>
                                <a:rPr lang="en-US" sz="1600" b="0" dirty="0" smtClean="0">
                                  <a:solidFill>
                                    <a:schemeClr val="tx1"/>
                                  </a:solidFill>
                                  <a:latin typeface="Helvetica" pitchFamily="2" charset="0"/>
                                </a:rPr>
                                <m:t>t</m:t>
                              </m:r>
                              <m:acc>
                                <m:accPr>
                                  <m:chr m:val="̅"/>
                                  <m:ctrlPr>
                                    <a:rPr lang="en-US" sz="1600" b="0" i="1" dirty="0" smtClean="0">
                                      <a:solidFill>
                                        <a:schemeClr val="tx1"/>
                                      </a:solidFill>
                                      <a:latin typeface="Cambria Math" panose="02040503050406030204" pitchFamily="18" charset="0"/>
                                    </a:rPr>
                                  </m:ctrlPr>
                                </m:accPr>
                                <m:e>
                                  <m:r>
                                    <m:rPr>
                                      <m:nor/>
                                    </m:rPr>
                                    <a:rPr lang="en-US" sz="1600" b="0" dirty="0" smtClean="0">
                                      <a:solidFill>
                                        <a:schemeClr val="tx1"/>
                                      </a:solidFill>
                                      <a:latin typeface="Helvetica" pitchFamily="2" charset="0"/>
                                    </a:rPr>
                                    <m:t>t</m:t>
                                  </m:r>
                                </m:e>
                              </m:acc>
                            </m:oMath>
                          </a14:m>
                          <a:r>
                            <a:rPr kumimoji="0" lang="en-US" sz="1600" b="0" kern="1200" dirty="0">
                              <a:solidFill>
                                <a:schemeClr val="tx1"/>
                              </a:solidFill>
                              <a:latin typeface="Helvetica" pitchFamily="2" charset="0"/>
                            </a:rPr>
                            <a:t>  +  370k ZH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solidFill>
                              <a:latin typeface="Helvetica" pitchFamily="2" charset="0"/>
                            </a:rPr>
                            <a:t>+  92k WW → H</a:t>
                          </a:r>
                          <a:endParaRPr kumimoji="0" lang="en-GB" sz="16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hMerge="1">
                      <a:txBody>
                        <a:bodyPr/>
                        <a:lstStyle/>
                        <a:p>
                          <a:endParaRPr dirty="0"/>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Choice>
        <mc:Fallback xmlns="">
          <p:graphicFrame>
            <p:nvGraphicFramePr>
              <p:cNvPr id="3" name="Table 2">
                <a:extLst>
                  <a:ext uri="{FF2B5EF4-FFF2-40B4-BE49-F238E27FC236}">
                    <a16:creationId xmlns:a16="http://schemas.microsoft.com/office/drawing/2014/main" id="{95A8E843-6E54-4EF5-C973-D06292599455}"/>
                  </a:ext>
                </a:extLst>
              </p:cNvPr>
              <p:cNvGraphicFramePr>
                <a:graphicFrameLocks noGrp="1"/>
              </p:cNvGraphicFramePr>
              <p:nvPr>
                <p:extLst>
                  <p:ext uri="{D42A27DB-BD31-4B8C-83A1-F6EECF244321}">
                    <p14:modId xmlns:p14="http://schemas.microsoft.com/office/powerpoint/2010/main" val="68276637"/>
                  </p:ext>
                </p:extLst>
              </p:nvPr>
            </p:nvGraphicFramePr>
            <p:xfrm>
              <a:off x="736082" y="1649874"/>
              <a:ext cx="10878510" cy="4517587"/>
            </p:xfrm>
            <a:graphic>
              <a:graphicData uri="http://schemas.openxmlformats.org/drawingml/2006/table">
                <a:tbl>
                  <a:tblPr firstRow="1" bandRow="1">
                    <a:tableStyleId>{69012ECD-51FC-41F1-AA8D-1B2483CD663E}</a:tableStyleId>
                  </a:tblPr>
                  <a:tblGrid>
                    <a:gridCol w="4128971">
                      <a:extLst>
                        <a:ext uri="{9D8B030D-6E8A-4147-A177-3AD203B41FA5}">
                          <a16:colId xmlns:a16="http://schemas.microsoft.com/office/drawing/2014/main" val="20000"/>
                        </a:ext>
                      </a:extLst>
                    </a:gridCol>
                    <a:gridCol w="1281360">
                      <a:extLst>
                        <a:ext uri="{9D8B030D-6E8A-4147-A177-3AD203B41FA5}">
                          <a16:colId xmlns:a16="http://schemas.microsoft.com/office/drawing/2014/main" val="20001"/>
                        </a:ext>
                      </a:extLst>
                    </a:gridCol>
                    <a:gridCol w="1751355">
                      <a:extLst>
                        <a:ext uri="{9D8B030D-6E8A-4147-A177-3AD203B41FA5}">
                          <a16:colId xmlns:a16="http://schemas.microsoft.com/office/drawing/2014/main" val="20004"/>
                        </a:ext>
                      </a:extLst>
                    </a:gridCol>
                    <a:gridCol w="1532600">
                      <a:extLst>
                        <a:ext uri="{9D8B030D-6E8A-4147-A177-3AD203B41FA5}">
                          <a16:colId xmlns:a16="http://schemas.microsoft.com/office/drawing/2014/main" val="20005"/>
                        </a:ext>
                      </a:extLst>
                    </a:gridCol>
                    <a:gridCol w="964209">
                      <a:extLst>
                        <a:ext uri="{9D8B030D-6E8A-4147-A177-3AD203B41FA5}">
                          <a16:colId xmlns:a16="http://schemas.microsoft.com/office/drawing/2014/main" val="818795718"/>
                        </a:ext>
                      </a:extLst>
                    </a:gridCol>
                    <a:gridCol w="1220015">
                      <a:extLst>
                        <a:ext uri="{9D8B030D-6E8A-4147-A177-3AD203B41FA5}">
                          <a16:colId xmlns:a16="http://schemas.microsoft.com/office/drawing/2014/main" val="2232381764"/>
                        </a:ext>
                      </a:extLst>
                    </a:gridCol>
                  </a:tblGrid>
                  <a:tr h="448058">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600" b="0" dirty="0">
                              <a:solidFill>
                                <a:schemeClr val="bg1"/>
                              </a:solidFill>
                              <a:latin typeface="Helvetica" pitchFamily="2" charset="0"/>
                            </a:rPr>
                            <a:t>Parameter</a:t>
                          </a:r>
                        </a:p>
                      </a:txBody>
                      <a:tcPr marL="51435" marR="51435" marT="25718" marB="25718" anchor="ct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600" b="0" dirty="0">
                              <a:solidFill>
                                <a:schemeClr val="bg1"/>
                              </a:solidFill>
                              <a:latin typeface="Helvetica" pitchFamily="2" charset="0"/>
                            </a:rPr>
                            <a:t>Z</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600" b="0" dirty="0">
                              <a:solidFill>
                                <a:schemeClr val="bg1"/>
                              </a:solidFill>
                              <a:latin typeface="Helvetica" pitchFamily="2" charset="0"/>
                            </a:rPr>
                            <a:t>WW</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600" b="0" dirty="0">
                              <a:solidFill>
                                <a:schemeClr val="bg1"/>
                              </a:solidFill>
                              <a:latin typeface="Helvetica" pitchFamily="2" charset="0"/>
                            </a:rPr>
                            <a:t>H</a:t>
                          </a:r>
                          <a:r>
                            <a:rPr lang="de-AT" sz="1600" b="0" baseline="0" dirty="0">
                              <a:solidFill>
                                <a:schemeClr val="bg1"/>
                              </a:solidFill>
                              <a:latin typeface="Helvetica" pitchFamily="2" charset="0"/>
                            </a:rPr>
                            <a:t> (ZH)</a:t>
                          </a:r>
                          <a:endParaRPr lang="de-AT" sz="1600" b="0" dirty="0">
                            <a:solidFill>
                              <a:schemeClr val="bg1"/>
                            </a:solidFill>
                            <a:latin typeface="Helvetica" pitchFamily="2" charset="0"/>
                          </a:endParaRPr>
                        </a:p>
                      </a:txBody>
                      <a:tcPr marL="51435" marR="51435" marT="25718" marB="25718" anchor="ctr"/>
                    </a:tc>
                    <a:tc gridSpan="2">
                      <a:txBody>
                        <a:bodyPr/>
                        <a:lstStyle/>
                        <a:p>
                          <a:endParaRPr lang="en-CH"/>
                        </a:p>
                      </a:txBody>
                      <a:tcPr marL="51435" marR="51435" marT="25718" marB="25718" anchor="ctr">
                        <a:blipFill>
                          <a:blip r:embed="rId2"/>
                          <a:stretch>
                            <a:fillRect l="-398837" r="-581" b="-925714"/>
                          </a:stretch>
                        </a:blipFill>
                      </a:tcPr>
                    </a:tc>
                    <a:tc hMerge="1">
                      <a:txBody>
                        <a:bodyPr/>
                        <a:lstStyle/>
                        <a:p>
                          <a:pPr algn="ct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373882">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r>
                            <a:rPr kumimoji="0" lang="en-GB" sz="1600" b="0" kern="1200" dirty="0">
                              <a:solidFill>
                                <a:schemeClr val="tx1">
                                  <a:lumMod val="90000"/>
                                  <a:lumOff val="10000"/>
                                </a:schemeClr>
                              </a:solidFill>
                              <a:latin typeface="Helvetica" pitchFamily="2" charset="0"/>
                            </a:rPr>
                            <a:t>Collision energy √s  [GeV]</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pPr marL="0" algn="ctr" rtl="0" eaLnBrk="1" latinLnBrk="0" hangingPunct="1"/>
                          <a:r>
                            <a:rPr kumimoji="0" lang="en-US" sz="1600" b="0" kern="1200" dirty="0">
                              <a:solidFill>
                                <a:schemeClr val="tx1">
                                  <a:lumMod val="90000"/>
                                  <a:lumOff val="10000"/>
                                </a:schemeClr>
                              </a:solidFill>
                              <a:latin typeface="Helvetica" pitchFamily="2" charset="0"/>
                            </a:rPr>
                            <a:t>88, 91, 94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lumMod val="90000"/>
                                  <a:lumOff val="10000"/>
                                </a:schemeClr>
                              </a:solidFill>
                              <a:latin typeface="Helvetica" pitchFamily="2" charset="0"/>
                            </a:rPr>
                            <a:t>157, 163</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240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340–350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de-AT" sz="1600" b="0" kern="1200" dirty="0">
                              <a:solidFill>
                                <a:schemeClr val="tx1">
                                  <a:lumMod val="90000"/>
                                  <a:lumOff val="10000"/>
                                </a:schemeClr>
                              </a:solidFill>
                              <a:latin typeface="Helvetica" pitchFamily="2" charset="0"/>
                            </a:rPr>
                            <a:t>365</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0001"/>
                      </a:ext>
                    </a:extLst>
                  </a:tr>
                  <a:tr h="373882">
                    <a:tc>
                      <a:txBody>
                        <a:bodyPr/>
                        <a:lstStyle/>
                        <a:p>
                          <a:r>
                            <a:rPr kumimoji="0" lang="en-GB" sz="1600" b="0" kern="1200" dirty="0">
                              <a:solidFill>
                                <a:schemeClr val="tx1">
                                  <a:lumMod val="90000"/>
                                  <a:lumOff val="10000"/>
                                </a:schemeClr>
                              </a:solidFill>
                              <a:latin typeface="Helvetica" pitchFamily="2" charset="0"/>
                            </a:rPr>
                            <a:t>Synchrotron radiation/beam [MW]</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50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4203968920"/>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GB" sz="1600" b="0" kern="1200" dirty="0">
                              <a:solidFill>
                                <a:schemeClr val="tx1">
                                  <a:lumMod val="90000"/>
                                  <a:lumOff val="10000"/>
                                </a:schemeClr>
                              </a:solidFill>
                              <a:latin typeface="Helvetica" pitchFamily="2" charset="0"/>
                            </a:rPr>
                            <a:t>Beam current [mA]</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1294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GB" sz="1600" b="0" kern="1200" dirty="0">
                              <a:solidFill>
                                <a:schemeClr val="tx1">
                                  <a:lumMod val="90000"/>
                                  <a:lumOff val="10000"/>
                                </a:schemeClr>
                              </a:solidFill>
                              <a:latin typeface="Helvetica" pitchFamily="2" charset="0"/>
                            </a:rPr>
                            <a:t>135</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26.8</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600" b="0" kern="1200" dirty="0">
                              <a:solidFill>
                                <a:schemeClr val="tx1">
                                  <a:lumMod val="90000"/>
                                  <a:lumOff val="10000"/>
                                </a:schemeClr>
                              </a:solidFill>
                              <a:latin typeface="Helvetica" pitchFamily="2" charset="0"/>
                            </a:rPr>
                            <a:t>6.0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de-AT" sz="1600" b="0" kern="1200" dirty="0">
                              <a:solidFill>
                                <a:schemeClr val="tx1">
                                  <a:lumMod val="90000"/>
                                  <a:lumOff val="10000"/>
                                </a:schemeClr>
                              </a:solidFill>
                              <a:latin typeface="Helvetica" pitchFamily="2" charset="0"/>
                            </a:rPr>
                            <a:t>5.1</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0005"/>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Number bunches / beam</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600" b="0" kern="1200" dirty="0">
                              <a:solidFill>
                                <a:schemeClr val="tx1">
                                  <a:lumMod val="90000"/>
                                  <a:lumOff val="10000"/>
                                </a:schemeClr>
                              </a:solidFill>
                              <a:latin typeface="Helvetica" pitchFamily="2" charset="0"/>
                            </a:rPr>
                            <a:t>11200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600" b="0" kern="1200" dirty="0">
                              <a:solidFill>
                                <a:schemeClr val="tx1">
                                  <a:lumMod val="90000"/>
                                  <a:lumOff val="10000"/>
                                </a:schemeClr>
                              </a:solidFill>
                              <a:latin typeface="Helvetica" pitchFamily="2" charset="0"/>
                            </a:rPr>
                            <a:t>1852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600" b="0" kern="1200" dirty="0">
                              <a:solidFill>
                                <a:schemeClr val="tx1">
                                  <a:lumMod val="90000"/>
                                  <a:lumOff val="10000"/>
                                </a:schemeClr>
                              </a:solidFill>
                              <a:latin typeface="Helvetica" pitchFamily="2" charset="0"/>
                            </a:rPr>
                            <a:t>300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600" b="0" kern="1200" dirty="0">
                              <a:solidFill>
                                <a:schemeClr val="tx1">
                                  <a:lumMod val="90000"/>
                                  <a:lumOff val="10000"/>
                                </a:schemeClr>
                              </a:solidFill>
                              <a:latin typeface="Helvetica" pitchFamily="2" charset="0"/>
                            </a:rPr>
                            <a:t>70</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rtl="0" eaLnBrk="1" latinLnBrk="0" hangingPunct="1"/>
                          <a:r>
                            <a:rPr kumimoji="0" lang="de-AT" sz="1600" b="0" kern="1200" dirty="0">
                              <a:solidFill>
                                <a:schemeClr val="tx1">
                                  <a:lumMod val="90000"/>
                                  <a:lumOff val="10000"/>
                                </a:schemeClr>
                              </a:solidFill>
                              <a:latin typeface="Helvetica" pitchFamily="2" charset="0"/>
                            </a:rPr>
                            <a:t>64</a:t>
                          </a:r>
                          <a:endParaRPr kumimoji="0" lang="de-AT"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963286293"/>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Total RF voltage 400 / 800 MHz [GV]</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0.08 / 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1.0 / 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2.1 / 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GB" sz="1600" b="0" kern="1200" dirty="0">
                              <a:solidFill>
                                <a:schemeClr val="tx1">
                                  <a:lumMod val="90000"/>
                                  <a:lumOff val="10000"/>
                                </a:schemeClr>
                              </a:solidFill>
                              <a:latin typeface="Helvetica" pitchFamily="2" charset="0"/>
                            </a:rPr>
                            <a:t>2.1 / 7.4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2.1 / 9.2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3962529601"/>
                      </a:ext>
                    </a:extLst>
                  </a:tr>
                  <a:tr h="3738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Luminosity / IP [10</a:t>
                          </a:r>
                          <a:r>
                            <a:rPr kumimoji="0" lang="en-US" sz="1600" b="0" kern="1200" baseline="30000" dirty="0">
                              <a:solidFill>
                                <a:schemeClr val="tx1">
                                  <a:lumMod val="90000"/>
                                  <a:lumOff val="10000"/>
                                </a:schemeClr>
                              </a:solidFill>
                              <a:latin typeface="Helvetica" pitchFamily="2" charset="0"/>
                            </a:rPr>
                            <a:t>34</a:t>
                          </a:r>
                          <a:r>
                            <a:rPr kumimoji="0" lang="en-US" sz="1600" b="0" kern="1200" dirty="0">
                              <a:solidFill>
                                <a:schemeClr val="tx1">
                                  <a:lumMod val="90000"/>
                                  <a:lumOff val="10000"/>
                                </a:schemeClr>
                              </a:solidFill>
                              <a:latin typeface="Helvetica" pitchFamily="2" charset="0"/>
                            </a:rPr>
                            <a:t> cm</a:t>
                          </a:r>
                          <a:r>
                            <a:rPr kumimoji="0" lang="en-US" sz="1600" b="0" kern="1200" baseline="30000" dirty="0">
                              <a:solidFill>
                                <a:schemeClr val="tx1">
                                  <a:lumMod val="90000"/>
                                  <a:lumOff val="10000"/>
                                </a:schemeClr>
                              </a:solidFill>
                              <a:latin typeface="Helvetica" pitchFamily="2" charset="0"/>
                            </a:rPr>
                            <a:t>–2</a:t>
                          </a:r>
                          <a:r>
                            <a:rPr kumimoji="0" lang="en-US" sz="1600" b="0" kern="1200" dirty="0">
                              <a:solidFill>
                                <a:schemeClr val="tx1">
                                  <a:lumMod val="90000"/>
                                  <a:lumOff val="10000"/>
                                </a:schemeClr>
                              </a:solidFill>
                              <a:latin typeface="Helvetica" pitchFamily="2" charset="0"/>
                            </a:rPr>
                            <a:t>s</a:t>
                          </a:r>
                          <a:r>
                            <a:rPr kumimoji="0" lang="en-US" sz="1600" b="0" kern="1200" baseline="30000" dirty="0">
                              <a:solidFill>
                                <a:schemeClr val="tx1">
                                  <a:lumMod val="90000"/>
                                  <a:lumOff val="10000"/>
                                </a:schemeClr>
                              </a:solidFill>
                              <a:latin typeface="Helvetica" pitchFamily="2" charset="0"/>
                            </a:rPr>
                            <a:t>–1</a:t>
                          </a:r>
                          <a:r>
                            <a:rPr kumimoji="0" lang="en-US" sz="1600" b="0" kern="1200" dirty="0">
                              <a:solidFill>
                                <a:schemeClr val="tx1">
                                  <a:lumMod val="90000"/>
                                  <a:lumOff val="10000"/>
                                </a:schemeClr>
                              </a:solidFill>
                              <a:latin typeface="Helvetica" pitchFamily="2" charset="0"/>
                            </a:rPr>
                            <a:t>]</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144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20</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7.5</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600" b="0" kern="1200" dirty="0">
                              <a:solidFill>
                                <a:schemeClr val="tx1">
                                  <a:lumMod val="90000"/>
                                  <a:lumOff val="10000"/>
                                </a:schemeClr>
                              </a:solidFill>
                              <a:latin typeface="Helvetica" pitchFamily="2" charset="0"/>
                            </a:rPr>
                            <a:t>1.8</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1.4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594538425"/>
                      </a:ext>
                    </a:extLst>
                  </a:tr>
                  <a:tr h="373882">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600" b="0" kern="1200" dirty="0">
                              <a:solidFill>
                                <a:schemeClr val="tx1">
                                  <a:lumMod val="90000"/>
                                  <a:lumOff val="10000"/>
                                </a:schemeClr>
                              </a:solidFill>
                              <a:latin typeface="Helvetica" pitchFamily="2" charset="0"/>
                            </a:rPr>
                            <a:t>Luminosity / year [ab</a:t>
                          </a:r>
                          <a:r>
                            <a:rPr kumimoji="0" lang="en-US" sz="1600" b="0" kern="1200" baseline="30000" dirty="0">
                              <a:solidFill>
                                <a:schemeClr val="tx1">
                                  <a:lumMod val="90000"/>
                                  <a:lumOff val="10000"/>
                                </a:schemeClr>
                              </a:solidFill>
                              <a:latin typeface="Helvetica" pitchFamily="2" charset="0"/>
                            </a:rPr>
                            <a:t>–1</a:t>
                          </a:r>
                          <a:r>
                            <a:rPr kumimoji="0" lang="en-US" sz="1600" b="0" kern="1200" dirty="0">
                              <a:solidFill>
                                <a:schemeClr val="tx1">
                                  <a:lumMod val="90000"/>
                                  <a:lumOff val="10000"/>
                                </a:schemeClr>
                              </a:solidFill>
                              <a:latin typeface="Helvetica" pitchFamily="2" charset="0"/>
                            </a:rPr>
                            <a:t>]</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68</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9.6</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3.6</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0.83</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0.67</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2440437566"/>
                      </a:ext>
                    </a:extLst>
                  </a:tr>
                  <a:tr h="373882">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600" b="0" kern="1200" dirty="0">
                              <a:solidFill>
                                <a:schemeClr val="tx1">
                                  <a:lumMod val="90000"/>
                                  <a:lumOff val="10000"/>
                                </a:schemeClr>
                              </a:solidFill>
                              <a:latin typeface="Helvetica" pitchFamily="2" charset="0"/>
                            </a:rPr>
                            <a:t>Run time (including </a:t>
                          </a:r>
                          <a:r>
                            <a:rPr kumimoji="0" lang="en-GB" sz="1600" b="0" kern="1200" dirty="0" err="1">
                              <a:solidFill>
                                <a:schemeClr val="tx1">
                                  <a:lumMod val="90000"/>
                                  <a:lumOff val="10000"/>
                                </a:schemeClr>
                              </a:solidFill>
                              <a:latin typeface="Helvetica" pitchFamily="2" charset="0"/>
                            </a:rPr>
                            <a:t>lumi</a:t>
                          </a:r>
                          <a:r>
                            <a:rPr kumimoji="0" lang="en-GB" sz="1600" b="0" kern="1200" dirty="0">
                              <a:solidFill>
                                <a:schemeClr val="tx1">
                                  <a:lumMod val="90000"/>
                                  <a:lumOff val="10000"/>
                                </a:schemeClr>
                              </a:solidFill>
                              <a:latin typeface="Helvetica" pitchFamily="2" charset="0"/>
                            </a:rPr>
                            <a:t> ramp-up) [years]</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algn="ctr"/>
                          <a:r>
                            <a:rPr kumimoji="0" lang="en-GB" sz="1600" b="0" kern="1200" dirty="0">
                              <a:solidFill>
                                <a:schemeClr val="tx1">
                                  <a:lumMod val="90000"/>
                                  <a:lumOff val="10000"/>
                                </a:schemeClr>
                              </a:solidFill>
                              <a:latin typeface="Helvetica" pitchFamily="2" charset="0"/>
                            </a:rPr>
                            <a:t>3</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1</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167799703"/>
                      </a:ext>
                    </a:extLst>
                  </a:tr>
                  <a:tr h="395838">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lumMod val="90000"/>
                                  <a:lumOff val="10000"/>
                                </a:schemeClr>
                              </a:solidFill>
                              <a:latin typeface="Helvetica" pitchFamily="2" charset="0"/>
                            </a:rPr>
                            <a:t>Total integrated luminosity [ab</a:t>
                          </a:r>
                          <a:r>
                            <a:rPr kumimoji="0" lang="en-US" sz="1600" b="0" kern="1200" baseline="30000" dirty="0">
                              <a:solidFill>
                                <a:schemeClr val="tx1">
                                  <a:lumMod val="90000"/>
                                  <a:lumOff val="10000"/>
                                </a:schemeClr>
                              </a:solidFill>
                              <a:latin typeface="Helvetica" pitchFamily="2" charset="0"/>
                            </a:rPr>
                            <a:t>–1</a:t>
                          </a:r>
                          <a:r>
                            <a:rPr kumimoji="0" lang="en-US" sz="1600" b="0" kern="1200" dirty="0">
                              <a:solidFill>
                                <a:schemeClr val="tx1">
                                  <a:lumMod val="90000"/>
                                  <a:lumOff val="10000"/>
                                </a:schemeClr>
                              </a:solidFill>
                              <a:latin typeface="Helvetica" pitchFamily="2" charset="0"/>
                            </a:rPr>
                            <a:t>]</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205</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dirty="0">
                              <a:solidFill>
                                <a:schemeClr val="tx1">
                                  <a:lumMod val="90000"/>
                                  <a:lumOff val="10000"/>
                                </a:schemeClr>
                              </a:solidFill>
                              <a:latin typeface="Helvetica" pitchFamily="2" charset="0"/>
                            </a:rPr>
                            <a:t>19.2</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600" b="0" kern="1200">
                              <a:solidFill>
                                <a:schemeClr val="tx1">
                                  <a:lumMod val="90000"/>
                                  <a:lumOff val="10000"/>
                                </a:schemeClr>
                              </a:solidFill>
                              <a:latin typeface="Helvetica" pitchFamily="2" charset="0"/>
                            </a:rPr>
                            <a:t>10.8</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600" b="0" kern="1200" dirty="0">
                              <a:solidFill>
                                <a:schemeClr val="tx1">
                                  <a:lumMod val="90000"/>
                                  <a:lumOff val="10000"/>
                                </a:schemeClr>
                              </a:solidFill>
                              <a:latin typeface="Helvetica" pitchFamily="2" charset="0"/>
                            </a:rPr>
                            <a:t>0.4</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tc>
                      <a:txBody>
                        <a:bodyPr/>
                        <a:lstStyle/>
                        <a:p>
                          <a:pPr marL="0" algn="ctr" defTabSz="914400" rtl="0" eaLnBrk="1" latinLnBrk="0" hangingPunct="1"/>
                          <a:r>
                            <a:rPr kumimoji="0" lang="en-GB" sz="1600" b="0" kern="1200" dirty="0">
                              <a:solidFill>
                                <a:schemeClr val="tx1">
                                  <a:lumMod val="90000"/>
                                  <a:lumOff val="10000"/>
                                </a:schemeClr>
                              </a:solidFill>
                              <a:latin typeface="Helvetica" pitchFamily="2" charset="0"/>
                            </a:rPr>
                            <a:t>2.7</a:t>
                          </a:r>
                          <a:endParaRPr kumimoji="0" lang="en-GB" sz="1600" b="0" kern="1200" dirty="0">
                            <a:solidFill>
                              <a:schemeClr val="tx1">
                                <a:lumMod val="90000"/>
                                <a:lumOff val="10000"/>
                              </a:schemeClr>
                            </a:solidFill>
                            <a:latin typeface="Helvetica" pitchFamily="2" charset="0"/>
                            <a:ea typeface="+mn-ea"/>
                            <a:cs typeface="+mn-cs"/>
                          </a:endParaRPr>
                        </a:p>
                      </a:txBody>
                      <a:tcPr marL="51435" marR="51435" marT="25718" marB="25718" anchor="ctr"/>
                    </a:tc>
                    <a:extLst>
                      <a:ext uri="{0D108BD9-81ED-4DB2-BD59-A6C34878D82A}">
                        <a16:rowId xmlns:a16="http://schemas.microsoft.com/office/drawing/2014/main" val="2513034531"/>
                      </a:ext>
                    </a:extLst>
                  </a:tr>
                  <a:tr h="68263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600" b="0" kern="1200" dirty="0">
                              <a:solidFill>
                                <a:schemeClr val="tx1"/>
                              </a:solidFill>
                              <a:latin typeface="Helvetica" pitchFamily="2" charset="0"/>
                            </a:rPr>
                            <a:t>Total number of events</a:t>
                          </a:r>
                          <a:endParaRPr kumimoji="0" lang="en-GB" sz="16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endParaRPr lang="en-CH"/>
                        </a:p>
                      </a:txBody>
                      <a:tcPr marL="51435" marR="51435" marT="25718" marB="25718" anchor="ctr">
                        <a:blipFill>
                          <a:blip r:embed="rId2"/>
                          <a:stretch>
                            <a:fillRect l="-322772" t="-561111" r="-427723" b="-3704"/>
                          </a:stretch>
                        </a:blipFill>
                      </a:tcPr>
                    </a:tc>
                    <a:tc>
                      <a:txBody>
                        <a:bodyPr/>
                        <a:lstStyle/>
                        <a:p>
                          <a:endParaRPr lang="en-CH"/>
                        </a:p>
                      </a:txBody>
                      <a:tcPr marL="51435" marR="51435" marT="25718" marB="25718" anchor="ctr">
                        <a:blipFill>
                          <a:blip r:embed="rId2"/>
                          <a:stretch>
                            <a:fillRect l="-309420" t="-561111" r="-213043" b="-3704"/>
                          </a:stretch>
                        </a:blipFill>
                      </a:tcPr>
                    </a:tc>
                    <a:tc>
                      <a:txBody>
                        <a:bodyPr/>
                        <a:lstStyle/>
                        <a:p>
                          <a:endParaRPr lang="en-CH"/>
                        </a:p>
                      </a:txBody>
                      <a:tcPr marL="51435" marR="51435" marT="25718" marB="25718" anchor="ctr">
                        <a:blipFill>
                          <a:blip r:embed="rId2"/>
                          <a:stretch>
                            <a:fillRect l="-466942" t="-561111" r="-142975" b="-3704"/>
                          </a:stretch>
                        </a:blipFill>
                      </a:tcPr>
                    </a:tc>
                    <a:tc gridSpan="2">
                      <a:txBody>
                        <a:bodyPr/>
                        <a:lstStyle/>
                        <a:p>
                          <a:endParaRPr lang="en-CH"/>
                        </a:p>
                      </a:txBody>
                      <a:tcPr marL="51435" marR="51435" marT="25718" marB="25718" anchor="ctr">
                        <a:blipFill>
                          <a:blip r:embed="rId2"/>
                          <a:stretch>
                            <a:fillRect l="-398837" t="-561111" r="-581" b="-3704"/>
                          </a:stretch>
                        </a:blipFill>
                      </a:tcPr>
                    </a:tc>
                    <a:tc hMerge="1">
                      <a:txBody>
                        <a:bodyPr/>
                        <a:lstStyle/>
                        <a:p>
                          <a:endParaRPr dirty="0"/>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Fallback>
      </mc:AlternateContent>
      <p:sp>
        <p:nvSpPr>
          <p:cNvPr id="7" name="TextBox 6">
            <a:extLst>
              <a:ext uri="{FF2B5EF4-FFF2-40B4-BE49-F238E27FC236}">
                <a16:creationId xmlns:a16="http://schemas.microsoft.com/office/drawing/2014/main" id="{E9EE54CE-0BFD-C13D-7F3A-6D5A5BB31B07}"/>
              </a:ext>
            </a:extLst>
          </p:cNvPr>
          <p:cNvSpPr txBox="1"/>
          <p:nvPr/>
        </p:nvSpPr>
        <p:spPr>
          <a:xfrm>
            <a:off x="10389129" y="1430248"/>
            <a:ext cx="1319592" cy="230832"/>
          </a:xfrm>
          <a:prstGeom prst="rect">
            <a:avLst/>
          </a:prstGeom>
          <a:noFill/>
        </p:spPr>
        <p:txBody>
          <a:bodyPr wrap="none" rtlCol="0">
            <a:spAutoFit/>
          </a:bodyPr>
          <a:lstStyle/>
          <a:p>
            <a:pPr marL="0" algn="l">
              <a:spcBef>
                <a:spcPts val="3000"/>
              </a:spcBef>
            </a:pPr>
            <a:r>
              <a:rPr lang="en-CH" sz="900" dirty="0">
                <a:solidFill>
                  <a:prstClr val="black"/>
                </a:solidFill>
                <a:latin typeface="Helvetica Light" panose="020B0403020202020204" pitchFamily="34" charset="0"/>
                <a:ea typeface="Helvetica Light" charset="0"/>
                <a:cs typeface="Helvetica Light" charset="0"/>
                <a:sym typeface="Wingdings" pitchFamily="2" charset="2"/>
              </a:rPr>
              <a:t>Ref: </a:t>
            </a:r>
            <a:r>
              <a:rPr lang="en-CH" sz="900" dirty="0">
                <a:solidFill>
                  <a:prstClr val="black"/>
                </a:solidFill>
                <a:latin typeface="Helvetica Light" panose="020B0403020202020204" pitchFamily="34" charset="0"/>
                <a:ea typeface="Helvetica Light" charset="0"/>
                <a:cs typeface="Helvetica Light" charset="0"/>
                <a:sym typeface="Wingdings" pitchFamily="2" charset="2"/>
                <a:hlinkClick r:id="rId3"/>
              </a:rPr>
              <a:t>arXiv:2505.00274</a:t>
            </a:r>
            <a:endParaRPr lang="en-CH" sz="900" dirty="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4" name="TextBox 3">
            <a:extLst>
              <a:ext uri="{FF2B5EF4-FFF2-40B4-BE49-F238E27FC236}">
                <a16:creationId xmlns:a16="http://schemas.microsoft.com/office/drawing/2014/main" id="{45A52819-C465-74A1-6B5A-661FE2A97DC3}"/>
              </a:ext>
            </a:extLst>
          </p:cNvPr>
          <p:cNvSpPr txBox="1"/>
          <p:nvPr/>
        </p:nvSpPr>
        <p:spPr>
          <a:xfrm>
            <a:off x="4067034" y="6195231"/>
            <a:ext cx="2281946" cy="461665"/>
          </a:xfrm>
          <a:prstGeom prst="rect">
            <a:avLst/>
          </a:prstGeom>
          <a:noFill/>
        </p:spPr>
        <p:txBody>
          <a:bodyPr wrap="square" rtlCol="0">
            <a:spAutoFit/>
          </a:bodyPr>
          <a:lstStyle/>
          <a:p>
            <a:pPr marL="0" algn="r">
              <a:spcBef>
                <a:spcPts val="3000"/>
              </a:spcBef>
            </a:pPr>
            <a:r>
              <a:rPr lang="en-CH" sz="1200" dirty="0">
                <a:solidFill>
                  <a:prstClr val="black"/>
                </a:solidFill>
                <a:latin typeface="Helvetica" pitchFamily="2" charset="0"/>
                <a:ea typeface="Helvetica Light" charset="0"/>
                <a:cs typeface="Helvetica Light" charset="0"/>
                <a:sym typeface="Wingdings" pitchFamily="2" charset="2"/>
              </a:rPr>
              <a:t>~350,000 × LEP-1 (~6 years)</a:t>
            </a:r>
          </a:p>
          <a:p>
            <a:pPr algn="r"/>
            <a:r>
              <a:rPr lang="en-CH" sz="1200" dirty="0">
                <a:solidFill>
                  <a:prstClr val="black"/>
                </a:solidFill>
                <a:latin typeface="Helvetica" pitchFamily="2" charset="0"/>
                <a:ea typeface="Helvetica Light" charset="0"/>
                <a:cs typeface="Helvetica Light" charset="0"/>
                <a:sym typeface="Wingdings" pitchFamily="2" charset="2"/>
              </a:rPr>
              <a:t>~26 × HL-LHC (~9 years)</a:t>
            </a:r>
          </a:p>
        </p:txBody>
      </p:sp>
      <p:sp>
        <p:nvSpPr>
          <p:cNvPr id="8" name="TextBox 7">
            <a:extLst>
              <a:ext uri="{FF2B5EF4-FFF2-40B4-BE49-F238E27FC236}">
                <a16:creationId xmlns:a16="http://schemas.microsoft.com/office/drawing/2014/main" id="{6F03E118-C03E-9516-474B-6F2F28CF199E}"/>
              </a:ext>
            </a:extLst>
          </p:cNvPr>
          <p:cNvSpPr txBox="1"/>
          <p:nvPr/>
        </p:nvSpPr>
        <p:spPr>
          <a:xfrm>
            <a:off x="6506819" y="6195231"/>
            <a:ext cx="1325218" cy="461665"/>
          </a:xfrm>
          <a:prstGeom prst="rect">
            <a:avLst/>
          </a:prstGeom>
          <a:noFill/>
        </p:spPr>
        <p:txBody>
          <a:bodyPr wrap="square" rtlCol="0">
            <a:spAutoFit/>
          </a:bodyPr>
          <a:lstStyle/>
          <a:p>
            <a:pPr marL="0" algn="ctr">
              <a:spcBef>
                <a:spcPts val="3000"/>
              </a:spcBef>
            </a:pPr>
            <a:r>
              <a:rPr lang="en-CH" sz="1200" dirty="0">
                <a:solidFill>
                  <a:prstClr val="black"/>
                </a:solidFill>
                <a:latin typeface="Helvetica" pitchFamily="2" charset="0"/>
                <a:ea typeface="Helvetica Light" charset="0"/>
                <a:cs typeface="Helvetica Light" charset="0"/>
                <a:sym typeface="Wingdings" pitchFamily="2" charset="2"/>
              </a:rPr>
              <a:t>~5,000 × LEP-2     (~5 years)</a:t>
            </a:r>
          </a:p>
        </p:txBody>
      </p:sp>
      <p:sp>
        <p:nvSpPr>
          <p:cNvPr id="9" name="TextBox 8">
            <a:extLst>
              <a:ext uri="{FF2B5EF4-FFF2-40B4-BE49-F238E27FC236}">
                <a16:creationId xmlns:a16="http://schemas.microsoft.com/office/drawing/2014/main" id="{6B843FAD-2904-3F80-4D24-27C8B387245D}"/>
              </a:ext>
            </a:extLst>
          </p:cNvPr>
          <p:cNvSpPr txBox="1"/>
          <p:nvPr/>
        </p:nvSpPr>
        <p:spPr>
          <a:xfrm>
            <a:off x="8030820" y="6195231"/>
            <a:ext cx="1325218" cy="461665"/>
          </a:xfrm>
          <a:prstGeom prst="rect">
            <a:avLst/>
          </a:prstGeom>
          <a:noFill/>
        </p:spPr>
        <p:txBody>
          <a:bodyPr wrap="square" rtlCol="0">
            <a:spAutoFit/>
          </a:bodyPr>
          <a:lstStyle/>
          <a:p>
            <a:pPr algn="ctr">
              <a:spcBef>
                <a:spcPts val="3000"/>
              </a:spcBef>
            </a:pPr>
            <a:r>
              <a:rPr lang="en-CH" sz="1200" dirty="0">
                <a:solidFill>
                  <a:prstClr val="black"/>
                </a:solidFill>
                <a:latin typeface="Helvetica" pitchFamily="2" charset="0"/>
                <a:ea typeface="Helvetica Light" charset="0"/>
                <a:cs typeface="Helvetica Light" charset="0"/>
                <a:sym typeface="Wingdings" pitchFamily="2" charset="2"/>
              </a:rPr>
              <a:t>0.5% of HL-LHC (~9 years)</a:t>
            </a:r>
          </a:p>
        </p:txBody>
      </p:sp>
      <p:sp>
        <p:nvSpPr>
          <p:cNvPr id="10" name="TextBox 9">
            <a:extLst>
              <a:ext uri="{FF2B5EF4-FFF2-40B4-BE49-F238E27FC236}">
                <a16:creationId xmlns:a16="http://schemas.microsoft.com/office/drawing/2014/main" id="{31783A03-0512-C086-090D-640E13C274CE}"/>
              </a:ext>
            </a:extLst>
          </p:cNvPr>
          <p:cNvSpPr txBox="1"/>
          <p:nvPr/>
        </p:nvSpPr>
        <p:spPr>
          <a:xfrm>
            <a:off x="9616215" y="6202379"/>
            <a:ext cx="1793943" cy="461665"/>
          </a:xfrm>
          <a:prstGeom prst="rect">
            <a:avLst/>
          </a:prstGeom>
          <a:noFill/>
        </p:spPr>
        <p:txBody>
          <a:bodyPr wrap="square" rtlCol="0">
            <a:spAutoFit/>
          </a:bodyPr>
          <a:lstStyle/>
          <a:p>
            <a:pPr algn="ctr">
              <a:spcBef>
                <a:spcPts val="3000"/>
              </a:spcBef>
            </a:pPr>
            <a:r>
              <a:rPr lang="en-CH" sz="1200" dirty="0">
                <a:solidFill>
                  <a:prstClr val="black"/>
                </a:solidFill>
                <a:latin typeface="Helvetica" pitchFamily="2" charset="0"/>
                <a:ea typeface="Helvetica Light" charset="0"/>
                <a:cs typeface="Helvetica Light" charset="0"/>
                <a:sym typeface="Wingdings" pitchFamily="2" charset="2"/>
              </a:rPr>
              <a:t>0.01% of HL-LHC (tt) (~9 years)</a:t>
            </a:r>
          </a:p>
        </p:txBody>
      </p:sp>
    </p:spTree>
    <p:extLst>
      <p:ext uri="{BB962C8B-B14F-4D97-AF65-F5344CB8AC3E}">
        <p14:creationId xmlns:p14="http://schemas.microsoft.com/office/powerpoint/2010/main" val="349712704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C76BD-0022-A3A4-58B7-4B2EEFE6E738}"/>
            </a:ext>
          </a:extLst>
        </p:cNvPr>
        <p:cNvGrpSpPr/>
        <p:nvPr/>
      </p:nvGrpSpPr>
      <p:grpSpPr>
        <a:xfrm>
          <a:off x="0" y="0"/>
          <a:ext cx="0" cy="0"/>
          <a:chOff x="0" y="0"/>
          <a:chExt cx="0" cy="0"/>
        </a:xfrm>
      </p:grpSpPr>
      <p:pic>
        <p:nvPicPr>
          <p:cNvPr id="94210" name="Picture 2">
            <a:extLst>
              <a:ext uri="{FF2B5EF4-FFF2-40B4-BE49-F238E27FC236}">
                <a16:creationId xmlns:a16="http://schemas.microsoft.com/office/drawing/2014/main" id="{41702ACE-B76C-386B-B7D2-BC38FF4D7E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3100" y="1175437"/>
            <a:ext cx="4935538" cy="558301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E2652626-EEB1-F20C-C388-381EF9BF9CC1}"/>
              </a:ext>
            </a:extLst>
          </p:cNvPr>
          <p:cNvSpPr>
            <a:spLocks noGrp="1"/>
          </p:cNvSpPr>
          <p:nvPr>
            <p:ph type="sldNum" sz="quarter" idx="4"/>
          </p:nvPr>
        </p:nvSpPr>
        <p:spPr/>
        <p:txBody>
          <a:bodyPr/>
          <a:lstStyle/>
          <a:p>
            <a:pPr>
              <a:defRPr/>
            </a:pPr>
            <a:fld id="{611C2F03-9E95-40C9-A99F-3C4F7EE8CF2A}" type="slidenum">
              <a:rPr lang="en-GB" smtClean="0"/>
              <a:pPr>
                <a:defRPr/>
              </a:pPr>
              <a:t>96</a:t>
            </a:fld>
            <a:endParaRPr lang="en-GB"/>
          </a:p>
        </p:txBody>
      </p:sp>
      <p:sp>
        <p:nvSpPr>
          <p:cNvPr id="5" name="TextBox 4">
            <a:extLst>
              <a:ext uri="{FF2B5EF4-FFF2-40B4-BE49-F238E27FC236}">
                <a16:creationId xmlns:a16="http://schemas.microsoft.com/office/drawing/2014/main" id="{71DB7B69-0ECD-A66A-2BB4-3B3F295B5737}"/>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dirty="0">
                <a:solidFill>
                  <a:srgbClr val="0D7FBF"/>
                </a:solidFill>
                <a:latin typeface="Helvetica" pitchFamily="2" charset="0"/>
                <a:ea typeface="Trebuchet MS" pitchFamily="-84" charset="0"/>
                <a:cs typeface="Helvetica Light"/>
              </a:rPr>
              <a:t>FCC-ee —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6" name="Rectangle 5">
            <a:extLst>
              <a:ext uri="{FF2B5EF4-FFF2-40B4-BE49-F238E27FC236}">
                <a16:creationId xmlns:a16="http://schemas.microsoft.com/office/drawing/2014/main" id="{4BB578EF-5520-09A0-D5DB-A6C703A2D704}"/>
              </a:ext>
            </a:extLst>
          </p:cNvPr>
          <p:cNvSpPr/>
          <p:nvPr/>
        </p:nvSpPr>
        <p:spPr>
          <a:xfrm>
            <a:off x="641953" y="1147461"/>
            <a:ext cx="11532410" cy="338554"/>
          </a:xfrm>
          <a:prstGeom prst="rect">
            <a:avLst/>
          </a:prstGeom>
        </p:spPr>
        <p:txBody>
          <a:bodyPr wrap="square">
            <a:spAutoFit/>
          </a:bodyPr>
          <a:lstStyle/>
          <a:p>
            <a:pPr marL="0" marR="0" lvl="0" indent="0" algn="l" defTabSz="457200" rtl="0" eaLnBrk="1" fontAlgn="base" latinLnBrk="0" hangingPunct="1">
              <a:lnSpc>
                <a:spcPct val="100000"/>
              </a:lnSpc>
              <a:spcBef>
                <a:spcPts val="3600"/>
              </a:spcBef>
              <a:spcAft>
                <a:spcPct val="0"/>
              </a:spcAft>
              <a:buClrTx/>
              <a:buSzTx/>
              <a:buFontTx/>
              <a:buNone/>
              <a:tabLst/>
              <a:defRPr/>
            </a:pPr>
            <a:r>
              <a:rPr lang="en-US" sz="1600" b="1" dirty="0">
                <a:solidFill>
                  <a:srgbClr val="000000"/>
                </a:solidFill>
                <a:latin typeface="Helvetica" pitchFamily="2" charset="0"/>
              </a:rPr>
              <a:t>Primary goal: Higgs precision measurements</a:t>
            </a:r>
            <a:endParaRPr lang="en-US" sz="1400" b="1" dirty="0">
              <a:solidFill>
                <a:schemeClr val="tx1">
                  <a:lumMod val="75000"/>
                  <a:lumOff val="25000"/>
                </a:schemeClr>
              </a:solidFill>
              <a:latin typeface="Helvetica" pitchFamily="2" charset="0"/>
            </a:endParaRPr>
          </a:p>
        </p:txBody>
      </p:sp>
      <p:sp>
        <p:nvSpPr>
          <p:cNvPr id="54" name="TextBox 53">
            <a:extLst>
              <a:ext uri="{FF2B5EF4-FFF2-40B4-BE49-F238E27FC236}">
                <a16:creationId xmlns:a16="http://schemas.microsoft.com/office/drawing/2014/main" id="{81DE5905-7DC7-8440-9A4C-F688661144D0}"/>
              </a:ext>
            </a:extLst>
          </p:cNvPr>
          <p:cNvSpPr txBox="1"/>
          <p:nvPr/>
        </p:nvSpPr>
        <p:spPr>
          <a:xfrm>
            <a:off x="7843804" y="1073579"/>
            <a:ext cx="3177473" cy="276999"/>
          </a:xfrm>
          <a:prstGeom prst="rect">
            <a:avLst/>
          </a:prstGeom>
          <a:noFill/>
        </p:spPr>
        <p:txBody>
          <a:bodyPr wrap="none" rtlCol="0">
            <a:spAutoFit/>
          </a:bodyPr>
          <a:lstStyle/>
          <a:p>
            <a:pPr marL="0" algn="l">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CH"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CH"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 → X cross sections versus CM energy</a:t>
            </a:r>
          </a:p>
        </p:txBody>
      </p:sp>
      <mc:AlternateContent xmlns:mc="http://schemas.openxmlformats.org/markup-compatibility/2006" xmlns:a14="http://schemas.microsoft.com/office/drawing/2010/main">
        <mc:Choice Requires="a14">
          <p:sp>
            <p:nvSpPr>
              <p:cNvPr id="46" name="TextBox 45">
                <a:extLst>
                  <a:ext uri="{FF2B5EF4-FFF2-40B4-BE49-F238E27FC236}">
                    <a16:creationId xmlns:a16="http://schemas.microsoft.com/office/drawing/2014/main" id="{4501BA56-B8AD-21B9-6604-851CFF3090BA}"/>
                  </a:ext>
                </a:extLst>
              </p:cNvPr>
              <p:cNvSpPr txBox="1"/>
              <p:nvPr/>
            </p:nvSpPr>
            <p:spPr>
              <a:xfrm>
                <a:off x="4147483" y="3190606"/>
                <a:ext cx="2875616" cy="911660"/>
              </a:xfrm>
              <a:prstGeom prst="rect">
                <a:avLst/>
              </a:prstGeom>
              <a:noFill/>
            </p:spPr>
            <p:txBody>
              <a:bodyPr wrap="square" rtlCol="0">
                <a:spAutoFit/>
              </a:bodyPr>
              <a:lstStyle/>
              <a:p>
                <a:pPr marL="0">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W-boson fusion (6.7 fb)</a:t>
                </a:r>
              </a:p>
              <a:p>
                <a:pPr marL="0">
                  <a:spcBef>
                    <a:spcPts val="3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(Z-boson fusion 0.63 fb)</a:t>
                </a:r>
              </a:p>
              <a:p>
                <a:pPr>
                  <a:spcBef>
                    <a:spcPts val="300"/>
                  </a:spcBef>
                </a:pPr>
                <a:r>
                  <a:rPr lang="en-CH" sz="1200" dirty="0">
                    <a:solidFill>
                      <a:srgbClr val="0070C0"/>
                    </a:solidFill>
                    <a:latin typeface="Helvetica" pitchFamily="2" charset="0"/>
                    <a:ea typeface="Helvetica Light" charset="0"/>
                    <a:cs typeface="Helvetica Light" charset="0"/>
                    <a:sym typeface="Wingdings" pitchFamily="2" charset="2"/>
                  </a:rPr>
                  <a:t>WBF:</a:t>
                </a:r>
                <a14:m>
                  <m:oMath xmlns:m="http://schemas.openxmlformats.org/officeDocument/2006/math">
                    <m:r>
                      <a:rPr lang="en-CH" sz="1200" i="1">
                        <a:solidFill>
                          <a:srgbClr val="0070C0"/>
                        </a:solidFill>
                        <a:latin typeface="Cambria Math" panose="02040503050406030204" pitchFamily="18" charset="0"/>
                        <a:ea typeface="Cambria Math" panose="02040503050406030204" pitchFamily="18" charset="0"/>
                        <a:cs typeface="Helvetica Light" charset="0"/>
                        <a:sym typeface="Wingdings" pitchFamily="2" charset="2"/>
                      </a:rPr>
                      <m:t>𝜎</m:t>
                    </m:r>
                    <m:r>
                      <a:rPr lang="en-CH" sz="1200" i="1">
                        <a:solidFill>
                          <a:srgbClr val="0070C0"/>
                        </a:solidFill>
                        <a:latin typeface="Cambria Math" panose="02040503050406030204" pitchFamily="18" charset="0"/>
                        <a:ea typeface="Cambria Math" panose="02040503050406030204" pitchFamily="18" charset="0"/>
                        <a:cs typeface="Helvetica Light" charset="0"/>
                        <a:sym typeface="Wingdings" pitchFamily="2" charset="2"/>
                      </a:rPr>
                      <m:t>∝</m:t>
                    </m:r>
                    <m:sSup>
                      <m:sSupPr>
                        <m:ctrlPr>
                          <a:rPr lang="en-CH" sz="1200" i="1" smtClean="0">
                            <a:solidFill>
                              <a:srgbClr val="0070C0"/>
                            </a:solidFill>
                            <a:latin typeface="Cambria Math" panose="02040503050406030204" pitchFamily="18" charset="0"/>
                            <a:ea typeface="Cambria Math" panose="02040503050406030204" pitchFamily="18" charset="0"/>
                            <a:sym typeface="Wingdings" pitchFamily="2" charset="2"/>
                          </a:rPr>
                        </m:ctrlPr>
                      </m:sSupPr>
                      <m:e>
                        <m:r>
                          <m:rPr>
                            <m:sty m:val="p"/>
                          </m:rPr>
                          <a:rPr lang="en-US" sz="1200" b="0" i="0" smtClean="0">
                            <a:solidFill>
                              <a:srgbClr val="0070C0"/>
                            </a:solidFill>
                            <a:latin typeface="Cambria Math" panose="02040503050406030204" pitchFamily="18" charset="0"/>
                            <a:ea typeface="Cambria Math" panose="02040503050406030204" pitchFamily="18" charset="0"/>
                            <a:sym typeface="Wingdings" pitchFamily="2" charset="2"/>
                          </a:rPr>
                          <m:t>ln</m:t>
                        </m:r>
                      </m:e>
                      <m:sup>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2</m:t>
                        </m:r>
                      </m:sup>
                    </m:sSup>
                    <m:d>
                      <m:dPr>
                        <m:ctrlPr>
                          <a:rPr lang="en-CH" sz="1200" i="1" smtClean="0">
                            <a:solidFill>
                              <a:srgbClr val="0070C0"/>
                            </a:solidFill>
                            <a:latin typeface="Cambria Math" panose="02040503050406030204" pitchFamily="18" charset="0"/>
                            <a:ea typeface="Cambria Math" panose="02040503050406030204" pitchFamily="18" charset="0"/>
                            <a:sym typeface="Wingdings" pitchFamily="2" charset="2"/>
                          </a:rPr>
                        </m:ctrlPr>
                      </m:dPr>
                      <m:e>
                        <m:f>
                          <m:fPr>
                            <m:type m:val="lin"/>
                            <m:ctrlPr>
                              <a:rPr lang="en-CH" sz="1200" i="1" smtClean="0">
                                <a:solidFill>
                                  <a:srgbClr val="0070C0"/>
                                </a:solidFill>
                                <a:latin typeface="Cambria Math" panose="02040503050406030204" pitchFamily="18" charset="0"/>
                                <a:ea typeface="Cambria Math" panose="02040503050406030204" pitchFamily="18" charset="0"/>
                                <a:sym typeface="Wingdings" pitchFamily="2" charset="2"/>
                              </a:rPr>
                            </m:ctrlPr>
                          </m:fPr>
                          <m:num>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𝑠</m:t>
                            </m:r>
                          </m:num>
                          <m:den>
                            <m:sSubSup>
                              <m:sSubSupPr>
                                <m:ctrlPr>
                                  <a:rPr lang="en-CH" sz="1200" i="1" smtClean="0">
                                    <a:solidFill>
                                      <a:srgbClr val="0070C0"/>
                                    </a:solidFill>
                                    <a:latin typeface="Cambria Math" panose="02040503050406030204" pitchFamily="18" charset="0"/>
                                    <a:ea typeface="Cambria Math" panose="02040503050406030204" pitchFamily="18" charset="0"/>
                                    <a:sym typeface="Wingdings" pitchFamily="2" charset="2"/>
                                  </a:rPr>
                                </m:ctrlPr>
                              </m:sSubSupPr>
                              <m:e>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𝑚</m:t>
                                </m:r>
                              </m:e>
                              <m:sub>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𝑉</m:t>
                                </m:r>
                              </m:sub>
                              <m:sup>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2</m:t>
                                </m:r>
                              </m:sup>
                            </m:sSubSup>
                          </m:den>
                        </m:f>
                      </m:e>
                    </m:d>
                  </m:oMath>
                </a14:m>
                <a:r>
                  <a:rPr lang="en-CH" sz="1200" dirty="0">
                    <a:solidFill>
                      <a:srgbClr val="0070C0"/>
                    </a:solidFill>
                    <a:latin typeface="Helvetica" pitchFamily="2" charset="0"/>
                    <a:ea typeface="Helvetica Light" charset="0"/>
                    <a:cs typeface="Helvetica Light" charset="0"/>
                    <a:sym typeface="Wingdings" pitchFamily="2" charset="2"/>
                  </a:rPr>
                  <a:t> — e</a:t>
                </a:r>
                <a:r>
                  <a:rPr lang="en-CH" sz="1200" baseline="30000" dirty="0">
                    <a:solidFill>
                      <a:srgbClr val="0070C0"/>
                    </a:solidFill>
                    <a:latin typeface="Helvetica" pitchFamily="2" charset="0"/>
                    <a:ea typeface="Helvetica Light" charset="0"/>
                    <a:cs typeface="Helvetica Light" charset="0"/>
                    <a:sym typeface="Wingdings" pitchFamily="2" charset="2"/>
                  </a:rPr>
                  <a:t>+</a:t>
                </a:r>
                <a:r>
                  <a:rPr lang="en-CH" sz="1200" dirty="0">
                    <a:solidFill>
                      <a:srgbClr val="0070C0"/>
                    </a:solidFill>
                    <a:latin typeface="Helvetica" pitchFamily="2" charset="0"/>
                    <a:ea typeface="Helvetica Light" charset="0"/>
                    <a:cs typeface="Helvetica Light" charset="0"/>
                    <a:sym typeface="Wingdings" pitchFamily="2" charset="2"/>
                  </a:rPr>
                  <a:t>/e</a:t>
                </a:r>
                <a:r>
                  <a:rPr lang="en-CH" sz="1200" baseline="30000" dirty="0">
                    <a:solidFill>
                      <a:srgbClr val="0070C0"/>
                    </a:solidFill>
                    <a:latin typeface="Helvetica" pitchFamily="2" charset="0"/>
                    <a:ea typeface="Helvetica Light" charset="0"/>
                    <a:cs typeface="Helvetica Light" charset="0"/>
                    <a:sym typeface="Wingdings" pitchFamily="2" charset="2"/>
                  </a:rPr>
                  <a:t>–</a:t>
                </a:r>
                <a:r>
                  <a:rPr lang="en-CH" sz="1200" dirty="0">
                    <a:solidFill>
                      <a:srgbClr val="0070C0"/>
                    </a:solidFill>
                    <a:latin typeface="Helvetica" pitchFamily="2" charset="0"/>
                    <a:ea typeface="Helvetica Light" charset="0"/>
                    <a:cs typeface="Helvetica Light" charset="0"/>
                    <a:sym typeface="Wingdings" pitchFamily="2" charset="2"/>
                  </a:rPr>
                  <a:t> radiate W/Z, which increases with energy</a:t>
                </a:r>
              </a:p>
            </p:txBody>
          </p:sp>
        </mc:Choice>
        <mc:Fallback xmlns="">
          <p:sp>
            <p:nvSpPr>
              <p:cNvPr id="46" name="TextBox 45">
                <a:extLst>
                  <a:ext uri="{FF2B5EF4-FFF2-40B4-BE49-F238E27FC236}">
                    <a16:creationId xmlns:a16="http://schemas.microsoft.com/office/drawing/2014/main" id="{4501BA56-B8AD-21B9-6604-851CFF3090BA}"/>
                  </a:ext>
                </a:extLst>
              </p:cNvPr>
              <p:cNvSpPr txBox="1">
                <a:spLocks noRot="1" noChangeAspect="1" noMove="1" noResize="1" noEditPoints="1" noAdjustHandles="1" noChangeArrowheads="1" noChangeShapeType="1" noTextEdit="1"/>
              </p:cNvSpPr>
              <p:nvPr/>
            </p:nvSpPr>
            <p:spPr>
              <a:xfrm>
                <a:off x="4147483" y="3190606"/>
                <a:ext cx="2875616" cy="911660"/>
              </a:xfrm>
              <a:prstGeom prst="rect">
                <a:avLst/>
              </a:prstGeom>
              <a:blipFill>
                <a:blip r:embed="rId3"/>
                <a:stretch>
                  <a:fillRect b="-26027"/>
                </a:stretch>
              </a:blipFill>
            </p:spPr>
            <p:txBody>
              <a:bodyPr/>
              <a:lstStyle/>
              <a:p>
                <a:r>
                  <a:rPr lang="en-GB">
                    <a:noFill/>
                  </a:rPr>
                  <a:t> </a:t>
                </a:r>
              </a:p>
            </p:txBody>
          </p:sp>
        </mc:Fallback>
      </mc:AlternateContent>
      <p:pic>
        <p:nvPicPr>
          <p:cNvPr id="48" name="Picture 47">
            <a:extLst>
              <a:ext uri="{FF2B5EF4-FFF2-40B4-BE49-F238E27FC236}">
                <a16:creationId xmlns:a16="http://schemas.microsoft.com/office/drawing/2014/main" id="{129877EC-E6FC-6638-C7DB-B65B4F3B44EA}"/>
              </a:ext>
            </a:extLst>
          </p:cNvPr>
          <p:cNvPicPr>
            <a:picLocks noChangeAspect="1"/>
          </p:cNvPicPr>
          <p:nvPr/>
        </p:nvPicPr>
        <p:blipFill>
          <a:blip r:embed="rId4"/>
          <a:stretch>
            <a:fillRect/>
          </a:stretch>
        </p:blipFill>
        <p:spPr>
          <a:xfrm>
            <a:off x="3778804" y="1661497"/>
            <a:ext cx="2515923" cy="1492127"/>
          </a:xfrm>
          <a:prstGeom prst="rect">
            <a:avLst/>
          </a:prstGeom>
        </p:spPr>
      </p:pic>
      <p:pic>
        <p:nvPicPr>
          <p:cNvPr id="50" name="Picture 49">
            <a:extLst>
              <a:ext uri="{FF2B5EF4-FFF2-40B4-BE49-F238E27FC236}">
                <a16:creationId xmlns:a16="http://schemas.microsoft.com/office/drawing/2014/main" id="{862436A2-A067-E312-1797-96A1DDE332A5}"/>
              </a:ext>
            </a:extLst>
          </p:cNvPr>
          <p:cNvPicPr>
            <a:picLocks noChangeAspect="1"/>
          </p:cNvPicPr>
          <p:nvPr/>
        </p:nvPicPr>
        <p:blipFill>
          <a:blip r:embed="rId5"/>
          <a:stretch>
            <a:fillRect/>
          </a:stretch>
        </p:blipFill>
        <p:spPr>
          <a:xfrm>
            <a:off x="641952" y="1712297"/>
            <a:ext cx="2809991" cy="1361430"/>
          </a:xfrm>
          <a:prstGeom prst="rect">
            <a:avLst/>
          </a:prstGeom>
        </p:spPr>
      </p:pic>
      <p:cxnSp>
        <p:nvCxnSpPr>
          <p:cNvPr id="52" name="Straight Connector 51">
            <a:extLst>
              <a:ext uri="{FF2B5EF4-FFF2-40B4-BE49-F238E27FC236}">
                <a16:creationId xmlns:a16="http://schemas.microsoft.com/office/drawing/2014/main" id="{F2402E53-B3CA-CE68-A1E8-CCF4DC38BA9E}"/>
              </a:ext>
            </a:extLst>
          </p:cNvPr>
          <p:cNvCxnSpPr>
            <a:cxnSpLocks/>
          </p:cNvCxnSpPr>
          <p:nvPr/>
        </p:nvCxnSpPr>
        <p:spPr>
          <a:xfrm>
            <a:off x="9493349" y="2171378"/>
            <a:ext cx="0" cy="3963460"/>
          </a:xfrm>
          <a:prstGeom prst="line">
            <a:avLst/>
          </a:prstGeom>
          <a:ln w="9525">
            <a:solidFill>
              <a:schemeClr val="tx2"/>
            </a:solidFill>
          </a:ln>
          <a:effectLst/>
        </p:spPr>
        <p:style>
          <a:lnRef idx="2">
            <a:schemeClr val="accent1"/>
          </a:lnRef>
          <a:fillRef idx="0">
            <a:schemeClr val="accent1"/>
          </a:fillRef>
          <a:effectRef idx="1">
            <a:schemeClr val="accent1"/>
          </a:effectRef>
          <a:fontRef idx="minor">
            <a:schemeClr val="tx1"/>
          </a:fontRef>
        </p:style>
      </p:cxnSp>
      <p:sp>
        <p:nvSpPr>
          <p:cNvPr id="53" name="TextBox 52">
            <a:extLst>
              <a:ext uri="{FF2B5EF4-FFF2-40B4-BE49-F238E27FC236}">
                <a16:creationId xmlns:a16="http://schemas.microsoft.com/office/drawing/2014/main" id="{6AF267C9-8A91-2554-C16E-A259E33999EA}"/>
              </a:ext>
            </a:extLst>
          </p:cNvPr>
          <p:cNvSpPr txBox="1"/>
          <p:nvPr/>
        </p:nvSpPr>
        <p:spPr>
          <a:xfrm>
            <a:off x="9140585" y="1950360"/>
            <a:ext cx="832527" cy="221018"/>
          </a:xfrm>
          <a:prstGeom prst="rect">
            <a:avLst/>
          </a:prstGeom>
          <a:solidFill>
            <a:schemeClr val="bg1"/>
          </a:solidFill>
          <a:ln>
            <a:noFill/>
          </a:ln>
        </p:spPr>
        <p:txBody>
          <a:bodyPr wrap="none" lIns="36000" tIns="18000" rIns="36000" bIns="18000" rtlCol="0">
            <a:spAutoFit/>
          </a:bodyPr>
          <a:lstStyle/>
          <a:p>
            <a:pPr marL="0">
              <a:spcBef>
                <a:spcPts val="3000"/>
              </a:spcBef>
            </a:pPr>
            <a:r>
              <a:rPr lang="en-US" sz="1200" b="1" dirty="0">
                <a:solidFill>
                  <a:schemeClr val="tx2"/>
                </a:solidFill>
                <a:latin typeface="Helvetica" pitchFamily="2" charset="0"/>
                <a:ea typeface="Helvetica Light" charset="0"/>
                <a:cs typeface="Helvetica Light" charset="0"/>
                <a:sym typeface="Wingdings" pitchFamily="2" charset="2"/>
              </a:rPr>
              <a:t>HZ factory</a:t>
            </a:r>
          </a:p>
        </p:txBody>
      </p:sp>
      <p:pic>
        <p:nvPicPr>
          <p:cNvPr id="61" name="Picture 60">
            <a:extLst>
              <a:ext uri="{FF2B5EF4-FFF2-40B4-BE49-F238E27FC236}">
                <a16:creationId xmlns:a16="http://schemas.microsoft.com/office/drawing/2014/main" id="{875D26AD-4EEE-E561-CE8E-AB80776A0BE7}"/>
              </a:ext>
            </a:extLst>
          </p:cNvPr>
          <p:cNvPicPr>
            <a:picLocks noChangeAspect="1"/>
          </p:cNvPicPr>
          <p:nvPr/>
        </p:nvPicPr>
        <p:blipFill>
          <a:blip r:embed="rId6"/>
          <a:srcRect l="18334" r="20842"/>
          <a:stretch>
            <a:fillRect/>
          </a:stretch>
        </p:blipFill>
        <p:spPr>
          <a:xfrm>
            <a:off x="732953" y="3833770"/>
            <a:ext cx="3151658" cy="2713857"/>
          </a:xfrm>
          <a:prstGeom prst="rect">
            <a:avLst/>
          </a:prstGeom>
        </p:spPr>
      </p:pic>
      <p:sp>
        <p:nvSpPr>
          <p:cNvPr id="62" name="TextBox 61">
            <a:extLst>
              <a:ext uri="{FF2B5EF4-FFF2-40B4-BE49-F238E27FC236}">
                <a16:creationId xmlns:a16="http://schemas.microsoft.com/office/drawing/2014/main" id="{1F37CE7A-7DC8-785E-C38F-7FE7374AAA75}"/>
              </a:ext>
            </a:extLst>
          </p:cNvPr>
          <p:cNvSpPr txBox="1"/>
          <p:nvPr/>
        </p:nvSpPr>
        <p:spPr>
          <a:xfrm>
            <a:off x="4189694" y="4895014"/>
            <a:ext cx="2284879" cy="461665"/>
          </a:xfrm>
          <a:prstGeom prst="rect">
            <a:avLst/>
          </a:prstGeom>
          <a:noFill/>
        </p:spPr>
        <p:txBody>
          <a:bodyPr wrap="square" rtlCol="0">
            <a:spAutoFit/>
          </a:bodyPr>
          <a:lstStyle/>
          <a:p>
            <a:pPr marL="0" algn="l">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Simulated e</a:t>
            </a:r>
            <a:r>
              <a:rPr lang="en-CH"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CH"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 → ZH event at √s = 240 GeV in IDEA detector</a:t>
            </a:r>
          </a:p>
        </p:txBody>
      </p:sp>
      <mc:AlternateContent xmlns:mc="http://schemas.openxmlformats.org/markup-compatibility/2006" xmlns:a14="http://schemas.microsoft.com/office/drawing/2010/main">
        <mc:Choice Requires="a14">
          <p:sp>
            <p:nvSpPr>
              <p:cNvPr id="45" name="TextBox 44">
                <a:extLst>
                  <a:ext uri="{FF2B5EF4-FFF2-40B4-BE49-F238E27FC236}">
                    <a16:creationId xmlns:a16="http://schemas.microsoft.com/office/drawing/2014/main" id="{7105604C-DCBF-A9B4-E29F-8A60DF7CEACC}"/>
                  </a:ext>
                </a:extLst>
              </p:cNvPr>
              <p:cNvSpPr txBox="1"/>
              <p:nvPr/>
            </p:nvSpPr>
            <p:spPr>
              <a:xfrm>
                <a:off x="676682" y="3190606"/>
                <a:ext cx="3207929" cy="477054"/>
              </a:xfrm>
              <a:prstGeom prst="rect">
                <a:avLst/>
              </a:prstGeom>
              <a:noFill/>
            </p:spPr>
            <p:txBody>
              <a:bodyPr wrap="none" rtlCol="0">
                <a:spAutoFit/>
              </a:bodyPr>
              <a:lstStyle/>
              <a:p>
                <a:pPr marL="0" algn="l">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Higgsstrahlung (σ = 232 fb at √s = 240 GeV)</a:t>
                </a:r>
              </a:p>
              <a:p>
                <a:pPr marL="0" algn="l"/>
                <a:r>
                  <a:rPr lang="en-CH" sz="1200" dirty="0">
                    <a:solidFill>
                      <a:srgbClr val="0070C0"/>
                    </a:solidFill>
                    <a:latin typeface="Helvetica" pitchFamily="2" charset="0"/>
                    <a:ea typeface="Helvetica Light" charset="0"/>
                    <a:cs typeface="Helvetica Light" charset="0"/>
                    <a:sym typeface="Wingdings" pitchFamily="2" charset="2"/>
                  </a:rPr>
                  <a:t>s-channel: </a:t>
                </a:r>
                <a14:m>
                  <m:oMath xmlns:m="http://schemas.openxmlformats.org/officeDocument/2006/math">
                    <m:r>
                      <a:rPr lang="en-CH" sz="1200" i="1" smtClean="0">
                        <a:solidFill>
                          <a:srgbClr val="0070C0"/>
                        </a:solidFill>
                        <a:latin typeface="Cambria Math" panose="02040503050406030204" pitchFamily="18" charset="0"/>
                        <a:ea typeface="Cambria Math" panose="02040503050406030204" pitchFamily="18" charset="0"/>
                        <a:cs typeface="Helvetica Light" charset="0"/>
                        <a:sym typeface="Wingdings" pitchFamily="2" charset="2"/>
                      </a:rPr>
                      <m:t>𝜎</m:t>
                    </m:r>
                    <m:r>
                      <a:rPr lang="en-CH" sz="1200" i="1" smtClean="0">
                        <a:solidFill>
                          <a:srgbClr val="0070C0"/>
                        </a:solidFill>
                        <a:latin typeface="Cambria Math" panose="02040503050406030204" pitchFamily="18" charset="0"/>
                        <a:ea typeface="Cambria Math" panose="02040503050406030204" pitchFamily="18" charset="0"/>
                        <a:cs typeface="Helvetica Light" charset="0"/>
                        <a:sym typeface="Wingdings" pitchFamily="2" charset="2"/>
                      </a:rPr>
                      <m:t>∝</m:t>
                    </m:r>
                    <m:f>
                      <m:fPr>
                        <m:type m:val="lin"/>
                        <m:ctrlPr>
                          <a:rPr lang="en-CH" sz="1200" i="1" smtClean="0">
                            <a:solidFill>
                              <a:srgbClr val="0070C0"/>
                            </a:solidFill>
                            <a:latin typeface="Cambria Math" panose="02040503050406030204" pitchFamily="18" charset="0"/>
                            <a:ea typeface="Cambria Math" panose="02040503050406030204" pitchFamily="18" charset="0"/>
                            <a:sym typeface="Wingdings" pitchFamily="2" charset="2"/>
                          </a:rPr>
                        </m:ctrlPr>
                      </m:fPr>
                      <m:num>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1</m:t>
                        </m:r>
                      </m:num>
                      <m:den>
                        <m:r>
                          <a:rPr lang="en-US" sz="1200" b="0" i="1" smtClean="0">
                            <a:solidFill>
                              <a:srgbClr val="0070C0"/>
                            </a:solidFill>
                            <a:latin typeface="Cambria Math" panose="02040503050406030204" pitchFamily="18" charset="0"/>
                            <a:ea typeface="Cambria Math" panose="02040503050406030204" pitchFamily="18" charset="0"/>
                            <a:sym typeface="Wingdings" pitchFamily="2" charset="2"/>
                          </a:rPr>
                          <m:t>𝑠</m:t>
                        </m:r>
                      </m:den>
                    </m:f>
                  </m:oMath>
                </a14:m>
                <a:r>
                  <a:rPr lang="en-CH" sz="1200" dirty="0">
                    <a:solidFill>
                      <a:srgbClr val="0070C0"/>
                    </a:solidFill>
                    <a:latin typeface="Helvetica" pitchFamily="2" charset="0"/>
                    <a:ea typeface="Helvetica Light" charset="0"/>
                    <a:cs typeface="Helvetica Light" charset="0"/>
                    <a:sym typeface="Wingdings" pitchFamily="2" charset="2"/>
                  </a:rPr>
                  <a:t> — falling off a resonance</a:t>
                </a:r>
              </a:p>
            </p:txBody>
          </p:sp>
        </mc:Choice>
        <mc:Fallback xmlns="">
          <p:sp>
            <p:nvSpPr>
              <p:cNvPr id="45" name="TextBox 44">
                <a:extLst>
                  <a:ext uri="{FF2B5EF4-FFF2-40B4-BE49-F238E27FC236}">
                    <a16:creationId xmlns:a16="http://schemas.microsoft.com/office/drawing/2014/main" id="{7105604C-DCBF-A9B4-E29F-8A60DF7CEACC}"/>
                  </a:ext>
                </a:extLst>
              </p:cNvPr>
              <p:cNvSpPr txBox="1">
                <a:spLocks noRot="1" noChangeAspect="1" noMove="1" noResize="1" noEditPoints="1" noAdjustHandles="1" noChangeArrowheads="1" noChangeShapeType="1" noTextEdit="1"/>
              </p:cNvSpPr>
              <p:nvPr/>
            </p:nvSpPr>
            <p:spPr>
              <a:xfrm>
                <a:off x="676682" y="3190606"/>
                <a:ext cx="3207929" cy="477054"/>
              </a:xfrm>
              <a:prstGeom prst="rect">
                <a:avLst/>
              </a:prstGeom>
              <a:blipFill>
                <a:blip r:embed="rId7"/>
                <a:stretch>
                  <a:fillRect t="-15789" b="-89474"/>
                </a:stretch>
              </a:blipFill>
            </p:spPr>
            <p:txBody>
              <a:bodyPr/>
              <a:lstStyle/>
              <a:p>
                <a:r>
                  <a:rPr lang="en-GB">
                    <a:noFill/>
                  </a:rPr>
                  <a:t> </a:t>
                </a:r>
              </a:p>
            </p:txBody>
          </p:sp>
        </mc:Fallback>
      </mc:AlternateContent>
    </p:spTree>
    <p:extLst>
      <p:ext uri="{BB962C8B-B14F-4D97-AF65-F5344CB8AC3E}">
        <p14:creationId xmlns:p14="http://schemas.microsoft.com/office/powerpoint/2010/main" val="424566047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1BE08-0892-1C7F-F3E7-6F00E11F20F5}"/>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024BA5F7-D2C5-EBB8-39C6-9DF9D20B75C6}"/>
              </a:ext>
            </a:extLst>
          </p:cNvPr>
          <p:cNvPicPr>
            <a:picLocks noChangeAspect="1"/>
          </p:cNvPicPr>
          <p:nvPr/>
        </p:nvPicPr>
        <p:blipFill>
          <a:blip r:embed="rId2"/>
          <a:srcRect l="48166" t="56411" r="9381" b="23394"/>
          <a:stretch>
            <a:fillRect/>
          </a:stretch>
        </p:blipFill>
        <p:spPr>
          <a:xfrm>
            <a:off x="2667272" y="3624211"/>
            <a:ext cx="4611188" cy="3104149"/>
          </a:xfrm>
          <a:prstGeom prst="rect">
            <a:avLst/>
          </a:prstGeom>
        </p:spPr>
      </p:pic>
      <p:sp>
        <p:nvSpPr>
          <p:cNvPr id="2" name="Slide Number Placeholder 1">
            <a:extLst>
              <a:ext uri="{FF2B5EF4-FFF2-40B4-BE49-F238E27FC236}">
                <a16:creationId xmlns:a16="http://schemas.microsoft.com/office/drawing/2014/main" id="{6DA7756C-BEF6-F76A-179D-63F8AA3593DB}"/>
              </a:ext>
            </a:extLst>
          </p:cNvPr>
          <p:cNvSpPr>
            <a:spLocks noGrp="1"/>
          </p:cNvSpPr>
          <p:nvPr>
            <p:ph type="sldNum" sz="quarter" idx="4"/>
          </p:nvPr>
        </p:nvSpPr>
        <p:spPr/>
        <p:txBody>
          <a:bodyPr/>
          <a:lstStyle/>
          <a:p>
            <a:pPr>
              <a:defRPr/>
            </a:pPr>
            <a:fld id="{611C2F03-9E95-40C9-A99F-3C4F7EE8CF2A}" type="slidenum">
              <a:rPr lang="en-GB" smtClean="0"/>
              <a:pPr>
                <a:defRPr/>
              </a:pPr>
              <a:t>97</a:t>
            </a:fld>
            <a:endParaRPr lang="en-GB"/>
          </a:p>
        </p:txBody>
      </p:sp>
      <p:sp>
        <p:nvSpPr>
          <p:cNvPr id="5" name="TextBox 4">
            <a:extLst>
              <a:ext uri="{FF2B5EF4-FFF2-40B4-BE49-F238E27FC236}">
                <a16:creationId xmlns:a16="http://schemas.microsoft.com/office/drawing/2014/main" id="{272A50DB-881E-0A21-16BF-C07A457AA14D}"/>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dirty="0">
                <a:solidFill>
                  <a:srgbClr val="0D7FBF"/>
                </a:solidFill>
                <a:latin typeface="Helvetica" pitchFamily="2" charset="0"/>
                <a:ea typeface="Trebuchet MS" pitchFamily="-84" charset="0"/>
                <a:cs typeface="Helvetica Light"/>
              </a:rPr>
              <a:t>FCC-ee —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mc:AlternateContent xmlns:mc="http://schemas.openxmlformats.org/markup-compatibility/2006" xmlns:a14="http://schemas.microsoft.com/office/drawing/2010/main">
        <mc:Choice Requires="a14">
          <p:sp>
            <p:nvSpPr>
              <p:cNvPr id="6" name="Rectangle 5">
                <a:extLst>
                  <a:ext uri="{FF2B5EF4-FFF2-40B4-BE49-F238E27FC236}">
                    <a16:creationId xmlns:a16="http://schemas.microsoft.com/office/drawing/2014/main" id="{449C32BB-21E8-AFA2-B7F5-0D4E74B0DF51}"/>
                  </a:ext>
                </a:extLst>
              </p:cNvPr>
              <p:cNvSpPr/>
              <p:nvPr/>
            </p:nvSpPr>
            <p:spPr>
              <a:xfrm>
                <a:off x="641953" y="1147461"/>
                <a:ext cx="11532410" cy="338554"/>
              </a:xfrm>
              <a:prstGeom prst="rect">
                <a:avLst/>
              </a:prstGeom>
            </p:spPr>
            <p:txBody>
              <a:bodyPr wrap="square">
                <a:spAutoFit/>
              </a:bodyPr>
              <a:lstStyle/>
              <a:p>
                <a:pPr lvl="0">
                  <a:spcBef>
                    <a:spcPts val="3000"/>
                  </a:spcBef>
                  <a:defRPr/>
                </a:pPr>
                <a:r>
                  <a:rPr kumimoji="0" lang="en-GB" sz="1600" b="1"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Absolute coupling strengths </a:t>
                </a:r>
                <a:r>
                  <a:rPr kumimoji="0" lang="en-GB" sz="14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difficult at LHC due to weak constraint on </a:t>
                </a:r>
                <a14:m>
                  <m:oMath xmlns:m="http://schemas.openxmlformats.org/officeDocument/2006/math">
                    <m:sSub>
                      <m:sSubPr>
                        <m:ctrlPr>
                          <a:rPr lang="en-US" sz="1500" i="1">
                            <a:solidFill>
                              <a:prstClr val="black"/>
                            </a:solidFill>
                            <a:latin typeface="Cambria Math" panose="02040503050406030204" pitchFamily="18" charset="0"/>
                            <a:ea typeface="Cambria Math" panose="02040503050406030204" pitchFamily="18" charset="0"/>
                            <a:sym typeface="Wingdings" pitchFamily="2" charset="2"/>
                          </a:rPr>
                        </m:ctrlPr>
                      </m:sSubPr>
                      <m:e>
                        <m:r>
                          <m:rPr>
                            <m:sty m:val="p"/>
                          </m:rPr>
                          <a:rPr lang="el-GR" sz="1500" i="1">
                            <a:solidFill>
                              <a:prstClr val="black"/>
                            </a:solidFill>
                            <a:latin typeface="Cambria Math" panose="02040503050406030204" pitchFamily="18" charset="0"/>
                            <a:ea typeface="Cambria Math" panose="02040503050406030204" pitchFamily="18" charset="0"/>
                            <a:sym typeface="Wingdings" pitchFamily="2" charset="2"/>
                          </a:rPr>
                          <m:t>Γ</m:t>
                        </m:r>
                      </m:e>
                      <m:sub>
                        <m:r>
                          <a:rPr lang="en-US" sz="1500" i="1">
                            <a:solidFill>
                              <a:prstClr val="black"/>
                            </a:solidFill>
                            <a:latin typeface="Cambria Math" panose="02040503050406030204" pitchFamily="18" charset="0"/>
                            <a:ea typeface="Cambria Math" panose="02040503050406030204" pitchFamily="18" charset="0"/>
                            <a:sym typeface="Wingdings" pitchFamily="2" charset="2"/>
                          </a:rPr>
                          <m:t>𝐻</m:t>
                        </m:r>
                      </m:sub>
                    </m:sSub>
                  </m:oMath>
                </a14:m>
                <a:r>
                  <a:rPr kumimoji="0" lang="en-GB" sz="14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(current precision ~50%, HL-LHC &lt; 25%)</a:t>
                </a:r>
              </a:p>
            </p:txBody>
          </p:sp>
        </mc:Choice>
        <mc:Fallback xmlns="">
          <p:sp>
            <p:nvSpPr>
              <p:cNvPr id="6" name="Rectangle 5">
                <a:extLst>
                  <a:ext uri="{FF2B5EF4-FFF2-40B4-BE49-F238E27FC236}">
                    <a16:creationId xmlns:a16="http://schemas.microsoft.com/office/drawing/2014/main" id="{449C32BB-21E8-AFA2-B7F5-0D4E74B0DF51}"/>
                  </a:ext>
                </a:extLst>
              </p:cNvPr>
              <p:cNvSpPr>
                <a:spLocks noRot="1" noChangeAspect="1" noMove="1" noResize="1" noEditPoints="1" noAdjustHandles="1" noChangeArrowheads="1" noChangeShapeType="1" noTextEdit="1"/>
              </p:cNvSpPr>
              <p:nvPr/>
            </p:nvSpPr>
            <p:spPr>
              <a:xfrm>
                <a:off x="641953" y="1147461"/>
                <a:ext cx="11532410" cy="338554"/>
              </a:xfrm>
              <a:prstGeom prst="rect">
                <a:avLst/>
              </a:prstGeom>
              <a:blipFill>
                <a:blip r:embed="rId3"/>
                <a:stretch>
                  <a:fillRect l="-220" t="-7143" b="-17857"/>
                </a:stretch>
              </a:blipFill>
            </p:spPr>
            <p:txBody>
              <a:bodyPr/>
              <a:lstStyle/>
              <a:p>
                <a:r>
                  <a:rPr lang="en-CH">
                    <a:noFill/>
                  </a:rPr>
                  <a:t> </a:t>
                </a:r>
              </a:p>
            </p:txBody>
          </p:sp>
        </mc:Fallback>
      </mc:AlternateContent>
      <p:sp>
        <p:nvSpPr>
          <p:cNvPr id="45" name="TextBox 44">
            <a:extLst>
              <a:ext uri="{FF2B5EF4-FFF2-40B4-BE49-F238E27FC236}">
                <a16:creationId xmlns:a16="http://schemas.microsoft.com/office/drawing/2014/main" id="{831BC7FC-CC9F-6B9C-1C88-FDAAB83ECA5F}"/>
              </a:ext>
            </a:extLst>
          </p:cNvPr>
          <p:cNvSpPr txBox="1"/>
          <p:nvPr/>
        </p:nvSpPr>
        <p:spPr>
          <a:xfrm>
            <a:off x="676682" y="3190606"/>
            <a:ext cx="3207929" cy="276999"/>
          </a:xfrm>
          <a:prstGeom prst="rect">
            <a:avLst/>
          </a:prstGeom>
          <a:noFill/>
        </p:spPr>
        <p:txBody>
          <a:bodyPr wrap="none" rtlCol="0">
            <a:spAutoFit/>
          </a:bodyPr>
          <a:lstStyle/>
          <a:p>
            <a:pPr marL="0" algn="l">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Higgsstrahlung (σ = 232 fb at √s = 240 GeV)</a:t>
            </a:r>
          </a:p>
        </p:txBody>
      </p:sp>
      <p:sp>
        <p:nvSpPr>
          <p:cNvPr id="46" name="TextBox 45">
            <a:extLst>
              <a:ext uri="{FF2B5EF4-FFF2-40B4-BE49-F238E27FC236}">
                <a16:creationId xmlns:a16="http://schemas.microsoft.com/office/drawing/2014/main" id="{60A0751F-B1E2-AB17-7256-09C374E3FB3B}"/>
              </a:ext>
            </a:extLst>
          </p:cNvPr>
          <p:cNvSpPr txBox="1"/>
          <p:nvPr/>
        </p:nvSpPr>
        <p:spPr>
          <a:xfrm>
            <a:off x="4147483" y="3190606"/>
            <a:ext cx="1778564" cy="276999"/>
          </a:xfrm>
          <a:prstGeom prst="rect">
            <a:avLst/>
          </a:prstGeom>
          <a:noFill/>
        </p:spPr>
        <p:txBody>
          <a:bodyPr wrap="none" rtlCol="0">
            <a:spAutoFit/>
          </a:bodyPr>
          <a:lstStyle/>
          <a:p>
            <a:pPr marL="0" algn="l">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W-boson fusion (6.7 fb)</a:t>
            </a:r>
          </a:p>
        </p:txBody>
      </p:sp>
      <p:pic>
        <p:nvPicPr>
          <p:cNvPr id="48" name="Picture 47">
            <a:extLst>
              <a:ext uri="{FF2B5EF4-FFF2-40B4-BE49-F238E27FC236}">
                <a16:creationId xmlns:a16="http://schemas.microsoft.com/office/drawing/2014/main" id="{B7F22CCB-B0C9-D2E3-F429-39CAD1F9D1B4}"/>
              </a:ext>
            </a:extLst>
          </p:cNvPr>
          <p:cNvPicPr>
            <a:picLocks noChangeAspect="1"/>
          </p:cNvPicPr>
          <p:nvPr/>
        </p:nvPicPr>
        <p:blipFill>
          <a:blip r:embed="rId4"/>
          <a:stretch>
            <a:fillRect/>
          </a:stretch>
        </p:blipFill>
        <p:spPr>
          <a:xfrm>
            <a:off x="3778804" y="1661497"/>
            <a:ext cx="2515923" cy="1492127"/>
          </a:xfrm>
          <a:prstGeom prst="rect">
            <a:avLst/>
          </a:prstGeom>
        </p:spPr>
      </p:pic>
      <p:pic>
        <p:nvPicPr>
          <p:cNvPr id="50" name="Picture 49">
            <a:extLst>
              <a:ext uri="{FF2B5EF4-FFF2-40B4-BE49-F238E27FC236}">
                <a16:creationId xmlns:a16="http://schemas.microsoft.com/office/drawing/2014/main" id="{86EF1B59-F50C-9ECF-8EA2-99A84A3C1028}"/>
              </a:ext>
            </a:extLst>
          </p:cNvPr>
          <p:cNvPicPr>
            <a:picLocks noChangeAspect="1"/>
          </p:cNvPicPr>
          <p:nvPr/>
        </p:nvPicPr>
        <p:blipFill>
          <a:blip r:embed="rId5"/>
          <a:stretch>
            <a:fillRect/>
          </a:stretch>
        </p:blipFill>
        <p:spPr>
          <a:xfrm>
            <a:off x="641952" y="1712297"/>
            <a:ext cx="2809991" cy="1361430"/>
          </a:xfrm>
          <a:prstGeom prst="rect">
            <a:avLst/>
          </a:prstGeom>
        </p:spPr>
      </p:pic>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E7C29CBE-FE13-C4AE-98B6-55165F72D5CC}"/>
                  </a:ext>
                </a:extLst>
              </p:cNvPr>
              <p:cNvSpPr txBox="1"/>
              <p:nvPr/>
            </p:nvSpPr>
            <p:spPr>
              <a:xfrm>
                <a:off x="729487" y="3628138"/>
                <a:ext cx="1851276" cy="249684"/>
              </a:xfrm>
              <a:prstGeom prst="rect">
                <a:avLst/>
              </a:prstGeom>
              <a:noFill/>
            </p:spPr>
            <p:txBody>
              <a:bodyPr wrap="none" lIns="0" tIns="0" rIns="0" bIns="0" rtlCol="0">
                <a:spAutoFit/>
              </a:bodyPr>
              <a:lstStyle/>
              <a:p>
                <a:pPr>
                  <a:spcBef>
                    <a:spcPts val="3000"/>
                  </a:spcBef>
                </a:pPr>
                <a14:m>
                  <m:oMathPara xmlns:m="http://schemas.openxmlformats.org/officeDocument/2006/math">
                    <m:oMathParaPr>
                      <m:jc m:val="centerGroup"/>
                    </m:oMathParaPr>
                    <m:oMath xmlns:m="http://schemas.openxmlformats.org/officeDocument/2006/math">
                      <m:sSup>
                        <m:sSupPr>
                          <m:ctrlPr>
                            <a:rPr lang="en-CH" sz="1600" i="1" smtClean="0">
                              <a:solidFill>
                                <a:prstClr val="black"/>
                              </a:solidFill>
                              <a:latin typeface="Cambria Math" panose="02040503050406030204" pitchFamily="18" charset="0"/>
                              <a:sym typeface="Wingdings" pitchFamily="2" charset="2"/>
                            </a:rPr>
                          </m:ctrlPr>
                        </m:sSupPr>
                        <m:e>
                          <m:r>
                            <a:rPr lang="en-CH" sz="1600" i="1" smtClean="0">
                              <a:solidFill>
                                <a:prstClr val="black"/>
                              </a:solidFill>
                              <a:latin typeface="Cambria Math" panose="02040503050406030204" pitchFamily="18" charset="0"/>
                              <a:ea typeface="Cambria Math" panose="02040503050406030204" pitchFamily="18" charset="0"/>
                              <a:sym typeface="Wingdings" pitchFamily="2" charset="2"/>
                            </a:rPr>
                            <m:t>𝜎</m:t>
                          </m:r>
                          <m:r>
                            <a:rPr lang="en-US" sz="1600" b="0" i="1" smtClean="0">
                              <a:solidFill>
                                <a:prstClr val="black"/>
                              </a:solidFill>
                              <a:latin typeface="Cambria Math" panose="02040503050406030204" pitchFamily="18" charset="0"/>
                              <a:sym typeface="Wingdings" pitchFamily="2" charset="2"/>
                            </a:rPr>
                            <m:t>(</m:t>
                          </m:r>
                          <m:r>
                            <a:rPr lang="en-US" sz="1600" b="0" i="1" smtClean="0">
                              <a:solidFill>
                                <a:prstClr val="black"/>
                              </a:solidFill>
                              <a:latin typeface="Cambria Math" panose="02040503050406030204" pitchFamily="18" charset="0"/>
                              <a:sym typeface="Wingdings" pitchFamily="2" charset="2"/>
                            </a:rPr>
                            <m:t>𝑒</m:t>
                          </m:r>
                        </m:e>
                        <m:sup>
                          <m:r>
                            <a:rPr lang="en-US" sz="1600" b="0" i="1" smtClean="0">
                              <a:solidFill>
                                <a:prstClr val="black"/>
                              </a:solidFill>
                              <a:latin typeface="Cambria Math" panose="02040503050406030204" pitchFamily="18" charset="0"/>
                              <a:sym typeface="Wingdings" pitchFamily="2" charset="2"/>
                            </a:rPr>
                            <m:t>+</m:t>
                          </m:r>
                        </m:sup>
                      </m:sSup>
                      <m:sSup>
                        <m:sSupPr>
                          <m:ctrlPr>
                            <a:rPr lang="en-CH" sz="1600" i="1">
                              <a:solidFill>
                                <a:prstClr val="black"/>
                              </a:solidFill>
                              <a:latin typeface="Cambria Math" panose="02040503050406030204" pitchFamily="18" charset="0"/>
                              <a:sym typeface="Wingdings" pitchFamily="2" charset="2"/>
                            </a:rPr>
                          </m:ctrlPr>
                        </m:sSupPr>
                        <m:e>
                          <m:r>
                            <a:rPr lang="en-US" sz="1600" i="1">
                              <a:solidFill>
                                <a:prstClr val="black"/>
                              </a:solidFill>
                              <a:latin typeface="Cambria Math" panose="02040503050406030204" pitchFamily="18" charset="0"/>
                              <a:sym typeface="Wingdings" pitchFamily="2" charset="2"/>
                            </a:rPr>
                            <m:t>𝑒</m:t>
                          </m:r>
                        </m:e>
                        <m:sup>
                          <m:r>
                            <a:rPr lang="en-US" sz="1600" b="0" i="1" smtClean="0">
                              <a:solidFill>
                                <a:prstClr val="black"/>
                              </a:solidFill>
                              <a:latin typeface="Cambria Math" panose="02040503050406030204" pitchFamily="18" charset="0"/>
                              <a:sym typeface="Wingdings" pitchFamily="2" charset="2"/>
                            </a:rPr>
                            <m:t>−</m:t>
                          </m:r>
                        </m:sup>
                      </m:sSup>
                      <m:r>
                        <a:rPr lang="en-US" sz="1600" i="1" smtClean="0">
                          <a:solidFill>
                            <a:prstClr val="black"/>
                          </a:solidFill>
                          <a:latin typeface="Cambria Math" panose="02040503050406030204" pitchFamily="18" charset="0"/>
                          <a:ea typeface="Cambria Math" panose="02040503050406030204" pitchFamily="18" charset="0"/>
                          <a:sym typeface="Wingdings" pitchFamily="2" charset="2"/>
                        </a:rPr>
                        <m:t>→</m:t>
                      </m:r>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𝑍𝐻</m:t>
                      </m:r>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m:t>
                      </m:r>
                      <m:sSubSup>
                        <m:sSubSupPr>
                          <m:ctrlP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ctrlPr>
                        </m:sSubSupPr>
                        <m:e>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𝜅</m:t>
                          </m:r>
                        </m:e>
                        <m:sub>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𝑍</m:t>
                          </m:r>
                        </m:sub>
                        <m:sup>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2</m:t>
                          </m:r>
                        </m:sup>
                      </m:sSubSup>
                    </m:oMath>
                  </m:oMathPara>
                </a14:m>
                <a:endParaRPr lang="en-CH" sz="1600" dirty="0">
                  <a:solidFill>
                    <a:prstClr val="black"/>
                  </a:solidFill>
                  <a:latin typeface="Helvetica" pitchFamily="2" charset="0"/>
                  <a:ea typeface="Helvetica Light" charset="0"/>
                  <a:cs typeface="Helvetica Light" charset="0"/>
                  <a:sym typeface="Wingdings" pitchFamily="2" charset="2"/>
                </a:endParaRPr>
              </a:p>
            </p:txBody>
          </p:sp>
        </mc:Choice>
        <mc:Fallback xmlns="">
          <p:sp>
            <p:nvSpPr>
              <p:cNvPr id="3" name="TextBox 2">
                <a:extLst>
                  <a:ext uri="{FF2B5EF4-FFF2-40B4-BE49-F238E27FC236}">
                    <a16:creationId xmlns:a16="http://schemas.microsoft.com/office/drawing/2014/main" id="{E7C29CBE-FE13-C4AE-98B6-55165F72D5CC}"/>
                  </a:ext>
                </a:extLst>
              </p:cNvPr>
              <p:cNvSpPr txBox="1">
                <a:spLocks noRot="1" noChangeAspect="1" noMove="1" noResize="1" noEditPoints="1" noAdjustHandles="1" noChangeArrowheads="1" noChangeShapeType="1" noTextEdit="1"/>
              </p:cNvSpPr>
              <p:nvPr/>
            </p:nvSpPr>
            <p:spPr>
              <a:xfrm>
                <a:off x="729487" y="3628138"/>
                <a:ext cx="1851276" cy="249684"/>
              </a:xfrm>
              <a:prstGeom prst="rect">
                <a:avLst/>
              </a:prstGeom>
              <a:blipFill>
                <a:blip r:embed="rId6"/>
                <a:stretch>
                  <a:fillRect l="-680" b="-33333"/>
                </a:stretch>
              </a:blipFill>
            </p:spPr>
            <p:txBody>
              <a:bodyPr/>
              <a:lstStyle/>
              <a:p>
                <a:r>
                  <a:rPr lang="en-CH">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F70A03C6-AA8C-E8F6-5B40-6848D0C87765}"/>
                  </a:ext>
                </a:extLst>
              </p:cNvPr>
              <p:cNvSpPr txBox="1"/>
              <p:nvPr/>
            </p:nvSpPr>
            <p:spPr>
              <a:xfrm>
                <a:off x="641952" y="4062769"/>
                <a:ext cx="2295390" cy="2400657"/>
              </a:xfrm>
              <a:prstGeom prst="rect">
                <a:avLst/>
              </a:prstGeom>
              <a:noFill/>
            </p:spPr>
            <p:txBody>
              <a:bodyPr wrap="square" rtlCol="0">
                <a:spAutoFit/>
              </a:bodyPr>
              <a:lstStyle/>
              <a:p>
                <a:pPr>
                  <a:spcBef>
                    <a:spcPts val="3000"/>
                  </a:spcBef>
                </a:pPr>
                <a:r>
                  <a:rPr lang="en-CH" sz="1400" dirty="0">
                    <a:solidFill>
                      <a:prstClr val="black"/>
                    </a:solidFill>
                    <a:latin typeface="Helvetica" pitchFamily="2" charset="0"/>
                    <a:ea typeface="Helvetica Light" charset="0"/>
                    <a:cs typeface="Helvetica Light" charset="0"/>
                    <a:sym typeface="Wingdings" pitchFamily="2" charset="2"/>
                  </a:rPr>
                  <a:t>Can measure total HZ cross section and hence </a:t>
                </a:r>
                <a14:m>
                  <m:oMath xmlns:m="http://schemas.openxmlformats.org/officeDocument/2006/math">
                    <m:sSub>
                      <m:sSubPr>
                        <m:ctrlPr>
                          <a:rPr lang="en-CH" sz="1400" i="1" smtClean="0">
                            <a:solidFill>
                              <a:prstClr val="black"/>
                            </a:solidFill>
                            <a:latin typeface="Cambria Math" panose="02040503050406030204" pitchFamily="18" charset="0"/>
                            <a:sym typeface="Wingdings" pitchFamily="2" charset="2"/>
                          </a:rPr>
                        </m:ctrlPr>
                      </m:sSubPr>
                      <m:e>
                        <m:r>
                          <a:rPr lang="en-CH" sz="1400" i="1">
                            <a:solidFill>
                              <a:prstClr val="black"/>
                            </a:solidFill>
                            <a:latin typeface="Cambria Math" panose="02040503050406030204" pitchFamily="18" charset="0"/>
                            <a:ea typeface="Cambria Math" panose="02040503050406030204" pitchFamily="18" charset="0"/>
                            <a:sym typeface="Wingdings" pitchFamily="2" charset="2"/>
                          </a:rPr>
                          <m:t>𝜅</m:t>
                        </m:r>
                      </m:e>
                      <m:sub>
                        <m:r>
                          <a:rPr lang="en-US" sz="1400" b="0" i="1" smtClean="0">
                            <a:solidFill>
                              <a:prstClr val="black"/>
                            </a:solidFill>
                            <a:latin typeface="Cambria Math" panose="02040503050406030204" pitchFamily="18" charset="0"/>
                            <a:sym typeface="Wingdings" pitchFamily="2" charset="2"/>
                          </a:rPr>
                          <m:t>𝑍</m:t>
                        </m:r>
                      </m:sub>
                    </m:sSub>
                  </m:oMath>
                </a14:m>
                <a:r>
                  <a:rPr lang="en-CH" sz="1400" dirty="0">
                    <a:solidFill>
                      <a:prstClr val="black"/>
                    </a:solidFill>
                    <a:latin typeface="Helvetica" pitchFamily="2" charset="0"/>
                    <a:ea typeface="Helvetica Light" charset="0"/>
                    <a:cs typeface="Helvetica Light" charset="0"/>
                    <a:sym typeface="Wingdings" pitchFamily="2" charset="2"/>
                  </a:rPr>
                  <a:t> independently of Higgs boson decays via recoil mass (M</a:t>
                </a:r>
                <a:r>
                  <a:rPr lang="en-CH" sz="1400" baseline="-25000" dirty="0">
                    <a:solidFill>
                      <a:prstClr val="black"/>
                    </a:solidFill>
                    <a:latin typeface="Helvetica" pitchFamily="2" charset="0"/>
                    <a:ea typeface="Helvetica Light" charset="0"/>
                    <a:cs typeface="Helvetica Light" charset="0"/>
                    <a:sym typeface="Wingdings" pitchFamily="2" charset="2"/>
                  </a:rPr>
                  <a:t>recoil</a:t>
                </a:r>
                <a:r>
                  <a:rPr lang="en-CH" sz="1400" dirty="0">
                    <a:solidFill>
                      <a:prstClr val="black"/>
                    </a:solidFill>
                    <a:latin typeface="Helvetica" pitchFamily="2" charset="0"/>
                    <a:ea typeface="Helvetica Light" charset="0"/>
                    <a:cs typeface="Helvetica Light" charset="0"/>
                    <a:sym typeface="Wingdings" pitchFamily="2" charset="2"/>
                  </a:rPr>
                  <a:t>) by counting events with an identified    Z → 𝓁𝓁</a:t>
                </a:r>
              </a:p>
              <a:p>
                <a:pPr>
                  <a:spcBef>
                    <a:spcPts val="1200"/>
                  </a:spcBef>
                </a:pPr>
                <a:r>
                  <a:rPr lang="en-CH" sz="1400" b="1" dirty="0">
                    <a:solidFill>
                      <a:prstClr val="black"/>
                    </a:solidFill>
                    <a:latin typeface="Helvetica" pitchFamily="2" charset="0"/>
                    <a:ea typeface="Helvetica Light" charset="0"/>
                    <a:cs typeface="Helvetica Light" charset="0"/>
                    <a:sym typeface="Wingdings" pitchFamily="2" charset="2"/>
                  </a:rPr>
                  <a:t>Standard reference </a:t>
                </a:r>
                <a:r>
                  <a:rPr lang="en-CH" sz="1400" dirty="0">
                    <a:solidFill>
                      <a:prstClr val="black"/>
                    </a:solidFill>
                    <a:latin typeface="Helvetica" pitchFamily="2" charset="0"/>
                    <a:ea typeface="Helvetica Light" charset="0"/>
                    <a:cs typeface="Helvetica Light" charset="0"/>
                    <a:sym typeface="Wingdings" pitchFamily="2" charset="2"/>
                  </a:rPr>
                  <a:t>to be used by all other Higgs coupling measurements</a:t>
                </a:r>
              </a:p>
            </p:txBody>
          </p:sp>
        </mc:Choice>
        <mc:Fallback xmlns="">
          <p:sp>
            <p:nvSpPr>
              <p:cNvPr id="7" name="TextBox 6">
                <a:extLst>
                  <a:ext uri="{FF2B5EF4-FFF2-40B4-BE49-F238E27FC236}">
                    <a16:creationId xmlns:a16="http://schemas.microsoft.com/office/drawing/2014/main" id="{F70A03C6-AA8C-E8F6-5B40-6848D0C87765}"/>
                  </a:ext>
                </a:extLst>
              </p:cNvPr>
              <p:cNvSpPr txBox="1">
                <a:spLocks noRot="1" noChangeAspect="1" noMove="1" noResize="1" noEditPoints="1" noAdjustHandles="1" noChangeArrowheads="1" noChangeShapeType="1" noTextEdit="1"/>
              </p:cNvSpPr>
              <p:nvPr/>
            </p:nvSpPr>
            <p:spPr>
              <a:xfrm>
                <a:off x="641952" y="4062769"/>
                <a:ext cx="2295390" cy="2400657"/>
              </a:xfrm>
              <a:prstGeom prst="rect">
                <a:avLst/>
              </a:prstGeom>
              <a:blipFill>
                <a:blip r:embed="rId7"/>
                <a:stretch>
                  <a:fillRect l="-1099" r="-549" b="-2105"/>
                </a:stretch>
              </a:blipFill>
            </p:spPr>
            <p:txBody>
              <a:bodyPr/>
              <a:lstStyle/>
              <a:p>
                <a:r>
                  <a:rPr lang="en-CH">
                    <a:noFill/>
                  </a:rPr>
                  <a:t> </a:t>
                </a:r>
              </a:p>
            </p:txBody>
          </p:sp>
        </mc:Fallback>
      </mc:AlternateContent>
      <p:sp>
        <p:nvSpPr>
          <p:cNvPr id="9" name="TextBox 8">
            <a:extLst>
              <a:ext uri="{FF2B5EF4-FFF2-40B4-BE49-F238E27FC236}">
                <a16:creationId xmlns:a16="http://schemas.microsoft.com/office/drawing/2014/main" id="{CE6C7E2B-944C-4853-2E44-532952061D44}"/>
              </a:ext>
            </a:extLst>
          </p:cNvPr>
          <p:cNvSpPr txBox="1"/>
          <p:nvPr/>
        </p:nvSpPr>
        <p:spPr>
          <a:xfrm>
            <a:off x="3196028" y="6545798"/>
            <a:ext cx="1082348" cy="230832"/>
          </a:xfrm>
          <a:prstGeom prst="rect">
            <a:avLst/>
          </a:prstGeom>
          <a:noFill/>
        </p:spPr>
        <p:txBody>
          <a:bodyPr wrap="none" rtlCol="0">
            <a:spAutoFit/>
          </a:bodyPr>
          <a:lstStyle/>
          <a:p>
            <a:pPr marL="0" algn="l">
              <a:spcBef>
                <a:spcPts val="3000"/>
              </a:spcBef>
            </a:pPr>
            <a:r>
              <a:rPr lang="en-CH" sz="900" dirty="0">
                <a:solidFill>
                  <a:prstClr val="black"/>
                </a:solidFill>
                <a:latin typeface="Helvetica Light" panose="020B0403020202020204" pitchFamily="34" charset="0"/>
                <a:ea typeface="Helvetica Light" charset="0"/>
                <a:cs typeface="Helvetica Light" charset="0"/>
                <a:sym typeface="Wingdings" pitchFamily="2" charset="2"/>
                <a:hlinkClick r:id="rId8"/>
              </a:rPr>
              <a:t>arXiv:2106.15438</a:t>
            </a:r>
            <a:endParaRPr lang="en-CH" sz="900" dirty="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11" name="TextBox 10">
            <a:extLst>
              <a:ext uri="{FF2B5EF4-FFF2-40B4-BE49-F238E27FC236}">
                <a16:creationId xmlns:a16="http://schemas.microsoft.com/office/drawing/2014/main" id="{91EA0512-680E-9B09-7A4C-C7C5ABE16AE7}"/>
              </a:ext>
            </a:extLst>
          </p:cNvPr>
          <p:cNvSpPr txBox="1"/>
          <p:nvPr/>
        </p:nvSpPr>
        <p:spPr>
          <a:xfrm>
            <a:off x="7501275" y="2093297"/>
            <a:ext cx="3855411" cy="307777"/>
          </a:xfrm>
          <a:prstGeom prst="rect">
            <a:avLst/>
          </a:prstGeom>
          <a:noFill/>
        </p:spPr>
        <p:txBody>
          <a:bodyPr wrap="square" rtlCol="0">
            <a:spAutoFit/>
          </a:bodyPr>
          <a:lstStyle/>
          <a:p>
            <a:pPr>
              <a:spcBef>
                <a:spcPts val="3000"/>
              </a:spcBef>
            </a:pPr>
            <a:r>
              <a:rPr lang="en-US" sz="1400" dirty="0">
                <a:solidFill>
                  <a:prstClr val="black"/>
                </a:solidFill>
                <a:latin typeface="Helvetica" pitchFamily="2" charset="0"/>
                <a:ea typeface="Helvetica Light" charset="0"/>
                <a:cs typeface="Helvetica Light" charset="0"/>
                <a:sym typeface="Wingdings" pitchFamily="2" charset="2"/>
              </a:rPr>
              <a:t>Combination with measurement of </a:t>
            </a:r>
            <a:endParaRPr lang="en-CH" sz="1400" dirty="0">
              <a:solidFill>
                <a:prstClr val="black"/>
              </a:solidFill>
              <a:latin typeface="Helvetica" pitchFamily="2" charset="0"/>
              <a:ea typeface="Helvetica Light" charset="0"/>
              <a:cs typeface="Helvetica Light" charset="0"/>
              <a:sym typeface="Wingdings" pitchFamily="2" charset="2"/>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02A3C950-C1AC-40C0-C5BE-97C7AEF53321}"/>
                  </a:ext>
                </a:extLst>
              </p:cNvPr>
              <p:cNvSpPr txBox="1"/>
              <p:nvPr/>
            </p:nvSpPr>
            <p:spPr>
              <a:xfrm>
                <a:off x="7946416" y="2482594"/>
                <a:ext cx="2587567" cy="537263"/>
              </a:xfrm>
              <a:prstGeom prst="rect">
                <a:avLst/>
              </a:prstGeom>
              <a:noFill/>
            </p:spPr>
            <p:txBody>
              <a:bodyPr wrap="none" lIns="0" tIns="0" rIns="0" bIns="0" rtlCol="0">
                <a:spAutoFit/>
              </a:bodyPr>
              <a:lstStyle/>
              <a:p>
                <a:pPr>
                  <a:spcBef>
                    <a:spcPts val="3000"/>
                  </a:spcBef>
                </a:pPr>
                <a14:m>
                  <m:oMathPara xmlns:m="http://schemas.openxmlformats.org/officeDocument/2006/math">
                    <m:oMathParaPr>
                      <m:jc m:val="centerGroup"/>
                    </m:oMathParaPr>
                    <m:oMath xmlns:m="http://schemas.openxmlformats.org/officeDocument/2006/math">
                      <m:sSup>
                        <m:sSupPr>
                          <m:ctrlPr>
                            <a:rPr lang="en-CH" sz="1600" i="1" smtClean="0">
                              <a:solidFill>
                                <a:prstClr val="black"/>
                              </a:solidFill>
                              <a:latin typeface="Cambria Math" panose="02040503050406030204" pitchFamily="18" charset="0"/>
                              <a:sym typeface="Wingdings" pitchFamily="2" charset="2"/>
                            </a:rPr>
                          </m:ctrlPr>
                        </m:sSupPr>
                        <m:e>
                          <m:r>
                            <a:rPr lang="en-CH" sz="1600" i="1" smtClean="0">
                              <a:solidFill>
                                <a:prstClr val="black"/>
                              </a:solidFill>
                              <a:latin typeface="Cambria Math" panose="02040503050406030204" pitchFamily="18" charset="0"/>
                              <a:ea typeface="Cambria Math" panose="02040503050406030204" pitchFamily="18" charset="0"/>
                              <a:sym typeface="Wingdings" pitchFamily="2" charset="2"/>
                            </a:rPr>
                            <m:t>𝜎</m:t>
                          </m:r>
                          <m:r>
                            <a:rPr lang="en-US" sz="1600" b="0" i="1" smtClean="0">
                              <a:solidFill>
                                <a:prstClr val="black"/>
                              </a:solidFill>
                              <a:latin typeface="Cambria Math" panose="02040503050406030204" pitchFamily="18" charset="0"/>
                              <a:sym typeface="Wingdings" pitchFamily="2" charset="2"/>
                            </a:rPr>
                            <m:t>(</m:t>
                          </m:r>
                          <m:r>
                            <a:rPr lang="en-US" sz="1600" b="0" i="1" smtClean="0">
                              <a:solidFill>
                                <a:prstClr val="black"/>
                              </a:solidFill>
                              <a:latin typeface="Cambria Math" panose="02040503050406030204" pitchFamily="18" charset="0"/>
                              <a:sym typeface="Wingdings" pitchFamily="2" charset="2"/>
                            </a:rPr>
                            <m:t>𝑒</m:t>
                          </m:r>
                        </m:e>
                        <m:sup>
                          <m:r>
                            <a:rPr lang="en-US" sz="1600" b="0" i="1" smtClean="0">
                              <a:solidFill>
                                <a:prstClr val="black"/>
                              </a:solidFill>
                              <a:latin typeface="Cambria Math" panose="02040503050406030204" pitchFamily="18" charset="0"/>
                              <a:sym typeface="Wingdings" pitchFamily="2" charset="2"/>
                            </a:rPr>
                            <m:t>+</m:t>
                          </m:r>
                        </m:sup>
                      </m:sSup>
                      <m:sSup>
                        <m:sSupPr>
                          <m:ctrlPr>
                            <a:rPr lang="en-CH" sz="1600" i="1">
                              <a:solidFill>
                                <a:prstClr val="black"/>
                              </a:solidFill>
                              <a:latin typeface="Cambria Math" panose="02040503050406030204" pitchFamily="18" charset="0"/>
                              <a:sym typeface="Wingdings" pitchFamily="2" charset="2"/>
                            </a:rPr>
                          </m:ctrlPr>
                        </m:sSupPr>
                        <m:e>
                          <m:r>
                            <a:rPr lang="en-US" sz="1600" i="1">
                              <a:solidFill>
                                <a:prstClr val="black"/>
                              </a:solidFill>
                              <a:latin typeface="Cambria Math" panose="02040503050406030204" pitchFamily="18" charset="0"/>
                              <a:sym typeface="Wingdings" pitchFamily="2" charset="2"/>
                            </a:rPr>
                            <m:t>𝑒</m:t>
                          </m:r>
                        </m:e>
                        <m:sup>
                          <m:r>
                            <a:rPr lang="en-US" sz="1600" b="0" i="1" smtClean="0">
                              <a:solidFill>
                                <a:prstClr val="black"/>
                              </a:solidFill>
                              <a:latin typeface="Cambria Math" panose="02040503050406030204" pitchFamily="18" charset="0"/>
                              <a:sym typeface="Wingdings" pitchFamily="2" charset="2"/>
                            </a:rPr>
                            <m:t>−</m:t>
                          </m:r>
                        </m:sup>
                      </m:sSup>
                      <m:r>
                        <a:rPr lang="en-US" sz="1600" i="1" smtClean="0">
                          <a:solidFill>
                            <a:prstClr val="black"/>
                          </a:solidFill>
                          <a:latin typeface="Cambria Math" panose="02040503050406030204" pitchFamily="18" charset="0"/>
                          <a:ea typeface="Cambria Math" panose="02040503050406030204" pitchFamily="18" charset="0"/>
                          <a:sym typeface="Wingdings" pitchFamily="2" charset="2"/>
                        </a:rPr>
                        <m:t>→</m:t>
                      </m:r>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𝑍𝐻</m:t>
                      </m:r>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m:t>
                      </m:r>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𝑍</m:t>
                      </m:r>
                      <m:sSup>
                        <m:sSupPr>
                          <m:ctrlP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ctrlPr>
                        </m:sSupPr>
                        <m:e>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𝑍</m:t>
                          </m:r>
                        </m:e>
                        <m:sup>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m:t>
                          </m:r>
                        </m:sup>
                      </m:sSup>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m:t>
                      </m:r>
                      <m:f>
                        <m:fPr>
                          <m:ctrlP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ctrlPr>
                        </m:fPr>
                        <m:num>
                          <m:sSubSup>
                            <m:sSubSupPr>
                              <m:ctrlPr>
                                <a:rPr lang="en-US" sz="1600" i="1">
                                  <a:solidFill>
                                    <a:prstClr val="black"/>
                                  </a:solidFill>
                                  <a:latin typeface="Cambria Math" panose="02040503050406030204" pitchFamily="18" charset="0"/>
                                  <a:ea typeface="Cambria Math" panose="02040503050406030204" pitchFamily="18" charset="0"/>
                                  <a:sym typeface="Wingdings" pitchFamily="2" charset="2"/>
                                </a:rPr>
                              </m:ctrlPr>
                            </m:sSubSupPr>
                            <m:e>
                              <m:r>
                                <a:rPr lang="en-US" sz="1600" i="1">
                                  <a:solidFill>
                                    <a:prstClr val="black"/>
                                  </a:solidFill>
                                  <a:latin typeface="Cambria Math" panose="02040503050406030204" pitchFamily="18" charset="0"/>
                                  <a:ea typeface="Cambria Math" panose="02040503050406030204" pitchFamily="18" charset="0"/>
                                  <a:sym typeface="Wingdings" pitchFamily="2" charset="2"/>
                                </a:rPr>
                                <m:t>𝜅</m:t>
                              </m:r>
                            </m:e>
                            <m:sub>
                              <m:r>
                                <a:rPr lang="en-US" sz="1600" i="1">
                                  <a:solidFill>
                                    <a:prstClr val="black"/>
                                  </a:solidFill>
                                  <a:latin typeface="Cambria Math" panose="02040503050406030204" pitchFamily="18" charset="0"/>
                                  <a:ea typeface="Cambria Math" panose="02040503050406030204" pitchFamily="18" charset="0"/>
                                  <a:sym typeface="Wingdings" pitchFamily="2" charset="2"/>
                                </a:rPr>
                                <m:t>𝑍</m:t>
                              </m:r>
                            </m:sub>
                            <m:sup>
                              <m:r>
                                <a:rPr lang="en-US" sz="1600" i="1">
                                  <a:solidFill>
                                    <a:prstClr val="black"/>
                                  </a:solidFill>
                                  <a:latin typeface="Cambria Math" panose="02040503050406030204" pitchFamily="18" charset="0"/>
                                  <a:ea typeface="Cambria Math" panose="02040503050406030204" pitchFamily="18" charset="0"/>
                                  <a:sym typeface="Wingdings" pitchFamily="2" charset="2"/>
                                </a:rPr>
                                <m:t>4</m:t>
                              </m:r>
                            </m:sup>
                          </m:sSubSup>
                        </m:num>
                        <m:den>
                          <m:sSub>
                            <m:sSubPr>
                              <m:ctrlP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ctrlPr>
                            </m:sSubPr>
                            <m:e>
                              <m:r>
                                <m:rPr>
                                  <m:sty m:val="p"/>
                                </m:rPr>
                                <a:rPr lang="el-GR" sz="1600" b="0" i="1" smtClean="0">
                                  <a:solidFill>
                                    <a:prstClr val="black"/>
                                  </a:solidFill>
                                  <a:latin typeface="Cambria Math" panose="02040503050406030204" pitchFamily="18" charset="0"/>
                                  <a:ea typeface="Cambria Math" panose="02040503050406030204" pitchFamily="18" charset="0"/>
                                  <a:sym typeface="Wingdings" pitchFamily="2" charset="2"/>
                                </a:rPr>
                                <m:t>Γ</m:t>
                              </m:r>
                            </m:e>
                            <m:sub>
                              <m:r>
                                <a:rPr lang="en-US" sz="1600" b="0" i="1" smtClean="0">
                                  <a:solidFill>
                                    <a:prstClr val="black"/>
                                  </a:solidFill>
                                  <a:latin typeface="Cambria Math" panose="02040503050406030204" pitchFamily="18" charset="0"/>
                                  <a:ea typeface="Cambria Math" panose="02040503050406030204" pitchFamily="18" charset="0"/>
                                  <a:sym typeface="Wingdings" pitchFamily="2" charset="2"/>
                                </a:rPr>
                                <m:t>𝐻</m:t>
                              </m:r>
                            </m:sub>
                          </m:sSub>
                        </m:den>
                      </m:f>
                    </m:oMath>
                  </m:oMathPara>
                </a14:m>
                <a:endParaRPr lang="en-CH" sz="1600" dirty="0">
                  <a:solidFill>
                    <a:prstClr val="black"/>
                  </a:solidFill>
                  <a:latin typeface="Helvetica" pitchFamily="2" charset="0"/>
                  <a:ea typeface="Helvetica Light" charset="0"/>
                  <a:cs typeface="Helvetica Light" charset="0"/>
                  <a:sym typeface="Wingdings" pitchFamily="2" charset="2"/>
                </a:endParaRPr>
              </a:p>
            </p:txBody>
          </p:sp>
        </mc:Choice>
        <mc:Fallback xmlns="">
          <p:sp>
            <p:nvSpPr>
              <p:cNvPr id="12" name="TextBox 11">
                <a:extLst>
                  <a:ext uri="{FF2B5EF4-FFF2-40B4-BE49-F238E27FC236}">
                    <a16:creationId xmlns:a16="http://schemas.microsoft.com/office/drawing/2014/main" id="{02A3C950-C1AC-40C0-C5BE-97C7AEF53321}"/>
                  </a:ext>
                </a:extLst>
              </p:cNvPr>
              <p:cNvSpPr txBox="1">
                <a:spLocks noRot="1" noChangeAspect="1" noMove="1" noResize="1" noEditPoints="1" noAdjustHandles="1" noChangeArrowheads="1" noChangeShapeType="1" noTextEdit="1"/>
              </p:cNvSpPr>
              <p:nvPr/>
            </p:nvSpPr>
            <p:spPr>
              <a:xfrm>
                <a:off x="7946416" y="2482594"/>
                <a:ext cx="2587567" cy="537263"/>
              </a:xfrm>
              <a:prstGeom prst="rect">
                <a:avLst/>
              </a:prstGeom>
              <a:blipFill>
                <a:blip r:embed="rId9"/>
                <a:stretch>
                  <a:fillRect l="-488" b="-697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68254586-A54D-1B85-2080-A5C8BA8FC5AA}"/>
                  </a:ext>
                </a:extLst>
              </p:cNvPr>
              <p:cNvSpPr txBox="1"/>
              <p:nvPr/>
            </p:nvSpPr>
            <p:spPr>
              <a:xfrm>
                <a:off x="7501275" y="3206233"/>
                <a:ext cx="4713468" cy="317844"/>
              </a:xfrm>
              <a:prstGeom prst="rect">
                <a:avLst/>
              </a:prstGeom>
              <a:noFill/>
            </p:spPr>
            <p:txBody>
              <a:bodyPr wrap="square" rtlCol="0">
                <a:spAutoFit/>
              </a:bodyPr>
              <a:lstStyle/>
              <a:p>
                <a:pPr>
                  <a:spcBef>
                    <a:spcPts val="3000"/>
                  </a:spcBef>
                </a:pPr>
                <a:r>
                  <a:rPr lang="en-US" sz="1400" dirty="0">
                    <a:solidFill>
                      <a:prstClr val="black"/>
                    </a:solidFill>
                    <a:latin typeface="Helvetica" pitchFamily="2" charset="0"/>
                    <a:ea typeface="Helvetica Light" charset="0"/>
                    <a:cs typeface="Helvetica Light" charset="0"/>
                    <a:sym typeface="Wingdings" pitchFamily="2" charset="2"/>
                  </a:rPr>
                  <a:t>allows to determine </a:t>
                </a:r>
                <a14:m>
                  <m:oMath xmlns:m="http://schemas.openxmlformats.org/officeDocument/2006/math">
                    <m:sSub>
                      <m:sSubPr>
                        <m:ctrlPr>
                          <a:rPr lang="en-US" sz="1500" i="1">
                            <a:solidFill>
                              <a:prstClr val="black"/>
                            </a:solidFill>
                            <a:latin typeface="Cambria Math" panose="02040503050406030204" pitchFamily="18" charset="0"/>
                            <a:ea typeface="Cambria Math" panose="02040503050406030204" pitchFamily="18" charset="0"/>
                            <a:sym typeface="Wingdings" pitchFamily="2" charset="2"/>
                          </a:rPr>
                        </m:ctrlPr>
                      </m:sSubPr>
                      <m:e>
                        <m:r>
                          <m:rPr>
                            <m:sty m:val="p"/>
                          </m:rPr>
                          <a:rPr lang="el-GR" sz="1500" i="1">
                            <a:solidFill>
                              <a:prstClr val="black"/>
                            </a:solidFill>
                            <a:latin typeface="Cambria Math" panose="02040503050406030204" pitchFamily="18" charset="0"/>
                            <a:ea typeface="Cambria Math" panose="02040503050406030204" pitchFamily="18" charset="0"/>
                            <a:sym typeface="Wingdings" pitchFamily="2" charset="2"/>
                          </a:rPr>
                          <m:t>Γ</m:t>
                        </m:r>
                      </m:e>
                      <m:sub>
                        <m:r>
                          <a:rPr lang="en-US" sz="1500" i="1">
                            <a:solidFill>
                              <a:prstClr val="black"/>
                            </a:solidFill>
                            <a:latin typeface="Cambria Math" panose="02040503050406030204" pitchFamily="18" charset="0"/>
                            <a:ea typeface="Cambria Math" panose="02040503050406030204" pitchFamily="18" charset="0"/>
                            <a:sym typeface="Wingdings" pitchFamily="2" charset="2"/>
                          </a:rPr>
                          <m:t>𝐻</m:t>
                        </m:r>
                      </m:sub>
                    </m:sSub>
                  </m:oMath>
                </a14:m>
                <a:r>
                  <a:rPr lang="en-US" sz="1400" dirty="0">
                    <a:solidFill>
                      <a:prstClr val="black"/>
                    </a:solidFill>
                    <a:latin typeface="Helvetica" pitchFamily="2" charset="0"/>
                    <a:ea typeface="Helvetica Light" charset="0"/>
                    <a:cs typeface="Helvetica Light" charset="0"/>
                    <a:sym typeface="Wingdings" pitchFamily="2" charset="2"/>
                  </a:rPr>
                  <a:t> to 0.8% precision (30 × HL-LHC)</a:t>
                </a:r>
              </a:p>
            </p:txBody>
          </p:sp>
        </mc:Choice>
        <mc:Fallback xmlns="">
          <p:sp>
            <p:nvSpPr>
              <p:cNvPr id="13" name="TextBox 12">
                <a:extLst>
                  <a:ext uri="{FF2B5EF4-FFF2-40B4-BE49-F238E27FC236}">
                    <a16:creationId xmlns:a16="http://schemas.microsoft.com/office/drawing/2014/main" id="{68254586-A54D-1B85-2080-A5C8BA8FC5AA}"/>
                  </a:ext>
                </a:extLst>
              </p:cNvPr>
              <p:cNvSpPr txBox="1">
                <a:spLocks noRot="1" noChangeAspect="1" noMove="1" noResize="1" noEditPoints="1" noAdjustHandles="1" noChangeArrowheads="1" noChangeShapeType="1" noTextEdit="1"/>
              </p:cNvSpPr>
              <p:nvPr/>
            </p:nvSpPr>
            <p:spPr>
              <a:xfrm>
                <a:off x="7501275" y="3206233"/>
                <a:ext cx="4713468" cy="317844"/>
              </a:xfrm>
              <a:prstGeom prst="rect">
                <a:avLst/>
              </a:prstGeom>
              <a:blipFill>
                <a:blip r:embed="rId10"/>
                <a:stretch>
                  <a:fillRect l="-538" b="-19231"/>
                </a:stretch>
              </a:blipFill>
            </p:spPr>
            <p:txBody>
              <a:bodyPr/>
              <a:lstStyle/>
              <a:p>
                <a:r>
                  <a:rPr lang="en-GB">
                    <a:noFill/>
                  </a:rPr>
                  <a:t> </a:t>
                </a:r>
              </a:p>
            </p:txBody>
          </p:sp>
        </mc:Fallback>
      </mc:AlternateContent>
      <p:sp>
        <p:nvSpPr>
          <p:cNvPr id="14" name="TextBox 13">
            <a:extLst>
              <a:ext uri="{FF2B5EF4-FFF2-40B4-BE49-F238E27FC236}">
                <a16:creationId xmlns:a16="http://schemas.microsoft.com/office/drawing/2014/main" id="{07234BEA-57D5-5129-7B0C-28EA20503512}"/>
              </a:ext>
            </a:extLst>
          </p:cNvPr>
          <p:cNvSpPr txBox="1"/>
          <p:nvPr/>
        </p:nvSpPr>
        <p:spPr>
          <a:xfrm>
            <a:off x="7501275" y="4406630"/>
            <a:ext cx="3777648" cy="1031051"/>
          </a:xfrm>
          <a:prstGeom prst="rect">
            <a:avLst/>
          </a:prstGeom>
          <a:noFill/>
        </p:spPr>
        <p:txBody>
          <a:bodyPr wrap="square" rtlCol="0">
            <a:spAutoFit/>
          </a:bodyPr>
          <a:lstStyle/>
          <a:p>
            <a:pPr marL="0" algn="l">
              <a:spcBef>
                <a:spcPts val="3000"/>
              </a:spcBef>
            </a:pPr>
            <a:r>
              <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rPr>
              <a:t>Note that above discussion neglects running coupling (small &lt; 0.3% effect). Correct formulation would be:</a:t>
            </a:r>
          </a:p>
          <a:p>
            <a:pPr marL="0" algn="l">
              <a:spcBef>
                <a:spcPts val="3000"/>
              </a:spcBef>
            </a:pPr>
            <a:endParaRPr lang="en-CH" sz="120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DA6126A4-51F6-DC45-6364-98DDE85DDB05}"/>
                  </a:ext>
                </a:extLst>
              </p:cNvPr>
              <p:cNvSpPr txBox="1"/>
              <p:nvPr/>
            </p:nvSpPr>
            <p:spPr>
              <a:xfrm>
                <a:off x="7920057" y="5064850"/>
                <a:ext cx="2748381" cy="218393"/>
              </a:xfrm>
              <a:prstGeom prst="rect">
                <a:avLst/>
              </a:prstGeom>
              <a:noFill/>
            </p:spPr>
            <p:txBody>
              <a:bodyPr wrap="none" lIns="0" tIns="0" rIns="0" bIns="0" rtlCol="0">
                <a:spAutoFit/>
              </a:bodyPr>
              <a:lstStyle/>
              <a:p>
                <a:pPr>
                  <a:spcBef>
                    <a:spcPts val="3000"/>
                  </a:spcBef>
                </a:pPr>
                <a14:m>
                  <m:oMathPara xmlns:m="http://schemas.openxmlformats.org/officeDocument/2006/math">
                    <m:oMathParaPr>
                      <m:jc m:val="centerGroup"/>
                    </m:oMathParaPr>
                    <m:oMath xmlns:m="http://schemas.openxmlformats.org/officeDocument/2006/math">
                      <m:sSup>
                        <m:sSupPr>
                          <m:ctrlPr>
                            <a:rPr lang="en-CH" sz="1400" i="1" smtClean="0">
                              <a:solidFill>
                                <a:schemeClr val="tx1">
                                  <a:lumMod val="75000"/>
                                  <a:lumOff val="25000"/>
                                </a:schemeClr>
                              </a:solidFill>
                              <a:latin typeface="Cambria Math" panose="02040503050406030204" pitchFamily="18" charset="0"/>
                              <a:sym typeface="Wingdings" pitchFamily="2" charset="2"/>
                            </a:rPr>
                          </m:ctrlPr>
                        </m:sSupPr>
                        <m:e>
                          <m:r>
                            <a:rPr lang="en-CH" sz="140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𝜎</m:t>
                          </m:r>
                          <m:r>
                            <a:rPr lang="en-US" sz="1400" b="0" i="1" smtClean="0">
                              <a:solidFill>
                                <a:schemeClr val="tx1">
                                  <a:lumMod val="75000"/>
                                  <a:lumOff val="25000"/>
                                </a:schemeClr>
                              </a:solidFill>
                              <a:latin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sym typeface="Wingdings" pitchFamily="2" charset="2"/>
                            </a:rPr>
                            <m:t>𝑒</m:t>
                          </m:r>
                        </m:e>
                        <m:sup>
                          <m:r>
                            <a:rPr lang="en-US" sz="1400" b="0" i="1" smtClean="0">
                              <a:solidFill>
                                <a:schemeClr val="tx1">
                                  <a:lumMod val="75000"/>
                                  <a:lumOff val="25000"/>
                                </a:schemeClr>
                              </a:solidFill>
                              <a:latin typeface="Cambria Math" panose="02040503050406030204" pitchFamily="18" charset="0"/>
                              <a:sym typeface="Wingdings" pitchFamily="2" charset="2"/>
                            </a:rPr>
                            <m:t>+</m:t>
                          </m:r>
                        </m:sup>
                      </m:sSup>
                      <m:sSup>
                        <m:sSupPr>
                          <m:ctrlPr>
                            <a:rPr lang="en-CH" sz="1400" i="1">
                              <a:solidFill>
                                <a:schemeClr val="tx1">
                                  <a:lumMod val="75000"/>
                                  <a:lumOff val="25000"/>
                                </a:schemeClr>
                              </a:solidFill>
                              <a:latin typeface="Cambria Math" panose="02040503050406030204" pitchFamily="18" charset="0"/>
                              <a:sym typeface="Wingdings" pitchFamily="2" charset="2"/>
                            </a:rPr>
                          </m:ctrlPr>
                        </m:sSupPr>
                        <m:e>
                          <m:r>
                            <a:rPr lang="en-US" sz="1400" i="1">
                              <a:solidFill>
                                <a:schemeClr val="tx1">
                                  <a:lumMod val="75000"/>
                                  <a:lumOff val="25000"/>
                                </a:schemeClr>
                              </a:solidFill>
                              <a:latin typeface="Cambria Math" panose="02040503050406030204" pitchFamily="18" charset="0"/>
                              <a:sym typeface="Wingdings" pitchFamily="2" charset="2"/>
                            </a:rPr>
                            <m:t>𝑒</m:t>
                          </m:r>
                        </m:e>
                        <m:sup>
                          <m:r>
                            <a:rPr lang="en-US" sz="1400" b="0" i="1" smtClean="0">
                              <a:solidFill>
                                <a:schemeClr val="tx1">
                                  <a:lumMod val="75000"/>
                                  <a:lumOff val="25000"/>
                                </a:schemeClr>
                              </a:solidFill>
                              <a:latin typeface="Cambria Math" panose="02040503050406030204" pitchFamily="18" charset="0"/>
                              <a:sym typeface="Wingdings" pitchFamily="2" charset="2"/>
                            </a:rPr>
                            <m:t>−</m:t>
                          </m:r>
                        </m:sup>
                      </m:sSup>
                      <m:r>
                        <a:rPr lang="en-US" sz="140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𝑍𝐻</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sSubSup>
                        <m:sSubSupPr>
                          <m:ctrlP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SupPr>
                        <m:e>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𝜅</m:t>
                          </m:r>
                        </m:e>
                        <m:sub>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m:t>
                          </m:r>
                        </m:sub>
                        <m:sup>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2</m:t>
                          </m:r>
                        </m:sup>
                      </m:sSubSup>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𝜇</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=240 </m:t>
                      </m:r>
                      <m:r>
                        <m:rPr>
                          <m:sty m:val="p"/>
                        </m:rPr>
                        <a:rPr lang="en-US" sz="1400" b="0" i="0"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GeV</m:t>
                      </m:r>
                      <m:r>
                        <a:rPr lang="en-US" sz="1400" b="0" i="0"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oMath>
                  </m:oMathPara>
                </a14:m>
                <a:endParaRPr lang="en-CH" sz="140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mc:Choice>
        <mc:Fallback xmlns="">
          <p:sp>
            <p:nvSpPr>
              <p:cNvPr id="15" name="TextBox 14">
                <a:extLst>
                  <a:ext uri="{FF2B5EF4-FFF2-40B4-BE49-F238E27FC236}">
                    <a16:creationId xmlns:a16="http://schemas.microsoft.com/office/drawing/2014/main" id="{DA6126A4-51F6-DC45-6364-98DDE85DDB05}"/>
                  </a:ext>
                </a:extLst>
              </p:cNvPr>
              <p:cNvSpPr txBox="1">
                <a:spLocks noRot="1" noChangeAspect="1" noMove="1" noResize="1" noEditPoints="1" noAdjustHandles="1" noChangeArrowheads="1" noChangeShapeType="1" noTextEdit="1"/>
              </p:cNvSpPr>
              <p:nvPr/>
            </p:nvSpPr>
            <p:spPr>
              <a:xfrm>
                <a:off x="7920057" y="5064850"/>
                <a:ext cx="2748381" cy="218393"/>
              </a:xfrm>
              <a:prstGeom prst="rect">
                <a:avLst/>
              </a:prstGeom>
              <a:blipFill>
                <a:blip r:embed="rId11"/>
                <a:stretch>
                  <a:fillRect t="-10526" r="-1376" b="-2631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6C4BB7EC-42BB-9DF8-C32B-949CB5F565F0}"/>
                  </a:ext>
                </a:extLst>
              </p:cNvPr>
              <p:cNvSpPr txBox="1"/>
              <p:nvPr/>
            </p:nvSpPr>
            <p:spPr>
              <a:xfrm>
                <a:off x="7278460" y="5427897"/>
                <a:ext cx="4165564" cy="470898"/>
              </a:xfrm>
              <a:prstGeom prst="rect">
                <a:avLst/>
              </a:prstGeom>
              <a:noFill/>
            </p:spPr>
            <p:txBody>
              <a:bodyPr wrap="none" lIns="0" tIns="0" rIns="0" bIns="0" rtlCol="0">
                <a:spAutoFit/>
              </a:bodyPr>
              <a:lstStyle/>
              <a:p>
                <a:pPr>
                  <a:spcBef>
                    <a:spcPts val="3000"/>
                  </a:spcBef>
                </a:pPr>
                <a14:m>
                  <m:oMathPara xmlns:m="http://schemas.openxmlformats.org/officeDocument/2006/math">
                    <m:oMathParaPr>
                      <m:jc m:val="centerGroup"/>
                    </m:oMathParaPr>
                    <m:oMath xmlns:m="http://schemas.openxmlformats.org/officeDocument/2006/math">
                      <m:sSup>
                        <m:sSupPr>
                          <m:ctrlPr>
                            <a:rPr lang="en-CH" sz="1400" i="1" smtClean="0">
                              <a:solidFill>
                                <a:schemeClr val="tx1">
                                  <a:lumMod val="75000"/>
                                  <a:lumOff val="25000"/>
                                </a:schemeClr>
                              </a:solidFill>
                              <a:latin typeface="Cambria Math" panose="02040503050406030204" pitchFamily="18" charset="0"/>
                              <a:sym typeface="Wingdings" pitchFamily="2" charset="2"/>
                            </a:rPr>
                          </m:ctrlPr>
                        </m:sSupPr>
                        <m:e>
                          <m:r>
                            <a:rPr lang="en-CH" sz="140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𝜎</m:t>
                          </m:r>
                          <m:r>
                            <a:rPr lang="en-US" sz="1400" b="0" i="1" smtClean="0">
                              <a:solidFill>
                                <a:schemeClr val="tx1">
                                  <a:lumMod val="75000"/>
                                  <a:lumOff val="25000"/>
                                </a:schemeClr>
                              </a:solidFill>
                              <a:latin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sym typeface="Wingdings" pitchFamily="2" charset="2"/>
                            </a:rPr>
                            <m:t>𝑒</m:t>
                          </m:r>
                        </m:e>
                        <m:sup>
                          <m:r>
                            <a:rPr lang="en-US" sz="1400" b="0" i="1" smtClean="0">
                              <a:solidFill>
                                <a:schemeClr val="tx1">
                                  <a:lumMod val="75000"/>
                                  <a:lumOff val="25000"/>
                                </a:schemeClr>
                              </a:solidFill>
                              <a:latin typeface="Cambria Math" panose="02040503050406030204" pitchFamily="18" charset="0"/>
                              <a:sym typeface="Wingdings" pitchFamily="2" charset="2"/>
                            </a:rPr>
                            <m:t>+</m:t>
                          </m:r>
                        </m:sup>
                      </m:sSup>
                      <m:sSup>
                        <m:sSupPr>
                          <m:ctrlPr>
                            <a:rPr lang="en-CH" sz="1400" i="1">
                              <a:solidFill>
                                <a:schemeClr val="tx1">
                                  <a:lumMod val="75000"/>
                                  <a:lumOff val="25000"/>
                                </a:schemeClr>
                              </a:solidFill>
                              <a:latin typeface="Cambria Math" panose="02040503050406030204" pitchFamily="18" charset="0"/>
                              <a:sym typeface="Wingdings" pitchFamily="2" charset="2"/>
                            </a:rPr>
                          </m:ctrlPr>
                        </m:sSupPr>
                        <m:e>
                          <m:r>
                            <a:rPr lang="en-US" sz="1400" i="1">
                              <a:solidFill>
                                <a:schemeClr val="tx1">
                                  <a:lumMod val="75000"/>
                                  <a:lumOff val="25000"/>
                                </a:schemeClr>
                              </a:solidFill>
                              <a:latin typeface="Cambria Math" panose="02040503050406030204" pitchFamily="18" charset="0"/>
                              <a:sym typeface="Wingdings" pitchFamily="2" charset="2"/>
                            </a:rPr>
                            <m:t>𝑒</m:t>
                          </m:r>
                        </m:e>
                        <m:sup>
                          <m:r>
                            <a:rPr lang="en-US" sz="1400" b="0" i="1" smtClean="0">
                              <a:solidFill>
                                <a:schemeClr val="tx1">
                                  <a:lumMod val="75000"/>
                                  <a:lumOff val="25000"/>
                                </a:schemeClr>
                              </a:solidFill>
                              <a:latin typeface="Cambria Math" panose="02040503050406030204" pitchFamily="18" charset="0"/>
                              <a:sym typeface="Wingdings" pitchFamily="2" charset="2"/>
                            </a:rPr>
                            <m:t>−</m:t>
                          </m:r>
                        </m:sup>
                      </m:sSup>
                      <m:r>
                        <a:rPr lang="en-US" sz="140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𝑍𝐻</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m:t>
                      </m:r>
                      <m:sSup>
                        <m:sSupPr>
                          <m:ctrlP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pPr>
                        <m:e>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m:t>
                          </m:r>
                        </m:e>
                        <m:sup>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sup>
                      </m:sSup>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f>
                        <m:fPr>
                          <m:ctrlP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fPr>
                        <m:num>
                          <m:sSubSup>
                            <m:sSubSupPr>
                              <m:ctrlP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SupPr>
                            <m:e>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m:t>
                              </m:r>
                            </m:sub>
                            <m:sup>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2</m:t>
                              </m:r>
                            </m:sup>
                          </m:sSubSup>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(240 </m:t>
                          </m:r>
                          <m:r>
                            <m:rPr>
                              <m:sty m:val="p"/>
                            </m:rPr>
                            <a:rPr lang="en-US" sz="1400" b="0" i="0"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GeV</m:t>
                          </m:r>
                          <m:r>
                            <a:rPr lang="en-US" sz="1400" b="0" i="0"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sSubSup>
                            <m:sSubSupPr>
                              <m:ctrlP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SupPr>
                            <m:e>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𝜅</m:t>
                              </m:r>
                            </m:e>
                            <m:sub>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𝑍</m:t>
                              </m:r>
                            </m:sub>
                            <m:sup>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2</m:t>
                              </m:r>
                            </m:sup>
                          </m:sSubSup>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125</m:t>
                          </m:r>
                          <m:r>
                            <a:rPr lang="en-US" sz="14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 </m:t>
                          </m:r>
                          <m:r>
                            <m:rPr>
                              <m:sty m:val="p"/>
                            </m:rPr>
                            <a:rPr lang="en-US" sz="140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GeV</m:t>
                          </m:r>
                          <m:r>
                            <a:rPr lang="en-US" sz="140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num>
                        <m:den>
                          <m:sSub>
                            <m:sSubPr>
                              <m:ctrlP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sSubPr>
                            <m:e>
                              <m:r>
                                <m:rPr>
                                  <m:sty m:val="p"/>
                                </m:rPr>
                                <a:rPr lang="el-GR"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Γ</m:t>
                              </m:r>
                            </m:e>
                            <m:sub>
                              <m:r>
                                <a:rPr lang="en-US" sz="14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𝐻</m:t>
                              </m:r>
                            </m:sub>
                          </m:sSub>
                        </m:den>
                      </m:f>
                    </m:oMath>
                  </m:oMathPara>
                </a14:m>
                <a:endParaRPr lang="en-CH" sz="140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mc:Choice>
        <mc:Fallback xmlns="">
          <p:sp>
            <p:nvSpPr>
              <p:cNvPr id="16" name="TextBox 15">
                <a:extLst>
                  <a:ext uri="{FF2B5EF4-FFF2-40B4-BE49-F238E27FC236}">
                    <a16:creationId xmlns:a16="http://schemas.microsoft.com/office/drawing/2014/main" id="{6C4BB7EC-42BB-9DF8-C32B-949CB5F565F0}"/>
                  </a:ext>
                </a:extLst>
              </p:cNvPr>
              <p:cNvSpPr txBox="1">
                <a:spLocks noRot="1" noChangeAspect="1" noMove="1" noResize="1" noEditPoints="1" noAdjustHandles="1" noChangeArrowheads="1" noChangeShapeType="1" noTextEdit="1"/>
              </p:cNvSpPr>
              <p:nvPr/>
            </p:nvSpPr>
            <p:spPr>
              <a:xfrm>
                <a:off x="7278460" y="5427897"/>
                <a:ext cx="4165564" cy="470898"/>
              </a:xfrm>
              <a:prstGeom prst="rect">
                <a:avLst/>
              </a:prstGeom>
              <a:blipFill>
                <a:blip r:embed="rId12"/>
                <a:stretch>
                  <a:fillRect l="-305" r="-1220" b="-10526"/>
                </a:stretch>
              </a:blipFill>
            </p:spPr>
            <p:txBody>
              <a:bodyPr/>
              <a:lstStyle/>
              <a:p>
                <a:r>
                  <a:rPr lang="en-GB">
                    <a:noFill/>
                  </a:rPr>
                  <a:t> </a:t>
                </a:r>
              </a:p>
            </p:txBody>
          </p:sp>
        </mc:Fallback>
      </mc:AlternateContent>
      <p:cxnSp>
        <p:nvCxnSpPr>
          <p:cNvPr id="18" name="Straight Connector 17">
            <a:extLst>
              <a:ext uri="{FF2B5EF4-FFF2-40B4-BE49-F238E27FC236}">
                <a16:creationId xmlns:a16="http://schemas.microsoft.com/office/drawing/2014/main" id="{F1D489C3-2C74-2097-015C-369E0549A348}"/>
              </a:ext>
            </a:extLst>
          </p:cNvPr>
          <p:cNvCxnSpPr/>
          <p:nvPr/>
        </p:nvCxnSpPr>
        <p:spPr>
          <a:xfrm>
            <a:off x="7507024" y="4007242"/>
            <a:ext cx="388620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F6096697-C6D1-D3A1-F9C1-F89531F8D830}"/>
                  </a:ext>
                </a:extLst>
              </p:cNvPr>
              <p:cNvSpPr txBox="1"/>
              <p:nvPr/>
            </p:nvSpPr>
            <p:spPr>
              <a:xfrm>
                <a:off x="3487459" y="3719866"/>
                <a:ext cx="3363870" cy="229678"/>
              </a:xfrm>
              <a:prstGeom prst="rect">
                <a:avLst/>
              </a:prstGeom>
              <a:noFill/>
            </p:spPr>
            <p:txBody>
              <a:bodyPr wrap="none" lIns="0" tIns="0" rIns="0" bIns="0" rtlCol="0">
                <a:spAutoFit/>
              </a:bodyPr>
              <a:lstStyle/>
              <a:p>
                <a:pPr>
                  <a:spcBef>
                    <a:spcPts val="3000"/>
                  </a:spcBef>
                </a:pPr>
                <a14:m>
                  <m:oMathPara xmlns:m="http://schemas.openxmlformats.org/officeDocument/2006/math">
                    <m:oMathParaPr>
                      <m:jc m:val="centerGroup"/>
                    </m:oMathParaPr>
                    <m:oMath xmlns:m="http://schemas.openxmlformats.org/officeDocument/2006/math">
                      <m:sSubSup>
                        <m:sSubSupPr>
                          <m:ctrlPr>
                            <a:rPr lang="en-US" sz="1400" b="0" i="1" smtClean="0">
                              <a:solidFill>
                                <a:prstClr val="black"/>
                              </a:solidFill>
                              <a:latin typeface="Cambria Math" panose="02040503050406030204" pitchFamily="18" charset="0"/>
                              <a:sym typeface="Wingdings" pitchFamily="2" charset="2"/>
                            </a:rPr>
                          </m:ctrlPr>
                        </m:sSubSupPr>
                        <m:e>
                          <m:r>
                            <a:rPr lang="en-US" sz="1400" b="0" i="1" smtClean="0">
                              <a:solidFill>
                                <a:prstClr val="black"/>
                              </a:solidFill>
                              <a:latin typeface="Cambria Math" panose="02040503050406030204" pitchFamily="18" charset="0"/>
                              <a:sym typeface="Wingdings" pitchFamily="2" charset="2"/>
                            </a:rPr>
                            <m:t>𝑀</m:t>
                          </m:r>
                        </m:e>
                        <m:sub>
                          <m:r>
                            <m:rPr>
                              <m:sty m:val="p"/>
                            </m:rPr>
                            <a:rPr lang="en-US" sz="1400">
                              <a:solidFill>
                                <a:prstClr val="black"/>
                              </a:solidFill>
                              <a:latin typeface="Cambria Math" panose="02040503050406030204" pitchFamily="18" charset="0"/>
                              <a:sym typeface="Wingdings" pitchFamily="2" charset="2"/>
                            </a:rPr>
                            <m:t>recoil</m:t>
                          </m:r>
                        </m:sub>
                        <m:sup>
                          <m:r>
                            <a:rPr lang="en-US" sz="1400" b="0" i="1" smtClean="0">
                              <a:solidFill>
                                <a:prstClr val="black"/>
                              </a:solidFill>
                              <a:latin typeface="Cambria Math" panose="02040503050406030204" pitchFamily="18" charset="0"/>
                              <a:sym typeface="Wingdings" pitchFamily="2" charset="2"/>
                            </a:rPr>
                            <m:t>2</m:t>
                          </m:r>
                        </m:sup>
                      </m:sSubSup>
                      <m:r>
                        <a:rPr lang="en-US" sz="1400" b="0" i="1" smtClean="0">
                          <a:solidFill>
                            <a:prstClr val="black"/>
                          </a:solidFill>
                          <a:latin typeface="Cambria Math" panose="02040503050406030204" pitchFamily="18" charset="0"/>
                          <a:sym typeface="Wingdings" pitchFamily="2" charset="2"/>
                        </a:rPr>
                        <m:t>=</m:t>
                      </m:r>
                      <m:sSup>
                        <m:sSupPr>
                          <m:ctrlPr>
                            <a:rPr lang="en-US" sz="1400" b="0" i="1" smtClean="0">
                              <a:solidFill>
                                <a:prstClr val="black"/>
                              </a:solidFill>
                              <a:latin typeface="Cambria Math" panose="02040503050406030204" pitchFamily="18" charset="0"/>
                              <a:sym typeface="Wingdings" pitchFamily="2" charset="2"/>
                            </a:rPr>
                          </m:ctrlPr>
                        </m:sSupPr>
                        <m:e>
                          <m:d>
                            <m:dPr>
                              <m:ctrlPr>
                                <a:rPr lang="en-US" sz="1400" b="0" i="1" smtClean="0">
                                  <a:solidFill>
                                    <a:prstClr val="black"/>
                                  </a:solidFill>
                                  <a:latin typeface="Cambria Math" panose="02040503050406030204" pitchFamily="18" charset="0"/>
                                  <a:sym typeface="Wingdings" pitchFamily="2" charset="2"/>
                                </a:rPr>
                              </m:ctrlPr>
                            </m:dPr>
                            <m:e>
                              <m:rad>
                                <m:radPr>
                                  <m:degHide m:val="on"/>
                                  <m:ctrlPr>
                                    <a:rPr lang="en-US" sz="1400" b="0" i="1" smtClean="0">
                                      <a:solidFill>
                                        <a:prstClr val="black"/>
                                      </a:solidFill>
                                      <a:latin typeface="Cambria Math" panose="02040503050406030204" pitchFamily="18" charset="0"/>
                                      <a:sym typeface="Wingdings" pitchFamily="2" charset="2"/>
                                    </a:rPr>
                                  </m:ctrlPr>
                                </m:radPr>
                                <m:deg/>
                                <m:e>
                                  <m:r>
                                    <a:rPr lang="en-US" sz="1400" b="0" i="1" smtClean="0">
                                      <a:solidFill>
                                        <a:prstClr val="black"/>
                                      </a:solidFill>
                                      <a:latin typeface="Cambria Math" panose="02040503050406030204" pitchFamily="18" charset="0"/>
                                      <a:sym typeface="Wingdings" pitchFamily="2" charset="2"/>
                                    </a:rPr>
                                    <m:t>𝑠</m:t>
                                  </m:r>
                                </m:e>
                              </m:rad>
                              <m:r>
                                <a:rPr lang="en-US" sz="1400" b="0" i="1" smtClean="0">
                                  <a:solidFill>
                                    <a:prstClr val="black"/>
                                  </a:solidFill>
                                  <a:latin typeface="Cambria Math" panose="02040503050406030204" pitchFamily="18" charset="0"/>
                                  <a:sym typeface="Wingdings" pitchFamily="2" charset="2"/>
                                </a:rPr>
                                <m:t>−</m:t>
                              </m:r>
                              <m:sSub>
                                <m:sSubPr>
                                  <m:ctrlPr>
                                    <a:rPr lang="en-US" sz="1400" b="0" i="1" smtClean="0">
                                      <a:solidFill>
                                        <a:prstClr val="black"/>
                                      </a:solidFill>
                                      <a:latin typeface="Cambria Math" panose="02040503050406030204" pitchFamily="18" charset="0"/>
                                      <a:sym typeface="Wingdings" pitchFamily="2" charset="2"/>
                                    </a:rPr>
                                  </m:ctrlPr>
                                </m:sSubPr>
                                <m:e>
                                  <m:r>
                                    <a:rPr lang="en-US" sz="1400" b="0" i="1" smtClean="0">
                                      <a:solidFill>
                                        <a:prstClr val="black"/>
                                      </a:solidFill>
                                      <a:latin typeface="Cambria Math" panose="02040503050406030204" pitchFamily="18" charset="0"/>
                                      <a:sym typeface="Wingdings" pitchFamily="2" charset="2"/>
                                    </a:rPr>
                                    <m:t>𝐸</m:t>
                                  </m:r>
                                </m:e>
                                <m:sub>
                                  <m:sSup>
                                    <m:sSupPr>
                                      <m:ctrlPr>
                                        <a:rPr lang="en-US" sz="1400" b="0" i="1" smtClean="0">
                                          <a:solidFill>
                                            <a:prstClr val="black"/>
                                          </a:solidFill>
                                          <a:latin typeface="Cambria Math" panose="02040503050406030204" pitchFamily="18" charset="0"/>
                                          <a:sym typeface="Wingdings" pitchFamily="2" charset="2"/>
                                        </a:rPr>
                                      </m:ctrlPr>
                                    </m:sSupPr>
                                    <m:e>
                                      <m:r>
                                        <a:rPr lang="en-US" sz="1400" b="0" i="1" smtClean="0">
                                          <a:solidFill>
                                            <a:prstClr val="black"/>
                                          </a:solidFill>
                                          <a:latin typeface="Cambria Math" panose="02040503050406030204" pitchFamily="18" charset="0"/>
                                          <a:ea typeface="Cambria Math" panose="02040503050406030204" pitchFamily="18" charset="0"/>
                                          <a:sym typeface="Wingdings" pitchFamily="2" charset="2"/>
                                        </a:rPr>
                                        <m:t>ℓ</m:t>
                                      </m:r>
                                    </m:e>
                                    <m:sup>
                                      <m:r>
                                        <a:rPr lang="en-US" sz="1400" b="0" i="1" smtClean="0">
                                          <a:solidFill>
                                            <a:prstClr val="black"/>
                                          </a:solidFill>
                                          <a:latin typeface="Cambria Math" panose="02040503050406030204" pitchFamily="18" charset="0"/>
                                          <a:sym typeface="Wingdings" pitchFamily="2" charset="2"/>
                                        </a:rPr>
                                        <m:t>+</m:t>
                                      </m:r>
                                    </m:sup>
                                  </m:sSup>
                                </m:sub>
                              </m:sSub>
                              <m:r>
                                <a:rPr lang="en-US" sz="1400" b="0" i="1" smtClean="0">
                                  <a:solidFill>
                                    <a:prstClr val="black"/>
                                  </a:solidFill>
                                  <a:latin typeface="Cambria Math" panose="02040503050406030204" pitchFamily="18" charset="0"/>
                                  <a:sym typeface="Wingdings" pitchFamily="2" charset="2"/>
                                </a:rPr>
                                <m:t>−</m:t>
                              </m:r>
                              <m:sSub>
                                <m:sSubPr>
                                  <m:ctrlPr>
                                    <a:rPr lang="en-US" sz="1400" i="1">
                                      <a:solidFill>
                                        <a:prstClr val="black"/>
                                      </a:solidFill>
                                      <a:latin typeface="Cambria Math" panose="02040503050406030204" pitchFamily="18" charset="0"/>
                                      <a:sym typeface="Wingdings" pitchFamily="2" charset="2"/>
                                    </a:rPr>
                                  </m:ctrlPr>
                                </m:sSubPr>
                                <m:e>
                                  <m:r>
                                    <a:rPr lang="en-US" sz="1400" i="1">
                                      <a:solidFill>
                                        <a:prstClr val="black"/>
                                      </a:solidFill>
                                      <a:latin typeface="Cambria Math" panose="02040503050406030204" pitchFamily="18" charset="0"/>
                                      <a:sym typeface="Wingdings" pitchFamily="2" charset="2"/>
                                    </a:rPr>
                                    <m:t>𝐸</m:t>
                                  </m:r>
                                </m:e>
                                <m:sub>
                                  <m:sSup>
                                    <m:sSupPr>
                                      <m:ctrlPr>
                                        <a:rPr lang="en-US" sz="1400" i="1">
                                          <a:solidFill>
                                            <a:prstClr val="black"/>
                                          </a:solidFill>
                                          <a:latin typeface="Cambria Math" panose="02040503050406030204" pitchFamily="18" charset="0"/>
                                          <a:sym typeface="Wingdings" pitchFamily="2" charset="2"/>
                                        </a:rPr>
                                      </m:ctrlPr>
                                    </m:sSupPr>
                                    <m:e>
                                      <m:r>
                                        <a:rPr lang="en-US" sz="1400" i="1">
                                          <a:solidFill>
                                            <a:prstClr val="black"/>
                                          </a:solidFill>
                                          <a:latin typeface="Cambria Math" panose="02040503050406030204" pitchFamily="18" charset="0"/>
                                          <a:ea typeface="Cambria Math" panose="02040503050406030204" pitchFamily="18" charset="0"/>
                                          <a:sym typeface="Wingdings" pitchFamily="2" charset="2"/>
                                        </a:rPr>
                                        <m:t>ℓ</m:t>
                                      </m:r>
                                    </m:e>
                                    <m:sup>
                                      <m:r>
                                        <a:rPr lang="en-US" sz="1400" b="0" i="1" smtClean="0">
                                          <a:solidFill>
                                            <a:prstClr val="black"/>
                                          </a:solidFill>
                                          <a:latin typeface="Cambria Math" panose="02040503050406030204" pitchFamily="18" charset="0"/>
                                          <a:ea typeface="Cambria Math" panose="02040503050406030204" pitchFamily="18" charset="0"/>
                                          <a:sym typeface="Wingdings" pitchFamily="2" charset="2"/>
                                        </a:rPr>
                                        <m:t>−</m:t>
                                      </m:r>
                                    </m:sup>
                                  </m:sSup>
                                </m:sub>
                              </m:sSub>
                            </m:e>
                          </m:d>
                        </m:e>
                        <m:sup>
                          <m:r>
                            <a:rPr lang="en-US" sz="1400" b="0" i="1" smtClean="0">
                              <a:solidFill>
                                <a:prstClr val="black"/>
                              </a:solidFill>
                              <a:latin typeface="Cambria Math" panose="02040503050406030204" pitchFamily="18" charset="0"/>
                              <a:sym typeface="Wingdings" pitchFamily="2" charset="2"/>
                            </a:rPr>
                            <m:t>2</m:t>
                          </m:r>
                        </m:sup>
                      </m:sSup>
                      <m:r>
                        <a:rPr lang="en-US" sz="1400" b="0" i="1" smtClean="0">
                          <a:solidFill>
                            <a:prstClr val="black"/>
                          </a:solidFill>
                          <a:latin typeface="Cambria Math" panose="02040503050406030204" pitchFamily="18" charset="0"/>
                          <a:sym typeface="Wingdings" pitchFamily="2" charset="2"/>
                        </a:rPr>
                        <m:t>−</m:t>
                      </m:r>
                      <m:sSup>
                        <m:sSupPr>
                          <m:ctrlPr>
                            <a:rPr lang="en-US" sz="1400" b="0" i="1" smtClean="0">
                              <a:solidFill>
                                <a:prstClr val="black"/>
                              </a:solidFill>
                              <a:latin typeface="Cambria Math" panose="02040503050406030204" pitchFamily="18" charset="0"/>
                              <a:sym typeface="Wingdings" pitchFamily="2" charset="2"/>
                            </a:rPr>
                          </m:ctrlPr>
                        </m:sSupPr>
                        <m:e>
                          <m:d>
                            <m:dPr>
                              <m:begChr m:val="|"/>
                              <m:endChr m:val="|"/>
                              <m:ctrlPr>
                                <a:rPr lang="en-US" sz="1400" b="0" i="1" smtClean="0">
                                  <a:solidFill>
                                    <a:prstClr val="black"/>
                                  </a:solidFill>
                                  <a:latin typeface="Cambria Math" panose="02040503050406030204" pitchFamily="18" charset="0"/>
                                  <a:sym typeface="Wingdings" pitchFamily="2" charset="2"/>
                                </a:rPr>
                              </m:ctrlPr>
                            </m:dPr>
                            <m:e>
                              <m:sSub>
                                <m:sSubPr>
                                  <m:ctrlPr>
                                    <a:rPr lang="en-US" sz="1400" b="0" i="1" smtClean="0">
                                      <a:solidFill>
                                        <a:prstClr val="black"/>
                                      </a:solidFill>
                                      <a:latin typeface="Cambria Math" panose="02040503050406030204" pitchFamily="18" charset="0"/>
                                      <a:sym typeface="Wingdings" pitchFamily="2" charset="2"/>
                                    </a:rPr>
                                  </m:ctrlPr>
                                </m:sSubPr>
                                <m:e>
                                  <m:r>
                                    <a:rPr lang="en-US" sz="1400" b="1" i="0" smtClean="0">
                                      <a:solidFill>
                                        <a:prstClr val="black"/>
                                      </a:solidFill>
                                      <a:latin typeface="Cambria Math" panose="02040503050406030204" pitchFamily="18" charset="0"/>
                                      <a:sym typeface="Wingdings" pitchFamily="2" charset="2"/>
                                    </a:rPr>
                                    <m:t>𝐩</m:t>
                                  </m:r>
                                </m:e>
                                <m:sub>
                                  <m:sSup>
                                    <m:sSupPr>
                                      <m:ctrlPr>
                                        <a:rPr lang="en-US" sz="1400" b="0" i="1" smtClean="0">
                                          <a:solidFill>
                                            <a:prstClr val="black"/>
                                          </a:solidFill>
                                          <a:latin typeface="Cambria Math" panose="02040503050406030204" pitchFamily="18" charset="0"/>
                                          <a:sym typeface="Wingdings" pitchFamily="2" charset="2"/>
                                        </a:rPr>
                                      </m:ctrlPr>
                                    </m:sSupPr>
                                    <m:e>
                                      <m:r>
                                        <a:rPr lang="en-US" sz="1400" b="0" i="1" smtClean="0">
                                          <a:solidFill>
                                            <a:prstClr val="black"/>
                                          </a:solidFill>
                                          <a:latin typeface="Cambria Math" panose="02040503050406030204" pitchFamily="18" charset="0"/>
                                          <a:ea typeface="Cambria Math" panose="02040503050406030204" pitchFamily="18" charset="0"/>
                                          <a:sym typeface="Wingdings" pitchFamily="2" charset="2"/>
                                        </a:rPr>
                                        <m:t>ℓ</m:t>
                                      </m:r>
                                    </m:e>
                                    <m:sup>
                                      <m:r>
                                        <a:rPr lang="en-US" sz="1400" b="0" i="1" smtClean="0">
                                          <a:solidFill>
                                            <a:prstClr val="black"/>
                                          </a:solidFill>
                                          <a:latin typeface="Cambria Math" panose="02040503050406030204" pitchFamily="18" charset="0"/>
                                          <a:sym typeface="Wingdings" pitchFamily="2" charset="2"/>
                                        </a:rPr>
                                        <m:t>+</m:t>
                                      </m:r>
                                    </m:sup>
                                  </m:sSup>
                                </m:sub>
                              </m:sSub>
                              <m:r>
                                <a:rPr lang="en-US" sz="1400" b="0" i="1" smtClean="0">
                                  <a:solidFill>
                                    <a:prstClr val="black"/>
                                  </a:solidFill>
                                  <a:latin typeface="Cambria Math" panose="02040503050406030204" pitchFamily="18" charset="0"/>
                                  <a:sym typeface="Wingdings" pitchFamily="2" charset="2"/>
                                </a:rPr>
                                <m:t>+</m:t>
                              </m:r>
                              <m:sSub>
                                <m:sSubPr>
                                  <m:ctrlPr>
                                    <a:rPr lang="en-US" sz="1400" i="1">
                                      <a:solidFill>
                                        <a:prstClr val="black"/>
                                      </a:solidFill>
                                      <a:latin typeface="Cambria Math" panose="02040503050406030204" pitchFamily="18" charset="0"/>
                                      <a:sym typeface="Wingdings" pitchFamily="2" charset="2"/>
                                    </a:rPr>
                                  </m:ctrlPr>
                                </m:sSubPr>
                                <m:e>
                                  <m:r>
                                    <a:rPr lang="en-US" sz="1400" b="1">
                                      <a:solidFill>
                                        <a:prstClr val="black"/>
                                      </a:solidFill>
                                      <a:latin typeface="Cambria Math" panose="02040503050406030204" pitchFamily="18" charset="0"/>
                                      <a:sym typeface="Wingdings" pitchFamily="2" charset="2"/>
                                    </a:rPr>
                                    <m:t>𝐩</m:t>
                                  </m:r>
                                </m:e>
                                <m:sub>
                                  <m:sSup>
                                    <m:sSupPr>
                                      <m:ctrlPr>
                                        <a:rPr lang="en-US" sz="1400" i="1">
                                          <a:solidFill>
                                            <a:prstClr val="black"/>
                                          </a:solidFill>
                                          <a:latin typeface="Cambria Math" panose="02040503050406030204" pitchFamily="18" charset="0"/>
                                          <a:sym typeface="Wingdings" pitchFamily="2" charset="2"/>
                                        </a:rPr>
                                      </m:ctrlPr>
                                    </m:sSupPr>
                                    <m:e>
                                      <m:r>
                                        <a:rPr lang="en-US" sz="1400" i="1">
                                          <a:solidFill>
                                            <a:prstClr val="black"/>
                                          </a:solidFill>
                                          <a:latin typeface="Cambria Math" panose="02040503050406030204" pitchFamily="18" charset="0"/>
                                          <a:ea typeface="Cambria Math" panose="02040503050406030204" pitchFamily="18" charset="0"/>
                                          <a:sym typeface="Wingdings" pitchFamily="2" charset="2"/>
                                        </a:rPr>
                                        <m:t>ℓ</m:t>
                                      </m:r>
                                    </m:e>
                                    <m:sup>
                                      <m:r>
                                        <a:rPr lang="en-US" sz="1400" b="0" i="1" smtClean="0">
                                          <a:solidFill>
                                            <a:prstClr val="black"/>
                                          </a:solidFill>
                                          <a:latin typeface="Cambria Math" panose="02040503050406030204" pitchFamily="18" charset="0"/>
                                          <a:ea typeface="Cambria Math" panose="02040503050406030204" pitchFamily="18" charset="0"/>
                                          <a:sym typeface="Wingdings" pitchFamily="2" charset="2"/>
                                        </a:rPr>
                                        <m:t>−</m:t>
                                      </m:r>
                                    </m:sup>
                                  </m:sSup>
                                </m:sub>
                              </m:sSub>
                            </m:e>
                          </m:d>
                        </m:e>
                        <m:sup>
                          <m:r>
                            <a:rPr lang="en-US" sz="1400" b="0" i="1" smtClean="0">
                              <a:solidFill>
                                <a:prstClr val="black"/>
                              </a:solidFill>
                              <a:latin typeface="Cambria Math" panose="02040503050406030204" pitchFamily="18" charset="0"/>
                              <a:sym typeface="Wingdings" pitchFamily="2" charset="2"/>
                            </a:rPr>
                            <m:t>2</m:t>
                          </m:r>
                        </m:sup>
                      </m:sSup>
                    </m:oMath>
                  </m:oMathPara>
                </a14:m>
                <a:endParaRPr lang="en-CH" sz="1400" dirty="0">
                  <a:solidFill>
                    <a:prstClr val="black"/>
                  </a:solidFill>
                  <a:latin typeface="Helvetica" pitchFamily="2" charset="0"/>
                  <a:ea typeface="Helvetica Light" charset="0"/>
                  <a:cs typeface="Helvetica Light" charset="0"/>
                  <a:sym typeface="Wingdings" pitchFamily="2" charset="2"/>
                </a:endParaRPr>
              </a:p>
            </p:txBody>
          </p:sp>
        </mc:Choice>
        <mc:Fallback xmlns="">
          <p:sp>
            <p:nvSpPr>
              <p:cNvPr id="20" name="TextBox 19">
                <a:extLst>
                  <a:ext uri="{FF2B5EF4-FFF2-40B4-BE49-F238E27FC236}">
                    <a16:creationId xmlns:a16="http://schemas.microsoft.com/office/drawing/2014/main" id="{F6096697-C6D1-D3A1-F9C1-F89531F8D830}"/>
                  </a:ext>
                </a:extLst>
              </p:cNvPr>
              <p:cNvSpPr txBox="1">
                <a:spLocks noRot="1" noChangeAspect="1" noMove="1" noResize="1" noEditPoints="1" noAdjustHandles="1" noChangeArrowheads="1" noChangeShapeType="1" noTextEdit="1"/>
              </p:cNvSpPr>
              <p:nvPr/>
            </p:nvSpPr>
            <p:spPr>
              <a:xfrm>
                <a:off x="3487459" y="3719866"/>
                <a:ext cx="3363870" cy="229678"/>
              </a:xfrm>
              <a:prstGeom prst="rect">
                <a:avLst/>
              </a:prstGeom>
              <a:blipFill>
                <a:blip r:embed="rId13"/>
                <a:stretch>
                  <a:fillRect l="-376" b="-20000"/>
                </a:stretch>
              </a:blipFill>
            </p:spPr>
            <p:txBody>
              <a:bodyPr/>
              <a:lstStyle/>
              <a:p>
                <a:r>
                  <a:rPr lang="en-GB">
                    <a:noFill/>
                  </a:rPr>
                  <a:t> </a:t>
                </a:r>
              </a:p>
            </p:txBody>
          </p:sp>
        </mc:Fallback>
      </mc:AlternateContent>
    </p:spTree>
    <p:extLst>
      <p:ext uri="{BB962C8B-B14F-4D97-AF65-F5344CB8AC3E}">
        <p14:creationId xmlns:p14="http://schemas.microsoft.com/office/powerpoint/2010/main" val="305009941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F045B-D52F-CD0D-B867-BCB4B4CD75D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F407A04-6C50-B602-8974-BF27DBC41B50}"/>
              </a:ext>
            </a:extLst>
          </p:cNvPr>
          <p:cNvSpPr>
            <a:spLocks noGrp="1"/>
          </p:cNvSpPr>
          <p:nvPr>
            <p:ph type="sldNum" sz="quarter" idx="4"/>
          </p:nvPr>
        </p:nvSpPr>
        <p:spPr/>
        <p:txBody>
          <a:bodyPr/>
          <a:lstStyle/>
          <a:p>
            <a:pPr>
              <a:defRPr/>
            </a:pPr>
            <a:fld id="{611C2F03-9E95-40C9-A99F-3C4F7EE8CF2A}" type="slidenum">
              <a:rPr lang="en-GB" noProof="0" smtClean="0"/>
              <a:pPr>
                <a:defRPr/>
              </a:pPr>
              <a:t>98</a:t>
            </a:fld>
            <a:endParaRPr lang="en-GB" noProof="0" dirty="0"/>
          </a:p>
        </p:txBody>
      </p:sp>
      <p:sp>
        <p:nvSpPr>
          <p:cNvPr id="5" name="TextBox 4">
            <a:extLst>
              <a:ext uri="{FF2B5EF4-FFF2-40B4-BE49-F238E27FC236}">
                <a16:creationId xmlns:a16="http://schemas.microsoft.com/office/drawing/2014/main" id="{4979A052-F494-072E-D0E4-50C24BD940E2}"/>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the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9B451F76-7C7E-0AA8-1D60-0C8255E0471D}"/>
              </a:ext>
            </a:extLst>
          </p:cNvPr>
          <p:cNvSpPr/>
          <p:nvPr/>
        </p:nvSpPr>
        <p:spPr>
          <a:xfrm>
            <a:off x="641952" y="1147461"/>
            <a:ext cx="11532411" cy="338554"/>
          </a:xfrm>
          <a:prstGeom prst="rect">
            <a:avLst/>
          </a:prstGeom>
        </p:spPr>
        <p:txBody>
          <a:bodyPr wrap="square">
            <a:spAutoFit/>
          </a:bodyPr>
          <a:lstStyle/>
          <a:p>
            <a:pPr marL="0" marR="0" lvl="0" indent="0" algn="l" defTabSz="457200" rtl="0" eaLnBrk="1" fontAlgn="base" latinLnBrk="0" hangingPunct="1">
              <a:lnSpc>
                <a:spcPct val="100000"/>
              </a:lnSpc>
              <a:spcBef>
                <a:spcPts val="3600"/>
              </a:spcBef>
              <a:spcAft>
                <a:spcPct val="0"/>
              </a:spcAft>
              <a:buClrTx/>
              <a:buSzTx/>
              <a:buFontTx/>
              <a:buNone/>
              <a:tabLst/>
              <a:defRPr/>
            </a:pPr>
            <a:r>
              <a:rPr lang="en-GB" sz="1600" b="1" noProof="0" dirty="0">
                <a:solidFill>
                  <a:srgbClr val="000000"/>
                </a:solidFill>
                <a:latin typeface="Helvetica" pitchFamily="2" charset="0"/>
              </a:rPr>
              <a:t>Why “factory”? </a:t>
            </a:r>
            <a:r>
              <a:rPr lang="en-GB" sz="1600" noProof="0" dirty="0">
                <a:solidFill>
                  <a:srgbClr val="000000"/>
                </a:solidFill>
                <a:latin typeface="Helvetica" pitchFamily="2" charset="0"/>
              </a:rPr>
              <a:t>2.2M Higgs (FCC-ee) vs 350M (HL-LHC), production through Higgsstrahlung rather than s-channel </a:t>
            </a:r>
          </a:p>
        </p:txBody>
      </p:sp>
      <p:sp>
        <p:nvSpPr>
          <p:cNvPr id="6" name="TextBox 5">
            <a:extLst>
              <a:ext uri="{FF2B5EF4-FFF2-40B4-BE49-F238E27FC236}">
                <a16:creationId xmlns:a16="http://schemas.microsoft.com/office/drawing/2014/main" id="{C23A809B-DBEF-0D54-86BC-4B49225DDD53}"/>
              </a:ext>
            </a:extLst>
          </p:cNvPr>
          <p:cNvSpPr txBox="1"/>
          <p:nvPr/>
        </p:nvSpPr>
        <p:spPr>
          <a:xfrm>
            <a:off x="641951" y="1453808"/>
            <a:ext cx="11532411" cy="307777"/>
          </a:xfrm>
          <a:prstGeom prst="rect">
            <a:avLst/>
          </a:prstGeom>
          <a:noFill/>
          <a:ln>
            <a:noFill/>
          </a:ln>
        </p:spPr>
        <p:txBody>
          <a:bodyPr wrap="square" rtlCol="0">
            <a:spAutoFit/>
          </a:bodyPr>
          <a:lstStyle/>
          <a:p>
            <a:pPr marL="0" algn="l">
              <a:spcBef>
                <a:spcPts val="3000"/>
              </a:spcBef>
            </a:pPr>
            <a:r>
              <a:rPr lang="en-GB" sz="1400" b="1" noProof="0" dirty="0">
                <a:latin typeface="Helvetica" pitchFamily="2" charset="0"/>
                <a:ea typeface="Helvetica Light" charset="0"/>
                <a:cs typeface="Helvetica Light" charset="0"/>
                <a:sym typeface="Wingdings" pitchFamily="2" charset="2"/>
              </a:rPr>
              <a:t>→ e</a:t>
            </a:r>
            <a:r>
              <a:rPr lang="en-GB" sz="1400" b="1" baseline="30000" noProof="0" dirty="0">
                <a:latin typeface="Helvetica" pitchFamily="2" charset="0"/>
                <a:ea typeface="Helvetica Light" charset="0"/>
                <a:cs typeface="Helvetica Light" charset="0"/>
                <a:sym typeface="Wingdings" pitchFamily="2" charset="2"/>
              </a:rPr>
              <a:t>+</a:t>
            </a:r>
            <a:r>
              <a:rPr lang="en-GB" sz="1400" b="1" noProof="0" dirty="0">
                <a:latin typeface="Helvetica" pitchFamily="2" charset="0"/>
                <a:ea typeface="Helvetica Light" charset="0"/>
                <a:cs typeface="Helvetica Light" charset="0"/>
                <a:sym typeface="Wingdings" pitchFamily="2" charset="2"/>
              </a:rPr>
              <a:t>e</a:t>
            </a:r>
            <a:r>
              <a:rPr lang="en-GB" sz="1400" b="1" baseline="30000" noProof="0" dirty="0">
                <a:latin typeface="Helvetica" pitchFamily="2" charset="0"/>
                <a:ea typeface="Helvetica Light" charset="0"/>
                <a:cs typeface="Helvetica Light" charset="0"/>
                <a:sym typeface="Wingdings" pitchFamily="2" charset="2"/>
              </a:rPr>
              <a:t>–</a:t>
            </a:r>
            <a:r>
              <a:rPr lang="en-GB" sz="1400" b="1" noProof="0" dirty="0">
                <a:latin typeface="Helvetica" pitchFamily="2" charset="0"/>
                <a:ea typeface="Helvetica Light" charset="0"/>
                <a:cs typeface="Helvetica Light" charset="0"/>
                <a:sym typeface="Wingdings" pitchFamily="2" charset="2"/>
              </a:rPr>
              <a:t> collisions offer exceptionally clean Higgs reconstruction, unmatched precision on decays with large branching ratios</a:t>
            </a:r>
          </a:p>
        </p:txBody>
      </p:sp>
      <p:pic>
        <p:nvPicPr>
          <p:cNvPr id="7" name="Picture 6">
            <a:extLst>
              <a:ext uri="{FF2B5EF4-FFF2-40B4-BE49-F238E27FC236}">
                <a16:creationId xmlns:a16="http://schemas.microsoft.com/office/drawing/2014/main" id="{01FB0C48-1362-5BE0-73A9-60C371E61CF0}"/>
              </a:ext>
            </a:extLst>
          </p:cNvPr>
          <p:cNvPicPr>
            <a:picLocks noChangeAspect="1"/>
          </p:cNvPicPr>
          <p:nvPr/>
        </p:nvPicPr>
        <p:blipFill>
          <a:blip r:embed="rId2"/>
          <a:srcRect l="24580" t="26111" r="19601" b="46667"/>
          <a:stretch>
            <a:fillRect/>
          </a:stretch>
        </p:blipFill>
        <p:spPr>
          <a:xfrm>
            <a:off x="1468664" y="1984747"/>
            <a:ext cx="6535264" cy="4510251"/>
          </a:xfrm>
          <a:prstGeom prst="rect">
            <a:avLst/>
          </a:prstGeo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6D8A0E76-C537-4627-C2D9-2C37BA9717A5}"/>
                  </a:ext>
                </a:extLst>
              </p:cNvPr>
              <p:cNvSpPr txBox="1"/>
              <p:nvPr/>
            </p:nvSpPr>
            <p:spPr>
              <a:xfrm>
                <a:off x="127432" y="6453569"/>
                <a:ext cx="9308317" cy="302840"/>
              </a:xfrm>
              <a:prstGeom prst="rect">
                <a:avLst/>
              </a:prstGeom>
              <a:noFill/>
            </p:spPr>
            <p:txBody>
              <a:bodyPr wrap="none" rtlCol="0">
                <a:spAutoFit/>
              </a:bodyPr>
              <a:lstStyle/>
              <a:p>
                <a:pPr>
                  <a:spcBef>
                    <a:spcPts val="3000"/>
                  </a:spcBef>
                </a:pPr>
                <a:r>
                  <a:rPr lang="en-GB" sz="12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HL-LHC numbers updated from </a:t>
                </a:r>
                <a:r>
                  <a:rPr lang="en-GB" sz="12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hlinkClick r:id="rId3"/>
                  </a:rPr>
                  <a:t>arXiv:2504.00672</a:t>
                </a:r>
                <a:r>
                  <a:rPr lang="en-GB" sz="12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they assume SM value for </a:t>
                </a:r>
                <a14:m>
                  <m:oMath xmlns:m="http://schemas.openxmlformats.org/officeDocument/2006/math">
                    <m:sSub>
                      <m:sSubPr>
                        <m:ctrlPr>
                          <a:rPr lang="en-GB" sz="1400" i="1" noProof="0" smtClean="0">
                            <a:solidFill>
                              <a:schemeClr val="tx1">
                                <a:lumMod val="75000"/>
                                <a:lumOff val="25000"/>
                              </a:schemeClr>
                            </a:solidFill>
                            <a:latin typeface="Cambria Math" panose="02040503050406030204" pitchFamily="18" charset="0"/>
                            <a:sym typeface="Wingdings" pitchFamily="2" charset="2"/>
                          </a:rPr>
                        </m:ctrlPr>
                      </m:sSubPr>
                      <m:e>
                        <m:r>
                          <m:rPr>
                            <m:sty m:val="p"/>
                          </m:rPr>
                          <a:rPr lang="en-GB" sz="1400" i="1" noProof="0"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Γ</m:t>
                        </m:r>
                      </m:e>
                      <m:sub>
                        <m:r>
                          <a:rPr lang="en-GB" sz="1400" b="0" i="1" noProof="0" smtClean="0">
                            <a:solidFill>
                              <a:schemeClr val="tx1">
                                <a:lumMod val="75000"/>
                                <a:lumOff val="25000"/>
                              </a:schemeClr>
                            </a:solidFill>
                            <a:latin typeface="Cambria Math" panose="02040503050406030204" pitchFamily="18" charset="0"/>
                            <a:sym typeface="Wingdings" pitchFamily="2" charset="2"/>
                          </a:rPr>
                          <m:t>𝐻</m:t>
                        </m:r>
                      </m:sub>
                    </m:sSub>
                  </m:oMath>
                </a14:m>
                <a:r>
                  <a:rPr lang="en-GB" sz="12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and incl. theoretical uncertainties (mostly dominant)</a:t>
                </a:r>
              </a:p>
            </p:txBody>
          </p:sp>
        </mc:Choice>
        <mc:Fallback xmlns="">
          <p:sp>
            <p:nvSpPr>
              <p:cNvPr id="8" name="TextBox 7">
                <a:extLst>
                  <a:ext uri="{FF2B5EF4-FFF2-40B4-BE49-F238E27FC236}">
                    <a16:creationId xmlns:a16="http://schemas.microsoft.com/office/drawing/2014/main" id="{6D8A0E76-C537-4627-C2D9-2C37BA9717A5}"/>
                  </a:ext>
                </a:extLst>
              </p:cNvPr>
              <p:cNvSpPr txBox="1">
                <a:spLocks noRot="1" noChangeAspect="1" noMove="1" noResize="1" noEditPoints="1" noAdjustHandles="1" noChangeArrowheads="1" noChangeShapeType="1" noTextEdit="1"/>
              </p:cNvSpPr>
              <p:nvPr/>
            </p:nvSpPr>
            <p:spPr>
              <a:xfrm>
                <a:off x="127432" y="6453569"/>
                <a:ext cx="9308317" cy="302840"/>
              </a:xfrm>
              <a:prstGeom prst="rect">
                <a:avLst/>
              </a:prstGeom>
              <a:blipFill>
                <a:blip r:embed="rId4"/>
                <a:stretch>
                  <a:fillRect b="-16667"/>
                </a:stretch>
              </a:blipFill>
            </p:spPr>
            <p:txBody>
              <a:bodyPr/>
              <a:lstStyle/>
              <a:p>
                <a:r>
                  <a:rPr lang="en-GB">
                    <a:noFill/>
                  </a:rPr>
                  <a:t> </a:t>
                </a:r>
              </a:p>
            </p:txBody>
          </p:sp>
        </mc:Fallback>
      </mc:AlternateContent>
      <p:sp>
        <p:nvSpPr>
          <p:cNvPr id="13" name="TextBox 12">
            <a:extLst>
              <a:ext uri="{FF2B5EF4-FFF2-40B4-BE49-F238E27FC236}">
                <a16:creationId xmlns:a16="http://schemas.microsoft.com/office/drawing/2014/main" id="{1916DF2F-AB6C-6814-D535-D766E95ABA3E}"/>
              </a:ext>
            </a:extLst>
          </p:cNvPr>
          <p:cNvSpPr txBox="1"/>
          <p:nvPr/>
        </p:nvSpPr>
        <p:spPr>
          <a:xfrm>
            <a:off x="0" y="4082309"/>
            <a:ext cx="1854260" cy="830997"/>
          </a:xfrm>
          <a:prstGeom prst="rect">
            <a:avLst/>
          </a:prstGeom>
          <a:noFill/>
        </p:spPr>
        <p:txBody>
          <a:bodyPr wrap="square" rtlCol="0">
            <a:spAutoFit/>
          </a:bodyPr>
          <a:lstStyle/>
          <a:p>
            <a:pPr marL="0" algn="r">
              <a:spcBef>
                <a:spcPts val="3000"/>
              </a:spcBef>
            </a:pPr>
            <a:r>
              <a:rPr lang="en-GB" sz="12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Note: current uncertainties on Higgs branching fraction predictions O(1.5%)</a:t>
            </a:r>
          </a:p>
        </p:txBody>
      </p:sp>
      <p:sp>
        <p:nvSpPr>
          <p:cNvPr id="17" name="Rectangle 16">
            <a:extLst>
              <a:ext uri="{FF2B5EF4-FFF2-40B4-BE49-F238E27FC236}">
                <a16:creationId xmlns:a16="http://schemas.microsoft.com/office/drawing/2014/main" id="{2997C151-2EC5-B964-2BCB-B879972A26A5}"/>
              </a:ext>
            </a:extLst>
          </p:cNvPr>
          <p:cNvSpPr/>
          <p:nvPr/>
        </p:nvSpPr>
        <p:spPr>
          <a:xfrm>
            <a:off x="3485322" y="5737042"/>
            <a:ext cx="1181928" cy="544488"/>
          </a:xfrm>
          <a:prstGeom prst="rect">
            <a:avLst/>
          </a:prstGeom>
          <a:solidFill>
            <a:schemeClr val="bg1"/>
          </a:solidFill>
        </p:spPr>
        <p:txBody>
          <a:bodyPr wrap="none" rtlCol="0" anchor="ctr">
            <a:spAutoFit/>
          </a:bodyPr>
          <a:lstStyle/>
          <a:p>
            <a:pPr algn="l"/>
            <a:endParaRPr lang="en-GB" sz="1600" noProof="0" dirty="0">
              <a:latin typeface="Helvetica" pitchFamily="2" charset="0"/>
            </a:endParaRPr>
          </a:p>
        </p:txBody>
      </p:sp>
      <p:sp>
        <p:nvSpPr>
          <p:cNvPr id="16" name="TextBox 15">
            <a:extLst>
              <a:ext uri="{FF2B5EF4-FFF2-40B4-BE49-F238E27FC236}">
                <a16:creationId xmlns:a16="http://schemas.microsoft.com/office/drawing/2014/main" id="{4A89D927-F854-D8DB-D1ED-27FA21619C7D}"/>
              </a:ext>
            </a:extLst>
          </p:cNvPr>
          <p:cNvSpPr txBox="1"/>
          <p:nvPr/>
        </p:nvSpPr>
        <p:spPr>
          <a:xfrm>
            <a:off x="3782744" y="2551045"/>
            <a:ext cx="689612" cy="3748014"/>
          </a:xfrm>
          <a:prstGeom prst="rect">
            <a:avLst/>
          </a:prstGeom>
          <a:solidFill>
            <a:schemeClr val="bg1"/>
          </a:solidFill>
        </p:spPr>
        <p:txBody>
          <a:bodyPr wrap="none" tIns="0" bIns="0" rtlCol="0">
            <a:spAutoFit/>
          </a:bodyPr>
          <a:lstStyle/>
          <a:p>
            <a:pPr marL="0" algn="ctr">
              <a:spcBef>
                <a:spcPts val="3000"/>
              </a:spcBef>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3.6</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2.4</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1.9</a:t>
            </a:r>
          </a:p>
          <a:p>
            <a:pPr marL="0" algn="ctr">
              <a:lnSpc>
                <a:spcPct val="103000"/>
              </a:lnSpc>
            </a:pPr>
            <a:r>
              <a:rPr lang="en-GB" sz="170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 4</a:t>
            </a: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0</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1.8</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6.8</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3.4</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3.0</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&lt; 25</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0.025</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0.04</a:t>
            </a:r>
          </a:p>
        </p:txBody>
      </p:sp>
      <p:sp>
        <p:nvSpPr>
          <p:cNvPr id="18" name="TextBox 17">
            <a:extLst>
              <a:ext uri="{FF2B5EF4-FFF2-40B4-BE49-F238E27FC236}">
                <a16:creationId xmlns:a16="http://schemas.microsoft.com/office/drawing/2014/main" id="{A9833949-78D5-5986-AEF8-FA7529A13385}"/>
              </a:ext>
            </a:extLst>
          </p:cNvPr>
          <p:cNvSpPr txBox="1"/>
          <p:nvPr/>
        </p:nvSpPr>
        <p:spPr>
          <a:xfrm>
            <a:off x="5208104" y="1888767"/>
            <a:ext cx="2736647" cy="230832"/>
          </a:xfrm>
          <a:prstGeom prst="rect">
            <a:avLst/>
          </a:prstGeom>
          <a:noFill/>
        </p:spPr>
        <p:txBody>
          <a:bodyPr wrap="none" rtlCol="0">
            <a:spAutoFit/>
          </a:bodyPr>
          <a:lstStyle/>
          <a:p>
            <a:pPr marL="0" algn="l">
              <a:spcBef>
                <a:spcPts val="3000"/>
              </a:spcBef>
            </a:pPr>
            <a:r>
              <a:rPr lang="en-GB" sz="9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FCC-ee feasibility </a:t>
            </a:r>
            <a:r>
              <a:rPr lang="en-GB" sz="900" noProof="0" dirty="0" err="1">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stydu</a:t>
            </a:r>
            <a:r>
              <a:rPr lang="en-GB" sz="9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(Vol 1): </a:t>
            </a:r>
            <a:r>
              <a:rPr lang="en-GB" sz="900" noProof="0" dirty="0">
                <a:solidFill>
                  <a:prstClr val="black"/>
                </a:solidFill>
                <a:latin typeface="Helvetica Light" panose="020B0403020202020204" pitchFamily="34" charset="0"/>
                <a:ea typeface="Helvetica Light" charset="0"/>
                <a:cs typeface="Helvetica Light" charset="0"/>
                <a:sym typeface="Wingdings" pitchFamily="2" charset="2"/>
                <a:hlinkClick r:id="rId5"/>
              </a:rPr>
              <a:t>arXiv:2505.00272</a:t>
            </a:r>
            <a:endParaRPr lang="en-GB" sz="900" noProof="0" dirty="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19" name="TextBox 18">
            <a:extLst>
              <a:ext uri="{FF2B5EF4-FFF2-40B4-BE49-F238E27FC236}">
                <a16:creationId xmlns:a16="http://schemas.microsoft.com/office/drawing/2014/main" id="{AEFA06E9-EE26-AEBC-640D-79AFE1F6CCB0}"/>
              </a:ext>
            </a:extLst>
          </p:cNvPr>
          <p:cNvSpPr txBox="1"/>
          <p:nvPr/>
        </p:nvSpPr>
        <p:spPr>
          <a:xfrm>
            <a:off x="8603429" y="2551045"/>
            <a:ext cx="580608" cy="3748014"/>
          </a:xfrm>
          <a:prstGeom prst="rect">
            <a:avLst/>
          </a:prstGeom>
          <a:solidFill>
            <a:schemeClr val="bg1"/>
          </a:solidFill>
        </p:spPr>
        <p:txBody>
          <a:bodyPr wrap="none" tIns="0" bIns="0" rtlCol="0">
            <a:spAutoFit/>
          </a:bodyPr>
          <a:lstStyle/>
          <a:p>
            <a:pPr marL="0" algn="ctr">
              <a:spcBef>
                <a:spcPts val="3000"/>
              </a:spcBef>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5.5</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7.3</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4.4</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4.1</a:t>
            </a:r>
          </a:p>
          <a:p>
            <a:pPr marL="0" algn="ctr">
              <a:lnSpc>
                <a:spcPct val="103000"/>
              </a:lnSpc>
            </a:pPr>
            <a:r>
              <a:rPr lang="en-GB" sz="170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a:t>
            </a: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 44</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1.1</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0.9</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&lt; 32</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50</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5.9</a:t>
            </a:r>
          </a:p>
        </p:txBody>
      </p:sp>
      <p:sp>
        <p:nvSpPr>
          <p:cNvPr id="20" name="TextBox 19">
            <a:extLst>
              <a:ext uri="{FF2B5EF4-FFF2-40B4-BE49-F238E27FC236}">
                <a16:creationId xmlns:a16="http://schemas.microsoft.com/office/drawing/2014/main" id="{AA7399F2-9F40-A5CC-7BF7-91077E4F8AB6}"/>
              </a:ext>
            </a:extLst>
          </p:cNvPr>
          <p:cNvSpPr txBox="1"/>
          <p:nvPr/>
        </p:nvSpPr>
        <p:spPr>
          <a:xfrm>
            <a:off x="5745700" y="3051046"/>
            <a:ext cx="255198" cy="307777"/>
          </a:xfrm>
          <a:prstGeom prst="rect">
            <a:avLst/>
          </a:prstGeom>
          <a:noFill/>
        </p:spPr>
        <p:txBody>
          <a:bodyPr wrap="none" rtlCol="0">
            <a:spAutoFit/>
          </a:bodyPr>
          <a:lstStyle/>
          <a:p>
            <a:pPr marL="0" algn="l">
              <a:spcBef>
                <a:spcPts val="3000"/>
              </a:spcBef>
            </a:pPr>
            <a:r>
              <a:rPr lang="en-GB" sz="1400" noProof="0" dirty="0">
                <a:solidFill>
                  <a:schemeClr val="tx1">
                    <a:lumMod val="75000"/>
                    <a:lumOff val="25000"/>
                  </a:schemeClr>
                </a:solidFill>
                <a:latin typeface="Helvetica" pitchFamily="2" charset="0"/>
                <a:ea typeface="Helvetica Light" charset="0"/>
                <a:cs typeface="Helvetica Light" charset="0"/>
                <a:sym typeface="Wingdings" pitchFamily="2" charset="2"/>
              </a:rPr>
              <a:t>*</a:t>
            </a:r>
          </a:p>
        </p:txBody>
      </p:sp>
      <p:sp>
        <p:nvSpPr>
          <p:cNvPr id="21" name="TextBox 20">
            <a:extLst>
              <a:ext uri="{FF2B5EF4-FFF2-40B4-BE49-F238E27FC236}">
                <a16:creationId xmlns:a16="http://schemas.microsoft.com/office/drawing/2014/main" id="{954BAB2E-587E-E160-A6A1-81115CBB07BE}"/>
              </a:ext>
            </a:extLst>
          </p:cNvPr>
          <p:cNvSpPr txBox="1"/>
          <p:nvPr/>
        </p:nvSpPr>
        <p:spPr>
          <a:xfrm>
            <a:off x="641951" y="3157970"/>
            <a:ext cx="1212309" cy="600164"/>
          </a:xfrm>
          <a:prstGeom prst="rect">
            <a:avLst/>
          </a:prstGeom>
          <a:noFill/>
        </p:spPr>
        <p:txBody>
          <a:bodyPr wrap="square" rtlCol="0">
            <a:spAutoFit/>
          </a:bodyPr>
          <a:lstStyle/>
          <a:p>
            <a:pPr marL="0" algn="r">
              <a:spcBef>
                <a:spcPts val="3000"/>
              </a:spcBef>
            </a:pPr>
            <a:r>
              <a:rPr lang="en-GB" sz="11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*Incl. SM parametric uncertainties</a:t>
            </a:r>
          </a:p>
        </p:txBody>
      </p:sp>
      <p:sp>
        <p:nvSpPr>
          <p:cNvPr id="22" name="TextBox 21">
            <a:extLst>
              <a:ext uri="{FF2B5EF4-FFF2-40B4-BE49-F238E27FC236}">
                <a16:creationId xmlns:a16="http://schemas.microsoft.com/office/drawing/2014/main" id="{DC01578D-78F7-2E7E-1089-DEBA1C4D937C}"/>
              </a:ext>
            </a:extLst>
          </p:cNvPr>
          <p:cNvSpPr txBox="1"/>
          <p:nvPr/>
        </p:nvSpPr>
        <p:spPr>
          <a:xfrm>
            <a:off x="8049371" y="1970943"/>
            <a:ext cx="1830950" cy="477054"/>
          </a:xfrm>
          <a:prstGeom prst="rect">
            <a:avLst/>
          </a:prstGeom>
          <a:noFill/>
        </p:spPr>
        <p:txBody>
          <a:bodyPr wrap="none" tIns="0" bIns="0" rtlCol="0">
            <a:spAutoFit/>
          </a:bodyPr>
          <a:lstStyle/>
          <a:p>
            <a:pPr marL="0" algn="ctr">
              <a:spcBef>
                <a:spcPts val="3000"/>
              </a:spcBef>
            </a:pPr>
            <a:r>
              <a:rPr lang="en-GB" sz="14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Uncertainty</a:t>
            </a:r>
          </a:p>
          <a:p>
            <a:pPr marL="0" algn="ct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HL-LHC / FCC-ee</a:t>
            </a:r>
          </a:p>
        </p:txBody>
      </p:sp>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B6D5EAC0-D61D-1A66-14EF-32692300B560}"/>
                  </a:ext>
                </a:extLst>
              </p:cNvPr>
              <p:cNvSpPr txBox="1"/>
              <p:nvPr/>
            </p:nvSpPr>
            <p:spPr>
              <a:xfrm>
                <a:off x="9940000" y="2490578"/>
                <a:ext cx="1972600" cy="461665"/>
              </a:xfrm>
              <a:prstGeom prst="rect">
                <a:avLst/>
              </a:prstGeom>
              <a:noFill/>
            </p:spPr>
            <p:txBody>
              <a:bodyPr wrap="square" rtlCol="0">
                <a:spAutoFit/>
              </a:bodyPr>
              <a:lstStyle/>
              <a:p>
                <a:pPr marL="0" algn="l">
                  <a:spcBef>
                    <a:spcPts val="3000"/>
                  </a:spcBef>
                </a:pPr>
                <a:r>
                  <a:rPr lang="en-GB" sz="1200" noProof="0" dirty="0">
                    <a:solidFill>
                      <a:srgbClr val="E40000"/>
                    </a:solidFill>
                    <a:latin typeface="Helvetica" pitchFamily="2" charset="0"/>
                    <a:ea typeface="Helvetica Light" charset="0"/>
                    <a:cs typeface="Helvetica Light" charset="0"/>
                    <a:sym typeface="Wingdings" pitchFamily="2" charset="2"/>
                  </a:rPr>
                  <a:t>Most precise coupling, probes </a:t>
                </a:r>
                <a14:m>
                  <m:oMath xmlns:m="http://schemas.openxmlformats.org/officeDocument/2006/math">
                    <m:sSub>
                      <m:sSubPr>
                        <m:ctrlPr>
                          <a:rPr lang="en-GB" sz="1200" i="1" noProof="0" smtClean="0">
                            <a:solidFill>
                              <a:srgbClr val="E40000"/>
                            </a:solidFill>
                            <a:latin typeface="Cambria Math" panose="02040503050406030204" pitchFamily="18" charset="0"/>
                            <a:sym typeface="Wingdings" pitchFamily="2" charset="2"/>
                          </a:rPr>
                        </m:ctrlPr>
                      </m:sSubPr>
                      <m:e>
                        <m:r>
                          <a:rPr lang="en-GB" sz="1200" b="0" i="1" noProof="0" smtClean="0">
                            <a:solidFill>
                              <a:srgbClr val="E40000"/>
                            </a:solidFill>
                            <a:latin typeface="Cambria Math" panose="02040503050406030204" pitchFamily="18" charset="0"/>
                            <a:sym typeface="Wingdings" pitchFamily="2" charset="2"/>
                          </a:rPr>
                          <m:t>𝑓</m:t>
                        </m:r>
                      </m:e>
                      <m:sub>
                        <m:r>
                          <a:rPr lang="en-GB" sz="1200" b="0" i="1" noProof="0" smtClean="0">
                            <a:solidFill>
                              <a:srgbClr val="E40000"/>
                            </a:solidFill>
                            <a:latin typeface="Cambria Math" panose="02040503050406030204" pitchFamily="18" charset="0"/>
                            <a:sym typeface="Wingdings" pitchFamily="2" charset="2"/>
                          </a:rPr>
                          <m:t>𝐻</m:t>
                        </m:r>
                      </m:sub>
                    </m:sSub>
                    <m:r>
                      <a:rPr lang="en-GB" sz="1200" b="0" i="1" noProof="0" smtClean="0">
                        <a:solidFill>
                          <a:srgbClr val="E40000"/>
                        </a:solidFill>
                        <a:latin typeface="Cambria Math" panose="02040503050406030204" pitchFamily="18" charset="0"/>
                        <a:sym typeface="Wingdings" pitchFamily="2" charset="2"/>
                      </a:rPr>
                      <m:t> ~ 8</m:t>
                    </m:r>
                    <m:r>
                      <a:rPr lang="en-GB" sz="1200" b="0" i="0" noProof="0" smtClean="0">
                        <a:solidFill>
                          <a:srgbClr val="E40000"/>
                        </a:solidFill>
                        <a:latin typeface="Cambria Math" panose="02040503050406030204" pitchFamily="18" charset="0"/>
                        <a:sym typeface="Wingdings" pitchFamily="2" charset="2"/>
                      </a:rPr>
                      <m:t> </m:t>
                    </m:r>
                    <m:r>
                      <m:rPr>
                        <m:sty m:val="p"/>
                      </m:rPr>
                      <a:rPr lang="en-GB" sz="1200" b="0" i="0" noProof="0" smtClean="0">
                        <a:solidFill>
                          <a:srgbClr val="E40000"/>
                        </a:solidFill>
                        <a:latin typeface="Cambria Math" panose="02040503050406030204" pitchFamily="18" charset="0"/>
                        <a:sym typeface="Wingdings" pitchFamily="2" charset="2"/>
                      </a:rPr>
                      <m:t>TeV</m:t>
                    </m:r>
                  </m:oMath>
                </a14:m>
                <a:endParaRPr lang="en-GB" sz="1200" noProof="0" dirty="0">
                  <a:solidFill>
                    <a:srgbClr val="E40000"/>
                  </a:solidFill>
                  <a:latin typeface="Helvetica" pitchFamily="2" charset="0"/>
                  <a:ea typeface="Helvetica Light" charset="0"/>
                  <a:cs typeface="Helvetica Light" charset="0"/>
                  <a:sym typeface="Wingdings" pitchFamily="2" charset="2"/>
                </a:endParaRPr>
              </a:p>
            </p:txBody>
          </p:sp>
        </mc:Choice>
        <mc:Fallback xmlns="">
          <p:sp>
            <p:nvSpPr>
              <p:cNvPr id="24" name="TextBox 23">
                <a:extLst>
                  <a:ext uri="{FF2B5EF4-FFF2-40B4-BE49-F238E27FC236}">
                    <a16:creationId xmlns:a16="http://schemas.microsoft.com/office/drawing/2014/main" id="{B6D5EAC0-D61D-1A66-14EF-32692300B560}"/>
                  </a:ext>
                </a:extLst>
              </p:cNvPr>
              <p:cNvSpPr txBox="1">
                <a:spLocks noRot="1" noChangeAspect="1" noMove="1" noResize="1" noEditPoints="1" noAdjustHandles="1" noChangeArrowheads="1" noChangeShapeType="1" noTextEdit="1"/>
              </p:cNvSpPr>
              <p:nvPr/>
            </p:nvSpPr>
            <p:spPr>
              <a:xfrm>
                <a:off x="9940000" y="2490578"/>
                <a:ext cx="1972600" cy="461665"/>
              </a:xfrm>
              <a:prstGeom prst="rect">
                <a:avLst/>
              </a:prstGeom>
              <a:blipFill>
                <a:blip r:embed="rId6"/>
                <a:stretch>
                  <a:fillRect t="-2703" b="-10811"/>
                </a:stretch>
              </a:blipFill>
            </p:spPr>
            <p:txBody>
              <a:bodyPr/>
              <a:lstStyle/>
              <a:p>
                <a:r>
                  <a:rPr lang="en-GB">
                    <a:noFill/>
                  </a:rPr>
                  <a:t> </a:t>
                </a:r>
              </a:p>
            </p:txBody>
          </p:sp>
        </mc:Fallback>
      </mc:AlternateContent>
      <p:sp>
        <p:nvSpPr>
          <p:cNvPr id="11" name="Rounded Rectangle 10">
            <a:extLst>
              <a:ext uri="{FF2B5EF4-FFF2-40B4-BE49-F238E27FC236}">
                <a16:creationId xmlns:a16="http://schemas.microsoft.com/office/drawing/2014/main" id="{307C980E-3A1E-A738-1449-2BE24C653743}"/>
              </a:ext>
            </a:extLst>
          </p:cNvPr>
          <p:cNvSpPr/>
          <p:nvPr/>
        </p:nvSpPr>
        <p:spPr>
          <a:xfrm>
            <a:off x="2043596" y="2552700"/>
            <a:ext cx="7776266" cy="283265"/>
          </a:xfrm>
          <a:prstGeom prst="roundRect">
            <a:avLst/>
          </a:prstGeom>
          <a:ln w="19050">
            <a:solidFill>
              <a:srgbClr val="E40000"/>
            </a:solidFill>
          </a:ln>
        </p:spPr>
        <p:txBody>
          <a:bodyPr wrap="square" rtlCol="0" anchor="ctr">
            <a:spAutoFit/>
          </a:bodyPr>
          <a:lstStyle/>
          <a:p>
            <a:pPr algn="l"/>
            <a:endParaRPr lang="en-GB" sz="1600" noProof="0" dirty="0">
              <a:latin typeface="Helvetica" pitchFamily="2" charset="0"/>
            </a:endParaRPr>
          </a:p>
        </p:txBody>
      </p:sp>
      <p:sp>
        <p:nvSpPr>
          <p:cNvPr id="25" name="Rounded Rectangle 24">
            <a:extLst>
              <a:ext uri="{FF2B5EF4-FFF2-40B4-BE49-F238E27FC236}">
                <a16:creationId xmlns:a16="http://schemas.microsoft.com/office/drawing/2014/main" id="{F859F56B-3C1B-0F1E-7624-7944C5FAE76C}"/>
              </a:ext>
            </a:extLst>
          </p:cNvPr>
          <p:cNvSpPr/>
          <p:nvPr/>
        </p:nvSpPr>
        <p:spPr>
          <a:xfrm>
            <a:off x="1568894" y="5742174"/>
            <a:ext cx="8250968" cy="284400"/>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p:sp>
        <p:nvSpPr>
          <p:cNvPr id="27" name="Rounded Rectangle 26">
            <a:extLst>
              <a:ext uri="{FF2B5EF4-FFF2-40B4-BE49-F238E27FC236}">
                <a16:creationId xmlns:a16="http://schemas.microsoft.com/office/drawing/2014/main" id="{EACE5001-1532-621D-E693-DF0B03B22825}"/>
              </a:ext>
            </a:extLst>
          </p:cNvPr>
          <p:cNvSpPr/>
          <p:nvPr/>
        </p:nvSpPr>
        <p:spPr>
          <a:xfrm>
            <a:off x="2043596" y="3870656"/>
            <a:ext cx="7776266" cy="283265"/>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p:sp>
        <p:nvSpPr>
          <p:cNvPr id="28" name="Rounded Rectangle 27">
            <a:extLst>
              <a:ext uri="{FF2B5EF4-FFF2-40B4-BE49-F238E27FC236}">
                <a16:creationId xmlns:a16="http://schemas.microsoft.com/office/drawing/2014/main" id="{A19BD3F2-F924-4942-C27B-C395EA4FDE17}"/>
              </a:ext>
            </a:extLst>
          </p:cNvPr>
          <p:cNvSpPr/>
          <p:nvPr/>
        </p:nvSpPr>
        <p:spPr>
          <a:xfrm>
            <a:off x="2043596" y="3068319"/>
            <a:ext cx="7776266" cy="283265"/>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p:sp>
        <p:nvSpPr>
          <p:cNvPr id="29" name="TextBox 28">
            <a:extLst>
              <a:ext uri="{FF2B5EF4-FFF2-40B4-BE49-F238E27FC236}">
                <a16:creationId xmlns:a16="http://schemas.microsoft.com/office/drawing/2014/main" id="{C6C67B2C-7D30-7597-A3B8-DB870A927718}"/>
              </a:ext>
            </a:extLst>
          </p:cNvPr>
          <p:cNvSpPr txBox="1"/>
          <p:nvPr/>
        </p:nvSpPr>
        <p:spPr>
          <a:xfrm>
            <a:off x="9940000" y="3796290"/>
            <a:ext cx="2193942" cy="461665"/>
          </a:xfrm>
          <a:prstGeom prst="rect">
            <a:avLst/>
          </a:prstGeom>
          <a:noFill/>
        </p:spPr>
        <p:txBody>
          <a:bodyPr wrap="square" rtlCol="0">
            <a:spAutoFit/>
          </a:bodyPr>
          <a:lstStyle/>
          <a:p>
            <a:pPr marL="0" algn="l">
              <a:spcBef>
                <a:spcPts val="3000"/>
              </a:spcBef>
            </a:pPr>
            <a:r>
              <a:rPr lang="en-GB" sz="1200" dirty="0">
                <a:solidFill>
                  <a:srgbClr val="0070C0"/>
                </a:solidFill>
                <a:latin typeface="Helvetica" pitchFamily="2" charset="0"/>
                <a:ea typeface="Helvetica Light" charset="0"/>
                <a:cs typeface="Helvetica Light" charset="0"/>
                <a:sym typeface="Wingdings" pitchFamily="2" charset="2"/>
              </a:rPr>
              <a:t>Particularly large</a:t>
            </a:r>
            <a:r>
              <a:rPr lang="en-GB" sz="1200" noProof="0" dirty="0">
                <a:solidFill>
                  <a:srgbClr val="0070C0"/>
                </a:solidFill>
                <a:latin typeface="Helvetica" pitchFamily="2" charset="0"/>
                <a:ea typeface="Helvetica Light" charset="0"/>
                <a:cs typeface="Helvetica Light" charset="0"/>
                <a:sym typeface="Wingdings" pitchFamily="2" charset="2"/>
              </a:rPr>
              <a:t> improvement over HL-LHC</a:t>
            </a:r>
          </a:p>
        </p:txBody>
      </p:sp>
      <p:sp>
        <p:nvSpPr>
          <p:cNvPr id="31" name="Rounded Rectangle 30">
            <a:extLst>
              <a:ext uri="{FF2B5EF4-FFF2-40B4-BE49-F238E27FC236}">
                <a16:creationId xmlns:a16="http://schemas.microsoft.com/office/drawing/2014/main" id="{5CCB8102-7033-C587-20AB-202AB70179BB}"/>
              </a:ext>
            </a:extLst>
          </p:cNvPr>
          <p:cNvSpPr/>
          <p:nvPr/>
        </p:nvSpPr>
        <p:spPr>
          <a:xfrm>
            <a:off x="2043596" y="5229010"/>
            <a:ext cx="7776266" cy="283265"/>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5C38F420-FDD6-2786-E242-59C7A7370990}"/>
                  </a:ext>
                </a:extLst>
              </p:cNvPr>
              <p:cNvSpPr txBox="1"/>
              <p:nvPr/>
            </p:nvSpPr>
            <p:spPr>
              <a:xfrm>
                <a:off x="9940000" y="5743607"/>
                <a:ext cx="1904689" cy="276999"/>
              </a:xfrm>
              <a:prstGeom prst="rect">
                <a:avLst/>
              </a:prstGeom>
              <a:noFill/>
            </p:spPr>
            <p:txBody>
              <a:bodyPr wrap="none" rtlCol="0">
                <a:spAutoFit/>
              </a:bodyPr>
              <a:lstStyle/>
              <a:p>
                <a:pPr marL="0" algn="l">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BR(H → 4𝜈) = 10.6 </a:t>
                </a:r>
                <a14:m>
                  <m:oMath xmlns:m="http://schemas.openxmlformats.org/officeDocument/2006/math">
                    <m:r>
                      <a:rPr lang="en-GB" sz="1200" i="1" smtClean="0">
                        <a:solidFill>
                          <a:schemeClr val="tx1">
                            <a:lumMod val="75000"/>
                            <a:lumOff val="25000"/>
                          </a:schemeClr>
                        </a:solidFill>
                        <a:latin typeface="Cambria Math" panose="02040503050406030204" pitchFamily="18" charset="0"/>
                        <a:ea typeface="Cambria Math" panose="02040503050406030204" pitchFamily="18" charset="0"/>
                        <a:cs typeface="Helvetica Light" charset="0"/>
                        <a:sym typeface="Wingdings" pitchFamily="2" charset="2"/>
                      </a:rPr>
                      <m:t>∙</m:t>
                    </m:r>
                  </m:oMath>
                </a14:m>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10</a:t>
                </a:r>
                <a:r>
                  <a:rPr lang="en-GB"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–4</a:t>
                </a:r>
              </a:p>
            </p:txBody>
          </p:sp>
        </mc:Choice>
        <mc:Fallback xmlns="">
          <p:sp>
            <p:nvSpPr>
              <p:cNvPr id="3" name="TextBox 2">
                <a:extLst>
                  <a:ext uri="{FF2B5EF4-FFF2-40B4-BE49-F238E27FC236}">
                    <a16:creationId xmlns:a16="http://schemas.microsoft.com/office/drawing/2014/main" id="{5C38F420-FDD6-2786-E242-59C7A7370990}"/>
                  </a:ext>
                </a:extLst>
              </p:cNvPr>
              <p:cNvSpPr txBox="1">
                <a:spLocks noRot="1" noChangeAspect="1" noMove="1" noResize="1" noEditPoints="1" noAdjustHandles="1" noChangeArrowheads="1" noChangeShapeType="1" noTextEdit="1"/>
              </p:cNvSpPr>
              <p:nvPr/>
            </p:nvSpPr>
            <p:spPr>
              <a:xfrm>
                <a:off x="9940000" y="5743607"/>
                <a:ext cx="1904689" cy="276999"/>
              </a:xfrm>
              <a:prstGeom prst="rect">
                <a:avLst/>
              </a:prstGeom>
              <a:blipFill>
                <a:blip r:embed="rId7"/>
                <a:stretch>
                  <a:fillRect t="-4348" b="-13043"/>
                </a:stretch>
              </a:blipFill>
            </p:spPr>
            <p:txBody>
              <a:bodyPr/>
              <a:lstStyle/>
              <a:p>
                <a:r>
                  <a:rPr lang="en-GB">
                    <a:noFill/>
                  </a:rPr>
                  <a:t> </a:t>
                </a:r>
              </a:p>
            </p:txBody>
          </p:sp>
        </mc:Fallback>
      </mc:AlternateContent>
    </p:spTree>
    <p:extLst>
      <p:ext uri="{BB962C8B-B14F-4D97-AF65-F5344CB8AC3E}">
        <p14:creationId xmlns:p14="http://schemas.microsoft.com/office/powerpoint/2010/main" val="56966953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9FD5E-A877-EB91-4493-94DDA27C5AE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17B1E4-7ABC-B809-6CEC-E97BA4BAD0D1}"/>
              </a:ext>
            </a:extLst>
          </p:cNvPr>
          <p:cNvSpPr>
            <a:spLocks noGrp="1"/>
          </p:cNvSpPr>
          <p:nvPr>
            <p:ph type="sldNum" sz="quarter" idx="4"/>
          </p:nvPr>
        </p:nvSpPr>
        <p:spPr/>
        <p:txBody>
          <a:bodyPr/>
          <a:lstStyle/>
          <a:p>
            <a:pPr>
              <a:defRPr/>
            </a:pPr>
            <a:fld id="{611C2F03-9E95-40C9-A99F-3C4F7EE8CF2A}" type="slidenum">
              <a:rPr lang="en-GB" noProof="0" smtClean="0"/>
              <a:pPr>
                <a:defRPr/>
              </a:pPr>
              <a:t>99</a:t>
            </a:fld>
            <a:endParaRPr lang="en-GB" noProof="0" dirty="0"/>
          </a:p>
        </p:txBody>
      </p:sp>
      <p:sp>
        <p:nvSpPr>
          <p:cNvPr id="5" name="TextBox 4">
            <a:extLst>
              <a:ext uri="{FF2B5EF4-FFF2-40B4-BE49-F238E27FC236}">
                <a16:creationId xmlns:a16="http://schemas.microsoft.com/office/drawing/2014/main" id="{AF540528-5EA5-D4D9-4B7E-CCF9F99641DD}"/>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the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EC34B3BF-3C8A-02BC-D54C-BAA74FC47D03}"/>
              </a:ext>
            </a:extLst>
          </p:cNvPr>
          <p:cNvSpPr/>
          <p:nvPr/>
        </p:nvSpPr>
        <p:spPr>
          <a:xfrm>
            <a:off x="641952" y="1147461"/>
            <a:ext cx="11532411" cy="338554"/>
          </a:xfrm>
          <a:prstGeom prst="rect">
            <a:avLst/>
          </a:prstGeom>
        </p:spPr>
        <p:txBody>
          <a:bodyPr wrap="square">
            <a:spAutoFit/>
          </a:bodyPr>
          <a:lstStyle/>
          <a:p>
            <a:pPr marL="0" marR="0" lvl="0" indent="0" algn="l" defTabSz="457200" rtl="0" eaLnBrk="1" fontAlgn="base" latinLnBrk="0" hangingPunct="1">
              <a:lnSpc>
                <a:spcPct val="100000"/>
              </a:lnSpc>
              <a:spcBef>
                <a:spcPts val="3600"/>
              </a:spcBef>
              <a:spcAft>
                <a:spcPct val="0"/>
              </a:spcAft>
              <a:buClrTx/>
              <a:buSzTx/>
              <a:buFontTx/>
              <a:buNone/>
              <a:tabLst/>
              <a:defRPr/>
            </a:pPr>
            <a:r>
              <a:rPr lang="en-GB" sz="1600" b="1" noProof="0" dirty="0">
                <a:solidFill>
                  <a:srgbClr val="000000"/>
                </a:solidFill>
                <a:latin typeface="Helvetica" pitchFamily="2" charset="0"/>
              </a:rPr>
              <a:t>Why “factory”? </a:t>
            </a:r>
            <a:r>
              <a:rPr lang="en-GB" sz="1600" noProof="0" dirty="0">
                <a:solidFill>
                  <a:srgbClr val="000000"/>
                </a:solidFill>
                <a:latin typeface="Helvetica" pitchFamily="2" charset="0"/>
              </a:rPr>
              <a:t>2.2M Higgs (FCC-ee) vs 350M (HL-LHC), production through Higgsstrahlung rather than s-channel </a:t>
            </a:r>
          </a:p>
        </p:txBody>
      </p:sp>
      <p:sp>
        <p:nvSpPr>
          <p:cNvPr id="6" name="TextBox 5">
            <a:extLst>
              <a:ext uri="{FF2B5EF4-FFF2-40B4-BE49-F238E27FC236}">
                <a16:creationId xmlns:a16="http://schemas.microsoft.com/office/drawing/2014/main" id="{886E4358-AAC0-0E11-5EBE-632EF73BFD4E}"/>
              </a:ext>
            </a:extLst>
          </p:cNvPr>
          <p:cNvSpPr txBox="1"/>
          <p:nvPr/>
        </p:nvSpPr>
        <p:spPr>
          <a:xfrm>
            <a:off x="641951" y="1453808"/>
            <a:ext cx="11532411" cy="307777"/>
          </a:xfrm>
          <a:prstGeom prst="rect">
            <a:avLst/>
          </a:prstGeom>
          <a:noFill/>
          <a:ln>
            <a:noFill/>
          </a:ln>
        </p:spPr>
        <p:txBody>
          <a:bodyPr wrap="square" rtlCol="0">
            <a:spAutoFit/>
          </a:bodyPr>
          <a:lstStyle/>
          <a:p>
            <a:pPr marL="0" algn="l">
              <a:spcBef>
                <a:spcPts val="3000"/>
              </a:spcBef>
            </a:pPr>
            <a:r>
              <a:rPr lang="en-GB" sz="1400" b="1" noProof="0" dirty="0">
                <a:latin typeface="Helvetica" pitchFamily="2" charset="0"/>
                <a:ea typeface="Helvetica Light" charset="0"/>
                <a:cs typeface="Helvetica Light" charset="0"/>
                <a:sym typeface="Wingdings" pitchFamily="2" charset="2"/>
              </a:rPr>
              <a:t>→ e</a:t>
            </a:r>
            <a:r>
              <a:rPr lang="en-GB" sz="1400" b="1" baseline="30000" noProof="0" dirty="0">
                <a:latin typeface="Helvetica" pitchFamily="2" charset="0"/>
                <a:ea typeface="Helvetica Light" charset="0"/>
                <a:cs typeface="Helvetica Light" charset="0"/>
                <a:sym typeface="Wingdings" pitchFamily="2" charset="2"/>
              </a:rPr>
              <a:t>+</a:t>
            </a:r>
            <a:r>
              <a:rPr lang="en-GB" sz="1400" b="1" noProof="0" dirty="0">
                <a:latin typeface="Helvetica" pitchFamily="2" charset="0"/>
                <a:ea typeface="Helvetica Light" charset="0"/>
                <a:cs typeface="Helvetica Light" charset="0"/>
                <a:sym typeface="Wingdings" pitchFamily="2" charset="2"/>
              </a:rPr>
              <a:t>e</a:t>
            </a:r>
            <a:r>
              <a:rPr lang="en-GB" sz="1400" b="1" baseline="30000" noProof="0" dirty="0">
                <a:latin typeface="Helvetica" pitchFamily="2" charset="0"/>
                <a:ea typeface="Helvetica Light" charset="0"/>
                <a:cs typeface="Helvetica Light" charset="0"/>
                <a:sym typeface="Wingdings" pitchFamily="2" charset="2"/>
              </a:rPr>
              <a:t>–</a:t>
            </a:r>
            <a:r>
              <a:rPr lang="en-GB" sz="1400" b="1" noProof="0" dirty="0">
                <a:latin typeface="Helvetica" pitchFamily="2" charset="0"/>
                <a:ea typeface="Helvetica Light" charset="0"/>
                <a:cs typeface="Helvetica Light" charset="0"/>
                <a:sym typeface="Wingdings" pitchFamily="2" charset="2"/>
              </a:rPr>
              <a:t> collisions offer exceptionally clean Higgs reconstruction, unmatched precision on decays with large BR</a:t>
            </a:r>
          </a:p>
        </p:txBody>
      </p:sp>
      <p:pic>
        <p:nvPicPr>
          <p:cNvPr id="7" name="Picture 6">
            <a:extLst>
              <a:ext uri="{FF2B5EF4-FFF2-40B4-BE49-F238E27FC236}">
                <a16:creationId xmlns:a16="http://schemas.microsoft.com/office/drawing/2014/main" id="{E337445A-1082-5DCB-68DB-E31205BF1077}"/>
              </a:ext>
            </a:extLst>
          </p:cNvPr>
          <p:cNvPicPr>
            <a:picLocks noChangeAspect="1"/>
          </p:cNvPicPr>
          <p:nvPr/>
        </p:nvPicPr>
        <p:blipFill>
          <a:blip r:embed="rId2"/>
          <a:srcRect l="24580" t="26111" r="19601" b="46667"/>
          <a:stretch>
            <a:fillRect/>
          </a:stretch>
        </p:blipFill>
        <p:spPr>
          <a:xfrm>
            <a:off x="1468664" y="1984747"/>
            <a:ext cx="6535264" cy="4510251"/>
          </a:xfrm>
          <a:prstGeom prst="rect">
            <a:avLst/>
          </a:prstGeom>
        </p:spPr>
      </p:pic>
      <p:sp>
        <p:nvSpPr>
          <p:cNvPr id="17" name="Rectangle 16">
            <a:extLst>
              <a:ext uri="{FF2B5EF4-FFF2-40B4-BE49-F238E27FC236}">
                <a16:creationId xmlns:a16="http://schemas.microsoft.com/office/drawing/2014/main" id="{F1F78D97-8FC6-CDC1-A75B-706E4418CE49}"/>
              </a:ext>
            </a:extLst>
          </p:cNvPr>
          <p:cNvSpPr/>
          <p:nvPr/>
        </p:nvSpPr>
        <p:spPr>
          <a:xfrm>
            <a:off x="3485322" y="5737042"/>
            <a:ext cx="1181928" cy="544488"/>
          </a:xfrm>
          <a:prstGeom prst="rect">
            <a:avLst/>
          </a:prstGeom>
          <a:solidFill>
            <a:schemeClr val="bg1"/>
          </a:solidFill>
        </p:spPr>
        <p:txBody>
          <a:bodyPr wrap="none" rtlCol="0" anchor="ctr">
            <a:spAutoFit/>
          </a:bodyPr>
          <a:lstStyle/>
          <a:p>
            <a:pPr algn="l"/>
            <a:endParaRPr lang="en-GB" sz="1600" noProof="0" dirty="0">
              <a:latin typeface="Helvetica" pitchFamily="2" charset="0"/>
            </a:endParaRPr>
          </a:p>
        </p:txBody>
      </p:sp>
      <p:sp>
        <p:nvSpPr>
          <p:cNvPr id="16" name="TextBox 15">
            <a:extLst>
              <a:ext uri="{FF2B5EF4-FFF2-40B4-BE49-F238E27FC236}">
                <a16:creationId xmlns:a16="http://schemas.microsoft.com/office/drawing/2014/main" id="{3D5CBFB4-7617-FFCA-05E4-35646082AFAA}"/>
              </a:ext>
            </a:extLst>
          </p:cNvPr>
          <p:cNvSpPr txBox="1"/>
          <p:nvPr/>
        </p:nvSpPr>
        <p:spPr>
          <a:xfrm>
            <a:off x="3782744" y="2551045"/>
            <a:ext cx="689612" cy="3748014"/>
          </a:xfrm>
          <a:prstGeom prst="rect">
            <a:avLst/>
          </a:prstGeom>
          <a:solidFill>
            <a:schemeClr val="bg1"/>
          </a:solidFill>
        </p:spPr>
        <p:txBody>
          <a:bodyPr wrap="none" tIns="0" bIns="0" rtlCol="0">
            <a:spAutoFit/>
          </a:bodyPr>
          <a:lstStyle/>
          <a:p>
            <a:pPr marL="0" algn="ctr">
              <a:spcBef>
                <a:spcPts val="3000"/>
              </a:spcBef>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3.6</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2.4</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1.9</a:t>
            </a:r>
          </a:p>
          <a:p>
            <a:pPr marL="0" algn="ctr">
              <a:lnSpc>
                <a:spcPct val="103000"/>
              </a:lnSpc>
            </a:pPr>
            <a:r>
              <a:rPr lang="en-GB" sz="170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 4</a:t>
            </a: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0</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1.8</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6.8</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3.4</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3.0</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&lt; 25</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0.025</a:t>
            </a:r>
          </a:p>
          <a:p>
            <a:pPr marL="0" algn="ctr">
              <a:lnSpc>
                <a:spcPct val="103000"/>
              </a:lnSpc>
            </a:pPr>
            <a:r>
              <a:rPr lang="en-GB" sz="1700" noProof="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0.04</a:t>
            </a:r>
          </a:p>
        </p:txBody>
      </p:sp>
      <p:sp>
        <p:nvSpPr>
          <p:cNvPr id="18" name="TextBox 17">
            <a:extLst>
              <a:ext uri="{FF2B5EF4-FFF2-40B4-BE49-F238E27FC236}">
                <a16:creationId xmlns:a16="http://schemas.microsoft.com/office/drawing/2014/main" id="{6CD76EFA-47EB-6E7D-19AE-1E18CD201A38}"/>
              </a:ext>
            </a:extLst>
          </p:cNvPr>
          <p:cNvSpPr txBox="1"/>
          <p:nvPr/>
        </p:nvSpPr>
        <p:spPr>
          <a:xfrm>
            <a:off x="5194852" y="1888767"/>
            <a:ext cx="2736647" cy="230832"/>
          </a:xfrm>
          <a:prstGeom prst="rect">
            <a:avLst/>
          </a:prstGeom>
          <a:noFill/>
        </p:spPr>
        <p:txBody>
          <a:bodyPr wrap="none" rtlCol="0">
            <a:spAutoFit/>
          </a:bodyPr>
          <a:lstStyle/>
          <a:p>
            <a:pPr marL="0" algn="l">
              <a:spcBef>
                <a:spcPts val="3000"/>
              </a:spcBef>
            </a:pPr>
            <a:r>
              <a:rPr lang="en-GB" sz="9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FCC-ee feasibility </a:t>
            </a:r>
            <a:r>
              <a:rPr lang="en-GB" sz="900" noProof="0" dirty="0" err="1">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stydu</a:t>
            </a:r>
            <a:r>
              <a:rPr lang="en-GB" sz="900" noProof="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(Vol 1): </a:t>
            </a:r>
            <a:r>
              <a:rPr lang="en-GB" sz="900" noProof="0" dirty="0">
                <a:solidFill>
                  <a:prstClr val="black"/>
                </a:solidFill>
                <a:latin typeface="Helvetica Light" panose="020B0403020202020204" pitchFamily="34" charset="0"/>
                <a:ea typeface="Helvetica Light" charset="0"/>
                <a:cs typeface="Helvetica Light" charset="0"/>
                <a:sym typeface="Wingdings" pitchFamily="2" charset="2"/>
                <a:hlinkClick r:id="rId3"/>
              </a:rPr>
              <a:t>arXiv:2505.00272</a:t>
            </a:r>
            <a:endParaRPr lang="en-GB" sz="900" noProof="0" dirty="0">
              <a:solidFill>
                <a:prstClr val="black"/>
              </a:solidFill>
              <a:latin typeface="Helvetica Light" panose="020B0403020202020204" pitchFamily="34" charset="0"/>
              <a:ea typeface="Helvetica Light" charset="0"/>
              <a:cs typeface="Helvetica Light" charset="0"/>
              <a:sym typeface="Wingdings" pitchFamily="2" charset="2"/>
            </a:endParaRPr>
          </a:p>
        </p:txBody>
      </p:sp>
      <p:sp>
        <p:nvSpPr>
          <p:cNvPr id="19" name="TextBox 18">
            <a:extLst>
              <a:ext uri="{FF2B5EF4-FFF2-40B4-BE49-F238E27FC236}">
                <a16:creationId xmlns:a16="http://schemas.microsoft.com/office/drawing/2014/main" id="{B3852475-AE53-9F8A-F04C-E56BC63BA66A}"/>
              </a:ext>
            </a:extLst>
          </p:cNvPr>
          <p:cNvSpPr txBox="1"/>
          <p:nvPr/>
        </p:nvSpPr>
        <p:spPr>
          <a:xfrm>
            <a:off x="8603429" y="2551045"/>
            <a:ext cx="580608" cy="3748014"/>
          </a:xfrm>
          <a:prstGeom prst="rect">
            <a:avLst/>
          </a:prstGeom>
          <a:solidFill>
            <a:schemeClr val="bg1"/>
          </a:solidFill>
        </p:spPr>
        <p:txBody>
          <a:bodyPr wrap="none" tIns="0" bIns="0" rtlCol="0">
            <a:spAutoFit/>
          </a:bodyPr>
          <a:lstStyle/>
          <a:p>
            <a:pPr marL="0" algn="ctr">
              <a:spcBef>
                <a:spcPts val="3000"/>
              </a:spcBef>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5.5</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7.3</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4.4</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4.1</a:t>
            </a:r>
          </a:p>
          <a:p>
            <a:pPr marL="0" algn="ctr">
              <a:lnSpc>
                <a:spcPct val="103000"/>
              </a:lnSpc>
            </a:pPr>
            <a:r>
              <a:rPr lang="en-GB" sz="170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a:t>
            </a: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 44</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1.6</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1.1</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0.9</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&lt; 32</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50</a:t>
            </a:r>
          </a:p>
          <a:p>
            <a:pPr marL="0" algn="ctr">
              <a:lnSpc>
                <a:spcPct val="103000"/>
              </a:lnSpc>
            </a:pP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5.9</a:t>
            </a:r>
          </a:p>
        </p:txBody>
      </p:sp>
      <p:sp>
        <p:nvSpPr>
          <p:cNvPr id="20" name="TextBox 19">
            <a:extLst>
              <a:ext uri="{FF2B5EF4-FFF2-40B4-BE49-F238E27FC236}">
                <a16:creationId xmlns:a16="http://schemas.microsoft.com/office/drawing/2014/main" id="{462173DD-4A55-FA69-DDBC-F62CD5B81D8C}"/>
              </a:ext>
            </a:extLst>
          </p:cNvPr>
          <p:cNvSpPr txBox="1"/>
          <p:nvPr/>
        </p:nvSpPr>
        <p:spPr>
          <a:xfrm>
            <a:off x="5732448" y="3051046"/>
            <a:ext cx="255198" cy="307777"/>
          </a:xfrm>
          <a:prstGeom prst="rect">
            <a:avLst/>
          </a:prstGeom>
          <a:noFill/>
        </p:spPr>
        <p:txBody>
          <a:bodyPr wrap="none" rtlCol="0">
            <a:spAutoFit/>
          </a:bodyPr>
          <a:lstStyle/>
          <a:p>
            <a:pPr marL="0" algn="l">
              <a:spcBef>
                <a:spcPts val="3000"/>
              </a:spcBef>
            </a:pPr>
            <a:r>
              <a:rPr lang="en-GB" sz="1400" noProof="0" dirty="0">
                <a:solidFill>
                  <a:schemeClr val="tx1">
                    <a:lumMod val="75000"/>
                    <a:lumOff val="25000"/>
                  </a:schemeClr>
                </a:solidFill>
                <a:latin typeface="Helvetica" pitchFamily="2" charset="0"/>
                <a:ea typeface="Helvetica Light" charset="0"/>
                <a:cs typeface="Helvetica Light" charset="0"/>
                <a:sym typeface="Wingdings" pitchFamily="2" charset="2"/>
              </a:rPr>
              <a:t>*</a:t>
            </a:r>
          </a:p>
        </p:txBody>
      </p:sp>
      <p:sp>
        <p:nvSpPr>
          <p:cNvPr id="22" name="TextBox 21">
            <a:extLst>
              <a:ext uri="{FF2B5EF4-FFF2-40B4-BE49-F238E27FC236}">
                <a16:creationId xmlns:a16="http://schemas.microsoft.com/office/drawing/2014/main" id="{79272A6B-9261-B63F-17DE-09DB375672CC}"/>
              </a:ext>
            </a:extLst>
          </p:cNvPr>
          <p:cNvSpPr txBox="1"/>
          <p:nvPr/>
        </p:nvSpPr>
        <p:spPr>
          <a:xfrm>
            <a:off x="8036119" y="1970943"/>
            <a:ext cx="1830950" cy="477054"/>
          </a:xfrm>
          <a:prstGeom prst="rect">
            <a:avLst/>
          </a:prstGeom>
          <a:noFill/>
        </p:spPr>
        <p:txBody>
          <a:bodyPr wrap="none" tIns="0" bIns="0" rtlCol="0">
            <a:spAutoFit/>
          </a:bodyPr>
          <a:lstStyle/>
          <a:p>
            <a:pPr marL="0" algn="ctr">
              <a:spcBef>
                <a:spcPts val="3000"/>
              </a:spcBef>
            </a:pPr>
            <a:r>
              <a:rPr lang="en-GB" sz="14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Uncertainty</a:t>
            </a:r>
          </a:p>
          <a:p>
            <a:pPr marL="0" algn="ctr"/>
            <a:r>
              <a:rPr lang="en-GB" sz="1700" noProof="0" dirty="0">
                <a:solidFill>
                  <a:srgbClr val="0070C0"/>
                </a:solidFill>
                <a:latin typeface="Times New Roman" panose="02020603050405020304" pitchFamily="18" charset="0"/>
                <a:ea typeface="Helvetica Light" charset="0"/>
                <a:cs typeface="Times New Roman" panose="02020603050405020304" pitchFamily="18" charset="0"/>
                <a:sym typeface="Wingdings" pitchFamily="2" charset="2"/>
              </a:rPr>
              <a:t>HL-LHC / FCC-ee</a:t>
            </a:r>
          </a:p>
        </p:txBody>
      </p:sp>
      <p:sp>
        <p:nvSpPr>
          <p:cNvPr id="11" name="Rounded Rectangle 10">
            <a:extLst>
              <a:ext uri="{FF2B5EF4-FFF2-40B4-BE49-F238E27FC236}">
                <a16:creationId xmlns:a16="http://schemas.microsoft.com/office/drawing/2014/main" id="{6C3CBF9F-33D4-06C4-CFC2-D1B70BEB82D4}"/>
              </a:ext>
            </a:extLst>
          </p:cNvPr>
          <p:cNvSpPr/>
          <p:nvPr/>
        </p:nvSpPr>
        <p:spPr>
          <a:xfrm>
            <a:off x="2030344" y="2552700"/>
            <a:ext cx="7776266" cy="283265"/>
          </a:xfrm>
          <a:prstGeom prst="roundRect">
            <a:avLst/>
          </a:prstGeom>
          <a:ln w="19050">
            <a:solidFill>
              <a:srgbClr val="E40000"/>
            </a:solidFill>
          </a:ln>
        </p:spPr>
        <p:txBody>
          <a:bodyPr wrap="square" rtlCol="0" anchor="ctr">
            <a:spAutoFit/>
          </a:bodyPr>
          <a:lstStyle/>
          <a:p>
            <a:pPr algn="l"/>
            <a:endParaRPr lang="en-GB" sz="1600" noProof="0" dirty="0">
              <a:latin typeface="Helvetica" pitchFamily="2" charset="0"/>
            </a:endParaRPr>
          </a:p>
        </p:txBody>
      </p:sp>
      <p:sp>
        <p:nvSpPr>
          <p:cNvPr id="25" name="Rounded Rectangle 24">
            <a:extLst>
              <a:ext uri="{FF2B5EF4-FFF2-40B4-BE49-F238E27FC236}">
                <a16:creationId xmlns:a16="http://schemas.microsoft.com/office/drawing/2014/main" id="{060E31EC-4847-4F55-B358-1362E1AECF07}"/>
              </a:ext>
            </a:extLst>
          </p:cNvPr>
          <p:cNvSpPr/>
          <p:nvPr/>
        </p:nvSpPr>
        <p:spPr>
          <a:xfrm>
            <a:off x="1568894" y="5742174"/>
            <a:ext cx="8250968" cy="284400"/>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p:sp>
        <p:nvSpPr>
          <p:cNvPr id="27" name="Rounded Rectangle 26">
            <a:extLst>
              <a:ext uri="{FF2B5EF4-FFF2-40B4-BE49-F238E27FC236}">
                <a16:creationId xmlns:a16="http://schemas.microsoft.com/office/drawing/2014/main" id="{A77536DB-66C9-1828-CE38-89B1E002A317}"/>
              </a:ext>
            </a:extLst>
          </p:cNvPr>
          <p:cNvSpPr/>
          <p:nvPr/>
        </p:nvSpPr>
        <p:spPr>
          <a:xfrm>
            <a:off x="2030344" y="3870656"/>
            <a:ext cx="7776266" cy="283265"/>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p:sp>
        <p:nvSpPr>
          <p:cNvPr id="28" name="Rounded Rectangle 27">
            <a:extLst>
              <a:ext uri="{FF2B5EF4-FFF2-40B4-BE49-F238E27FC236}">
                <a16:creationId xmlns:a16="http://schemas.microsoft.com/office/drawing/2014/main" id="{28A8B038-AAA4-ECEF-44C4-1EBDDCAB2943}"/>
              </a:ext>
            </a:extLst>
          </p:cNvPr>
          <p:cNvSpPr/>
          <p:nvPr/>
        </p:nvSpPr>
        <p:spPr>
          <a:xfrm>
            <a:off x="2030344" y="3068319"/>
            <a:ext cx="7776266" cy="283265"/>
          </a:xfrm>
          <a:prstGeom prst="roundRect">
            <a:avLst/>
          </a:prstGeom>
          <a:ln w="19050">
            <a:solidFill>
              <a:srgbClr val="0070C0"/>
            </a:solidFill>
          </a:ln>
        </p:spPr>
        <p:txBody>
          <a:bodyPr wrap="square" rtlCol="0" anchor="ctr">
            <a:spAutoFit/>
          </a:bodyPr>
          <a:lstStyle/>
          <a:p>
            <a:pPr algn="l"/>
            <a:endParaRPr lang="en-GB" sz="1600" noProof="0" dirty="0">
              <a:latin typeface="Helvetica" pitchFamily="2" charset="0"/>
            </a:endParaRP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1BD64962-9D23-E3B7-D076-FF18210D1468}"/>
                  </a:ext>
                </a:extLst>
              </p:cNvPr>
              <p:cNvSpPr txBox="1"/>
              <p:nvPr/>
            </p:nvSpPr>
            <p:spPr>
              <a:xfrm>
                <a:off x="9940000" y="5743607"/>
                <a:ext cx="1904689" cy="276999"/>
              </a:xfrm>
              <a:prstGeom prst="rect">
                <a:avLst/>
              </a:prstGeom>
              <a:noFill/>
            </p:spPr>
            <p:txBody>
              <a:bodyPr wrap="none" rtlCol="0">
                <a:spAutoFit/>
              </a:bodyPr>
              <a:lstStyle/>
              <a:p>
                <a:pPr marL="0" algn="l">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BR(H → 4𝜈) = 10.6 </a:t>
                </a:r>
                <a14:m>
                  <m:oMath xmlns:m="http://schemas.openxmlformats.org/officeDocument/2006/math">
                    <m:r>
                      <a:rPr lang="en-GB" sz="1200" i="1" smtClean="0">
                        <a:solidFill>
                          <a:schemeClr val="tx1">
                            <a:lumMod val="75000"/>
                            <a:lumOff val="25000"/>
                          </a:schemeClr>
                        </a:solidFill>
                        <a:latin typeface="Cambria Math" panose="02040503050406030204" pitchFamily="18" charset="0"/>
                        <a:ea typeface="Cambria Math" panose="02040503050406030204" pitchFamily="18" charset="0"/>
                        <a:cs typeface="Helvetica Light" charset="0"/>
                        <a:sym typeface="Wingdings" pitchFamily="2" charset="2"/>
                      </a:rPr>
                      <m:t>∙</m:t>
                    </m:r>
                  </m:oMath>
                </a14:m>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10</a:t>
                </a:r>
                <a:r>
                  <a:rPr lang="en-GB"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–4</a:t>
                </a:r>
              </a:p>
            </p:txBody>
          </p:sp>
        </mc:Choice>
        <mc:Fallback xmlns="">
          <p:sp>
            <p:nvSpPr>
              <p:cNvPr id="3" name="TextBox 2">
                <a:extLst>
                  <a:ext uri="{FF2B5EF4-FFF2-40B4-BE49-F238E27FC236}">
                    <a16:creationId xmlns:a16="http://schemas.microsoft.com/office/drawing/2014/main" id="{1BD64962-9D23-E3B7-D076-FF18210D1468}"/>
                  </a:ext>
                </a:extLst>
              </p:cNvPr>
              <p:cNvSpPr txBox="1">
                <a:spLocks noRot="1" noChangeAspect="1" noMove="1" noResize="1" noEditPoints="1" noAdjustHandles="1" noChangeArrowheads="1" noChangeShapeType="1" noTextEdit="1"/>
              </p:cNvSpPr>
              <p:nvPr/>
            </p:nvSpPr>
            <p:spPr>
              <a:xfrm>
                <a:off x="9940000" y="5743607"/>
                <a:ext cx="1904689" cy="276999"/>
              </a:xfrm>
              <a:prstGeom prst="rect">
                <a:avLst/>
              </a:prstGeom>
              <a:blipFill>
                <a:blip r:embed="rId5"/>
                <a:stretch>
                  <a:fillRect t="-4348" b="-13043"/>
                </a:stretch>
              </a:blipFill>
            </p:spPr>
            <p:txBody>
              <a:bodyPr/>
              <a:lstStyle/>
              <a:p>
                <a:r>
                  <a:rPr lang="en-GB">
                    <a:noFill/>
                  </a:rPr>
                  <a:t> </a:t>
                </a:r>
              </a:p>
            </p:txBody>
          </p:sp>
        </mc:Fallback>
      </mc:AlternateContent>
      <p:sp>
        <p:nvSpPr>
          <p:cNvPr id="14" name="Rectangle 13">
            <a:extLst>
              <a:ext uri="{FF2B5EF4-FFF2-40B4-BE49-F238E27FC236}">
                <a16:creationId xmlns:a16="http://schemas.microsoft.com/office/drawing/2014/main" id="{3997AE07-8819-2EEA-AD28-7F7E266A17A2}"/>
              </a:ext>
            </a:extLst>
          </p:cNvPr>
          <p:cNvSpPr/>
          <p:nvPr/>
        </p:nvSpPr>
        <p:spPr>
          <a:xfrm>
            <a:off x="1568894" y="1907636"/>
            <a:ext cx="8346313" cy="3821772"/>
          </a:xfrm>
          <a:prstGeom prst="rect">
            <a:avLst/>
          </a:prstGeom>
          <a:solidFill>
            <a:schemeClr val="bg1"/>
          </a:solidFill>
        </p:spPr>
        <p:txBody>
          <a:bodyPr wrap="square" rtlCol="0" anchor="ctr">
            <a:spAutoFit/>
          </a:bodyPr>
          <a:lstStyle/>
          <a:p>
            <a:pPr algn="l"/>
            <a:endParaRPr lang="en-GB" sz="1600" dirty="0">
              <a:latin typeface="Helvetica" pitchFamily="2" charset="0"/>
            </a:endParaRPr>
          </a:p>
        </p:txBody>
      </p:sp>
      <p:pic>
        <p:nvPicPr>
          <p:cNvPr id="30" name="Picture 29">
            <a:extLst>
              <a:ext uri="{FF2B5EF4-FFF2-40B4-BE49-F238E27FC236}">
                <a16:creationId xmlns:a16="http://schemas.microsoft.com/office/drawing/2014/main" id="{F808A4F9-C646-3ED9-5B94-ABB90CEF9787}"/>
              </a:ext>
            </a:extLst>
          </p:cNvPr>
          <p:cNvPicPr>
            <a:picLocks noChangeAspect="1"/>
          </p:cNvPicPr>
          <p:nvPr/>
        </p:nvPicPr>
        <p:blipFill>
          <a:blip r:embed="rId6"/>
          <a:stretch>
            <a:fillRect/>
          </a:stretch>
        </p:blipFill>
        <p:spPr>
          <a:xfrm>
            <a:off x="988655" y="2380927"/>
            <a:ext cx="2761898" cy="2341609"/>
          </a:xfrm>
          <a:prstGeom prst="rect">
            <a:avLst/>
          </a:prstGeom>
        </p:spPr>
      </p:pic>
      <p:sp>
        <p:nvSpPr>
          <p:cNvPr id="32" name="Rectangle 31">
            <a:extLst>
              <a:ext uri="{FF2B5EF4-FFF2-40B4-BE49-F238E27FC236}">
                <a16:creationId xmlns:a16="http://schemas.microsoft.com/office/drawing/2014/main" id="{BA3A17F4-F1A7-ABE1-C1F4-27696D9813EE}"/>
              </a:ext>
            </a:extLst>
          </p:cNvPr>
          <p:cNvSpPr/>
          <p:nvPr/>
        </p:nvSpPr>
        <p:spPr>
          <a:xfrm>
            <a:off x="1346200" y="6045977"/>
            <a:ext cx="8940800" cy="330337"/>
          </a:xfrm>
          <a:prstGeom prst="rect">
            <a:avLst/>
          </a:prstGeom>
          <a:solidFill>
            <a:schemeClr val="bg1"/>
          </a:solidFill>
        </p:spPr>
        <p:txBody>
          <a:bodyPr wrap="square" rtlCol="0" anchor="ctr">
            <a:spAutoFit/>
          </a:bodyPr>
          <a:lstStyle/>
          <a:p>
            <a:pPr algn="l"/>
            <a:endParaRPr lang="en-GB" sz="1600" dirty="0">
              <a:latin typeface="Helvetica" pitchFamily="2" charset="0"/>
            </a:endParaRPr>
          </a:p>
        </p:txBody>
      </p:sp>
      <p:pic>
        <p:nvPicPr>
          <p:cNvPr id="8" name="Picture 7">
            <a:extLst>
              <a:ext uri="{FF2B5EF4-FFF2-40B4-BE49-F238E27FC236}">
                <a16:creationId xmlns:a16="http://schemas.microsoft.com/office/drawing/2014/main" id="{82F7C03A-62D7-2D19-2360-9D3370F4EAEF}"/>
              </a:ext>
            </a:extLst>
          </p:cNvPr>
          <p:cNvPicPr>
            <a:picLocks noChangeAspect="1"/>
          </p:cNvPicPr>
          <p:nvPr/>
        </p:nvPicPr>
        <p:blipFill>
          <a:blip r:embed="rId7"/>
          <a:srcRect l="25936" t="32077" r="21287" b="45507"/>
          <a:stretch>
            <a:fillRect/>
          </a:stretch>
        </p:blipFill>
        <p:spPr>
          <a:xfrm>
            <a:off x="4020072" y="1864633"/>
            <a:ext cx="6273071" cy="3770347"/>
          </a:xfrm>
          <a:prstGeom prst="rect">
            <a:avLst/>
          </a:prstGeom>
        </p:spPr>
      </p:pic>
      <p:sp>
        <p:nvSpPr>
          <p:cNvPr id="9" name="TextBox 8">
            <a:extLst>
              <a:ext uri="{FF2B5EF4-FFF2-40B4-BE49-F238E27FC236}">
                <a16:creationId xmlns:a16="http://schemas.microsoft.com/office/drawing/2014/main" id="{B47E4EB3-12B0-1C95-B497-3CEE81804B53}"/>
              </a:ext>
            </a:extLst>
          </p:cNvPr>
          <p:cNvSpPr txBox="1"/>
          <p:nvPr/>
        </p:nvSpPr>
        <p:spPr>
          <a:xfrm>
            <a:off x="10117728" y="2904054"/>
            <a:ext cx="1231268" cy="1107996"/>
          </a:xfrm>
          <a:prstGeom prst="rect">
            <a:avLst/>
          </a:prstGeom>
          <a:noFill/>
        </p:spPr>
        <p:txBody>
          <a:bodyPr wrap="square" rtlCol="0">
            <a:spAutoFit/>
          </a:bodyPr>
          <a:lstStyle/>
          <a:p>
            <a:pPr marL="0" algn="l">
              <a:spcBef>
                <a:spcPts val="3000"/>
              </a:spcBef>
            </a:pPr>
            <a:r>
              <a:rPr lang="en-GB" sz="1100" dirty="0">
                <a:solidFill>
                  <a:schemeClr val="tx1">
                    <a:lumMod val="75000"/>
                    <a:lumOff val="25000"/>
                  </a:schemeClr>
                </a:solidFill>
                <a:latin typeface="Helvetica" pitchFamily="2" charset="0"/>
                <a:ea typeface="Helvetica Light" charset="0"/>
                <a:cs typeface="Helvetica Light" charset="0"/>
                <a:sym typeface="Wingdings" pitchFamily="2" charset="2"/>
              </a:rPr>
              <a:t>Collider limits overlaid onto direct detection (Higgs portal assuming Majorana DM)</a:t>
            </a:r>
          </a:p>
        </p:txBody>
      </p:sp>
      <p:pic>
        <p:nvPicPr>
          <p:cNvPr id="15" name="Picture 14">
            <a:extLst>
              <a:ext uri="{FF2B5EF4-FFF2-40B4-BE49-F238E27FC236}">
                <a16:creationId xmlns:a16="http://schemas.microsoft.com/office/drawing/2014/main" id="{54ABBD33-DE0B-DB98-2453-BF1D519CB2B9}"/>
              </a:ext>
            </a:extLst>
          </p:cNvPr>
          <p:cNvPicPr>
            <a:picLocks noChangeAspect="1"/>
          </p:cNvPicPr>
          <p:nvPr/>
        </p:nvPicPr>
        <p:blipFill>
          <a:blip r:embed="rId2"/>
          <a:srcRect l="42686" t="27171" r="19601" b="70431"/>
          <a:stretch>
            <a:fillRect/>
          </a:stretch>
        </p:blipFill>
        <p:spPr>
          <a:xfrm>
            <a:off x="3588572" y="6121565"/>
            <a:ext cx="4415356" cy="397321"/>
          </a:xfrm>
          <a:prstGeom prst="rect">
            <a:avLst/>
          </a:prstGeom>
        </p:spPr>
      </p:pic>
    </p:spTree>
    <p:extLst>
      <p:ext uri="{BB962C8B-B14F-4D97-AF65-F5344CB8AC3E}">
        <p14:creationId xmlns:p14="http://schemas.microsoft.com/office/powerpoint/2010/main" val="77827792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A1D0B-5D3E-E0A3-2219-CFDD41FBBB0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38B3047-1D93-6EF3-71A8-C88B015C6593}"/>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the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grpSp>
        <p:nvGrpSpPr>
          <p:cNvPr id="22" name="Group 21">
            <a:extLst>
              <a:ext uri="{FF2B5EF4-FFF2-40B4-BE49-F238E27FC236}">
                <a16:creationId xmlns:a16="http://schemas.microsoft.com/office/drawing/2014/main" id="{590A1F10-D637-A351-2BCE-61D3D1A97493}"/>
              </a:ext>
            </a:extLst>
          </p:cNvPr>
          <p:cNvGrpSpPr/>
          <p:nvPr/>
        </p:nvGrpSpPr>
        <p:grpSpPr>
          <a:xfrm>
            <a:off x="959453" y="1405536"/>
            <a:ext cx="3886200" cy="1766454"/>
            <a:chOff x="469123" y="1511552"/>
            <a:chExt cx="3886200" cy="1766454"/>
          </a:xfrm>
        </p:grpSpPr>
        <p:pic>
          <p:nvPicPr>
            <p:cNvPr id="9" name="Picture 8">
              <a:extLst>
                <a:ext uri="{FF2B5EF4-FFF2-40B4-BE49-F238E27FC236}">
                  <a16:creationId xmlns:a16="http://schemas.microsoft.com/office/drawing/2014/main" id="{8CBE58AD-824D-5956-9C48-5033240D4986}"/>
                </a:ext>
              </a:extLst>
            </p:cNvPr>
            <p:cNvPicPr>
              <a:picLocks noChangeAspect="1"/>
            </p:cNvPicPr>
            <p:nvPr/>
          </p:nvPicPr>
          <p:blipFill>
            <a:blip r:embed="rId2"/>
            <a:stretch>
              <a:fillRect/>
            </a:stretch>
          </p:blipFill>
          <p:spPr>
            <a:xfrm>
              <a:off x="469123" y="1511552"/>
              <a:ext cx="3886200" cy="1766454"/>
            </a:xfrm>
            <a:prstGeom prst="rect">
              <a:avLst/>
            </a:prstGeom>
          </p:spPr>
        </p:pic>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1FEF54A-FED6-02ED-FAE9-D7DB4429E13A}"/>
                    </a:ext>
                  </a:extLst>
                </p:cNvPr>
                <p:cNvSpPr txBox="1"/>
                <p:nvPr/>
              </p:nvSpPr>
              <p:spPr>
                <a:xfrm>
                  <a:off x="1938458" y="2408031"/>
                  <a:ext cx="420757" cy="338554"/>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sSub>
                          <m:sSubPr>
                            <m:ctrlPr>
                              <a:rPr lang="en-GB" sz="1600" i="1" noProof="0" smtClean="0">
                                <a:solidFill>
                                  <a:srgbClr val="0070C0"/>
                                </a:solidFill>
                                <a:latin typeface="Cambria Math" panose="02040503050406030204" pitchFamily="18" charset="0"/>
                                <a:ea typeface="Cambria Math" panose="02040503050406030204" pitchFamily="18" charset="0"/>
                              </a:rPr>
                            </m:ctrlPr>
                          </m:sSubPr>
                          <m:e>
                            <m:r>
                              <a:rPr lang="en-GB" sz="1600" b="0" i="1" noProof="0" smtClean="0">
                                <a:solidFill>
                                  <a:srgbClr val="0070C0"/>
                                </a:solidFill>
                                <a:latin typeface="Cambria Math" panose="02040503050406030204" pitchFamily="18" charset="0"/>
                                <a:ea typeface="Cambria Math" panose="02040503050406030204" pitchFamily="18" charset="0"/>
                              </a:rPr>
                              <m:t>𝜅</m:t>
                            </m:r>
                          </m:e>
                          <m:sub>
                            <m:r>
                              <a:rPr lang="en-GB" sz="1600" b="0" i="1" noProof="0">
                                <a:solidFill>
                                  <a:srgbClr val="0070C0"/>
                                </a:solidFill>
                                <a:latin typeface="Cambria Math" panose="02040503050406030204" pitchFamily="18" charset="0"/>
                                <a:ea typeface="Cambria Math" panose="02040503050406030204" pitchFamily="18" charset="0"/>
                              </a:rPr>
                              <m:t>𝜆</m:t>
                            </m:r>
                          </m:sub>
                        </m:sSub>
                      </m:oMath>
                    </m:oMathPara>
                  </a14:m>
                  <a:endParaRPr lang="en-GB" sz="1600" noProof="0" dirty="0"/>
                </a:p>
              </p:txBody>
            </p:sp>
          </mc:Choice>
          <mc:Fallback xmlns="">
            <p:sp>
              <p:nvSpPr>
                <p:cNvPr id="12" name="TextBox 11">
                  <a:extLst>
                    <a:ext uri="{FF2B5EF4-FFF2-40B4-BE49-F238E27FC236}">
                      <a16:creationId xmlns:a16="http://schemas.microsoft.com/office/drawing/2014/main" id="{31FEF54A-FED6-02ED-FAE9-D7DB4429E13A}"/>
                    </a:ext>
                  </a:extLst>
                </p:cNvPr>
                <p:cNvSpPr txBox="1">
                  <a:spLocks noRot="1" noChangeAspect="1" noMove="1" noResize="1" noEditPoints="1" noAdjustHandles="1" noChangeArrowheads="1" noChangeShapeType="1" noTextEdit="1"/>
                </p:cNvSpPr>
                <p:nvPr/>
              </p:nvSpPr>
              <p:spPr>
                <a:xfrm>
                  <a:off x="1938458" y="2408031"/>
                  <a:ext cx="420757" cy="338554"/>
                </a:xfrm>
                <a:prstGeom prst="rect">
                  <a:avLst/>
                </a:prstGeom>
                <a:blipFill>
                  <a:blip r:embed="rId5"/>
                  <a:stretch>
                    <a:fillRect/>
                  </a:stretch>
                </a:blipFill>
              </p:spPr>
              <p:txBody>
                <a:bodyPr/>
                <a:lstStyle/>
                <a:p>
                  <a:r>
                    <a:rPr lang="en-CH">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3D2DC3F8-A31E-01DA-59B7-B6B14A615C4B}"/>
                    </a:ext>
                  </a:extLst>
                </p:cNvPr>
                <p:cNvSpPr txBox="1"/>
                <p:nvPr/>
              </p:nvSpPr>
              <p:spPr>
                <a:xfrm>
                  <a:off x="1637252" y="1970255"/>
                  <a:ext cx="273087" cy="246221"/>
                </a:xfrm>
                <a:prstGeom prst="rect">
                  <a:avLst/>
                </a:prstGeom>
                <a:noFill/>
              </p:spPr>
              <p:txBody>
                <a:bodyPr wrap="none" lIns="0" tIns="0" rIns="0" bIns="0" rtlCol="0">
                  <a:spAutoFit/>
                </a:bodyPr>
                <a:lstStyle/>
                <a:p>
                  <a:pPr marL="0" algn="l">
                    <a:spcBef>
                      <a:spcPts val="3000"/>
                    </a:spcBef>
                  </a:pPr>
                  <a14:m>
                    <m:oMathPara xmlns:m="http://schemas.openxmlformats.org/officeDocument/2006/math">
                      <m:oMathParaPr>
                        <m:jc m:val="centerGroup"/>
                      </m:oMathParaPr>
                      <m:oMath xmlns:m="http://schemas.openxmlformats.org/officeDocument/2006/math">
                        <m:sSub>
                          <m:sSubPr>
                            <m:ctrlPr>
                              <a:rPr lang="en-GB" sz="1600" i="1" noProof="0" smtClean="0">
                                <a:solidFill>
                                  <a:srgbClr val="E40000"/>
                                </a:solidFill>
                                <a:latin typeface="Cambria Math" panose="02040503050406030204" pitchFamily="18" charset="0"/>
                                <a:sym typeface="Wingdings" pitchFamily="2" charset="2"/>
                              </a:rPr>
                            </m:ctrlPr>
                          </m:sSubPr>
                          <m:e>
                            <m:r>
                              <a:rPr lang="en-GB" sz="1600" i="1" noProof="0" smtClean="0">
                                <a:solidFill>
                                  <a:srgbClr val="E40000"/>
                                </a:solidFill>
                                <a:latin typeface="Cambria Math" panose="02040503050406030204" pitchFamily="18" charset="0"/>
                                <a:ea typeface="Cambria Math" panose="02040503050406030204" pitchFamily="18" charset="0"/>
                                <a:sym typeface="Wingdings" pitchFamily="2" charset="2"/>
                              </a:rPr>
                              <m:t>𝜅</m:t>
                            </m:r>
                          </m:e>
                          <m:sub>
                            <m:r>
                              <a:rPr lang="en-GB" sz="1600" b="0" i="1" noProof="0" smtClean="0">
                                <a:solidFill>
                                  <a:srgbClr val="E40000"/>
                                </a:solidFill>
                                <a:latin typeface="Cambria Math" panose="02040503050406030204" pitchFamily="18" charset="0"/>
                                <a:sym typeface="Wingdings" pitchFamily="2" charset="2"/>
                              </a:rPr>
                              <m:t>𝑍</m:t>
                            </m:r>
                          </m:sub>
                        </m:sSub>
                      </m:oMath>
                    </m:oMathPara>
                  </a14:m>
                  <a:endParaRPr lang="en-GB" sz="1600" noProof="0" dirty="0">
                    <a:solidFill>
                      <a:srgbClr val="E40000"/>
                    </a:solidFill>
                    <a:latin typeface="Helvetica" pitchFamily="2" charset="0"/>
                    <a:ea typeface="Helvetica Light" charset="0"/>
                    <a:cs typeface="Helvetica Light" charset="0"/>
                    <a:sym typeface="Wingdings" pitchFamily="2" charset="2"/>
                  </a:endParaRPr>
                </a:p>
              </p:txBody>
            </p:sp>
          </mc:Choice>
          <mc:Fallback xmlns="">
            <p:sp>
              <p:nvSpPr>
                <p:cNvPr id="14" name="TextBox 13">
                  <a:extLst>
                    <a:ext uri="{FF2B5EF4-FFF2-40B4-BE49-F238E27FC236}">
                      <a16:creationId xmlns:a16="http://schemas.microsoft.com/office/drawing/2014/main" id="{3D2DC3F8-A31E-01DA-59B7-B6B14A615C4B}"/>
                    </a:ext>
                  </a:extLst>
                </p:cNvPr>
                <p:cNvSpPr txBox="1">
                  <a:spLocks noRot="1" noChangeAspect="1" noMove="1" noResize="1" noEditPoints="1" noAdjustHandles="1" noChangeArrowheads="1" noChangeShapeType="1" noTextEdit="1"/>
                </p:cNvSpPr>
                <p:nvPr/>
              </p:nvSpPr>
              <p:spPr>
                <a:xfrm>
                  <a:off x="1637252" y="1970255"/>
                  <a:ext cx="273087" cy="246221"/>
                </a:xfrm>
                <a:prstGeom prst="rect">
                  <a:avLst/>
                </a:prstGeom>
                <a:blipFill>
                  <a:blip r:embed="rId6"/>
                  <a:stretch>
                    <a:fillRect l="-8696" r="-4348" b="-14286"/>
                  </a:stretch>
                </a:blipFill>
              </p:spPr>
              <p:txBody>
                <a:bodyPr/>
                <a:lstStyle/>
                <a:p>
                  <a:r>
                    <a:rPr lang="en-CH">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70A668F9-B56F-B571-1CAE-687EAE6C49F6}"/>
                    </a:ext>
                  </a:extLst>
                </p:cNvPr>
                <p:cNvSpPr txBox="1"/>
                <p:nvPr/>
              </p:nvSpPr>
              <p:spPr>
                <a:xfrm>
                  <a:off x="1312573" y="2149159"/>
                  <a:ext cx="273087" cy="246221"/>
                </a:xfrm>
                <a:prstGeom prst="rect">
                  <a:avLst/>
                </a:prstGeom>
                <a:noFill/>
              </p:spPr>
              <p:txBody>
                <a:bodyPr wrap="none" lIns="0" tIns="0" rIns="0" bIns="0" rtlCol="0">
                  <a:spAutoFit/>
                </a:bodyPr>
                <a:lstStyle/>
                <a:p>
                  <a:pPr marL="0" algn="l">
                    <a:spcBef>
                      <a:spcPts val="3000"/>
                    </a:spcBef>
                  </a:pPr>
                  <a14:m>
                    <m:oMathPara xmlns:m="http://schemas.openxmlformats.org/officeDocument/2006/math">
                      <m:oMathParaPr>
                        <m:jc m:val="centerGroup"/>
                      </m:oMathParaPr>
                      <m:oMath xmlns:m="http://schemas.openxmlformats.org/officeDocument/2006/math">
                        <m:sSub>
                          <m:sSubPr>
                            <m:ctrlPr>
                              <a:rPr lang="en-GB" sz="1600" i="1" noProof="0" smtClean="0">
                                <a:solidFill>
                                  <a:srgbClr val="E40000"/>
                                </a:solidFill>
                                <a:latin typeface="Cambria Math" panose="02040503050406030204" pitchFamily="18" charset="0"/>
                                <a:sym typeface="Wingdings" pitchFamily="2" charset="2"/>
                              </a:rPr>
                            </m:ctrlPr>
                          </m:sSubPr>
                          <m:e>
                            <m:r>
                              <a:rPr lang="en-GB" sz="1600" i="1" noProof="0" smtClean="0">
                                <a:solidFill>
                                  <a:srgbClr val="E40000"/>
                                </a:solidFill>
                                <a:latin typeface="Cambria Math" panose="02040503050406030204" pitchFamily="18" charset="0"/>
                                <a:ea typeface="Cambria Math" panose="02040503050406030204" pitchFamily="18" charset="0"/>
                                <a:sym typeface="Wingdings" pitchFamily="2" charset="2"/>
                              </a:rPr>
                              <m:t>𝜅</m:t>
                            </m:r>
                          </m:e>
                          <m:sub>
                            <m:r>
                              <a:rPr lang="en-GB" sz="1600" b="0" i="1" noProof="0" smtClean="0">
                                <a:solidFill>
                                  <a:srgbClr val="E40000"/>
                                </a:solidFill>
                                <a:latin typeface="Cambria Math" panose="02040503050406030204" pitchFamily="18" charset="0"/>
                                <a:sym typeface="Wingdings" pitchFamily="2" charset="2"/>
                              </a:rPr>
                              <m:t>𝑍</m:t>
                            </m:r>
                          </m:sub>
                        </m:sSub>
                      </m:oMath>
                    </m:oMathPara>
                  </a14:m>
                  <a:endParaRPr lang="en-GB" sz="1600" noProof="0" dirty="0">
                    <a:solidFill>
                      <a:srgbClr val="E40000"/>
                    </a:solidFill>
                    <a:latin typeface="Helvetica" pitchFamily="2" charset="0"/>
                    <a:ea typeface="Helvetica Light" charset="0"/>
                    <a:cs typeface="Helvetica Light" charset="0"/>
                    <a:sym typeface="Wingdings" pitchFamily="2" charset="2"/>
                  </a:endParaRPr>
                </a:p>
              </p:txBody>
            </p:sp>
          </mc:Choice>
          <mc:Fallback xmlns="">
            <p:sp>
              <p:nvSpPr>
                <p:cNvPr id="15" name="TextBox 14">
                  <a:extLst>
                    <a:ext uri="{FF2B5EF4-FFF2-40B4-BE49-F238E27FC236}">
                      <a16:creationId xmlns:a16="http://schemas.microsoft.com/office/drawing/2014/main" id="{70A668F9-B56F-B571-1CAE-687EAE6C49F6}"/>
                    </a:ext>
                  </a:extLst>
                </p:cNvPr>
                <p:cNvSpPr txBox="1">
                  <a:spLocks noRot="1" noChangeAspect="1" noMove="1" noResize="1" noEditPoints="1" noAdjustHandles="1" noChangeArrowheads="1" noChangeShapeType="1" noTextEdit="1"/>
                </p:cNvSpPr>
                <p:nvPr/>
              </p:nvSpPr>
              <p:spPr>
                <a:xfrm>
                  <a:off x="1312573" y="2149159"/>
                  <a:ext cx="273087" cy="246221"/>
                </a:xfrm>
                <a:prstGeom prst="rect">
                  <a:avLst/>
                </a:prstGeom>
                <a:blipFill>
                  <a:blip r:embed="rId7"/>
                  <a:stretch>
                    <a:fillRect l="-9091" r="-4545" b="-14286"/>
                  </a:stretch>
                </a:blipFill>
              </p:spPr>
              <p:txBody>
                <a:bodyPr/>
                <a:lstStyle/>
                <a:p>
                  <a:r>
                    <a:rPr lang="en-CH">
                      <a:noFill/>
                    </a:rPr>
                    <a:t> </a:t>
                  </a:r>
                </a:p>
              </p:txBody>
            </p:sp>
          </mc:Fallback>
        </mc:AlternateContent>
        <p:sp>
          <p:nvSpPr>
            <p:cNvPr id="16" name="Oval 15">
              <a:extLst>
                <a:ext uri="{FF2B5EF4-FFF2-40B4-BE49-F238E27FC236}">
                  <a16:creationId xmlns:a16="http://schemas.microsoft.com/office/drawing/2014/main" id="{FA698FFB-0A93-3804-3B2D-8D76150CACF3}"/>
                </a:ext>
              </a:extLst>
            </p:cNvPr>
            <p:cNvSpPr/>
            <p:nvPr/>
          </p:nvSpPr>
          <p:spPr>
            <a:xfrm>
              <a:off x="1889292" y="2200788"/>
              <a:ext cx="90000" cy="90000"/>
            </a:xfrm>
            <a:prstGeom prst="ellipse">
              <a:avLst/>
            </a:prstGeom>
            <a:solidFill>
              <a:srgbClr val="E40000"/>
            </a:solidFill>
            <a:ln>
              <a:noFill/>
            </a:ln>
          </p:spPr>
          <p:txBody>
            <a:bodyPr wrap="none" rtlCol="0" anchor="ctr">
              <a:spAutoFit/>
            </a:bodyPr>
            <a:lstStyle/>
            <a:p>
              <a:pPr algn="l"/>
              <a:endParaRPr lang="en-GB" sz="1600" noProof="0" dirty="0">
                <a:latin typeface="Helvetica" pitchFamily="2" charset="0"/>
              </a:endParaRPr>
            </a:p>
          </p:txBody>
        </p:sp>
        <p:sp>
          <p:nvSpPr>
            <p:cNvPr id="17" name="Oval 16">
              <a:extLst>
                <a:ext uri="{FF2B5EF4-FFF2-40B4-BE49-F238E27FC236}">
                  <a16:creationId xmlns:a16="http://schemas.microsoft.com/office/drawing/2014/main" id="{D2C7D413-4F5F-D3DB-4E38-BA16C53D0764}"/>
                </a:ext>
              </a:extLst>
            </p:cNvPr>
            <p:cNvSpPr/>
            <p:nvPr/>
          </p:nvSpPr>
          <p:spPr>
            <a:xfrm>
              <a:off x="1498351" y="2419448"/>
              <a:ext cx="90000" cy="90000"/>
            </a:xfrm>
            <a:prstGeom prst="ellipse">
              <a:avLst/>
            </a:prstGeom>
            <a:solidFill>
              <a:srgbClr val="E40000"/>
            </a:solidFill>
            <a:ln>
              <a:noFill/>
            </a:ln>
          </p:spPr>
          <p:txBody>
            <a:bodyPr wrap="none" rtlCol="0" anchor="ctr">
              <a:spAutoFit/>
            </a:bodyPr>
            <a:lstStyle/>
            <a:p>
              <a:pPr algn="l"/>
              <a:endParaRPr lang="en-GB" sz="1600" noProof="0" dirty="0">
                <a:latin typeface="Helvetica" pitchFamily="2" charset="0"/>
              </a:endParaRPr>
            </a:p>
          </p:txBody>
        </p:sp>
        <p:sp>
          <p:nvSpPr>
            <p:cNvPr id="18" name="Oval 17">
              <a:extLst>
                <a:ext uri="{FF2B5EF4-FFF2-40B4-BE49-F238E27FC236}">
                  <a16:creationId xmlns:a16="http://schemas.microsoft.com/office/drawing/2014/main" id="{8F2E66B4-A4C4-5856-2A91-E3C5AE497213}"/>
                </a:ext>
              </a:extLst>
            </p:cNvPr>
            <p:cNvSpPr/>
            <p:nvPr/>
          </p:nvSpPr>
          <p:spPr>
            <a:xfrm>
              <a:off x="1889292" y="2611605"/>
              <a:ext cx="90000" cy="90000"/>
            </a:xfrm>
            <a:prstGeom prst="ellipse">
              <a:avLst/>
            </a:prstGeom>
            <a:solidFill>
              <a:srgbClr val="0070C0"/>
            </a:solidFill>
            <a:ln>
              <a:noFill/>
            </a:ln>
          </p:spPr>
          <p:txBody>
            <a:bodyPr wrap="none" rtlCol="0" anchor="ctr">
              <a:spAutoFit/>
            </a:bodyPr>
            <a:lstStyle/>
            <a:p>
              <a:pPr algn="l"/>
              <a:endParaRPr lang="en-GB" sz="1600" noProof="0" dirty="0">
                <a:latin typeface="Helvetica" pitchFamily="2" charset="0"/>
              </a:endParaRPr>
            </a:p>
          </p:txBody>
        </p:sp>
        <p:sp>
          <p:nvSpPr>
            <p:cNvPr id="19" name="Oval 18">
              <a:extLst>
                <a:ext uri="{FF2B5EF4-FFF2-40B4-BE49-F238E27FC236}">
                  <a16:creationId xmlns:a16="http://schemas.microsoft.com/office/drawing/2014/main" id="{5E4E6A3C-4CBB-EB1C-23BF-7FCB3670D516}"/>
                </a:ext>
              </a:extLst>
            </p:cNvPr>
            <p:cNvSpPr/>
            <p:nvPr/>
          </p:nvSpPr>
          <p:spPr>
            <a:xfrm>
              <a:off x="3658459" y="2671240"/>
              <a:ext cx="90000" cy="90000"/>
            </a:xfrm>
            <a:prstGeom prst="ellipse">
              <a:avLst/>
            </a:prstGeom>
            <a:solidFill>
              <a:srgbClr val="0070C0"/>
            </a:solidFill>
            <a:ln>
              <a:noFill/>
            </a:ln>
          </p:spPr>
          <p:txBody>
            <a:bodyPr wrap="none" rtlCol="0" anchor="ctr">
              <a:spAutoFit/>
            </a:bodyPr>
            <a:lstStyle/>
            <a:p>
              <a:pPr algn="l"/>
              <a:endParaRPr lang="en-GB" sz="1600" noProof="0" dirty="0">
                <a:latin typeface="Helvetica" pitchFamily="2" charset="0"/>
              </a:endParaRPr>
            </a:p>
          </p:txBody>
        </p:sp>
        <p:sp>
          <p:nvSpPr>
            <p:cNvPr id="21" name="Oval 20">
              <a:extLst>
                <a:ext uri="{FF2B5EF4-FFF2-40B4-BE49-F238E27FC236}">
                  <a16:creationId xmlns:a16="http://schemas.microsoft.com/office/drawing/2014/main" id="{92247AEF-3358-FA24-28C0-9B8146E427BA}"/>
                </a:ext>
              </a:extLst>
            </p:cNvPr>
            <p:cNvSpPr/>
            <p:nvPr/>
          </p:nvSpPr>
          <p:spPr>
            <a:xfrm>
              <a:off x="3433169" y="2419449"/>
              <a:ext cx="90000" cy="90000"/>
            </a:xfrm>
            <a:prstGeom prst="ellipse">
              <a:avLst/>
            </a:prstGeom>
            <a:solidFill>
              <a:srgbClr val="E40000"/>
            </a:solidFill>
            <a:ln>
              <a:noFill/>
            </a:ln>
          </p:spPr>
          <p:txBody>
            <a:bodyPr wrap="none" rtlCol="0" anchor="ctr">
              <a:spAutoFit/>
            </a:bodyPr>
            <a:lstStyle/>
            <a:p>
              <a:pPr algn="l"/>
              <a:endParaRPr lang="en-GB" sz="1600" noProof="0" dirty="0">
                <a:latin typeface="Helvetica" pitchFamily="2" charset="0"/>
              </a:endParaRPr>
            </a:p>
          </p:txBody>
        </p:sp>
      </p:grpSp>
      <p:sp>
        <p:nvSpPr>
          <p:cNvPr id="4" name="Rectangle 3">
            <a:extLst>
              <a:ext uri="{FF2B5EF4-FFF2-40B4-BE49-F238E27FC236}">
                <a16:creationId xmlns:a16="http://schemas.microsoft.com/office/drawing/2014/main" id="{E71E047E-EAC3-DCC9-9954-7DA8518D10F5}"/>
              </a:ext>
            </a:extLst>
          </p:cNvPr>
          <p:cNvSpPr/>
          <p:nvPr/>
        </p:nvSpPr>
        <p:spPr>
          <a:xfrm>
            <a:off x="641952" y="1147461"/>
            <a:ext cx="7765069" cy="338554"/>
          </a:xfrm>
          <a:prstGeom prst="rect">
            <a:avLst/>
          </a:prstGeom>
        </p:spPr>
        <p:txBody>
          <a:bodyPr wrap="square">
            <a:spAutoFit/>
          </a:bodyPr>
          <a:lstStyle/>
          <a:p>
            <a:pPr marL="0" marR="0" lvl="0" indent="0" algn="l" defTabSz="457200" rtl="0" eaLnBrk="1" fontAlgn="base" latinLnBrk="0" hangingPunct="1">
              <a:lnSpc>
                <a:spcPct val="100000"/>
              </a:lnSpc>
              <a:spcBef>
                <a:spcPts val="3600"/>
              </a:spcBef>
              <a:spcAft>
                <a:spcPct val="0"/>
              </a:spcAft>
              <a:buClrTx/>
              <a:buSzTx/>
              <a:buFontTx/>
              <a:buNone/>
              <a:tabLst/>
              <a:defRPr/>
            </a:pPr>
            <a:r>
              <a:rPr lang="en-GB" sz="1600" b="1" noProof="0" dirty="0">
                <a:solidFill>
                  <a:srgbClr val="000000"/>
                </a:solidFill>
                <a:latin typeface="Helvetica" pitchFamily="2" charset="0"/>
              </a:rPr>
              <a:t>Higgs self-coupling </a:t>
            </a:r>
            <a:r>
              <a:rPr lang="en-GB" sz="1600" noProof="0" dirty="0">
                <a:solidFill>
                  <a:srgbClr val="000000"/>
                </a:solidFill>
                <a:latin typeface="Helvetica" pitchFamily="2" charset="0"/>
              </a:rPr>
              <a:t>— </a:t>
            </a:r>
            <a:r>
              <a:rPr lang="en-GB" sz="1400" noProof="0" dirty="0">
                <a:solidFill>
                  <a:srgbClr val="000000"/>
                </a:solidFill>
                <a:latin typeface="Helvetica" pitchFamily="2" charset="0"/>
              </a:rPr>
              <a:t>no HH production at FCC-ee, sensitivity through H–H–H loops</a:t>
            </a:r>
            <a:endParaRPr lang="en-GB" sz="1600" noProof="0" dirty="0">
              <a:solidFill>
                <a:srgbClr val="000000"/>
              </a:solidFill>
              <a:latin typeface="Helvetica" pitchFamily="2" charset="0"/>
            </a:endParaRPr>
          </a:p>
        </p:txBody>
      </p:sp>
      <p:sp>
        <p:nvSpPr>
          <p:cNvPr id="29" name="Rectangle 28">
            <a:extLst>
              <a:ext uri="{FF2B5EF4-FFF2-40B4-BE49-F238E27FC236}">
                <a16:creationId xmlns:a16="http://schemas.microsoft.com/office/drawing/2014/main" id="{0F241A24-1294-FA10-267C-1CC1F2B03973}"/>
              </a:ext>
            </a:extLst>
          </p:cNvPr>
          <p:cNvSpPr/>
          <p:nvPr/>
        </p:nvSpPr>
        <p:spPr>
          <a:xfrm>
            <a:off x="6822222" y="2051822"/>
            <a:ext cx="3871698" cy="523220"/>
          </a:xfrm>
          <a:prstGeom prst="rect">
            <a:avLst/>
          </a:prstGeom>
        </p:spPr>
        <p:txBody>
          <a:bodyPr wrap="square">
            <a:spAutoFit/>
          </a:bodyPr>
          <a:lstStyle/>
          <a:p>
            <a:pPr marL="0" marR="0" lvl="0" indent="0" algn="l" defTabSz="457200" rtl="0" eaLnBrk="1" fontAlgn="base" latinLnBrk="0" hangingPunct="1">
              <a:lnSpc>
                <a:spcPct val="100000"/>
              </a:lnSpc>
              <a:spcBef>
                <a:spcPts val="3600"/>
              </a:spcBef>
              <a:spcAft>
                <a:spcPct val="0"/>
              </a:spcAft>
              <a:buClrTx/>
              <a:buSzTx/>
              <a:buFontTx/>
              <a:buNone/>
              <a:tabLst/>
              <a:defRPr/>
            </a:pPr>
            <a:r>
              <a:rPr lang="en-GB" sz="1400" noProof="0" dirty="0" err="1">
                <a:solidFill>
                  <a:srgbClr val="000000"/>
                </a:solidFill>
                <a:latin typeface="Helvetica" pitchFamily="2" charset="0"/>
              </a:rPr>
              <a:t>FCC-ee+hh</a:t>
            </a:r>
            <a:r>
              <a:rPr lang="en-GB" sz="1400" noProof="0" dirty="0">
                <a:solidFill>
                  <a:srgbClr val="000000"/>
                </a:solidFill>
                <a:latin typeface="Helvetica" pitchFamily="2" charset="0"/>
              </a:rPr>
              <a:t> tightly constrains BSM models with 1</a:t>
            </a:r>
            <a:r>
              <a:rPr lang="en-GB" sz="1400" baseline="30000" noProof="0" dirty="0">
                <a:solidFill>
                  <a:srgbClr val="000000"/>
                </a:solidFill>
                <a:latin typeface="Helvetica" pitchFamily="2" charset="0"/>
              </a:rPr>
              <a:t>st</a:t>
            </a:r>
            <a:r>
              <a:rPr lang="en-GB" sz="1400" noProof="0" dirty="0">
                <a:solidFill>
                  <a:srgbClr val="000000"/>
                </a:solidFill>
                <a:latin typeface="Helvetica" pitchFamily="2" charset="0"/>
              </a:rPr>
              <a:t> order EW phase transition</a:t>
            </a:r>
          </a:p>
        </p:txBody>
      </p:sp>
      <p:sp>
        <p:nvSpPr>
          <p:cNvPr id="2" name="Slide Number Placeholder 1">
            <a:extLst>
              <a:ext uri="{FF2B5EF4-FFF2-40B4-BE49-F238E27FC236}">
                <a16:creationId xmlns:a16="http://schemas.microsoft.com/office/drawing/2014/main" id="{820E811E-80AF-01E4-1C4B-780C4ECCA87A}"/>
              </a:ext>
            </a:extLst>
          </p:cNvPr>
          <p:cNvSpPr>
            <a:spLocks noGrp="1"/>
          </p:cNvSpPr>
          <p:nvPr>
            <p:ph type="sldNum" sz="quarter" idx="4"/>
          </p:nvPr>
        </p:nvSpPr>
        <p:spPr/>
        <p:txBody>
          <a:bodyPr/>
          <a:lstStyle/>
          <a:p>
            <a:pPr>
              <a:defRPr/>
            </a:pPr>
            <a:fld id="{611C2F03-9E95-40C9-A99F-3C4F7EE8CF2A}" type="slidenum">
              <a:rPr lang="en-GB" noProof="0" smtClean="0"/>
              <a:pPr>
                <a:defRPr/>
              </a:pPr>
              <a:t>100</a:t>
            </a:fld>
            <a:endParaRPr lang="en-GB" noProof="0" dirty="0"/>
          </a:p>
        </p:txBody>
      </p:sp>
      <p:sp>
        <p:nvSpPr>
          <p:cNvPr id="23" name="TextBox 22">
            <a:extLst>
              <a:ext uri="{FF2B5EF4-FFF2-40B4-BE49-F238E27FC236}">
                <a16:creationId xmlns:a16="http://schemas.microsoft.com/office/drawing/2014/main" id="{7BF988EF-2FF3-358C-4186-43F5E58367B5}"/>
              </a:ext>
            </a:extLst>
          </p:cNvPr>
          <p:cNvSpPr txBox="1"/>
          <p:nvPr/>
        </p:nvSpPr>
        <p:spPr>
          <a:xfrm>
            <a:off x="641952" y="3177237"/>
            <a:ext cx="4909229" cy="276999"/>
          </a:xfrm>
          <a:prstGeom prst="rect">
            <a:avLst/>
          </a:prstGeom>
          <a:noFill/>
        </p:spPr>
        <p:txBody>
          <a:bodyPr wrap="none" rtlCol="0">
            <a:spAutoFit/>
          </a:bodyPr>
          <a:lstStyle/>
          <a:p>
            <a:pPr marL="0" algn="l">
              <a:spcBef>
                <a:spcPts val="3000"/>
              </a:spcBef>
            </a:pPr>
            <a:r>
              <a:rPr lang="en-GB" sz="1200" noProof="0" dirty="0">
                <a:solidFill>
                  <a:schemeClr val="tx1">
                    <a:lumMod val="75000"/>
                    <a:lumOff val="25000"/>
                  </a:schemeClr>
                </a:solidFill>
                <a:latin typeface="Helvetica" pitchFamily="2" charset="0"/>
                <a:ea typeface="Helvetica Light" charset="0"/>
                <a:cs typeface="Helvetica Light" charset="0"/>
                <a:sym typeface="Wingdings" pitchFamily="2" charset="2"/>
              </a:rPr>
              <a:t>NLO vertex corrections to Higgsstrahlung (similar for W-boson fusion)</a:t>
            </a:r>
          </a:p>
        </p:txBody>
      </p:sp>
      <p:sp>
        <p:nvSpPr>
          <p:cNvPr id="39" name="Rectangle 38">
            <a:extLst>
              <a:ext uri="{FF2B5EF4-FFF2-40B4-BE49-F238E27FC236}">
                <a16:creationId xmlns:a16="http://schemas.microsoft.com/office/drawing/2014/main" id="{E2735B25-EF7C-59C8-4ED0-7B655390DD8C}"/>
              </a:ext>
            </a:extLst>
          </p:cNvPr>
          <p:cNvSpPr/>
          <p:nvPr/>
        </p:nvSpPr>
        <p:spPr>
          <a:xfrm>
            <a:off x="1281924" y="5674553"/>
            <a:ext cx="1503514" cy="362390"/>
          </a:xfrm>
          <a:prstGeom prst="rect">
            <a:avLst/>
          </a:prstGeom>
          <a:solidFill>
            <a:schemeClr val="bg1"/>
          </a:solidFill>
        </p:spPr>
        <p:txBody>
          <a:bodyPr wrap="none" rtlCol="0" anchor="ctr">
            <a:spAutoFit/>
          </a:bodyPr>
          <a:lstStyle/>
          <a:p>
            <a:pPr algn="l"/>
            <a:endParaRPr lang="en-GB" sz="1600" dirty="0">
              <a:latin typeface="Helvetica" pitchFamily="2" charset="0"/>
            </a:endParaRPr>
          </a:p>
        </p:txBody>
      </p:sp>
      <p:pic>
        <p:nvPicPr>
          <p:cNvPr id="42" name="Picture 41">
            <a:extLst>
              <a:ext uri="{FF2B5EF4-FFF2-40B4-BE49-F238E27FC236}">
                <a16:creationId xmlns:a16="http://schemas.microsoft.com/office/drawing/2014/main" id="{58927BD4-95CF-C43F-6BAD-0FB768274559}"/>
              </a:ext>
            </a:extLst>
          </p:cNvPr>
          <p:cNvPicPr>
            <a:picLocks noChangeAspect="1"/>
          </p:cNvPicPr>
          <p:nvPr/>
        </p:nvPicPr>
        <p:blipFill>
          <a:blip r:embed="rId8"/>
          <a:srcRect l="12930" t="9815" r="48912" b="72264"/>
          <a:stretch>
            <a:fillRect/>
          </a:stretch>
        </p:blipFill>
        <p:spPr>
          <a:xfrm>
            <a:off x="264652" y="3612488"/>
            <a:ext cx="4663366" cy="3099405"/>
          </a:xfrm>
          <a:prstGeom prst="rect">
            <a:avLst/>
          </a:prstGeom>
        </p:spPr>
      </p:pic>
      <p:sp>
        <p:nvSpPr>
          <p:cNvPr id="25" name="TextBox 24">
            <a:extLst>
              <a:ext uri="{FF2B5EF4-FFF2-40B4-BE49-F238E27FC236}">
                <a16:creationId xmlns:a16="http://schemas.microsoft.com/office/drawing/2014/main" id="{859E535A-42B1-541C-BF52-2E5DD9590171}"/>
              </a:ext>
            </a:extLst>
          </p:cNvPr>
          <p:cNvSpPr txBox="1"/>
          <p:nvPr/>
        </p:nvSpPr>
        <p:spPr>
          <a:xfrm>
            <a:off x="3693795" y="3616649"/>
            <a:ext cx="1088760" cy="230832"/>
          </a:xfrm>
          <a:prstGeom prst="rect">
            <a:avLst/>
          </a:prstGeom>
          <a:noFill/>
        </p:spPr>
        <p:txBody>
          <a:bodyPr wrap="none" rtlCol="0">
            <a:spAutoFit/>
          </a:bodyPr>
          <a:lstStyle/>
          <a:p>
            <a:pPr algn="r">
              <a:spcBef>
                <a:spcPts val="3000"/>
              </a:spcBef>
            </a:pPr>
            <a:r>
              <a:rPr lang="en-GB" sz="900" noProof="0" dirty="0">
                <a:solidFill>
                  <a:prstClr val="black"/>
                </a:solidFill>
                <a:latin typeface="Helvetica Light" panose="020B0403020202020204" pitchFamily="34" charset="0"/>
                <a:ea typeface="Helvetica Light" charset="0"/>
                <a:cs typeface="Helvetica Light" charset="0"/>
                <a:sym typeface="Wingdings" pitchFamily="2" charset="2"/>
                <a:hlinkClick r:id="rId9"/>
              </a:rPr>
              <a:t>arXiv:1711.03978</a:t>
            </a:r>
            <a:endParaRPr lang="en-GB" sz="900" noProof="0" dirty="0">
              <a:solidFill>
                <a:prstClr val="black"/>
              </a:solidFill>
              <a:latin typeface="Helvetica Light" panose="020B0403020202020204" pitchFamily="34" charset="0"/>
              <a:ea typeface="Helvetica Light" charset="0"/>
              <a:cs typeface="Helvetica Light" charset="0"/>
              <a:sym typeface="Wingdings" pitchFamily="2" charset="2"/>
            </a:endParaRPr>
          </a:p>
        </p:txBody>
      </p:sp>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8566627B-5DE2-2002-A644-3D069F32D279}"/>
                  </a:ext>
                </a:extLst>
              </p:cNvPr>
              <p:cNvSpPr txBox="1"/>
              <p:nvPr/>
            </p:nvSpPr>
            <p:spPr>
              <a:xfrm>
                <a:off x="3865933" y="4260104"/>
                <a:ext cx="2076768" cy="1200329"/>
              </a:xfrm>
              <a:prstGeom prst="rect">
                <a:avLst/>
              </a:prstGeom>
              <a:solidFill>
                <a:schemeClr val="bg1"/>
              </a:solidFill>
            </p:spPr>
            <p:txBody>
              <a:bodyPr wrap="square" rtlCol="0">
                <a:spAutoFit/>
              </a:bodyPr>
              <a:lstStyle/>
              <a:p>
                <a:pPr>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Measuring </a:t>
                </a:r>
                <a:r>
                  <a:rPr lang="en-GB" sz="1200" dirty="0" err="1">
                    <a:solidFill>
                      <a:schemeClr val="tx1">
                        <a:lumMod val="75000"/>
                        <a:lumOff val="25000"/>
                      </a:schemeClr>
                    </a:solidFill>
                    <a:latin typeface="Helvetica" pitchFamily="2" charset="0"/>
                    <a:ea typeface="Helvetica Light" charset="0"/>
                    <a:cs typeface="Helvetica Light" charset="0"/>
                    <a:sym typeface="Wingdings" pitchFamily="2" charset="2"/>
                  </a:rPr>
                  <a:t>σ</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GB"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GB"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 ZH) and </a:t>
                </a:r>
                <a:r>
                  <a:rPr lang="en-GB" sz="1200" dirty="0" err="1">
                    <a:solidFill>
                      <a:schemeClr val="tx1">
                        <a:lumMod val="75000"/>
                        <a:lumOff val="25000"/>
                      </a:schemeClr>
                    </a:solidFill>
                    <a:latin typeface="Helvetica" pitchFamily="2" charset="0"/>
                    <a:ea typeface="Helvetica Light" charset="0"/>
                    <a:cs typeface="Helvetica Light" charset="0"/>
                    <a:sym typeface="Wingdings" pitchFamily="2" charset="2"/>
                  </a:rPr>
                  <a:t>σ</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GB"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e</a:t>
                </a:r>
                <a:r>
                  <a:rPr lang="en-GB" sz="1200" baseline="30000" dirty="0">
                    <a:solidFill>
                      <a:schemeClr val="tx1">
                        <a:lumMod val="75000"/>
                        <a:lumOff val="25000"/>
                      </a:schemeClr>
                    </a:solidFill>
                    <a:latin typeface="Helvetica" pitchFamily="2" charset="0"/>
                    <a:ea typeface="Helvetica Light" charset="0"/>
                    <a:cs typeface="Helvetica Light" charset="0"/>
                    <a:sym typeface="Wingdings" pitchFamily="2" charset="2"/>
                  </a:rPr>
                  <a:t>–</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 𝜈𝜈H) at different √s improves precision on </a:t>
                </a:r>
                <a14:m>
                  <m:oMath xmlns:m="http://schemas.openxmlformats.org/officeDocument/2006/math">
                    <m:sSub>
                      <m:sSubPr>
                        <m:ctrlPr>
                          <a:rPr lang="en-GB" sz="1200" i="1" smtClean="0">
                            <a:solidFill>
                              <a:schemeClr val="tx1">
                                <a:lumMod val="75000"/>
                                <a:lumOff val="25000"/>
                              </a:schemeClr>
                            </a:solidFill>
                            <a:latin typeface="Cambria Math" panose="02040503050406030204" pitchFamily="18" charset="0"/>
                            <a:sym typeface="Wingdings" pitchFamily="2" charset="2"/>
                          </a:rPr>
                        </m:ctrlPr>
                      </m:sSubPr>
                      <m:e>
                        <m:r>
                          <a:rPr lang="en-GB" sz="120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𝜅</m:t>
                        </m:r>
                      </m:e>
                      <m:sub>
                        <m:r>
                          <a:rPr lang="en-GB" sz="120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𝜆</m:t>
                        </m:r>
                      </m:sub>
                    </m:sSub>
                  </m:oMath>
                </a14:m>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from 30% (HL-LHC) to 20% (or 40% standalone) in EFT analysis</a:t>
                </a:r>
              </a:p>
            </p:txBody>
          </p:sp>
        </mc:Choice>
        <mc:Fallback xmlns="">
          <p:sp>
            <p:nvSpPr>
              <p:cNvPr id="28" name="TextBox 27">
                <a:extLst>
                  <a:ext uri="{FF2B5EF4-FFF2-40B4-BE49-F238E27FC236}">
                    <a16:creationId xmlns:a16="http://schemas.microsoft.com/office/drawing/2014/main" id="{8566627B-5DE2-2002-A644-3D069F32D279}"/>
                  </a:ext>
                </a:extLst>
              </p:cNvPr>
              <p:cNvSpPr txBox="1">
                <a:spLocks noRot="1" noChangeAspect="1" noMove="1" noResize="1" noEditPoints="1" noAdjustHandles="1" noChangeArrowheads="1" noChangeShapeType="1" noTextEdit="1"/>
              </p:cNvSpPr>
              <p:nvPr/>
            </p:nvSpPr>
            <p:spPr>
              <a:xfrm>
                <a:off x="3865933" y="4260104"/>
                <a:ext cx="2076768" cy="1200329"/>
              </a:xfrm>
              <a:prstGeom prst="rect">
                <a:avLst/>
              </a:prstGeom>
              <a:blipFill>
                <a:blip r:embed="rId10"/>
                <a:stretch>
                  <a:fillRect t="-1042" b="-2083"/>
                </a:stretch>
              </a:blipFill>
            </p:spPr>
            <p:txBody>
              <a:bodyPr/>
              <a:lstStyle/>
              <a:p>
                <a:r>
                  <a:rPr lang="en-CH">
                    <a:noFill/>
                  </a:rPr>
                  <a:t> </a:t>
                </a:r>
              </a:p>
            </p:txBody>
          </p:sp>
        </mc:Fallback>
      </mc:AlternateContent>
      <p:pic>
        <p:nvPicPr>
          <p:cNvPr id="8" name="Picture 7">
            <a:extLst>
              <a:ext uri="{FF2B5EF4-FFF2-40B4-BE49-F238E27FC236}">
                <a16:creationId xmlns:a16="http://schemas.microsoft.com/office/drawing/2014/main" id="{9C280E04-D97E-3620-0E1B-7A5D65443649}"/>
              </a:ext>
            </a:extLst>
          </p:cNvPr>
          <p:cNvPicPr>
            <a:picLocks noChangeAspect="1"/>
          </p:cNvPicPr>
          <p:nvPr/>
        </p:nvPicPr>
        <p:blipFill>
          <a:blip r:embed="rId11">
            <a:alphaModFix/>
          </a:blip>
          <a:stretch>
            <a:fillRect/>
          </a:stretch>
        </p:blipFill>
        <p:spPr>
          <a:xfrm>
            <a:off x="6175535" y="2749357"/>
            <a:ext cx="5243143" cy="3873021"/>
          </a:xfrm>
          <a:prstGeom prst="rect">
            <a:avLst/>
          </a:prstGeom>
        </p:spPr>
      </p:pic>
      <p:sp>
        <p:nvSpPr>
          <p:cNvPr id="3" name="TextBox 2">
            <a:extLst>
              <a:ext uri="{FF2B5EF4-FFF2-40B4-BE49-F238E27FC236}">
                <a16:creationId xmlns:a16="http://schemas.microsoft.com/office/drawing/2014/main" id="{AE45F37C-0623-70B1-4B55-597A1C83AEFD}"/>
              </a:ext>
            </a:extLst>
          </p:cNvPr>
          <p:cNvSpPr txBox="1"/>
          <p:nvPr/>
        </p:nvSpPr>
        <p:spPr>
          <a:xfrm>
            <a:off x="10306439" y="2630510"/>
            <a:ext cx="1088760" cy="230832"/>
          </a:xfrm>
          <a:prstGeom prst="rect">
            <a:avLst/>
          </a:prstGeom>
          <a:noFill/>
        </p:spPr>
        <p:txBody>
          <a:bodyPr wrap="none" rtlCol="0">
            <a:spAutoFit/>
          </a:bodyPr>
          <a:lstStyle/>
          <a:p>
            <a:pPr algn="r">
              <a:spcBef>
                <a:spcPts val="3000"/>
              </a:spcBef>
            </a:pPr>
            <a:r>
              <a:rPr lang="en-GB" sz="900" noProof="0" dirty="0">
                <a:solidFill>
                  <a:prstClr val="black"/>
                </a:solidFill>
                <a:latin typeface="Helvetica Light" panose="020B0403020202020204" pitchFamily="34" charset="0"/>
                <a:ea typeface="Helvetica Light" charset="0"/>
                <a:cs typeface="Helvetica Light" charset="0"/>
                <a:sym typeface="Wingdings" pitchFamily="2" charset="2"/>
                <a:hlinkClick r:id="rId12"/>
              </a:rPr>
              <a:t>arXiv:2504.00672</a:t>
            </a:r>
            <a:endParaRPr lang="en-GB" sz="900" noProof="0" dirty="0">
              <a:solidFill>
                <a:prstClr val="black"/>
              </a:solidFill>
              <a:latin typeface="Helvetica Light" panose="020B0403020202020204" pitchFamily="34"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189769014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D6885-3719-636F-9F69-A6D6CBCE435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45F4D8F-431A-09F9-F3C7-5B2A16560CDA}"/>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the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2" name="Slide Number Placeholder 1">
            <a:extLst>
              <a:ext uri="{FF2B5EF4-FFF2-40B4-BE49-F238E27FC236}">
                <a16:creationId xmlns:a16="http://schemas.microsoft.com/office/drawing/2014/main" id="{89051417-89C0-2670-0823-A9EC0297A7F9}"/>
              </a:ext>
            </a:extLst>
          </p:cNvPr>
          <p:cNvSpPr>
            <a:spLocks noGrp="1"/>
          </p:cNvSpPr>
          <p:nvPr>
            <p:ph type="sldNum" sz="quarter" idx="4"/>
          </p:nvPr>
        </p:nvSpPr>
        <p:spPr/>
        <p:txBody>
          <a:bodyPr/>
          <a:lstStyle/>
          <a:p>
            <a:pPr>
              <a:defRPr/>
            </a:pPr>
            <a:fld id="{611C2F03-9E95-40C9-A99F-3C4F7EE8CF2A}" type="slidenum">
              <a:rPr lang="en-GB" noProof="0" smtClean="0"/>
              <a:pPr>
                <a:defRPr/>
              </a:pPr>
              <a:t>101</a:t>
            </a:fld>
            <a:endParaRPr lang="en-GB" noProof="0" dirty="0"/>
          </a:p>
        </p:txBody>
      </p:sp>
      <p:grpSp>
        <p:nvGrpSpPr>
          <p:cNvPr id="3" name="Group 2">
            <a:extLst>
              <a:ext uri="{FF2B5EF4-FFF2-40B4-BE49-F238E27FC236}">
                <a16:creationId xmlns:a16="http://schemas.microsoft.com/office/drawing/2014/main" id="{9DFCA0A4-E4C8-3CA3-1A00-2171A14840EA}"/>
              </a:ext>
            </a:extLst>
          </p:cNvPr>
          <p:cNvGrpSpPr/>
          <p:nvPr/>
        </p:nvGrpSpPr>
        <p:grpSpPr>
          <a:xfrm>
            <a:off x="6987727" y="1644281"/>
            <a:ext cx="4956014" cy="4714286"/>
            <a:chOff x="6987727" y="1879063"/>
            <a:chExt cx="4956014" cy="4714286"/>
          </a:xfrm>
        </p:grpSpPr>
        <p:pic>
          <p:nvPicPr>
            <p:cNvPr id="8" name="Picture 2">
              <a:extLst>
                <a:ext uri="{FF2B5EF4-FFF2-40B4-BE49-F238E27FC236}">
                  <a16:creationId xmlns:a16="http://schemas.microsoft.com/office/drawing/2014/main" id="{4475B63E-E357-8DA4-1EEE-9277D293F906}"/>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t="9101"/>
            <a:stretch>
              <a:fillRect/>
            </a:stretch>
          </p:blipFill>
          <p:spPr bwMode="auto">
            <a:xfrm>
              <a:off x="6987727" y="1879063"/>
              <a:ext cx="4956014" cy="4311332"/>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roup 19">
              <a:extLst>
                <a:ext uri="{FF2B5EF4-FFF2-40B4-BE49-F238E27FC236}">
                  <a16:creationId xmlns:a16="http://schemas.microsoft.com/office/drawing/2014/main" id="{B75FF214-D14C-885B-FA3A-6A95283AB929}"/>
                </a:ext>
              </a:extLst>
            </p:cNvPr>
            <p:cNvGrpSpPr/>
            <p:nvPr/>
          </p:nvGrpSpPr>
          <p:grpSpPr>
            <a:xfrm>
              <a:off x="8703080" y="2360956"/>
              <a:ext cx="1382097" cy="461665"/>
              <a:chOff x="8369300" y="2285293"/>
              <a:chExt cx="1382097" cy="461665"/>
            </a:xfrm>
          </p:grpSpPr>
          <p:sp>
            <p:nvSpPr>
              <p:cNvPr id="11" name="TextBox 10">
                <a:extLst>
                  <a:ext uri="{FF2B5EF4-FFF2-40B4-BE49-F238E27FC236}">
                    <a16:creationId xmlns:a16="http://schemas.microsoft.com/office/drawing/2014/main" id="{66665E1E-6A82-D6F9-F741-27A2B5F82831}"/>
                  </a:ext>
                </a:extLst>
              </p:cNvPr>
              <p:cNvSpPr txBox="1"/>
              <p:nvPr/>
            </p:nvSpPr>
            <p:spPr>
              <a:xfrm>
                <a:off x="8369300" y="2285293"/>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13" name="TextBox 12">
                <a:extLst>
                  <a:ext uri="{FF2B5EF4-FFF2-40B4-BE49-F238E27FC236}">
                    <a16:creationId xmlns:a16="http://schemas.microsoft.com/office/drawing/2014/main" id="{C49837E7-EEAF-81F3-97AD-BAEA1166C55B}"/>
                  </a:ext>
                </a:extLst>
              </p:cNvPr>
              <p:cNvSpPr txBox="1"/>
              <p:nvPr/>
            </p:nvSpPr>
            <p:spPr>
              <a:xfrm>
                <a:off x="9258954" y="2285293"/>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grpSp>
        <p:grpSp>
          <p:nvGrpSpPr>
            <p:cNvPr id="24" name="Group 23">
              <a:extLst>
                <a:ext uri="{FF2B5EF4-FFF2-40B4-BE49-F238E27FC236}">
                  <a16:creationId xmlns:a16="http://schemas.microsoft.com/office/drawing/2014/main" id="{D5E57BE8-F749-00F1-A6CB-67ADD7E47697}"/>
                </a:ext>
              </a:extLst>
            </p:cNvPr>
            <p:cNvGrpSpPr/>
            <p:nvPr/>
          </p:nvGrpSpPr>
          <p:grpSpPr>
            <a:xfrm>
              <a:off x="8703080" y="3249134"/>
              <a:ext cx="1382097" cy="461665"/>
              <a:chOff x="8369300" y="2285293"/>
              <a:chExt cx="1382097" cy="461665"/>
            </a:xfrm>
          </p:grpSpPr>
          <p:sp>
            <p:nvSpPr>
              <p:cNvPr id="27" name="TextBox 26">
                <a:extLst>
                  <a:ext uri="{FF2B5EF4-FFF2-40B4-BE49-F238E27FC236}">
                    <a16:creationId xmlns:a16="http://schemas.microsoft.com/office/drawing/2014/main" id="{4ACA4D87-DE7F-1B51-AF05-F69BD9B705FA}"/>
                  </a:ext>
                </a:extLst>
              </p:cNvPr>
              <p:cNvSpPr txBox="1"/>
              <p:nvPr/>
            </p:nvSpPr>
            <p:spPr>
              <a:xfrm>
                <a:off x="8369300" y="2285293"/>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30" name="TextBox 29">
                <a:extLst>
                  <a:ext uri="{FF2B5EF4-FFF2-40B4-BE49-F238E27FC236}">
                    <a16:creationId xmlns:a16="http://schemas.microsoft.com/office/drawing/2014/main" id="{E1773C8F-4DB5-AF21-4721-C5DD1D84BAAA}"/>
                  </a:ext>
                </a:extLst>
              </p:cNvPr>
              <p:cNvSpPr txBox="1"/>
              <p:nvPr/>
            </p:nvSpPr>
            <p:spPr>
              <a:xfrm>
                <a:off x="9258954" y="2285293"/>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grpSp>
        <p:grpSp>
          <p:nvGrpSpPr>
            <p:cNvPr id="32" name="Group 31">
              <a:extLst>
                <a:ext uri="{FF2B5EF4-FFF2-40B4-BE49-F238E27FC236}">
                  <a16:creationId xmlns:a16="http://schemas.microsoft.com/office/drawing/2014/main" id="{E4D5AF20-88CC-6C3F-36EA-094E43921364}"/>
                </a:ext>
              </a:extLst>
            </p:cNvPr>
            <p:cNvGrpSpPr/>
            <p:nvPr/>
          </p:nvGrpSpPr>
          <p:grpSpPr>
            <a:xfrm>
              <a:off x="7655003" y="4162712"/>
              <a:ext cx="2436197" cy="830997"/>
              <a:chOff x="7315200" y="2247193"/>
              <a:chExt cx="2436197" cy="830997"/>
            </a:xfrm>
          </p:grpSpPr>
          <p:sp>
            <p:nvSpPr>
              <p:cNvPr id="38" name="TextBox 37">
                <a:extLst>
                  <a:ext uri="{FF2B5EF4-FFF2-40B4-BE49-F238E27FC236}">
                    <a16:creationId xmlns:a16="http://schemas.microsoft.com/office/drawing/2014/main" id="{EA236A58-D762-8BD0-1E18-F0292E61BEFB}"/>
                  </a:ext>
                </a:extLst>
              </p:cNvPr>
              <p:cNvSpPr txBox="1"/>
              <p:nvPr/>
            </p:nvSpPr>
            <p:spPr>
              <a:xfrm>
                <a:off x="7315200" y="2247193"/>
                <a:ext cx="800219" cy="830997"/>
              </a:xfrm>
              <a:prstGeom prst="rect">
                <a:avLst/>
              </a:prstGeom>
              <a:noFill/>
            </p:spPr>
            <p:txBody>
              <a:bodyPr wrap="none" rtlCol="0">
                <a:spAutoFit/>
              </a:bodyPr>
              <a:lstStyle/>
              <a:p>
                <a:pPr marL="0" algn="l">
                  <a:spcBef>
                    <a:spcPts val="3000"/>
                  </a:spcBef>
                </a:pPr>
                <a:r>
                  <a:rPr lang="en-GB" sz="4800" dirty="0">
                    <a:solidFill>
                      <a:srgbClr val="00B050"/>
                    </a:solidFill>
                    <a:latin typeface="Helvetica" pitchFamily="2" charset="0"/>
                    <a:ea typeface="Helvetica Light" charset="0"/>
                    <a:cs typeface="Helvetica Light" charset="0"/>
                    <a:sym typeface="Wingdings" pitchFamily="2" charset="2"/>
                  </a:rPr>
                  <a:t>❓</a:t>
                </a:r>
                <a:endParaRPr lang="en-GB" sz="3600" dirty="0">
                  <a:solidFill>
                    <a:srgbClr val="00B050"/>
                  </a:solidFill>
                  <a:latin typeface="Helvetica" pitchFamily="2" charset="0"/>
                  <a:ea typeface="Helvetica Light" charset="0"/>
                  <a:cs typeface="Helvetica Light" charset="0"/>
                  <a:sym typeface="Wingdings" pitchFamily="2" charset="2"/>
                </a:endParaRPr>
              </a:p>
            </p:txBody>
          </p:sp>
          <p:sp>
            <p:nvSpPr>
              <p:cNvPr id="40" name="TextBox 39">
                <a:extLst>
                  <a:ext uri="{FF2B5EF4-FFF2-40B4-BE49-F238E27FC236}">
                    <a16:creationId xmlns:a16="http://schemas.microsoft.com/office/drawing/2014/main" id="{E34A2044-5679-6B18-2D0C-9F64CBB5AE83}"/>
                  </a:ext>
                </a:extLst>
              </p:cNvPr>
              <p:cNvSpPr txBox="1"/>
              <p:nvPr/>
            </p:nvSpPr>
            <p:spPr>
              <a:xfrm>
                <a:off x="8369300" y="2285293"/>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41" name="TextBox 40">
                <a:extLst>
                  <a:ext uri="{FF2B5EF4-FFF2-40B4-BE49-F238E27FC236}">
                    <a16:creationId xmlns:a16="http://schemas.microsoft.com/office/drawing/2014/main" id="{C8C5DA60-4E4A-DB59-5C0E-3589B571B49B}"/>
                  </a:ext>
                </a:extLst>
              </p:cNvPr>
              <p:cNvSpPr txBox="1"/>
              <p:nvPr/>
            </p:nvSpPr>
            <p:spPr>
              <a:xfrm>
                <a:off x="9258954" y="2285293"/>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grpSp>
        <p:sp>
          <p:nvSpPr>
            <p:cNvPr id="7" name="TextBox 6">
              <a:extLst>
                <a:ext uri="{FF2B5EF4-FFF2-40B4-BE49-F238E27FC236}">
                  <a16:creationId xmlns:a16="http://schemas.microsoft.com/office/drawing/2014/main" id="{F90163D7-08DB-FAE8-8C98-E7FB898D13F9}"/>
                </a:ext>
              </a:extLst>
            </p:cNvPr>
            <p:cNvSpPr txBox="1"/>
            <p:nvPr/>
          </p:nvSpPr>
          <p:spPr>
            <a:xfrm>
              <a:off x="10505741" y="2360955"/>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9" name="TextBox 8">
              <a:extLst>
                <a:ext uri="{FF2B5EF4-FFF2-40B4-BE49-F238E27FC236}">
                  <a16:creationId xmlns:a16="http://schemas.microsoft.com/office/drawing/2014/main" id="{89AE5593-6EB5-8616-192C-F9F217498B12}"/>
                </a:ext>
              </a:extLst>
            </p:cNvPr>
            <p:cNvSpPr txBox="1"/>
            <p:nvPr/>
          </p:nvSpPr>
          <p:spPr>
            <a:xfrm>
              <a:off x="10505740" y="3243107"/>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12" name="TextBox 11">
              <a:extLst>
                <a:ext uri="{FF2B5EF4-FFF2-40B4-BE49-F238E27FC236}">
                  <a16:creationId xmlns:a16="http://schemas.microsoft.com/office/drawing/2014/main" id="{F48FF158-6B58-E740-030F-9AB500D7DE82}"/>
                </a:ext>
              </a:extLst>
            </p:cNvPr>
            <p:cNvSpPr txBox="1"/>
            <p:nvPr/>
          </p:nvSpPr>
          <p:spPr>
            <a:xfrm>
              <a:off x="10516467" y="4201476"/>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14" name="TextBox 13">
              <a:extLst>
                <a:ext uri="{FF2B5EF4-FFF2-40B4-BE49-F238E27FC236}">
                  <a16:creationId xmlns:a16="http://schemas.microsoft.com/office/drawing/2014/main" id="{1FFBB538-ED2F-3B22-1082-99CBEFC9C857}"/>
                </a:ext>
              </a:extLst>
            </p:cNvPr>
            <p:cNvSpPr txBox="1"/>
            <p:nvPr/>
          </p:nvSpPr>
          <p:spPr>
            <a:xfrm>
              <a:off x="10516467" y="5083628"/>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16" name="TextBox 15">
              <a:extLst>
                <a:ext uri="{FF2B5EF4-FFF2-40B4-BE49-F238E27FC236}">
                  <a16:creationId xmlns:a16="http://schemas.microsoft.com/office/drawing/2014/main" id="{D13FDE1D-FFE1-6DB5-6FC0-98536F2150F6}"/>
                </a:ext>
              </a:extLst>
            </p:cNvPr>
            <p:cNvSpPr txBox="1"/>
            <p:nvPr/>
          </p:nvSpPr>
          <p:spPr>
            <a:xfrm>
              <a:off x="11451298" y="2360954"/>
              <a:ext cx="492443" cy="461665"/>
            </a:xfrm>
            <a:prstGeom prst="rect">
              <a:avLst/>
            </a:prstGeom>
            <a:noFill/>
          </p:spPr>
          <p:txBody>
            <a:bodyPr wrap="none" rtlCol="0">
              <a:spAutoFit/>
            </a:bodyPr>
            <a:lstStyle/>
            <a:p>
              <a:pPr marL="0" algn="l">
                <a:spcBef>
                  <a:spcPts val="3000"/>
                </a:spcBef>
              </a:pPr>
              <a:r>
                <a:rPr lang="en-GB" sz="2400" dirty="0">
                  <a:solidFill>
                    <a:srgbClr val="00B050"/>
                  </a:solidFill>
                  <a:latin typeface="Helvetica" pitchFamily="2" charset="0"/>
                  <a:ea typeface="Helvetica Light" charset="0"/>
                  <a:cs typeface="Helvetica Light" charset="0"/>
                  <a:sym typeface="Wingdings" pitchFamily="2" charset="2"/>
                </a:rPr>
                <a:t>✅</a:t>
              </a:r>
            </a:p>
          </p:txBody>
        </p:sp>
        <p:sp>
          <p:nvSpPr>
            <p:cNvPr id="17" name="TextBox 16">
              <a:extLst>
                <a:ext uri="{FF2B5EF4-FFF2-40B4-BE49-F238E27FC236}">
                  <a16:creationId xmlns:a16="http://schemas.microsoft.com/office/drawing/2014/main" id="{9661E003-DB15-2A17-B974-AC29EEEB3FEE}"/>
                </a:ext>
              </a:extLst>
            </p:cNvPr>
            <p:cNvSpPr txBox="1"/>
            <p:nvPr/>
          </p:nvSpPr>
          <p:spPr>
            <a:xfrm>
              <a:off x="7553466" y="6131684"/>
              <a:ext cx="3284113" cy="461665"/>
            </a:xfrm>
            <a:prstGeom prst="rect">
              <a:avLst/>
            </a:prstGeom>
            <a:noFill/>
          </p:spPr>
          <p:txBody>
            <a:bodyPr wrap="square" rtlCol="0">
              <a:spAutoFit/>
            </a:bodyPr>
            <a:lstStyle/>
            <a:p>
              <a:pPr marL="0" algn="l">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Almost all Higgs couplings to SM particles will have been measured at HL-LHC &amp; FCC-ee</a:t>
              </a:r>
            </a:p>
          </p:txBody>
        </p:sp>
      </p:gr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829E6BB4-7841-53A3-ACD2-B17D4740DADA}"/>
                  </a:ext>
                </a:extLst>
              </p:cNvPr>
              <p:cNvSpPr txBox="1"/>
              <p:nvPr/>
            </p:nvSpPr>
            <p:spPr>
              <a:xfrm>
                <a:off x="641952" y="1591401"/>
                <a:ext cx="4000775" cy="307777"/>
              </a:xfrm>
              <a:prstGeom prst="rect">
                <a:avLst/>
              </a:prstGeom>
              <a:noFill/>
            </p:spPr>
            <p:txBody>
              <a:bodyPr wrap="none" rtlCol="0">
                <a:spAutoFit/>
              </a:bodyPr>
              <a:lstStyle/>
              <a:p>
                <a:pPr>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Can we measure the decay? </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(recall: </a:t>
                </a:r>
                <a14:m>
                  <m:oMath xmlns:m="http://schemas.openxmlformats.org/officeDocument/2006/math">
                    <m:sSub>
                      <m:sSubPr>
                        <m:ctrlPr>
                          <a:rPr lang="en-US" sz="1400" i="1">
                            <a:solidFill>
                              <a:schemeClr val="tx1">
                                <a:lumMod val="75000"/>
                                <a:lumOff val="25000"/>
                              </a:schemeClr>
                            </a:solidFill>
                            <a:latin typeface="Cambria Math" panose="02040503050406030204" pitchFamily="18" charset="0"/>
                            <a:ea typeface="Cambria Math" panose="02040503050406030204" pitchFamily="18" charset="0"/>
                          </a:rPr>
                        </m:ctrlPr>
                      </m:sSubPr>
                      <m:e>
                        <m:r>
                          <m:rPr>
                            <m:sty m:val="p"/>
                          </m:rPr>
                          <a:rPr lang="el-GR" sz="1400" i="1">
                            <a:solidFill>
                              <a:schemeClr val="tx1">
                                <a:lumMod val="75000"/>
                                <a:lumOff val="25000"/>
                              </a:schemeClr>
                            </a:solidFill>
                            <a:latin typeface="Cambria Math" panose="02040503050406030204" pitchFamily="18" charset="0"/>
                            <a:ea typeface="Cambria Math" panose="02040503050406030204" pitchFamily="18" charset="0"/>
                          </a:rPr>
                          <m:t>Γ</m:t>
                        </m:r>
                      </m:e>
                      <m:sub>
                        <m:r>
                          <a:rPr lang="en-US" sz="1400" i="1">
                            <a:solidFill>
                              <a:schemeClr val="tx1">
                                <a:lumMod val="75000"/>
                                <a:lumOff val="25000"/>
                              </a:schemeClr>
                            </a:solidFill>
                            <a:latin typeface="Cambria Math" panose="02040503050406030204" pitchFamily="18" charset="0"/>
                            <a:ea typeface="Cambria Math" panose="02040503050406030204" pitchFamily="18" charset="0"/>
                          </a:rPr>
                          <m:t>𝐻</m:t>
                        </m:r>
                      </m:sub>
                    </m:sSub>
                  </m:oMath>
                </a14:m>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 4.1 MeV)</a:t>
                </a:r>
                <a:endParaRPr lang="en-GB" sz="1400" dirty="0">
                  <a:solidFill>
                    <a:prstClr val="black"/>
                  </a:solidFill>
                  <a:latin typeface="Helvetica" pitchFamily="2" charset="0"/>
                  <a:ea typeface="Helvetica Light" charset="0"/>
                  <a:cs typeface="Helvetica Light" charset="0"/>
                  <a:sym typeface="Wingdings" pitchFamily="2" charset="2"/>
                </a:endParaRPr>
              </a:p>
            </p:txBody>
          </p:sp>
        </mc:Choice>
        <mc:Fallback xmlns="">
          <p:sp>
            <p:nvSpPr>
              <p:cNvPr id="18" name="TextBox 17">
                <a:extLst>
                  <a:ext uri="{FF2B5EF4-FFF2-40B4-BE49-F238E27FC236}">
                    <a16:creationId xmlns:a16="http://schemas.microsoft.com/office/drawing/2014/main" id="{829E6BB4-7841-53A3-ACD2-B17D4740DADA}"/>
                  </a:ext>
                </a:extLst>
              </p:cNvPr>
              <p:cNvSpPr txBox="1">
                <a:spLocks noRot="1" noChangeAspect="1" noMove="1" noResize="1" noEditPoints="1" noAdjustHandles="1" noChangeArrowheads="1" noChangeShapeType="1" noTextEdit="1"/>
              </p:cNvSpPr>
              <p:nvPr/>
            </p:nvSpPr>
            <p:spPr>
              <a:xfrm>
                <a:off x="641952" y="1591401"/>
                <a:ext cx="4000775" cy="307777"/>
              </a:xfrm>
              <a:prstGeom prst="rect">
                <a:avLst/>
              </a:prstGeom>
              <a:blipFill>
                <a:blip r:embed="rId3"/>
                <a:stretch>
                  <a:fillRect l="-633" t="-4000" b="-2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F19B49C4-18FC-A934-2186-1C676449A383}"/>
                  </a:ext>
                </a:extLst>
              </p:cNvPr>
              <p:cNvSpPr txBox="1"/>
              <p:nvPr/>
            </p:nvSpPr>
            <p:spPr>
              <a:xfrm>
                <a:off x="1323211" y="1967601"/>
                <a:ext cx="4321939" cy="598754"/>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r>
                        <m:rPr>
                          <m:sty m:val="p"/>
                        </m:rPr>
                        <a:rPr lang="en-US" sz="1500" b="0" i="0" smtClean="0">
                          <a:solidFill>
                            <a:srgbClr val="000000"/>
                          </a:solidFill>
                          <a:latin typeface="Cambria Math" panose="02040503050406030204" pitchFamily="18" charset="0"/>
                          <a:ea typeface="Cambria Math" panose="02040503050406030204" pitchFamily="18" charset="0"/>
                        </a:rPr>
                        <m:t>BR</m:t>
                      </m:r>
                      <m:d>
                        <m:dPr>
                          <m:ctrlPr>
                            <a:rPr lang="en-US" sz="1500" b="0" i="1" smtClean="0">
                              <a:solidFill>
                                <a:srgbClr val="000000"/>
                              </a:solidFill>
                              <a:latin typeface="Cambria Math" panose="02040503050406030204" pitchFamily="18" charset="0"/>
                              <a:ea typeface="Cambria Math" panose="02040503050406030204" pitchFamily="18" charset="0"/>
                            </a:rPr>
                          </m:ctrlPr>
                        </m:dPr>
                        <m:e>
                          <m:r>
                            <a:rPr lang="en-US" sz="1500" b="0" i="1" smtClean="0">
                              <a:solidFill>
                                <a:srgbClr val="000000"/>
                              </a:solidFill>
                              <a:latin typeface="Cambria Math" panose="02040503050406030204" pitchFamily="18" charset="0"/>
                              <a:ea typeface="Cambria Math" panose="02040503050406030204" pitchFamily="18" charset="0"/>
                            </a:rPr>
                            <m:t>𝐻</m:t>
                          </m:r>
                          <m:r>
                            <a:rPr lang="en-US" sz="1500" b="0" i="1" smtClean="0">
                              <a:solidFill>
                                <a:srgbClr val="000000"/>
                              </a:solidFill>
                              <a:latin typeface="Cambria Math" panose="02040503050406030204" pitchFamily="18" charset="0"/>
                              <a:ea typeface="Cambria Math" panose="02040503050406030204" pitchFamily="18" charset="0"/>
                            </a:rPr>
                            <m:t>→</m:t>
                          </m:r>
                          <m:sSup>
                            <m:sSupPr>
                              <m:ctrlPr>
                                <a:rPr lang="en-US" sz="1500" b="0" i="1" smtClean="0">
                                  <a:solidFill>
                                    <a:srgbClr val="000000"/>
                                  </a:solidFill>
                                  <a:latin typeface="Cambria Math" panose="02040503050406030204" pitchFamily="18" charset="0"/>
                                  <a:ea typeface="Cambria Math" panose="02040503050406030204" pitchFamily="18" charset="0"/>
                                </a:rPr>
                              </m:ctrlPr>
                            </m:sSupPr>
                            <m:e>
                              <m:r>
                                <a:rPr lang="en-US" sz="1500" b="0" i="1" smtClean="0">
                                  <a:solidFill>
                                    <a:srgbClr val="000000"/>
                                  </a:solidFill>
                                  <a:latin typeface="Cambria Math" panose="02040503050406030204" pitchFamily="18" charset="0"/>
                                  <a:ea typeface="Cambria Math" panose="02040503050406030204" pitchFamily="18" charset="0"/>
                                </a:rPr>
                                <m:t>𝑒</m:t>
                              </m:r>
                            </m:e>
                            <m:sup>
                              <m:r>
                                <a:rPr lang="en-US" sz="1500" b="0" i="1" smtClean="0">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b="0" i="1" smtClean="0">
                                  <a:solidFill>
                                    <a:srgbClr val="000000"/>
                                  </a:solidFill>
                                  <a:latin typeface="Cambria Math" panose="02040503050406030204" pitchFamily="18" charset="0"/>
                                  <a:ea typeface="Cambria Math" panose="02040503050406030204" pitchFamily="18" charset="0"/>
                                </a:rPr>
                                <m:t>−</m:t>
                              </m:r>
                            </m:sup>
                          </m:sSup>
                        </m:e>
                      </m:d>
                      <m:r>
                        <a:rPr lang="en-US" sz="1500" b="0" i="1" smtClean="0">
                          <a:solidFill>
                            <a:srgbClr val="000000"/>
                          </a:solidFill>
                          <a:latin typeface="Cambria Math" panose="02040503050406030204" pitchFamily="18" charset="0"/>
                          <a:ea typeface="Cambria Math" panose="02040503050406030204" pitchFamily="18" charset="0"/>
                        </a:rPr>
                        <m:t>≃</m:t>
                      </m:r>
                      <m:f>
                        <m:fPr>
                          <m:ctrlPr>
                            <a:rPr lang="en-US" sz="1500" b="0" i="1" smtClean="0">
                              <a:solidFill>
                                <a:srgbClr val="000000"/>
                              </a:solidFill>
                              <a:latin typeface="Cambria Math" panose="02040503050406030204" pitchFamily="18" charset="0"/>
                              <a:ea typeface="Cambria Math" panose="02040503050406030204" pitchFamily="18" charset="0"/>
                            </a:rPr>
                          </m:ctrlPr>
                        </m:fPr>
                        <m:num>
                          <m:r>
                            <a:rPr lang="en-US" sz="1500" b="0" i="1" smtClean="0">
                              <a:solidFill>
                                <a:srgbClr val="000000"/>
                              </a:solidFill>
                              <a:latin typeface="Cambria Math" panose="02040503050406030204" pitchFamily="18" charset="0"/>
                              <a:ea typeface="Cambria Math" panose="02040503050406030204" pitchFamily="18" charset="0"/>
                            </a:rPr>
                            <m:t>1</m:t>
                          </m:r>
                        </m:num>
                        <m:den>
                          <m:sSub>
                            <m:sSubPr>
                              <m:ctrlPr>
                                <a:rPr lang="en-US" sz="1500" b="0" i="1" smtClean="0">
                                  <a:solidFill>
                                    <a:srgbClr val="000000"/>
                                  </a:solidFill>
                                  <a:latin typeface="Cambria Math" panose="02040503050406030204" pitchFamily="18" charset="0"/>
                                  <a:ea typeface="Cambria Math" panose="02040503050406030204" pitchFamily="18" charset="0"/>
                                </a:rPr>
                              </m:ctrlPr>
                            </m:sSubPr>
                            <m:e>
                              <m:r>
                                <m:rPr>
                                  <m:sty m:val="p"/>
                                </m:rPr>
                                <a:rPr lang="el-GR" sz="1500" b="0" i="1" smtClean="0">
                                  <a:solidFill>
                                    <a:srgbClr val="000000"/>
                                  </a:solidFill>
                                  <a:latin typeface="Cambria Math" panose="02040503050406030204" pitchFamily="18" charset="0"/>
                                  <a:ea typeface="Cambria Math" panose="02040503050406030204" pitchFamily="18" charset="0"/>
                                </a:rPr>
                                <m:t>Γ</m:t>
                              </m:r>
                            </m:e>
                            <m:sub>
                              <m:r>
                                <a:rPr lang="en-US" sz="1500" b="0" i="1" smtClean="0">
                                  <a:solidFill>
                                    <a:srgbClr val="000000"/>
                                  </a:solidFill>
                                  <a:latin typeface="Cambria Math" panose="02040503050406030204" pitchFamily="18" charset="0"/>
                                  <a:ea typeface="Cambria Math" panose="02040503050406030204" pitchFamily="18" charset="0"/>
                                </a:rPr>
                                <m:t>𝐻</m:t>
                              </m:r>
                            </m:sub>
                          </m:sSub>
                        </m:den>
                      </m:f>
                      <m:r>
                        <a:rPr lang="en-US" sz="1500" b="0" i="1" smtClean="0">
                          <a:solidFill>
                            <a:srgbClr val="000000"/>
                          </a:solidFill>
                          <a:latin typeface="Cambria Math" panose="02040503050406030204" pitchFamily="18" charset="0"/>
                          <a:ea typeface="Cambria Math" panose="02040503050406030204" pitchFamily="18" charset="0"/>
                        </a:rPr>
                        <m:t>∙</m:t>
                      </m:r>
                      <m:f>
                        <m:fPr>
                          <m:ctrlPr>
                            <a:rPr lang="en-US" sz="1500" b="0" i="1" smtClean="0">
                              <a:solidFill>
                                <a:srgbClr val="000000"/>
                              </a:solidFill>
                              <a:latin typeface="Cambria Math" panose="02040503050406030204" pitchFamily="18" charset="0"/>
                              <a:ea typeface="Cambria Math" panose="02040503050406030204" pitchFamily="18" charset="0"/>
                            </a:rPr>
                          </m:ctrlPr>
                        </m:fPr>
                        <m:num>
                          <m:sSub>
                            <m:sSubPr>
                              <m:ctrlPr>
                                <a:rPr lang="en-US" sz="1500" b="0" i="1" smtClean="0">
                                  <a:solidFill>
                                    <a:srgbClr val="000000"/>
                                  </a:solidFill>
                                  <a:latin typeface="Cambria Math" panose="02040503050406030204" pitchFamily="18" charset="0"/>
                                  <a:ea typeface="Cambria Math" panose="02040503050406030204" pitchFamily="18" charset="0"/>
                                </a:rPr>
                              </m:ctrlPr>
                            </m:sSubPr>
                            <m:e>
                              <m:r>
                                <a:rPr lang="en-US" sz="1500" b="0" i="1" smtClean="0">
                                  <a:solidFill>
                                    <a:srgbClr val="000000"/>
                                  </a:solidFill>
                                  <a:latin typeface="Cambria Math" panose="02040503050406030204" pitchFamily="18" charset="0"/>
                                  <a:ea typeface="Cambria Math" panose="02040503050406030204" pitchFamily="18" charset="0"/>
                                </a:rPr>
                                <m:t>𝐺</m:t>
                              </m:r>
                            </m:e>
                            <m:sub>
                              <m:r>
                                <a:rPr lang="en-US" sz="1500" b="0" i="1" smtClean="0">
                                  <a:solidFill>
                                    <a:srgbClr val="000000"/>
                                  </a:solidFill>
                                  <a:latin typeface="Cambria Math" panose="02040503050406030204" pitchFamily="18" charset="0"/>
                                  <a:ea typeface="Cambria Math" panose="02040503050406030204" pitchFamily="18" charset="0"/>
                                </a:rPr>
                                <m:t>𝐹</m:t>
                              </m:r>
                            </m:sub>
                          </m:sSub>
                          <m:sSub>
                            <m:sSubPr>
                              <m:ctrlPr>
                                <a:rPr lang="en-US" sz="1500" b="0" i="1" smtClean="0">
                                  <a:solidFill>
                                    <a:srgbClr val="000000"/>
                                  </a:solidFill>
                                  <a:latin typeface="Cambria Math" panose="02040503050406030204" pitchFamily="18" charset="0"/>
                                  <a:ea typeface="Cambria Math" panose="02040503050406030204" pitchFamily="18" charset="0"/>
                                </a:rPr>
                              </m:ctrlPr>
                            </m:sSub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Sub>
                          <m:sSubSup>
                            <m:sSubSupPr>
                              <m:ctrlPr>
                                <a:rPr lang="en-US" sz="1500" b="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𝑒</m:t>
                              </m:r>
                            </m:sub>
                            <m:sup>
                              <m:r>
                                <a:rPr lang="en-US" sz="1500" b="0" i="1" smtClean="0">
                                  <a:solidFill>
                                    <a:srgbClr val="000000"/>
                                  </a:solidFill>
                                  <a:latin typeface="Cambria Math" panose="02040503050406030204" pitchFamily="18" charset="0"/>
                                  <a:ea typeface="Cambria Math" panose="02040503050406030204" pitchFamily="18" charset="0"/>
                                </a:rPr>
                                <m:t>2</m:t>
                              </m:r>
                            </m:sup>
                          </m:sSubSup>
                        </m:num>
                        <m:den>
                          <m:r>
                            <a:rPr lang="en-US" sz="1500" b="0" i="1" smtClean="0">
                              <a:solidFill>
                                <a:srgbClr val="000000"/>
                              </a:solidFill>
                              <a:latin typeface="Cambria Math" panose="02040503050406030204" pitchFamily="18" charset="0"/>
                              <a:ea typeface="Cambria Math" panose="02040503050406030204" pitchFamily="18" charset="0"/>
                            </a:rPr>
                            <m:t>4</m:t>
                          </m:r>
                          <m:r>
                            <a:rPr lang="en-US" sz="1500" b="0" i="1" smtClean="0">
                              <a:solidFill>
                                <a:srgbClr val="000000"/>
                              </a:solidFill>
                              <a:latin typeface="Cambria Math" panose="02040503050406030204" pitchFamily="18" charset="0"/>
                              <a:ea typeface="Cambria Math" panose="02040503050406030204" pitchFamily="18" charset="0"/>
                            </a:rPr>
                            <m:t>𝜋</m:t>
                          </m:r>
                          <m:rad>
                            <m:radPr>
                              <m:degHide m:val="on"/>
                              <m:ctrlPr>
                                <a:rPr lang="en-US" sz="1500" b="0" i="1" smtClean="0">
                                  <a:solidFill>
                                    <a:srgbClr val="000000"/>
                                  </a:solidFill>
                                  <a:latin typeface="Cambria Math" panose="02040503050406030204" pitchFamily="18" charset="0"/>
                                  <a:ea typeface="Cambria Math" panose="02040503050406030204" pitchFamily="18" charset="0"/>
                                </a:rPr>
                              </m:ctrlPr>
                            </m:radPr>
                            <m:deg/>
                            <m:e>
                              <m:r>
                                <a:rPr lang="en-US" sz="1500" b="0" i="1" smtClean="0">
                                  <a:solidFill>
                                    <a:srgbClr val="000000"/>
                                  </a:solidFill>
                                  <a:latin typeface="Cambria Math" panose="02040503050406030204" pitchFamily="18" charset="0"/>
                                  <a:ea typeface="Cambria Math" panose="02040503050406030204" pitchFamily="18" charset="0"/>
                                </a:rPr>
                                <m:t>2</m:t>
                              </m:r>
                            </m:e>
                          </m:rad>
                        </m:den>
                      </m:f>
                      <m:r>
                        <a:rPr lang="en-US" sz="1500" b="0" i="1" smtClean="0">
                          <a:solidFill>
                            <a:srgbClr val="000000"/>
                          </a:solidFill>
                          <a:latin typeface="Cambria Math" panose="02040503050406030204" pitchFamily="18" charset="0"/>
                          <a:ea typeface="Cambria Math" panose="02040503050406030204" pitchFamily="18" charset="0"/>
                        </a:rPr>
                        <m:t>≈5.2∙</m:t>
                      </m:r>
                      <m:sSup>
                        <m:sSupPr>
                          <m:ctrlPr>
                            <a:rPr lang="en-US" sz="1500" b="0" i="1" smtClean="0">
                              <a:solidFill>
                                <a:srgbClr val="000000"/>
                              </a:solidFill>
                              <a:latin typeface="Cambria Math" panose="02040503050406030204" pitchFamily="18" charset="0"/>
                              <a:ea typeface="Cambria Math" panose="02040503050406030204" pitchFamily="18" charset="0"/>
                            </a:rPr>
                          </m:ctrlPr>
                        </m:sSupPr>
                        <m:e>
                          <m:r>
                            <a:rPr lang="en-US" sz="1500" b="0" i="1" smtClean="0">
                              <a:solidFill>
                                <a:srgbClr val="000000"/>
                              </a:solidFill>
                              <a:latin typeface="Cambria Math" panose="02040503050406030204" pitchFamily="18" charset="0"/>
                              <a:ea typeface="Cambria Math" panose="02040503050406030204" pitchFamily="18" charset="0"/>
                            </a:rPr>
                            <m:t>10</m:t>
                          </m:r>
                        </m:e>
                        <m:sup>
                          <m:r>
                            <a:rPr lang="en-US" sz="1500" b="0" i="1" smtClean="0">
                              <a:solidFill>
                                <a:srgbClr val="000000"/>
                              </a:solidFill>
                              <a:latin typeface="Cambria Math" panose="02040503050406030204" pitchFamily="18" charset="0"/>
                              <a:ea typeface="Cambria Math" panose="02040503050406030204" pitchFamily="18" charset="0"/>
                            </a:rPr>
                            <m:t>−9</m:t>
                          </m:r>
                        </m:sup>
                      </m:sSup>
                    </m:oMath>
                  </m:oMathPara>
                </a14:m>
                <a:endParaRPr lang="en-GB" sz="1500" dirty="0"/>
              </a:p>
            </p:txBody>
          </p:sp>
        </mc:Choice>
        <mc:Fallback xmlns="">
          <p:sp>
            <p:nvSpPr>
              <p:cNvPr id="19" name="TextBox 18">
                <a:extLst>
                  <a:ext uri="{FF2B5EF4-FFF2-40B4-BE49-F238E27FC236}">
                    <a16:creationId xmlns:a16="http://schemas.microsoft.com/office/drawing/2014/main" id="{F19B49C4-18FC-A934-2186-1C676449A383}"/>
                  </a:ext>
                </a:extLst>
              </p:cNvPr>
              <p:cNvSpPr txBox="1">
                <a:spLocks noRot="1" noChangeAspect="1" noMove="1" noResize="1" noEditPoints="1" noAdjustHandles="1" noChangeArrowheads="1" noChangeShapeType="1" noTextEdit="1"/>
              </p:cNvSpPr>
              <p:nvPr/>
            </p:nvSpPr>
            <p:spPr>
              <a:xfrm>
                <a:off x="1323211" y="1967601"/>
                <a:ext cx="4321939" cy="598754"/>
              </a:xfrm>
              <a:prstGeom prst="rect">
                <a:avLst/>
              </a:prstGeom>
              <a:blipFill>
                <a:blip r:embed="rId4"/>
                <a:stretch>
                  <a:fillRect/>
                </a:stretch>
              </a:blipFill>
            </p:spPr>
            <p:txBody>
              <a:bodyPr/>
              <a:lstStyle/>
              <a:p>
                <a:r>
                  <a:rPr lang="en-GB">
                    <a:noFill/>
                  </a:rPr>
                  <a:t> </a:t>
                </a:r>
              </a:p>
            </p:txBody>
          </p:sp>
        </mc:Fallback>
      </mc:AlternateContent>
      <p:sp>
        <p:nvSpPr>
          <p:cNvPr id="21" name="TextBox 20">
            <a:extLst>
              <a:ext uri="{FF2B5EF4-FFF2-40B4-BE49-F238E27FC236}">
                <a16:creationId xmlns:a16="http://schemas.microsoft.com/office/drawing/2014/main" id="{59D17DFF-958B-7E5C-6C7F-5159B05B5AE7}"/>
              </a:ext>
            </a:extLst>
          </p:cNvPr>
          <p:cNvSpPr txBox="1"/>
          <p:nvPr/>
        </p:nvSpPr>
        <p:spPr>
          <a:xfrm>
            <a:off x="641952" y="2670557"/>
            <a:ext cx="3974165" cy="307777"/>
          </a:xfrm>
          <a:prstGeom prst="rect">
            <a:avLst/>
          </a:prstGeom>
          <a:noFill/>
        </p:spPr>
        <p:txBody>
          <a:bodyPr wrap="non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The entire HL-LHC may produce 2 such events!</a:t>
            </a:r>
          </a:p>
        </p:txBody>
      </p:sp>
      <p:sp>
        <p:nvSpPr>
          <p:cNvPr id="22" name="TextBox 21">
            <a:extLst>
              <a:ext uri="{FF2B5EF4-FFF2-40B4-BE49-F238E27FC236}">
                <a16:creationId xmlns:a16="http://schemas.microsoft.com/office/drawing/2014/main" id="{0FAAA76D-DA76-B8DF-8510-F19281093AD2}"/>
              </a:ext>
            </a:extLst>
          </p:cNvPr>
          <p:cNvSpPr txBox="1"/>
          <p:nvPr/>
        </p:nvSpPr>
        <p:spPr>
          <a:xfrm>
            <a:off x="641951" y="3092805"/>
            <a:ext cx="3478837" cy="307777"/>
          </a:xfrm>
          <a:prstGeom prst="rect">
            <a:avLst/>
          </a:prstGeom>
          <a:noFill/>
        </p:spPr>
        <p:txBody>
          <a:bodyPr wrap="non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At the FCC-ee, BW s-channel resonance:</a:t>
            </a:r>
          </a:p>
        </p:txBody>
      </p: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8E933471-E984-3D3D-2548-9F8B4E545C80}"/>
                  </a:ext>
                </a:extLst>
              </p:cNvPr>
              <p:cNvSpPr txBox="1"/>
              <p:nvPr/>
            </p:nvSpPr>
            <p:spPr>
              <a:xfrm>
                <a:off x="630271" y="3473940"/>
                <a:ext cx="6109748" cy="603755"/>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r>
                        <a:rPr lang="en-US" sz="1500" b="0" i="1" smtClean="0">
                          <a:solidFill>
                            <a:srgbClr val="000000"/>
                          </a:solidFill>
                          <a:latin typeface="Cambria Math" panose="02040503050406030204" pitchFamily="18" charset="0"/>
                          <a:ea typeface="Cambria Math" panose="02040503050406030204" pitchFamily="18" charset="0"/>
                        </a:rPr>
                        <m:t>𝜎</m:t>
                      </m:r>
                      <m:d>
                        <m:dPr>
                          <m:ctrlPr>
                            <a:rPr lang="en-US" sz="1500" b="0" i="1" smtClean="0">
                              <a:solidFill>
                                <a:srgbClr val="000000"/>
                              </a:solidFill>
                              <a:latin typeface="Cambria Math" panose="02040503050406030204" pitchFamily="18" charset="0"/>
                              <a:ea typeface="Cambria Math" panose="02040503050406030204" pitchFamily="18" charset="0"/>
                            </a:rPr>
                          </m:ctrlPr>
                        </m:dPr>
                        <m:e>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r>
                            <a:rPr lang="en-US" sz="1500" i="1">
                              <a:solidFill>
                                <a:srgbClr val="000000"/>
                              </a:solidFill>
                              <a:latin typeface="Cambria Math" panose="02040503050406030204" pitchFamily="18" charset="0"/>
                              <a:ea typeface="Cambria Math" panose="02040503050406030204" pitchFamily="18" charset="0"/>
                            </a:rPr>
                            <m:t>→</m:t>
                          </m:r>
                          <m:r>
                            <a:rPr lang="en-US" sz="1500" b="0" i="1" smtClean="0">
                              <a:solidFill>
                                <a:srgbClr val="000000"/>
                              </a:solidFill>
                              <a:latin typeface="Cambria Math" panose="02040503050406030204" pitchFamily="18" charset="0"/>
                              <a:ea typeface="Cambria Math" panose="02040503050406030204" pitchFamily="18" charset="0"/>
                            </a:rPr>
                            <m:t>𝐻</m:t>
                          </m:r>
                        </m:e>
                      </m:d>
                      <m:r>
                        <a:rPr lang="en-US" sz="1500" b="0" i="1" smtClean="0">
                          <a:solidFill>
                            <a:srgbClr val="000000"/>
                          </a:solidFill>
                          <a:latin typeface="Cambria Math" panose="02040503050406030204" pitchFamily="18" charset="0"/>
                          <a:ea typeface="Cambria Math" panose="02040503050406030204" pitchFamily="18" charset="0"/>
                        </a:rPr>
                        <m:t>≃</m:t>
                      </m:r>
                      <m:f>
                        <m:fPr>
                          <m:ctrlPr>
                            <a:rPr lang="en-US" sz="1500" b="0" i="1" smtClean="0">
                              <a:solidFill>
                                <a:srgbClr val="000000"/>
                              </a:solidFill>
                              <a:latin typeface="Cambria Math" panose="02040503050406030204" pitchFamily="18" charset="0"/>
                              <a:ea typeface="Cambria Math" panose="02040503050406030204" pitchFamily="18" charset="0"/>
                            </a:rPr>
                          </m:ctrlPr>
                        </m:fPr>
                        <m:num>
                          <m:r>
                            <a:rPr lang="en-US" sz="1500" i="1">
                              <a:solidFill>
                                <a:srgbClr val="000000"/>
                              </a:solidFill>
                              <a:latin typeface="Cambria Math" panose="02040503050406030204" pitchFamily="18" charset="0"/>
                              <a:ea typeface="Cambria Math" panose="02040503050406030204" pitchFamily="18" charset="0"/>
                            </a:rPr>
                            <m:t>4</m:t>
                          </m:r>
                          <m:r>
                            <a:rPr lang="en-US" sz="1500" i="1">
                              <a:solidFill>
                                <a:srgbClr val="000000"/>
                              </a:solidFill>
                              <a:latin typeface="Cambria Math" panose="02040503050406030204" pitchFamily="18" charset="0"/>
                              <a:ea typeface="Cambria Math" panose="02040503050406030204" pitchFamily="18" charset="0"/>
                            </a:rPr>
                            <m:t>𝜋</m:t>
                          </m:r>
                          <m:sSub>
                            <m:sSubPr>
                              <m:ctrlPr>
                                <a:rPr lang="en-US" sz="1500" i="1">
                                  <a:solidFill>
                                    <a:srgbClr val="000000"/>
                                  </a:solidFill>
                                  <a:latin typeface="Cambria Math" panose="02040503050406030204" pitchFamily="18" charset="0"/>
                                  <a:ea typeface="Cambria Math" panose="02040503050406030204" pitchFamily="18" charset="0"/>
                                </a:rPr>
                              </m:ctrlPr>
                            </m:sSubPr>
                            <m:e>
                              <m:r>
                                <m:rPr>
                                  <m:sty m:val="p"/>
                                </m:rPr>
                                <a:rPr lang="el-GR" sz="1500" i="1">
                                  <a:solidFill>
                                    <a:srgbClr val="000000"/>
                                  </a:solidFill>
                                  <a:latin typeface="Cambria Math" panose="02040503050406030204" pitchFamily="18" charset="0"/>
                                  <a:ea typeface="Cambria Math" panose="02040503050406030204" pitchFamily="18" charset="0"/>
                                </a:rPr>
                                <m:t>Γ</m:t>
                              </m:r>
                            </m:e>
                            <m:sub>
                              <m:r>
                                <a:rPr lang="en-US" sz="1500" i="1">
                                  <a:solidFill>
                                    <a:srgbClr val="000000"/>
                                  </a:solidFill>
                                  <a:latin typeface="Cambria Math" panose="02040503050406030204" pitchFamily="18" charset="0"/>
                                  <a:ea typeface="Cambria Math" panose="02040503050406030204" pitchFamily="18" charset="0"/>
                                </a:rPr>
                                <m:t>𝐻</m:t>
                              </m:r>
                            </m:sub>
                          </m:sSub>
                          <m:r>
                            <m:rPr>
                              <m:sty m:val="p"/>
                            </m:rPr>
                            <a:rPr lang="el-GR" sz="1500" i="0" smtClean="0">
                              <a:solidFill>
                                <a:srgbClr val="000000"/>
                              </a:solidFill>
                              <a:latin typeface="Cambria Math" panose="02040503050406030204" pitchFamily="18" charset="0"/>
                              <a:ea typeface="Cambria Math" panose="02040503050406030204" pitchFamily="18" charset="0"/>
                            </a:rPr>
                            <m:t>Γ</m:t>
                          </m:r>
                          <m:d>
                            <m:dPr>
                              <m:ctrlPr>
                                <a:rPr lang="en-US" sz="1500" b="0" i="1" smtClean="0">
                                  <a:solidFill>
                                    <a:srgbClr val="000000"/>
                                  </a:solidFill>
                                  <a:latin typeface="Cambria Math" panose="02040503050406030204" pitchFamily="18" charset="0"/>
                                  <a:ea typeface="Cambria Math" panose="02040503050406030204" pitchFamily="18" charset="0"/>
                                </a:rPr>
                              </m:ctrlPr>
                            </m:dPr>
                            <m:e>
                              <m:r>
                                <a:rPr lang="en-US" sz="1500" b="0" i="1" smtClean="0">
                                  <a:solidFill>
                                    <a:srgbClr val="000000"/>
                                  </a:solidFill>
                                  <a:latin typeface="Cambria Math" panose="02040503050406030204" pitchFamily="18" charset="0"/>
                                  <a:ea typeface="Cambria Math" panose="02040503050406030204" pitchFamily="18" charset="0"/>
                                </a:rPr>
                                <m:t>𝐻</m:t>
                              </m:r>
                              <m:r>
                                <a:rPr lang="en-US" sz="1500" i="1">
                                  <a:solidFill>
                                    <a:srgbClr val="000000"/>
                                  </a:solidFill>
                                  <a:latin typeface="Cambria Math" panose="02040503050406030204" pitchFamily="18" charset="0"/>
                                  <a:ea typeface="Cambria Math" panose="02040503050406030204" pitchFamily="18" charset="0"/>
                                </a:rPr>
                                <m:t>→</m:t>
                              </m:r>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e>
                          </m:d>
                        </m:num>
                        <m:den>
                          <m:sSup>
                            <m:sSupPr>
                              <m:ctrlPr>
                                <a:rPr lang="en-US" sz="1500" b="0" i="1" smtClean="0">
                                  <a:solidFill>
                                    <a:srgbClr val="000000"/>
                                  </a:solidFill>
                                  <a:latin typeface="Cambria Math" panose="02040503050406030204" pitchFamily="18" charset="0"/>
                                  <a:ea typeface="Cambria Math" panose="02040503050406030204" pitchFamily="18" charset="0"/>
                                </a:rPr>
                              </m:ctrlPr>
                            </m:sSupPr>
                            <m:e>
                              <m:d>
                                <m:dPr>
                                  <m:ctrlPr>
                                    <a:rPr lang="en-US" sz="1500" b="0" i="1" smtClean="0">
                                      <a:solidFill>
                                        <a:srgbClr val="000000"/>
                                      </a:solidFill>
                                      <a:latin typeface="Cambria Math" panose="02040503050406030204" pitchFamily="18" charset="0"/>
                                      <a:ea typeface="Cambria Math" panose="02040503050406030204" pitchFamily="18" charset="0"/>
                                    </a:rPr>
                                  </m:ctrlPr>
                                </m:dPr>
                                <m:e>
                                  <m:r>
                                    <a:rPr lang="en-US" sz="1500" b="0" i="1" smtClean="0">
                                      <a:solidFill>
                                        <a:srgbClr val="000000"/>
                                      </a:solidFill>
                                      <a:latin typeface="Cambria Math" panose="02040503050406030204" pitchFamily="18" charset="0"/>
                                      <a:ea typeface="Cambria Math" panose="02040503050406030204" pitchFamily="18" charset="0"/>
                                    </a:rPr>
                                    <m:t>𝑠</m:t>
                                  </m:r>
                                  <m:r>
                                    <a:rPr lang="en-US" sz="1500" b="0" i="1" smtClean="0">
                                      <a:solidFill>
                                        <a:srgbClr val="000000"/>
                                      </a:solidFill>
                                      <a:latin typeface="Cambria Math" panose="02040503050406030204" pitchFamily="18" charset="0"/>
                                      <a:ea typeface="Cambria Math" panose="02040503050406030204" pitchFamily="18" charset="0"/>
                                    </a:rPr>
                                    <m:t>−</m:t>
                                  </m:r>
                                  <m:sSubSup>
                                    <m:sSubSupPr>
                                      <m:ctrlPr>
                                        <a:rPr lang="en-US" sz="1500" b="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e>
                              </m:d>
                            </m:e>
                            <m:sup>
                              <m:r>
                                <a:rPr lang="en-US" sz="1500" b="0" i="1" smtClean="0">
                                  <a:solidFill>
                                    <a:srgbClr val="000000"/>
                                  </a:solidFill>
                                  <a:latin typeface="Cambria Math" panose="02040503050406030204" pitchFamily="18" charset="0"/>
                                  <a:ea typeface="Cambria Math" panose="02040503050406030204" pitchFamily="18" charset="0"/>
                                </a:rPr>
                                <m:t>2</m:t>
                              </m:r>
                            </m:sup>
                          </m:sSup>
                          <m:r>
                            <a:rPr lang="en-US" sz="1500" i="1">
                              <a:solidFill>
                                <a:srgbClr val="000000"/>
                              </a:solidFill>
                              <a:latin typeface="Cambria Math" panose="02040503050406030204" pitchFamily="18" charset="0"/>
                              <a:ea typeface="Cambria Math" panose="02040503050406030204" pitchFamily="18" charset="0"/>
                            </a:rPr>
                            <m:t>+</m:t>
                          </m:r>
                          <m:sSubSup>
                            <m:sSubSupPr>
                              <m:ctrlPr>
                                <a:rPr lang="en-US" sz="150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sSubSup>
                            <m:sSubSupPr>
                              <m:ctrlPr>
                                <a:rPr lang="en-US" sz="1500" i="1" smtClean="0">
                                  <a:solidFill>
                                    <a:srgbClr val="000000"/>
                                  </a:solidFill>
                                  <a:latin typeface="Cambria Math" panose="02040503050406030204" pitchFamily="18" charset="0"/>
                                  <a:ea typeface="Cambria Math" panose="02040503050406030204" pitchFamily="18" charset="0"/>
                                </a:rPr>
                              </m:ctrlPr>
                            </m:sSubSupPr>
                            <m:e>
                              <m:r>
                                <m:rPr>
                                  <m:sty m:val="p"/>
                                </m:rPr>
                                <a:rPr lang="el-GR" sz="1500" i="1">
                                  <a:solidFill>
                                    <a:srgbClr val="000000"/>
                                  </a:solidFill>
                                  <a:latin typeface="Cambria Math" panose="02040503050406030204" pitchFamily="18" charset="0"/>
                                  <a:ea typeface="Cambria Math" panose="02040503050406030204" pitchFamily="18" charset="0"/>
                                </a:rPr>
                                <m:t>Γ</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den>
                      </m:f>
                      <m:r>
                        <a:rPr lang="en-US" sz="1500" b="0" i="1" smtClean="0">
                          <a:solidFill>
                            <a:srgbClr val="000000"/>
                          </a:solidFill>
                          <a:latin typeface="Cambria Math" panose="02040503050406030204" pitchFamily="18" charset="0"/>
                          <a:ea typeface="Cambria Math" panose="02040503050406030204" pitchFamily="18" charset="0"/>
                        </a:rPr>
                        <m:t> </m:t>
                      </m:r>
                      <m:groupChr>
                        <m:groupChrPr>
                          <m:chr m:val="⇒"/>
                          <m:vertJc m:val="bot"/>
                          <m:ctrlPr>
                            <a:rPr lang="en-US" sz="1500" b="0" i="1" smtClean="0">
                              <a:solidFill>
                                <a:srgbClr val="000000"/>
                              </a:solidFill>
                              <a:latin typeface="Cambria Math" panose="02040503050406030204" pitchFamily="18" charset="0"/>
                              <a:ea typeface="Cambria Math" panose="02040503050406030204" pitchFamily="18" charset="0"/>
                            </a:rPr>
                          </m:ctrlPr>
                        </m:groupChrPr>
                        <m:e>
                          <m:r>
                            <m:rPr>
                              <m:brk m:alnAt="2"/>
                            </m:rPr>
                            <a:rPr lang="en-US" sz="1500" b="0" i="1" smtClean="0">
                              <a:solidFill>
                                <a:srgbClr val="000000"/>
                              </a:solidFill>
                              <a:latin typeface="Cambria Math" panose="02040503050406030204" pitchFamily="18" charset="0"/>
                              <a:ea typeface="Cambria Math" panose="02040503050406030204" pitchFamily="18" charset="0"/>
                            </a:rPr>
                            <m:t>𝑠</m:t>
                          </m:r>
                          <m:r>
                            <a:rPr lang="en-US" sz="1500" b="0" i="1" smtClean="0">
                              <a:solidFill>
                                <a:srgbClr val="000000"/>
                              </a:solidFill>
                              <a:latin typeface="Cambria Math" panose="02040503050406030204" pitchFamily="18" charset="0"/>
                              <a:ea typeface="Cambria Math" panose="02040503050406030204" pitchFamily="18" charset="0"/>
                            </a:rPr>
                            <m:t>=</m:t>
                          </m:r>
                          <m:sSubSup>
                            <m:sSubSupPr>
                              <m:ctrlPr>
                                <a:rPr lang="en-US" sz="1500" b="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e>
                      </m:groupChr>
                      <m:r>
                        <a:rPr lang="en-US" sz="1500" b="0" i="1" smtClean="0">
                          <a:solidFill>
                            <a:srgbClr val="000000"/>
                          </a:solidFill>
                          <a:latin typeface="Cambria Math" panose="02040503050406030204" pitchFamily="18" charset="0"/>
                          <a:ea typeface="Cambria Math" panose="02040503050406030204" pitchFamily="18" charset="0"/>
                        </a:rPr>
                        <m:t> </m:t>
                      </m:r>
                      <m:f>
                        <m:fPr>
                          <m:ctrlPr>
                            <a:rPr lang="en-US" sz="1500" b="0" i="1" smtClean="0">
                              <a:solidFill>
                                <a:srgbClr val="000000"/>
                              </a:solidFill>
                              <a:latin typeface="Cambria Math" panose="02040503050406030204" pitchFamily="18" charset="0"/>
                              <a:ea typeface="Cambria Math" panose="02040503050406030204" pitchFamily="18" charset="0"/>
                            </a:rPr>
                          </m:ctrlPr>
                        </m:fPr>
                        <m:num>
                          <m:r>
                            <a:rPr lang="en-US" sz="1500" i="1">
                              <a:solidFill>
                                <a:srgbClr val="000000"/>
                              </a:solidFill>
                              <a:latin typeface="Cambria Math" panose="02040503050406030204" pitchFamily="18" charset="0"/>
                              <a:ea typeface="Cambria Math" panose="02040503050406030204" pitchFamily="18" charset="0"/>
                            </a:rPr>
                            <m:t>4</m:t>
                          </m:r>
                          <m:r>
                            <a:rPr lang="en-US" sz="1500" i="1">
                              <a:solidFill>
                                <a:srgbClr val="000000"/>
                              </a:solidFill>
                              <a:latin typeface="Cambria Math" panose="02040503050406030204" pitchFamily="18" charset="0"/>
                              <a:ea typeface="Cambria Math" panose="02040503050406030204" pitchFamily="18" charset="0"/>
                            </a:rPr>
                            <m:t>𝜋</m:t>
                          </m:r>
                        </m:num>
                        <m:den>
                          <m:sSubSup>
                            <m:sSubSupPr>
                              <m:ctrlPr>
                                <a:rPr lang="en-US" sz="1500" i="1">
                                  <a:solidFill>
                                    <a:srgbClr val="000000"/>
                                  </a:solidFill>
                                  <a:latin typeface="Cambria Math" panose="02040503050406030204" pitchFamily="18" charset="0"/>
                                  <a:ea typeface="Cambria Math" panose="02040503050406030204" pitchFamily="18" charset="0"/>
                                </a:rPr>
                              </m:ctrlPr>
                            </m:sSubSupPr>
                            <m:e>
                              <m:r>
                                <a:rPr lang="en-US" sz="1500" i="1">
                                  <a:solidFill>
                                    <a:srgbClr val="000000"/>
                                  </a:solidFill>
                                  <a:latin typeface="Cambria Math" panose="02040503050406030204" pitchFamily="18" charset="0"/>
                                  <a:ea typeface="Cambria Math" panose="02040503050406030204" pitchFamily="18" charset="0"/>
                                </a:rPr>
                                <m:t>𝑚</m:t>
                              </m:r>
                            </m:e>
                            <m:sub>
                              <m:r>
                                <a:rPr lang="en-US" sz="1500" i="1">
                                  <a:solidFill>
                                    <a:srgbClr val="000000"/>
                                  </a:solidFill>
                                  <a:latin typeface="Cambria Math" panose="02040503050406030204" pitchFamily="18" charset="0"/>
                                  <a:ea typeface="Cambria Math" panose="02040503050406030204" pitchFamily="18" charset="0"/>
                                </a:rPr>
                                <m:t>𝐻</m:t>
                              </m:r>
                            </m:sub>
                            <m:sup>
                              <m:r>
                                <a:rPr lang="en-US" sz="1500" i="1">
                                  <a:solidFill>
                                    <a:srgbClr val="000000"/>
                                  </a:solidFill>
                                  <a:latin typeface="Cambria Math" panose="02040503050406030204" pitchFamily="18" charset="0"/>
                                  <a:ea typeface="Cambria Math" panose="02040503050406030204" pitchFamily="18" charset="0"/>
                                </a:rPr>
                                <m:t>2</m:t>
                              </m:r>
                            </m:sup>
                          </m:sSubSup>
                        </m:den>
                      </m:f>
                      <m:r>
                        <m:rPr>
                          <m:sty m:val="p"/>
                        </m:rPr>
                        <a:rPr lang="en-US" sz="1500">
                          <a:solidFill>
                            <a:srgbClr val="000000"/>
                          </a:solidFill>
                          <a:latin typeface="Cambria Math" panose="02040503050406030204" pitchFamily="18" charset="0"/>
                          <a:ea typeface="Cambria Math" panose="02040503050406030204" pitchFamily="18" charset="0"/>
                        </a:rPr>
                        <m:t>BR</m:t>
                      </m:r>
                      <m:d>
                        <m:dPr>
                          <m:ctrlPr>
                            <a:rPr lang="en-US" sz="1500" i="1">
                              <a:solidFill>
                                <a:srgbClr val="000000"/>
                              </a:solidFill>
                              <a:latin typeface="Cambria Math" panose="02040503050406030204" pitchFamily="18" charset="0"/>
                              <a:ea typeface="Cambria Math" panose="02040503050406030204" pitchFamily="18" charset="0"/>
                            </a:rPr>
                          </m:ctrlPr>
                        </m:dPr>
                        <m:e>
                          <m:r>
                            <a:rPr lang="en-US" sz="1500" i="1">
                              <a:solidFill>
                                <a:srgbClr val="000000"/>
                              </a:solidFill>
                              <a:latin typeface="Cambria Math" panose="02040503050406030204" pitchFamily="18" charset="0"/>
                              <a:ea typeface="Cambria Math" panose="02040503050406030204" pitchFamily="18" charset="0"/>
                            </a:rPr>
                            <m:t>𝐻</m:t>
                          </m:r>
                          <m:r>
                            <a:rPr lang="en-US" sz="1500" i="1">
                              <a:solidFill>
                                <a:srgbClr val="000000"/>
                              </a:solidFill>
                              <a:latin typeface="Cambria Math" panose="02040503050406030204" pitchFamily="18" charset="0"/>
                              <a:ea typeface="Cambria Math" panose="02040503050406030204" pitchFamily="18" charset="0"/>
                            </a:rPr>
                            <m:t>→</m:t>
                          </m:r>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e>
                      </m:d>
                      <m:r>
                        <a:rPr lang="en-US" sz="1500" i="1" smtClean="0">
                          <a:solidFill>
                            <a:srgbClr val="000000"/>
                          </a:solidFill>
                          <a:latin typeface="Cambria Math" panose="02040503050406030204" pitchFamily="18" charset="0"/>
                          <a:ea typeface="Cambria Math" panose="02040503050406030204" pitchFamily="18" charset="0"/>
                        </a:rPr>
                        <m:t>≈</m:t>
                      </m:r>
                      <m:r>
                        <a:rPr lang="en-US" sz="1500" b="0" i="1" smtClean="0">
                          <a:solidFill>
                            <a:srgbClr val="000000"/>
                          </a:solidFill>
                          <a:latin typeface="Cambria Math" panose="02040503050406030204" pitchFamily="18" charset="0"/>
                          <a:ea typeface="Cambria Math" panose="02040503050406030204" pitchFamily="18" charset="0"/>
                        </a:rPr>
                        <m:t>1.6 </m:t>
                      </m:r>
                      <m:r>
                        <m:rPr>
                          <m:sty m:val="p"/>
                        </m:rPr>
                        <a:rPr lang="en-US" sz="1500" b="0" i="0" smtClean="0">
                          <a:solidFill>
                            <a:srgbClr val="000000"/>
                          </a:solidFill>
                          <a:latin typeface="Cambria Math" panose="02040503050406030204" pitchFamily="18" charset="0"/>
                          <a:ea typeface="Cambria Math" panose="02040503050406030204" pitchFamily="18" charset="0"/>
                        </a:rPr>
                        <m:t>fb</m:t>
                      </m:r>
                    </m:oMath>
                  </m:oMathPara>
                </a14:m>
                <a:endParaRPr lang="en-GB" sz="1500" dirty="0"/>
              </a:p>
            </p:txBody>
          </p:sp>
        </mc:Choice>
        <mc:Fallback xmlns="">
          <p:sp>
            <p:nvSpPr>
              <p:cNvPr id="23" name="TextBox 22">
                <a:extLst>
                  <a:ext uri="{FF2B5EF4-FFF2-40B4-BE49-F238E27FC236}">
                    <a16:creationId xmlns:a16="http://schemas.microsoft.com/office/drawing/2014/main" id="{8E933471-E984-3D3D-2548-9F8B4E545C80}"/>
                  </a:ext>
                </a:extLst>
              </p:cNvPr>
              <p:cNvSpPr txBox="1">
                <a:spLocks noRot="1" noChangeAspect="1" noMove="1" noResize="1" noEditPoints="1" noAdjustHandles="1" noChangeArrowheads="1" noChangeShapeType="1" noTextEdit="1"/>
              </p:cNvSpPr>
              <p:nvPr/>
            </p:nvSpPr>
            <p:spPr>
              <a:xfrm>
                <a:off x="630271" y="3473940"/>
                <a:ext cx="6109748" cy="603755"/>
              </a:xfrm>
              <a:prstGeom prst="rect">
                <a:avLst/>
              </a:prstGeom>
              <a:blipFill>
                <a:blip r:embed="rId5"/>
                <a:stretch>
                  <a:fillRect/>
                </a:stretch>
              </a:blipFill>
            </p:spPr>
            <p:txBody>
              <a:bodyPr/>
              <a:lstStyle/>
              <a:p>
                <a:r>
                  <a:rPr lang="en-GB">
                    <a:noFill/>
                  </a:rPr>
                  <a:t> </a:t>
                </a:r>
              </a:p>
            </p:txBody>
          </p:sp>
        </mc:Fallback>
      </mc:AlternateContent>
      <p:sp>
        <p:nvSpPr>
          <p:cNvPr id="25" name="TextBox 24">
            <a:extLst>
              <a:ext uri="{FF2B5EF4-FFF2-40B4-BE49-F238E27FC236}">
                <a16:creationId xmlns:a16="http://schemas.microsoft.com/office/drawing/2014/main" id="{B788FABF-CE8B-84EF-885C-6D99AF50095D}"/>
              </a:ext>
            </a:extLst>
          </p:cNvPr>
          <p:cNvSpPr txBox="1"/>
          <p:nvPr/>
        </p:nvSpPr>
        <p:spPr>
          <a:xfrm>
            <a:off x="633759" y="4176250"/>
            <a:ext cx="6353968" cy="523220"/>
          </a:xfrm>
          <a:prstGeom prst="rect">
            <a:avLst/>
          </a:prstGeom>
          <a:noFill/>
        </p:spPr>
        <p:txBody>
          <a:bodyPr wrap="squar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but ISR and √s spread will lead to smearing of BW peak, so that effective cross section is 0.3 fb (remember: L</a:t>
            </a:r>
            <a:r>
              <a:rPr lang="en-GB" sz="1400" baseline="-25000" dirty="0">
                <a:solidFill>
                  <a:prstClr val="black"/>
                </a:solidFill>
                <a:latin typeface="Helvetica" pitchFamily="2" charset="0"/>
                <a:ea typeface="Helvetica Light" charset="0"/>
                <a:cs typeface="Helvetica Light" charset="0"/>
                <a:sym typeface="Wingdings" pitchFamily="2" charset="2"/>
              </a:rPr>
              <a:t>ZH</a:t>
            </a:r>
            <a:r>
              <a:rPr lang="en-GB" sz="1400" dirty="0">
                <a:solidFill>
                  <a:prstClr val="black"/>
                </a:solidFill>
                <a:latin typeface="Helvetica" pitchFamily="2" charset="0"/>
                <a:ea typeface="Helvetica Light" charset="0"/>
                <a:cs typeface="Helvetica Light" charset="0"/>
                <a:sym typeface="Wingdings" pitchFamily="2" charset="2"/>
              </a:rPr>
              <a:t> = 10.8 ab</a:t>
            </a:r>
            <a:r>
              <a:rPr lang="en-GB" sz="1400" baseline="30000" dirty="0">
                <a:solidFill>
                  <a:prstClr val="black"/>
                </a:solidFill>
                <a:latin typeface="Helvetica" pitchFamily="2" charset="0"/>
                <a:ea typeface="Helvetica Light" charset="0"/>
                <a:cs typeface="Helvetica Light" charset="0"/>
                <a:sym typeface="Wingdings" pitchFamily="2" charset="2"/>
              </a:rPr>
              <a:t>–1</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b="1" dirty="0">
                <a:solidFill>
                  <a:prstClr val="black"/>
                </a:solidFill>
                <a:latin typeface="Helvetica" pitchFamily="2" charset="0"/>
                <a:ea typeface="Helvetica Light" charset="0"/>
                <a:cs typeface="Helvetica Light" charset="0"/>
                <a:sym typeface="Wingdings" pitchFamily="2" charset="2"/>
              </a:rPr>
              <a:t>Can it be done?</a:t>
            </a:r>
          </a:p>
        </p:txBody>
      </p:sp>
      <mc:AlternateContent xmlns:mc="http://schemas.openxmlformats.org/markup-compatibility/2006" xmlns:a14="http://schemas.microsoft.com/office/drawing/2010/main">
        <mc:Choice Requires="a14">
          <p:sp>
            <p:nvSpPr>
              <p:cNvPr id="29" name="Rectangle 28">
                <a:extLst>
                  <a:ext uri="{FF2B5EF4-FFF2-40B4-BE49-F238E27FC236}">
                    <a16:creationId xmlns:a16="http://schemas.microsoft.com/office/drawing/2014/main" id="{47D60281-EB4C-9087-B479-6FC9F724F54A}"/>
                  </a:ext>
                </a:extLst>
              </p:cNvPr>
              <p:cNvSpPr/>
              <p:nvPr/>
            </p:nvSpPr>
            <p:spPr>
              <a:xfrm>
                <a:off x="641952" y="1121388"/>
                <a:ext cx="9479948" cy="362600"/>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Extremely challenging </a:t>
                </a:r>
                <a:r>
                  <a:rPr lang="en-GB" sz="1600" noProof="0" dirty="0">
                    <a:solidFill>
                      <a:srgbClr val="000000"/>
                    </a:solidFill>
                    <a:latin typeface="Helvetica" pitchFamily="2" charset="0"/>
                  </a:rPr>
                  <a:t>— cornering the electron Yukawa coupling: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𝑔</m:t>
                        </m:r>
                      </m:e>
                      <m:sub>
                        <m:r>
                          <a:rPr lang="en-US" sz="1600" b="0" i="1" smtClean="0">
                            <a:solidFill>
                              <a:srgbClr val="000000"/>
                            </a:solidFill>
                            <a:latin typeface="Cambria Math" panose="02040503050406030204" pitchFamily="18" charset="0"/>
                            <a:ea typeface="Cambria Math" panose="02040503050406030204" pitchFamily="18" charset="0"/>
                          </a:rPr>
                          <m:t>𝑒</m:t>
                        </m:r>
                      </m:sub>
                    </m:sSub>
                    <m:r>
                      <a:rPr lang="en-US" sz="1600" i="1">
                        <a:solidFill>
                          <a:srgbClr val="000000"/>
                        </a:solidFill>
                        <a:latin typeface="Cambria Math" panose="02040503050406030204" pitchFamily="18" charset="0"/>
                        <a:ea typeface="Cambria Math" panose="02040503050406030204" pitchFamily="18" charset="0"/>
                      </a:rPr>
                      <m:t>=</m:t>
                    </m:r>
                    <m:f>
                      <m:fPr>
                        <m:type m:val="lin"/>
                        <m:ctrlPr>
                          <a:rPr lang="en-US" sz="1600" i="1">
                            <a:solidFill>
                              <a:srgbClr val="000000"/>
                            </a:solidFill>
                            <a:latin typeface="Cambria Math" panose="02040503050406030204" pitchFamily="18" charset="0"/>
                            <a:ea typeface="Cambria Math" panose="02040503050406030204" pitchFamily="18" charset="0"/>
                          </a:rPr>
                        </m:ctrlPr>
                      </m:fPr>
                      <m:num>
                        <m:rad>
                          <m:radPr>
                            <m:degHide m:val="on"/>
                            <m:ctrlPr>
                              <a:rPr lang="en-US" sz="1600" i="1">
                                <a:solidFill>
                                  <a:srgbClr val="000000"/>
                                </a:solidFill>
                                <a:latin typeface="Cambria Math" panose="02040503050406030204" pitchFamily="18" charset="0"/>
                                <a:ea typeface="Cambria Math" panose="02040503050406030204" pitchFamily="18" charset="0"/>
                              </a:rPr>
                            </m:ctrlPr>
                          </m:radPr>
                          <m:deg/>
                          <m:e>
                            <m:r>
                              <a:rPr lang="en-US" sz="1600" i="1">
                                <a:solidFill>
                                  <a:srgbClr val="000000"/>
                                </a:solidFill>
                                <a:latin typeface="Cambria Math" panose="02040503050406030204" pitchFamily="18" charset="0"/>
                                <a:ea typeface="Cambria Math" panose="02040503050406030204" pitchFamily="18" charset="0"/>
                              </a:rPr>
                              <m:t>2</m:t>
                            </m:r>
                          </m:e>
                        </m:rad>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𝑒</m:t>
                            </m:r>
                          </m:sub>
                        </m:sSub>
                      </m:num>
                      <m:den>
                        <m:r>
                          <a:rPr lang="en-US" sz="1600" i="1">
                            <a:solidFill>
                              <a:srgbClr val="000000"/>
                            </a:solidFill>
                            <a:latin typeface="Cambria Math" panose="02040503050406030204" pitchFamily="18" charset="0"/>
                            <a:ea typeface="Cambria Math" panose="02040503050406030204" pitchFamily="18" charset="0"/>
                          </a:rPr>
                          <m:t>𝜐</m:t>
                        </m:r>
                      </m:den>
                    </m:f>
                    <m:r>
                      <a:rPr lang="en-US" sz="1600" i="1">
                        <a:solidFill>
                          <a:srgbClr val="000000"/>
                        </a:solidFill>
                        <a:latin typeface="Cambria Math" panose="02040503050406030204" pitchFamily="18" charset="0"/>
                        <a:ea typeface="Cambria Math" panose="02040503050406030204" pitchFamily="18" charset="0"/>
                      </a:rPr>
                      <m:t>≈2.9∙</m:t>
                    </m:r>
                    <m:sSup>
                      <m:sSupPr>
                        <m:ctrlPr>
                          <a:rPr lang="en-US" sz="1600" i="1">
                            <a:solidFill>
                              <a:srgbClr val="000000"/>
                            </a:solidFill>
                            <a:latin typeface="Cambria Math" panose="02040503050406030204" pitchFamily="18" charset="0"/>
                            <a:ea typeface="Cambria Math" panose="02040503050406030204" pitchFamily="18" charset="0"/>
                          </a:rPr>
                        </m:ctrlPr>
                      </m:sSupPr>
                      <m:e>
                        <m:r>
                          <a:rPr lang="en-US" sz="1600" i="1">
                            <a:solidFill>
                              <a:srgbClr val="000000"/>
                            </a:solidFill>
                            <a:latin typeface="Cambria Math" panose="02040503050406030204" pitchFamily="18" charset="0"/>
                            <a:ea typeface="Cambria Math" panose="02040503050406030204" pitchFamily="18" charset="0"/>
                          </a:rPr>
                          <m:t>10</m:t>
                        </m:r>
                      </m:e>
                      <m:sup>
                        <m:r>
                          <a:rPr lang="en-US" sz="1600" i="1">
                            <a:solidFill>
                              <a:srgbClr val="000000"/>
                            </a:solidFill>
                            <a:latin typeface="Cambria Math" panose="02040503050406030204" pitchFamily="18" charset="0"/>
                            <a:ea typeface="Cambria Math" panose="02040503050406030204" pitchFamily="18" charset="0"/>
                          </a:rPr>
                          <m:t>−6</m:t>
                        </m:r>
                      </m:sup>
                    </m:sSup>
                  </m:oMath>
                </a14:m>
                <a:endParaRPr lang="en-GB" sz="1600" dirty="0"/>
              </a:p>
            </p:txBody>
          </p:sp>
        </mc:Choice>
        <mc:Fallback xmlns="">
          <p:sp>
            <p:nvSpPr>
              <p:cNvPr id="29" name="Rectangle 28">
                <a:extLst>
                  <a:ext uri="{FF2B5EF4-FFF2-40B4-BE49-F238E27FC236}">
                    <a16:creationId xmlns:a16="http://schemas.microsoft.com/office/drawing/2014/main" id="{47D60281-EB4C-9087-B479-6FC9F724F54A}"/>
                  </a:ext>
                </a:extLst>
              </p:cNvPr>
              <p:cNvSpPr>
                <a:spLocks noRot="1" noChangeAspect="1" noMove="1" noResize="1" noEditPoints="1" noAdjustHandles="1" noChangeArrowheads="1" noChangeShapeType="1" noTextEdit="1"/>
              </p:cNvSpPr>
              <p:nvPr/>
            </p:nvSpPr>
            <p:spPr>
              <a:xfrm>
                <a:off x="641952" y="1121388"/>
                <a:ext cx="9479948" cy="362600"/>
              </a:xfrm>
              <a:prstGeom prst="rect">
                <a:avLst/>
              </a:prstGeom>
              <a:blipFill>
                <a:blip r:embed="rId6"/>
                <a:stretch>
                  <a:fillRect l="-268" t="-96552" b="-168966"/>
                </a:stretch>
              </a:blipFill>
            </p:spPr>
            <p:txBody>
              <a:bodyPr/>
              <a:lstStyle/>
              <a:p>
                <a:r>
                  <a:rPr lang="en-GB">
                    <a:noFill/>
                  </a:rPr>
                  <a:t> </a:t>
                </a:r>
              </a:p>
            </p:txBody>
          </p:sp>
        </mc:Fallback>
      </mc:AlternateContent>
    </p:spTree>
    <p:extLst>
      <p:ext uri="{BB962C8B-B14F-4D97-AF65-F5344CB8AC3E}">
        <p14:creationId xmlns:p14="http://schemas.microsoft.com/office/powerpoint/2010/main" val="254545411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5E0EB-A693-514C-92A9-B77A8378FC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DFEF26E-3B20-35CD-1FD2-3FAC19A8AA97}"/>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the Higgs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2" name="Slide Number Placeholder 1">
            <a:extLst>
              <a:ext uri="{FF2B5EF4-FFF2-40B4-BE49-F238E27FC236}">
                <a16:creationId xmlns:a16="http://schemas.microsoft.com/office/drawing/2014/main" id="{33ACE107-DAD9-443A-3619-43E04B927DCD}"/>
              </a:ext>
            </a:extLst>
          </p:cNvPr>
          <p:cNvSpPr>
            <a:spLocks noGrp="1"/>
          </p:cNvSpPr>
          <p:nvPr>
            <p:ph type="sldNum" sz="quarter" idx="4"/>
          </p:nvPr>
        </p:nvSpPr>
        <p:spPr/>
        <p:txBody>
          <a:bodyPr/>
          <a:lstStyle/>
          <a:p>
            <a:pPr>
              <a:defRPr/>
            </a:pPr>
            <a:fld id="{611C2F03-9E95-40C9-A99F-3C4F7EE8CF2A}" type="slidenum">
              <a:rPr lang="en-GB" noProof="0" smtClean="0"/>
              <a:pPr>
                <a:defRPr/>
              </a:pPr>
              <a:t>102</a:t>
            </a:fld>
            <a:endParaRPr lang="en-GB" noProof="0" dirty="0"/>
          </a:p>
        </p:txBody>
      </p:sp>
      <mc:AlternateContent xmlns:mc="http://schemas.openxmlformats.org/markup-compatibility/2006" xmlns:a14="http://schemas.microsoft.com/office/drawing/2010/main">
        <mc:Choice Requires="a14">
          <p:sp>
            <p:nvSpPr>
              <p:cNvPr id="46" name="TextBox 45">
                <a:extLst>
                  <a:ext uri="{FF2B5EF4-FFF2-40B4-BE49-F238E27FC236}">
                    <a16:creationId xmlns:a16="http://schemas.microsoft.com/office/drawing/2014/main" id="{88659642-1E8F-7109-6FCE-684513D4EE0E}"/>
                  </a:ext>
                </a:extLst>
              </p:cNvPr>
              <p:cNvSpPr txBox="1"/>
              <p:nvPr/>
            </p:nvSpPr>
            <p:spPr>
              <a:xfrm>
                <a:off x="641952" y="1591401"/>
                <a:ext cx="4000775" cy="307777"/>
              </a:xfrm>
              <a:prstGeom prst="rect">
                <a:avLst/>
              </a:prstGeom>
              <a:noFill/>
            </p:spPr>
            <p:txBody>
              <a:bodyPr wrap="none" rtlCol="0">
                <a:spAutoFit/>
              </a:bodyPr>
              <a:lstStyle/>
              <a:p>
                <a:pPr>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Can we measure the decay? </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(recall: </a:t>
                </a:r>
                <a14:m>
                  <m:oMath xmlns:m="http://schemas.openxmlformats.org/officeDocument/2006/math">
                    <m:sSub>
                      <m:sSubPr>
                        <m:ctrlPr>
                          <a:rPr lang="en-US" sz="1400" i="1">
                            <a:solidFill>
                              <a:schemeClr val="tx1">
                                <a:lumMod val="75000"/>
                                <a:lumOff val="25000"/>
                              </a:schemeClr>
                            </a:solidFill>
                            <a:latin typeface="Cambria Math" panose="02040503050406030204" pitchFamily="18" charset="0"/>
                            <a:ea typeface="Cambria Math" panose="02040503050406030204" pitchFamily="18" charset="0"/>
                          </a:rPr>
                        </m:ctrlPr>
                      </m:sSubPr>
                      <m:e>
                        <m:r>
                          <m:rPr>
                            <m:sty m:val="p"/>
                          </m:rPr>
                          <a:rPr lang="el-GR" sz="1400" i="1">
                            <a:solidFill>
                              <a:schemeClr val="tx1">
                                <a:lumMod val="75000"/>
                                <a:lumOff val="25000"/>
                              </a:schemeClr>
                            </a:solidFill>
                            <a:latin typeface="Cambria Math" panose="02040503050406030204" pitchFamily="18" charset="0"/>
                            <a:ea typeface="Cambria Math" panose="02040503050406030204" pitchFamily="18" charset="0"/>
                          </a:rPr>
                          <m:t>Γ</m:t>
                        </m:r>
                      </m:e>
                      <m:sub>
                        <m:r>
                          <a:rPr lang="en-US" sz="1400" i="1">
                            <a:solidFill>
                              <a:schemeClr val="tx1">
                                <a:lumMod val="75000"/>
                                <a:lumOff val="25000"/>
                              </a:schemeClr>
                            </a:solidFill>
                            <a:latin typeface="Cambria Math" panose="02040503050406030204" pitchFamily="18" charset="0"/>
                            <a:ea typeface="Cambria Math" panose="02040503050406030204" pitchFamily="18" charset="0"/>
                          </a:rPr>
                          <m:t>𝐻</m:t>
                        </m:r>
                      </m:sub>
                    </m:sSub>
                  </m:oMath>
                </a14:m>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 4.1 MeV)</a:t>
                </a:r>
                <a:endParaRPr lang="en-GB" sz="1400" dirty="0">
                  <a:solidFill>
                    <a:prstClr val="black"/>
                  </a:solidFill>
                  <a:latin typeface="Helvetica" pitchFamily="2" charset="0"/>
                  <a:ea typeface="Helvetica Light" charset="0"/>
                  <a:cs typeface="Helvetica Light" charset="0"/>
                  <a:sym typeface="Wingdings" pitchFamily="2" charset="2"/>
                </a:endParaRPr>
              </a:p>
            </p:txBody>
          </p:sp>
        </mc:Choice>
        <mc:Fallback xmlns="">
          <p:sp>
            <p:nvSpPr>
              <p:cNvPr id="46" name="TextBox 45">
                <a:extLst>
                  <a:ext uri="{FF2B5EF4-FFF2-40B4-BE49-F238E27FC236}">
                    <a16:creationId xmlns:a16="http://schemas.microsoft.com/office/drawing/2014/main" id="{88659642-1E8F-7109-6FCE-684513D4EE0E}"/>
                  </a:ext>
                </a:extLst>
              </p:cNvPr>
              <p:cNvSpPr txBox="1">
                <a:spLocks noRot="1" noChangeAspect="1" noMove="1" noResize="1" noEditPoints="1" noAdjustHandles="1" noChangeArrowheads="1" noChangeShapeType="1" noTextEdit="1"/>
              </p:cNvSpPr>
              <p:nvPr/>
            </p:nvSpPr>
            <p:spPr>
              <a:xfrm>
                <a:off x="641952" y="1591401"/>
                <a:ext cx="4000775" cy="307777"/>
              </a:xfrm>
              <a:prstGeom prst="rect">
                <a:avLst/>
              </a:prstGeom>
              <a:blipFill>
                <a:blip r:embed="rId2"/>
                <a:stretch>
                  <a:fillRect l="-633" t="-4000" b="-2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FA50986F-8250-9A49-39E9-0E797232570A}"/>
                  </a:ext>
                </a:extLst>
              </p:cNvPr>
              <p:cNvSpPr txBox="1"/>
              <p:nvPr/>
            </p:nvSpPr>
            <p:spPr>
              <a:xfrm>
                <a:off x="1323211" y="1967601"/>
                <a:ext cx="4321939" cy="598754"/>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r>
                        <m:rPr>
                          <m:sty m:val="p"/>
                        </m:rPr>
                        <a:rPr lang="en-US" sz="1500" b="0" i="0" smtClean="0">
                          <a:solidFill>
                            <a:srgbClr val="000000"/>
                          </a:solidFill>
                          <a:latin typeface="Cambria Math" panose="02040503050406030204" pitchFamily="18" charset="0"/>
                          <a:ea typeface="Cambria Math" panose="02040503050406030204" pitchFamily="18" charset="0"/>
                        </a:rPr>
                        <m:t>BR</m:t>
                      </m:r>
                      <m:d>
                        <m:dPr>
                          <m:ctrlPr>
                            <a:rPr lang="en-US" sz="1500" b="0" i="1" smtClean="0">
                              <a:solidFill>
                                <a:srgbClr val="000000"/>
                              </a:solidFill>
                              <a:latin typeface="Cambria Math" panose="02040503050406030204" pitchFamily="18" charset="0"/>
                              <a:ea typeface="Cambria Math" panose="02040503050406030204" pitchFamily="18" charset="0"/>
                            </a:rPr>
                          </m:ctrlPr>
                        </m:dPr>
                        <m:e>
                          <m:r>
                            <a:rPr lang="en-US" sz="1500" b="0" i="1" smtClean="0">
                              <a:solidFill>
                                <a:srgbClr val="000000"/>
                              </a:solidFill>
                              <a:latin typeface="Cambria Math" panose="02040503050406030204" pitchFamily="18" charset="0"/>
                              <a:ea typeface="Cambria Math" panose="02040503050406030204" pitchFamily="18" charset="0"/>
                            </a:rPr>
                            <m:t>𝐻</m:t>
                          </m:r>
                          <m:r>
                            <a:rPr lang="en-US" sz="1500" b="0" i="1" smtClean="0">
                              <a:solidFill>
                                <a:srgbClr val="000000"/>
                              </a:solidFill>
                              <a:latin typeface="Cambria Math" panose="02040503050406030204" pitchFamily="18" charset="0"/>
                              <a:ea typeface="Cambria Math" panose="02040503050406030204" pitchFamily="18" charset="0"/>
                            </a:rPr>
                            <m:t>→</m:t>
                          </m:r>
                          <m:sSup>
                            <m:sSupPr>
                              <m:ctrlPr>
                                <a:rPr lang="en-US" sz="1500" b="0" i="1" smtClean="0">
                                  <a:solidFill>
                                    <a:srgbClr val="000000"/>
                                  </a:solidFill>
                                  <a:latin typeface="Cambria Math" panose="02040503050406030204" pitchFamily="18" charset="0"/>
                                  <a:ea typeface="Cambria Math" panose="02040503050406030204" pitchFamily="18" charset="0"/>
                                </a:rPr>
                              </m:ctrlPr>
                            </m:sSupPr>
                            <m:e>
                              <m:r>
                                <a:rPr lang="en-US" sz="1500" b="0" i="1" smtClean="0">
                                  <a:solidFill>
                                    <a:srgbClr val="000000"/>
                                  </a:solidFill>
                                  <a:latin typeface="Cambria Math" panose="02040503050406030204" pitchFamily="18" charset="0"/>
                                  <a:ea typeface="Cambria Math" panose="02040503050406030204" pitchFamily="18" charset="0"/>
                                </a:rPr>
                                <m:t>𝑒</m:t>
                              </m:r>
                            </m:e>
                            <m:sup>
                              <m:r>
                                <a:rPr lang="en-US" sz="1500" b="0" i="1" smtClean="0">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b="0" i="1" smtClean="0">
                                  <a:solidFill>
                                    <a:srgbClr val="000000"/>
                                  </a:solidFill>
                                  <a:latin typeface="Cambria Math" panose="02040503050406030204" pitchFamily="18" charset="0"/>
                                  <a:ea typeface="Cambria Math" panose="02040503050406030204" pitchFamily="18" charset="0"/>
                                </a:rPr>
                                <m:t>−</m:t>
                              </m:r>
                            </m:sup>
                          </m:sSup>
                        </m:e>
                      </m:d>
                      <m:r>
                        <a:rPr lang="en-US" sz="1500" b="0" i="1" smtClean="0">
                          <a:solidFill>
                            <a:srgbClr val="000000"/>
                          </a:solidFill>
                          <a:latin typeface="Cambria Math" panose="02040503050406030204" pitchFamily="18" charset="0"/>
                          <a:ea typeface="Cambria Math" panose="02040503050406030204" pitchFamily="18" charset="0"/>
                        </a:rPr>
                        <m:t>≃</m:t>
                      </m:r>
                      <m:f>
                        <m:fPr>
                          <m:ctrlPr>
                            <a:rPr lang="en-US" sz="1500" b="0" i="1" smtClean="0">
                              <a:solidFill>
                                <a:srgbClr val="000000"/>
                              </a:solidFill>
                              <a:latin typeface="Cambria Math" panose="02040503050406030204" pitchFamily="18" charset="0"/>
                              <a:ea typeface="Cambria Math" panose="02040503050406030204" pitchFamily="18" charset="0"/>
                            </a:rPr>
                          </m:ctrlPr>
                        </m:fPr>
                        <m:num>
                          <m:r>
                            <a:rPr lang="en-US" sz="1500" b="0" i="1" smtClean="0">
                              <a:solidFill>
                                <a:srgbClr val="000000"/>
                              </a:solidFill>
                              <a:latin typeface="Cambria Math" panose="02040503050406030204" pitchFamily="18" charset="0"/>
                              <a:ea typeface="Cambria Math" panose="02040503050406030204" pitchFamily="18" charset="0"/>
                            </a:rPr>
                            <m:t>1</m:t>
                          </m:r>
                        </m:num>
                        <m:den>
                          <m:sSub>
                            <m:sSubPr>
                              <m:ctrlPr>
                                <a:rPr lang="en-US" sz="1500" b="0" i="1" smtClean="0">
                                  <a:solidFill>
                                    <a:srgbClr val="000000"/>
                                  </a:solidFill>
                                  <a:latin typeface="Cambria Math" panose="02040503050406030204" pitchFamily="18" charset="0"/>
                                  <a:ea typeface="Cambria Math" panose="02040503050406030204" pitchFamily="18" charset="0"/>
                                </a:rPr>
                              </m:ctrlPr>
                            </m:sSubPr>
                            <m:e>
                              <m:r>
                                <m:rPr>
                                  <m:sty m:val="p"/>
                                </m:rPr>
                                <a:rPr lang="el-GR" sz="1500" b="0" i="1" smtClean="0">
                                  <a:solidFill>
                                    <a:srgbClr val="000000"/>
                                  </a:solidFill>
                                  <a:latin typeface="Cambria Math" panose="02040503050406030204" pitchFamily="18" charset="0"/>
                                  <a:ea typeface="Cambria Math" panose="02040503050406030204" pitchFamily="18" charset="0"/>
                                </a:rPr>
                                <m:t>Γ</m:t>
                              </m:r>
                            </m:e>
                            <m:sub>
                              <m:r>
                                <a:rPr lang="en-US" sz="1500" b="0" i="1" smtClean="0">
                                  <a:solidFill>
                                    <a:srgbClr val="000000"/>
                                  </a:solidFill>
                                  <a:latin typeface="Cambria Math" panose="02040503050406030204" pitchFamily="18" charset="0"/>
                                  <a:ea typeface="Cambria Math" panose="02040503050406030204" pitchFamily="18" charset="0"/>
                                </a:rPr>
                                <m:t>𝐻</m:t>
                              </m:r>
                            </m:sub>
                          </m:sSub>
                        </m:den>
                      </m:f>
                      <m:r>
                        <a:rPr lang="en-US" sz="1500" b="0" i="1" smtClean="0">
                          <a:solidFill>
                            <a:srgbClr val="000000"/>
                          </a:solidFill>
                          <a:latin typeface="Cambria Math" panose="02040503050406030204" pitchFamily="18" charset="0"/>
                          <a:ea typeface="Cambria Math" panose="02040503050406030204" pitchFamily="18" charset="0"/>
                        </a:rPr>
                        <m:t>∙</m:t>
                      </m:r>
                      <m:f>
                        <m:fPr>
                          <m:ctrlPr>
                            <a:rPr lang="en-US" sz="1500" b="0" i="1" smtClean="0">
                              <a:solidFill>
                                <a:srgbClr val="000000"/>
                              </a:solidFill>
                              <a:latin typeface="Cambria Math" panose="02040503050406030204" pitchFamily="18" charset="0"/>
                              <a:ea typeface="Cambria Math" panose="02040503050406030204" pitchFamily="18" charset="0"/>
                            </a:rPr>
                          </m:ctrlPr>
                        </m:fPr>
                        <m:num>
                          <m:sSub>
                            <m:sSubPr>
                              <m:ctrlPr>
                                <a:rPr lang="en-US" sz="1500" b="0" i="1" smtClean="0">
                                  <a:solidFill>
                                    <a:srgbClr val="000000"/>
                                  </a:solidFill>
                                  <a:latin typeface="Cambria Math" panose="02040503050406030204" pitchFamily="18" charset="0"/>
                                  <a:ea typeface="Cambria Math" panose="02040503050406030204" pitchFamily="18" charset="0"/>
                                </a:rPr>
                              </m:ctrlPr>
                            </m:sSubPr>
                            <m:e>
                              <m:r>
                                <a:rPr lang="en-US" sz="1500" b="0" i="1" smtClean="0">
                                  <a:solidFill>
                                    <a:srgbClr val="000000"/>
                                  </a:solidFill>
                                  <a:latin typeface="Cambria Math" panose="02040503050406030204" pitchFamily="18" charset="0"/>
                                  <a:ea typeface="Cambria Math" panose="02040503050406030204" pitchFamily="18" charset="0"/>
                                </a:rPr>
                                <m:t>𝐺</m:t>
                              </m:r>
                            </m:e>
                            <m:sub>
                              <m:r>
                                <a:rPr lang="en-US" sz="1500" b="0" i="1" smtClean="0">
                                  <a:solidFill>
                                    <a:srgbClr val="000000"/>
                                  </a:solidFill>
                                  <a:latin typeface="Cambria Math" panose="02040503050406030204" pitchFamily="18" charset="0"/>
                                  <a:ea typeface="Cambria Math" panose="02040503050406030204" pitchFamily="18" charset="0"/>
                                </a:rPr>
                                <m:t>𝐹</m:t>
                              </m:r>
                            </m:sub>
                          </m:sSub>
                          <m:sSub>
                            <m:sSubPr>
                              <m:ctrlPr>
                                <a:rPr lang="en-US" sz="1500" b="0" i="1" smtClean="0">
                                  <a:solidFill>
                                    <a:srgbClr val="000000"/>
                                  </a:solidFill>
                                  <a:latin typeface="Cambria Math" panose="02040503050406030204" pitchFamily="18" charset="0"/>
                                  <a:ea typeface="Cambria Math" panose="02040503050406030204" pitchFamily="18" charset="0"/>
                                </a:rPr>
                              </m:ctrlPr>
                            </m:sSub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Sub>
                          <m:sSubSup>
                            <m:sSubSupPr>
                              <m:ctrlPr>
                                <a:rPr lang="en-US" sz="1500" b="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𝑒</m:t>
                              </m:r>
                            </m:sub>
                            <m:sup>
                              <m:r>
                                <a:rPr lang="en-US" sz="1500" b="0" i="1" smtClean="0">
                                  <a:solidFill>
                                    <a:srgbClr val="000000"/>
                                  </a:solidFill>
                                  <a:latin typeface="Cambria Math" panose="02040503050406030204" pitchFamily="18" charset="0"/>
                                  <a:ea typeface="Cambria Math" panose="02040503050406030204" pitchFamily="18" charset="0"/>
                                </a:rPr>
                                <m:t>2</m:t>
                              </m:r>
                            </m:sup>
                          </m:sSubSup>
                        </m:num>
                        <m:den>
                          <m:r>
                            <a:rPr lang="en-US" sz="1500" b="0" i="1" smtClean="0">
                              <a:solidFill>
                                <a:srgbClr val="000000"/>
                              </a:solidFill>
                              <a:latin typeface="Cambria Math" panose="02040503050406030204" pitchFamily="18" charset="0"/>
                              <a:ea typeface="Cambria Math" panose="02040503050406030204" pitchFamily="18" charset="0"/>
                            </a:rPr>
                            <m:t>4</m:t>
                          </m:r>
                          <m:r>
                            <a:rPr lang="en-US" sz="1500" b="0" i="1" smtClean="0">
                              <a:solidFill>
                                <a:srgbClr val="000000"/>
                              </a:solidFill>
                              <a:latin typeface="Cambria Math" panose="02040503050406030204" pitchFamily="18" charset="0"/>
                              <a:ea typeface="Cambria Math" panose="02040503050406030204" pitchFamily="18" charset="0"/>
                            </a:rPr>
                            <m:t>𝜋</m:t>
                          </m:r>
                          <m:rad>
                            <m:radPr>
                              <m:degHide m:val="on"/>
                              <m:ctrlPr>
                                <a:rPr lang="en-US" sz="1500" b="0" i="1" smtClean="0">
                                  <a:solidFill>
                                    <a:srgbClr val="000000"/>
                                  </a:solidFill>
                                  <a:latin typeface="Cambria Math" panose="02040503050406030204" pitchFamily="18" charset="0"/>
                                  <a:ea typeface="Cambria Math" panose="02040503050406030204" pitchFamily="18" charset="0"/>
                                </a:rPr>
                              </m:ctrlPr>
                            </m:radPr>
                            <m:deg/>
                            <m:e>
                              <m:r>
                                <a:rPr lang="en-US" sz="1500" b="0" i="1" smtClean="0">
                                  <a:solidFill>
                                    <a:srgbClr val="000000"/>
                                  </a:solidFill>
                                  <a:latin typeface="Cambria Math" panose="02040503050406030204" pitchFamily="18" charset="0"/>
                                  <a:ea typeface="Cambria Math" panose="02040503050406030204" pitchFamily="18" charset="0"/>
                                </a:rPr>
                                <m:t>2</m:t>
                              </m:r>
                            </m:e>
                          </m:rad>
                        </m:den>
                      </m:f>
                      <m:r>
                        <a:rPr lang="en-US" sz="1500" b="0" i="1" smtClean="0">
                          <a:solidFill>
                            <a:srgbClr val="000000"/>
                          </a:solidFill>
                          <a:latin typeface="Cambria Math" panose="02040503050406030204" pitchFamily="18" charset="0"/>
                          <a:ea typeface="Cambria Math" panose="02040503050406030204" pitchFamily="18" charset="0"/>
                        </a:rPr>
                        <m:t>≈5.2∙</m:t>
                      </m:r>
                      <m:sSup>
                        <m:sSupPr>
                          <m:ctrlPr>
                            <a:rPr lang="en-US" sz="1500" b="0" i="1" smtClean="0">
                              <a:solidFill>
                                <a:srgbClr val="000000"/>
                              </a:solidFill>
                              <a:latin typeface="Cambria Math" panose="02040503050406030204" pitchFamily="18" charset="0"/>
                              <a:ea typeface="Cambria Math" panose="02040503050406030204" pitchFamily="18" charset="0"/>
                            </a:rPr>
                          </m:ctrlPr>
                        </m:sSupPr>
                        <m:e>
                          <m:r>
                            <a:rPr lang="en-US" sz="1500" b="0" i="1" smtClean="0">
                              <a:solidFill>
                                <a:srgbClr val="000000"/>
                              </a:solidFill>
                              <a:latin typeface="Cambria Math" panose="02040503050406030204" pitchFamily="18" charset="0"/>
                              <a:ea typeface="Cambria Math" panose="02040503050406030204" pitchFamily="18" charset="0"/>
                            </a:rPr>
                            <m:t>10</m:t>
                          </m:r>
                        </m:e>
                        <m:sup>
                          <m:r>
                            <a:rPr lang="en-US" sz="1500" b="0" i="1" smtClean="0">
                              <a:solidFill>
                                <a:srgbClr val="000000"/>
                              </a:solidFill>
                              <a:latin typeface="Cambria Math" panose="02040503050406030204" pitchFamily="18" charset="0"/>
                              <a:ea typeface="Cambria Math" panose="02040503050406030204" pitchFamily="18" charset="0"/>
                            </a:rPr>
                            <m:t>−9</m:t>
                          </m:r>
                        </m:sup>
                      </m:sSup>
                    </m:oMath>
                  </m:oMathPara>
                </a14:m>
                <a:endParaRPr lang="en-GB" sz="1500" dirty="0"/>
              </a:p>
            </p:txBody>
          </p:sp>
        </mc:Choice>
        <mc:Fallback xmlns="">
          <p:sp>
            <p:nvSpPr>
              <p:cNvPr id="49" name="TextBox 48">
                <a:extLst>
                  <a:ext uri="{FF2B5EF4-FFF2-40B4-BE49-F238E27FC236}">
                    <a16:creationId xmlns:a16="http://schemas.microsoft.com/office/drawing/2014/main" id="{FA50986F-8250-9A49-39E9-0E797232570A}"/>
                  </a:ext>
                </a:extLst>
              </p:cNvPr>
              <p:cNvSpPr txBox="1">
                <a:spLocks noRot="1" noChangeAspect="1" noMove="1" noResize="1" noEditPoints="1" noAdjustHandles="1" noChangeArrowheads="1" noChangeShapeType="1" noTextEdit="1"/>
              </p:cNvSpPr>
              <p:nvPr/>
            </p:nvSpPr>
            <p:spPr>
              <a:xfrm>
                <a:off x="1323211" y="1967601"/>
                <a:ext cx="4321939" cy="598754"/>
              </a:xfrm>
              <a:prstGeom prst="rect">
                <a:avLst/>
              </a:prstGeom>
              <a:blipFill>
                <a:blip r:embed="rId3"/>
                <a:stretch>
                  <a:fillRect/>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E28E81A6-2F51-F248-14ED-C4488C454C93}"/>
              </a:ext>
            </a:extLst>
          </p:cNvPr>
          <p:cNvSpPr txBox="1"/>
          <p:nvPr/>
        </p:nvSpPr>
        <p:spPr>
          <a:xfrm>
            <a:off x="641952" y="2670557"/>
            <a:ext cx="3974165" cy="307777"/>
          </a:xfrm>
          <a:prstGeom prst="rect">
            <a:avLst/>
          </a:prstGeom>
          <a:noFill/>
        </p:spPr>
        <p:txBody>
          <a:bodyPr wrap="non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The entire HL-LHC may produce 2 such events!</a:t>
            </a:r>
          </a:p>
        </p:txBody>
      </p:sp>
      <p:sp>
        <p:nvSpPr>
          <p:cNvPr id="4" name="TextBox 3">
            <a:extLst>
              <a:ext uri="{FF2B5EF4-FFF2-40B4-BE49-F238E27FC236}">
                <a16:creationId xmlns:a16="http://schemas.microsoft.com/office/drawing/2014/main" id="{446F40FB-A376-FF9D-22A5-24E61759F289}"/>
              </a:ext>
            </a:extLst>
          </p:cNvPr>
          <p:cNvSpPr txBox="1"/>
          <p:nvPr/>
        </p:nvSpPr>
        <p:spPr>
          <a:xfrm>
            <a:off x="641951" y="3092805"/>
            <a:ext cx="3478837" cy="307777"/>
          </a:xfrm>
          <a:prstGeom prst="rect">
            <a:avLst/>
          </a:prstGeom>
          <a:noFill/>
        </p:spPr>
        <p:txBody>
          <a:bodyPr wrap="non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At the FCC-ee, BW s-channel resonance:</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78CBDB4-A7CA-9BAC-B250-ED0B64908F83}"/>
                  </a:ext>
                </a:extLst>
              </p:cNvPr>
              <p:cNvSpPr txBox="1"/>
              <p:nvPr/>
            </p:nvSpPr>
            <p:spPr>
              <a:xfrm>
                <a:off x="630271" y="3473940"/>
                <a:ext cx="6109748" cy="603755"/>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r>
                        <a:rPr lang="en-US" sz="1500" b="0" i="1" smtClean="0">
                          <a:solidFill>
                            <a:srgbClr val="000000"/>
                          </a:solidFill>
                          <a:latin typeface="Cambria Math" panose="02040503050406030204" pitchFamily="18" charset="0"/>
                          <a:ea typeface="Cambria Math" panose="02040503050406030204" pitchFamily="18" charset="0"/>
                        </a:rPr>
                        <m:t>𝜎</m:t>
                      </m:r>
                      <m:d>
                        <m:dPr>
                          <m:ctrlPr>
                            <a:rPr lang="en-US" sz="1500" b="0" i="1" smtClean="0">
                              <a:solidFill>
                                <a:srgbClr val="000000"/>
                              </a:solidFill>
                              <a:latin typeface="Cambria Math" panose="02040503050406030204" pitchFamily="18" charset="0"/>
                              <a:ea typeface="Cambria Math" panose="02040503050406030204" pitchFamily="18" charset="0"/>
                            </a:rPr>
                          </m:ctrlPr>
                        </m:dPr>
                        <m:e>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r>
                            <a:rPr lang="en-US" sz="1500" i="1">
                              <a:solidFill>
                                <a:srgbClr val="000000"/>
                              </a:solidFill>
                              <a:latin typeface="Cambria Math" panose="02040503050406030204" pitchFamily="18" charset="0"/>
                              <a:ea typeface="Cambria Math" panose="02040503050406030204" pitchFamily="18" charset="0"/>
                            </a:rPr>
                            <m:t>→</m:t>
                          </m:r>
                          <m:r>
                            <a:rPr lang="en-US" sz="1500" b="0" i="1" smtClean="0">
                              <a:solidFill>
                                <a:srgbClr val="000000"/>
                              </a:solidFill>
                              <a:latin typeface="Cambria Math" panose="02040503050406030204" pitchFamily="18" charset="0"/>
                              <a:ea typeface="Cambria Math" panose="02040503050406030204" pitchFamily="18" charset="0"/>
                            </a:rPr>
                            <m:t>𝐻</m:t>
                          </m:r>
                        </m:e>
                      </m:d>
                      <m:r>
                        <a:rPr lang="en-US" sz="1500" b="0" i="1" smtClean="0">
                          <a:solidFill>
                            <a:srgbClr val="000000"/>
                          </a:solidFill>
                          <a:latin typeface="Cambria Math" panose="02040503050406030204" pitchFamily="18" charset="0"/>
                          <a:ea typeface="Cambria Math" panose="02040503050406030204" pitchFamily="18" charset="0"/>
                        </a:rPr>
                        <m:t>≃</m:t>
                      </m:r>
                      <m:f>
                        <m:fPr>
                          <m:ctrlPr>
                            <a:rPr lang="en-US" sz="1500" b="0" i="1" smtClean="0">
                              <a:solidFill>
                                <a:srgbClr val="000000"/>
                              </a:solidFill>
                              <a:latin typeface="Cambria Math" panose="02040503050406030204" pitchFamily="18" charset="0"/>
                              <a:ea typeface="Cambria Math" panose="02040503050406030204" pitchFamily="18" charset="0"/>
                            </a:rPr>
                          </m:ctrlPr>
                        </m:fPr>
                        <m:num>
                          <m:r>
                            <a:rPr lang="en-US" sz="1500" i="1">
                              <a:solidFill>
                                <a:srgbClr val="000000"/>
                              </a:solidFill>
                              <a:latin typeface="Cambria Math" panose="02040503050406030204" pitchFamily="18" charset="0"/>
                              <a:ea typeface="Cambria Math" panose="02040503050406030204" pitchFamily="18" charset="0"/>
                            </a:rPr>
                            <m:t>4</m:t>
                          </m:r>
                          <m:r>
                            <a:rPr lang="en-US" sz="1500" i="1">
                              <a:solidFill>
                                <a:srgbClr val="000000"/>
                              </a:solidFill>
                              <a:latin typeface="Cambria Math" panose="02040503050406030204" pitchFamily="18" charset="0"/>
                              <a:ea typeface="Cambria Math" panose="02040503050406030204" pitchFamily="18" charset="0"/>
                            </a:rPr>
                            <m:t>𝜋</m:t>
                          </m:r>
                          <m:sSub>
                            <m:sSubPr>
                              <m:ctrlPr>
                                <a:rPr lang="en-US" sz="1500" i="1">
                                  <a:solidFill>
                                    <a:srgbClr val="000000"/>
                                  </a:solidFill>
                                  <a:latin typeface="Cambria Math" panose="02040503050406030204" pitchFamily="18" charset="0"/>
                                  <a:ea typeface="Cambria Math" panose="02040503050406030204" pitchFamily="18" charset="0"/>
                                </a:rPr>
                              </m:ctrlPr>
                            </m:sSubPr>
                            <m:e>
                              <m:r>
                                <m:rPr>
                                  <m:sty m:val="p"/>
                                </m:rPr>
                                <a:rPr lang="el-GR" sz="1500" i="1">
                                  <a:solidFill>
                                    <a:srgbClr val="000000"/>
                                  </a:solidFill>
                                  <a:latin typeface="Cambria Math" panose="02040503050406030204" pitchFamily="18" charset="0"/>
                                  <a:ea typeface="Cambria Math" panose="02040503050406030204" pitchFamily="18" charset="0"/>
                                </a:rPr>
                                <m:t>Γ</m:t>
                              </m:r>
                            </m:e>
                            <m:sub>
                              <m:r>
                                <a:rPr lang="en-US" sz="1500" i="1">
                                  <a:solidFill>
                                    <a:srgbClr val="000000"/>
                                  </a:solidFill>
                                  <a:latin typeface="Cambria Math" panose="02040503050406030204" pitchFamily="18" charset="0"/>
                                  <a:ea typeface="Cambria Math" panose="02040503050406030204" pitchFamily="18" charset="0"/>
                                </a:rPr>
                                <m:t>𝐻</m:t>
                              </m:r>
                            </m:sub>
                          </m:sSub>
                          <m:r>
                            <m:rPr>
                              <m:sty m:val="p"/>
                            </m:rPr>
                            <a:rPr lang="el-GR" sz="1500" i="0" smtClean="0">
                              <a:solidFill>
                                <a:srgbClr val="000000"/>
                              </a:solidFill>
                              <a:latin typeface="Cambria Math" panose="02040503050406030204" pitchFamily="18" charset="0"/>
                              <a:ea typeface="Cambria Math" panose="02040503050406030204" pitchFamily="18" charset="0"/>
                            </a:rPr>
                            <m:t>Γ</m:t>
                          </m:r>
                          <m:d>
                            <m:dPr>
                              <m:ctrlPr>
                                <a:rPr lang="en-US" sz="1500" b="0" i="1" smtClean="0">
                                  <a:solidFill>
                                    <a:srgbClr val="000000"/>
                                  </a:solidFill>
                                  <a:latin typeface="Cambria Math" panose="02040503050406030204" pitchFamily="18" charset="0"/>
                                  <a:ea typeface="Cambria Math" panose="02040503050406030204" pitchFamily="18" charset="0"/>
                                </a:rPr>
                              </m:ctrlPr>
                            </m:dPr>
                            <m:e>
                              <m:r>
                                <a:rPr lang="en-US" sz="1500" b="0" i="1" smtClean="0">
                                  <a:solidFill>
                                    <a:srgbClr val="000000"/>
                                  </a:solidFill>
                                  <a:latin typeface="Cambria Math" panose="02040503050406030204" pitchFamily="18" charset="0"/>
                                  <a:ea typeface="Cambria Math" panose="02040503050406030204" pitchFamily="18" charset="0"/>
                                </a:rPr>
                                <m:t>𝐻</m:t>
                              </m:r>
                              <m:r>
                                <a:rPr lang="en-US" sz="1500" i="1">
                                  <a:solidFill>
                                    <a:srgbClr val="000000"/>
                                  </a:solidFill>
                                  <a:latin typeface="Cambria Math" panose="02040503050406030204" pitchFamily="18" charset="0"/>
                                  <a:ea typeface="Cambria Math" panose="02040503050406030204" pitchFamily="18" charset="0"/>
                                </a:rPr>
                                <m:t>→</m:t>
                              </m:r>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e>
                          </m:d>
                        </m:num>
                        <m:den>
                          <m:sSup>
                            <m:sSupPr>
                              <m:ctrlPr>
                                <a:rPr lang="en-US" sz="1500" b="0" i="1" smtClean="0">
                                  <a:solidFill>
                                    <a:srgbClr val="000000"/>
                                  </a:solidFill>
                                  <a:latin typeface="Cambria Math" panose="02040503050406030204" pitchFamily="18" charset="0"/>
                                  <a:ea typeface="Cambria Math" panose="02040503050406030204" pitchFamily="18" charset="0"/>
                                </a:rPr>
                              </m:ctrlPr>
                            </m:sSupPr>
                            <m:e>
                              <m:d>
                                <m:dPr>
                                  <m:ctrlPr>
                                    <a:rPr lang="en-US" sz="1500" b="0" i="1" smtClean="0">
                                      <a:solidFill>
                                        <a:srgbClr val="000000"/>
                                      </a:solidFill>
                                      <a:latin typeface="Cambria Math" panose="02040503050406030204" pitchFamily="18" charset="0"/>
                                      <a:ea typeface="Cambria Math" panose="02040503050406030204" pitchFamily="18" charset="0"/>
                                    </a:rPr>
                                  </m:ctrlPr>
                                </m:dPr>
                                <m:e>
                                  <m:r>
                                    <a:rPr lang="en-US" sz="1500" b="0" i="1" smtClean="0">
                                      <a:solidFill>
                                        <a:srgbClr val="000000"/>
                                      </a:solidFill>
                                      <a:latin typeface="Cambria Math" panose="02040503050406030204" pitchFamily="18" charset="0"/>
                                      <a:ea typeface="Cambria Math" panose="02040503050406030204" pitchFamily="18" charset="0"/>
                                    </a:rPr>
                                    <m:t>𝑠</m:t>
                                  </m:r>
                                  <m:r>
                                    <a:rPr lang="en-US" sz="1500" b="0" i="1" smtClean="0">
                                      <a:solidFill>
                                        <a:srgbClr val="000000"/>
                                      </a:solidFill>
                                      <a:latin typeface="Cambria Math" panose="02040503050406030204" pitchFamily="18" charset="0"/>
                                      <a:ea typeface="Cambria Math" panose="02040503050406030204" pitchFamily="18" charset="0"/>
                                    </a:rPr>
                                    <m:t>−</m:t>
                                  </m:r>
                                  <m:sSubSup>
                                    <m:sSubSupPr>
                                      <m:ctrlPr>
                                        <a:rPr lang="en-US" sz="1500" b="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e>
                              </m:d>
                            </m:e>
                            <m:sup>
                              <m:r>
                                <a:rPr lang="en-US" sz="1500" b="0" i="1" smtClean="0">
                                  <a:solidFill>
                                    <a:srgbClr val="000000"/>
                                  </a:solidFill>
                                  <a:latin typeface="Cambria Math" panose="02040503050406030204" pitchFamily="18" charset="0"/>
                                  <a:ea typeface="Cambria Math" panose="02040503050406030204" pitchFamily="18" charset="0"/>
                                </a:rPr>
                                <m:t>2</m:t>
                              </m:r>
                            </m:sup>
                          </m:sSup>
                          <m:r>
                            <a:rPr lang="en-US" sz="1500" i="1">
                              <a:solidFill>
                                <a:srgbClr val="000000"/>
                              </a:solidFill>
                              <a:latin typeface="Cambria Math" panose="02040503050406030204" pitchFamily="18" charset="0"/>
                              <a:ea typeface="Cambria Math" panose="02040503050406030204" pitchFamily="18" charset="0"/>
                            </a:rPr>
                            <m:t>+</m:t>
                          </m:r>
                          <m:sSubSup>
                            <m:sSubSupPr>
                              <m:ctrlPr>
                                <a:rPr lang="en-US" sz="150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sSubSup>
                            <m:sSubSupPr>
                              <m:ctrlPr>
                                <a:rPr lang="en-US" sz="1500" i="1" smtClean="0">
                                  <a:solidFill>
                                    <a:srgbClr val="000000"/>
                                  </a:solidFill>
                                  <a:latin typeface="Cambria Math" panose="02040503050406030204" pitchFamily="18" charset="0"/>
                                  <a:ea typeface="Cambria Math" panose="02040503050406030204" pitchFamily="18" charset="0"/>
                                </a:rPr>
                              </m:ctrlPr>
                            </m:sSubSupPr>
                            <m:e>
                              <m:r>
                                <m:rPr>
                                  <m:sty m:val="p"/>
                                </m:rPr>
                                <a:rPr lang="el-GR" sz="1500" i="1">
                                  <a:solidFill>
                                    <a:srgbClr val="000000"/>
                                  </a:solidFill>
                                  <a:latin typeface="Cambria Math" panose="02040503050406030204" pitchFamily="18" charset="0"/>
                                  <a:ea typeface="Cambria Math" panose="02040503050406030204" pitchFamily="18" charset="0"/>
                                </a:rPr>
                                <m:t>Γ</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den>
                      </m:f>
                      <m:r>
                        <a:rPr lang="en-US" sz="1500" b="0" i="1" smtClean="0">
                          <a:solidFill>
                            <a:srgbClr val="000000"/>
                          </a:solidFill>
                          <a:latin typeface="Cambria Math" panose="02040503050406030204" pitchFamily="18" charset="0"/>
                          <a:ea typeface="Cambria Math" panose="02040503050406030204" pitchFamily="18" charset="0"/>
                        </a:rPr>
                        <m:t> </m:t>
                      </m:r>
                      <m:groupChr>
                        <m:groupChrPr>
                          <m:chr m:val="⇒"/>
                          <m:vertJc m:val="bot"/>
                          <m:ctrlPr>
                            <a:rPr lang="en-US" sz="1500" b="0" i="1" smtClean="0">
                              <a:solidFill>
                                <a:srgbClr val="000000"/>
                              </a:solidFill>
                              <a:latin typeface="Cambria Math" panose="02040503050406030204" pitchFamily="18" charset="0"/>
                              <a:ea typeface="Cambria Math" panose="02040503050406030204" pitchFamily="18" charset="0"/>
                            </a:rPr>
                          </m:ctrlPr>
                        </m:groupChrPr>
                        <m:e>
                          <m:r>
                            <m:rPr>
                              <m:brk m:alnAt="2"/>
                            </m:rPr>
                            <a:rPr lang="en-US" sz="1500" b="0" i="1" smtClean="0">
                              <a:solidFill>
                                <a:srgbClr val="000000"/>
                              </a:solidFill>
                              <a:latin typeface="Cambria Math" panose="02040503050406030204" pitchFamily="18" charset="0"/>
                              <a:ea typeface="Cambria Math" panose="02040503050406030204" pitchFamily="18" charset="0"/>
                            </a:rPr>
                            <m:t>𝑠</m:t>
                          </m:r>
                          <m:r>
                            <a:rPr lang="en-US" sz="1500" b="0" i="1" smtClean="0">
                              <a:solidFill>
                                <a:srgbClr val="000000"/>
                              </a:solidFill>
                              <a:latin typeface="Cambria Math" panose="02040503050406030204" pitchFamily="18" charset="0"/>
                              <a:ea typeface="Cambria Math" panose="02040503050406030204" pitchFamily="18" charset="0"/>
                            </a:rPr>
                            <m:t>=</m:t>
                          </m:r>
                          <m:sSubSup>
                            <m:sSubSupPr>
                              <m:ctrlPr>
                                <a:rPr lang="en-US" sz="1500" b="0" i="1" smtClean="0">
                                  <a:solidFill>
                                    <a:srgbClr val="000000"/>
                                  </a:solidFill>
                                  <a:latin typeface="Cambria Math" panose="02040503050406030204" pitchFamily="18" charset="0"/>
                                  <a:ea typeface="Cambria Math" panose="02040503050406030204" pitchFamily="18" charset="0"/>
                                </a:rPr>
                              </m:ctrlPr>
                            </m:sSubSupPr>
                            <m:e>
                              <m:r>
                                <a:rPr lang="en-US" sz="1500" b="0" i="1" smtClean="0">
                                  <a:solidFill>
                                    <a:srgbClr val="000000"/>
                                  </a:solidFill>
                                  <a:latin typeface="Cambria Math" panose="02040503050406030204" pitchFamily="18" charset="0"/>
                                  <a:ea typeface="Cambria Math" panose="02040503050406030204" pitchFamily="18" charset="0"/>
                                </a:rPr>
                                <m:t>𝑚</m:t>
                              </m:r>
                            </m:e>
                            <m:sub>
                              <m:r>
                                <a:rPr lang="en-US" sz="1500" b="0" i="1" smtClean="0">
                                  <a:solidFill>
                                    <a:srgbClr val="000000"/>
                                  </a:solidFill>
                                  <a:latin typeface="Cambria Math" panose="02040503050406030204" pitchFamily="18" charset="0"/>
                                  <a:ea typeface="Cambria Math" panose="02040503050406030204" pitchFamily="18" charset="0"/>
                                </a:rPr>
                                <m:t>𝐻</m:t>
                              </m:r>
                            </m:sub>
                            <m:sup>
                              <m:r>
                                <a:rPr lang="en-US" sz="1500" b="0" i="1" smtClean="0">
                                  <a:solidFill>
                                    <a:srgbClr val="000000"/>
                                  </a:solidFill>
                                  <a:latin typeface="Cambria Math" panose="02040503050406030204" pitchFamily="18" charset="0"/>
                                  <a:ea typeface="Cambria Math" panose="02040503050406030204" pitchFamily="18" charset="0"/>
                                </a:rPr>
                                <m:t>2</m:t>
                              </m:r>
                            </m:sup>
                          </m:sSubSup>
                        </m:e>
                      </m:groupChr>
                      <m:r>
                        <a:rPr lang="en-US" sz="1500" b="0" i="1" smtClean="0">
                          <a:solidFill>
                            <a:srgbClr val="000000"/>
                          </a:solidFill>
                          <a:latin typeface="Cambria Math" panose="02040503050406030204" pitchFamily="18" charset="0"/>
                          <a:ea typeface="Cambria Math" panose="02040503050406030204" pitchFamily="18" charset="0"/>
                        </a:rPr>
                        <m:t> </m:t>
                      </m:r>
                      <m:f>
                        <m:fPr>
                          <m:ctrlPr>
                            <a:rPr lang="en-US" sz="1500" b="0" i="1" smtClean="0">
                              <a:solidFill>
                                <a:srgbClr val="000000"/>
                              </a:solidFill>
                              <a:latin typeface="Cambria Math" panose="02040503050406030204" pitchFamily="18" charset="0"/>
                              <a:ea typeface="Cambria Math" panose="02040503050406030204" pitchFamily="18" charset="0"/>
                            </a:rPr>
                          </m:ctrlPr>
                        </m:fPr>
                        <m:num>
                          <m:r>
                            <a:rPr lang="en-US" sz="1500" i="1">
                              <a:solidFill>
                                <a:srgbClr val="000000"/>
                              </a:solidFill>
                              <a:latin typeface="Cambria Math" panose="02040503050406030204" pitchFamily="18" charset="0"/>
                              <a:ea typeface="Cambria Math" panose="02040503050406030204" pitchFamily="18" charset="0"/>
                            </a:rPr>
                            <m:t>4</m:t>
                          </m:r>
                          <m:r>
                            <a:rPr lang="en-US" sz="1500" i="1">
                              <a:solidFill>
                                <a:srgbClr val="000000"/>
                              </a:solidFill>
                              <a:latin typeface="Cambria Math" panose="02040503050406030204" pitchFamily="18" charset="0"/>
                              <a:ea typeface="Cambria Math" panose="02040503050406030204" pitchFamily="18" charset="0"/>
                            </a:rPr>
                            <m:t>𝜋</m:t>
                          </m:r>
                        </m:num>
                        <m:den>
                          <m:sSubSup>
                            <m:sSubSupPr>
                              <m:ctrlPr>
                                <a:rPr lang="en-US" sz="1500" i="1">
                                  <a:solidFill>
                                    <a:srgbClr val="000000"/>
                                  </a:solidFill>
                                  <a:latin typeface="Cambria Math" panose="02040503050406030204" pitchFamily="18" charset="0"/>
                                  <a:ea typeface="Cambria Math" panose="02040503050406030204" pitchFamily="18" charset="0"/>
                                </a:rPr>
                              </m:ctrlPr>
                            </m:sSubSupPr>
                            <m:e>
                              <m:r>
                                <a:rPr lang="en-US" sz="1500" i="1">
                                  <a:solidFill>
                                    <a:srgbClr val="000000"/>
                                  </a:solidFill>
                                  <a:latin typeface="Cambria Math" panose="02040503050406030204" pitchFamily="18" charset="0"/>
                                  <a:ea typeface="Cambria Math" panose="02040503050406030204" pitchFamily="18" charset="0"/>
                                </a:rPr>
                                <m:t>𝑚</m:t>
                              </m:r>
                            </m:e>
                            <m:sub>
                              <m:r>
                                <a:rPr lang="en-US" sz="1500" i="1">
                                  <a:solidFill>
                                    <a:srgbClr val="000000"/>
                                  </a:solidFill>
                                  <a:latin typeface="Cambria Math" panose="02040503050406030204" pitchFamily="18" charset="0"/>
                                  <a:ea typeface="Cambria Math" panose="02040503050406030204" pitchFamily="18" charset="0"/>
                                </a:rPr>
                                <m:t>𝐻</m:t>
                              </m:r>
                            </m:sub>
                            <m:sup>
                              <m:r>
                                <a:rPr lang="en-US" sz="1500" i="1">
                                  <a:solidFill>
                                    <a:srgbClr val="000000"/>
                                  </a:solidFill>
                                  <a:latin typeface="Cambria Math" panose="02040503050406030204" pitchFamily="18" charset="0"/>
                                  <a:ea typeface="Cambria Math" panose="02040503050406030204" pitchFamily="18" charset="0"/>
                                </a:rPr>
                                <m:t>2</m:t>
                              </m:r>
                            </m:sup>
                          </m:sSubSup>
                        </m:den>
                      </m:f>
                      <m:r>
                        <m:rPr>
                          <m:sty m:val="p"/>
                        </m:rPr>
                        <a:rPr lang="en-US" sz="1500">
                          <a:solidFill>
                            <a:srgbClr val="000000"/>
                          </a:solidFill>
                          <a:latin typeface="Cambria Math" panose="02040503050406030204" pitchFamily="18" charset="0"/>
                          <a:ea typeface="Cambria Math" panose="02040503050406030204" pitchFamily="18" charset="0"/>
                        </a:rPr>
                        <m:t>BR</m:t>
                      </m:r>
                      <m:d>
                        <m:dPr>
                          <m:ctrlPr>
                            <a:rPr lang="en-US" sz="1500" i="1">
                              <a:solidFill>
                                <a:srgbClr val="000000"/>
                              </a:solidFill>
                              <a:latin typeface="Cambria Math" panose="02040503050406030204" pitchFamily="18" charset="0"/>
                              <a:ea typeface="Cambria Math" panose="02040503050406030204" pitchFamily="18" charset="0"/>
                            </a:rPr>
                          </m:ctrlPr>
                        </m:dPr>
                        <m:e>
                          <m:r>
                            <a:rPr lang="en-US" sz="1500" i="1">
                              <a:solidFill>
                                <a:srgbClr val="000000"/>
                              </a:solidFill>
                              <a:latin typeface="Cambria Math" panose="02040503050406030204" pitchFamily="18" charset="0"/>
                              <a:ea typeface="Cambria Math" panose="02040503050406030204" pitchFamily="18" charset="0"/>
                            </a:rPr>
                            <m:t>𝐻</m:t>
                          </m:r>
                          <m:r>
                            <a:rPr lang="en-US" sz="1500" i="1">
                              <a:solidFill>
                                <a:srgbClr val="000000"/>
                              </a:solidFill>
                              <a:latin typeface="Cambria Math" panose="02040503050406030204" pitchFamily="18" charset="0"/>
                              <a:ea typeface="Cambria Math" panose="02040503050406030204" pitchFamily="18" charset="0"/>
                            </a:rPr>
                            <m:t>→</m:t>
                          </m:r>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sSup>
                            <m:sSupPr>
                              <m:ctrlPr>
                                <a:rPr lang="en-US" sz="1500" i="1">
                                  <a:solidFill>
                                    <a:srgbClr val="000000"/>
                                  </a:solidFill>
                                  <a:latin typeface="Cambria Math" panose="02040503050406030204" pitchFamily="18" charset="0"/>
                                  <a:ea typeface="Cambria Math" panose="02040503050406030204" pitchFamily="18" charset="0"/>
                                </a:rPr>
                              </m:ctrlPr>
                            </m:sSupPr>
                            <m:e>
                              <m:r>
                                <a:rPr lang="en-US" sz="1500" i="1">
                                  <a:solidFill>
                                    <a:srgbClr val="000000"/>
                                  </a:solidFill>
                                  <a:latin typeface="Cambria Math" panose="02040503050406030204" pitchFamily="18" charset="0"/>
                                  <a:ea typeface="Cambria Math" panose="02040503050406030204" pitchFamily="18" charset="0"/>
                                </a:rPr>
                                <m:t>𝑒</m:t>
                              </m:r>
                            </m:e>
                            <m:sup>
                              <m:r>
                                <a:rPr lang="en-US" sz="1500" i="1">
                                  <a:solidFill>
                                    <a:srgbClr val="000000"/>
                                  </a:solidFill>
                                  <a:latin typeface="Cambria Math" panose="02040503050406030204" pitchFamily="18" charset="0"/>
                                  <a:ea typeface="Cambria Math" panose="02040503050406030204" pitchFamily="18" charset="0"/>
                                </a:rPr>
                                <m:t>−</m:t>
                              </m:r>
                            </m:sup>
                          </m:sSup>
                        </m:e>
                      </m:d>
                      <m:r>
                        <a:rPr lang="en-US" sz="1500" i="1" smtClean="0">
                          <a:solidFill>
                            <a:srgbClr val="000000"/>
                          </a:solidFill>
                          <a:latin typeface="Cambria Math" panose="02040503050406030204" pitchFamily="18" charset="0"/>
                          <a:ea typeface="Cambria Math" panose="02040503050406030204" pitchFamily="18" charset="0"/>
                        </a:rPr>
                        <m:t>≈</m:t>
                      </m:r>
                      <m:r>
                        <a:rPr lang="en-US" sz="1500" b="0" i="1" smtClean="0">
                          <a:solidFill>
                            <a:srgbClr val="000000"/>
                          </a:solidFill>
                          <a:latin typeface="Cambria Math" panose="02040503050406030204" pitchFamily="18" charset="0"/>
                          <a:ea typeface="Cambria Math" panose="02040503050406030204" pitchFamily="18" charset="0"/>
                        </a:rPr>
                        <m:t>1.6 </m:t>
                      </m:r>
                      <m:r>
                        <m:rPr>
                          <m:sty m:val="p"/>
                        </m:rPr>
                        <a:rPr lang="en-US" sz="1500" b="0" i="0" smtClean="0">
                          <a:solidFill>
                            <a:srgbClr val="000000"/>
                          </a:solidFill>
                          <a:latin typeface="Cambria Math" panose="02040503050406030204" pitchFamily="18" charset="0"/>
                          <a:ea typeface="Cambria Math" panose="02040503050406030204" pitchFamily="18" charset="0"/>
                        </a:rPr>
                        <m:t>fb</m:t>
                      </m:r>
                    </m:oMath>
                  </m:oMathPara>
                </a14:m>
                <a:endParaRPr lang="en-GB" sz="1500" dirty="0"/>
              </a:p>
            </p:txBody>
          </p:sp>
        </mc:Choice>
        <mc:Fallback xmlns="">
          <p:sp>
            <p:nvSpPr>
              <p:cNvPr id="6" name="TextBox 5">
                <a:extLst>
                  <a:ext uri="{FF2B5EF4-FFF2-40B4-BE49-F238E27FC236}">
                    <a16:creationId xmlns:a16="http://schemas.microsoft.com/office/drawing/2014/main" id="{278CBDB4-A7CA-9BAC-B250-ED0B64908F83}"/>
                  </a:ext>
                </a:extLst>
              </p:cNvPr>
              <p:cNvSpPr txBox="1">
                <a:spLocks noRot="1" noChangeAspect="1" noMove="1" noResize="1" noEditPoints="1" noAdjustHandles="1" noChangeArrowheads="1" noChangeShapeType="1" noTextEdit="1"/>
              </p:cNvSpPr>
              <p:nvPr/>
            </p:nvSpPr>
            <p:spPr>
              <a:xfrm>
                <a:off x="630271" y="3473940"/>
                <a:ext cx="6109748" cy="603755"/>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EA005465-2113-CBA7-7866-BFE84D5D49CB}"/>
                  </a:ext>
                </a:extLst>
              </p:cNvPr>
              <p:cNvSpPr txBox="1"/>
              <p:nvPr/>
            </p:nvSpPr>
            <p:spPr>
              <a:xfrm>
                <a:off x="633759" y="4176250"/>
                <a:ext cx="5947345" cy="1195007"/>
              </a:xfrm>
              <a:prstGeom prst="rect">
                <a:avLst/>
              </a:prstGeom>
              <a:noFill/>
            </p:spPr>
            <p:txBody>
              <a:bodyPr wrap="square" rtlCol="0">
                <a:spAutoFit/>
              </a:bodyPr>
              <a:lstStyle/>
              <a:p>
                <a:pPr>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but ISR and √s spread will lead to smearing of BW peak, so that effective cross section is 0.3 fb (remember: L</a:t>
                </a:r>
                <a:r>
                  <a:rPr lang="en-GB" sz="1400" baseline="-25000" dirty="0">
                    <a:solidFill>
                      <a:prstClr val="black"/>
                    </a:solidFill>
                    <a:latin typeface="Helvetica" pitchFamily="2" charset="0"/>
                    <a:ea typeface="Helvetica Light" charset="0"/>
                    <a:cs typeface="Helvetica Light" charset="0"/>
                    <a:sym typeface="Wingdings" pitchFamily="2" charset="2"/>
                  </a:rPr>
                  <a:t>ZH</a:t>
                </a:r>
                <a:r>
                  <a:rPr lang="en-GB" sz="1400" dirty="0">
                    <a:solidFill>
                      <a:prstClr val="black"/>
                    </a:solidFill>
                    <a:latin typeface="Helvetica" pitchFamily="2" charset="0"/>
                    <a:ea typeface="Helvetica Light" charset="0"/>
                    <a:cs typeface="Helvetica Light" charset="0"/>
                    <a:sym typeface="Wingdings" pitchFamily="2" charset="2"/>
                  </a:rPr>
                  <a:t> = 10.8 ab</a:t>
                </a:r>
                <a:r>
                  <a:rPr lang="en-GB" sz="1400" baseline="30000" dirty="0">
                    <a:solidFill>
                      <a:prstClr val="black"/>
                    </a:solidFill>
                    <a:latin typeface="Helvetica" pitchFamily="2" charset="0"/>
                    <a:ea typeface="Helvetica Light" charset="0"/>
                    <a:cs typeface="Helvetica Light" charset="0"/>
                    <a:sym typeface="Wingdings" pitchFamily="2" charset="2"/>
                  </a:rPr>
                  <a:t>–1</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b="1" dirty="0">
                    <a:solidFill>
                      <a:prstClr val="black"/>
                    </a:solidFill>
                    <a:latin typeface="Helvetica" pitchFamily="2" charset="0"/>
                    <a:ea typeface="Helvetica Light" charset="0"/>
                    <a:cs typeface="Helvetica Light" charset="0"/>
                    <a:sym typeface="Wingdings" pitchFamily="2" charset="2"/>
                  </a:rPr>
                  <a:t>Can it be done?</a:t>
                </a:r>
              </a:p>
              <a:p>
                <a:pPr marL="285750" indent="-285750">
                  <a:spcBef>
                    <a:spcPts val="1200"/>
                  </a:spcBef>
                  <a:buFont typeface="Arial" panose="020B0604020202020204" pitchFamily="34" charset="0"/>
                  <a:buChar char="•"/>
                </a:pPr>
                <a:r>
                  <a:rPr lang="en-GB" sz="1400" dirty="0">
                    <a:solidFill>
                      <a:prstClr val="black"/>
                    </a:solidFill>
                    <a:latin typeface="Helvetica" pitchFamily="2" charset="0"/>
                    <a:ea typeface="Helvetica Light" charset="0"/>
                    <a:cs typeface="Helvetica Light" charset="0"/>
                    <a:sym typeface="Wingdings" pitchFamily="2" charset="2"/>
                  </a:rPr>
                  <a:t>Requires precise knowledge of Higgs mass to few MeV</a:t>
                </a:r>
              </a:p>
              <a:p>
                <a:pPr marL="285750" indent="-285750">
                  <a:spcBef>
                    <a:spcPts val="600"/>
                  </a:spcBef>
                  <a:buFont typeface="Arial" panose="020B0604020202020204" pitchFamily="34" charset="0"/>
                  <a:buChar char="•"/>
                </a:pPr>
                <a:r>
                  <a:rPr lang="en-GB" sz="1400" dirty="0">
                    <a:solidFill>
                      <a:prstClr val="black"/>
                    </a:solidFill>
                    <a:latin typeface="Helvetica" pitchFamily="2" charset="0"/>
                    <a:ea typeface="Helvetica Light" charset="0"/>
                    <a:cs typeface="Helvetica Light" charset="0"/>
                    <a:sym typeface="Wingdings" pitchFamily="2" charset="2"/>
                  </a:rPr>
                  <a:t>Beam must be monochromatized to match narrow </a:t>
                </a:r>
                <a14:m>
                  <m:oMath xmlns:m="http://schemas.openxmlformats.org/officeDocument/2006/math">
                    <m:sSub>
                      <m:sSubPr>
                        <m:ctrlPr>
                          <a:rPr lang="en-US" sz="1500" i="1">
                            <a:solidFill>
                              <a:schemeClr val="tx1">
                                <a:lumMod val="75000"/>
                                <a:lumOff val="25000"/>
                              </a:schemeClr>
                            </a:solidFill>
                            <a:latin typeface="Cambria Math" panose="02040503050406030204" pitchFamily="18" charset="0"/>
                            <a:ea typeface="Cambria Math" panose="02040503050406030204" pitchFamily="18" charset="0"/>
                          </a:rPr>
                        </m:ctrlPr>
                      </m:sSubPr>
                      <m:e>
                        <m:r>
                          <m:rPr>
                            <m:sty m:val="p"/>
                          </m:rPr>
                          <a:rPr lang="el-GR" sz="1500" i="1">
                            <a:solidFill>
                              <a:schemeClr val="tx1">
                                <a:lumMod val="75000"/>
                                <a:lumOff val="25000"/>
                              </a:schemeClr>
                            </a:solidFill>
                            <a:latin typeface="Cambria Math" panose="02040503050406030204" pitchFamily="18" charset="0"/>
                            <a:ea typeface="Cambria Math" panose="02040503050406030204" pitchFamily="18" charset="0"/>
                          </a:rPr>
                          <m:t>Γ</m:t>
                        </m:r>
                      </m:e>
                      <m:sub>
                        <m:r>
                          <a:rPr lang="en-US" sz="1500" i="1">
                            <a:solidFill>
                              <a:schemeClr val="tx1">
                                <a:lumMod val="75000"/>
                                <a:lumOff val="25000"/>
                              </a:schemeClr>
                            </a:solidFill>
                            <a:latin typeface="Cambria Math" panose="02040503050406030204" pitchFamily="18" charset="0"/>
                            <a:ea typeface="Cambria Math" panose="02040503050406030204" pitchFamily="18" charset="0"/>
                          </a:rPr>
                          <m:t>𝐻</m:t>
                        </m:r>
                      </m:sub>
                    </m:sSub>
                  </m:oMath>
                </a14:m>
                <a:r>
                  <a:rPr lang="en-GB" sz="1400" dirty="0">
                    <a:solidFill>
                      <a:prstClr val="black"/>
                    </a:solidFill>
                    <a:latin typeface="Helvetica" pitchFamily="2" charset="0"/>
                    <a:ea typeface="Helvetica Light" charset="0"/>
                    <a:cs typeface="Helvetica Light" charset="0"/>
                    <a:sym typeface="Wingdings" pitchFamily="2" charset="2"/>
                  </a:rPr>
                  <a:t> </a:t>
                </a:r>
                <a:r>
                  <a:rPr lang="en-GB" sz="900" dirty="0">
                    <a:solidFill>
                      <a:prstClr val="black"/>
                    </a:solidFill>
                    <a:latin typeface="Helvetica" pitchFamily="2" charset="0"/>
                    <a:ea typeface="Helvetica Light" charset="0"/>
                    <a:cs typeface="Helvetica Light" charset="0"/>
                    <a:sym typeface="Wingdings" pitchFamily="2" charset="2"/>
                  </a:rPr>
                  <a:t>[</a:t>
                </a:r>
                <a:r>
                  <a:rPr lang="en-GB" sz="900" dirty="0">
                    <a:solidFill>
                      <a:prstClr val="black"/>
                    </a:solidFill>
                    <a:latin typeface="Helvetica" pitchFamily="2" charset="0"/>
                    <a:ea typeface="Helvetica Light" charset="0"/>
                    <a:cs typeface="Helvetica Light" charset="0"/>
                    <a:sym typeface="Wingdings" pitchFamily="2" charset="2"/>
                    <a:hlinkClick r:id="rId5"/>
                  </a:rPr>
                  <a:t>arXiv: 2411.04210</a:t>
                </a:r>
                <a:r>
                  <a:rPr lang="en-GB" sz="900" dirty="0">
                    <a:solidFill>
                      <a:prstClr val="black"/>
                    </a:solidFill>
                    <a:latin typeface="Helvetica" pitchFamily="2" charset="0"/>
                    <a:ea typeface="Helvetica Light" charset="0"/>
                    <a:cs typeface="Helvetica Light" charset="0"/>
                    <a:sym typeface="Wingdings" pitchFamily="2" charset="2"/>
                  </a:rPr>
                  <a:t>]</a:t>
                </a:r>
                <a:endParaRPr lang="en-GB" sz="1400" dirty="0">
                  <a:solidFill>
                    <a:prstClr val="black"/>
                  </a:solidFill>
                  <a:latin typeface="Helvetica" pitchFamily="2" charset="0"/>
                  <a:ea typeface="Helvetica Light" charset="0"/>
                  <a:cs typeface="Helvetica Light" charset="0"/>
                  <a:sym typeface="Wingdings" pitchFamily="2" charset="2"/>
                </a:endParaRPr>
              </a:p>
            </p:txBody>
          </p:sp>
        </mc:Choice>
        <mc:Fallback xmlns="">
          <p:sp>
            <p:nvSpPr>
              <p:cNvPr id="15" name="TextBox 14">
                <a:extLst>
                  <a:ext uri="{FF2B5EF4-FFF2-40B4-BE49-F238E27FC236}">
                    <a16:creationId xmlns:a16="http://schemas.microsoft.com/office/drawing/2014/main" id="{EA005465-2113-CBA7-7866-BFE84D5D49CB}"/>
                  </a:ext>
                </a:extLst>
              </p:cNvPr>
              <p:cNvSpPr txBox="1">
                <a:spLocks noRot="1" noChangeAspect="1" noMove="1" noResize="1" noEditPoints="1" noAdjustHandles="1" noChangeArrowheads="1" noChangeShapeType="1" noTextEdit="1"/>
              </p:cNvSpPr>
              <p:nvPr/>
            </p:nvSpPr>
            <p:spPr>
              <a:xfrm>
                <a:off x="633759" y="4176250"/>
                <a:ext cx="5947345" cy="1195007"/>
              </a:xfrm>
              <a:prstGeom prst="rect">
                <a:avLst/>
              </a:prstGeom>
              <a:blipFill>
                <a:blip r:embed="rId6"/>
                <a:stretch>
                  <a:fillRect l="-213" t="-1053" r="-426" b="-5263"/>
                </a:stretch>
              </a:blipFill>
            </p:spPr>
            <p:txBody>
              <a:bodyPr/>
              <a:lstStyle/>
              <a:p>
                <a:r>
                  <a:rPr lang="en-GB">
                    <a:noFill/>
                  </a:rPr>
                  <a:t> </a:t>
                </a:r>
              </a:p>
            </p:txBody>
          </p:sp>
        </mc:Fallback>
      </mc:AlternateContent>
      <p:pic>
        <p:nvPicPr>
          <p:cNvPr id="17" name="Picture 16">
            <a:extLst>
              <a:ext uri="{FF2B5EF4-FFF2-40B4-BE49-F238E27FC236}">
                <a16:creationId xmlns:a16="http://schemas.microsoft.com/office/drawing/2014/main" id="{195D323C-B838-8C48-1246-1246C3FED09A}"/>
              </a:ext>
            </a:extLst>
          </p:cNvPr>
          <p:cNvPicPr>
            <a:picLocks noChangeAspect="1"/>
          </p:cNvPicPr>
          <p:nvPr/>
        </p:nvPicPr>
        <p:blipFill>
          <a:blip r:embed="rId7"/>
          <a:srcRect l="57719" t="9953" r="6246" b="69953"/>
          <a:stretch>
            <a:fillRect/>
          </a:stretch>
        </p:blipFill>
        <p:spPr>
          <a:xfrm>
            <a:off x="7030994" y="1684263"/>
            <a:ext cx="5037193" cy="3790188"/>
          </a:xfrm>
          <a:prstGeom prst="rect">
            <a:avLst/>
          </a:prstGeom>
        </p:spPr>
      </p:pic>
      <p:sp>
        <p:nvSpPr>
          <p:cNvPr id="18" name="TextBox 17">
            <a:extLst>
              <a:ext uri="{FF2B5EF4-FFF2-40B4-BE49-F238E27FC236}">
                <a16:creationId xmlns:a16="http://schemas.microsoft.com/office/drawing/2014/main" id="{0FD115ED-A06D-98A0-26E0-0EC285B4454E}"/>
              </a:ext>
            </a:extLst>
          </p:cNvPr>
          <p:cNvSpPr txBox="1"/>
          <p:nvPr/>
        </p:nvSpPr>
        <p:spPr>
          <a:xfrm>
            <a:off x="10920040" y="1683370"/>
            <a:ext cx="1088760" cy="230832"/>
          </a:xfrm>
          <a:prstGeom prst="rect">
            <a:avLst/>
          </a:prstGeom>
          <a:noFill/>
        </p:spPr>
        <p:txBody>
          <a:bodyPr wrap="none" rtlCol="0">
            <a:spAutoFit/>
          </a:bodyPr>
          <a:lstStyle/>
          <a:p>
            <a:pPr algn="r">
              <a:spcBef>
                <a:spcPts val="3000"/>
              </a:spcBef>
            </a:pPr>
            <a:r>
              <a:rPr lang="en-GB" sz="900" noProof="0" dirty="0">
                <a:solidFill>
                  <a:prstClr val="black"/>
                </a:solidFill>
                <a:latin typeface="Helvetica Light" panose="020B0403020202020204" pitchFamily="34" charset="0"/>
                <a:ea typeface="Helvetica Light" charset="0"/>
                <a:cs typeface="Helvetica Light" charset="0"/>
                <a:sym typeface="Wingdings" pitchFamily="2" charset="2"/>
                <a:hlinkClick r:id="rId8"/>
              </a:rPr>
              <a:t>arXiv:2107.02686</a:t>
            </a:r>
            <a:endParaRPr lang="en-GB" sz="900" noProof="0" dirty="0">
              <a:solidFill>
                <a:prstClr val="black"/>
              </a:solidFill>
              <a:latin typeface="Helvetica Light" panose="020B0403020202020204" pitchFamily="34" charset="0"/>
              <a:ea typeface="Helvetica Light" charset="0"/>
              <a:cs typeface="Helvetica Light" charset="0"/>
              <a:sym typeface="Wingdings" pitchFamily="2" charset="2"/>
            </a:endParaRPr>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DF66AEF2-C28F-A2D1-126C-55A6E8822BAB}"/>
                  </a:ext>
                </a:extLst>
              </p:cNvPr>
              <p:cNvSpPr txBox="1"/>
              <p:nvPr/>
            </p:nvSpPr>
            <p:spPr>
              <a:xfrm>
                <a:off x="7727324" y="5633599"/>
                <a:ext cx="4268597" cy="307777"/>
              </a:xfrm>
              <a:prstGeom prst="rect">
                <a:avLst/>
              </a:prstGeom>
              <a:noFill/>
            </p:spPr>
            <p:txBody>
              <a:bodyPr wrap="square" rtlCol="0">
                <a:spAutoFit/>
              </a:bodyPr>
              <a:lstStyle/>
              <a:p>
                <a:pPr>
                  <a:spcBef>
                    <a:spcPts val="3000"/>
                  </a:spcBef>
                </a:pPr>
                <a:r>
                  <a:rPr lang="en-GB" sz="1400" dirty="0">
                    <a:solidFill>
                      <a:srgbClr val="E40000"/>
                    </a:solidFill>
                    <a:latin typeface="Helvetica" pitchFamily="2" charset="0"/>
                    <a:ea typeface="Helvetica Light" charset="0"/>
                    <a:cs typeface="Helvetica Light" charset="0"/>
                    <a:sym typeface="Wingdings" pitchFamily="2" charset="2"/>
                  </a:rPr>
                  <a:t>Possible sensitivity to </a:t>
                </a:r>
                <a14:m>
                  <m:oMath xmlns:m="http://schemas.openxmlformats.org/officeDocument/2006/math">
                    <m:sSub>
                      <m:sSubPr>
                        <m:ctrlPr>
                          <a:rPr lang="en-US" sz="1400" i="1">
                            <a:solidFill>
                              <a:srgbClr val="E40000"/>
                            </a:solidFill>
                            <a:latin typeface="Cambria Math" panose="02040503050406030204" pitchFamily="18" charset="0"/>
                            <a:ea typeface="Cambria Math" panose="02040503050406030204" pitchFamily="18" charset="0"/>
                          </a:rPr>
                        </m:ctrlPr>
                      </m:sSubPr>
                      <m:e>
                        <m:r>
                          <a:rPr lang="en-US" sz="1400" i="1">
                            <a:solidFill>
                              <a:srgbClr val="E40000"/>
                            </a:solidFill>
                            <a:latin typeface="Cambria Math" panose="02040503050406030204" pitchFamily="18" charset="0"/>
                            <a:ea typeface="Cambria Math" panose="02040503050406030204" pitchFamily="18" charset="0"/>
                          </a:rPr>
                          <m:t>𝑔</m:t>
                        </m:r>
                      </m:e>
                      <m:sub>
                        <m:r>
                          <a:rPr lang="en-US" sz="1400" i="1">
                            <a:solidFill>
                              <a:srgbClr val="E40000"/>
                            </a:solidFill>
                            <a:latin typeface="Cambria Math" panose="02040503050406030204" pitchFamily="18" charset="0"/>
                            <a:ea typeface="Cambria Math" panose="02040503050406030204" pitchFamily="18" charset="0"/>
                          </a:rPr>
                          <m:t>𝑒</m:t>
                        </m:r>
                      </m:sub>
                    </m:sSub>
                  </m:oMath>
                </a14:m>
                <a:r>
                  <a:rPr lang="en-GB" sz="1400" dirty="0">
                    <a:solidFill>
                      <a:srgbClr val="E40000"/>
                    </a:solidFill>
                    <a:latin typeface="Helvetica" pitchFamily="2" charset="0"/>
                    <a:ea typeface="Helvetica Light" charset="0"/>
                    <a:cs typeface="Helvetica Light" charset="0"/>
                    <a:sym typeface="Wingdings" pitchFamily="2" charset="2"/>
                  </a:rPr>
                  <a:t> of ~0.5σ per year and IP </a:t>
                </a:r>
              </a:p>
            </p:txBody>
          </p:sp>
        </mc:Choice>
        <mc:Fallback xmlns="">
          <p:sp>
            <p:nvSpPr>
              <p:cNvPr id="19" name="TextBox 18">
                <a:extLst>
                  <a:ext uri="{FF2B5EF4-FFF2-40B4-BE49-F238E27FC236}">
                    <a16:creationId xmlns:a16="http://schemas.microsoft.com/office/drawing/2014/main" id="{DF66AEF2-C28F-A2D1-126C-55A6E8822BAB}"/>
                  </a:ext>
                </a:extLst>
              </p:cNvPr>
              <p:cNvSpPr txBox="1">
                <a:spLocks noRot="1" noChangeAspect="1" noMove="1" noResize="1" noEditPoints="1" noAdjustHandles="1" noChangeArrowheads="1" noChangeShapeType="1" noTextEdit="1"/>
              </p:cNvSpPr>
              <p:nvPr/>
            </p:nvSpPr>
            <p:spPr>
              <a:xfrm>
                <a:off x="7727324" y="5633599"/>
                <a:ext cx="4268597" cy="307777"/>
              </a:xfrm>
              <a:prstGeom prst="rect">
                <a:avLst/>
              </a:prstGeom>
              <a:blipFill>
                <a:blip r:embed="rId9"/>
                <a:stretch>
                  <a:fillRect l="-593" t="-3846" b="-15385"/>
                </a:stretch>
              </a:blipFill>
            </p:spPr>
            <p:txBody>
              <a:bodyPr/>
              <a:lstStyle/>
              <a:p>
                <a:r>
                  <a:rPr lang="en-GB">
                    <a:noFill/>
                  </a:rPr>
                  <a:t> </a:t>
                </a:r>
              </a:p>
            </p:txBody>
          </p:sp>
        </mc:Fallback>
      </mc:AlternateContent>
      <p:pic>
        <p:nvPicPr>
          <p:cNvPr id="21" name="Picture 20">
            <a:extLst>
              <a:ext uri="{FF2B5EF4-FFF2-40B4-BE49-F238E27FC236}">
                <a16:creationId xmlns:a16="http://schemas.microsoft.com/office/drawing/2014/main" id="{5F6A82A4-D59F-70B2-17F2-119452D95ABC}"/>
              </a:ext>
            </a:extLst>
          </p:cNvPr>
          <p:cNvPicPr>
            <a:picLocks noChangeAspect="1"/>
          </p:cNvPicPr>
          <p:nvPr/>
        </p:nvPicPr>
        <p:blipFill>
          <a:blip r:embed="rId10"/>
          <a:stretch>
            <a:fillRect/>
          </a:stretch>
        </p:blipFill>
        <p:spPr>
          <a:xfrm>
            <a:off x="785376" y="5389632"/>
            <a:ext cx="3636651" cy="1169167"/>
          </a:xfrm>
          <a:prstGeom prst="rect">
            <a:avLst/>
          </a:prstGeom>
        </p:spPr>
      </p:pic>
      <p:sp>
        <p:nvSpPr>
          <p:cNvPr id="22" name="TextBox 21">
            <a:extLst>
              <a:ext uri="{FF2B5EF4-FFF2-40B4-BE49-F238E27FC236}">
                <a16:creationId xmlns:a16="http://schemas.microsoft.com/office/drawing/2014/main" id="{C2947A74-218B-0EBA-98B6-03AE1288220A}"/>
              </a:ext>
            </a:extLst>
          </p:cNvPr>
          <p:cNvSpPr txBox="1"/>
          <p:nvPr/>
        </p:nvSpPr>
        <p:spPr>
          <a:xfrm>
            <a:off x="4263114" y="5441204"/>
            <a:ext cx="3064964" cy="1200329"/>
          </a:xfrm>
          <a:prstGeom prst="rect">
            <a:avLst/>
          </a:prstGeom>
          <a:noFill/>
        </p:spPr>
        <p:txBody>
          <a:bodyPr wrap="square" rtlCol="0">
            <a:spAutoFit/>
          </a:bodyPr>
          <a:lstStyle/>
          <a:p>
            <a:pPr marL="0" algn="l">
              <a:spcBef>
                <a:spcPts val="3000"/>
              </a:spcBef>
            </a:pP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Correlate energy and transverse position so high-energy particles collide with low-energy ones (opposite beam dispersions at IP) — requires dedicated instruments: proposed for many e</a:t>
            </a:r>
            <a:r>
              <a:rPr lang="en-GB" sz="1200" baseline="30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a:t>
            </a: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e</a:t>
            </a:r>
            <a:r>
              <a:rPr lang="en-GB" sz="1200" baseline="30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a:t>
            </a: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colliders, but never implemented</a:t>
            </a:r>
          </a:p>
        </p:txBody>
      </p:sp>
      <mc:AlternateContent xmlns:mc="http://schemas.openxmlformats.org/markup-compatibility/2006" xmlns:a14="http://schemas.microsoft.com/office/drawing/2010/main">
        <mc:Choice Requires="a14">
          <p:sp>
            <p:nvSpPr>
              <p:cNvPr id="23" name="Rectangle 22">
                <a:extLst>
                  <a:ext uri="{FF2B5EF4-FFF2-40B4-BE49-F238E27FC236}">
                    <a16:creationId xmlns:a16="http://schemas.microsoft.com/office/drawing/2014/main" id="{1B402DED-4DF8-86F4-5431-CA3F2395543E}"/>
                  </a:ext>
                </a:extLst>
              </p:cNvPr>
              <p:cNvSpPr/>
              <p:nvPr/>
            </p:nvSpPr>
            <p:spPr>
              <a:xfrm>
                <a:off x="641952" y="1121388"/>
                <a:ext cx="9479948" cy="362600"/>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Extremely challenging </a:t>
                </a:r>
                <a:r>
                  <a:rPr lang="en-GB" sz="1600" noProof="0" dirty="0">
                    <a:solidFill>
                      <a:srgbClr val="000000"/>
                    </a:solidFill>
                    <a:latin typeface="Helvetica" pitchFamily="2" charset="0"/>
                  </a:rPr>
                  <a:t>— cornering the electron Yukawa coupling:  </a:t>
                </a:r>
                <a14:m>
                  <m:oMath xmlns:m="http://schemas.openxmlformats.org/officeDocument/2006/math">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𝑔</m:t>
                        </m:r>
                      </m:e>
                      <m:sub>
                        <m:r>
                          <a:rPr lang="en-US" sz="1600" b="0" i="1" smtClean="0">
                            <a:solidFill>
                              <a:srgbClr val="000000"/>
                            </a:solidFill>
                            <a:latin typeface="Cambria Math" panose="02040503050406030204" pitchFamily="18" charset="0"/>
                            <a:ea typeface="Cambria Math" panose="02040503050406030204" pitchFamily="18" charset="0"/>
                          </a:rPr>
                          <m:t>𝑒</m:t>
                        </m:r>
                      </m:sub>
                    </m:sSub>
                    <m:r>
                      <a:rPr lang="en-US" sz="1600" i="1">
                        <a:solidFill>
                          <a:srgbClr val="000000"/>
                        </a:solidFill>
                        <a:latin typeface="Cambria Math" panose="02040503050406030204" pitchFamily="18" charset="0"/>
                        <a:ea typeface="Cambria Math" panose="02040503050406030204" pitchFamily="18" charset="0"/>
                      </a:rPr>
                      <m:t>=</m:t>
                    </m:r>
                    <m:f>
                      <m:fPr>
                        <m:type m:val="lin"/>
                        <m:ctrlPr>
                          <a:rPr lang="en-US" sz="1600" i="1">
                            <a:solidFill>
                              <a:srgbClr val="000000"/>
                            </a:solidFill>
                            <a:latin typeface="Cambria Math" panose="02040503050406030204" pitchFamily="18" charset="0"/>
                            <a:ea typeface="Cambria Math" panose="02040503050406030204" pitchFamily="18" charset="0"/>
                          </a:rPr>
                        </m:ctrlPr>
                      </m:fPr>
                      <m:num>
                        <m:rad>
                          <m:radPr>
                            <m:degHide m:val="on"/>
                            <m:ctrlPr>
                              <a:rPr lang="en-US" sz="1600" i="1">
                                <a:solidFill>
                                  <a:srgbClr val="000000"/>
                                </a:solidFill>
                                <a:latin typeface="Cambria Math" panose="02040503050406030204" pitchFamily="18" charset="0"/>
                                <a:ea typeface="Cambria Math" panose="02040503050406030204" pitchFamily="18" charset="0"/>
                              </a:rPr>
                            </m:ctrlPr>
                          </m:radPr>
                          <m:deg/>
                          <m:e>
                            <m:r>
                              <a:rPr lang="en-US" sz="1600" i="1">
                                <a:solidFill>
                                  <a:srgbClr val="000000"/>
                                </a:solidFill>
                                <a:latin typeface="Cambria Math" panose="02040503050406030204" pitchFamily="18" charset="0"/>
                                <a:ea typeface="Cambria Math" panose="02040503050406030204" pitchFamily="18" charset="0"/>
                              </a:rPr>
                              <m:t>2</m:t>
                            </m:r>
                          </m:e>
                        </m:rad>
                        <m:sSub>
                          <m:sSubPr>
                            <m:ctrlPr>
                              <a:rPr lang="en-US" sz="1600" i="1">
                                <a:solidFill>
                                  <a:srgbClr val="000000"/>
                                </a:solidFill>
                                <a:latin typeface="Cambria Math" panose="02040503050406030204" pitchFamily="18" charset="0"/>
                                <a:ea typeface="Cambria Math" panose="02040503050406030204" pitchFamily="18" charset="0"/>
                              </a:rPr>
                            </m:ctrlPr>
                          </m:sSubPr>
                          <m:e>
                            <m:r>
                              <a:rPr lang="en-US" sz="1600" i="1">
                                <a:solidFill>
                                  <a:srgbClr val="000000"/>
                                </a:solidFill>
                                <a:latin typeface="Cambria Math" panose="02040503050406030204" pitchFamily="18" charset="0"/>
                                <a:ea typeface="Cambria Math" panose="02040503050406030204" pitchFamily="18" charset="0"/>
                              </a:rPr>
                              <m:t>𝑚</m:t>
                            </m:r>
                          </m:e>
                          <m:sub>
                            <m:r>
                              <a:rPr lang="en-US" sz="1600" b="0" i="1" smtClean="0">
                                <a:solidFill>
                                  <a:srgbClr val="000000"/>
                                </a:solidFill>
                                <a:latin typeface="Cambria Math" panose="02040503050406030204" pitchFamily="18" charset="0"/>
                                <a:ea typeface="Cambria Math" panose="02040503050406030204" pitchFamily="18" charset="0"/>
                              </a:rPr>
                              <m:t>𝑒</m:t>
                            </m:r>
                          </m:sub>
                        </m:sSub>
                      </m:num>
                      <m:den>
                        <m:r>
                          <a:rPr lang="en-US" sz="1600" i="1">
                            <a:solidFill>
                              <a:srgbClr val="000000"/>
                            </a:solidFill>
                            <a:latin typeface="Cambria Math" panose="02040503050406030204" pitchFamily="18" charset="0"/>
                            <a:ea typeface="Cambria Math" panose="02040503050406030204" pitchFamily="18" charset="0"/>
                          </a:rPr>
                          <m:t>𝜐</m:t>
                        </m:r>
                      </m:den>
                    </m:f>
                    <m:r>
                      <a:rPr lang="en-US" sz="1600" i="1">
                        <a:solidFill>
                          <a:srgbClr val="000000"/>
                        </a:solidFill>
                        <a:latin typeface="Cambria Math" panose="02040503050406030204" pitchFamily="18" charset="0"/>
                        <a:ea typeface="Cambria Math" panose="02040503050406030204" pitchFamily="18" charset="0"/>
                      </a:rPr>
                      <m:t>≈2.9∙</m:t>
                    </m:r>
                    <m:sSup>
                      <m:sSupPr>
                        <m:ctrlPr>
                          <a:rPr lang="en-US" sz="1600" i="1">
                            <a:solidFill>
                              <a:srgbClr val="000000"/>
                            </a:solidFill>
                            <a:latin typeface="Cambria Math" panose="02040503050406030204" pitchFamily="18" charset="0"/>
                            <a:ea typeface="Cambria Math" panose="02040503050406030204" pitchFamily="18" charset="0"/>
                          </a:rPr>
                        </m:ctrlPr>
                      </m:sSupPr>
                      <m:e>
                        <m:r>
                          <a:rPr lang="en-US" sz="1600" i="1">
                            <a:solidFill>
                              <a:srgbClr val="000000"/>
                            </a:solidFill>
                            <a:latin typeface="Cambria Math" panose="02040503050406030204" pitchFamily="18" charset="0"/>
                            <a:ea typeface="Cambria Math" panose="02040503050406030204" pitchFamily="18" charset="0"/>
                          </a:rPr>
                          <m:t>10</m:t>
                        </m:r>
                      </m:e>
                      <m:sup>
                        <m:r>
                          <a:rPr lang="en-US" sz="1600" i="1">
                            <a:solidFill>
                              <a:srgbClr val="000000"/>
                            </a:solidFill>
                            <a:latin typeface="Cambria Math" panose="02040503050406030204" pitchFamily="18" charset="0"/>
                            <a:ea typeface="Cambria Math" panose="02040503050406030204" pitchFamily="18" charset="0"/>
                          </a:rPr>
                          <m:t>−6</m:t>
                        </m:r>
                      </m:sup>
                    </m:sSup>
                  </m:oMath>
                </a14:m>
                <a:endParaRPr lang="en-GB" sz="1600" dirty="0"/>
              </a:p>
            </p:txBody>
          </p:sp>
        </mc:Choice>
        <mc:Fallback xmlns="">
          <p:sp>
            <p:nvSpPr>
              <p:cNvPr id="23" name="Rectangle 22">
                <a:extLst>
                  <a:ext uri="{FF2B5EF4-FFF2-40B4-BE49-F238E27FC236}">
                    <a16:creationId xmlns:a16="http://schemas.microsoft.com/office/drawing/2014/main" id="{1B402DED-4DF8-86F4-5431-CA3F2395543E}"/>
                  </a:ext>
                </a:extLst>
              </p:cNvPr>
              <p:cNvSpPr>
                <a:spLocks noRot="1" noChangeAspect="1" noMove="1" noResize="1" noEditPoints="1" noAdjustHandles="1" noChangeArrowheads="1" noChangeShapeType="1" noTextEdit="1"/>
              </p:cNvSpPr>
              <p:nvPr/>
            </p:nvSpPr>
            <p:spPr>
              <a:xfrm>
                <a:off x="641952" y="1121388"/>
                <a:ext cx="9479948" cy="362600"/>
              </a:xfrm>
              <a:prstGeom prst="rect">
                <a:avLst/>
              </a:prstGeom>
              <a:blipFill>
                <a:blip r:embed="rId11"/>
                <a:stretch>
                  <a:fillRect l="-268" t="-96552" b="-168966"/>
                </a:stretch>
              </a:blipFill>
            </p:spPr>
            <p:txBody>
              <a:bodyPr/>
              <a:lstStyle/>
              <a:p>
                <a:r>
                  <a:rPr lang="en-GB">
                    <a:noFill/>
                  </a:rPr>
                  <a:t> </a:t>
                </a:r>
              </a:p>
            </p:txBody>
          </p:sp>
        </mc:Fallback>
      </mc:AlternateContent>
    </p:spTree>
    <p:extLst>
      <p:ext uri="{BB962C8B-B14F-4D97-AF65-F5344CB8AC3E}">
        <p14:creationId xmlns:p14="http://schemas.microsoft.com/office/powerpoint/2010/main" val="346060981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8A764-2633-9F80-CE2D-8F48C3C00F3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29FC115-6420-7FEC-6993-993400C8A087}"/>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also a Tera-Z, W and top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2" name="Slide Number Placeholder 1">
            <a:extLst>
              <a:ext uri="{FF2B5EF4-FFF2-40B4-BE49-F238E27FC236}">
                <a16:creationId xmlns:a16="http://schemas.microsoft.com/office/drawing/2014/main" id="{691A7C1D-BB6A-ADFC-7DEE-0BB2136F3849}"/>
              </a:ext>
            </a:extLst>
          </p:cNvPr>
          <p:cNvSpPr>
            <a:spLocks noGrp="1"/>
          </p:cNvSpPr>
          <p:nvPr>
            <p:ph type="sldNum" sz="quarter" idx="4"/>
          </p:nvPr>
        </p:nvSpPr>
        <p:spPr/>
        <p:txBody>
          <a:bodyPr/>
          <a:lstStyle/>
          <a:p>
            <a:pPr>
              <a:defRPr/>
            </a:pPr>
            <a:fld id="{611C2F03-9E95-40C9-A99F-3C4F7EE8CF2A}" type="slidenum">
              <a:rPr lang="en-GB" noProof="0" smtClean="0"/>
              <a:pPr>
                <a:defRPr/>
              </a:pPr>
              <a:t>103</a:t>
            </a:fld>
            <a:endParaRPr lang="en-GB" noProof="0" dirty="0"/>
          </a:p>
        </p:txBody>
      </p:sp>
      <p:pic>
        <p:nvPicPr>
          <p:cNvPr id="7" name="Picture 6">
            <a:extLst>
              <a:ext uri="{FF2B5EF4-FFF2-40B4-BE49-F238E27FC236}">
                <a16:creationId xmlns:a16="http://schemas.microsoft.com/office/drawing/2014/main" id="{19A40EC4-CD64-C5AB-054B-1BFE3CB42ACE}"/>
              </a:ext>
            </a:extLst>
          </p:cNvPr>
          <p:cNvPicPr>
            <a:picLocks noChangeAspect="1"/>
          </p:cNvPicPr>
          <p:nvPr/>
        </p:nvPicPr>
        <p:blipFill>
          <a:blip r:embed="rId2"/>
          <a:srcRect l="13769" t="22894" r="9429" b="38125"/>
          <a:stretch>
            <a:fillRect/>
          </a:stretch>
        </p:blipFill>
        <p:spPr>
          <a:xfrm>
            <a:off x="245935" y="1554693"/>
            <a:ext cx="6108590" cy="4387454"/>
          </a:xfrm>
          <a:prstGeom prst="rect">
            <a:avLst/>
          </a:prstGeom>
        </p:spPr>
      </p:pic>
      <p:pic>
        <p:nvPicPr>
          <p:cNvPr id="8" name="Picture 7">
            <a:extLst>
              <a:ext uri="{FF2B5EF4-FFF2-40B4-BE49-F238E27FC236}">
                <a16:creationId xmlns:a16="http://schemas.microsoft.com/office/drawing/2014/main" id="{3877631B-19F9-422D-2DAD-38310BFD2D79}"/>
              </a:ext>
            </a:extLst>
          </p:cNvPr>
          <p:cNvPicPr>
            <a:picLocks noChangeAspect="1"/>
          </p:cNvPicPr>
          <p:nvPr/>
        </p:nvPicPr>
        <p:blipFill>
          <a:blip r:embed="rId2"/>
          <a:srcRect l="13769" t="61733" r="9429" b="8136"/>
          <a:stretch>
            <a:fillRect/>
          </a:stretch>
        </p:blipFill>
        <p:spPr>
          <a:xfrm>
            <a:off x="6152803" y="2002010"/>
            <a:ext cx="6108590" cy="3391401"/>
          </a:xfrm>
          <a:prstGeom prst="rect">
            <a:avLst/>
          </a:prstGeom>
        </p:spPr>
      </p:pic>
      <p:pic>
        <p:nvPicPr>
          <p:cNvPr id="9" name="Picture 8">
            <a:extLst>
              <a:ext uri="{FF2B5EF4-FFF2-40B4-BE49-F238E27FC236}">
                <a16:creationId xmlns:a16="http://schemas.microsoft.com/office/drawing/2014/main" id="{9DA99D01-F808-0B87-4EE9-3163DAF39377}"/>
              </a:ext>
            </a:extLst>
          </p:cNvPr>
          <p:cNvPicPr>
            <a:picLocks noChangeAspect="1"/>
          </p:cNvPicPr>
          <p:nvPr/>
        </p:nvPicPr>
        <p:blipFill>
          <a:blip r:embed="rId2"/>
          <a:srcRect l="13769" t="22894" r="9429" b="72981"/>
          <a:stretch>
            <a:fillRect/>
          </a:stretch>
        </p:blipFill>
        <p:spPr>
          <a:xfrm>
            <a:off x="6152803" y="1553176"/>
            <a:ext cx="6108592" cy="464248"/>
          </a:xfrm>
          <a:prstGeom prst="rect">
            <a:avLst/>
          </a:prstGeom>
        </p:spPr>
      </p:pic>
      <p:sp>
        <p:nvSpPr>
          <p:cNvPr id="10" name="TextBox 9">
            <a:extLst>
              <a:ext uri="{FF2B5EF4-FFF2-40B4-BE49-F238E27FC236}">
                <a16:creationId xmlns:a16="http://schemas.microsoft.com/office/drawing/2014/main" id="{7418FF65-657F-C4C4-3C41-57C363613A46}"/>
              </a:ext>
            </a:extLst>
          </p:cNvPr>
          <p:cNvSpPr txBox="1"/>
          <p:nvPr/>
        </p:nvSpPr>
        <p:spPr>
          <a:xfrm>
            <a:off x="641951" y="6179786"/>
            <a:ext cx="8813631" cy="338554"/>
          </a:xfrm>
          <a:prstGeom prst="rect">
            <a:avLst/>
          </a:prstGeom>
          <a:noFill/>
        </p:spPr>
        <p:txBody>
          <a:bodyPr wrap="none" rtlCol="0">
            <a:spAutoFit/>
          </a:bodyPr>
          <a:lstStyle/>
          <a:p>
            <a:pPr marL="0" algn="l">
              <a:spcBef>
                <a:spcPts val="3000"/>
              </a:spcBef>
            </a:pPr>
            <a:r>
              <a:rPr lang="en-GB" sz="1600" dirty="0">
                <a:solidFill>
                  <a:prstClr val="black"/>
                </a:solidFill>
                <a:latin typeface="Helvetica" pitchFamily="2" charset="0"/>
                <a:ea typeface="Helvetica Light" charset="0"/>
                <a:cs typeface="Helvetica Light" charset="0"/>
                <a:sym typeface="Wingdings" pitchFamily="2" charset="2"/>
              </a:rPr>
              <a:t>Input to global electroweak fit: </a:t>
            </a:r>
            <a:r>
              <a:rPr lang="en-GB" sz="1600" b="1" dirty="0">
                <a:solidFill>
                  <a:prstClr val="black"/>
                </a:solidFill>
                <a:latin typeface="Helvetica" pitchFamily="2" charset="0"/>
                <a:ea typeface="Helvetica Light" charset="0"/>
                <a:cs typeface="Helvetica Light" charset="0"/>
                <a:sym typeface="Wingdings" pitchFamily="2" charset="2"/>
              </a:rPr>
              <a:t>requires significant improvements in theoretical predictions</a:t>
            </a:r>
          </a:p>
        </p:txBody>
      </p:sp>
      <p:sp>
        <p:nvSpPr>
          <p:cNvPr id="11" name="TextBox 10">
            <a:extLst>
              <a:ext uri="{FF2B5EF4-FFF2-40B4-BE49-F238E27FC236}">
                <a16:creationId xmlns:a16="http://schemas.microsoft.com/office/drawing/2014/main" id="{94C24361-46D5-294A-1BF9-4BDA528519AD}"/>
              </a:ext>
            </a:extLst>
          </p:cNvPr>
          <p:cNvSpPr txBox="1"/>
          <p:nvPr/>
        </p:nvSpPr>
        <p:spPr>
          <a:xfrm>
            <a:off x="6816959" y="5532951"/>
            <a:ext cx="4873266" cy="307777"/>
          </a:xfrm>
          <a:prstGeom prst="rect">
            <a:avLst/>
          </a:prstGeom>
          <a:noFill/>
        </p:spPr>
        <p:txBody>
          <a:bodyPr wrap="square" rtlCol="0">
            <a:spAutoFit/>
          </a:bodyPr>
          <a:lstStyle/>
          <a:p>
            <a:pPr>
              <a:spcBef>
                <a:spcPts val="3000"/>
              </a:spcBef>
            </a:pPr>
            <a:r>
              <a:rPr lang="en-US" sz="1400" dirty="0">
                <a:solidFill>
                  <a:srgbClr val="E40000"/>
                </a:solidFill>
                <a:latin typeface="Helvetica" pitchFamily="2" charset="0"/>
                <a:ea typeface="Helvetica Light" charset="0"/>
                <a:cs typeface="Helvetica Light" charset="0"/>
                <a:sym typeface="Wingdings" pitchFamily="2" charset="2"/>
              </a:rPr>
              <a:t>Improvements up to × 2000 over current knowledge</a:t>
            </a:r>
            <a:endParaRPr lang="en-GB" sz="1400" dirty="0">
              <a:solidFill>
                <a:srgbClr val="E40000"/>
              </a:solidFill>
              <a:latin typeface="Helvetica" pitchFamily="2" charset="0"/>
              <a:ea typeface="Helvetica Light" charset="0"/>
              <a:cs typeface="Helvetica Light" charset="0"/>
              <a:sym typeface="Wingdings" pitchFamily="2" charset="2"/>
            </a:endParaRPr>
          </a:p>
        </p:txBody>
      </p:sp>
      <p:sp>
        <p:nvSpPr>
          <p:cNvPr id="13" name="TextBox 12">
            <a:extLst>
              <a:ext uri="{FF2B5EF4-FFF2-40B4-BE49-F238E27FC236}">
                <a16:creationId xmlns:a16="http://schemas.microsoft.com/office/drawing/2014/main" id="{92C2C034-E7EF-DF18-F9CC-D2C668A3A24A}"/>
              </a:ext>
            </a:extLst>
          </p:cNvPr>
          <p:cNvSpPr txBox="1"/>
          <p:nvPr/>
        </p:nvSpPr>
        <p:spPr>
          <a:xfrm>
            <a:off x="10953750" y="1421331"/>
            <a:ext cx="1187450" cy="230832"/>
          </a:xfrm>
          <a:prstGeom prst="rect">
            <a:avLst/>
          </a:prstGeom>
          <a:noFill/>
        </p:spPr>
        <p:txBody>
          <a:bodyPr wrap="square">
            <a:spAutoFit/>
          </a:bodyPr>
          <a:lstStyle/>
          <a:p>
            <a:pPr algn="r"/>
            <a:r>
              <a:rPr lang="en-GB" sz="900" dirty="0">
                <a:latin typeface="Helvetica Light" panose="020B0403020202020204" pitchFamily="34" charset="0"/>
                <a:hlinkClick r:id="rId3"/>
              </a:rPr>
              <a:t>arXiv:2505.00272</a:t>
            </a:r>
            <a:endParaRPr lang="en-GB" sz="900" dirty="0">
              <a:latin typeface="Helvetica Light" panose="020B0403020202020204" pitchFamily="34" charset="0"/>
            </a:endParaRPr>
          </a:p>
        </p:txBody>
      </p:sp>
      <mc:AlternateContent xmlns:mc="http://schemas.openxmlformats.org/markup-compatibility/2006" xmlns:a14="http://schemas.microsoft.com/office/drawing/2010/main">
        <mc:Choice Requires="a14">
          <p:sp>
            <p:nvSpPr>
              <p:cNvPr id="14" name="Rectangle 13">
                <a:extLst>
                  <a:ext uri="{FF2B5EF4-FFF2-40B4-BE49-F238E27FC236}">
                    <a16:creationId xmlns:a16="http://schemas.microsoft.com/office/drawing/2014/main" id="{95B44B6B-0FCD-6A8A-AE81-61EA3F27AB1D}"/>
                  </a:ext>
                </a:extLst>
              </p:cNvPr>
              <p:cNvSpPr/>
              <p:nvPr/>
            </p:nvSpPr>
            <p:spPr>
              <a:xfrm>
                <a:off x="641951" y="1146788"/>
                <a:ext cx="11550049" cy="338554"/>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Extreme luminosity on Z pole</a:t>
                </a:r>
                <a:r>
                  <a:rPr lang="en-GB" sz="1600" noProof="0" dirty="0">
                    <a:solidFill>
                      <a:srgbClr val="000000"/>
                    </a:solidFill>
                    <a:latin typeface="Helvetica" pitchFamily="2" charset="0"/>
                  </a:rPr>
                  <a:t>: 140</a:t>
                </a:r>
                <a14:m>
                  <m:oMath xmlns:m="http://schemas.openxmlformats.org/officeDocument/2006/math">
                    <m:r>
                      <a:rPr lang="en-US" sz="1600" dirty="0">
                        <a:latin typeface="Cambria Math" panose="02040503050406030204" pitchFamily="18" charset="0"/>
                        <a:ea typeface="Cambria Math" panose="02040503050406030204" pitchFamily="18" charset="0"/>
                      </a:rPr>
                      <m:t> </m:t>
                    </m:r>
                    <m:r>
                      <a:rPr lang="en-US" sz="1600" i="1" dirty="0">
                        <a:latin typeface="Cambria Math" panose="02040503050406030204" pitchFamily="18" charset="0"/>
                        <a:ea typeface="Cambria Math" panose="02040503050406030204" pitchFamily="18" charset="0"/>
                      </a:rPr>
                      <m:t>∙ </m:t>
                    </m:r>
                  </m:oMath>
                </a14:m>
                <a:r>
                  <a:rPr lang="en-US" sz="1600" dirty="0">
                    <a:latin typeface="Helvetica" pitchFamily="2" charset="0"/>
                  </a:rPr>
                  <a:t>10</a:t>
                </a:r>
                <a:r>
                  <a:rPr lang="en-US" sz="1600" baseline="30000" dirty="0">
                    <a:latin typeface="Helvetica" pitchFamily="2" charset="0"/>
                  </a:rPr>
                  <a:t>34</a:t>
                </a:r>
                <a:r>
                  <a:rPr lang="en-GB" sz="1600" noProof="0" dirty="0">
                    <a:solidFill>
                      <a:srgbClr val="000000"/>
                    </a:solidFill>
                    <a:latin typeface="Helvetica" pitchFamily="2" charset="0"/>
                  </a:rPr>
                  <a:t> cm</a:t>
                </a:r>
                <a:r>
                  <a:rPr lang="en-GB" sz="1600" baseline="30000" noProof="0" dirty="0">
                    <a:solidFill>
                      <a:srgbClr val="000000"/>
                    </a:solidFill>
                    <a:latin typeface="Helvetica" pitchFamily="2" charset="0"/>
                  </a:rPr>
                  <a:t>–2</a:t>
                </a:r>
                <a:r>
                  <a:rPr lang="en-GB" sz="1600" noProof="0" dirty="0">
                    <a:solidFill>
                      <a:srgbClr val="000000"/>
                    </a:solidFill>
                    <a:latin typeface="Helvetica" pitchFamily="2" charset="0"/>
                  </a:rPr>
                  <a:t>s</a:t>
                </a:r>
                <a:r>
                  <a:rPr lang="en-GB" sz="1600" baseline="30000" noProof="0" dirty="0">
                    <a:solidFill>
                      <a:srgbClr val="000000"/>
                    </a:solidFill>
                    <a:latin typeface="Helvetica" pitchFamily="2" charset="0"/>
                  </a:rPr>
                  <a:t>–1</a:t>
                </a:r>
                <a:r>
                  <a:rPr lang="en-GB" sz="1600" noProof="0" dirty="0">
                    <a:solidFill>
                      <a:srgbClr val="000000"/>
                    </a:solidFill>
                    <a:latin typeface="Helvetica" pitchFamily="2" charset="0"/>
                  </a:rPr>
                  <a:t> / IP, 205 ab</a:t>
                </a:r>
                <a:r>
                  <a:rPr lang="en-GB" sz="1600" baseline="30000" noProof="0" dirty="0">
                    <a:solidFill>
                      <a:srgbClr val="000000"/>
                    </a:solidFill>
                    <a:latin typeface="Helvetica" pitchFamily="2" charset="0"/>
                  </a:rPr>
                  <a:t>–1</a:t>
                </a:r>
                <a:r>
                  <a:rPr lang="en-GB" sz="1600" noProof="0" dirty="0">
                    <a:solidFill>
                      <a:srgbClr val="000000"/>
                    </a:solidFill>
                    <a:latin typeface="Helvetica" pitchFamily="2" charset="0"/>
                  </a:rPr>
                  <a:t> &amp; </a:t>
                </a:r>
                <a:r>
                  <a:rPr lang="en-US" sz="1600" dirty="0">
                    <a:latin typeface="Helvetica" pitchFamily="2" charset="0"/>
                  </a:rPr>
                  <a:t>6</a:t>
                </a:r>
                <a14:m>
                  <m:oMath xmlns:m="http://schemas.openxmlformats.org/officeDocument/2006/math">
                    <m:r>
                      <a:rPr lang="en-US" sz="1600" dirty="0">
                        <a:latin typeface="Cambria Math" panose="02040503050406030204" pitchFamily="18" charset="0"/>
                        <a:ea typeface="Cambria Math" panose="02040503050406030204" pitchFamily="18" charset="0"/>
                      </a:rPr>
                      <m:t> </m:t>
                    </m:r>
                    <m:r>
                      <a:rPr lang="en-US" sz="1600" i="1" dirty="0">
                        <a:latin typeface="Cambria Math" panose="02040503050406030204" pitchFamily="18" charset="0"/>
                        <a:ea typeface="Cambria Math" panose="02040503050406030204" pitchFamily="18" charset="0"/>
                      </a:rPr>
                      <m:t>∙ </m:t>
                    </m:r>
                  </m:oMath>
                </a14:m>
                <a:r>
                  <a:rPr lang="en-US" sz="1600" dirty="0">
                    <a:latin typeface="Helvetica" pitchFamily="2" charset="0"/>
                  </a:rPr>
                  <a:t>10</a:t>
                </a:r>
                <a:r>
                  <a:rPr lang="en-US" sz="1600" baseline="30000" dirty="0">
                    <a:latin typeface="Helvetica" pitchFamily="2" charset="0"/>
                  </a:rPr>
                  <a:t>12</a:t>
                </a:r>
                <a:r>
                  <a:rPr lang="en-US" sz="1600" dirty="0">
                    <a:latin typeface="Helvetica" pitchFamily="2" charset="0"/>
                  </a:rPr>
                  <a:t> Z (4 IPs) — ultimate EW precision data</a:t>
                </a:r>
                <a:endParaRPr lang="en-GB" sz="1600" dirty="0">
                  <a:latin typeface="Helvetica" pitchFamily="2" charset="0"/>
                </a:endParaRPr>
              </a:p>
            </p:txBody>
          </p:sp>
        </mc:Choice>
        <mc:Fallback xmlns="">
          <p:sp>
            <p:nvSpPr>
              <p:cNvPr id="14" name="Rectangle 13">
                <a:extLst>
                  <a:ext uri="{FF2B5EF4-FFF2-40B4-BE49-F238E27FC236}">
                    <a16:creationId xmlns:a16="http://schemas.microsoft.com/office/drawing/2014/main" id="{95B44B6B-0FCD-6A8A-AE81-61EA3F27AB1D}"/>
                  </a:ext>
                </a:extLst>
              </p:cNvPr>
              <p:cNvSpPr>
                <a:spLocks noRot="1" noChangeAspect="1" noMove="1" noResize="1" noEditPoints="1" noAdjustHandles="1" noChangeArrowheads="1" noChangeShapeType="1" noTextEdit="1"/>
              </p:cNvSpPr>
              <p:nvPr/>
            </p:nvSpPr>
            <p:spPr>
              <a:xfrm>
                <a:off x="641951" y="1146788"/>
                <a:ext cx="11550049" cy="338554"/>
              </a:xfrm>
              <a:prstGeom prst="rect">
                <a:avLst/>
              </a:prstGeom>
              <a:blipFill>
                <a:blip r:embed="rId4"/>
                <a:stretch>
                  <a:fillRect l="-220" t="-7143" b="-17857"/>
                </a:stretch>
              </a:blipFill>
            </p:spPr>
            <p:txBody>
              <a:bodyPr/>
              <a:lstStyle/>
              <a:p>
                <a:r>
                  <a:rPr lang="en-GB">
                    <a:noFill/>
                  </a:rPr>
                  <a:t> </a:t>
                </a:r>
              </a:p>
            </p:txBody>
          </p:sp>
        </mc:Fallback>
      </mc:AlternateContent>
    </p:spTree>
    <p:extLst>
      <p:ext uri="{BB962C8B-B14F-4D97-AF65-F5344CB8AC3E}">
        <p14:creationId xmlns:p14="http://schemas.microsoft.com/office/powerpoint/2010/main" val="272212262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90D53-67E1-D052-F8DC-857DDFA9E9F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0BFEC0E-8940-14D5-0C63-19B1F52A7200}"/>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also a Tera-Z, W and top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2" name="Slide Number Placeholder 1">
            <a:extLst>
              <a:ext uri="{FF2B5EF4-FFF2-40B4-BE49-F238E27FC236}">
                <a16:creationId xmlns:a16="http://schemas.microsoft.com/office/drawing/2014/main" id="{1F9F9981-A3B1-7296-89B6-3A558D089E8C}"/>
              </a:ext>
            </a:extLst>
          </p:cNvPr>
          <p:cNvSpPr>
            <a:spLocks noGrp="1"/>
          </p:cNvSpPr>
          <p:nvPr>
            <p:ph type="sldNum" sz="quarter" idx="4"/>
          </p:nvPr>
        </p:nvSpPr>
        <p:spPr/>
        <p:txBody>
          <a:bodyPr/>
          <a:lstStyle/>
          <a:p>
            <a:pPr>
              <a:defRPr/>
            </a:pPr>
            <a:fld id="{611C2F03-9E95-40C9-A99F-3C4F7EE8CF2A}" type="slidenum">
              <a:rPr lang="en-GB" noProof="0" smtClean="0"/>
              <a:pPr>
                <a:defRPr/>
              </a:pPr>
              <a:t>104</a:t>
            </a:fld>
            <a:endParaRPr lang="en-GB" noProof="0" dirty="0"/>
          </a:p>
        </p:txBody>
      </p:sp>
      <p:pic>
        <p:nvPicPr>
          <p:cNvPr id="8" name="Picture 7">
            <a:extLst>
              <a:ext uri="{FF2B5EF4-FFF2-40B4-BE49-F238E27FC236}">
                <a16:creationId xmlns:a16="http://schemas.microsoft.com/office/drawing/2014/main" id="{BFC6690B-7C32-45AF-D672-A0C3A6028006}"/>
              </a:ext>
            </a:extLst>
          </p:cNvPr>
          <p:cNvPicPr>
            <a:picLocks noChangeAspect="1"/>
          </p:cNvPicPr>
          <p:nvPr/>
        </p:nvPicPr>
        <p:blipFill>
          <a:blip r:embed="rId2"/>
          <a:srcRect l="13769" t="61733" r="9429" b="8136"/>
          <a:stretch>
            <a:fillRect/>
          </a:stretch>
        </p:blipFill>
        <p:spPr>
          <a:xfrm>
            <a:off x="6152803" y="2002010"/>
            <a:ext cx="6108590" cy="3391401"/>
          </a:xfrm>
          <a:prstGeom prst="rect">
            <a:avLst/>
          </a:prstGeom>
        </p:spPr>
      </p:pic>
      <p:pic>
        <p:nvPicPr>
          <p:cNvPr id="9" name="Picture 8">
            <a:extLst>
              <a:ext uri="{FF2B5EF4-FFF2-40B4-BE49-F238E27FC236}">
                <a16:creationId xmlns:a16="http://schemas.microsoft.com/office/drawing/2014/main" id="{1C59B4A2-6288-9FD2-1E2F-01DFA59CA6D1}"/>
              </a:ext>
            </a:extLst>
          </p:cNvPr>
          <p:cNvPicPr>
            <a:picLocks noChangeAspect="1"/>
          </p:cNvPicPr>
          <p:nvPr/>
        </p:nvPicPr>
        <p:blipFill>
          <a:blip r:embed="rId2"/>
          <a:srcRect l="13769" t="22894" r="9429" b="72981"/>
          <a:stretch>
            <a:fillRect/>
          </a:stretch>
        </p:blipFill>
        <p:spPr>
          <a:xfrm>
            <a:off x="6152803" y="1553176"/>
            <a:ext cx="6108592" cy="464248"/>
          </a:xfrm>
          <a:prstGeom prst="rect">
            <a:avLst/>
          </a:prstGeom>
        </p:spPr>
      </p:pic>
      <p:sp>
        <p:nvSpPr>
          <p:cNvPr id="11" name="TextBox 10">
            <a:extLst>
              <a:ext uri="{FF2B5EF4-FFF2-40B4-BE49-F238E27FC236}">
                <a16:creationId xmlns:a16="http://schemas.microsoft.com/office/drawing/2014/main" id="{05411394-50EF-26F7-4AD1-D833BD96E64E}"/>
              </a:ext>
            </a:extLst>
          </p:cNvPr>
          <p:cNvSpPr txBox="1"/>
          <p:nvPr/>
        </p:nvSpPr>
        <p:spPr>
          <a:xfrm>
            <a:off x="6816959" y="5532951"/>
            <a:ext cx="4873266" cy="307777"/>
          </a:xfrm>
          <a:prstGeom prst="rect">
            <a:avLst/>
          </a:prstGeom>
          <a:noFill/>
        </p:spPr>
        <p:txBody>
          <a:bodyPr wrap="square" rtlCol="0">
            <a:spAutoFit/>
          </a:bodyPr>
          <a:lstStyle/>
          <a:p>
            <a:pPr>
              <a:spcBef>
                <a:spcPts val="3000"/>
              </a:spcBef>
            </a:pPr>
            <a:r>
              <a:rPr lang="en-US" sz="1400" dirty="0">
                <a:solidFill>
                  <a:srgbClr val="E40000"/>
                </a:solidFill>
                <a:latin typeface="Helvetica" pitchFamily="2" charset="0"/>
                <a:ea typeface="Helvetica Light" charset="0"/>
                <a:cs typeface="Helvetica Light" charset="0"/>
                <a:sym typeface="Wingdings" pitchFamily="2" charset="2"/>
              </a:rPr>
              <a:t>Improvements between × 50–2000 over current knowledge</a:t>
            </a:r>
            <a:endParaRPr lang="en-GB" sz="1400" dirty="0">
              <a:solidFill>
                <a:srgbClr val="E40000"/>
              </a:solidFill>
              <a:latin typeface="Helvetica" pitchFamily="2" charset="0"/>
              <a:ea typeface="Helvetica Light" charset="0"/>
              <a:cs typeface="Helvetica Light" charset="0"/>
              <a:sym typeface="Wingdings" pitchFamily="2" charset="2"/>
            </a:endParaRPr>
          </a:p>
        </p:txBody>
      </p:sp>
      <p:sp>
        <p:nvSpPr>
          <p:cNvPr id="13" name="TextBox 12">
            <a:extLst>
              <a:ext uri="{FF2B5EF4-FFF2-40B4-BE49-F238E27FC236}">
                <a16:creationId xmlns:a16="http://schemas.microsoft.com/office/drawing/2014/main" id="{D54C5D1A-EA5D-3770-2E98-D02D51F0969E}"/>
              </a:ext>
            </a:extLst>
          </p:cNvPr>
          <p:cNvSpPr txBox="1"/>
          <p:nvPr/>
        </p:nvSpPr>
        <p:spPr>
          <a:xfrm>
            <a:off x="10953750" y="1421331"/>
            <a:ext cx="1187450" cy="230832"/>
          </a:xfrm>
          <a:prstGeom prst="rect">
            <a:avLst/>
          </a:prstGeom>
          <a:noFill/>
        </p:spPr>
        <p:txBody>
          <a:bodyPr wrap="square">
            <a:spAutoFit/>
          </a:bodyPr>
          <a:lstStyle/>
          <a:p>
            <a:pPr algn="r"/>
            <a:r>
              <a:rPr lang="en-GB" sz="900" dirty="0">
                <a:latin typeface="Helvetica Light" panose="020B0403020202020204" pitchFamily="34" charset="0"/>
                <a:hlinkClick r:id="rId3"/>
              </a:rPr>
              <a:t>arXiv:2505.00272</a:t>
            </a:r>
            <a:endParaRPr lang="en-GB" sz="900" dirty="0">
              <a:latin typeface="Helvetica Light" panose="020B0403020202020204" pitchFamily="34" charset="0"/>
            </a:endParaRPr>
          </a:p>
        </p:txBody>
      </p:sp>
      <mc:AlternateContent xmlns:mc="http://schemas.openxmlformats.org/markup-compatibility/2006" xmlns:a14="http://schemas.microsoft.com/office/drawing/2010/main">
        <mc:Choice Requires="a14">
          <p:sp>
            <p:nvSpPr>
              <p:cNvPr id="14" name="Rectangle 13">
                <a:extLst>
                  <a:ext uri="{FF2B5EF4-FFF2-40B4-BE49-F238E27FC236}">
                    <a16:creationId xmlns:a16="http://schemas.microsoft.com/office/drawing/2014/main" id="{C69669CD-027A-4D42-0761-2C422A2F89D9}"/>
                  </a:ext>
                </a:extLst>
              </p:cNvPr>
              <p:cNvSpPr/>
              <p:nvPr/>
            </p:nvSpPr>
            <p:spPr>
              <a:xfrm>
                <a:off x="641951" y="1146788"/>
                <a:ext cx="11550049" cy="338554"/>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Extreme luminosity on Z pole</a:t>
                </a:r>
                <a:r>
                  <a:rPr lang="en-GB" sz="1600" noProof="0" dirty="0">
                    <a:solidFill>
                      <a:srgbClr val="000000"/>
                    </a:solidFill>
                    <a:latin typeface="Helvetica" pitchFamily="2" charset="0"/>
                  </a:rPr>
                  <a:t>: 140</a:t>
                </a:r>
                <a14:m>
                  <m:oMath xmlns:m="http://schemas.openxmlformats.org/officeDocument/2006/math">
                    <m:r>
                      <a:rPr lang="en-US" sz="1600" dirty="0">
                        <a:latin typeface="Cambria Math" panose="02040503050406030204" pitchFamily="18" charset="0"/>
                        <a:ea typeface="Cambria Math" panose="02040503050406030204" pitchFamily="18" charset="0"/>
                      </a:rPr>
                      <m:t> </m:t>
                    </m:r>
                    <m:r>
                      <a:rPr lang="en-US" sz="1600" i="1" dirty="0">
                        <a:latin typeface="Cambria Math" panose="02040503050406030204" pitchFamily="18" charset="0"/>
                        <a:ea typeface="Cambria Math" panose="02040503050406030204" pitchFamily="18" charset="0"/>
                      </a:rPr>
                      <m:t>∙ </m:t>
                    </m:r>
                  </m:oMath>
                </a14:m>
                <a:r>
                  <a:rPr lang="en-US" sz="1600" dirty="0">
                    <a:latin typeface="Helvetica" pitchFamily="2" charset="0"/>
                  </a:rPr>
                  <a:t>10</a:t>
                </a:r>
                <a:r>
                  <a:rPr lang="en-US" sz="1600" baseline="30000" dirty="0">
                    <a:latin typeface="Helvetica" pitchFamily="2" charset="0"/>
                  </a:rPr>
                  <a:t>34</a:t>
                </a:r>
                <a:r>
                  <a:rPr lang="en-GB" sz="1600" noProof="0" dirty="0">
                    <a:solidFill>
                      <a:srgbClr val="000000"/>
                    </a:solidFill>
                    <a:latin typeface="Helvetica" pitchFamily="2" charset="0"/>
                  </a:rPr>
                  <a:t> cm</a:t>
                </a:r>
                <a:r>
                  <a:rPr lang="en-GB" sz="1600" baseline="30000" noProof="0" dirty="0">
                    <a:solidFill>
                      <a:srgbClr val="000000"/>
                    </a:solidFill>
                    <a:latin typeface="Helvetica" pitchFamily="2" charset="0"/>
                  </a:rPr>
                  <a:t>–2</a:t>
                </a:r>
                <a:r>
                  <a:rPr lang="en-GB" sz="1600" noProof="0" dirty="0">
                    <a:solidFill>
                      <a:srgbClr val="000000"/>
                    </a:solidFill>
                    <a:latin typeface="Helvetica" pitchFamily="2" charset="0"/>
                  </a:rPr>
                  <a:t>s</a:t>
                </a:r>
                <a:r>
                  <a:rPr lang="en-GB" sz="1600" baseline="30000" noProof="0" dirty="0">
                    <a:solidFill>
                      <a:srgbClr val="000000"/>
                    </a:solidFill>
                    <a:latin typeface="Helvetica" pitchFamily="2" charset="0"/>
                  </a:rPr>
                  <a:t>–1</a:t>
                </a:r>
                <a:r>
                  <a:rPr lang="en-GB" sz="1600" noProof="0" dirty="0">
                    <a:solidFill>
                      <a:srgbClr val="000000"/>
                    </a:solidFill>
                    <a:latin typeface="Helvetica" pitchFamily="2" charset="0"/>
                  </a:rPr>
                  <a:t> / IP, 205 ab</a:t>
                </a:r>
                <a:r>
                  <a:rPr lang="en-GB" sz="1600" baseline="30000" noProof="0" dirty="0">
                    <a:solidFill>
                      <a:srgbClr val="000000"/>
                    </a:solidFill>
                    <a:latin typeface="Helvetica" pitchFamily="2" charset="0"/>
                  </a:rPr>
                  <a:t>–1</a:t>
                </a:r>
                <a:r>
                  <a:rPr lang="en-GB" sz="1600" noProof="0" dirty="0">
                    <a:solidFill>
                      <a:srgbClr val="000000"/>
                    </a:solidFill>
                    <a:latin typeface="Helvetica" pitchFamily="2" charset="0"/>
                  </a:rPr>
                  <a:t> &amp; </a:t>
                </a:r>
                <a:r>
                  <a:rPr lang="en-US" sz="1600" dirty="0">
                    <a:latin typeface="Helvetica" pitchFamily="2" charset="0"/>
                  </a:rPr>
                  <a:t>6</a:t>
                </a:r>
                <a14:m>
                  <m:oMath xmlns:m="http://schemas.openxmlformats.org/officeDocument/2006/math">
                    <m:r>
                      <a:rPr lang="en-US" sz="1600" dirty="0">
                        <a:latin typeface="Cambria Math" panose="02040503050406030204" pitchFamily="18" charset="0"/>
                        <a:ea typeface="Cambria Math" panose="02040503050406030204" pitchFamily="18" charset="0"/>
                      </a:rPr>
                      <m:t> </m:t>
                    </m:r>
                    <m:r>
                      <a:rPr lang="en-US" sz="1600" i="1" dirty="0">
                        <a:latin typeface="Cambria Math" panose="02040503050406030204" pitchFamily="18" charset="0"/>
                        <a:ea typeface="Cambria Math" panose="02040503050406030204" pitchFamily="18" charset="0"/>
                      </a:rPr>
                      <m:t>∙ </m:t>
                    </m:r>
                  </m:oMath>
                </a14:m>
                <a:r>
                  <a:rPr lang="en-US" sz="1600" dirty="0">
                    <a:latin typeface="Helvetica" pitchFamily="2" charset="0"/>
                  </a:rPr>
                  <a:t>10</a:t>
                </a:r>
                <a:r>
                  <a:rPr lang="en-US" sz="1600" baseline="30000" dirty="0">
                    <a:latin typeface="Helvetica" pitchFamily="2" charset="0"/>
                  </a:rPr>
                  <a:t>12</a:t>
                </a:r>
                <a:r>
                  <a:rPr lang="en-US" sz="1600" dirty="0">
                    <a:latin typeface="Helvetica" pitchFamily="2" charset="0"/>
                  </a:rPr>
                  <a:t> Z (4 IPs) — ultimate EW precision data</a:t>
                </a:r>
                <a:endParaRPr lang="en-GB" sz="1600" dirty="0">
                  <a:latin typeface="Helvetica" pitchFamily="2" charset="0"/>
                </a:endParaRPr>
              </a:p>
            </p:txBody>
          </p:sp>
        </mc:Choice>
        <mc:Fallback xmlns="">
          <p:sp>
            <p:nvSpPr>
              <p:cNvPr id="14" name="Rectangle 13">
                <a:extLst>
                  <a:ext uri="{FF2B5EF4-FFF2-40B4-BE49-F238E27FC236}">
                    <a16:creationId xmlns:a16="http://schemas.microsoft.com/office/drawing/2014/main" id="{95B44B6B-0FCD-6A8A-AE81-61EA3F27AB1D}"/>
                  </a:ext>
                </a:extLst>
              </p:cNvPr>
              <p:cNvSpPr>
                <a:spLocks noRot="1" noChangeAspect="1" noMove="1" noResize="1" noEditPoints="1" noAdjustHandles="1" noChangeArrowheads="1" noChangeShapeType="1" noTextEdit="1"/>
              </p:cNvSpPr>
              <p:nvPr/>
            </p:nvSpPr>
            <p:spPr>
              <a:xfrm>
                <a:off x="641951" y="1146788"/>
                <a:ext cx="11550049" cy="338554"/>
              </a:xfrm>
              <a:prstGeom prst="rect">
                <a:avLst/>
              </a:prstGeom>
              <a:blipFill>
                <a:blip r:embed="rId4"/>
                <a:stretch>
                  <a:fillRect l="-220" t="-7143" b="-17857"/>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11203D51-861F-1FF8-C538-69228F6DF68D}"/>
              </a:ext>
            </a:extLst>
          </p:cNvPr>
          <p:cNvPicPr>
            <a:picLocks noChangeAspect="1"/>
          </p:cNvPicPr>
          <p:nvPr/>
        </p:nvPicPr>
        <p:blipFill>
          <a:blip r:embed="rId5"/>
          <a:srcRect l="53459" t="7761" r="10494" b="71144"/>
          <a:stretch>
            <a:fillRect/>
          </a:stretch>
        </p:blipFill>
        <p:spPr>
          <a:xfrm>
            <a:off x="654258" y="1482828"/>
            <a:ext cx="4923676" cy="4077419"/>
          </a:xfrm>
          <a:prstGeom prst="rect">
            <a:avLst/>
          </a:prstGeom>
        </p:spPr>
      </p:pic>
      <p:sp>
        <p:nvSpPr>
          <p:cNvPr id="6" name="TextBox 5">
            <a:extLst>
              <a:ext uri="{FF2B5EF4-FFF2-40B4-BE49-F238E27FC236}">
                <a16:creationId xmlns:a16="http://schemas.microsoft.com/office/drawing/2014/main" id="{54CB825C-787E-A4B9-08C5-AF16948A0EDE}"/>
              </a:ext>
            </a:extLst>
          </p:cNvPr>
          <p:cNvSpPr txBox="1"/>
          <p:nvPr/>
        </p:nvSpPr>
        <p:spPr>
          <a:xfrm>
            <a:off x="1405718" y="5685098"/>
            <a:ext cx="3961341" cy="276999"/>
          </a:xfrm>
          <a:prstGeom prst="rect">
            <a:avLst/>
          </a:prstGeom>
          <a:noFill/>
        </p:spPr>
        <p:txBody>
          <a:bodyPr wrap="none" rtlCol="0">
            <a:spAutoFit/>
          </a:bodyPr>
          <a:lstStyle/>
          <a:p>
            <a:pPr>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Simulation of </a:t>
            </a:r>
            <a:r>
              <a:rPr lang="en-GB" sz="1200" dirty="0" err="1">
                <a:solidFill>
                  <a:schemeClr val="tx1">
                    <a:lumMod val="75000"/>
                    <a:lumOff val="25000"/>
                  </a:schemeClr>
                </a:solidFill>
                <a:latin typeface="Helvetica" pitchFamily="2" charset="0"/>
                <a:ea typeface="Helvetica Light" charset="0"/>
                <a:cs typeface="Helvetica Light" charset="0"/>
                <a:sym typeface="Wingdings" pitchFamily="2" charset="2"/>
              </a:rPr>
              <a:t>tt</a:t>
            </a: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 threshold scan with CLIC </a:t>
            </a:r>
            <a:r>
              <a:rPr lang="en-GB" sz="900" dirty="0">
                <a:solidFill>
                  <a:prstClr val="black"/>
                </a:solidFill>
                <a:latin typeface="Helvetica" pitchFamily="2" charset="0"/>
                <a:ea typeface="Helvetica Light" charset="0"/>
                <a:cs typeface="Helvetica Light" charset="0"/>
                <a:sym typeface="Wingdings" pitchFamily="2" charset="2"/>
              </a:rPr>
              <a:t>[</a:t>
            </a:r>
            <a:r>
              <a:rPr lang="en-GB" sz="900" dirty="0">
                <a:solidFill>
                  <a:prstClr val="black"/>
                </a:solidFill>
                <a:latin typeface="Helvetica" pitchFamily="2" charset="0"/>
                <a:ea typeface="Helvetica Light" charset="0"/>
                <a:cs typeface="Helvetica Light" charset="0"/>
                <a:sym typeface="Wingdings" pitchFamily="2" charset="2"/>
                <a:hlinkClick r:id="rId6"/>
              </a:rPr>
              <a:t>arXiv:2503.24168</a:t>
            </a:r>
            <a:r>
              <a:rPr lang="en-GB" sz="900" dirty="0">
                <a:solidFill>
                  <a:prstClr val="black"/>
                </a:solidFill>
                <a:latin typeface="Helvetica" pitchFamily="2" charset="0"/>
                <a:ea typeface="Helvetica Light" charset="0"/>
                <a:cs typeface="Helvetica Light" charset="0"/>
                <a:sym typeface="Wingdings" pitchFamily="2" charset="2"/>
              </a:rPr>
              <a:t>]</a:t>
            </a:r>
          </a:p>
        </p:txBody>
      </p:sp>
    </p:spTree>
    <p:extLst>
      <p:ext uri="{BB962C8B-B14F-4D97-AF65-F5344CB8AC3E}">
        <p14:creationId xmlns:p14="http://schemas.microsoft.com/office/powerpoint/2010/main" val="122793226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22EB3D-1585-77C1-9385-E90AC53256BF}"/>
              </a:ext>
            </a:extLst>
          </p:cNvPr>
          <p:cNvSpPr>
            <a:spLocks noGrp="1"/>
          </p:cNvSpPr>
          <p:nvPr>
            <p:ph type="sldNum" sz="quarter" idx="4"/>
          </p:nvPr>
        </p:nvSpPr>
        <p:spPr/>
        <p:txBody>
          <a:bodyPr/>
          <a:lstStyle/>
          <a:p>
            <a:pPr>
              <a:defRPr/>
            </a:pPr>
            <a:fld id="{611C2F03-9E95-40C9-A99F-3C4F7EE8CF2A}" type="slidenum">
              <a:rPr lang="en-GB" smtClean="0"/>
              <a:pPr>
                <a:defRPr/>
              </a:pPr>
              <a:t>105</a:t>
            </a:fld>
            <a:endParaRPr lang="en-GB"/>
          </a:p>
        </p:txBody>
      </p:sp>
      <p:pic>
        <p:nvPicPr>
          <p:cNvPr id="4" name="Picture 3">
            <a:extLst>
              <a:ext uri="{FF2B5EF4-FFF2-40B4-BE49-F238E27FC236}">
                <a16:creationId xmlns:a16="http://schemas.microsoft.com/office/drawing/2014/main" id="{052EFAA3-8D9A-E5E5-9B9B-5F0970016F23}"/>
              </a:ext>
            </a:extLst>
          </p:cNvPr>
          <p:cNvPicPr>
            <a:picLocks noChangeAspect="1"/>
          </p:cNvPicPr>
          <p:nvPr/>
        </p:nvPicPr>
        <p:blipFill>
          <a:blip r:embed="rId2"/>
          <a:srcRect l="17708" t="8358" r="22589" b="62587"/>
          <a:stretch>
            <a:fillRect/>
          </a:stretch>
        </p:blipFill>
        <p:spPr>
          <a:xfrm>
            <a:off x="2279009" y="1557858"/>
            <a:ext cx="7410900" cy="5103731"/>
          </a:xfrm>
          <a:prstGeom prst="rect">
            <a:avLst/>
          </a:prstGeom>
        </p:spPr>
      </p:pic>
      <p:sp>
        <p:nvSpPr>
          <p:cNvPr id="5" name="TextBox 4">
            <a:extLst>
              <a:ext uri="{FF2B5EF4-FFF2-40B4-BE49-F238E27FC236}">
                <a16:creationId xmlns:a16="http://schemas.microsoft.com/office/drawing/2014/main" id="{5ADB7E59-7C86-5A80-4F07-99C3AEC87DF8}"/>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also a Tera-Z, W and top factory</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7" name="Rectangle 6">
            <a:extLst>
              <a:ext uri="{FF2B5EF4-FFF2-40B4-BE49-F238E27FC236}">
                <a16:creationId xmlns:a16="http://schemas.microsoft.com/office/drawing/2014/main" id="{D0EB6276-2503-4420-B4DF-72FD09224CF7}"/>
              </a:ext>
            </a:extLst>
          </p:cNvPr>
          <p:cNvSpPr/>
          <p:nvPr/>
        </p:nvSpPr>
        <p:spPr>
          <a:xfrm>
            <a:off x="641951" y="1146788"/>
            <a:ext cx="11550049" cy="338554"/>
          </a:xfrm>
          <a:prstGeom prst="rect">
            <a:avLst/>
          </a:prstGeom>
        </p:spPr>
        <p:txBody>
          <a:bodyPr wrap="square">
            <a:spAutoFit/>
          </a:bodyPr>
          <a:lstStyle/>
          <a:p>
            <a:pPr defTabSz="457200" fontAlgn="base">
              <a:spcBef>
                <a:spcPts val="3600"/>
              </a:spcBef>
              <a:spcAft>
                <a:spcPct val="0"/>
              </a:spcAft>
              <a:defRPr/>
            </a:pPr>
            <a:r>
              <a:rPr lang="en-US" sz="1600" b="1" noProof="0" dirty="0">
                <a:solidFill>
                  <a:srgbClr val="000000"/>
                </a:solidFill>
                <a:latin typeface="Helvetica" pitchFamily="2" charset="0"/>
              </a:rPr>
              <a:t>Global electroweak fit expressed on top versus W mass</a:t>
            </a:r>
            <a:endParaRPr lang="en-GB" sz="1600" dirty="0">
              <a:latin typeface="Helvetica" pitchFamily="2" charset="0"/>
            </a:endParaRPr>
          </a:p>
        </p:txBody>
      </p:sp>
      <p:sp>
        <p:nvSpPr>
          <p:cNvPr id="10" name="TextBox 9">
            <a:extLst>
              <a:ext uri="{FF2B5EF4-FFF2-40B4-BE49-F238E27FC236}">
                <a16:creationId xmlns:a16="http://schemas.microsoft.com/office/drawing/2014/main" id="{A0E9C753-302A-3CF3-EF9D-A0AA1070AD51}"/>
              </a:ext>
            </a:extLst>
          </p:cNvPr>
          <p:cNvSpPr txBox="1"/>
          <p:nvPr/>
        </p:nvSpPr>
        <p:spPr>
          <a:xfrm>
            <a:off x="7872571" y="1615595"/>
            <a:ext cx="1623573" cy="228664"/>
          </a:xfrm>
          <a:prstGeom prst="rect">
            <a:avLst/>
          </a:prstGeom>
          <a:noFill/>
        </p:spPr>
        <p:txBody>
          <a:bodyPr wrap="square">
            <a:spAutoFit/>
          </a:bodyPr>
          <a:lstStyle/>
          <a:p>
            <a:pPr algn="just"/>
            <a:r>
              <a:rPr lang="en-GB" sz="900" dirty="0">
                <a:solidFill>
                  <a:schemeClr val="tx1">
                    <a:lumMod val="75000"/>
                    <a:lumOff val="25000"/>
                  </a:schemeClr>
                </a:solidFill>
                <a:latin typeface="Helvetica Light" panose="020B0403020202020204" pitchFamily="34" charset="0"/>
                <a:hlinkClick r:id="rId3"/>
              </a:rPr>
              <a:t>ESPPU 2025 Briefing Book</a:t>
            </a:r>
            <a:endParaRPr lang="en-GB" sz="900" dirty="0">
              <a:solidFill>
                <a:schemeClr val="tx1">
                  <a:lumMod val="75000"/>
                  <a:lumOff val="25000"/>
                </a:schemeClr>
              </a:solidFill>
              <a:latin typeface="Helvetica Light" panose="020B0403020202020204" pitchFamily="34" charset="0"/>
              <a:hlinkClick r:id="rId4"/>
            </a:endParaRPr>
          </a:p>
        </p:txBody>
      </p:sp>
      <p:sp>
        <p:nvSpPr>
          <p:cNvPr id="11" name="TextBox 10">
            <a:extLst>
              <a:ext uri="{FF2B5EF4-FFF2-40B4-BE49-F238E27FC236}">
                <a16:creationId xmlns:a16="http://schemas.microsoft.com/office/drawing/2014/main" id="{519108B4-5FB0-35EC-E318-7EAA7502A4E4}"/>
              </a:ext>
            </a:extLst>
          </p:cNvPr>
          <p:cNvSpPr txBox="1"/>
          <p:nvPr/>
        </p:nvSpPr>
        <p:spPr>
          <a:xfrm>
            <a:off x="9452395" y="3601369"/>
            <a:ext cx="2271034" cy="830997"/>
          </a:xfrm>
          <a:prstGeom prst="rect">
            <a:avLst/>
          </a:prstGeom>
          <a:noFill/>
        </p:spPr>
        <p:txBody>
          <a:bodyPr wrap="square" rtlCol="0">
            <a:spAutoFit/>
          </a:bodyPr>
          <a:lstStyle/>
          <a:p>
            <a:pPr marL="0" algn="l">
              <a:spcBef>
                <a:spcPts val="3000"/>
              </a:spcBef>
            </a:pPr>
            <a:r>
              <a:rPr lang="en-GB" sz="12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Dashed ellipses indicate “conservative scenario” for theoretical uncertainties (likely realised improvements)</a:t>
            </a:r>
          </a:p>
        </p:txBody>
      </p:sp>
    </p:spTree>
    <p:extLst>
      <p:ext uri="{BB962C8B-B14F-4D97-AF65-F5344CB8AC3E}">
        <p14:creationId xmlns:p14="http://schemas.microsoft.com/office/powerpoint/2010/main" val="209563166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D6BE8-33C3-5CBF-2EFB-8376438CA53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6437273-C95D-7ADE-E2E7-2BF3282CA384}"/>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FCC-ee – also a flavour factory (on Z pole)</a:t>
            </a:r>
            <a:endParaRPr kumimoji="0" lang="en-GB"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endParaRPr>
          </a:p>
        </p:txBody>
      </p:sp>
      <p:sp>
        <p:nvSpPr>
          <p:cNvPr id="2" name="Slide Number Placeholder 1">
            <a:extLst>
              <a:ext uri="{FF2B5EF4-FFF2-40B4-BE49-F238E27FC236}">
                <a16:creationId xmlns:a16="http://schemas.microsoft.com/office/drawing/2014/main" id="{C79503A9-2996-18C8-04A5-AD4FCA650973}"/>
              </a:ext>
            </a:extLst>
          </p:cNvPr>
          <p:cNvSpPr>
            <a:spLocks noGrp="1"/>
          </p:cNvSpPr>
          <p:nvPr>
            <p:ph type="sldNum" sz="quarter" idx="4"/>
          </p:nvPr>
        </p:nvSpPr>
        <p:spPr/>
        <p:txBody>
          <a:bodyPr/>
          <a:lstStyle/>
          <a:p>
            <a:pPr>
              <a:defRPr/>
            </a:pPr>
            <a:fld id="{611C2F03-9E95-40C9-A99F-3C4F7EE8CF2A}" type="slidenum">
              <a:rPr lang="en-GB" noProof="0" smtClean="0"/>
              <a:pPr>
                <a:defRPr/>
              </a:pPr>
              <a:t>106</a:t>
            </a:fld>
            <a:endParaRPr lang="en-GB" noProof="0" dirty="0"/>
          </a:p>
        </p:txBody>
      </p:sp>
      <p:sp>
        <p:nvSpPr>
          <p:cNvPr id="3" name="TextBox 2">
            <a:extLst>
              <a:ext uri="{FF2B5EF4-FFF2-40B4-BE49-F238E27FC236}">
                <a16:creationId xmlns:a16="http://schemas.microsoft.com/office/drawing/2014/main" id="{27C1ABE7-1E5F-F110-CB78-BD2F83717741}"/>
              </a:ext>
            </a:extLst>
          </p:cNvPr>
          <p:cNvSpPr txBox="1"/>
          <p:nvPr/>
        </p:nvSpPr>
        <p:spPr>
          <a:xfrm>
            <a:off x="8293100" y="1058607"/>
            <a:ext cx="284052" cy="307777"/>
          </a:xfrm>
          <a:prstGeom prst="rect">
            <a:avLst/>
          </a:prstGeom>
          <a:noFill/>
        </p:spPr>
        <p:txBody>
          <a:bodyPr wrap="non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a:t>
            </a:r>
          </a:p>
        </p:txBody>
      </p:sp>
      <p:sp>
        <p:nvSpPr>
          <p:cNvPr id="6" name="TextBox 5">
            <a:extLst>
              <a:ext uri="{FF2B5EF4-FFF2-40B4-BE49-F238E27FC236}">
                <a16:creationId xmlns:a16="http://schemas.microsoft.com/office/drawing/2014/main" id="{88404CD7-F3EE-8264-C3BB-907F4F66FAA1}"/>
              </a:ext>
            </a:extLst>
          </p:cNvPr>
          <p:cNvSpPr txBox="1"/>
          <p:nvPr/>
        </p:nvSpPr>
        <p:spPr>
          <a:xfrm>
            <a:off x="10109200" y="1058607"/>
            <a:ext cx="284052" cy="307777"/>
          </a:xfrm>
          <a:prstGeom prst="rect">
            <a:avLst/>
          </a:prstGeom>
          <a:noFill/>
        </p:spPr>
        <p:txBody>
          <a:bodyPr wrap="non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a:t>
            </a:r>
          </a:p>
        </p:txBody>
      </p:sp>
      <p:pic>
        <p:nvPicPr>
          <p:cNvPr id="18" name="Picture 17">
            <a:extLst>
              <a:ext uri="{FF2B5EF4-FFF2-40B4-BE49-F238E27FC236}">
                <a16:creationId xmlns:a16="http://schemas.microsoft.com/office/drawing/2014/main" id="{A7C1C2FE-37AB-78DF-E59B-496D2029BEFB}"/>
              </a:ext>
            </a:extLst>
          </p:cNvPr>
          <p:cNvPicPr>
            <a:picLocks noChangeAspect="1"/>
          </p:cNvPicPr>
          <p:nvPr/>
        </p:nvPicPr>
        <p:blipFill>
          <a:blip r:embed="rId2"/>
          <a:srcRect l="24410" t="12162" r="29468" b="71356"/>
          <a:stretch>
            <a:fillRect/>
          </a:stretch>
        </p:blipFill>
        <p:spPr>
          <a:xfrm>
            <a:off x="568510" y="1588431"/>
            <a:ext cx="4745840" cy="2399888"/>
          </a:xfrm>
          <a:prstGeom prst="rect">
            <a:avLst/>
          </a:prstGeom>
        </p:spPr>
      </p:pic>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B58C3C58-A08D-4DB7-874E-1D8BAD0AD666}"/>
                  </a:ext>
                </a:extLst>
              </p:cNvPr>
              <p:cNvSpPr txBox="1"/>
              <p:nvPr/>
            </p:nvSpPr>
            <p:spPr>
              <a:xfrm>
                <a:off x="9791361" y="239251"/>
                <a:ext cx="2197439" cy="519181"/>
              </a:xfrm>
              <a:prstGeom prst="rect">
                <a:avLst/>
              </a:prstGeom>
              <a:noFill/>
              <a:ln w="3175">
                <a:solidFill>
                  <a:schemeClr val="bg1">
                    <a:lumMod val="65000"/>
                  </a:schemeClr>
                </a:solidFill>
              </a:ln>
            </p:spPr>
            <p:txBody>
              <a:bodyPr wrap="square" rtlCol="0">
                <a:spAutoFit/>
              </a:bodyPr>
              <a:lstStyle/>
              <a:p>
                <a:pPr marL="0" algn="ctr">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BR(Z → bb / cc) = 15% / 12%</a:t>
                </a:r>
              </a:p>
              <a:p>
                <a:pPr algn="ctr">
                  <a:spcBef>
                    <a:spcPts val="600"/>
                  </a:spcBef>
                </a:pPr>
                <a:r>
                  <a:rPr lang="en-GB" sz="1050" dirty="0" err="1">
                    <a:solidFill>
                      <a:schemeClr val="tx1">
                        <a:lumMod val="75000"/>
                        <a:lumOff val="25000"/>
                      </a:schemeClr>
                    </a:solidFill>
                    <a:latin typeface="Helvetica" pitchFamily="2" charset="0"/>
                    <a:ea typeface="Helvetica Light" charset="0"/>
                    <a:cs typeface="Helvetica Light" charset="0"/>
                    <a:sym typeface="Wingdings" pitchFamily="2" charset="2"/>
                  </a:rPr>
                  <a:t>Γ</a:t>
                </a:r>
                <a:r>
                  <a:rPr lang="en-GB" sz="1050" dirty="0">
                    <a:solidFill>
                      <a:schemeClr val="tx1">
                        <a:lumMod val="75000"/>
                        <a:lumOff val="25000"/>
                      </a:schemeClr>
                    </a:solidFill>
                    <a:latin typeface="Helvetica" pitchFamily="2" charset="0"/>
                    <a:ea typeface="Helvetica Light" charset="0"/>
                    <a:cs typeface="Helvetica Light" charset="0"/>
                    <a:sym typeface="Wingdings" pitchFamily="2" charset="2"/>
                  </a:rPr>
                  <a:t>(Z → </a:t>
                </a:r>
                <a:r>
                  <a:rPr lang="en-GB" sz="1050" dirty="0" err="1">
                    <a:solidFill>
                      <a:schemeClr val="tx1">
                        <a:lumMod val="75000"/>
                        <a:lumOff val="25000"/>
                      </a:schemeClr>
                    </a:solidFill>
                    <a:latin typeface="Helvetica" pitchFamily="2" charset="0"/>
                    <a:ea typeface="Helvetica Light" charset="0"/>
                    <a:cs typeface="Helvetica Light" charset="0"/>
                    <a:sym typeface="Wingdings" pitchFamily="2" charset="2"/>
                  </a:rPr>
                  <a:t>qq</a:t>
                </a:r>
                <a:r>
                  <a:rPr lang="en-GB" sz="1050" dirty="0">
                    <a:solidFill>
                      <a:schemeClr val="tx1">
                        <a:lumMod val="75000"/>
                        <a:lumOff val="25000"/>
                      </a:schemeClr>
                    </a:solidFill>
                    <a:latin typeface="Helvetica" pitchFamily="2" charset="0"/>
                    <a:ea typeface="Helvetica Light" charset="0"/>
                    <a:cs typeface="Helvetica Light" charset="0"/>
                    <a:sym typeface="Wingdings" pitchFamily="2" charset="2"/>
                  </a:rPr>
                  <a:t>) ∝ </a:t>
                </a:r>
                <a14:m>
                  <m:oMath xmlns:m="http://schemas.openxmlformats.org/officeDocument/2006/math">
                    <m:sSubSup>
                      <m:sSubSupPr>
                        <m:ctrlPr>
                          <a:rPr lang="en-GB" sz="1050" i="1" smtClean="0">
                            <a:solidFill>
                              <a:schemeClr val="tx1">
                                <a:lumMod val="75000"/>
                                <a:lumOff val="25000"/>
                              </a:schemeClr>
                            </a:solidFill>
                            <a:latin typeface="Cambria Math" panose="02040503050406030204" pitchFamily="18" charset="0"/>
                            <a:sym typeface="Wingdings" pitchFamily="2" charset="2"/>
                          </a:rPr>
                        </m:ctrlPr>
                      </m:sSubSupPr>
                      <m:e>
                        <m:r>
                          <a:rPr lang="en-US" sz="1050" b="0" i="1" smtClean="0">
                            <a:solidFill>
                              <a:schemeClr val="tx1">
                                <a:lumMod val="75000"/>
                                <a:lumOff val="25000"/>
                              </a:schemeClr>
                            </a:solidFill>
                            <a:latin typeface="Cambria Math" panose="02040503050406030204" pitchFamily="18" charset="0"/>
                            <a:sym typeface="Wingdings" pitchFamily="2" charset="2"/>
                          </a:rPr>
                          <m:t>(</m:t>
                        </m:r>
                        <m:r>
                          <a:rPr lang="en-US" sz="1050" b="0" i="1" smtClean="0">
                            <a:solidFill>
                              <a:schemeClr val="tx1">
                                <a:lumMod val="75000"/>
                                <a:lumOff val="25000"/>
                              </a:schemeClr>
                            </a:solidFill>
                            <a:latin typeface="Cambria Math" panose="02040503050406030204" pitchFamily="18" charset="0"/>
                            <a:sym typeface="Wingdings" pitchFamily="2" charset="2"/>
                          </a:rPr>
                          <m:t>𝑔</m:t>
                        </m:r>
                      </m:e>
                      <m:sub>
                        <m:r>
                          <a:rPr lang="en-US" sz="1050" b="0" i="1" smtClean="0">
                            <a:solidFill>
                              <a:schemeClr val="tx1">
                                <a:lumMod val="75000"/>
                                <a:lumOff val="25000"/>
                              </a:schemeClr>
                            </a:solidFill>
                            <a:latin typeface="Cambria Math" panose="02040503050406030204" pitchFamily="18" charset="0"/>
                            <a:sym typeface="Wingdings" pitchFamily="2" charset="2"/>
                          </a:rPr>
                          <m:t>𝑉</m:t>
                        </m:r>
                      </m:sub>
                      <m:sup>
                        <m:r>
                          <a:rPr lang="en-US" sz="1050" b="0" i="1" smtClean="0">
                            <a:solidFill>
                              <a:schemeClr val="tx1">
                                <a:lumMod val="75000"/>
                                <a:lumOff val="25000"/>
                              </a:schemeClr>
                            </a:solidFill>
                            <a:latin typeface="Cambria Math" panose="02040503050406030204" pitchFamily="18" charset="0"/>
                            <a:sym typeface="Wingdings" pitchFamily="2" charset="2"/>
                          </a:rPr>
                          <m:t>2</m:t>
                        </m:r>
                      </m:sup>
                    </m:sSubSup>
                    <m:r>
                      <a:rPr lang="en-US" sz="1050" b="0" i="1" smtClean="0">
                        <a:solidFill>
                          <a:schemeClr val="tx1">
                            <a:lumMod val="75000"/>
                            <a:lumOff val="25000"/>
                          </a:schemeClr>
                        </a:solidFill>
                        <a:latin typeface="Cambria Math" panose="02040503050406030204" pitchFamily="18" charset="0"/>
                        <a:sym typeface="Wingdings" pitchFamily="2" charset="2"/>
                      </a:rPr>
                      <m:t>+</m:t>
                    </m:r>
                    <m:sSubSup>
                      <m:sSubSupPr>
                        <m:ctrlPr>
                          <a:rPr lang="en-GB" sz="1050" i="1">
                            <a:solidFill>
                              <a:schemeClr val="tx1">
                                <a:lumMod val="75000"/>
                                <a:lumOff val="25000"/>
                              </a:schemeClr>
                            </a:solidFill>
                            <a:latin typeface="Cambria Math" panose="02040503050406030204" pitchFamily="18" charset="0"/>
                            <a:sym typeface="Wingdings" pitchFamily="2" charset="2"/>
                          </a:rPr>
                        </m:ctrlPr>
                      </m:sSubSupPr>
                      <m:e>
                        <m:r>
                          <a:rPr lang="en-US" sz="1050" i="1">
                            <a:solidFill>
                              <a:schemeClr val="tx1">
                                <a:lumMod val="75000"/>
                                <a:lumOff val="25000"/>
                              </a:schemeClr>
                            </a:solidFill>
                            <a:latin typeface="Cambria Math" panose="02040503050406030204" pitchFamily="18" charset="0"/>
                            <a:sym typeface="Wingdings" pitchFamily="2" charset="2"/>
                          </a:rPr>
                          <m:t>𝑔</m:t>
                        </m:r>
                      </m:e>
                      <m:sub>
                        <m:r>
                          <a:rPr lang="en-US" sz="1050" b="0" i="1" smtClean="0">
                            <a:solidFill>
                              <a:schemeClr val="tx1">
                                <a:lumMod val="75000"/>
                                <a:lumOff val="25000"/>
                              </a:schemeClr>
                            </a:solidFill>
                            <a:latin typeface="Cambria Math" panose="02040503050406030204" pitchFamily="18" charset="0"/>
                            <a:sym typeface="Wingdings" pitchFamily="2" charset="2"/>
                          </a:rPr>
                          <m:t>𝐴</m:t>
                        </m:r>
                      </m:sub>
                      <m:sup>
                        <m:r>
                          <a:rPr lang="en-US" sz="1050" i="1">
                            <a:solidFill>
                              <a:schemeClr val="tx1">
                                <a:lumMod val="75000"/>
                                <a:lumOff val="25000"/>
                              </a:schemeClr>
                            </a:solidFill>
                            <a:latin typeface="Cambria Math" panose="02040503050406030204" pitchFamily="18" charset="0"/>
                            <a:sym typeface="Wingdings" pitchFamily="2" charset="2"/>
                          </a:rPr>
                          <m:t>2</m:t>
                        </m:r>
                      </m:sup>
                    </m:sSubSup>
                    <m:r>
                      <a:rPr lang="en-US" sz="1050" b="0" i="1" smtClean="0">
                        <a:solidFill>
                          <a:schemeClr val="tx1">
                            <a:lumMod val="75000"/>
                            <a:lumOff val="25000"/>
                          </a:schemeClr>
                        </a:solidFill>
                        <a:latin typeface="Cambria Math" panose="02040503050406030204" pitchFamily="18" charset="0"/>
                        <a:sym typeface="Wingdings" pitchFamily="2" charset="2"/>
                      </a:rPr>
                      <m:t>)</m:t>
                    </m:r>
                  </m:oMath>
                </a14:m>
                <a:endParaRPr lang="en-GB" sz="105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mc:Choice>
        <mc:Fallback xmlns="">
          <p:sp>
            <p:nvSpPr>
              <p:cNvPr id="20" name="TextBox 19">
                <a:extLst>
                  <a:ext uri="{FF2B5EF4-FFF2-40B4-BE49-F238E27FC236}">
                    <a16:creationId xmlns:a16="http://schemas.microsoft.com/office/drawing/2014/main" id="{B58C3C58-A08D-4DB7-874E-1D8BAD0AD666}"/>
                  </a:ext>
                </a:extLst>
              </p:cNvPr>
              <p:cNvSpPr txBox="1">
                <a:spLocks noRot="1" noChangeAspect="1" noMove="1" noResize="1" noEditPoints="1" noAdjustHandles="1" noChangeArrowheads="1" noChangeShapeType="1" noTextEdit="1"/>
              </p:cNvSpPr>
              <p:nvPr/>
            </p:nvSpPr>
            <p:spPr>
              <a:xfrm>
                <a:off x="9791361" y="239251"/>
                <a:ext cx="2197439" cy="519181"/>
              </a:xfrm>
              <a:prstGeom prst="rect">
                <a:avLst/>
              </a:prstGeom>
              <a:blipFill>
                <a:blip r:embed="rId3"/>
                <a:stretch>
                  <a:fillRect t="-2326" b="-4651"/>
                </a:stretch>
              </a:blipFill>
              <a:ln w="3175">
                <a:solidFill>
                  <a:schemeClr val="bg1">
                    <a:lumMod val="65000"/>
                  </a:schemeClr>
                </a:solidFill>
              </a:ln>
            </p:spPr>
            <p:txBody>
              <a:bodyPr/>
              <a:lstStyle/>
              <a:p>
                <a:r>
                  <a:rPr lang="en-GB">
                    <a:noFill/>
                  </a:rPr>
                  <a:t> </a:t>
                </a:r>
              </a:p>
            </p:txBody>
          </p:sp>
        </mc:Fallback>
      </mc:AlternateContent>
      <p:grpSp>
        <p:nvGrpSpPr>
          <p:cNvPr id="22" name="Group 21">
            <a:extLst>
              <a:ext uri="{FF2B5EF4-FFF2-40B4-BE49-F238E27FC236}">
                <a16:creationId xmlns:a16="http://schemas.microsoft.com/office/drawing/2014/main" id="{9C0634A3-0713-6A19-99DB-2722921909DA}"/>
              </a:ext>
            </a:extLst>
          </p:cNvPr>
          <p:cNvGrpSpPr/>
          <p:nvPr/>
        </p:nvGrpSpPr>
        <p:grpSpPr>
          <a:xfrm>
            <a:off x="464252" y="4103031"/>
            <a:ext cx="5938209" cy="1207762"/>
            <a:chOff x="464252" y="4103031"/>
            <a:chExt cx="5938209" cy="1207762"/>
          </a:xfrm>
        </p:grpSpPr>
        <p:grpSp>
          <p:nvGrpSpPr>
            <p:cNvPr id="19" name="Group 18">
              <a:extLst>
                <a:ext uri="{FF2B5EF4-FFF2-40B4-BE49-F238E27FC236}">
                  <a16:creationId xmlns:a16="http://schemas.microsoft.com/office/drawing/2014/main" id="{AA5555FA-56E1-7C40-92D3-CCE7D22EC781}"/>
                </a:ext>
              </a:extLst>
            </p:cNvPr>
            <p:cNvGrpSpPr/>
            <p:nvPr/>
          </p:nvGrpSpPr>
          <p:grpSpPr>
            <a:xfrm>
              <a:off x="464252" y="4103031"/>
              <a:ext cx="5938209" cy="1182675"/>
              <a:chOff x="451552" y="3658531"/>
              <a:chExt cx="5938209" cy="1182675"/>
            </a:xfrm>
          </p:grpSpPr>
          <p:pic>
            <p:nvPicPr>
              <p:cNvPr id="12" name="Picture 11">
                <a:extLst>
                  <a:ext uri="{FF2B5EF4-FFF2-40B4-BE49-F238E27FC236}">
                    <a16:creationId xmlns:a16="http://schemas.microsoft.com/office/drawing/2014/main" id="{5CF77ACF-5692-EF4F-F22A-B2B733B2ED56}"/>
                  </a:ext>
                </a:extLst>
              </p:cNvPr>
              <p:cNvPicPr>
                <a:picLocks noChangeAspect="1"/>
              </p:cNvPicPr>
              <p:nvPr/>
            </p:nvPicPr>
            <p:blipFill>
              <a:blip r:embed="rId4"/>
              <a:srcRect l="26938" t="44366" r="23270" b="50000"/>
              <a:stretch>
                <a:fillRect/>
              </a:stretch>
            </p:blipFill>
            <p:spPr>
              <a:xfrm>
                <a:off x="451552" y="3658531"/>
                <a:ext cx="5377748" cy="861057"/>
              </a:xfrm>
              <a:prstGeom prst="rect">
                <a:avLst/>
              </a:prstGeom>
            </p:spPr>
          </p:pic>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BCEDB1F-7430-C98B-090F-94E7859CDA03}"/>
                      </a:ext>
                    </a:extLst>
                  </p:cNvPr>
                  <p:cNvSpPr txBox="1"/>
                  <p:nvPr/>
                </p:nvSpPr>
                <p:spPr>
                  <a:xfrm>
                    <a:off x="5645200" y="4035408"/>
                    <a:ext cx="744561" cy="400110"/>
                  </a:xfrm>
                  <a:prstGeom prst="rect">
                    <a:avLst/>
                  </a:prstGeom>
                  <a:noFill/>
                </p:spPr>
                <p:txBody>
                  <a:bodyPr wrap="square" rtlCol="0">
                    <a:spAutoFit/>
                  </a:bodyPr>
                  <a:lstStyle/>
                  <a:p>
                    <a:pPr algn="r">
                      <a:spcBef>
                        <a:spcPts val="3000"/>
                      </a:spcBef>
                    </a:pPr>
                    <a:r>
                      <a:rPr lang="en-GB" sz="1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Yields for </a:t>
                    </a:r>
                    <a:r>
                      <a:rPr lang="en-US" sz="1000" dirty="0">
                        <a:solidFill>
                          <a:schemeClr val="tx1">
                            <a:lumMod val="75000"/>
                            <a:lumOff val="25000"/>
                          </a:schemeClr>
                        </a:solidFill>
                        <a:latin typeface="Helvetica Light" panose="020B0403020202020204" pitchFamily="34" charset="0"/>
                      </a:rPr>
                      <a:t>6</a:t>
                    </a:r>
                    <a14:m>
                      <m:oMath xmlns:m="http://schemas.openxmlformats.org/officeDocument/2006/math">
                        <m:r>
                          <a:rPr lang="en-US" sz="1000" b="0" i="0" dirty="0">
                            <a:solidFill>
                              <a:schemeClr val="tx1">
                                <a:lumMod val="75000"/>
                                <a:lumOff val="25000"/>
                              </a:schemeClr>
                            </a:solidFill>
                            <a:latin typeface="Cambria Math" panose="02040503050406030204" pitchFamily="18" charset="0"/>
                            <a:ea typeface="Cambria Math" panose="02040503050406030204" pitchFamily="18" charset="0"/>
                          </a:rPr>
                          <m:t> ∙ </m:t>
                        </m:r>
                      </m:oMath>
                    </a14:m>
                    <a:r>
                      <a:rPr lang="en-US" sz="1000" dirty="0">
                        <a:solidFill>
                          <a:schemeClr val="tx1">
                            <a:lumMod val="75000"/>
                            <a:lumOff val="25000"/>
                          </a:schemeClr>
                        </a:solidFill>
                        <a:latin typeface="Helvetica Light" panose="020B0403020202020204" pitchFamily="34" charset="0"/>
                      </a:rPr>
                      <a:t>10</a:t>
                    </a:r>
                    <a:r>
                      <a:rPr lang="en-US" sz="1000" baseline="30000" dirty="0">
                        <a:solidFill>
                          <a:schemeClr val="tx1">
                            <a:lumMod val="75000"/>
                            <a:lumOff val="25000"/>
                          </a:schemeClr>
                        </a:solidFill>
                        <a:latin typeface="Helvetica Light" panose="020B0403020202020204" pitchFamily="34" charset="0"/>
                      </a:rPr>
                      <a:t>12</a:t>
                    </a:r>
                    <a:r>
                      <a:rPr lang="en-US" sz="1000" dirty="0">
                        <a:solidFill>
                          <a:schemeClr val="tx1">
                            <a:lumMod val="75000"/>
                            <a:lumOff val="25000"/>
                          </a:schemeClr>
                        </a:solidFill>
                        <a:latin typeface="Helvetica Light" panose="020B0403020202020204" pitchFamily="34" charset="0"/>
                      </a:rPr>
                      <a:t> Z</a:t>
                    </a:r>
                    <a:r>
                      <a:rPr lang="en-GB" sz="1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 </a:t>
                    </a:r>
                  </a:p>
                </p:txBody>
              </p:sp>
            </mc:Choice>
            <mc:Fallback xmlns="">
              <p:sp>
                <p:nvSpPr>
                  <p:cNvPr id="13" name="TextBox 12">
                    <a:extLst>
                      <a:ext uri="{FF2B5EF4-FFF2-40B4-BE49-F238E27FC236}">
                        <a16:creationId xmlns:a16="http://schemas.microsoft.com/office/drawing/2014/main" id="{8BCEDB1F-7430-C98B-090F-94E7859CDA03}"/>
                      </a:ext>
                    </a:extLst>
                  </p:cNvPr>
                  <p:cNvSpPr txBox="1">
                    <a:spLocks noRot="1" noChangeAspect="1" noMove="1" noResize="1" noEditPoints="1" noAdjustHandles="1" noChangeArrowheads="1" noChangeShapeType="1" noTextEdit="1"/>
                  </p:cNvSpPr>
                  <p:nvPr/>
                </p:nvSpPr>
                <p:spPr>
                  <a:xfrm>
                    <a:off x="5645200" y="4035408"/>
                    <a:ext cx="744561" cy="400110"/>
                  </a:xfrm>
                  <a:prstGeom prst="rect">
                    <a:avLst/>
                  </a:prstGeom>
                  <a:blipFill>
                    <a:blip r:embed="rId5"/>
                    <a:stretch>
                      <a:fillRect r="-1667" b="-6061"/>
                    </a:stretch>
                  </a:blipFill>
                </p:spPr>
                <p:txBody>
                  <a:bodyPr/>
                  <a:lstStyle/>
                  <a:p>
                    <a:r>
                      <a:rPr lang="en-GB">
                        <a:noFill/>
                      </a:rPr>
                      <a:t> </a:t>
                    </a:r>
                  </a:p>
                </p:txBody>
              </p:sp>
            </mc:Fallback>
          </mc:AlternateContent>
          <p:sp>
            <p:nvSpPr>
              <p:cNvPr id="14" name="TextBox 13">
                <a:extLst>
                  <a:ext uri="{FF2B5EF4-FFF2-40B4-BE49-F238E27FC236}">
                    <a16:creationId xmlns:a16="http://schemas.microsoft.com/office/drawing/2014/main" id="{6BFC8539-8E24-8A83-6DCC-6EA58339F94F}"/>
                  </a:ext>
                </a:extLst>
              </p:cNvPr>
              <p:cNvSpPr txBox="1"/>
              <p:nvPr/>
            </p:nvSpPr>
            <p:spPr>
              <a:xfrm>
                <a:off x="838200" y="4468788"/>
                <a:ext cx="4846198" cy="333938"/>
              </a:xfrm>
              <a:prstGeom prst="rect">
                <a:avLst/>
              </a:prstGeom>
              <a:noFill/>
            </p:spPr>
            <p:txBody>
              <a:bodyPr wrap="none" rtlCol="0">
                <a:spAutoFit/>
              </a:bodyPr>
              <a:lstStyle/>
              <a:p>
                <a:pPr marL="0" algn="l">
                  <a:spcBef>
                    <a:spcPts val="3000"/>
                  </a:spcBef>
                </a:pPr>
                <a:r>
                  <a:rPr lang="en-GB" sz="157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Belle-II (×10</a:t>
                </a:r>
                <a:r>
                  <a:rPr lang="en-GB" sz="1570" baseline="3000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9</a:t>
                </a:r>
                <a:r>
                  <a:rPr lang="en-GB" sz="157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     28      28      –       –       –        33       46</a:t>
                </a:r>
              </a:p>
            </p:txBody>
          </p:sp>
          <p:sp>
            <p:nvSpPr>
              <p:cNvPr id="17" name="TextBox 16">
                <a:extLst>
                  <a:ext uri="{FF2B5EF4-FFF2-40B4-BE49-F238E27FC236}">
                    <a16:creationId xmlns:a16="http://schemas.microsoft.com/office/drawing/2014/main" id="{D4500D0B-CA22-C13E-9841-6E55946B3FD2}"/>
                  </a:ext>
                </a:extLst>
              </p:cNvPr>
              <p:cNvSpPr txBox="1"/>
              <p:nvPr/>
            </p:nvSpPr>
            <p:spPr>
              <a:xfrm>
                <a:off x="5518200" y="4441096"/>
                <a:ext cx="871561" cy="400110"/>
              </a:xfrm>
              <a:prstGeom prst="rect">
                <a:avLst/>
              </a:prstGeom>
              <a:noFill/>
            </p:spPr>
            <p:txBody>
              <a:bodyPr wrap="square" rtlCol="0">
                <a:spAutoFit/>
              </a:bodyPr>
              <a:lstStyle/>
              <a:p>
                <a:pPr algn="r">
                  <a:spcBef>
                    <a:spcPts val="3000"/>
                  </a:spcBef>
                </a:pPr>
                <a:r>
                  <a:rPr lang="en-GB" sz="1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Yields for </a:t>
                </a:r>
                <a:r>
                  <a:rPr lang="en-US" sz="1000" dirty="0">
                    <a:solidFill>
                      <a:schemeClr val="tx1">
                        <a:lumMod val="75000"/>
                        <a:lumOff val="25000"/>
                      </a:schemeClr>
                    </a:solidFill>
                    <a:latin typeface="Helvetica Light" panose="020B0403020202020204" pitchFamily="34" charset="0"/>
                  </a:rPr>
                  <a:t>50 ab</a:t>
                </a:r>
                <a:r>
                  <a:rPr lang="en-US" sz="1000" baseline="30000" dirty="0">
                    <a:solidFill>
                      <a:schemeClr val="tx1">
                        <a:lumMod val="75000"/>
                        <a:lumOff val="25000"/>
                      </a:schemeClr>
                    </a:solidFill>
                    <a:latin typeface="Helvetica Light" panose="020B0403020202020204" pitchFamily="34" charset="0"/>
                  </a:rPr>
                  <a:t>–1</a:t>
                </a:r>
                <a:endParaRPr lang="en-GB" sz="1000" baseline="3000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endParaRPr>
              </a:p>
            </p:txBody>
          </p:sp>
        </p:grpSp>
        <p:pic>
          <p:nvPicPr>
            <p:cNvPr id="21" name="Picture 20">
              <a:extLst>
                <a:ext uri="{FF2B5EF4-FFF2-40B4-BE49-F238E27FC236}">
                  <a16:creationId xmlns:a16="http://schemas.microsoft.com/office/drawing/2014/main" id="{5B71B6AD-AA92-92AC-C814-B2AA124D9B92}"/>
                </a:ext>
              </a:extLst>
            </p:cNvPr>
            <p:cNvPicPr>
              <a:picLocks noChangeAspect="1"/>
            </p:cNvPicPr>
            <p:nvPr/>
          </p:nvPicPr>
          <p:blipFill>
            <a:blip r:embed="rId4"/>
            <a:srcRect l="26938" t="44366" r="23270" b="54978"/>
            <a:stretch>
              <a:fillRect/>
            </a:stretch>
          </p:blipFill>
          <p:spPr>
            <a:xfrm>
              <a:off x="464252" y="5210464"/>
              <a:ext cx="5377748" cy="100329"/>
            </a:xfrm>
            <a:prstGeom prst="rect">
              <a:avLst/>
            </a:prstGeom>
          </p:spPr>
        </p:pic>
      </p:grpSp>
      <p:sp>
        <p:nvSpPr>
          <p:cNvPr id="23" name="TextBox 22">
            <a:extLst>
              <a:ext uri="{FF2B5EF4-FFF2-40B4-BE49-F238E27FC236}">
                <a16:creationId xmlns:a16="http://schemas.microsoft.com/office/drawing/2014/main" id="{E3EB37E7-B89D-ED02-0E03-9401F9C78CAE}"/>
              </a:ext>
            </a:extLst>
          </p:cNvPr>
          <p:cNvSpPr txBox="1"/>
          <p:nvPr/>
        </p:nvSpPr>
        <p:spPr>
          <a:xfrm>
            <a:off x="641952" y="5441535"/>
            <a:ext cx="5377748" cy="1184940"/>
          </a:xfrm>
          <a:prstGeom prst="rect">
            <a:avLst/>
          </a:prstGeom>
          <a:noFill/>
        </p:spPr>
        <p:txBody>
          <a:bodyPr wrap="squar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Clean reconstruction due to boost and flavour tagging (&gt; LHCb), excellent charm / 𝜏 separation (challenging at </a:t>
            </a:r>
            <a:r>
              <a:rPr lang="el-GR" sz="1400" dirty="0" err="1">
                <a:solidFill>
                  <a:prstClr val="black"/>
                </a:solidFill>
                <a:latin typeface="Helvetica" pitchFamily="2" charset="0"/>
                <a:ea typeface="Helvetica Light" charset="0"/>
                <a:cs typeface="Helvetica Light" charset="0"/>
                <a:sym typeface="Wingdings" pitchFamily="2" charset="2"/>
              </a:rPr>
              <a:t>ϒ</a:t>
            </a:r>
            <a:r>
              <a:rPr lang="el-GR" sz="1400" dirty="0">
                <a:solidFill>
                  <a:prstClr val="black"/>
                </a:solidFill>
                <a:latin typeface="Helvetica" pitchFamily="2" charset="0"/>
                <a:ea typeface="Helvetica Light" charset="0"/>
                <a:cs typeface="Helvetica Light" charset="0"/>
                <a:sym typeface="Wingdings" pitchFamily="2" charset="2"/>
              </a:rPr>
              <a:t>(4</a:t>
            </a:r>
            <a:r>
              <a:rPr lang="en-GB" sz="1400" dirty="0">
                <a:solidFill>
                  <a:prstClr val="black"/>
                </a:solidFill>
                <a:latin typeface="Helvetica" pitchFamily="2" charset="0"/>
                <a:ea typeface="Helvetica Light" charset="0"/>
                <a:cs typeface="Helvetica Light" charset="0"/>
                <a:sym typeface="Wingdings" pitchFamily="2" charset="2"/>
              </a:rPr>
              <a:t>S))</a:t>
            </a:r>
          </a:p>
          <a:p>
            <a:pPr marL="0" algn="l">
              <a:spcBef>
                <a:spcPts val="900"/>
              </a:spcBef>
            </a:pPr>
            <a:r>
              <a:rPr lang="en-GB" sz="1400" dirty="0">
                <a:solidFill>
                  <a:prstClr val="black"/>
                </a:solidFill>
                <a:latin typeface="Helvetica" pitchFamily="2" charset="0"/>
                <a:ea typeface="Helvetica Light" charset="0"/>
                <a:cs typeface="Helvetica Light" charset="0"/>
                <a:sym typeface="Wingdings" pitchFamily="2" charset="2"/>
              </a:rPr>
              <a:t>Ultimate CKM angle precision (similar to LHCb)</a:t>
            </a:r>
          </a:p>
          <a:p>
            <a:pPr marL="0" algn="l">
              <a:spcBef>
                <a:spcPts val="900"/>
              </a:spcBef>
            </a:pPr>
            <a:r>
              <a:rPr lang="en-GB" sz="1400" dirty="0">
                <a:solidFill>
                  <a:prstClr val="black"/>
                </a:solidFill>
                <a:latin typeface="Helvetica" pitchFamily="2" charset="0"/>
                <a:ea typeface="Helvetica Light" charset="0"/>
                <a:cs typeface="Helvetica Light" charset="0"/>
                <a:sym typeface="Wingdings" pitchFamily="2" charset="2"/>
              </a:rPr>
              <a:t>Ultimate </a:t>
            </a:r>
            <a:r>
              <a:rPr lang="en-GB" sz="1400" dirty="0" err="1">
                <a:solidFill>
                  <a:prstClr val="black"/>
                </a:solidFill>
                <a:latin typeface="Helvetica" pitchFamily="2" charset="0"/>
                <a:ea typeface="Helvetica Light" charset="0"/>
                <a:cs typeface="Helvetica Light" charset="0"/>
                <a:sym typeface="Wingdings" pitchFamily="2" charset="2"/>
              </a:rPr>
              <a:t>τ</a:t>
            </a:r>
            <a:r>
              <a:rPr lang="en-GB" sz="1400" dirty="0">
                <a:solidFill>
                  <a:prstClr val="black"/>
                </a:solidFill>
                <a:latin typeface="Helvetica" pitchFamily="2" charset="0"/>
                <a:ea typeface="Helvetica Light" charset="0"/>
                <a:cs typeface="Helvetica Light" charset="0"/>
                <a:sym typeface="Wingdings" pitchFamily="2" charset="2"/>
              </a:rPr>
              <a:t> factory</a:t>
            </a:r>
          </a:p>
        </p:txBody>
      </p:sp>
      <p:sp>
        <p:nvSpPr>
          <p:cNvPr id="24" name="TextBox 23">
            <a:extLst>
              <a:ext uri="{FF2B5EF4-FFF2-40B4-BE49-F238E27FC236}">
                <a16:creationId xmlns:a16="http://schemas.microsoft.com/office/drawing/2014/main" id="{4D17DE23-EBEB-CB02-0B44-3481FBA69009}"/>
              </a:ext>
            </a:extLst>
          </p:cNvPr>
          <p:cNvSpPr txBox="1"/>
          <p:nvPr/>
        </p:nvSpPr>
        <p:spPr>
          <a:xfrm>
            <a:off x="6549369" y="1576166"/>
            <a:ext cx="5103188" cy="523220"/>
          </a:xfrm>
          <a:prstGeom prst="rect">
            <a:avLst/>
          </a:prstGeom>
          <a:noFill/>
        </p:spPr>
        <p:txBody>
          <a:bodyPr wrap="square" rtlCol="0">
            <a:spAutoFit/>
          </a:bodyPr>
          <a:lstStyle/>
          <a:p>
            <a:pPr marL="0" algn="l">
              <a:spcBef>
                <a:spcPts val="3000"/>
              </a:spcBef>
            </a:pPr>
            <a:r>
              <a:rPr lang="en-US" sz="1400" dirty="0">
                <a:solidFill>
                  <a:prstClr val="black"/>
                </a:solidFill>
                <a:latin typeface="Helvetica" pitchFamily="2" charset="0"/>
                <a:ea typeface="Helvetica Light" charset="0"/>
                <a:cs typeface="Helvetica Light" charset="0"/>
                <a:sym typeface="Wingdings" pitchFamily="2" charset="2"/>
              </a:rPr>
              <a:t>The larger yield of B mesons than Belle II allows unmatched precision on B decays with neutrinos</a:t>
            </a:r>
            <a:endParaRPr lang="en-GB" sz="1400" dirty="0">
              <a:solidFill>
                <a:prstClr val="black"/>
              </a:solidFill>
              <a:latin typeface="Helvetica" pitchFamily="2" charset="0"/>
              <a:ea typeface="Helvetica Light" charset="0"/>
              <a:cs typeface="Helvetica Light" charset="0"/>
              <a:sym typeface="Wingdings" pitchFamily="2" charset="2"/>
            </a:endParaRPr>
          </a:p>
        </p:txBody>
      </p:sp>
      <p:sp>
        <p:nvSpPr>
          <p:cNvPr id="26" name="TextBox 25">
            <a:extLst>
              <a:ext uri="{FF2B5EF4-FFF2-40B4-BE49-F238E27FC236}">
                <a16:creationId xmlns:a16="http://schemas.microsoft.com/office/drawing/2014/main" id="{4898F3A4-35EC-70B4-40D5-7E659D68AC89}"/>
              </a:ext>
            </a:extLst>
          </p:cNvPr>
          <p:cNvSpPr txBox="1"/>
          <p:nvPr/>
        </p:nvSpPr>
        <p:spPr>
          <a:xfrm>
            <a:off x="850900" y="4558959"/>
            <a:ext cx="1397000" cy="241605"/>
          </a:xfrm>
          <a:prstGeom prst="rect">
            <a:avLst/>
          </a:prstGeom>
          <a:solidFill>
            <a:schemeClr val="bg1"/>
          </a:solidFill>
        </p:spPr>
        <p:txBody>
          <a:bodyPr wrap="square" tIns="0" bIns="0">
            <a:spAutoFit/>
          </a:bodyPr>
          <a:lstStyle/>
          <a:p>
            <a:r>
              <a:rPr lang="en-GB" sz="157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FCC-ee (×10</a:t>
            </a:r>
            <a:r>
              <a:rPr lang="en-GB" sz="1570" baseline="3000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9</a:t>
            </a:r>
            <a:r>
              <a:rPr lang="en-GB" sz="1570" dirty="0">
                <a:solidFill>
                  <a:prstClr val="black"/>
                </a:solidFill>
                <a:latin typeface="Times New Roman" panose="02020603050405020304" pitchFamily="18" charset="0"/>
                <a:ea typeface="Helvetica Light" charset="0"/>
                <a:cs typeface="Times New Roman" panose="02020603050405020304" pitchFamily="18" charset="0"/>
                <a:sym typeface="Wingdings" pitchFamily="2" charset="2"/>
              </a:rPr>
              <a:t>)</a:t>
            </a:r>
            <a:endParaRPr lang="en-GB" dirty="0"/>
          </a:p>
        </p:txBody>
      </p:sp>
      <p:pic>
        <p:nvPicPr>
          <p:cNvPr id="27" name="Picture 26">
            <a:extLst>
              <a:ext uri="{FF2B5EF4-FFF2-40B4-BE49-F238E27FC236}">
                <a16:creationId xmlns:a16="http://schemas.microsoft.com/office/drawing/2014/main" id="{789249EC-B142-E18E-2EF3-BB1E49D89F04}"/>
              </a:ext>
            </a:extLst>
          </p:cNvPr>
          <p:cNvPicPr>
            <a:picLocks noChangeAspect="1"/>
          </p:cNvPicPr>
          <p:nvPr/>
        </p:nvPicPr>
        <p:blipFill>
          <a:blip r:embed="rId6"/>
          <a:srcRect l="17267" t="16035" r="44284" b="62937"/>
          <a:stretch>
            <a:fillRect/>
          </a:stretch>
        </p:blipFill>
        <p:spPr>
          <a:xfrm>
            <a:off x="6649051" y="2099386"/>
            <a:ext cx="4463449" cy="3454529"/>
          </a:xfrm>
          <a:prstGeom prst="rect">
            <a:avLst/>
          </a:prstGeom>
        </p:spPr>
      </p:pic>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B36712B8-B6EC-C5F3-B64E-4B4390F0A478}"/>
                  </a:ext>
                </a:extLst>
              </p:cNvPr>
              <p:cNvSpPr txBox="1"/>
              <p:nvPr/>
            </p:nvSpPr>
            <p:spPr>
              <a:xfrm>
                <a:off x="8379210" y="4496180"/>
                <a:ext cx="3380990" cy="381451"/>
              </a:xfrm>
              <a:prstGeom prst="rect">
                <a:avLst/>
              </a:prstGeom>
              <a:solidFill>
                <a:schemeClr val="bg1"/>
              </a:solidFill>
            </p:spPr>
            <p:txBody>
              <a:bodyPr wrap="none" lIns="0" tIns="0" rIns="0" bIns="0" rtlCol="0">
                <a:spAutoFit/>
              </a:bodyPr>
              <a:lstStyle/>
              <a:p>
                <a:pPr>
                  <a:spcBef>
                    <a:spcPts val="3000"/>
                  </a:spcBef>
                </a:pPr>
                <a14:m>
                  <m:oMathPara xmlns:m="http://schemas.openxmlformats.org/officeDocument/2006/math">
                    <m:oMathParaPr>
                      <m:jc m:val="centerGroup"/>
                    </m:oMathParaPr>
                    <m:oMath xmlns:m="http://schemas.openxmlformats.org/officeDocument/2006/math">
                      <m:sSub>
                        <m:sSubPr>
                          <m:ctrlPr>
                            <a:rPr lang="en-GB" sz="1200" i="1" smtClean="0">
                              <a:solidFill>
                                <a:schemeClr val="tx1">
                                  <a:lumMod val="75000"/>
                                  <a:lumOff val="25000"/>
                                </a:schemeClr>
                              </a:solidFill>
                              <a:latin typeface="Cambria Math" panose="02040503050406030204" pitchFamily="18" charset="0"/>
                              <a:sym typeface="Wingdings" pitchFamily="2" charset="2"/>
                            </a:rPr>
                          </m:ctrlPr>
                        </m:sSubPr>
                        <m:e>
                          <m:r>
                            <a:rPr lang="en-US" sz="1200" b="0" i="1" smtClean="0">
                              <a:solidFill>
                                <a:schemeClr val="tx1">
                                  <a:lumMod val="75000"/>
                                  <a:lumOff val="25000"/>
                                </a:schemeClr>
                              </a:solidFill>
                              <a:latin typeface="Cambria Math" panose="02040503050406030204" pitchFamily="18" charset="0"/>
                              <a:sym typeface="Wingdings" pitchFamily="2" charset="2"/>
                            </a:rPr>
                            <m:t>𝐻</m:t>
                          </m:r>
                        </m:e>
                        <m:sub>
                          <m:r>
                            <m:rPr>
                              <m:sty m:val="p"/>
                            </m:rPr>
                            <a:rPr lang="en-US" sz="1200" b="0" i="0" smtClean="0">
                              <a:solidFill>
                                <a:schemeClr val="tx1">
                                  <a:lumMod val="75000"/>
                                  <a:lumOff val="25000"/>
                                </a:schemeClr>
                              </a:solidFill>
                              <a:latin typeface="Cambria Math" panose="02040503050406030204" pitchFamily="18" charset="0"/>
                              <a:sym typeface="Wingdings" pitchFamily="2" charset="2"/>
                            </a:rPr>
                            <m:t>eff</m:t>
                          </m:r>
                        </m:sub>
                      </m:sSub>
                      <m:r>
                        <a:rPr lang="en-US" sz="1200" b="0" i="1" smtClean="0">
                          <a:solidFill>
                            <a:schemeClr val="tx1">
                              <a:lumMod val="75000"/>
                              <a:lumOff val="25000"/>
                            </a:schemeClr>
                          </a:solidFill>
                          <a:latin typeface="Cambria Math" panose="02040503050406030204" pitchFamily="18" charset="0"/>
                          <a:sym typeface="Wingdings" pitchFamily="2" charset="2"/>
                        </a:rPr>
                        <m:t>(</m:t>
                      </m:r>
                      <m:r>
                        <a:rPr lang="en-US" sz="1200" b="0" i="1" smtClean="0">
                          <a:solidFill>
                            <a:schemeClr val="tx1">
                              <a:lumMod val="75000"/>
                              <a:lumOff val="25000"/>
                            </a:schemeClr>
                          </a:solidFill>
                          <a:latin typeface="Cambria Math" panose="02040503050406030204" pitchFamily="18" charset="0"/>
                          <a:sym typeface="Wingdings" pitchFamily="2" charset="2"/>
                        </a:rPr>
                        <m:t>𝑏</m:t>
                      </m:r>
                      <m:r>
                        <a:rPr lang="en-US" sz="12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m:t>
                      </m:r>
                      <m:r>
                        <a:rPr lang="en-US" sz="12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𝑠</m:t>
                      </m:r>
                      <m:r>
                        <a:rPr lang="en-US" sz="12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𝜈</m:t>
                      </m:r>
                      <m:acc>
                        <m:accPr>
                          <m:chr m:val="̅"/>
                          <m:ctrlPr>
                            <a:rPr lang="en-US" sz="1200" b="0" i="1" smtClean="0">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ctrlPr>
                        </m:accPr>
                        <m:e>
                          <m:r>
                            <a:rPr lang="en-US" sz="12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𝜈</m:t>
                          </m:r>
                        </m:e>
                      </m:acc>
                      <m:r>
                        <a:rPr lang="en-US" sz="1200" b="0" i="1" smtClean="0">
                          <a:solidFill>
                            <a:schemeClr val="tx1">
                              <a:lumMod val="75000"/>
                              <a:lumOff val="25000"/>
                            </a:schemeClr>
                          </a:solidFill>
                          <a:latin typeface="Cambria Math" panose="02040503050406030204" pitchFamily="18" charset="0"/>
                          <a:sym typeface="Wingdings" pitchFamily="2" charset="2"/>
                        </a:rPr>
                        <m:t>)=−</m:t>
                      </m:r>
                      <m:f>
                        <m:fPr>
                          <m:ctrlPr>
                            <a:rPr lang="en-US" sz="1200" b="0" i="1" smtClean="0">
                              <a:solidFill>
                                <a:schemeClr val="tx1">
                                  <a:lumMod val="75000"/>
                                  <a:lumOff val="25000"/>
                                </a:schemeClr>
                              </a:solidFill>
                              <a:latin typeface="Cambria Math" panose="02040503050406030204" pitchFamily="18" charset="0"/>
                              <a:sym typeface="Wingdings" pitchFamily="2" charset="2"/>
                            </a:rPr>
                          </m:ctrlPr>
                        </m:fPr>
                        <m:num>
                          <m:r>
                            <a:rPr lang="en-US" sz="1200" b="0" i="1" smtClean="0">
                              <a:solidFill>
                                <a:schemeClr val="tx1">
                                  <a:lumMod val="75000"/>
                                  <a:lumOff val="25000"/>
                                </a:schemeClr>
                              </a:solidFill>
                              <a:latin typeface="Cambria Math" panose="02040503050406030204" pitchFamily="18" charset="0"/>
                              <a:sym typeface="Wingdings" pitchFamily="2" charset="2"/>
                            </a:rPr>
                            <m:t>4</m:t>
                          </m:r>
                          <m:sSub>
                            <m:sSubPr>
                              <m:ctrlPr>
                                <a:rPr lang="en-US" sz="1200" b="0" i="1" smtClean="0">
                                  <a:solidFill>
                                    <a:schemeClr val="tx1">
                                      <a:lumMod val="75000"/>
                                      <a:lumOff val="25000"/>
                                    </a:schemeClr>
                                  </a:solidFill>
                                  <a:latin typeface="Cambria Math" panose="02040503050406030204" pitchFamily="18" charset="0"/>
                                  <a:sym typeface="Wingdings" pitchFamily="2" charset="2"/>
                                </a:rPr>
                              </m:ctrlPr>
                            </m:sSubPr>
                            <m:e>
                              <m:r>
                                <a:rPr lang="en-US" sz="1200" b="0" i="1" smtClean="0">
                                  <a:solidFill>
                                    <a:schemeClr val="tx1">
                                      <a:lumMod val="75000"/>
                                      <a:lumOff val="25000"/>
                                    </a:schemeClr>
                                  </a:solidFill>
                                  <a:latin typeface="Cambria Math" panose="02040503050406030204" pitchFamily="18" charset="0"/>
                                  <a:sym typeface="Wingdings" pitchFamily="2" charset="2"/>
                                </a:rPr>
                                <m:t>𝐺</m:t>
                              </m:r>
                            </m:e>
                            <m:sub>
                              <m:r>
                                <a:rPr lang="en-US" sz="1200" b="0" i="1" smtClean="0">
                                  <a:solidFill>
                                    <a:schemeClr val="tx1">
                                      <a:lumMod val="75000"/>
                                      <a:lumOff val="25000"/>
                                    </a:schemeClr>
                                  </a:solidFill>
                                  <a:latin typeface="Cambria Math" panose="02040503050406030204" pitchFamily="18" charset="0"/>
                                  <a:sym typeface="Wingdings" pitchFamily="2" charset="2"/>
                                </a:rPr>
                                <m:t>𝐹</m:t>
                              </m:r>
                            </m:sub>
                          </m:sSub>
                        </m:num>
                        <m:den>
                          <m:rad>
                            <m:radPr>
                              <m:degHide m:val="on"/>
                              <m:ctrlPr>
                                <a:rPr lang="en-US" sz="1200" b="0" i="1" smtClean="0">
                                  <a:solidFill>
                                    <a:schemeClr val="tx1">
                                      <a:lumMod val="75000"/>
                                      <a:lumOff val="25000"/>
                                    </a:schemeClr>
                                  </a:solidFill>
                                  <a:latin typeface="Cambria Math" panose="02040503050406030204" pitchFamily="18" charset="0"/>
                                  <a:sym typeface="Wingdings" pitchFamily="2" charset="2"/>
                                </a:rPr>
                              </m:ctrlPr>
                            </m:radPr>
                            <m:deg/>
                            <m:e>
                              <m:r>
                                <a:rPr lang="en-US" sz="1200" b="0" i="1" smtClean="0">
                                  <a:solidFill>
                                    <a:schemeClr val="tx1">
                                      <a:lumMod val="75000"/>
                                      <a:lumOff val="25000"/>
                                    </a:schemeClr>
                                  </a:solidFill>
                                  <a:latin typeface="Cambria Math" panose="02040503050406030204" pitchFamily="18" charset="0"/>
                                  <a:sym typeface="Wingdings" pitchFamily="2" charset="2"/>
                                </a:rPr>
                                <m:t>2</m:t>
                              </m:r>
                            </m:e>
                          </m:rad>
                        </m:den>
                      </m:f>
                      <m:sSub>
                        <m:sSubPr>
                          <m:ctrlPr>
                            <a:rPr lang="en-US" sz="1200" b="0" i="1" smtClean="0">
                              <a:solidFill>
                                <a:schemeClr val="tx1">
                                  <a:lumMod val="75000"/>
                                  <a:lumOff val="25000"/>
                                </a:schemeClr>
                              </a:solidFill>
                              <a:latin typeface="Cambria Math" panose="02040503050406030204" pitchFamily="18" charset="0"/>
                              <a:sym typeface="Wingdings" pitchFamily="2" charset="2"/>
                            </a:rPr>
                          </m:ctrlPr>
                        </m:sSubPr>
                        <m:e>
                          <m:r>
                            <a:rPr lang="en-US" sz="1200" b="0" i="1" smtClean="0">
                              <a:solidFill>
                                <a:schemeClr val="tx1">
                                  <a:lumMod val="75000"/>
                                  <a:lumOff val="25000"/>
                                </a:schemeClr>
                              </a:solidFill>
                              <a:latin typeface="Cambria Math" panose="02040503050406030204" pitchFamily="18" charset="0"/>
                              <a:sym typeface="Wingdings" pitchFamily="2" charset="2"/>
                            </a:rPr>
                            <m:t>𝑉</m:t>
                          </m:r>
                        </m:e>
                        <m:sub>
                          <m:r>
                            <a:rPr lang="en-US" sz="1200" b="0" i="1" smtClean="0">
                              <a:solidFill>
                                <a:schemeClr val="tx1">
                                  <a:lumMod val="75000"/>
                                  <a:lumOff val="25000"/>
                                </a:schemeClr>
                              </a:solidFill>
                              <a:latin typeface="Cambria Math" panose="02040503050406030204" pitchFamily="18" charset="0"/>
                              <a:sym typeface="Wingdings" pitchFamily="2" charset="2"/>
                            </a:rPr>
                            <m:t>𝑡𝑏</m:t>
                          </m:r>
                        </m:sub>
                      </m:sSub>
                      <m:sSubSup>
                        <m:sSubSupPr>
                          <m:ctrlPr>
                            <a:rPr lang="en-US" sz="1200" b="0" i="1" smtClean="0">
                              <a:solidFill>
                                <a:schemeClr val="tx1">
                                  <a:lumMod val="75000"/>
                                  <a:lumOff val="25000"/>
                                </a:schemeClr>
                              </a:solidFill>
                              <a:latin typeface="Cambria Math" panose="02040503050406030204" pitchFamily="18" charset="0"/>
                              <a:sym typeface="Wingdings" pitchFamily="2" charset="2"/>
                            </a:rPr>
                          </m:ctrlPr>
                        </m:sSubSupPr>
                        <m:e>
                          <m:r>
                            <a:rPr lang="en-US" sz="1200" b="0" i="1" smtClean="0">
                              <a:solidFill>
                                <a:schemeClr val="tx1">
                                  <a:lumMod val="75000"/>
                                  <a:lumOff val="25000"/>
                                </a:schemeClr>
                              </a:solidFill>
                              <a:latin typeface="Cambria Math" panose="02040503050406030204" pitchFamily="18" charset="0"/>
                              <a:sym typeface="Wingdings" pitchFamily="2" charset="2"/>
                            </a:rPr>
                            <m:t>𝑉</m:t>
                          </m:r>
                        </m:e>
                        <m:sub>
                          <m:r>
                            <a:rPr lang="en-US" sz="1200" b="0" i="1" smtClean="0">
                              <a:solidFill>
                                <a:schemeClr val="tx1">
                                  <a:lumMod val="75000"/>
                                  <a:lumOff val="25000"/>
                                </a:schemeClr>
                              </a:solidFill>
                              <a:latin typeface="Cambria Math" panose="02040503050406030204" pitchFamily="18" charset="0"/>
                              <a:sym typeface="Wingdings" pitchFamily="2" charset="2"/>
                            </a:rPr>
                            <m:t>𝑡𝑠</m:t>
                          </m:r>
                        </m:sub>
                        <m:sup>
                          <m:r>
                            <a:rPr lang="en-US" sz="1200" b="0" i="1" smtClean="0">
                              <a:solidFill>
                                <a:schemeClr val="tx1">
                                  <a:lumMod val="75000"/>
                                  <a:lumOff val="25000"/>
                                </a:schemeClr>
                              </a:solidFill>
                              <a:latin typeface="Cambria Math" panose="02040503050406030204" pitchFamily="18" charset="0"/>
                              <a:sym typeface="Wingdings" pitchFamily="2" charset="2"/>
                            </a:rPr>
                            <m:t>∗</m:t>
                          </m:r>
                        </m:sup>
                      </m:sSubSup>
                      <m:d>
                        <m:dPr>
                          <m:ctrlPr>
                            <a:rPr lang="en-US" sz="1200" b="0" i="1" smtClean="0">
                              <a:solidFill>
                                <a:schemeClr val="tx1">
                                  <a:lumMod val="75000"/>
                                  <a:lumOff val="25000"/>
                                </a:schemeClr>
                              </a:solidFill>
                              <a:latin typeface="Cambria Math" panose="02040503050406030204" pitchFamily="18" charset="0"/>
                              <a:sym typeface="Wingdings" pitchFamily="2" charset="2"/>
                            </a:rPr>
                          </m:ctrlPr>
                        </m:dPr>
                        <m:e>
                          <m:sSub>
                            <m:sSubPr>
                              <m:ctrlPr>
                                <a:rPr lang="en-US" sz="1200" b="0" i="1" smtClean="0">
                                  <a:solidFill>
                                    <a:schemeClr val="tx1">
                                      <a:lumMod val="75000"/>
                                      <a:lumOff val="25000"/>
                                    </a:schemeClr>
                                  </a:solidFill>
                                  <a:latin typeface="Cambria Math" panose="02040503050406030204" pitchFamily="18" charset="0"/>
                                  <a:sym typeface="Wingdings" pitchFamily="2" charset="2"/>
                                </a:rPr>
                              </m:ctrlPr>
                            </m:sSubPr>
                            <m:e>
                              <m:r>
                                <a:rPr lang="en-US" sz="1200" b="0" i="1" smtClean="0">
                                  <a:solidFill>
                                    <a:schemeClr val="tx1">
                                      <a:lumMod val="75000"/>
                                      <a:lumOff val="25000"/>
                                    </a:schemeClr>
                                  </a:solidFill>
                                  <a:latin typeface="Cambria Math" panose="02040503050406030204" pitchFamily="18" charset="0"/>
                                  <a:sym typeface="Wingdings" pitchFamily="2" charset="2"/>
                                </a:rPr>
                                <m:t>𝐶</m:t>
                              </m:r>
                            </m:e>
                            <m:sub>
                              <m:r>
                                <a:rPr lang="en-US" sz="1200" b="0" i="1" smtClean="0">
                                  <a:solidFill>
                                    <a:schemeClr val="tx1">
                                      <a:lumMod val="75000"/>
                                      <a:lumOff val="25000"/>
                                    </a:schemeClr>
                                  </a:solidFill>
                                  <a:latin typeface="Cambria Math" panose="02040503050406030204" pitchFamily="18" charset="0"/>
                                  <a:sym typeface="Wingdings" pitchFamily="2" charset="2"/>
                                </a:rPr>
                                <m:t>𝐿</m:t>
                              </m:r>
                            </m:sub>
                          </m:sSub>
                          <m:sSub>
                            <m:sSubPr>
                              <m:ctrlPr>
                                <a:rPr lang="en-US" sz="1200" b="0" i="1" smtClean="0">
                                  <a:solidFill>
                                    <a:schemeClr val="tx1">
                                      <a:lumMod val="75000"/>
                                      <a:lumOff val="25000"/>
                                    </a:schemeClr>
                                  </a:solidFill>
                                  <a:latin typeface="Cambria Math" panose="02040503050406030204" pitchFamily="18" charset="0"/>
                                  <a:sym typeface="Wingdings" pitchFamily="2" charset="2"/>
                                </a:rPr>
                              </m:ctrlPr>
                            </m:sSubPr>
                            <m:e>
                              <m:r>
                                <a:rPr lang="en-US" sz="12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𝒪</m:t>
                              </m:r>
                            </m:e>
                            <m:sub>
                              <m:r>
                                <a:rPr lang="en-US" sz="1200" b="0" i="1" smtClean="0">
                                  <a:solidFill>
                                    <a:schemeClr val="tx1">
                                      <a:lumMod val="75000"/>
                                      <a:lumOff val="25000"/>
                                    </a:schemeClr>
                                  </a:solidFill>
                                  <a:latin typeface="Cambria Math" panose="02040503050406030204" pitchFamily="18" charset="0"/>
                                  <a:sym typeface="Wingdings" pitchFamily="2" charset="2"/>
                                </a:rPr>
                                <m:t>𝐿</m:t>
                              </m:r>
                            </m:sub>
                          </m:sSub>
                          <m:r>
                            <a:rPr lang="en-US" sz="1200" b="0" i="1" smtClean="0">
                              <a:solidFill>
                                <a:schemeClr val="tx1">
                                  <a:lumMod val="75000"/>
                                  <a:lumOff val="25000"/>
                                </a:schemeClr>
                              </a:solidFill>
                              <a:latin typeface="Cambria Math" panose="02040503050406030204" pitchFamily="18" charset="0"/>
                              <a:sym typeface="Wingdings" pitchFamily="2" charset="2"/>
                            </a:rPr>
                            <m:t>+</m:t>
                          </m:r>
                          <m:sSub>
                            <m:sSubPr>
                              <m:ctrlPr>
                                <a:rPr lang="en-US" sz="1200" i="1">
                                  <a:solidFill>
                                    <a:schemeClr val="tx1">
                                      <a:lumMod val="75000"/>
                                      <a:lumOff val="25000"/>
                                    </a:schemeClr>
                                  </a:solidFill>
                                  <a:latin typeface="Cambria Math" panose="02040503050406030204" pitchFamily="18" charset="0"/>
                                  <a:sym typeface="Wingdings" pitchFamily="2" charset="2"/>
                                </a:rPr>
                              </m:ctrlPr>
                            </m:sSubPr>
                            <m:e>
                              <m:r>
                                <a:rPr lang="en-US" sz="1200" i="1">
                                  <a:solidFill>
                                    <a:schemeClr val="tx1">
                                      <a:lumMod val="75000"/>
                                      <a:lumOff val="25000"/>
                                    </a:schemeClr>
                                  </a:solidFill>
                                  <a:latin typeface="Cambria Math" panose="02040503050406030204" pitchFamily="18" charset="0"/>
                                  <a:sym typeface="Wingdings" pitchFamily="2" charset="2"/>
                                </a:rPr>
                                <m:t>𝐶</m:t>
                              </m:r>
                            </m:e>
                            <m:sub>
                              <m:r>
                                <a:rPr lang="en-US" sz="1200" b="0" i="1" smtClean="0">
                                  <a:solidFill>
                                    <a:schemeClr val="tx1">
                                      <a:lumMod val="75000"/>
                                      <a:lumOff val="25000"/>
                                    </a:schemeClr>
                                  </a:solidFill>
                                  <a:latin typeface="Cambria Math" panose="02040503050406030204" pitchFamily="18" charset="0"/>
                                  <a:sym typeface="Wingdings" pitchFamily="2" charset="2"/>
                                </a:rPr>
                                <m:t>𝑅</m:t>
                              </m:r>
                            </m:sub>
                          </m:sSub>
                          <m:sSub>
                            <m:sSubPr>
                              <m:ctrlPr>
                                <a:rPr lang="en-US" sz="1200" i="1">
                                  <a:solidFill>
                                    <a:schemeClr val="tx1">
                                      <a:lumMod val="75000"/>
                                      <a:lumOff val="25000"/>
                                    </a:schemeClr>
                                  </a:solidFill>
                                  <a:latin typeface="Cambria Math" panose="02040503050406030204" pitchFamily="18" charset="0"/>
                                  <a:sym typeface="Wingdings" pitchFamily="2" charset="2"/>
                                </a:rPr>
                              </m:ctrlPr>
                            </m:sSubPr>
                            <m:e>
                              <m:r>
                                <a:rPr lang="en-US" sz="1200" i="1">
                                  <a:solidFill>
                                    <a:schemeClr val="tx1">
                                      <a:lumMod val="75000"/>
                                      <a:lumOff val="25000"/>
                                    </a:schemeClr>
                                  </a:solidFill>
                                  <a:latin typeface="Cambria Math" panose="02040503050406030204" pitchFamily="18" charset="0"/>
                                  <a:ea typeface="Cambria Math" panose="02040503050406030204" pitchFamily="18" charset="0"/>
                                  <a:sym typeface="Wingdings" pitchFamily="2" charset="2"/>
                                </a:rPr>
                                <m:t>𝒪</m:t>
                              </m:r>
                            </m:e>
                            <m:sub>
                              <m:r>
                                <a:rPr lang="en-US" sz="1200" b="0" i="1" smtClean="0">
                                  <a:solidFill>
                                    <a:schemeClr val="tx1">
                                      <a:lumMod val="75000"/>
                                      <a:lumOff val="25000"/>
                                    </a:schemeClr>
                                  </a:solidFill>
                                  <a:latin typeface="Cambria Math" panose="02040503050406030204" pitchFamily="18" charset="0"/>
                                  <a:sym typeface="Wingdings" pitchFamily="2" charset="2"/>
                                </a:rPr>
                                <m:t>𝑅</m:t>
                              </m:r>
                            </m:sub>
                          </m:sSub>
                        </m:e>
                      </m:d>
                      <m:r>
                        <a:rPr lang="en-US" sz="1200" b="0" i="1" smtClean="0">
                          <a:solidFill>
                            <a:schemeClr val="tx1">
                              <a:lumMod val="75000"/>
                              <a:lumOff val="25000"/>
                            </a:schemeClr>
                          </a:solidFill>
                          <a:latin typeface="Cambria Math" panose="02040503050406030204" pitchFamily="18" charset="0"/>
                          <a:sym typeface="Wingdings" pitchFamily="2" charset="2"/>
                        </a:rPr>
                        <m:t>+</m:t>
                      </m:r>
                      <m:r>
                        <m:rPr>
                          <m:sty m:val="p"/>
                        </m:rPr>
                        <a:rPr lang="en-US" sz="1200" b="0" i="0" smtClean="0">
                          <a:solidFill>
                            <a:schemeClr val="tx1">
                              <a:lumMod val="75000"/>
                              <a:lumOff val="25000"/>
                            </a:schemeClr>
                          </a:solidFill>
                          <a:latin typeface="Cambria Math" panose="02040503050406030204" pitchFamily="18" charset="0"/>
                          <a:sym typeface="Wingdings" pitchFamily="2" charset="2"/>
                        </a:rPr>
                        <m:t>h</m:t>
                      </m:r>
                      <m:r>
                        <a:rPr lang="en-US" sz="1200" b="0" i="0" smtClean="0">
                          <a:solidFill>
                            <a:schemeClr val="tx1">
                              <a:lumMod val="75000"/>
                              <a:lumOff val="25000"/>
                            </a:schemeClr>
                          </a:solidFill>
                          <a:latin typeface="Cambria Math" panose="02040503050406030204" pitchFamily="18" charset="0"/>
                          <a:sym typeface="Wingdings" pitchFamily="2" charset="2"/>
                        </a:rPr>
                        <m:t>.</m:t>
                      </m:r>
                      <m:r>
                        <m:rPr>
                          <m:sty m:val="p"/>
                        </m:rPr>
                        <a:rPr lang="en-US" sz="1200" b="0" i="0" smtClean="0">
                          <a:solidFill>
                            <a:schemeClr val="tx1">
                              <a:lumMod val="75000"/>
                              <a:lumOff val="25000"/>
                            </a:schemeClr>
                          </a:solidFill>
                          <a:latin typeface="Cambria Math" panose="02040503050406030204" pitchFamily="18" charset="0"/>
                          <a:sym typeface="Wingdings" pitchFamily="2" charset="2"/>
                        </a:rPr>
                        <m:t>c</m:t>
                      </m:r>
                      <m:r>
                        <a:rPr lang="en-US" sz="1200" b="0" i="0" smtClean="0">
                          <a:solidFill>
                            <a:schemeClr val="tx1">
                              <a:lumMod val="75000"/>
                              <a:lumOff val="25000"/>
                            </a:schemeClr>
                          </a:solidFill>
                          <a:latin typeface="Cambria Math" panose="02040503050406030204" pitchFamily="18" charset="0"/>
                          <a:sym typeface="Wingdings" pitchFamily="2" charset="2"/>
                        </a:rPr>
                        <m:t>.</m:t>
                      </m:r>
                    </m:oMath>
                  </m:oMathPara>
                </a14:m>
                <a:endPar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mc:Choice>
        <mc:Fallback xmlns="">
          <p:sp>
            <p:nvSpPr>
              <p:cNvPr id="28" name="TextBox 27">
                <a:extLst>
                  <a:ext uri="{FF2B5EF4-FFF2-40B4-BE49-F238E27FC236}">
                    <a16:creationId xmlns:a16="http://schemas.microsoft.com/office/drawing/2014/main" id="{B36712B8-B6EC-C5F3-B64E-4B4390F0A478}"/>
                  </a:ext>
                </a:extLst>
              </p:cNvPr>
              <p:cNvSpPr txBox="1">
                <a:spLocks noRot="1" noChangeAspect="1" noMove="1" noResize="1" noEditPoints="1" noAdjustHandles="1" noChangeArrowheads="1" noChangeShapeType="1" noTextEdit="1"/>
              </p:cNvSpPr>
              <p:nvPr/>
            </p:nvSpPr>
            <p:spPr>
              <a:xfrm>
                <a:off x="8379210" y="4496180"/>
                <a:ext cx="3380990" cy="381451"/>
              </a:xfrm>
              <a:prstGeom prst="rect">
                <a:avLst/>
              </a:prstGeom>
              <a:blipFill>
                <a:blip r:embed="rId7"/>
                <a:stretch>
                  <a:fillRect l="-752" t="-3333" b="-13333"/>
                </a:stretch>
              </a:blipFill>
            </p:spPr>
            <p:txBody>
              <a:bodyPr/>
              <a:lstStyle/>
              <a:p>
                <a:r>
                  <a:rPr lang="en-GB">
                    <a:noFill/>
                  </a:rPr>
                  <a:t> </a:t>
                </a:r>
              </a:p>
            </p:txBody>
          </p:sp>
        </mc:Fallback>
      </mc:AlternateContent>
      <p:sp>
        <p:nvSpPr>
          <p:cNvPr id="31" name="TextBox 30">
            <a:extLst>
              <a:ext uri="{FF2B5EF4-FFF2-40B4-BE49-F238E27FC236}">
                <a16:creationId xmlns:a16="http://schemas.microsoft.com/office/drawing/2014/main" id="{C312E03B-217D-6526-B92F-0BDA95FA79BB}"/>
              </a:ext>
            </a:extLst>
          </p:cNvPr>
          <p:cNvSpPr txBox="1"/>
          <p:nvPr/>
        </p:nvSpPr>
        <p:spPr>
          <a:xfrm>
            <a:off x="6649050" y="5553915"/>
            <a:ext cx="5111149" cy="969496"/>
          </a:xfrm>
          <a:prstGeom prst="rect">
            <a:avLst/>
          </a:prstGeom>
          <a:noFill/>
        </p:spPr>
        <p:txBody>
          <a:bodyPr wrap="square" rtlCol="0">
            <a:spAutoFit/>
          </a:bodyPr>
          <a:lstStyle/>
          <a:p>
            <a:pPr marL="0" algn="l">
              <a:spcBef>
                <a:spcPts val="3000"/>
              </a:spcBef>
            </a:pPr>
            <a:r>
              <a:rPr lang="en-US" sz="1400" dirty="0">
                <a:solidFill>
                  <a:prstClr val="black"/>
                </a:solidFill>
                <a:latin typeface="Helvetica" pitchFamily="2" charset="0"/>
                <a:ea typeface="Helvetica Light" charset="0"/>
                <a:cs typeface="Helvetica Light" charset="0"/>
                <a:sym typeface="Wingdings" pitchFamily="2" charset="2"/>
              </a:rPr>
              <a:t>B → 𝜏𝜈 allows 1% measurement of |</a:t>
            </a:r>
            <a:r>
              <a:rPr lang="en-US" sz="1400" dirty="0" err="1">
                <a:solidFill>
                  <a:prstClr val="black"/>
                </a:solidFill>
                <a:latin typeface="Helvetica" pitchFamily="2" charset="0"/>
                <a:ea typeface="Helvetica Light" charset="0"/>
                <a:cs typeface="Helvetica Light" charset="0"/>
                <a:sym typeface="Wingdings" pitchFamily="2" charset="2"/>
              </a:rPr>
              <a:t>V</a:t>
            </a:r>
            <a:r>
              <a:rPr lang="en-US" sz="1400" baseline="-25000" dirty="0" err="1">
                <a:solidFill>
                  <a:prstClr val="black"/>
                </a:solidFill>
                <a:latin typeface="Helvetica" pitchFamily="2" charset="0"/>
                <a:ea typeface="Helvetica Light" charset="0"/>
                <a:cs typeface="Helvetica Light" charset="0"/>
                <a:sym typeface="Wingdings" pitchFamily="2" charset="2"/>
              </a:rPr>
              <a:t>ub</a:t>
            </a:r>
            <a:r>
              <a:rPr lang="en-US" sz="1400" dirty="0">
                <a:solidFill>
                  <a:prstClr val="black"/>
                </a:solidFill>
                <a:latin typeface="Helvetica" pitchFamily="2" charset="0"/>
                <a:ea typeface="Helvetica Light" charset="0"/>
                <a:cs typeface="Helvetica Light" charset="0"/>
                <a:sym typeface="Wingdings" pitchFamily="2" charset="2"/>
              </a:rPr>
              <a:t>| and running above WW threshold allows </a:t>
            </a:r>
            <a:r>
              <a:rPr lang="en-US" sz="1400" i="1" dirty="0">
                <a:solidFill>
                  <a:prstClr val="black"/>
                </a:solidFill>
                <a:latin typeface="Helvetica" pitchFamily="2" charset="0"/>
                <a:ea typeface="Helvetica Light" charset="0"/>
                <a:cs typeface="Helvetica Light" charset="0"/>
                <a:sym typeface="Wingdings" pitchFamily="2" charset="2"/>
              </a:rPr>
              <a:t>on-shell </a:t>
            </a:r>
            <a:r>
              <a:rPr lang="en-US" sz="1400" dirty="0">
                <a:solidFill>
                  <a:prstClr val="black"/>
                </a:solidFill>
                <a:latin typeface="Helvetica" pitchFamily="2" charset="0"/>
                <a:ea typeface="Helvetica Light" charset="0"/>
                <a:cs typeface="Helvetica Light" charset="0"/>
                <a:sym typeface="Wingdings" pitchFamily="2" charset="2"/>
              </a:rPr>
              <a:t>measurement of |</a:t>
            </a:r>
            <a:r>
              <a:rPr lang="en-US" sz="1400" dirty="0" err="1">
                <a:solidFill>
                  <a:prstClr val="black"/>
                </a:solidFill>
                <a:latin typeface="Helvetica" pitchFamily="2" charset="0"/>
                <a:ea typeface="Helvetica Light" charset="0"/>
                <a:cs typeface="Helvetica Light" charset="0"/>
                <a:sym typeface="Wingdings" pitchFamily="2" charset="2"/>
              </a:rPr>
              <a:t>V</a:t>
            </a:r>
            <a:r>
              <a:rPr lang="en-US" sz="1400" baseline="-25000" dirty="0" err="1">
                <a:solidFill>
                  <a:prstClr val="black"/>
                </a:solidFill>
                <a:latin typeface="Helvetica" pitchFamily="2" charset="0"/>
                <a:ea typeface="Helvetica Light" charset="0"/>
                <a:cs typeface="Helvetica Light" charset="0"/>
                <a:sym typeface="Wingdings" pitchFamily="2" charset="2"/>
              </a:rPr>
              <a:t>cb</a:t>
            </a:r>
            <a:r>
              <a:rPr lang="en-US" sz="1400" dirty="0">
                <a:solidFill>
                  <a:prstClr val="black"/>
                </a:solidFill>
                <a:latin typeface="Helvetica" pitchFamily="2" charset="0"/>
                <a:ea typeface="Helvetica Light" charset="0"/>
                <a:cs typeface="Helvetica Light" charset="0"/>
                <a:sym typeface="Wingdings" pitchFamily="2" charset="2"/>
              </a:rPr>
              <a:t>| to ~1% </a:t>
            </a:r>
          </a:p>
          <a:p>
            <a:pPr>
              <a:spcBef>
                <a:spcPts val="600"/>
              </a:spcBef>
            </a:pPr>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Current precision 3.5</a:t>
            </a:r>
            <a:r>
              <a:rPr lang="en-US" sz="1200" baseline="-25000" dirty="0">
                <a:solidFill>
                  <a:schemeClr val="tx1">
                    <a:lumMod val="75000"/>
                    <a:lumOff val="25000"/>
                  </a:schemeClr>
                </a:solidFill>
                <a:latin typeface="Helvetica" pitchFamily="2" charset="0"/>
                <a:ea typeface="Helvetica Light" charset="0"/>
                <a:cs typeface="Helvetica Light" charset="0"/>
                <a:sym typeface="Wingdings" pitchFamily="2" charset="2"/>
              </a:rPr>
              <a:t>Vub</a:t>
            </a:r>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 / 1.1</a:t>
            </a:r>
            <a:r>
              <a:rPr lang="en-US" sz="1200" baseline="-25000" dirty="0">
                <a:solidFill>
                  <a:schemeClr val="tx1">
                    <a:lumMod val="75000"/>
                    <a:lumOff val="25000"/>
                  </a:schemeClr>
                </a:solidFill>
                <a:latin typeface="Helvetica" pitchFamily="2" charset="0"/>
                <a:ea typeface="Helvetica Light" charset="0"/>
                <a:cs typeface="Helvetica Light" charset="0"/>
                <a:sym typeface="Wingdings" pitchFamily="2" charset="2"/>
              </a:rPr>
              <a:t>Vcb</a:t>
            </a:r>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 but discrepancies between exclusive and inclusive results of 17</a:t>
            </a:r>
            <a:r>
              <a:rPr lang="en-US" sz="1200" baseline="-25000" dirty="0">
                <a:solidFill>
                  <a:schemeClr val="tx1">
                    <a:lumMod val="75000"/>
                    <a:lumOff val="25000"/>
                  </a:schemeClr>
                </a:solidFill>
                <a:latin typeface="Helvetica" pitchFamily="2" charset="0"/>
                <a:ea typeface="Helvetica Light" charset="0"/>
                <a:cs typeface="Helvetica Light" charset="0"/>
                <a:sym typeface="Wingdings" pitchFamily="2" charset="2"/>
              </a:rPr>
              <a:t>Vub</a:t>
            </a:r>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 / 5</a:t>
            </a:r>
            <a:r>
              <a:rPr lang="en-US" sz="1200" baseline="-25000" dirty="0">
                <a:solidFill>
                  <a:schemeClr val="tx1">
                    <a:lumMod val="75000"/>
                    <a:lumOff val="25000"/>
                  </a:schemeClr>
                </a:solidFill>
                <a:latin typeface="Helvetica" pitchFamily="2" charset="0"/>
                <a:ea typeface="Helvetica Light" charset="0"/>
                <a:cs typeface="Helvetica Light" charset="0"/>
                <a:sym typeface="Wingdings" pitchFamily="2" charset="2"/>
              </a:rPr>
              <a:t>Vcb</a:t>
            </a:r>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 respectively</a:t>
            </a:r>
            <a:endPar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endParaRPr>
          </a:p>
        </p:txBody>
      </p:sp>
      <p:sp>
        <p:nvSpPr>
          <p:cNvPr id="32" name="TextBox 31">
            <a:extLst>
              <a:ext uri="{FF2B5EF4-FFF2-40B4-BE49-F238E27FC236}">
                <a16:creationId xmlns:a16="http://schemas.microsoft.com/office/drawing/2014/main" id="{03AC2FEF-E8AB-2164-FDA6-B28CB5284AA2}"/>
              </a:ext>
            </a:extLst>
          </p:cNvPr>
          <p:cNvSpPr txBox="1"/>
          <p:nvPr/>
        </p:nvSpPr>
        <p:spPr>
          <a:xfrm>
            <a:off x="9899650" y="2030931"/>
            <a:ext cx="1187450" cy="230832"/>
          </a:xfrm>
          <a:prstGeom prst="rect">
            <a:avLst/>
          </a:prstGeom>
          <a:noFill/>
        </p:spPr>
        <p:txBody>
          <a:bodyPr wrap="square">
            <a:spAutoFit/>
          </a:bodyPr>
          <a:lstStyle/>
          <a:p>
            <a:pPr algn="r"/>
            <a:r>
              <a:rPr lang="en-GB" sz="900" dirty="0">
                <a:latin typeface="Helvetica Light" panose="020B0403020202020204" pitchFamily="34" charset="0"/>
                <a:hlinkClick r:id="rId8"/>
              </a:rPr>
              <a:t>arXiv:2505.00272</a:t>
            </a:r>
            <a:endParaRPr lang="en-GB" sz="900" dirty="0">
              <a:latin typeface="Helvetica Light" panose="020B0403020202020204" pitchFamily="34" charset="0"/>
            </a:endParaRPr>
          </a:p>
        </p:txBody>
      </p:sp>
      <p:sp>
        <p:nvSpPr>
          <p:cNvPr id="33" name="Rectangle 32">
            <a:extLst>
              <a:ext uri="{FF2B5EF4-FFF2-40B4-BE49-F238E27FC236}">
                <a16:creationId xmlns:a16="http://schemas.microsoft.com/office/drawing/2014/main" id="{E5E71633-7F82-8348-B016-7C43FEDDE7E9}"/>
              </a:ext>
            </a:extLst>
          </p:cNvPr>
          <p:cNvSpPr/>
          <p:nvPr/>
        </p:nvSpPr>
        <p:spPr>
          <a:xfrm>
            <a:off x="641951" y="1146788"/>
            <a:ext cx="11550049" cy="338554"/>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Large c and b-hadron statistics</a:t>
            </a:r>
            <a:r>
              <a:rPr lang="en-GB" sz="1600" b="1" dirty="0">
                <a:solidFill>
                  <a:srgbClr val="000000"/>
                </a:solidFill>
                <a:latin typeface="Helvetica" pitchFamily="2" charset="0"/>
              </a:rPr>
              <a:t> </a:t>
            </a:r>
            <a:r>
              <a:rPr lang="en-GB" sz="1600" dirty="0">
                <a:solidFill>
                  <a:srgbClr val="000000"/>
                </a:solidFill>
                <a:latin typeface="Helvetica" pitchFamily="2" charset="0"/>
              </a:rPr>
              <a:t>— combines strengths of Belle-II </a:t>
            </a:r>
            <a:r>
              <a:rPr lang="en-GB" sz="1400" dirty="0">
                <a:solidFill>
                  <a:srgbClr val="000000"/>
                </a:solidFill>
                <a:latin typeface="Helvetica" pitchFamily="2" charset="0"/>
              </a:rPr>
              <a:t>(e+e– → </a:t>
            </a:r>
            <a:r>
              <a:rPr lang="en-GB" sz="1400" dirty="0" err="1">
                <a:solidFill>
                  <a:srgbClr val="000000"/>
                </a:solidFill>
                <a:latin typeface="Helvetica" pitchFamily="2" charset="0"/>
              </a:rPr>
              <a:t>ϒ</a:t>
            </a:r>
            <a:r>
              <a:rPr lang="en-GB" sz="1400" dirty="0">
                <a:solidFill>
                  <a:srgbClr val="000000"/>
                </a:solidFill>
                <a:latin typeface="Helvetica" pitchFamily="2" charset="0"/>
              </a:rPr>
              <a:t>(4S) → BB)</a:t>
            </a:r>
            <a:r>
              <a:rPr lang="en-GB" sz="1600" dirty="0">
                <a:solidFill>
                  <a:srgbClr val="000000"/>
                </a:solidFill>
                <a:latin typeface="Helvetica" pitchFamily="2" charset="0"/>
              </a:rPr>
              <a:t> and LHCb </a:t>
            </a:r>
            <a:r>
              <a:rPr lang="en-GB" sz="1400" dirty="0">
                <a:solidFill>
                  <a:srgbClr val="000000"/>
                </a:solidFill>
                <a:latin typeface="Helvetica" pitchFamily="2" charset="0"/>
              </a:rPr>
              <a:t>(pp → bb + X)</a:t>
            </a:r>
            <a:endParaRPr lang="en-GB" sz="1600" dirty="0">
              <a:latin typeface="Helvetica" pitchFamily="2" charset="0"/>
            </a:endParaRPr>
          </a:p>
        </p:txBody>
      </p:sp>
    </p:spTree>
    <p:extLst>
      <p:ext uri="{BB962C8B-B14F-4D97-AF65-F5344CB8AC3E}">
        <p14:creationId xmlns:p14="http://schemas.microsoft.com/office/powerpoint/2010/main" val="220454416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59136-5856-018A-2197-D83594013FC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A2BD67-DEF1-ECB8-E563-75EBC88F3A85}"/>
              </a:ext>
            </a:extLst>
          </p:cNvPr>
          <p:cNvSpPr>
            <a:spLocks noGrp="1"/>
          </p:cNvSpPr>
          <p:nvPr>
            <p:ph type="sldNum" sz="quarter" idx="4"/>
          </p:nvPr>
        </p:nvSpPr>
        <p:spPr/>
        <p:txBody>
          <a:bodyPr/>
          <a:lstStyle/>
          <a:p>
            <a:pPr>
              <a:defRPr/>
            </a:pPr>
            <a:fld id="{611C2F03-9E95-40C9-A99F-3C4F7EE8CF2A}" type="slidenum">
              <a:rPr lang="en-GB" smtClean="0"/>
              <a:pPr>
                <a:defRPr/>
              </a:pPr>
              <a:t>107</a:t>
            </a:fld>
            <a:endParaRPr lang="en-GB"/>
          </a:p>
        </p:txBody>
      </p:sp>
      <p:sp>
        <p:nvSpPr>
          <p:cNvPr id="4" name="TextBox 3">
            <a:extLst>
              <a:ext uri="{FF2B5EF4-FFF2-40B4-BE49-F238E27FC236}">
                <a16:creationId xmlns:a16="http://schemas.microsoft.com/office/drawing/2014/main" id="{0513E356-DCA6-66F0-B5F2-EF67CEE913DD}"/>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LEP3 — a Higgs and EW factory in the LHC tunnel</a:t>
            </a:r>
          </a:p>
        </p:txBody>
      </p:sp>
      <p:sp>
        <p:nvSpPr>
          <p:cNvPr id="5" name="Rectangle 4">
            <a:extLst>
              <a:ext uri="{FF2B5EF4-FFF2-40B4-BE49-F238E27FC236}">
                <a16:creationId xmlns:a16="http://schemas.microsoft.com/office/drawing/2014/main" id="{F8E37DCE-9B35-5061-728D-FED248166D31}"/>
              </a:ext>
            </a:extLst>
          </p:cNvPr>
          <p:cNvSpPr/>
          <p:nvPr/>
        </p:nvSpPr>
        <p:spPr>
          <a:xfrm>
            <a:off x="641951" y="1108688"/>
            <a:ext cx="11404275" cy="584775"/>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Backup if (preferred) FCC-ee cannot be realised with long-term goal of an energy-frontier hadron or muon collider:</a:t>
            </a:r>
            <a:r>
              <a:rPr lang="en-GB" sz="1600" noProof="0" dirty="0">
                <a:solidFill>
                  <a:srgbClr val="000000"/>
                </a:solidFill>
                <a:latin typeface="Helvetica" pitchFamily="2" charset="0"/>
              </a:rPr>
              <a:t> similar to FCC-ee with booster and collider rings, 2 beampipes, 50 MW / beam, 2 IPs</a:t>
            </a:r>
          </a:p>
        </p:txBody>
      </p:sp>
      <p:sp>
        <p:nvSpPr>
          <p:cNvPr id="15" name="TextBox 14">
            <a:extLst>
              <a:ext uri="{FF2B5EF4-FFF2-40B4-BE49-F238E27FC236}">
                <a16:creationId xmlns:a16="http://schemas.microsoft.com/office/drawing/2014/main" id="{E536906F-126D-B550-D32B-2DC6825133B7}"/>
              </a:ext>
            </a:extLst>
          </p:cNvPr>
          <p:cNvSpPr txBox="1"/>
          <p:nvPr/>
        </p:nvSpPr>
        <p:spPr>
          <a:xfrm>
            <a:off x="641951" y="5775514"/>
            <a:ext cx="11465686" cy="892552"/>
          </a:xfrm>
          <a:prstGeom prst="rect">
            <a:avLst/>
          </a:prstGeom>
          <a:noFill/>
        </p:spPr>
        <p:txBody>
          <a:bodyPr wrap="squar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Challenges for LEP3 include design of IRs, large E-loss, need 6.0 GV RF power installed in 4 long straight sections (2 booster, 2 collider),   crab-waist scheme requires large crossing angle and widening tunnel on either side of the experiments from ~4m to 7m diameter along 270 m</a:t>
            </a:r>
          </a:p>
          <a:p>
            <a:pPr marL="0" algn="l">
              <a:spcBef>
                <a:spcPts val="1200"/>
              </a:spcBef>
            </a:pPr>
            <a:r>
              <a:rPr lang="en-GB" sz="1400" dirty="0">
                <a:solidFill>
                  <a:srgbClr val="E40000"/>
                </a:solidFill>
                <a:latin typeface="Helvetica" pitchFamily="2" charset="0"/>
                <a:ea typeface="Helvetica Light" charset="0"/>
                <a:cs typeface="Helvetica Light" charset="0"/>
                <a:sym typeface="Wingdings" pitchFamily="2" charset="2"/>
              </a:rPr>
              <a:t>LEP3 as an ESPPU Plan-B option must include a long-term energy-frontier plan</a:t>
            </a:r>
          </a:p>
        </p:txBody>
      </p:sp>
      <mc:AlternateContent xmlns:mc="http://schemas.openxmlformats.org/markup-compatibility/2006" xmlns:a14="http://schemas.microsoft.com/office/drawing/2010/main">
        <mc:Choice Requires="a14">
          <p:graphicFrame>
            <p:nvGraphicFramePr>
              <p:cNvPr id="3" name="Table 2">
                <a:extLst>
                  <a:ext uri="{FF2B5EF4-FFF2-40B4-BE49-F238E27FC236}">
                    <a16:creationId xmlns:a16="http://schemas.microsoft.com/office/drawing/2014/main" id="{8F867B50-9B81-E733-64FA-9D58D03A2E67}"/>
                  </a:ext>
                </a:extLst>
              </p:cNvPr>
              <p:cNvGraphicFramePr>
                <a:graphicFrameLocks noGrp="1"/>
              </p:cNvGraphicFramePr>
              <p:nvPr/>
            </p:nvGraphicFramePr>
            <p:xfrm>
              <a:off x="762585" y="1824132"/>
              <a:ext cx="9401832" cy="3765112"/>
            </p:xfrm>
            <a:graphic>
              <a:graphicData uri="http://schemas.openxmlformats.org/drawingml/2006/table">
                <a:tbl>
                  <a:tblPr firstRow="1" bandRow="1">
                    <a:tableStyleId>{69012ECD-51FC-41F1-AA8D-1B2483CD663E}</a:tableStyleId>
                  </a:tblPr>
                  <a:tblGrid>
                    <a:gridCol w="3431854">
                      <a:extLst>
                        <a:ext uri="{9D8B030D-6E8A-4147-A177-3AD203B41FA5}">
                          <a16:colId xmlns:a16="http://schemas.microsoft.com/office/drawing/2014/main" val="20000"/>
                        </a:ext>
                      </a:extLst>
                    </a:gridCol>
                    <a:gridCol w="1065021">
                      <a:extLst>
                        <a:ext uri="{9D8B030D-6E8A-4147-A177-3AD203B41FA5}">
                          <a16:colId xmlns:a16="http://schemas.microsoft.com/office/drawing/2014/main" val="20001"/>
                        </a:ext>
                      </a:extLst>
                    </a:gridCol>
                    <a:gridCol w="1419636">
                      <a:extLst>
                        <a:ext uri="{9D8B030D-6E8A-4147-A177-3AD203B41FA5}">
                          <a16:colId xmlns:a16="http://schemas.microsoft.com/office/drawing/2014/main" val="20004"/>
                        </a:ext>
                      </a:extLst>
                    </a:gridCol>
                    <a:gridCol w="1145816">
                      <a:extLst>
                        <a:ext uri="{9D8B030D-6E8A-4147-A177-3AD203B41FA5}">
                          <a16:colId xmlns:a16="http://schemas.microsoft.com/office/drawing/2014/main" val="20005"/>
                        </a:ext>
                      </a:extLst>
                    </a:gridCol>
                    <a:gridCol w="1199818">
                      <a:extLst>
                        <a:ext uri="{9D8B030D-6E8A-4147-A177-3AD203B41FA5}">
                          <a16:colId xmlns:a16="http://schemas.microsoft.com/office/drawing/2014/main" val="818795718"/>
                        </a:ext>
                      </a:extLst>
                    </a:gridCol>
                    <a:gridCol w="1139687">
                      <a:extLst>
                        <a:ext uri="{9D8B030D-6E8A-4147-A177-3AD203B41FA5}">
                          <a16:colId xmlns:a16="http://schemas.microsoft.com/office/drawing/2014/main" val="2232381764"/>
                        </a:ext>
                      </a:extLst>
                    </a:gridCol>
                  </a:tblGrid>
                  <a:tr h="289624">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400" b="0" dirty="0">
                              <a:solidFill>
                                <a:schemeClr val="bg1"/>
                              </a:solidFill>
                              <a:latin typeface="Helvetica" pitchFamily="2" charset="0"/>
                            </a:rPr>
                            <a:t>Parameter</a:t>
                          </a:r>
                        </a:p>
                      </a:txBody>
                      <a:tcPr marL="51435" marR="51435" marT="25718" marB="25718" anchor="ct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400" b="0" dirty="0">
                              <a:solidFill>
                                <a:schemeClr val="bg1"/>
                              </a:solidFill>
                              <a:latin typeface="Helvetica" pitchFamily="2" charset="0"/>
                            </a:rPr>
                            <a:t>Z</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400" b="0" dirty="0">
                              <a:solidFill>
                                <a:schemeClr val="bg1"/>
                              </a:solidFill>
                              <a:latin typeface="Helvetica" pitchFamily="2" charset="0"/>
                            </a:rPr>
                            <a:t>WW</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400" b="0" dirty="0">
                              <a:solidFill>
                                <a:schemeClr val="bg1"/>
                              </a:solidFill>
                              <a:latin typeface="Helvetica" pitchFamily="2" charset="0"/>
                            </a:rPr>
                            <a:t>H</a:t>
                          </a:r>
                          <a:r>
                            <a:rPr lang="de-AT" sz="1400" b="0" baseline="0" dirty="0">
                              <a:solidFill>
                                <a:schemeClr val="bg1"/>
                              </a:solidFill>
                              <a:latin typeface="Helvetica" pitchFamily="2" charset="0"/>
                            </a:rPr>
                            <a:t> (ZH)</a:t>
                          </a:r>
                          <a:endParaRPr lang="de-AT" sz="1400" b="0" dirty="0">
                            <a:solidFill>
                              <a:schemeClr val="bg1"/>
                            </a:solidFill>
                            <a:latin typeface="Helvetica" pitchFamily="2" charset="0"/>
                          </a:endParaRPr>
                        </a:p>
                      </a:txBody>
                      <a:tcPr marL="51435" marR="51435" marT="25718" marB="25718" anchor="ct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14:m>
                            <m:oMathPara xmlns:m="http://schemas.openxmlformats.org/officeDocument/2006/math">
                              <m:oMathParaPr>
                                <m:jc m:val="centerGroup"/>
                              </m:oMathParaPr>
                              <m:oMath xmlns:m="http://schemas.openxmlformats.org/officeDocument/2006/math">
                                <m:r>
                                  <m:rPr>
                                    <m:nor/>
                                  </m:rPr>
                                  <a:rPr lang="en-US" sz="1400" b="0" dirty="0" smtClean="0">
                                    <a:solidFill>
                                      <a:schemeClr val="bg1"/>
                                    </a:solidFill>
                                    <a:latin typeface="Helvetica" pitchFamily="2" charset="0"/>
                                  </a:rPr>
                                  <m:t>t</m:t>
                                </m:r>
                                <m:acc>
                                  <m:accPr>
                                    <m:chr m:val="̅"/>
                                    <m:ctrlPr>
                                      <a:rPr lang="en-US" sz="1400" b="0" i="1" dirty="0" smtClean="0">
                                        <a:solidFill>
                                          <a:schemeClr val="bg1"/>
                                        </a:solidFill>
                                        <a:latin typeface="Cambria Math" panose="02040503050406030204" pitchFamily="18" charset="0"/>
                                      </a:rPr>
                                    </m:ctrlPr>
                                  </m:accPr>
                                  <m:e>
                                    <m:r>
                                      <m:rPr>
                                        <m:nor/>
                                      </m:rPr>
                                      <a:rPr lang="en-US" sz="1400" b="0" dirty="0" smtClean="0">
                                        <a:solidFill>
                                          <a:schemeClr val="bg1"/>
                                        </a:solidFill>
                                        <a:latin typeface="Helvetica" pitchFamily="2" charset="0"/>
                                      </a:rPr>
                                      <m:t>t</m:t>
                                    </m:r>
                                  </m:e>
                                </m:acc>
                              </m:oMath>
                            </m:oMathPara>
                          </a14:m>
                          <a:endParaRPr lang="de-AT" sz="1400" b="0" dirty="0">
                            <a:solidFill>
                              <a:schemeClr val="bg1"/>
                            </a:solidFill>
                            <a:latin typeface="Helvetica" pitchFamily="2" charset="0"/>
                          </a:endParaRPr>
                        </a:p>
                      </a:txBody>
                      <a:tcPr marL="51435" marR="51435" marT="25718" marB="25718" anchor="ctr"/>
                    </a:tc>
                    <a:tc hMerge="1">
                      <a:txBody>
                        <a:bodyPr/>
                        <a:lstStyle/>
                        <a:p>
                          <a:pPr algn="ct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40</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6.2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(160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1.6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a:t>
                          </a:r>
                          <a:r>
                            <a:rPr kumimoji="0" lang="en-GB" sz="1100" b="1"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230 GeV</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1"/>
                      </a:ext>
                    </a:extLst>
                  </a:tr>
                  <a:tr h="289624">
                    <a:tc>
                      <a:txBody>
                        <a:bodyPr/>
                        <a:lstStyle/>
                        <a:p>
                          <a:r>
                            <a:rPr kumimoji="0" lang="en-GB" sz="1400" b="0" kern="1200" dirty="0">
                              <a:solidFill>
                                <a:schemeClr val="tx1">
                                  <a:lumMod val="90000"/>
                                  <a:lumOff val="10000"/>
                                </a:schemeClr>
                              </a:solidFill>
                              <a:latin typeface="Helvetica" pitchFamily="2" charset="0"/>
                              <a:ea typeface="+mn-ea"/>
                              <a:cs typeface="+mn-cs"/>
                            </a:rPr>
                            <a:t>SR energy loss / turn [GeV]</a:t>
                          </a: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0.13</a:t>
                          </a:r>
                        </a:p>
                      </a:txBody>
                      <a:tcPr marL="51435" marR="51435" marT="25718" marB="25718" anchor="c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ea typeface="+mn-ea"/>
                              <a:cs typeface="+mn-cs"/>
                            </a:rPr>
                            <a:t>1.3</a:t>
                          </a:r>
                        </a:p>
                      </a:txBody>
                      <a:tcPr marL="51435" marR="51435" marT="25718" marB="25718" anchor="c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ea typeface="+mn-ea"/>
                              <a:cs typeface="+mn-cs"/>
                            </a:rPr>
                            <a:t>5.4</a:t>
                          </a:r>
                        </a:p>
                      </a:txBody>
                      <a:tcPr marL="51435" marR="51435" marT="25718" marB="25718" anchor="ctr">
                        <a:solidFill>
                          <a:schemeClr val="accent6">
                            <a:lumMod val="20000"/>
                            <a:lumOff val="80000"/>
                          </a:schemeClr>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(~25 GeV)</a:t>
                          </a:r>
                        </a:p>
                      </a:txBody>
                      <a:tcPr marL="51435" marR="51435" marT="25718" marB="25718" anchor="ctr">
                        <a:solidFill>
                          <a:schemeClr val="accent6">
                            <a:lumMod val="20000"/>
                            <a:lumOff val="80000"/>
                          </a:schemeClr>
                        </a:solidFill>
                      </a:tcPr>
                    </a:tc>
                    <a:tc hMerge="1">
                      <a:txBody>
                        <a:bodyPr/>
                        <a:lstStyle/>
                        <a:p>
                          <a:endParaRPr lang="en-GB"/>
                        </a:p>
                      </a:txBody>
                      <a:tcPr/>
                    </a:tc>
                    <a:extLst>
                      <a:ext uri="{0D108BD9-81ED-4DB2-BD59-A6C34878D82A}">
                        <a16:rowId xmlns:a16="http://schemas.microsoft.com/office/drawing/2014/main" val="185664037"/>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0.19</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4203968920"/>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5</a:t>
                          </a: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6</a:t>
                          </a:r>
                        </a:p>
                      </a:txBody>
                      <a:tcPr marL="51435" marR="51435" marT="25718" marB="25718" anchor="ctr">
                        <a:solidFill>
                          <a:schemeClr val="accent6">
                            <a:lumMod val="20000"/>
                            <a:lumOff val="80000"/>
                          </a:schemeClr>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5"/>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2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48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6.0</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963286293"/>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[2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i="0" kern="1200" dirty="0">
                              <a:solidFill>
                                <a:schemeClr val="tx1"/>
                              </a:solidFill>
                              <a:latin typeface="Helvetica" pitchFamily="2" charset="0"/>
                              <a:ea typeface="+mn-ea"/>
                            </a:rPr>
                            <a:t>1.4</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12</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0.36</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8</a:t>
                          </a:r>
                          <a:endParaRPr kumimoji="0" lang="en-US" sz="1400" b="0" kern="1200" dirty="0">
                            <a:solidFill>
                              <a:schemeClr val="tx1"/>
                            </a:solidFill>
                            <a:latin typeface="Helvetica" pitchFamily="2" charset="0"/>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solidFill>
                              <a:latin typeface="Helvetica" pitchFamily="2" charset="0"/>
                            </a:rPr>
                            <a:t>0.42</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ndParaRPr>
                        </a:p>
                      </a:txBody>
                      <a:tcPr marL="51435" marR="51435" marT="25718" marB="25718" anchor="ctr">
                        <a:solidFill>
                          <a:schemeClr val="accent6">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ea typeface="+mn-ea"/>
                              <a:cs typeface="+mn-cs"/>
                            </a:rPr>
                            <a:t>–</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tc>
                    <a:extLst>
                      <a:ext uri="{0D108BD9-81ED-4DB2-BD59-A6C34878D82A}">
                        <a16:rowId xmlns:a16="http://schemas.microsoft.com/office/drawing/2014/main" val="3962529601"/>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144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 </a:t>
                          </a:r>
                          <a:r>
                            <a:rPr kumimoji="0" lang="en-US" sz="1100" b="0" kern="1200" dirty="0">
                              <a:solidFill>
                                <a:schemeClr val="tx1">
                                  <a:lumMod val="90000"/>
                                  <a:lumOff val="10000"/>
                                </a:schemeClr>
                              </a:solidFill>
                              <a:latin typeface="Helvetica" pitchFamily="2" charset="0"/>
                            </a:rPr>
                            <a:t>(157, 163 GeV)</a:t>
                          </a:r>
                          <a:endParaRPr kumimoji="0" lang="en-US" sz="1400" b="0" kern="1200" dirty="0">
                            <a:solidFill>
                              <a:schemeClr val="tx1">
                                <a:lumMod val="90000"/>
                                <a:lumOff val="10000"/>
                              </a:schemeClr>
                            </a:solidFill>
                            <a:latin typeface="Helvetica" pitchFamily="2" charset="0"/>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7.5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(240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1.8 </a:t>
                          </a:r>
                          <a:r>
                            <a:rPr kumimoji="0" lang="en-GB" sz="1100" b="0" kern="1200" dirty="0">
                              <a:solidFill>
                                <a:schemeClr val="tx1">
                                  <a:lumMod val="90000"/>
                                  <a:lumOff val="10000"/>
                                </a:schemeClr>
                              </a:solidFill>
                              <a:latin typeface="Helvetica" pitchFamily="2" charset="0"/>
                              <a:ea typeface="+mn-ea"/>
                              <a:cs typeface="+mn-cs"/>
                            </a:rPr>
                            <a:t>(~350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1.4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(365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594538425"/>
                      </a:ext>
                    </a:extLst>
                  </a:tr>
                  <a:tr h="289624">
                    <a:tc>
                      <a:txBody>
                        <a:bodyPr/>
                        <a:lstStyle/>
                        <a:p>
                          <a:r>
                            <a:rPr kumimoji="0" lang="en-GB" sz="1400" b="0" kern="1200" dirty="0">
                              <a:solidFill>
                                <a:schemeClr val="tx1">
                                  <a:lumMod val="90000"/>
                                  <a:lumOff val="10000"/>
                                </a:schemeClr>
                              </a:solidFill>
                              <a:latin typeface="Helvetica" pitchFamily="2" charset="0"/>
                              <a:ea typeface="+mn-ea"/>
                              <a:cs typeface="+mn-cs"/>
                            </a:rPr>
                            <a:t>SR energy loss / turn [GeV]</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0.036</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0.08</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7.8</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9.2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3830901617"/>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0.9</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0.21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440437566"/>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(including </a:t>
                          </a:r>
                          <a:r>
                            <a:rPr kumimoji="0" lang="en-GB" sz="1400" b="0" kern="1200" dirty="0" err="1">
                              <a:solidFill>
                                <a:schemeClr val="tx1">
                                  <a:lumMod val="90000"/>
                                  <a:lumOff val="10000"/>
                                </a:schemeClr>
                              </a:solidFill>
                              <a:latin typeface="Helvetica" pitchFamily="2" charset="0"/>
                            </a:rPr>
                            <a:t>lumi</a:t>
                          </a:r>
                          <a:r>
                            <a:rPr kumimoji="0" lang="en-GB" sz="1400" b="0" kern="1200" dirty="0">
                              <a:solidFill>
                                <a:schemeClr val="tx1">
                                  <a:lumMod val="90000"/>
                                  <a:lumOff val="10000"/>
                                </a:schemeClr>
                              </a:solidFill>
                              <a:latin typeface="Helvetica" pitchFamily="2" charset="0"/>
                            </a:rPr>
                            <a:t> ramp-up)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67799703"/>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4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205</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19.2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10.8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0.4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2.7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513034531"/>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[4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6</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12</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2.4</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8</a:t>
                          </a:r>
                          <a:endParaRPr kumimoji="0" lang="en-US" sz="1400" b="0" kern="1200" dirty="0">
                            <a:solidFill>
                              <a:schemeClr val="tx1"/>
                            </a:solidFill>
                            <a:latin typeface="Helvetica" pitchFamily="2" charset="0"/>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solidFill>
                              <a:latin typeface="Helvetica" pitchFamily="2" charset="0"/>
                            </a:rPr>
                            <a:t>2.2</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ndParaRPr>
                        </a:p>
                      </a:txBody>
                      <a:tcPr marL="51435" marR="51435" marT="25718" marB="25718" anchor="ctr">
                        <a:solidFill>
                          <a:schemeClr val="accent1">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solidFill>
                              <a:latin typeface="Helvetica" pitchFamily="2" charset="0"/>
                            </a:rPr>
                            <a:t>2</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hMerge="1">
                      <a:txBody>
                        <a:bodyPr/>
                        <a:lstStyle/>
                        <a:p>
                          <a:endParaRPr dirty="0"/>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Choice>
        <mc:Fallback xmlns="">
          <p:graphicFrame>
            <p:nvGraphicFramePr>
              <p:cNvPr id="3" name="Table 2">
                <a:extLst>
                  <a:ext uri="{FF2B5EF4-FFF2-40B4-BE49-F238E27FC236}">
                    <a16:creationId xmlns:a16="http://schemas.microsoft.com/office/drawing/2014/main" id="{8F867B50-9B81-E733-64FA-9D58D03A2E67}"/>
                  </a:ext>
                </a:extLst>
              </p:cNvPr>
              <p:cNvGraphicFramePr>
                <a:graphicFrameLocks noGrp="1"/>
              </p:cNvGraphicFramePr>
              <p:nvPr>
                <p:extLst>
                  <p:ext uri="{D42A27DB-BD31-4B8C-83A1-F6EECF244321}">
                    <p14:modId xmlns:p14="http://schemas.microsoft.com/office/powerpoint/2010/main" val="2660988999"/>
                  </p:ext>
                </p:extLst>
              </p:nvPr>
            </p:nvGraphicFramePr>
            <p:xfrm>
              <a:off x="762585" y="1824132"/>
              <a:ext cx="9401832" cy="3765112"/>
            </p:xfrm>
            <a:graphic>
              <a:graphicData uri="http://schemas.openxmlformats.org/drawingml/2006/table">
                <a:tbl>
                  <a:tblPr firstRow="1" bandRow="1">
                    <a:tableStyleId>{69012ECD-51FC-41F1-AA8D-1B2483CD663E}</a:tableStyleId>
                  </a:tblPr>
                  <a:tblGrid>
                    <a:gridCol w="3431854">
                      <a:extLst>
                        <a:ext uri="{9D8B030D-6E8A-4147-A177-3AD203B41FA5}">
                          <a16:colId xmlns:a16="http://schemas.microsoft.com/office/drawing/2014/main" val="20000"/>
                        </a:ext>
                      </a:extLst>
                    </a:gridCol>
                    <a:gridCol w="1065021">
                      <a:extLst>
                        <a:ext uri="{9D8B030D-6E8A-4147-A177-3AD203B41FA5}">
                          <a16:colId xmlns:a16="http://schemas.microsoft.com/office/drawing/2014/main" val="20001"/>
                        </a:ext>
                      </a:extLst>
                    </a:gridCol>
                    <a:gridCol w="1419636">
                      <a:extLst>
                        <a:ext uri="{9D8B030D-6E8A-4147-A177-3AD203B41FA5}">
                          <a16:colId xmlns:a16="http://schemas.microsoft.com/office/drawing/2014/main" val="20004"/>
                        </a:ext>
                      </a:extLst>
                    </a:gridCol>
                    <a:gridCol w="1145816">
                      <a:extLst>
                        <a:ext uri="{9D8B030D-6E8A-4147-A177-3AD203B41FA5}">
                          <a16:colId xmlns:a16="http://schemas.microsoft.com/office/drawing/2014/main" val="20005"/>
                        </a:ext>
                      </a:extLst>
                    </a:gridCol>
                    <a:gridCol w="1199818">
                      <a:extLst>
                        <a:ext uri="{9D8B030D-6E8A-4147-A177-3AD203B41FA5}">
                          <a16:colId xmlns:a16="http://schemas.microsoft.com/office/drawing/2014/main" val="818795718"/>
                        </a:ext>
                      </a:extLst>
                    </a:gridCol>
                    <a:gridCol w="1139687">
                      <a:extLst>
                        <a:ext uri="{9D8B030D-6E8A-4147-A177-3AD203B41FA5}">
                          <a16:colId xmlns:a16="http://schemas.microsoft.com/office/drawing/2014/main" val="2232381764"/>
                        </a:ext>
                      </a:extLst>
                    </a:gridCol>
                  </a:tblGrid>
                  <a:tr h="289624">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400" b="0" dirty="0">
                              <a:solidFill>
                                <a:schemeClr val="bg1"/>
                              </a:solidFill>
                              <a:latin typeface="Helvetica" pitchFamily="2" charset="0"/>
                            </a:rPr>
                            <a:t>Parameter</a:t>
                          </a:r>
                        </a:p>
                      </a:txBody>
                      <a:tcPr marL="51435" marR="51435" marT="25718" marB="25718" anchor="ct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400" b="0" dirty="0">
                              <a:solidFill>
                                <a:schemeClr val="bg1"/>
                              </a:solidFill>
                              <a:latin typeface="Helvetica" pitchFamily="2" charset="0"/>
                            </a:rPr>
                            <a:t>Z</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400" b="0" dirty="0">
                              <a:solidFill>
                                <a:schemeClr val="bg1"/>
                              </a:solidFill>
                              <a:latin typeface="Helvetica" pitchFamily="2" charset="0"/>
                            </a:rPr>
                            <a:t>WW</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400" b="0" dirty="0">
                              <a:solidFill>
                                <a:schemeClr val="bg1"/>
                              </a:solidFill>
                              <a:latin typeface="Helvetica" pitchFamily="2" charset="0"/>
                            </a:rPr>
                            <a:t>H</a:t>
                          </a:r>
                          <a:r>
                            <a:rPr lang="de-AT" sz="1400" b="0" baseline="0" dirty="0">
                              <a:solidFill>
                                <a:schemeClr val="bg1"/>
                              </a:solidFill>
                              <a:latin typeface="Helvetica" pitchFamily="2" charset="0"/>
                            </a:rPr>
                            <a:t> (ZH)</a:t>
                          </a:r>
                          <a:endParaRPr lang="de-AT" sz="1400" b="0" dirty="0">
                            <a:solidFill>
                              <a:schemeClr val="bg1"/>
                            </a:solidFill>
                            <a:latin typeface="Helvetica" pitchFamily="2" charset="0"/>
                          </a:endParaRPr>
                        </a:p>
                      </a:txBody>
                      <a:tcPr marL="51435" marR="51435" marT="25718" marB="25718" anchor="ctr"/>
                    </a:tc>
                    <a:tc gridSpan="2">
                      <a:txBody>
                        <a:bodyPr/>
                        <a:lstStyle/>
                        <a:p>
                          <a:endParaRPr lang="en-CH"/>
                        </a:p>
                      </a:txBody>
                      <a:tcPr marL="51435" marR="51435" marT="25718" marB="25718" anchor="ctr">
                        <a:blipFill>
                          <a:blip r:embed="rId2"/>
                          <a:stretch>
                            <a:fillRect l="-303261" t="-4348" r="-543" b="-1217391"/>
                          </a:stretch>
                        </a:blipFill>
                      </a:tcPr>
                    </a:tc>
                    <a:tc hMerge="1">
                      <a:txBody>
                        <a:bodyPr/>
                        <a:lstStyle/>
                        <a:p>
                          <a:pPr algn="ct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40</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6.2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(160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1.6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a:t>
                          </a:r>
                          <a:r>
                            <a:rPr kumimoji="0" lang="en-GB" sz="1100" b="1"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230 GeV</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1"/>
                      </a:ext>
                    </a:extLst>
                  </a:tr>
                  <a:tr h="289624">
                    <a:tc>
                      <a:txBody>
                        <a:bodyPr/>
                        <a:lstStyle/>
                        <a:p>
                          <a:r>
                            <a:rPr kumimoji="0" lang="en-GB" sz="1400" b="0" kern="1200" dirty="0">
                              <a:solidFill>
                                <a:schemeClr val="tx1">
                                  <a:lumMod val="90000"/>
                                  <a:lumOff val="10000"/>
                                </a:schemeClr>
                              </a:solidFill>
                              <a:latin typeface="Helvetica" pitchFamily="2" charset="0"/>
                              <a:ea typeface="+mn-ea"/>
                              <a:cs typeface="+mn-cs"/>
                            </a:rPr>
                            <a:t>SR energy loss / turn [GeV]</a:t>
                          </a: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0.13</a:t>
                          </a:r>
                        </a:p>
                      </a:txBody>
                      <a:tcPr marL="51435" marR="51435" marT="25718" marB="25718" anchor="c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ea typeface="+mn-ea"/>
                              <a:cs typeface="+mn-cs"/>
                            </a:rPr>
                            <a:t>1.3</a:t>
                          </a:r>
                        </a:p>
                      </a:txBody>
                      <a:tcPr marL="51435" marR="51435" marT="25718" marB="25718" anchor="c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ea typeface="+mn-ea"/>
                              <a:cs typeface="+mn-cs"/>
                            </a:rPr>
                            <a:t>5.4</a:t>
                          </a:r>
                        </a:p>
                      </a:txBody>
                      <a:tcPr marL="51435" marR="51435" marT="25718" marB="25718" anchor="ctr">
                        <a:solidFill>
                          <a:schemeClr val="accent6">
                            <a:lumMod val="20000"/>
                            <a:lumOff val="80000"/>
                          </a:schemeClr>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(~25 GeV)</a:t>
                          </a:r>
                        </a:p>
                      </a:txBody>
                      <a:tcPr marL="51435" marR="51435" marT="25718" marB="25718" anchor="ctr">
                        <a:solidFill>
                          <a:schemeClr val="accent6">
                            <a:lumMod val="20000"/>
                            <a:lumOff val="80000"/>
                          </a:schemeClr>
                        </a:solidFill>
                      </a:tcPr>
                    </a:tc>
                    <a:tc hMerge="1">
                      <a:txBody>
                        <a:bodyPr/>
                        <a:lstStyle/>
                        <a:p>
                          <a:endParaRPr lang="en-GB"/>
                        </a:p>
                      </a:txBody>
                      <a:tcPr/>
                    </a:tc>
                    <a:extLst>
                      <a:ext uri="{0D108BD9-81ED-4DB2-BD59-A6C34878D82A}">
                        <a16:rowId xmlns:a16="http://schemas.microsoft.com/office/drawing/2014/main" val="185664037"/>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0.19</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4203968920"/>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5</a:t>
                          </a: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6</a:t>
                          </a:r>
                        </a:p>
                      </a:txBody>
                      <a:tcPr marL="51435" marR="51435" marT="25718" marB="25718" anchor="ctr">
                        <a:solidFill>
                          <a:schemeClr val="accent6">
                            <a:lumMod val="20000"/>
                            <a:lumOff val="80000"/>
                          </a:schemeClr>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5"/>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2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48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6.0</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6">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a:t>
                          </a: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963286293"/>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[2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6">
                            <a:lumMod val="20000"/>
                            <a:lumOff val="80000"/>
                          </a:schemeClr>
                        </a:solidFill>
                      </a:tcPr>
                    </a:tc>
                    <a:tc>
                      <a:txBody>
                        <a:bodyPr/>
                        <a:lstStyle/>
                        <a:p>
                          <a:endParaRPr lang="en-CH"/>
                        </a:p>
                      </a:txBody>
                      <a:tcPr marL="51435" marR="51435" marT="25718" marB="25718" anchor="ctr">
                        <a:blipFill>
                          <a:blip r:embed="rId2"/>
                          <a:stretch>
                            <a:fillRect l="-322619" t="-631818" r="-461905" b="-650000"/>
                          </a:stretch>
                        </a:blipFill>
                      </a:tcPr>
                    </a:tc>
                    <a:tc>
                      <a:txBody>
                        <a:bodyPr/>
                        <a:lstStyle/>
                        <a:p>
                          <a:endParaRPr lang="en-CH"/>
                        </a:p>
                      </a:txBody>
                      <a:tcPr marL="51435" marR="51435" marT="25718" marB="25718" anchor="ctr">
                        <a:blipFill>
                          <a:blip r:embed="rId2"/>
                          <a:stretch>
                            <a:fillRect l="-316964" t="-631818" r="-246429" b="-650000"/>
                          </a:stretch>
                        </a:blipFill>
                      </a:tcPr>
                    </a:tc>
                    <a:tc>
                      <a:txBody>
                        <a:bodyPr/>
                        <a:lstStyle/>
                        <a:p>
                          <a:endParaRPr lang="en-CH"/>
                        </a:p>
                      </a:txBody>
                      <a:tcPr marL="51435" marR="51435" marT="25718" marB="25718" anchor="ctr">
                        <a:blipFill>
                          <a:blip r:embed="rId2"/>
                          <a:stretch>
                            <a:fillRect l="-513187" t="-631818" r="-203297" b="-650000"/>
                          </a:stretch>
                        </a:blip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ea typeface="+mn-ea"/>
                              <a:cs typeface="+mn-cs"/>
                            </a:rPr>
                            <a:t>–</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6">
                            <a:lumMod val="20000"/>
                            <a:lumOff val="80000"/>
                          </a:schemeClr>
                        </a:solidFill>
                      </a:tcPr>
                    </a:tc>
                    <a:tc hMerge="1">
                      <a:txBody>
                        <a:bodyPr/>
                        <a:lstStyle/>
                        <a:p>
                          <a:endParaRPr dirty="0"/>
                        </a:p>
                      </a:txBody>
                      <a:tcPr marL="51435" marR="51435" marT="25718" marB="25718" anchor="ctr"/>
                    </a:tc>
                    <a:extLst>
                      <a:ext uri="{0D108BD9-81ED-4DB2-BD59-A6C34878D82A}">
                        <a16:rowId xmlns:a16="http://schemas.microsoft.com/office/drawing/2014/main" val="3962529601"/>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144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 </a:t>
                          </a:r>
                          <a:r>
                            <a:rPr kumimoji="0" lang="en-US" sz="1100" b="0" kern="1200" dirty="0">
                              <a:solidFill>
                                <a:schemeClr val="tx1">
                                  <a:lumMod val="90000"/>
                                  <a:lumOff val="10000"/>
                                </a:schemeClr>
                              </a:solidFill>
                              <a:latin typeface="Helvetica" pitchFamily="2" charset="0"/>
                            </a:rPr>
                            <a:t>(157, 163 GeV)</a:t>
                          </a:r>
                          <a:endParaRPr kumimoji="0" lang="en-US" sz="1400" b="0" kern="1200" dirty="0">
                            <a:solidFill>
                              <a:schemeClr val="tx1">
                                <a:lumMod val="90000"/>
                                <a:lumOff val="10000"/>
                              </a:schemeClr>
                            </a:solidFill>
                            <a:latin typeface="Helvetica" pitchFamily="2" charset="0"/>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7.5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(240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1.8 </a:t>
                          </a:r>
                          <a:r>
                            <a:rPr kumimoji="0" lang="en-GB" sz="1100" b="0" kern="1200" dirty="0">
                              <a:solidFill>
                                <a:schemeClr val="tx1">
                                  <a:lumMod val="90000"/>
                                  <a:lumOff val="10000"/>
                                </a:schemeClr>
                              </a:solidFill>
                              <a:latin typeface="Helvetica" pitchFamily="2" charset="0"/>
                              <a:ea typeface="+mn-ea"/>
                              <a:cs typeface="+mn-cs"/>
                            </a:rPr>
                            <a:t>(~350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1.4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(365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594538425"/>
                      </a:ext>
                    </a:extLst>
                  </a:tr>
                  <a:tr h="289624">
                    <a:tc>
                      <a:txBody>
                        <a:bodyPr/>
                        <a:lstStyle/>
                        <a:p>
                          <a:r>
                            <a:rPr kumimoji="0" lang="en-GB" sz="1400" b="0" kern="1200" dirty="0">
                              <a:solidFill>
                                <a:schemeClr val="tx1">
                                  <a:lumMod val="90000"/>
                                  <a:lumOff val="10000"/>
                                </a:schemeClr>
                              </a:solidFill>
                              <a:latin typeface="Helvetica" pitchFamily="2" charset="0"/>
                              <a:ea typeface="+mn-ea"/>
                              <a:cs typeface="+mn-cs"/>
                            </a:rPr>
                            <a:t>SR energy loss / turn [GeV]</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0.036</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0.08</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7.8</a:t>
                          </a: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9.2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3830901617"/>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0.9</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0.21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440437566"/>
                      </a:ext>
                    </a:extLst>
                  </a:tr>
                  <a:tr h="28962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(including </a:t>
                          </a:r>
                          <a:r>
                            <a:rPr kumimoji="0" lang="en-GB" sz="1400" b="0" kern="1200" dirty="0" err="1">
                              <a:solidFill>
                                <a:schemeClr val="tx1">
                                  <a:lumMod val="90000"/>
                                  <a:lumOff val="10000"/>
                                </a:schemeClr>
                              </a:solidFill>
                              <a:latin typeface="Helvetica" pitchFamily="2" charset="0"/>
                            </a:rPr>
                            <a:t>lumi</a:t>
                          </a:r>
                          <a:r>
                            <a:rPr kumimoji="0" lang="en-GB" sz="1400" b="0" kern="1200" dirty="0">
                              <a:solidFill>
                                <a:schemeClr val="tx1">
                                  <a:lumMod val="90000"/>
                                  <a:lumOff val="10000"/>
                                </a:schemeClr>
                              </a:solidFill>
                              <a:latin typeface="Helvetica" pitchFamily="2" charset="0"/>
                            </a:rPr>
                            <a:t> ramp-up)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67799703"/>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4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205</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19.2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10.8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0.4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2.7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513034531"/>
                      </a:ext>
                    </a:extLst>
                  </a:tr>
                  <a:tr h="28962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[4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endParaRPr lang="en-CH"/>
                        </a:p>
                      </a:txBody>
                      <a:tcPr marL="51435" marR="51435" marT="25718" marB="25718" anchor="ctr">
                        <a:blipFill>
                          <a:blip r:embed="rId2"/>
                          <a:stretch>
                            <a:fillRect l="-322619" t="-1200000" r="-461905" b="-21739"/>
                          </a:stretch>
                        </a:blipFill>
                      </a:tcPr>
                    </a:tc>
                    <a:tc>
                      <a:txBody>
                        <a:bodyPr/>
                        <a:lstStyle/>
                        <a:p>
                          <a:endParaRPr lang="en-CH"/>
                        </a:p>
                      </a:txBody>
                      <a:tcPr marL="51435" marR="51435" marT="25718" marB="25718" anchor="ctr">
                        <a:blipFill>
                          <a:blip r:embed="rId2"/>
                          <a:stretch>
                            <a:fillRect l="-316964" t="-1200000" r="-246429" b="-21739"/>
                          </a:stretch>
                        </a:blipFill>
                      </a:tcPr>
                    </a:tc>
                    <a:tc>
                      <a:txBody>
                        <a:bodyPr/>
                        <a:lstStyle/>
                        <a:p>
                          <a:endParaRPr lang="en-CH"/>
                        </a:p>
                      </a:txBody>
                      <a:tcPr marL="51435" marR="51435" marT="25718" marB="25718" anchor="ctr">
                        <a:blipFill>
                          <a:blip r:embed="rId2"/>
                          <a:stretch>
                            <a:fillRect l="-513187" t="-1200000" r="-203297" b="-21739"/>
                          </a:stretch>
                        </a:blipFill>
                      </a:tcPr>
                    </a:tc>
                    <a:tc gridSpan="2">
                      <a:txBody>
                        <a:bodyPr/>
                        <a:lstStyle/>
                        <a:p>
                          <a:endParaRPr lang="en-CH"/>
                        </a:p>
                      </a:txBody>
                      <a:tcPr marL="51435" marR="51435" marT="25718" marB="25718" anchor="ctr">
                        <a:blipFill>
                          <a:blip r:embed="rId2"/>
                          <a:stretch>
                            <a:fillRect l="-303261" t="-1200000" r="-543" b="-21739"/>
                          </a:stretch>
                        </a:blipFill>
                      </a:tcPr>
                    </a:tc>
                    <a:tc hMerge="1">
                      <a:txBody>
                        <a:bodyPr/>
                        <a:lstStyle/>
                        <a:p>
                          <a:endParaRPr dirty="0"/>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Fallback>
      </mc:AlternateContent>
      <p:sp>
        <p:nvSpPr>
          <p:cNvPr id="6" name="TextBox 5">
            <a:extLst>
              <a:ext uri="{FF2B5EF4-FFF2-40B4-BE49-F238E27FC236}">
                <a16:creationId xmlns:a16="http://schemas.microsoft.com/office/drawing/2014/main" id="{958595A2-9820-A981-458B-7C4DA724D6E4}"/>
              </a:ext>
            </a:extLst>
          </p:cNvPr>
          <p:cNvSpPr txBox="1"/>
          <p:nvPr/>
        </p:nvSpPr>
        <p:spPr>
          <a:xfrm rot="16200000">
            <a:off x="291944" y="2234843"/>
            <a:ext cx="633507" cy="307777"/>
          </a:xfrm>
          <a:prstGeom prst="rect">
            <a:avLst/>
          </a:prstGeom>
          <a:noFill/>
        </p:spPr>
        <p:txBody>
          <a:bodyPr wrap="none" rtlCol="0">
            <a:spAutoFit/>
          </a:bodyPr>
          <a:lstStyle/>
          <a:p>
            <a:pPr marL="0" algn="l">
              <a:spcBef>
                <a:spcPts val="3000"/>
              </a:spcBef>
            </a:pPr>
            <a:r>
              <a:rPr lang="en-GB" sz="1400" b="1" dirty="0">
                <a:solidFill>
                  <a:srgbClr val="E40000"/>
                </a:solidFill>
                <a:latin typeface="Helvetica" pitchFamily="2" charset="0"/>
                <a:ea typeface="Helvetica Light" charset="0"/>
                <a:cs typeface="Helvetica Light" charset="0"/>
                <a:sym typeface="Wingdings" pitchFamily="2" charset="2"/>
              </a:rPr>
              <a:t>LEP3</a:t>
            </a:r>
          </a:p>
        </p:txBody>
      </p:sp>
      <p:sp>
        <p:nvSpPr>
          <p:cNvPr id="7" name="TextBox 6">
            <a:extLst>
              <a:ext uri="{FF2B5EF4-FFF2-40B4-BE49-F238E27FC236}">
                <a16:creationId xmlns:a16="http://schemas.microsoft.com/office/drawing/2014/main" id="{4DCE44CE-B0AD-292F-57FF-3CD0DCF09875}"/>
              </a:ext>
            </a:extLst>
          </p:cNvPr>
          <p:cNvSpPr txBox="1"/>
          <p:nvPr/>
        </p:nvSpPr>
        <p:spPr>
          <a:xfrm rot="16200000">
            <a:off x="202977" y="3998075"/>
            <a:ext cx="811441" cy="307777"/>
          </a:xfrm>
          <a:prstGeom prst="rect">
            <a:avLst/>
          </a:prstGeom>
          <a:noFill/>
        </p:spPr>
        <p:txBody>
          <a:bodyPr wrap="none" rtlCol="0">
            <a:spAutoFit/>
          </a:bodyPr>
          <a:lstStyle/>
          <a:p>
            <a:pPr marL="0" algn="l">
              <a:spcBef>
                <a:spcPts val="3000"/>
              </a:spcBef>
            </a:pPr>
            <a:r>
              <a:rPr lang="en-GB" sz="1400" b="1" dirty="0">
                <a:solidFill>
                  <a:srgbClr val="0070C0"/>
                </a:solidFill>
                <a:latin typeface="Helvetica" pitchFamily="2" charset="0"/>
                <a:ea typeface="Helvetica Light" charset="0"/>
                <a:cs typeface="Helvetica Light" charset="0"/>
                <a:sym typeface="Wingdings" pitchFamily="2" charset="2"/>
              </a:rPr>
              <a:t>FCC-ee</a:t>
            </a:r>
          </a:p>
        </p:txBody>
      </p:sp>
      <p:sp>
        <p:nvSpPr>
          <p:cNvPr id="9" name="TextBox 8">
            <a:extLst>
              <a:ext uri="{FF2B5EF4-FFF2-40B4-BE49-F238E27FC236}">
                <a16:creationId xmlns:a16="http://schemas.microsoft.com/office/drawing/2014/main" id="{3E3EC127-AF3B-9EE7-6B1A-0A144EF94320}"/>
              </a:ext>
            </a:extLst>
          </p:cNvPr>
          <p:cNvSpPr txBox="1"/>
          <p:nvPr/>
        </p:nvSpPr>
        <p:spPr>
          <a:xfrm>
            <a:off x="10224522" y="2184844"/>
            <a:ext cx="1552605" cy="276999"/>
          </a:xfrm>
          <a:prstGeom prst="rect">
            <a:avLst/>
          </a:prstGeom>
          <a:noFill/>
        </p:spPr>
        <p:txBody>
          <a:bodyPr wrap="none" rtlCol="0">
            <a:spAutoFit/>
          </a:bodyPr>
          <a:lstStyle/>
          <a:p>
            <a:pPr marL="0" algn="l">
              <a:spcBef>
                <a:spcPts val="3000"/>
              </a:spcBef>
            </a:pPr>
            <a:r>
              <a:rPr lang="en-GB" sz="1200" dirty="0">
                <a:solidFill>
                  <a:srgbClr val="E40000"/>
                </a:solidFill>
                <a:latin typeface="Helvetica" pitchFamily="2" charset="0"/>
                <a:ea typeface="Helvetica Light" charset="0"/>
                <a:cs typeface="Helvetica Light" charset="0"/>
                <a:sym typeface="Wingdings" pitchFamily="2" charset="2"/>
              </a:rPr>
              <a:t>Total cost 3.7B CHF</a:t>
            </a:r>
          </a:p>
        </p:txBody>
      </p:sp>
      <p:sp>
        <p:nvSpPr>
          <p:cNvPr id="18" name="TextBox 17">
            <a:extLst>
              <a:ext uri="{FF2B5EF4-FFF2-40B4-BE49-F238E27FC236}">
                <a16:creationId xmlns:a16="http://schemas.microsoft.com/office/drawing/2014/main" id="{98F7EF23-EF96-CF2D-CAA8-D8F5431FAEF8}"/>
              </a:ext>
            </a:extLst>
          </p:cNvPr>
          <p:cNvSpPr txBox="1"/>
          <p:nvPr/>
        </p:nvSpPr>
        <p:spPr>
          <a:xfrm>
            <a:off x="10240552" y="2419180"/>
            <a:ext cx="1826141" cy="230832"/>
          </a:xfrm>
          <a:prstGeom prst="rect">
            <a:avLst/>
          </a:prstGeom>
          <a:noFill/>
        </p:spPr>
        <p:txBody>
          <a:bodyPr wrap="none" rtlCol="0">
            <a:spAutoFit/>
          </a:bodyPr>
          <a:lstStyle/>
          <a:p>
            <a:pPr>
              <a:spcBef>
                <a:spcPts val="3000"/>
              </a:spcBef>
            </a:pPr>
            <a:r>
              <a:rPr lang="en-GB" sz="900" dirty="0">
                <a:solidFill>
                  <a:prstClr val="black"/>
                </a:solidFill>
                <a:latin typeface="Helvetica" pitchFamily="2" charset="0"/>
                <a:ea typeface="Helvetica Light" charset="0"/>
                <a:cs typeface="Helvetica Light" charset="0"/>
                <a:sym typeface="Wingdings" pitchFamily="2" charset="2"/>
              </a:rPr>
              <a:t>ESPPU input: </a:t>
            </a:r>
            <a:r>
              <a:rPr lang="en-GB" sz="900" dirty="0">
                <a:solidFill>
                  <a:prstClr val="black"/>
                </a:solidFill>
                <a:latin typeface="Helvetica" pitchFamily="2" charset="0"/>
                <a:ea typeface="Helvetica Light" charset="0"/>
                <a:cs typeface="Helvetica Light" charset="0"/>
                <a:sym typeface="Wingdings" pitchFamily="2" charset="2"/>
                <a:hlinkClick r:id="rId3"/>
              </a:rPr>
              <a:t>arXiv:2504.00541</a:t>
            </a:r>
            <a:endParaRPr lang="en-GB" sz="900" dirty="0">
              <a:solidFill>
                <a:prstClr val="black"/>
              </a:solidFill>
              <a:latin typeface="Helvetica" pitchFamily="2" charset="0"/>
              <a:ea typeface="Helvetica Light" charset="0"/>
              <a:cs typeface="Helvetica Light" charset="0"/>
              <a:sym typeface="Wingdings" pitchFamily="2" charset="2"/>
            </a:endParaRPr>
          </a:p>
        </p:txBody>
      </p:sp>
      <p:sp>
        <p:nvSpPr>
          <p:cNvPr id="19" name="TextBox 18">
            <a:extLst>
              <a:ext uri="{FF2B5EF4-FFF2-40B4-BE49-F238E27FC236}">
                <a16:creationId xmlns:a16="http://schemas.microsoft.com/office/drawing/2014/main" id="{4656625F-B816-53BE-7985-168EDBAB2C01}"/>
              </a:ext>
            </a:extLst>
          </p:cNvPr>
          <p:cNvSpPr txBox="1"/>
          <p:nvPr/>
        </p:nvSpPr>
        <p:spPr>
          <a:xfrm>
            <a:off x="10240552" y="1824130"/>
            <a:ext cx="1088760" cy="276999"/>
          </a:xfrm>
          <a:prstGeom prst="rect">
            <a:avLst/>
          </a:prstGeom>
          <a:noFill/>
        </p:spPr>
        <p:txBody>
          <a:bodyPr wrap="none" rtlCol="0">
            <a:spAutoFit/>
          </a:bodyPr>
          <a:lstStyle/>
          <a:p>
            <a:pPr marL="0" algn="l">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Construction:</a:t>
            </a:r>
          </a:p>
        </p:txBody>
      </p:sp>
      <p:sp>
        <p:nvSpPr>
          <p:cNvPr id="20" name="TextBox 19">
            <a:extLst>
              <a:ext uri="{FF2B5EF4-FFF2-40B4-BE49-F238E27FC236}">
                <a16:creationId xmlns:a16="http://schemas.microsoft.com/office/drawing/2014/main" id="{2C81EA48-2AE1-B371-BCB5-FD7DC610283C}"/>
              </a:ext>
            </a:extLst>
          </p:cNvPr>
          <p:cNvSpPr txBox="1"/>
          <p:nvPr/>
        </p:nvSpPr>
        <p:spPr>
          <a:xfrm>
            <a:off x="10240552" y="4632427"/>
            <a:ext cx="1537600" cy="230832"/>
          </a:xfrm>
          <a:prstGeom prst="rect">
            <a:avLst/>
          </a:prstGeom>
          <a:noFill/>
        </p:spPr>
        <p:txBody>
          <a:bodyPr wrap="none" rtlCol="0">
            <a:spAutoFit/>
          </a:bodyPr>
          <a:lstStyle/>
          <a:p>
            <a:pPr>
              <a:spcBef>
                <a:spcPts val="3000"/>
              </a:spcBef>
            </a:pPr>
            <a:r>
              <a:rPr lang="en-GB" sz="900" dirty="0">
                <a:solidFill>
                  <a:prstClr val="black"/>
                </a:solidFill>
                <a:latin typeface="Helvetica" pitchFamily="2" charset="0"/>
                <a:ea typeface="Helvetica Light" charset="0"/>
                <a:cs typeface="Helvetica Light" charset="0"/>
                <a:sym typeface="Wingdings" pitchFamily="2" charset="2"/>
                <a:hlinkClick r:id="rId4"/>
              </a:rPr>
              <a:t>FCC-ee SR loss reference</a:t>
            </a:r>
            <a:endParaRPr lang="en-GB" sz="900" dirty="0">
              <a:solidFill>
                <a:prstClr val="black"/>
              </a:solidFill>
              <a:latin typeface="Helvetica" pitchFamily="2" charset="0"/>
              <a:ea typeface="Helvetica Light" charset="0"/>
              <a:cs typeface="Helvetica Light" charset="0"/>
              <a:sym typeface="Wingdings" pitchFamily="2" charset="2"/>
            </a:endParaRPr>
          </a:p>
        </p:txBody>
      </p:sp>
      <p:sp>
        <p:nvSpPr>
          <p:cNvPr id="25" name="TextBox 24">
            <a:extLst>
              <a:ext uri="{FF2B5EF4-FFF2-40B4-BE49-F238E27FC236}">
                <a16:creationId xmlns:a16="http://schemas.microsoft.com/office/drawing/2014/main" id="{ABC09159-CE0B-3524-17AF-6B6285786DFD}"/>
              </a:ext>
            </a:extLst>
          </p:cNvPr>
          <p:cNvSpPr txBox="1"/>
          <p:nvPr/>
        </p:nvSpPr>
        <p:spPr>
          <a:xfrm>
            <a:off x="10240553" y="3882610"/>
            <a:ext cx="1591086" cy="461665"/>
          </a:xfrm>
          <a:prstGeom prst="rect">
            <a:avLst/>
          </a:prstGeom>
          <a:noFill/>
        </p:spPr>
        <p:txBody>
          <a:bodyPr wrap="square" rtlCol="0">
            <a:spAutoFit/>
          </a:bodyPr>
          <a:lstStyle/>
          <a:p>
            <a:pPr marL="0" algn="l">
              <a:spcBef>
                <a:spcPts val="3000"/>
              </a:spcBef>
            </a:pPr>
            <a:r>
              <a:rPr lang="en-GB" sz="1200" dirty="0">
                <a:solidFill>
                  <a:srgbClr val="0070C0"/>
                </a:solidFill>
                <a:latin typeface="Helvetica" pitchFamily="2" charset="0"/>
                <a:ea typeface="Helvetica Light" charset="0"/>
                <a:cs typeface="Helvetica Light" charset="0"/>
                <a:sym typeface="Wingdings" pitchFamily="2" charset="2"/>
              </a:rPr>
              <a:t>Total cost 13.7B + 1.3B</a:t>
            </a:r>
            <a:r>
              <a:rPr lang="en-GB" sz="1200" baseline="-25000" dirty="0">
                <a:solidFill>
                  <a:srgbClr val="0070C0"/>
                </a:solidFill>
                <a:latin typeface="Helvetica" pitchFamily="2" charset="0"/>
                <a:ea typeface="Helvetica Light" charset="0"/>
                <a:cs typeface="Helvetica Light" charset="0"/>
                <a:sym typeface="Wingdings" pitchFamily="2" charset="2"/>
              </a:rPr>
              <a:t>tt</a:t>
            </a:r>
            <a:r>
              <a:rPr lang="en-GB" sz="1200" dirty="0">
                <a:solidFill>
                  <a:srgbClr val="0070C0"/>
                </a:solidFill>
                <a:latin typeface="Helvetica" pitchFamily="2" charset="0"/>
                <a:ea typeface="Helvetica Light" charset="0"/>
                <a:cs typeface="Helvetica Light" charset="0"/>
                <a:sym typeface="Wingdings" pitchFamily="2" charset="2"/>
              </a:rPr>
              <a:t> CHF</a:t>
            </a:r>
          </a:p>
        </p:txBody>
      </p:sp>
    </p:spTree>
    <p:extLst>
      <p:ext uri="{BB962C8B-B14F-4D97-AF65-F5344CB8AC3E}">
        <p14:creationId xmlns:p14="http://schemas.microsoft.com/office/powerpoint/2010/main" val="199235265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A0B27E-2B6E-C75B-DA92-CAE837F325C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2019083-A6ED-30D2-38E5-9A8DCD0DD083}"/>
              </a:ext>
            </a:extLst>
          </p:cNvPr>
          <p:cNvPicPr>
            <a:picLocks noChangeAspect="1"/>
          </p:cNvPicPr>
          <p:nvPr/>
        </p:nvPicPr>
        <p:blipFill>
          <a:blip r:embed="rId2"/>
          <a:srcRect l="11990" t="9276" r="8435" b="67343"/>
          <a:stretch>
            <a:fillRect/>
          </a:stretch>
        </p:blipFill>
        <p:spPr>
          <a:xfrm>
            <a:off x="1073424" y="2303386"/>
            <a:ext cx="9872869" cy="4105215"/>
          </a:xfrm>
          <a:prstGeom prst="rect">
            <a:avLst/>
          </a:prstGeom>
        </p:spPr>
      </p:pic>
      <p:sp>
        <p:nvSpPr>
          <p:cNvPr id="2" name="Slide Number Placeholder 1">
            <a:extLst>
              <a:ext uri="{FF2B5EF4-FFF2-40B4-BE49-F238E27FC236}">
                <a16:creationId xmlns:a16="http://schemas.microsoft.com/office/drawing/2014/main" id="{2040E3B7-1FDA-95BB-8DB8-B45B4783F014}"/>
              </a:ext>
            </a:extLst>
          </p:cNvPr>
          <p:cNvSpPr>
            <a:spLocks noGrp="1"/>
          </p:cNvSpPr>
          <p:nvPr>
            <p:ph type="sldNum" sz="quarter" idx="4"/>
          </p:nvPr>
        </p:nvSpPr>
        <p:spPr/>
        <p:txBody>
          <a:bodyPr/>
          <a:lstStyle/>
          <a:p>
            <a:pPr>
              <a:defRPr/>
            </a:pPr>
            <a:fld id="{611C2F03-9E95-40C9-A99F-3C4F7EE8CF2A}" type="slidenum">
              <a:rPr lang="en-GB" smtClean="0"/>
              <a:pPr>
                <a:defRPr/>
              </a:pPr>
              <a:t>108</a:t>
            </a:fld>
            <a:endParaRPr lang="en-GB"/>
          </a:p>
        </p:txBody>
      </p:sp>
      <p:sp>
        <p:nvSpPr>
          <p:cNvPr id="4" name="TextBox 3">
            <a:extLst>
              <a:ext uri="{FF2B5EF4-FFF2-40B4-BE49-F238E27FC236}">
                <a16:creationId xmlns:a16="http://schemas.microsoft.com/office/drawing/2014/main" id="{D56DE8FD-8373-AA49-BC63-62904C4AADBE}"/>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Linear Collider Facility (LCF) at CERN</a:t>
            </a:r>
          </a:p>
        </p:txBody>
      </p:sp>
      <p:sp>
        <p:nvSpPr>
          <p:cNvPr id="5" name="Rectangle 4">
            <a:extLst>
              <a:ext uri="{FF2B5EF4-FFF2-40B4-BE49-F238E27FC236}">
                <a16:creationId xmlns:a16="http://schemas.microsoft.com/office/drawing/2014/main" id="{468C9E10-4BFD-2B1C-8D3D-662EF4F23141}"/>
              </a:ext>
            </a:extLst>
          </p:cNvPr>
          <p:cNvSpPr/>
          <p:nvPr/>
        </p:nvSpPr>
        <p:spPr>
          <a:xfrm>
            <a:off x="641951" y="1108688"/>
            <a:ext cx="11417527" cy="1046440"/>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Very similar to ILC: </a:t>
            </a:r>
            <a:r>
              <a:rPr lang="en-GB" sz="1600" noProof="0" dirty="0">
                <a:solidFill>
                  <a:srgbClr val="000000"/>
                </a:solidFill>
                <a:latin typeface="Helvetica" pitchFamily="2" charset="0"/>
              </a:rPr>
              <a:t>baseline is 33.5 km tunnel, 1.3 GHz niobium SRF cavities with an accelerating gradient of 31.5 MV/m, √s = 250 GeV upgradable to 550 GeV, 10 Hz repetition frequency, low/full-power (LP/FP) 1312/2625 bunches per pulse, power usage of 140–320 MW at 250–550 GeV, longitudinal polarisation (±80/30% for e</a:t>
            </a:r>
            <a:r>
              <a:rPr lang="en-GB" sz="1600" baseline="30000" noProof="0" dirty="0">
                <a:solidFill>
                  <a:srgbClr val="000000"/>
                </a:solidFill>
                <a:latin typeface="Helvetica" pitchFamily="2" charset="0"/>
              </a:rPr>
              <a:t>–</a:t>
            </a:r>
            <a:r>
              <a:rPr lang="en-GB" sz="1600" noProof="0" dirty="0">
                <a:solidFill>
                  <a:srgbClr val="000000"/>
                </a:solidFill>
                <a:latin typeface="Helvetica" pitchFamily="2" charset="0"/>
              </a:rPr>
              <a:t>/e</a:t>
            </a:r>
            <a:r>
              <a:rPr lang="en-GB" sz="1600" baseline="30000" noProof="0" dirty="0">
                <a:solidFill>
                  <a:srgbClr val="000000"/>
                </a:solidFill>
                <a:latin typeface="Helvetica" pitchFamily="2" charset="0"/>
              </a:rPr>
              <a:t>+</a:t>
            </a:r>
            <a:r>
              <a:rPr lang="en-GB" sz="1600" noProof="0" dirty="0">
                <a:solidFill>
                  <a:srgbClr val="000000"/>
                </a:solidFill>
                <a:latin typeface="Helvetica" pitchFamily="2" charset="0"/>
              </a:rPr>
              <a:t>, ~20% higher </a:t>
            </a:r>
            <a:r>
              <a:rPr lang="en-GB" sz="1600" noProof="0" dirty="0" err="1">
                <a:solidFill>
                  <a:srgbClr val="000000"/>
                </a:solidFill>
                <a:latin typeface="Helvetica" pitchFamily="2" charset="0"/>
              </a:rPr>
              <a:t>σ</a:t>
            </a:r>
            <a:r>
              <a:rPr lang="en-GB" sz="1600" noProof="0" dirty="0">
                <a:solidFill>
                  <a:srgbClr val="000000"/>
                </a:solidFill>
                <a:latin typeface="Helvetica" pitchFamily="2" charset="0"/>
              </a:rPr>
              <a:t>(ZH)), 2 IPs </a:t>
            </a:r>
            <a:r>
              <a:rPr lang="en-GB" sz="1400" noProof="0" dirty="0">
                <a:solidFill>
                  <a:srgbClr val="000000"/>
                </a:solidFill>
                <a:latin typeface="Helvetica" pitchFamily="2" charset="0"/>
              </a:rPr>
              <a:t>(sharing luminosity)</a:t>
            </a:r>
            <a:endParaRPr lang="en-GB" sz="1600" baseline="30000" noProof="0" dirty="0">
              <a:solidFill>
                <a:srgbClr val="000000"/>
              </a:solidFill>
              <a:latin typeface="Helvetica" pitchFamily="2" charset="0"/>
            </a:endParaRPr>
          </a:p>
        </p:txBody>
      </p:sp>
      <p:sp>
        <p:nvSpPr>
          <p:cNvPr id="6" name="TextBox 5">
            <a:extLst>
              <a:ext uri="{FF2B5EF4-FFF2-40B4-BE49-F238E27FC236}">
                <a16:creationId xmlns:a16="http://schemas.microsoft.com/office/drawing/2014/main" id="{0E104523-9502-E097-BC85-5217C1AA7600}"/>
              </a:ext>
            </a:extLst>
          </p:cNvPr>
          <p:cNvSpPr txBox="1"/>
          <p:nvPr/>
        </p:nvSpPr>
        <p:spPr>
          <a:xfrm>
            <a:off x="8499789" y="5240423"/>
            <a:ext cx="2446504" cy="276999"/>
          </a:xfrm>
          <a:prstGeom prst="rect">
            <a:avLst/>
          </a:prstGeom>
          <a:noFill/>
        </p:spPr>
        <p:txBody>
          <a:bodyPr wrap="none" rtlCol="0">
            <a:spAutoFit/>
          </a:bodyPr>
          <a:lstStyle/>
          <a:p>
            <a:pPr marL="0" algn="l">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Conceptual view of the ILC / LCF</a:t>
            </a:r>
          </a:p>
        </p:txBody>
      </p:sp>
      <p:sp>
        <p:nvSpPr>
          <p:cNvPr id="7" name="TextBox 6">
            <a:extLst>
              <a:ext uri="{FF2B5EF4-FFF2-40B4-BE49-F238E27FC236}">
                <a16:creationId xmlns:a16="http://schemas.microsoft.com/office/drawing/2014/main" id="{914950C5-F21C-D302-D1C3-675A02923895}"/>
              </a:ext>
            </a:extLst>
          </p:cNvPr>
          <p:cNvSpPr txBox="1"/>
          <p:nvPr/>
        </p:nvSpPr>
        <p:spPr>
          <a:xfrm>
            <a:off x="8499789" y="5517422"/>
            <a:ext cx="1826141" cy="230832"/>
          </a:xfrm>
          <a:prstGeom prst="rect">
            <a:avLst/>
          </a:prstGeom>
          <a:noFill/>
        </p:spPr>
        <p:txBody>
          <a:bodyPr wrap="none" rtlCol="0">
            <a:spAutoFit/>
          </a:bodyPr>
          <a:lstStyle/>
          <a:p>
            <a:pPr>
              <a:spcBef>
                <a:spcPts val="3000"/>
              </a:spcBef>
            </a:pPr>
            <a:r>
              <a:rPr lang="en-GB" sz="900" dirty="0">
                <a:solidFill>
                  <a:prstClr val="black"/>
                </a:solidFill>
                <a:latin typeface="Helvetica" pitchFamily="2" charset="0"/>
                <a:ea typeface="Helvetica Light" charset="0"/>
                <a:cs typeface="Helvetica Light" charset="0"/>
                <a:sym typeface="Wingdings" pitchFamily="2" charset="2"/>
              </a:rPr>
              <a:t>ESPPU input: </a:t>
            </a:r>
            <a:r>
              <a:rPr lang="en-GB" sz="900" dirty="0">
                <a:solidFill>
                  <a:prstClr val="black"/>
                </a:solidFill>
                <a:latin typeface="Helvetica" pitchFamily="2" charset="0"/>
                <a:ea typeface="Helvetica Light" charset="0"/>
                <a:cs typeface="Helvetica Light" charset="0"/>
                <a:sym typeface="Wingdings" pitchFamily="2" charset="2"/>
                <a:hlinkClick r:id="rId3"/>
              </a:rPr>
              <a:t>arXiv:2503.19983</a:t>
            </a:r>
            <a:endParaRPr lang="en-GB" sz="900" dirty="0">
              <a:solidFill>
                <a:prstClr val="black"/>
              </a:solidFill>
              <a:latin typeface="Helvetica" pitchFamily="2" charset="0"/>
              <a:ea typeface="Helvetica Light" charset="0"/>
              <a:cs typeface="Helvetica Light" charset="0"/>
              <a:sym typeface="Wingdings" pitchFamily="2" charset="2"/>
            </a:endParaRPr>
          </a:p>
        </p:txBody>
      </p:sp>
      <p:sp>
        <p:nvSpPr>
          <p:cNvPr id="18" name="TextBox 17">
            <a:extLst>
              <a:ext uri="{FF2B5EF4-FFF2-40B4-BE49-F238E27FC236}">
                <a16:creationId xmlns:a16="http://schemas.microsoft.com/office/drawing/2014/main" id="{585CEF9B-B2CF-FE28-7F94-E866ED3F068D}"/>
              </a:ext>
            </a:extLst>
          </p:cNvPr>
          <p:cNvSpPr txBox="1"/>
          <p:nvPr/>
        </p:nvSpPr>
        <p:spPr>
          <a:xfrm>
            <a:off x="4670345" y="5748254"/>
            <a:ext cx="2094803" cy="461665"/>
          </a:xfrm>
          <a:prstGeom prst="rect">
            <a:avLst/>
          </a:prstGeom>
          <a:noFill/>
        </p:spPr>
        <p:txBody>
          <a:bodyPr wrap="square" rtlCol="0">
            <a:spAutoFit/>
          </a:bodyPr>
          <a:lstStyle/>
          <a:p>
            <a:r>
              <a:rPr lang="en-GB" sz="1200" dirty="0">
                <a:solidFill>
                  <a:schemeClr val="tx1">
                    <a:lumMod val="75000"/>
                    <a:lumOff val="25000"/>
                  </a:schemeClr>
                </a:solidFill>
                <a:latin typeface="Arial" panose="020B0604020202020204" pitchFamily="34" charset="0"/>
                <a:cs typeface="Arial" panose="020B0604020202020204" pitchFamily="34" charset="0"/>
              </a:rPr>
              <a:t>Undulator based polarised positron source</a:t>
            </a:r>
          </a:p>
        </p:txBody>
      </p:sp>
      <p:sp>
        <p:nvSpPr>
          <p:cNvPr id="20" name="TextBox 19">
            <a:extLst>
              <a:ext uri="{FF2B5EF4-FFF2-40B4-BE49-F238E27FC236}">
                <a16:creationId xmlns:a16="http://schemas.microsoft.com/office/drawing/2014/main" id="{46DF7B49-8A80-75FD-D5BB-6E5A33D6B8E1}"/>
              </a:ext>
            </a:extLst>
          </p:cNvPr>
          <p:cNvSpPr txBox="1"/>
          <p:nvPr/>
        </p:nvSpPr>
        <p:spPr>
          <a:xfrm>
            <a:off x="641951" y="2557670"/>
            <a:ext cx="4327614" cy="738664"/>
          </a:xfrm>
          <a:prstGeom prst="rect">
            <a:avLst/>
          </a:prstGeom>
          <a:noFill/>
        </p:spPr>
        <p:txBody>
          <a:bodyPr wrap="square" rtlCol="0">
            <a:spAutoFit/>
          </a:bodyPr>
          <a:lstStyle/>
          <a:p>
            <a:pPr marL="0" algn="l">
              <a:spcBef>
                <a:spcPts val="3000"/>
              </a:spcBef>
            </a:pPr>
            <a:r>
              <a:rPr lang="en-GB" sz="1400" dirty="0">
                <a:solidFill>
                  <a:srgbClr val="0070C0"/>
                </a:solidFill>
                <a:latin typeface="Helvetica" pitchFamily="2" charset="0"/>
                <a:ea typeface="Helvetica Light" charset="0"/>
                <a:cs typeface="Helvetica Light" charset="0"/>
                <a:sym typeface="Wingdings" pitchFamily="2" charset="2"/>
              </a:rPr>
              <a:t>√s = 550 GeV allows access to </a:t>
            </a:r>
            <a:r>
              <a:rPr lang="en-GB" sz="1400" dirty="0" err="1">
                <a:solidFill>
                  <a:srgbClr val="0070C0"/>
                </a:solidFill>
                <a:latin typeface="Helvetica" pitchFamily="2" charset="0"/>
                <a:ea typeface="Helvetica Light" charset="0"/>
                <a:cs typeface="Helvetica Light" charset="0"/>
                <a:sym typeface="Wingdings" pitchFamily="2" charset="2"/>
              </a:rPr>
              <a:t>tt+V</a:t>
            </a:r>
            <a:r>
              <a:rPr lang="en-GB" sz="1400" dirty="0">
                <a:solidFill>
                  <a:srgbClr val="0070C0"/>
                </a:solidFill>
                <a:latin typeface="Helvetica" pitchFamily="2" charset="0"/>
                <a:ea typeface="Helvetica Light" charset="0"/>
                <a:cs typeface="Helvetica Light" charset="0"/>
                <a:sym typeface="Wingdings" pitchFamily="2" charset="2"/>
              </a:rPr>
              <a:t>/H, HH (~20%), increased WW fusion cross section, and extended reach for BSM searches</a:t>
            </a:r>
          </a:p>
        </p:txBody>
      </p:sp>
    </p:spTree>
    <p:extLst>
      <p:ext uri="{BB962C8B-B14F-4D97-AF65-F5344CB8AC3E}">
        <p14:creationId xmlns:p14="http://schemas.microsoft.com/office/powerpoint/2010/main" val="96012963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12E50-6378-5593-4645-D092E538CB3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513F2F-7835-3D78-1F0F-DD11A16B3FBE}"/>
              </a:ext>
            </a:extLst>
          </p:cNvPr>
          <p:cNvSpPr>
            <a:spLocks noGrp="1"/>
          </p:cNvSpPr>
          <p:nvPr>
            <p:ph type="sldNum" sz="quarter" idx="4"/>
          </p:nvPr>
        </p:nvSpPr>
        <p:spPr/>
        <p:txBody>
          <a:bodyPr/>
          <a:lstStyle/>
          <a:p>
            <a:pPr>
              <a:defRPr/>
            </a:pPr>
            <a:fld id="{611C2F03-9E95-40C9-A99F-3C4F7EE8CF2A}" type="slidenum">
              <a:rPr lang="en-GB" smtClean="0"/>
              <a:pPr>
                <a:defRPr/>
              </a:pPr>
              <a:t>109</a:t>
            </a:fld>
            <a:endParaRPr lang="en-GB"/>
          </a:p>
        </p:txBody>
      </p:sp>
      <p:sp>
        <p:nvSpPr>
          <p:cNvPr id="4" name="TextBox 3">
            <a:extLst>
              <a:ext uri="{FF2B5EF4-FFF2-40B4-BE49-F238E27FC236}">
                <a16:creationId xmlns:a16="http://schemas.microsoft.com/office/drawing/2014/main" id="{15AE56A2-E3DD-E68C-0822-206F470E1745}"/>
              </a:ext>
            </a:extLst>
          </p:cNvPr>
          <p:cNvSpPr txBox="1"/>
          <p:nvPr/>
        </p:nvSpPr>
        <p:spPr>
          <a:xfrm>
            <a:off x="214938"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GB" sz="2800" b="1" noProof="0" dirty="0">
                <a:solidFill>
                  <a:srgbClr val="0D7FBF"/>
                </a:solidFill>
                <a:latin typeface="Helvetica" pitchFamily="2" charset="0"/>
                <a:ea typeface="Trebuchet MS" pitchFamily="-84" charset="0"/>
                <a:cs typeface="Helvetica Light"/>
              </a:rPr>
              <a:t>Linear Collider Facility (LCF) at CERN</a:t>
            </a:r>
          </a:p>
        </p:txBody>
      </p:sp>
      <p:sp>
        <p:nvSpPr>
          <p:cNvPr id="5" name="Rectangle 4">
            <a:extLst>
              <a:ext uri="{FF2B5EF4-FFF2-40B4-BE49-F238E27FC236}">
                <a16:creationId xmlns:a16="http://schemas.microsoft.com/office/drawing/2014/main" id="{1E9A1D19-CE3B-82C1-980F-33685F572B90}"/>
              </a:ext>
            </a:extLst>
          </p:cNvPr>
          <p:cNvSpPr/>
          <p:nvPr/>
        </p:nvSpPr>
        <p:spPr>
          <a:xfrm>
            <a:off x="641951" y="1108688"/>
            <a:ext cx="11550049" cy="584775"/>
          </a:xfrm>
          <a:prstGeom prst="rect">
            <a:avLst/>
          </a:prstGeom>
        </p:spPr>
        <p:txBody>
          <a:bodyPr wrap="square">
            <a:spAutoFit/>
          </a:bodyPr>
          <a:lstStyle/>
          <a:p>
            <a:pPr defTabSz="457200" fontAlgn="base">
              <a:spcBef>
                <a:spcPts val="3600"/>
              </a:spcBef>
              <a:spcAft>
                <a:spcPct val="0"/>
              </a:spcAft>
              <a:defRPr/>
            </a:pPr>
            <a:r>
              <a:rPr lang="en-GB" sz="1600" b="1" noProof="0" dirty="0">
                <a:solidFill>
                  <a:srgbClr val="000000"/>
                </a:solidFill>
                <a:latin typeface="Helvetica" pitchFamily="2" charset="0"/>
              </a:rPr>
              <a:t>Very similar to ILC: </a:t>
            </a:r>
            <a:r>
              <a:rPr lang="en-GB" sz="1600" noProof="0" dirty="0">
                <a:solidFill>
                  <a:srgbClr val="000000"/>
                </a:solidFill>
                <a:latin typeface="Helvetica" pitchFamily="2" charset="0"/>
              </a:rPr>
              <a:t>baseline is 33.5 km tunnel, SRF cavities with an accelerating gradient of 31.5 MV m</a:t>
            </a:r>
            <a:r>
              <a:rPr lang="en-GB" sz="1600" baseline="30000" noProof="0" dirty="0">
                <a:solidFill>
                  <a:srgbClr val="000000"/>
                </a:solidFill>
                <a:latin typeface="Helvetica" pitchFamily="2" charset="0"/>
              </a:rPr>
              <a:t>−1</a:t>
            </a:r>
            <a:r>
              <a:rPr lang="en-GB" sz="1600" noProof="0" dirty="0">
                <a:solidFill>
                  <a:srgbClr val="000000"/>
                </a:solidFill>
                <a:latin typeface="Helvetica" pitchFamily="2" charset="0"/>
              </a:rPr>
              <a:t>, √s = 250 GeV upgradable to 550 GeV, longitudinal polarisation (±80/30% for e</a:t>
            </a:r>
            <a:r>
              <a:rPr lang="en-GB" sz="1600" baseline="30000" noProof="0" dirty="0">
                <a:solidFill>
                  <a:srgbClr val="000000"/>
                </a:solidFill>
                <a:latin typeface="Helvetica" pitchFamily="2" charset="0"/>
              </a:rPr>
              <a:t>–</a:t>
            </a:r>
            <a:r>
              <a:rPr lang="en-GB" sz="1600" noProof="0" dirty="0">
                <a:solidFill>
                  <a:srgbClr val="000000"/>
                </a:solidFill>
                <a:latin typeface="Helvetica" pitchFamily="2" charset="0"/>
              </a:rPr>
              <a:t>/e</a:t>
            </a:r>
            <a:r>
              <a:rPr lang="en-GB" sz="1600" baseline="30000" noProof="0" dirty="0">
                <a:solidFill>
                  <a:srgbClr val="000000"/>
                </a:solidFill>
                <a:latin typeface="Helvetica" pitchFamily="2" charset="0"/>
              </a:rPr>
              <a:t>+</a:t>
            </a:r>
            <a:r>
              <a:rPr lang="en-GB" sz="1600" noProof="0" dirty="0">
                <a:solidFill>
                  <a:srgbClr val="000000"/>
                </a:solidFill>
                <a:latin typeface="Helvetica" pitchFamily="2" charset="0"/>
              </a:rPr>
              <a:t>, ~20% higher </a:t>
            </a:r>
            <a:r>
              <a:rPr lang="en-GB" sz="1600" noProof="0" dirty="0" err="1">
                <a:solidFill>
                  <a:srgbClr val="000000"/>
                </a:solidFill>
                <a:latin typeface="Helvetica" pitchFamily="2" charset="0"/>
              </a:rPr>
              <a:t>σ</a:t>
            </a:r>
            <a:r>
              <a:rPr lang="en-GB" sz="1600" noProof="0" dirty="0">
                <a:solidFill>
                  <a:srgbClr val="000000"/>
                </a:solidFill>
                <a:latin typeface="Helvetica" pitchFamily="2" charset="0"/>
              </a:rPr>
              <a:t>(ZH)), </a:t>
            </a:r>
            <a:r>
              <a:rPr lang="en-GB" sz="1600" dirty="0">
                <a:solidFill>
                  <a:srgbClr val="000000"/>
                </a:solidFill>
                <a:latin typeface="Helvetica" pitchFamily="2" charset="0"/>
              </a:rPr>
              <a:t>2</a:t>
            </a:r>
            <a:r>
              <a:rPr lang="en-GB" sz="1600" noProof="0" dirty="0">
                <a:solidFill>
                  <a:srgbClr val="000000"/>
                </a:solidFill>
                <a:latin typeface="Helvetica" pitchFamily="2" charset="0"/>
              </a:rPr>
              <a:t> IPs </a:t>
            </a:r>
            <a:r>
              <a:rPr lang="en-GB" sz="1400" noProof="0" dirty="0">
                <a:solidFill>
                  <a:srgbClr val="000000"/>
                </a:solidFill>
                <a:latin typeface="Helvetica" pitchFamily="2" charset="0"/>
              </a:rPr>
              <a:t>(sharing luminosity)</a:t>
            </a:r>
            <a:endParaRPr lang="en-GB" sz="1600" baseline="30000" noProof="0" dirty="0">
              <a:solidFill>
                <a:srgbClr val="000000"/>
              </a:solidFill>
              <a:latin typeface="Helvetica" pitchFamily="2" charset="0"/>
            </a:endParaRPr>
          </a:p>
        </p:txBody>
      </p:sp>
      <p:sp>
        <p:nvSpPr>
          <p:cNvPr id="7" name="TextBox 6">
            <a:extLst>
              <a:ext uri="{FF2B5EF4-FFF2-40B4-BE49-F238E27FC236}">
                <a16:creationId xmlns:a16="http://schemas.microsoft.com/office/drawing/2014/main" id="{272BBE42-A59F-63B8-4593-8CA2620817D0}"/>
              </a:ext>
            </a:extLst>
          </p:cNvPr>
          <p:cNvSpPr txBox="1"/>
          <p:nvPr/>
        </p:nvSpPr>
        <p:spPr>
          <a:xfrm>
            <a:off x="10148976" y="3073618"/>
            <a:ext cx="1826141" cy="230832"/>
          </a:xfrm>
          <a:prstGeom prst="rect">
            <a:avLst/>
          </a:prstGeom>
          <a:noFill/>
        </p:spPr>
        <p:txBody>
          <a:bodyPr wrap="none" rtlCol="0">
            <a:spAutoFit/>
          </a:bodyPr>
          <a:lstStyle/>
          <a:p>
            <a:pPr>
              <a:spcBef>
                <a:spcPts val="3000"/>
              </a:spcBef>
            </a:pPr>
            <a:r>
              <a:rPr lang="en-GB" sz="900" dirty="0">
                <a:solidFill>
                  <a:prstClr val="black"/>
                </a:solidFill>
                <a:latin typeface="Helvetica" pitchFamily="2" charset="0"/>
                <a:ea typeface="Helvetica Light" charset="0"/>
                <a:cs typeface="Helvetica Light" charset="0"/>
                <a:sym typeface="Wingdings" pitchFamily="2" charset="2"/>
              </a:rPr>
              <a:t>ESPPU input: </a:t>
            </a:r>
            <a:r>
              <a:rPr lang="en-GB" sz="900" dirty="0">
                <a:solidFill>
                  <a:prstClr val="black"/>
                </a:solidFill>
                <a:latin typeface="Helvetica" pitchFamily="2" charset="0"/>
                <a:ea typeface="Helvetica Light" charset="0"/>
                <a:cs typeface="Helvetica Light" charset="0"/>
                <a:sym typeface="Wingdings" pitchFamily="2" charset="2"/>
                <a:hlinkClick r:id="rId2"/>
              </a:rPr>
              <a:t>arXiv:2503.19983</a:t>
            </a:r>
            <a:endParaRPr lang="en-GB" sz="900" dirty="0">
              <a:solidFill>
                <a:prstClr val="black"/>
              </a:solidFill>
              <a:latin typeface="Helvetica" pitchFamily="2" charset="0"/>
              <a:ea typeface="Helvetica Light" charset="0"/>
              <a:cs typeface="Helvetica Light" charset="0"/>
              <a:sym typeface="Wingdings" pitchFamily="2" charset="2"/>
            </a:endParaRPr>
          </a:p>
        </p:txBody>
      </p:sp>
      <mc:AlternateContent xmlns:mc="http://schemas.openxmlformats.org/markup-compatibility/2006" xmlns:a14="http://schemas.microsoft.com/office/drawing/2010/main">
        <mc:Choice Requires="a14">
          <p:graphicFrame>
            <p:nvGraphicFramePr>
              <p:cNvPr id="8" name="Table 7">
                <a:extLst>
                  <a:ext uri="{FF2B5EF4-FFF2-40B4-BE49-F238E27FC236}">
                    <a16:creationId xmlns:a16="http://schemas.microsoft.com/office/drawing/2014/main" id="{6665A532-7C52-72EC-0B41-AB9DF44805A5}"/>
                  </a:ext>
                </a:extLst>
              </p:cNvPr>
              <p:cNvGraphicFramePr>
                <a:graphicFrameLocks noGrp="1"/>
              </p:cNvGraphicFramePr>
              <p:nvPr/>
            </p:nvGraphicFramePr>
            <p:xfrm>
              <a:off x="762585" y="1890391"/>
              <a:ext cx="9229555" cy="3556966"/>
            </p:xfrm>
            <a:graphic>
              <a:graphicData uri="http://schemas.openxmlformats.org/drawingml/2006/table">
                <a:tbl>
                  <a:tblPr firstRow="1" bandRow="1">
                    <a:tableStyleId>{69012ECD-51FC-41F1-AA8D-1B2483CD663E}</a:tableStyleId>
                  </a:tblPr>
                  <a:tblGrid>
                    <a:gridCol w="3368969">
                      <a:extLst>
                        <a:ext uri="{9D8B030D-6E8A-4147-A177-3AD203B41FA5}">
                          <a16:colId xmlns:a16="http://schemas.microsoft.com/office/drawing/2014/main" val="20000"/>
                        </a:ext>
                      </a:extLst>
                    </a:gridCol>
                    <a:gridCol w="1045506">
                      <a:extLst>
                        <a:ext uri="{9D8B030D-6E8A-4147-A177-3AD203B41FA5}">
                          <a16:colId xmlns:a16="http://schemas.microsoft.com/office/drawing/2014/main" val="20001"/>
                        </a:ext>
                      </a:extLst>
                    </a:gridCol>
                    <a:gridCol w="1329757">
                      <a:extLst>
                        <a:ext uri="{9D8B030D-6E8A-4147-A177-3AD203B41FA5}">
                          <a16:colId xmlns:a16="http://schemas.microsoft.com/office/drawing/2014/main" val="20004"/>
                        </a:ext>
                      </a:extLst>
                    </a:gridCol>
                    <a:gridCol w="1232453">
                      <a:extLst>
                        <a:ext uri="{9D8B030D-6E8A-4147-A177-3AD203B41FA5}">
                          <a16:colId xmlns:a16="http://schemas.microsoft.com/office/drawing/2014/main" val="20005"/>
                        </a:ext>
                      </a:extLst>
                    </a:gridCol>
                    <a:gridCol w="1134067">
                      <a:extLst>
                        <a:ext uri="{9D8B030D-6E8A-4147-A177-3AD203B41FA5}">
                          <a16:colId xmlns:a16="http://schemas.microsoft.com/office/drawing/2014/main" val="818795718"/>
                        </a:ext>
                      </a:extLst>
                    </a:gridCol>
                    <a:gridCol w="1118803">
                      <a:extLst>
                        <a:ext uri="{9D8B030D-6E8A-4147-A177-3AD203B41FA5}">
                          <a16:colId xmlns:a16="http://schemas.microsoft.com/office/drawing/2014/main" val="2232381764"/>
                        </a:ext>
                      </a:extLst>
                    </a:gridCol>
                  </a:tblGrid>
                  <a:tr h="312453">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400" b="0" dirty="0">
                              <a:solidFill>
                                <a:schemeClr val="bg1"/>
                              </a:solidFill>
                              <a:latin typeface="Helvetica" pitchFamily="2" charset="0"/>
                            </a:rPr>
                            <a:t>Parameter</a:t>
                          </a:r>
                        </a:p>
                      </a:txBody>
                      <a:tcPr marL="51435" marR="51435" marT="25718" marB="25718" anchor="ct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400" b="0" dirty="0">
                              <a:solidFill>
                                <a:schemeClr val="bg1"/>
                              </a:solidFill>
                              <a:latin typeface="Helvetica" pitchFamily="2" charset="0"/>
                            </a:rPr>
                            <a:t>Z</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400" b="0" dirty="0">
                              <a:solidFill>
                                <a:schemeClr val="bg1"/>
                              </a:solidFill>
                              <a:latin typeface="Helvetica" pitchFamily="2" charset="0"/>
                            </a:rPr>
                            <a:t>WW</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400" b="0" dirty="0">
                              <a:solidFill>
                                <a:schemeClr val="bg1"/>
                              </a:solidFill>
                              <a:latin typeface="Helvetica" pitchFamily="2" charset="0"/>
                            </a:rPr>
                            <a:t>H</a:t>
                          </a:r>
                          <a:r>
                            <a:rPr lang="de-AT" sz="1400" b="0" baseline="0" dirty="0">
                              <a:solidFill>
                                <a:schemeClr val="bg1"/>
                              </a:solidFill>
                              <a:latin typeface="Helvetica" pitchFamily="2" charset="0"/>
                            </a:rPr>
                            <a:t> (ZH)</a:t>
                          </a:r>
                          <a:endParaRPr lang="de-AT" sz="1400" b="0" dirty="0">
                            <a:solidFill>
                              <a:schemeClr val="bg1"/>
                            </a:solidFill>
                            <a:latin typeface="Helvetica" pitchFamily="2" charset="0"/>
                          </a:endParaRPr>
                        </a:p>
                      </a:txBody>
                      <a:tcPr marL="51435" marR="51435" marT="25718" marB="25718" anchor="ct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400" b="0" dirty="0">
                              <a:solidFill>
                                <a:schemeClr val="bg1"/>
                              </a:solidFill>
                              <a:latin typeface="Helvetica" pitchFamily="2" charset="0"/>
                            </a:rPr>
                            <a:t>above</a:t>
                          </a:r>
                          <a:r>
                            <a:rPr lang="en-US" sz="1400" b="0" dirty="0">
                              <a:solidFill>
                                <a:schemeClr val="bg1"/>
                              </a:solidFill>
                            </a:rPr>
                            <a:t> </a:t>
                          </a:r>
                          <a14:m>
                            <m:oMath xmlns:m="http://schemas.openxmlformats.org/officeDocument/2006/math">
                              <m:r>
                                <m:rPr>
                                  <m:nor/>
                                </m:rPr>
                                <a:rPr lang="en-US" sz="1400" b="0" dirty="0" smtClean="0">
                                  <a:solidFill>
                                    <a:schemeClr val="bg1"/>
                                  </a:solidFill>
                                  <a:latin typeface="Helvetica" pitchFamily="2" charset="0"/>
                                </a:rPr>
                                <m:t>t</m:t>
                              </m:r>
                              <m:acc>
                                <m:accPr>
                                  <m:chr m:val="̅"/>
                                  <m:ctrlPr>
                                    <a:rPr lang="en-US" sz="1400" b="0" i="1" dirty="0" smtClean="0">
                                      <a:solidFill>
                                        <a:schemeClr val="bg1"/>
                                      </a:solidFill>
                                      <a:latin typeface="Cambria Math" panose="02040503050406030204" pitchFamily="18" charset="0"/>
                                    </a:rPr>
                                  </m:ctrlPr>
                                </m:accPr>
                                <m:e>
                                  <m:r>
                                    <m:rPr>
                                      <m:nor/>
                                    </m:rPr>
                                    <a:rPr lang="en-US" sz="1400" b="0" dirty="0" smtClean="0">
                                      <a:solidFill>
                                        <a:schemeClr val="bg1"/>
                                      </a:solidFill>
                                      <a:latin typeface="Helvetica" pitchFamily="2" charset="0"/>
                                    </a:rPr>
                                    <m:t>t</m:t>
                                  </m:r>
                                </m:e>
                              </m:acc>
                            </m:oMath>
                          </a14:m>
                          <a:endParaRPr lang="de-AT" sz="1400" b="0" dirty="0">
                            <a:solidFill>
                              <a:schemeClr val="bg1"/>
                            </a:solidFill>
                            <a:latin typeface="Helvetica" pitchFamily="2" charset="0"/>
                          </a:endParaRPr>
                        </a:p>
                      </a:txBody>
                      <a:tcPr marL="51435" marR="51435" marT="25718" marB="25718" anchor="ctr"/>
                    </a:tc>
                    <a:tc hMerge="1">
                      <a:txBody>
                        <a:bodyPr/>
                        <a:lstStyle/>
                        <a:p>
                          <a:pPr algn="ct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0.28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1.4</a:t>
                          </a:r>
                          <a:r>
                            <a:rPr kumimoji="0" lang="en-US" sz="1400" b="0" kern="1200" baseline="-25000" dirty="0">
                              <a:solidFill>
                                <a:schemeClr val="tx1">
                                  <a:lumMod val="90000"/>
                                  <a:lumOff val="10000"/>
                                </a:schemeClr>
                              </a:solidFill>
                              <a:latin typeface="Helvetica" pitchFamily="2" charset="0"/>
                            </a:rPr>
                            <a:t>LP</a:t>
                          </a:r>
                          <a:r>
                            <a:rPr kumimoji="0" lang="en-US" sz="1400" b="0" kern="1200" baseline="0" dirty="0">
                              <a:solidFill>
                                <a:schemeClr val="tx1">
                                  <a:lumMod val="90000"/>
                                  <a:lumOff val="10000"/>
                                </a:schemeClr>
                              </a:solidFill>
                              <a:latin typeface="Helvetica" pitchFamily="2" charset="0"/>
                            </a:rPr>
                            <a:t> / 2.7</a:t>
                          </a:r>
                          <a:r>
                            <a:rPr kumimoji="0" lang="en-US" sz="1400" b="0" kern="1200" baseline="-25000" dirty="0">
                              <a:solidFill>
                                <a:schemeClr val="tx1">
                                  <a:lumMod val="90000"/>
                                  <a:lumOff val="10000"/>
                                </a:schemeClr>
                              </a:solidFill>
                              <a:latin typeface="Helvetica" pitchFamily="2" charset="0"/>
                            </a:rPr>
                            <a:t>FP</a:t>
                          </a:r>
                          <a:r>
                            <a:rPr kumimoji="0" lang="en-US" sz="1400" b="0" kern="1200" dirty="0">
                              <a:solidFill>
                                <a:schemeClr val="tx1">
                                  <a:lumMod val="90000"/>
                                  <a:lumOff val="10000"/>
                                </a:schemeClr>
                              </a:solidFill>
                              <a:latin typeface="Helvetica" pitchFamily="2" charset="0"/>
                            </a:rPr>
                            <a:t>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3.9 </a:t>
                          </a:r>
                          <a:r>
                            <a:rPr kumimoji="0" lang="en-GB" sz="1100" b="0" kern="1200" dirty="0">
                              <a:solidFill>
                                <a:schemeClr val="tx1">
                                  <a:lumMod val="90000"/>
                                  <a:lumOff val="10000"/>
                                </a:schemeClr>
                              </a:solidFill>
                              <a:latin typeface="Helvetica" pitchFamily="2" charset="0"/>
                              <a:ea typeface="+mn-ea"/>
                              <a:cs typeface="+mn-cs"/>
                            </a:rPr>
                            <a:t>(550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1"/>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rPr>
                            <a:t>30</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US" sz="1400" b="0" kern="1200" dirty="0">
                              <a:solidFill>
                                <a:schemeClr val="tx1">
                                  <a:lumMod val="90000"/>
                                  <a:lumOff val="10000"/>
                                </a:schemeClr>
                              </a:solidFill>
                              <a:latin typeface="Helvetica" pitchFamily="2" charset="0"/>
                            </a:rPr>
                            <a:t>0.19</a:t>
                          </a:r>
                          <a:r>
                            <a:rPr kumimoji="0" lang="en-US" sz="1400" b="0" kern="1200" baseline="-25000" dirty="0">
                              <a:solidFill>
                                <a:schemeClr val="tx1">
                                  <a:lumMod val="90000"/>
                                  <a:lumOff val="10000"/>
                                </a:schemeClr>
                              </a:solidFill>
                              <a:latin typeface="Helvetica" pitchFamily="2" charset="0"/>
                            </a:rPr>
                            <a:t>LP</a:t>
                          </a:r>
                          <a:r>
                            <a:rPr kumimoji="0" lang="en-GB" sz="1400" b="0" kern="1200" dirty="0">
                              <a:solidFill>
                                <a:schemeClr val="tx1">
                                  <a:lumMod val="90000"/>
                                  <a:lumOff val="10000"/>
                                </a:schemeClr>
                              </a:solidFill>
                              <a:latin typeface="Helvetica" pitchFamily="2" charset="0"/>
                              <a:ea typeface="+mn-ea"/>
                              <a:cs typeface="+mn-cs"/>
                            </a:rPr>
                            <a:t> + 0.64</a:t>
                          </a:r>
                          <a:r>
                            <a:rPr kumimoji="0" lang="en-US" sz="1400" b="0" kern="1200" baseline="-25000" dirty="0">
                              <a:solidFill>
                                <a:schemeClr val="tx1">
                                  <a:lumMod val="90000"/>
                                  <a:lumOff val="10000"/>
                                </a:schemeClr>
                              </a:solidFill>
                              <a:latin typeface="Helvetica" pitchFamily="2" charset="0"/>
                            </a:rPr>
                            <a:t>FP</a:t>
                          </a:r>
                          <a:r>
                            <a:rPr kumimoji="0" lang="en-GB" sz="1400" b="0" kern="1200" dirty="0">
                              <a:solidFill>
                                <a:schemeClr val="tx1">
                                  <a:lumMod val="90000"/>
                                  <a:lumOff val="10000"/>
                                </a:schemeClr>
                              </a:solidFill>
                              <a:latin typeface="Helvetica" pitchFamily="2" charset="0"/>
                              <a:ea typeface="+mn-ea"/>
                              <a:cs typeface="+mn-cs"/>
                            </a:rPr>
                            <a:t> </a:t>
                          </a:r>
                        </a:p>
                      </a:txBody>
                      <a:tcPr marL="0" marR="0" marT="25718" marB="25718" anchor="ctr">
                        <a:solidFill>
                          <a:srgbClr val="FFFFC1"/>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2.3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4203968920"/>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1</a:t>
                          </a: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5</a:t>
                          </a:r>
                          <a:r>
                            <a:rPr kumimoji="0" lang="en-US" sz="1400" b="0" kern="1200" baseline="-25000" dirty="0">
                              <a:solidFill>
                                <a:schemeClr val="tx1">
                                  <a:lumMod val="90000"/>
                                  <a:lumOff val="10000"/>
                                </a:schemeClr>
                              </a:solidFill>
                              <a:latin typeface="Helvetica" pitchFamily="2" charset="0"/>
                            </a:rPr>
                            <a:t>LP</a:t>
                          </a:r>
                          <a:r>
                            <a:rPr kumimoji="0" lang="en-GB" sz="1400" b="0" kern="1200" dirty="0">
                              <a:solidFill>
                                <a:schemeClr val="tx1">
                                  <a:lumMod val="90000"/>
                                  <a:lumOff val="10000"/>
                                </a:schemeClr>
                              </a:solidFill>
                              <a:latin typeface="Helvetica" pitchFamily="2" charset="0"/>
                              <a:ea typeface="+mn-ea"/>
                              <a:cs typeface="+mn-cs"/>
                            </a:rPr>
                            <a:t> + 3</a:t>
                          </a:r>
                          <a:r>
                            <a:rPr kumimoji="0" lang="en-US" sz="1400" b="0" kern="1200" baseline="-25000" dirty="0">
                              <a:solidFill>
                                <a:schemeClr val="tx1">
                                  <a:lumMod val="90000"/>
                                  <a:lumOff val="10000"/>
                                </a:schemeClr>
                              </a:solidFill>
                              <a:latin typeface="Helvetica" pitchFamily="2" charset="0"/>
                            </a:rPr>
                            <a:t>FP</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10</a:t>
                          </a: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5"/>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2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0.07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baseline="0" dirty="0">
                              <a:solidFill>
                                <a:schemeClr val="tx1">
                                  <a:lumMod val="90000"/>
                                  <a:lumOff val="10000"/>
                                </a:schemeClr>
                              </a:solidFill>
                              <a:latin typeface="Helvetica" pitchFamily="2" charset="0"/>
                            </a:rPr>
                            <a:t>1.0</a:t>
                          </a:r>
                          <a:r>
                            <a:rPr kumimoji="0" lang="en-US" sz="1400" b="0" kern="1200" baseline="-25000" dirty="0">
                              <a:solidFill>
                                <a:schemeClr val="tx1">
                                  <a:lumMod val="90000"/>
                                  <a:lumOff val="10000"/>
                                </a:schemeClr>
                              </a:solidFill>
                              <a:latin typeface="Helvetica" pitchFamily="2" charset="0"/>
                            </a:rPr>
                            <a:t>LP</a:t>
                          </a:r>
                          <a:r>
                            <a:rPr kumimoji="0" lang="en-GB" sz="1400" b="0" kern="1200" dirty="0">
                              <a:solidFill>
                                <a:schemeClr val="tx1">
                                  <a:lumMod val="90000"/>
                                  <a:lumOff val="10000"/>
                                </a:schemeClr>
                              </a:solidFill>
                              <a:latin typeface="Helvetica" pitchFamily="2" charset="0"/>
                              <a:ea typeface="+mn-ea"/>
                              <a:cs typeface="+mn-cs"/>
                            </a:rPr>
                            <a:t> + 1.9</a:t>
                          </a:r>
                          <a:r>
                            <a:rPr kumimoji="0" lang="en-US" sz="1400" b="0" kern="1200" baseline="-25000" dirty="0">
                              <a:solidFill>
                                <a:schemeClr val="tx1">
                                  <a:lumMod val="90000"/>
                                  <a:lumOff val="10000"/>
                                </a:schemeClr>
                              </a:solidFill>
                              <a:latin typeface="Helvetica" pitchFamily="2" charset="0"/>
                            </a:rPr>
                            <a:t>FP</a:t>
                          </a:r>
                          <a:r>
                            <a:rPr kumimoji="0" lang="en-GB" sz="1400" b="0" kern="1200" dirty="0">
                              <a:solidFill>
                                <a:schemeClr val="tx1">
                                  <a:lumMod val="90000"/>
                                  <a:lumOff val="10000"/>
                                </a:schemeClr>
                              </a:solidFill>
                              <a:latin typeface="Helvetica" pitchFamily="2" charset="0"/>
                              <a:ea typeface="+mn-ea"/>
                              <a:cs typeface="+mn-cs"/>
                            </a:rPr>
                            <a:t> </a:t>
                          </a:r>
                        </a:p>
                      </a:txBody>
                      <a:tcPr marL="0" marR="0" marT="25718" marB="25718" anchor="ctr">
                        <a:solidFill>
                          <a:srgbClr val="FFFFC1"/>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8.3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963286293"/>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[2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i="0" kern="1200" dirty="0">
                              <a:solidFill>
                                <a:schemeClr val="tx1"/>
                              </a:solidFill>
                              <a:latin typeface="Helvetica" pitchFamily="2" charset="0"/>
                              <a:ea typeface="+mn-ea"/>
                            </a:rPr>
                            <a:t>0.002</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12</a:t>
                          </a:r>
                          <a:endParaRPr kumimoji="0" lang="en-GB" sz="1400" b="0" kern="1200" dirty="0">
                            <a:solidFill>
                              <a:schemeClr val="tx1"/>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a:t>
                          </a: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solidFill>
                              <a:latin typeface="Helvetica" pitchFamily="2" charset="0"/>
                            </a:rPr>
                            <a:t>0.8</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ndParaRPr>
                        </a:p>
                      </a:txBody>
                      <a:tcPr marL="51435" marR="51435" marT="25718" marB="25718" anchor="ctr">
                        <a:solidFill>
                          <a:srgbClr val="FFFFC1"/>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kern="1200" dirty="0">
                              <a:solidFill>
                                <a:schemeClr val="tx1"/>
                              </a:solidFill>
                              <a:latin typeface="Helvetica" pitchFamily="2" charset="0"/>
                              <a:ea typeface="+mn-ea"/>
                            </a:rPr>
                            <a:t>~ 1.6 (H) /</a:t>
                          </a:r>
                          <a:r>
                            <a:rPr kumimoji="0" lang="en-US" sz="1400" b="0" i="0" kern="1200" baseline="0" dirty="0">
                              <a:solidFill>
                                <a:schemeClr val="tx1"/>
                              </a:solidFill>
                              <a:latin typeface="Helvetica" pitchFamily="2" charset="0"/>
                              <a:ea typeface="+mn-ea"/>
                            </a:rPr>
                            <a:t> 3</a:t>
                          </a:r>
                          <a:r>
                            <a:rPr kumimoji="0" lang="en-US" sz="1400" b="0" i="0" kern="1200" dirty="0">
                              <a:solidFill>
                                <a:schemeClr val="tx1"/>
                              </a:solidFill>
                              <a:latin typeface="Helvetica" pitchFamily="2" charset="0"/>
                              <a:ea typeface="+mn-ea"/>
                            </a:rPr>
                            <a:t>.9 </a:t>
                          </a:r>
                          <a:r>
                            <a:rPr kumimoji="0" lang="en-US" sz="1400" b="0" kern="1200" baseline="0" dirty="0">
                              <a:solidFill>
                                <a:schemeClr val="tx1"/>
                              </a:solidFill>
                              <a:latin typeface="Helvetica" pitchFamily="2" charset="0"/>
                            </a:rPr>
                            <a:t>(</a:t>
                          </a:r>
                          <a:r>
                            <a:rPr kumimoji="0" lang="en-US" sz="1400" b="0" kern="1200" baseline="0" dirty="0" err="1">
                              <a:solidFill>
                                <a:schemeClr val="tx1"/>
                              </a:solidFill>
                              <a:latin typeface="Helvetica" pitchFamily="2" charset="0"/>
                            </a:rPr>
                            <a:t>tt</a:t>
                          </a:r>
                          <a:r>
                            <a:rPr kumimoji="0" lang="en-US" sz="1400" b="0" kern="1200" baseline="0" dirty="0">
                              <a:solidFill>
                                <a:schemeClr val="tx1"/>
                              </a:solidFill>
                              <a:latin typeface="Helvetica" pitchFamily="2" charset="0"/>
                            </a:rPr>
                            <a:t>)</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tc>
                    <a:extLst>
                      <a:ext uri="{0D108BD9-81ED-4DB2-BD59-A6C34878D82A}">
                        <a16:rowId xmlns:a16="http://schemas.microsoft.com/office/drawing/2014/main" val="3962529601"/>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144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 </a:t>
                          </a:r>
                          <a:r>
                            <a:rPr kumimoji="0" lang="en-US" sz="1100" b="0" kern="1200" dirty="0">
                              <a:solidFill>
                                <a:schemeClr val="tx1">
                                  <a:lumMod val="90000"/>
                                  <a:lumOff val="10000"/>
                                </a:schemeClr>
                              </a:solidFill>
                              <a:latin typeface="Helvetica" pitchFamily="2" charset="0"/>
                            </a:rPr>
                            <a:t>(157, 163 GeV)</a:t>
                          </a:r>
                          <a:endParaRPr kumimoji="0" lang="en-US" sz="1400" b="0" kern="1200" dirty="0">
                            <a:solidFill>
                              <a:schemeClr val="tx1">
                                <a:lumMod val="90000"/>
                                <a:lumOff val="10000"/>
                              </a:schemeClr>
                            </a:solidFill>
                            <a:latin typeface="Helvetica" pitchFamily="2" charset="0"/>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7.5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(240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1.8 </a:t>
                          </a:r>
                          <a:r>
                            <a:rPr kumimoji="0" lang="en-GB" sz="1100" b="0" kern="1200" dirty="0">
                              <a:solidFill>
                                <a:schemeClr val="tx1">
                                  <a:lumMod val="90000"/>
                                  <a:lumOff val="10000"/>
                                </a:schemeClr>
                              </a:solidFill>
                              <a:latin typeface="Helvetica" pitchFamily="2" charset="0"/>
                              <a:ea typeface="+mn-ea"/>
                              <a:cs typeface="+mn-cs"/>
                            </a:rPr>
                            <a:t>(~350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1.4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(365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594538425"/>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0.9</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0.21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440437566"/>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(including </a:t>
                          </a:r>
                          <a:r>
                            <a:rPr kumimoji="0" lang="en-GB" sz="1400" b="0" kern="1200" dirty="0" err="1">
                              <a:solidFill>
                                <a:schemeClr val="tx1">
                                  <a:lumMod val="90000"/>
                                  <a:lumOff val="10000"/>
                                </a:schemeClr>
                              </a:solidFill>
                              <a:latin typeface="Helvetica" pitchFamily="2" charset="0"/>
                            </a:rPr>
                            <a:t>lumi</a:t>
                          </a:r>
                          <a:r>
                            <a:rPr kumimoji="0" lang="en-GB" sz="1400" b="0" kern="1200" dirty="0">
                              <a:solidFill>
                                <a:schemeClr val="tx1">
                                  <a:lumMod val="90000"/>
                                  <a:lumOff val="10000"/>
                                </a:schemeClr>
                              </a:solidFill>
                              <a:latin typeface="Helvetica" pitchFamily="2" charset="0"/>
                            </a:rPr>
                            <a:t> ramp-up)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67799703"/>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4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205</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19.2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10.8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0.4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2.7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513034531"/>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[4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6</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12</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2.4</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8</a:t>
                          </a:r>
                          <a:endParaRPr kumimoji="0" lang="en-US" sz="1400" b="0" kern="1200" dirty="0">
                            <a:solidFill>
                              <a:schemeClr val="tx1"/>
                            </a:solidFill>
                            <a:latin typeface="Helvetica" pitchFamily="2" charset="0"/>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solidFill>
                              <a:latin typeface="Helvetica" pitchFamily="2" charset="0"/>
                            </a:rPr>
                            <a:t>2.2</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ndParaRPr>
                        </a:p>
                      </a:txBody>
                      <a:tcPr marL="51435" marR="51435" marT="25718" marB="25718" anchor="ctr">
                        <a:solidFill>
                          <a:schemeClr val="accent1">
                            <a:lumMod val="20000"/>
                            <a:lumOff val="80000"/>
                          </a:schemeClr>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solidFill>
                              <a:latin typeface="Helvetica" pitchFamily="2" charset="0"/>
                            </a:rPr>
                            <a:t>2</a:t>
                          </a:r>
                          <a14:m>
                            <m:oMath xmlns:m="http://schemas.openxmlformats.org/officeDocument/2006/math">
                              <m:r>
                                <a:rPr kumimoji="0" lang="en-US" sz="1400" b="0" i="0" kern="1200" dirty="0" smtClean="0">
                                  <a:solidFill>
                                    <a:schemeClr val="tx1"/>
                                  </a:solidFill>
                                  <a:latin typeface="Cambria Math" panose="02040503050406030204" pitchFamily="18" charset="0"/>
                                  <a:ea typeface="Cambria Math" panose="02040503050406030204" pitchFamily="18" charset="0"/>
                                </a:rPr>
                                <m:t> </m:t>
                              </m:r>
                              <m:r>
                                <a:rPr kumimoji="0" lang="en-US" sz="1400" b="0" i="1" kern="1200" dirty="0" smtClean="0">
                                  <a:solidFill>
                                    <a:schemeClr val="tx1"/>
                                  </a:solidFill>
                                  <a:latin typeface="Cambria Math" panose="02040503050406030204" pitchFamily="18" charset="0"/>
                                  <a:ea typeface="Cambria Math" panose="02040503050406030204" pitchFamily="18" charset="0"/>
                                </a:rPr>
                                <m:t>∙ </m:t>
                              </m:r>
                            </m:oMath>
                          </a14:m>
                          <a:r>
                            <a:rPr kumimoji="0" lang="en-US" sz="1400" b="0" kern="1200" dirty="0">
                              <a:solidFill>
                                <a:schemeClr val="tx1"/>
                              </a:solidFill>
                              <a:latin typeface="Helvetica" pitchFamily="2" charset="0"/>
                            </a:rPr>
                            <a:t>10</a:t>
                          </a:r>
                          <a:r>
                            <a:rPr kumimoji="0" lang="en-US" sz="1400" b="0" kern="1200" baseline="30000" dirty="0">
                              <a:solidFill>
                                <a:schemeClr val="tx1"/>
                              </a:solidFill>
                              <a:latin typeface="Helvetica" pitchFamily="2" charset="0"/>
                            </a:rPr>
                            <a:t>6</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hMerge="1">
                      <a:txBody>
                        <a:bodyPr/>
                        <a:lstStyle/>
                        <a:p>
                          <a:endParaRPr dirty="0"/>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Choice>
        <mc:Fallback xmlns="">
          <p:graphicFrame>
            <p:nvGraphicFramePr>
              <p:cNvPr id="8" name="Table 7">
                <a:extLst>
                  <a:ext uri="{FF2B5EF4-FFF2-40B4-BE49-F238E27FC236}">
                    <a16:creationId xmlns:a16="http://schemas.microsoft.com/office/drawing/2014/main" id="{6665A532-7C52-72EC-0B41-AB9DF44805A5}"/>
                  </a:ext>
                </a:extLst>
              </p:cNvPr>
              <p:cNvGraphicFramePr>
                <a:graphicFrameLocks noGrp="1"/>
              </p:cNvGraphicFramePr>
              <p:nvPr>
                <p:extLst>
                  <p:ext uri="{D42A27DB-BD31-4B8C-83A1-F6EECF244321}">
                    <p14:modId xmlns:p14="http://schemas.microsoft.com/office/powerpoint/2010/main" val="2532661974"/>
                  </p:ext>
                </p:extLst>
              </p:nvPr>
            </p:nvGraphicFramePr>
            <p:xfrm>
              <a:off x="762585" y="1890391"/>
              <a:ext cx="9229555" cy="3556966"/>
            </p:xfrm>
            <a:graphic>
              <a:graphicData uri="http://schemas.openxmlformats.org/drawingml/2006/table">
                <a:tbl>
                  <a:tblPr firstRow="1" bandRow="1">
                    <a:tableStyleId>{69012ECD-51FC-41F1-AA8D-1B2483CD663E}</a:tableStyleId>
                  </a:tblPr>
                  <a:tblGrid>
                    <a:gridCol w="3368969">
                      <a:extLst>
                        <a:ext uri="{9D8B030D-6E8A-4147-A177-3AD203B41FA5}">
                          <a16:colId xmlns:a16="http://schemas.microsoft.com/office/drawing/2014/main" val="20000"/>
                        </a:ext>
                      </a:extLst>
                    </a:gridCol>
                    <a:gridCol w="1045506">
                      <a:extLst>
                        <a:ext uri="{9D8B030D-6E8A-4147-A177-3AD203B41FA5}">
                          <a16:colId xmlns:a16="http://schemas.microsoft.com/office/drawing/2014/main" val="20001"/>
                        </a:ext>
                      </a:extLst>
                    </a:gridCol>
                    <a:gridCol w="1329757">
                      <a:extLst>
                        <a:ext uri="{9D8B030D-6E8A-4147-A177-3AD203B41FA5}">
                          <a16:colId xmlns:a16="http://schemas.microsoft.com/office/drawing/2014/main" val="20004"/>
                        </a:ext>
                      </a:extLst>
                    </a:gridCol>
                    <a:gridCol w="1232453">
                      <a:extLst>
                        <a:ext uri="{9D8B030D-6E8A-4147-A177-3AD203B41FA5}">
                          <a16:colId xmlns:a16="http://schemas.microsoft.com/office/drawing/2014/main" val="20005"/>
                        </a:ext>
                      </a:extLst>
                    </a:gridCol>
                    <a:gridCol w="1134067">
                      <a:extLst>
                        <a:ext uri="{9D8B030D-6E8A-4147-A177-3AD203B41FA5}">
                          <a16:colId xmlns:a16="http://schemas.microsoft.com/office/drawing/2014/main" val="818795718"/>
                        </a:ext>
                      </a:extLst>
                    </a:gridCol>
                    <a:gridCol w="1118803">
                      <a:extLst>
                        <a:ext uri="{9D8B030D-6E8A-4147-A177-3AD203B41FA5}">
                          <a16:colId xmlns:a16="http://schemas.microsoft.com/office/drawing/2014/main" val="2232381764"/>
                        </a:ext>
                      </a:extLst>
                    </a:gridCol>
                  </a:tblGrid>
                  <a:tr h="312453">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400" b="0" dirty="0">
                              <a:solidFill>
                                <a:schemeClr val="bg1"/>
                              </a:solidFill>
                              <a:latin typeface="Helvetica" pitchFamily="2" charset="0"/>
                            </a:rPr>
                            <a:t>Parameter</a:t>
                          </a:r>
                        </a:p>
                      </a:txBody>
                      <a:tcPr marL="51435" marR="51435" marT="25718" marB="25718" anchor="ct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400" b="0" dirty="0">
                              <a:solidFill>
                                <a:schemeClr val="bg1"/>
                              </a:solidFill>
                              <a:latin typeface="Helvetica" pitchFamily="2" charset="0"/>
                            </a:rPr>
                            <a:t>Z</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400" b="0" dirty="0">
                              <a:solidFill>
                                <a:schemeClr val="bg1"/>
                              </a:solidFill>
                              <a:latin typeface="Helvetica" pitchFamily="2" charset="0"/>
                            </a:rPr>
                            <a:t>WW</a:t>
                          </a:r>
                        </a:p>
                      </a:txBody>
                      <a:tcPr marL="51435" marR="51435" marT="25718" marB="25718" anchor="ct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400" b="0" dirty="0">
                              <a:solidFill>
                                <a:schemeClr val="bg1"/>
                              </a:solidFill>
                              <a:latin typeface="Helvetica" pitchFamily="2" charset="0"/>
                            </a:rPr>
                            <a:t>H</a:t>
                          </a:r>
                          <a:r>
                            <a:rPr lang="de-AT" sz="1400" b="0" baseline="0" dirty="0">
                              <a:solidFill>
                                <a:schemeClr val="bg1"/>
                              </a:solidFill>
                              <a:latin typeface="Helvetica" pitchFamily="2" charset="0"/>
                            </a:rPr>
                            <a:t> (ZH)</a:t>
                          </a:r>
                          <a:endParaRPr lang="de-AT" sz="1400" b="0" dirty="0">
                            <a:solidFill>
                              <a:schemeClr val="bg1"/>
                            </a:solidFill>
                            <a:latin typeface="Helvetica" pitchFamily="2" charset="0"/>
                          </a:endParaRPr>
                        </a:p>
                      </a:txBody>
                      <a:tcPr marL="51435" marR="51435" marT="25718" marB="25718" anchor="ctr"/>
                    </a:tc>
                    <a:tc gridSpan="2">
                      <a:txBody>
                        <a:bodyPr/>
                        <a:lstStyle/>
                        <a:p>
                          <a:endParaRPr lang="en-CH"/>
                        </a:p>
                      </a:txBody>
                      <a:tcPr marL="51435" marR="51435" marT="25718" marB="25718" anchor="ctr">
                        <a:blipFill>
                          <a:blip r:embed="rId3"/>
                          <a:stretch>
                            <a:fillRect l="-311299" r="-565" b="-1044000"/>
                          </a:stretch>
                        </a:blipFill>
                      </a:tcPr>
                    </a:tc>
                    <a:tc hMerge="1">
                      <a:txBody>
                        <a:bodyPr/>
                        <a:lstStyle/>
                        <a:p>
                          <a:pPr algn="ct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432436">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0.28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1.4</a:t>
                          </a:r>
                          <a:r>
                            <a:rPr kumimoji="0" lang="en-US" sz="1400" b="0" kern="1200" baseline="-25000" dirty="0">
                              <a:solidFill>
                                <a:schemeClr val="tx1">
                                  <a:lumMod val="90000"/>
                                  <a:lumOff val="10000"/>
                                </a:schemeClr>
                              </a:solidFill>
                              <a:latin typeface="Helvetica" pitchFamily="2" charset="0"/>
                            </a:rPr>
                            <a:t>LP</a:t>
                          </a:r>
                          <a:r>
                            <a:rPr kumimoji="0" lang="en-US" sz="1400" b="0" kern="1200" baseline="0" dirty="0">
                              <a:solidFill>
                                <a:schemeClr val="tx1">
                                  <a:lumMod val="90000"/>
                                  <a:lumOff val="10000"/>
                                </a:schemeClr>
                              </a:solidFill>
                              <a:latin typeface="Helvetica" pitchFamily="2" charset="0"/>
                            </a:rPr>
                            <a:t> / 2.7</a:t>
                          </a:r>
                          <a:r>
                            <a:rPr kumimoji="0" lang="en-US" sz="1400" b="0" kern="1200" baseline="-25000" dirty="0">
                              <a:solidFill>
                                <a:schemeClr val="tx1">
                                  <a:lumMod val="90000"/>
                                  <a:lumOff val="10000"/>
                                </a:schemeClr>
                              </a:solidFill>
                              <a:latin typeface="Helvetica" pitchFamily="2" charset="0"/>
                            </a:rPr>
                            <a:t>FP</a:t>
                          </a:r>
                          <a:r>
                            <a:rPr kumimoji="0" lang="en-US" sz="1400" b="0" kern="1200" dirty="0">
                              <a:solidFill>
                                <a:schemeClr val="tx1">
                                  <a:lumMod val="90000"/>
                                  <a:lumOff val="10000"/>
                                </a:schemeClr>
                              </a:solidFill>
                              <a:latin typeface="Helvetica" pitchFamily="2" charset="0"/>
                            </a:rPr>
                            <a:t>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3.9 </a:t>
                          </a:r>
                          <a:r>
                            <a:rPr kumimoji="0" lang="en-GB" sz="1100" b="0" kern="1200" dirty="0">
                              <a:solidFill>
                                <a:schemeClr val="tx1">
                                  <a:lumMod val="90000"/>
                                  <a:lumOff val="10000"/>
                                </a:schemeClr>
                              </a:solidFill>
                              <a:latin typeface="Helvetica" pitchFamily="2" charset="0"/>
                              <a:ea typeface="+mn-ea"/>
                              <a:cs typeface="+mn-cs"/>
                            </a:rPr>
                            <a:t>(550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1"/>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rPr>
                            <a:t>30</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US" sz="1400" b="0" kern="1200" dirty="0">
                              <a:solidFill>
                                <a:schemeClr val="tx1">
                                  <a:lumMod val="90000"/>
                                  <a:lumOff val="10000"/>
                                </a:schemeClr>
                              </a:solidFill>
                              <a:latin typeface="Helvetica" pitchFamily="2" charset="0"/>
                            </a:rPr>
                            <a:t>0.19</a:t>
                          </a:r>
                          <a:r>
                            <a:rPr kumimoji="0" lang="en-US" sz="1400" b="0" kern="1200" baseline="-25000" dirty="0">
                              <a:solidFill>
                                <a:schemeClr val="tx1">
                                  <a:lumMod val="90000"/>
                                  <a:lumOff val="10000"/>
                                </a:schemeClr>
                              </a:solidFill>
                              <a:latin typeface="Helvetica" pitchFamily="2" charset="0"/>
                            </a:rPr>
                            <a:t>LP</a:t>
                          </a:r>
                          <a:r>
                            <a:rPr kumimoji="0" lang="en-GB" sz="1400" b="0" kern="1200" dirty="0">
                              <a:solidFill>
                                <a:schemeClr val="tx1">
                                  <a:lumMod val="90000"/>
                                  <a:lumOff val="10000"/>
                                </a:schemeClr>
                              </a:solidFill>
                              <a:latin typeface="Helvetica" pitchFamily="2" charset="0"/>
                              <a:ea typeface="+mn-ea"/>
                              <a:cs typeface="+mn-cs"/>
                            </a:rPr>
                            <a:t> + 0.64</a:t>
                          </a:r>
                          <a:r>
                            <a:rPr kumimoji="0" lang="en-US" sz="1400" b="0" kern="1200" baseline="-25000" dirty="0">
                              <a:solidFill>
                                <a:schemeClr val="tx1">
                                  <a:lumMod val="90000"/>
                                  <a:lumOff val="10000"/>
                                </a:schemeClr>
                              </a:solidFill>
                              <a:latin typeface="Helvetica" pitchFamily="2" charset="0"/>
                            </a:rPr>
                            <a:t>FP</a:t>
                          </a:r>
                          <a:r>
                            <a:rPr kumimoji="0" lang="en-GB" sz="1400" b="0" kern="1200" dirty="0">
                              <a:solidFill>
                                <a:schemeClr val="tx1">
                                  <a:lumMod val="90000"/>
                                  <a:lumOff val="10000"/>
                                </a:schemeClr>
                              </a:solidFill>
                              <a:latin typeface="Helvetica" pitchFamily="2" charset="0"/>
                              <a:ea typeface="+mn-ea"/>
                              <a:cs typeface="+mn-cs"/>
                            </a:rPr>
                            <a:t> </a:t>
                          </a:r>
                        </a:p>
                      </a:txBody>
                      <a:tcPr marL="0" marR="0" marT="25718" marB="25718" anchor="ctr">
                        <a:solidFill>
                          <a:srgbClr val="FFFFC1"/>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2.3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4203968920"/>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1</a:t>
                          </a: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p>
                          <a:pPr algn="ctr"/>
                          <a:r>
                            <a:rPr kumimoji="0" lang="en-GB" sz="1400" b="0" kern="1200" dirty="0">
                              <a:solidFill>
                                <a:schemeClr val="tx1">
                                  <a:lumMod val="90000"/>
                                  <a:lumOff val="10000"/>
                                </a:schemeClr>
                              </a:solidFill>
                              <a:latin typeface="Helvetica" pitchFamily="2" charset="0"/>
                              <a:ea typeface="+mn-ea"/>
                              <a:cs typeface="+mn-cs"/>
                            </a:rPr>
                            <a:t>5</a:t>
                          </a:r>
                          <a:r>
                            <a:rPr kumimoji="0" lang="en-US" sz="1400" b="0" kern="1200" baseline="-25000" dirty="0">
                              <a:solidFill>
                                <a:schemeClr val="tx1">
                                  <a:lumMod val="90000"/>
                                  <a:lumOff val="10000"/>
                                </a:schemeClr>
                              </a:solidFill>
                              <a:latin typeface="Helvetica" pitchFamily="2" charset="0"/>
                            </a:rPr>
                            <a:t>LP</a:t>
                          </a:r>
                          <a:r>
                            <a:rPr kumimoji="0" lang="en-GB" sz="1400" b="0" kern="1200" dirty="0">
                              <a:solidFill>
                                <a:schemeClr val="tx1">
                                  <a:lumMod val="90000"/>
                                  <a:lumOff val="10000"/>
                                </a:schemeClr>
                              </a:solidFill>
                              <a:latin typeface="Helvetica" pitchFamily="2" charset="0"/>
                              <a:ea typeface="+mn-ea"/>
                              <a:cs typeface="+mn-cs"/>
                            </a:rPr>
                            <a:t> + 3</a:t>
                          </a:r>
                          <a:r>
                            <a:rPr kumimoji="0" lang="en-US" sz="1400" b="0" kern="1200" baseline="-25000" dirty="0">
                              <a:solidFill>
                                <a:schemeClr val="tx1">
                                  <a:lumMod val="90000"/>
                                  <a:lumOff val="10000"/>
                                </a:schemeClr>
                              </a:solidFill>
                              <a:latin typeface="Helvetica" pitchFamily="2" charset="0"/>
                            </a:rPr>
                            <a:t>FP</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gridSpan="2">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ea typeface="+mn-ea"/>
                              <a:cs typeface="+mn-cs"/>
                            </a:rPr>
                            <a:t>10</a:t>
                          </a: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10005"/>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2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0.07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baseline="0" dirty="0">
                              <a:solidFill>
                                <a:schemeClr val="tx1">
                                  <a:lumMod val="90000"/>
                                  <a:lumOff val="10000"/>
                                </a:schemeClr>
                              </a:solidFill>
                              <a:latin typeface="Helvetica" pitchFamily="2" charset="0"/>
                            </a:rPr>
                            <a:t>1.0</a:t>
                          </a:r>
                          <a:r>
                            <a:rPr kumimoji="0" lang="en-US" sz="1400" b="0" kern="1200" baseline="-25000" dirty="0">
                              <a:solidFill>
                                <a:schemeClr val="tx1">
                                  <a:lumMod val="90000"/>
                                  <a:lumOff val="10000"/>
                                </a:schemeClr>
                              </a:solidFill>
                              <a:latin typeface="Helvetica" pitchFamily="2" charset="0"/>
                            </a:rPr>
                            <a:t>LP</a:t>
                          </a:r>
                          <a:r>
                            <a:rPr kumimoji="0" lang="en-GB" sz="1400" b="0" kern="1200" dirty="0">
                              <a:solidFill>
                                <a:schemeClr val="tx1">
                                  <a:lumMod val="90000"/>
                                  <a:lumOff val="10000"/>
                                </a:schemeClr>
                              </a:solidFill>
                              <a:latin typeface="Helvetica" pitchFamily="2" charset="0"/>
                              <a:ea typeface="+mn-ea"/>
                              <a:cs typeface="+mn-cs"/>
                            </a:rPr>
                            <a:t> + 1.9</a:t>
                          </a:r>
                          <a:r>
                            <a:rPr kumimoji="0" lang="en-US" sz="1400" b="0" kern="1200" baseline="-25000" dirty="0">
                              <a:solidFill>
                                <a:schemeClr val="tx1">
                                  <a:lumMod val="90000"/>
                                  <a:lumOff val="10000"/>
                                </a:schemeClr>
                              </a:solidFill>
                              <a:latin typeface="Helvetica" pitchFamily="2" charset="0"/>
                            </a:rPr>
                            <a:t>FP</a:t>
                          </a:r>
                          <a:r>
                            <a:rPr kumimoji="0" lang="en-GB" sz="1400" b="0" kern="1200" dirty="0">
                              <a:solidFill>
                                <a:schemeClr val="tx1">
                                  <a:lumMod val="90000"/>
                                  <a:lumOff val="10000"/>
                                </a:schemeClr>
                              </a:solidFill>
                              <a:latin typeface="Helvetica" pitchFamily="2" charset="0"/>
                              <a:ea typeface="+mn-ea"/>
                              <a:cs typeface="+mn-cs"/>
                            </a:rPr>
                            <a:t> </a:t>
                          </a:r>
                        </a:p>
                      </a:txBody>
                      <a:tcPr marL="0" marR="0" marT="25718" marB="25718" anchor="ctr">
                        <a:solidFill>
                          <a:srgbClr val="FFFFC1"/>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8.3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rgbClr val="FFFFC1"/>
                        </a:solidFill>
                      </a:tcPr>
                    </a:tc>
                    <a:tc hMerge="1">
                      <a:txBody>
                        <a:bodyPr/>
                        <a:lstStyle/>
                        <a:p>
                          <a:endParaRPr dirty="0"/>
                        </a:p>
                      </a:txBody>
                      <a:tcPr marL="51435" marR="51435" marT="25718" marB="25718" anchor="ctr">
                        <a:solidFill>
                          <a:schemeClr val="accent3">
                            <a:lumMod val="20000"/>
                            <a:lumOff val="80000"/>
                          </a:schemeClr>
                        </a:solidFill>
                      </a:tcPr>
                    </a:tc>
                    <a:extLst>
                      <a:ext uri="{0D108BD9-81ED-4DB2-BD59-A6C34878D82A}">
                        <a16:rowId xmlns:a16="http://schemas.microsoft.com/office/drawing/2014/main" val="963286293"/>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[2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rgbClr val="FFFFC1"/>
                        </a:solidFill>
                      </a:tcPr>
                    </a:tc>
                    <a:tc>
                      <a:txBody>
                        <a:bodyPr/>
                        <a:lstStyle/>
                        <a:p>
                          <a:endParaRPr lang="en-CH"/>
                        </a:p>
                      </a:txBody>
                      <a:tcPr marL="51435" marR="51435" marT="25718" marB="25718" anchor="ctr">
                        <a:blipFill>
                          <a:blip r:embed="rId3"/>
                          <a:stretch>
                            <a:fillRect l="-320482" t="-532000" r="-457831" b="-512000"/>
                          </a:stretch>
                        </a:blip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solidFill>
                              <a:latin typeface="Helvetica" pitchFamily="2" charset="0"/>
                            </a:rPr>
                            <a:t>–</a:t>
                          </a:r>
                        </a:p>
                      </a:txBody>
                      <a:tcPr marL="51435" marR="51435" marT="25718" marB="25718" anchor="ctr">
                        <a:solidFill>
                          <a:srgbClr val="FFFFC1"/>
                        </a:solidFill>
                      </a:tcPr>
                    </a:tc>
                    <a:tc>
                      <a:txBody>
                        <a:bodyPr/>
                        <a:lstStyle/>
                        <a:p>
                          <a:endParaRPr lang="en-CH"/>
                        </a:p>
                      </a:txBody>
                      <a:tcPr marL="51435" marR="51435" marT="25718" marB="25718" anchor="ctr">
                        <a:blipFill>
                          <a:blip r:embed="rId3"/>
                          <a:stretch>
                            <a:fillRect l="-462245" t="-532000" r="-181633" b="-512000"/>
                          </a:stretch>
                        </a:blipFill>
                      </a:tcPr>
                    </a:tc>
                    <a:tc gridSpan="2">
                      <a:txBody>
                        <a:bodyPr/>
                        <a:lstStyle/>
                        <a:p>
                          <a:endParaRPr lang="en-CH"/>
                        </a:p>
                      </a:txBody>
                      <a:tcPr marL="51435" marR="51435" marT="25718" marB="25718" anchor="ctr">
                        <a:blipFill>
                          <a:blip r:embed="rId3"/>
                          <a:stretch>
                            <a:fillRect l="-311299" t="-532000" r="-565" b="-512000"/>
                          </a:stretch>
                        </a:blipFill>
                      </a:tcPr>
                    </a:tc>
                    <a:tc hMerge="1">
                      <a:txBody>
                        <a:bodyPr/>
                        <a:lstStyle/>
                        <a:p>
                          <a:endParaRPr dirty="0"/>
                        </a:p>
                      </a:txBody>
                      <a:tcPr marL="51435" marR="51435" marT="25718" marB="25718" anchor="ctr"/>
                    </a:tc>
                    <a:extLst>
                      <a:ext uri="{0D108BD9-81ED-4DB2-BD59-A6C34878D82A}">
                        <a16:rowId xmlns:a16="http://schemas.microsoft.com/office/drawing/2014/main" val="3962529601"/>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Inst. luminosity / IP [10</a:t>
                          </a:r>
                          <a:r>
                            <a:rPr kumimoji="0" lang="en-US" sz="1400" b="0" kern="1200" baseline="30000" dirty="0">
                              <a:solidFill>
                                <a:schemeClr val="tx1">
                                  <a:lumMod val="90000"/>
                                  <a:lumOff val="10000"/>
                                </a:schemeClr>
                              </a:solidFill>
                              <a:latin typeface="Helvetica" pitchFamily="2" charset="0"/>
                            </a:rPr>
                            <a:t>34</a:t>
                          </a:r>
                          <a:r>
                            <a:rPr kumimoji="0" lang="en-US" sz="1400" b="0" kern="1200" dirty="0">
                              <a:solidFill>
                                <a:schemeClr val="tx1">
                                  <a:lumMod val="90000"/>
                                  <a:lumOff val="10000"/>
                                </a:schemeClr>
                              </a:solidFill>
                              <a:latin typeface="Helvetica" pitchFamily="2" charset="0"/>
                            </a:rPr>
                            <a:t> cm</a:t>
                          </a:r>
                          <a:r>
                            <a:rPr kumimoji="0" lang="en-US" sz="1400" b="0" kern="1200" baseline="30000" dirty="0">
                              <a:solidFill>
                                <a:schemeClr val="tx1">
                                  <a:lumMod val="90000"/>
                                  <a:lumOff val="10000"/>
                                </a:schemeClr>
                              </a:solidFill>
                              <a:latin typeface="Helvetica" pitchFamily="2" charset="0"/>
                            </a:rPr>
                            <a:t>–2</a:t>
                          </a:r>
                          <a:r>
                            <a:rPr kumimoji="0" lang="en-US" sz="1400" b="0" kern="1200" dirty="0">
                              <a:solidFill>
                                <a:schemeClr val="tx1">
                                  <a:lumMod val="90000"/>
                                  <a:lumOff val="10000"/>
                                </a:schemeClr>
                              </a:solidFill>
                              <a:latin typeface="Helvetica" pitchFamily="2" charset="0"/>
                            </a:rPr>
                            <a:t>s</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144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 </a:t>
                          </a:r>
                          <a:r>
                            <a:rPr kumimoji="0" lang="en-US" sz="1100" b="0" kern="1200" dirty="0">
                              <a:solidFill>
                                <a:schemeClr val="tx1">
                                  <a:lumMod val="90000"/>
                                  <a:lumOff val="10000"/>
                                </a:schemeClr>
                              </a:solidFill>
                              <a:latin typeface="Helvetica" pitchFamily="2" charset="0"/>
                            </a:rPr>
                            <a:t>(157, 163 GeV)</a:t>
                          </a:r>
                          <a:endParaRPr kumimoji="0" lang="en-US" sz="1400" b="0" kern="1200" dirty="0">
                            <a:solidFill>
                              <a:schemeClr val="tx1">
                                <a:lumMod val="90000"/>
                                <a:lumOff val="10000"/>
                              </a:schemeClr>
                            </a:solidFill>
                            <a:latin typeface="Helvetica" pitchFamily="2" charset="0"/>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7.5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(240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1.8 </a:t>
                          </a:r>
                          <a:r>
                            <a:rPr kumimoji="0" lang="en-GB" sz="1100" b="0" kern="1200" dirty="0">
                              <a:solidFill>
                                <a:schemeClr val="tx1">
                                  <a:lumMod val="90000"/>
                                  <a:lumOff val="10000"/>
                                </a:schemeClr>
                              </a:solidFill>
                              <a:latin typeface="Helvetica" pitchFamily="2" charset="0"/>
                              <a:ea typeface="+mn-ea"/>
                              <a:cs typeface="+mn-cs"/>
                            </a:rPr>
                            <a:t>(~350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1.4 </a:t>
                          </a:r>
                          <a:r>
                            <a:rPr kumimoji="0" lang="en-GB" sz="1100" b="0" i="0" u="none" strike="noStrike" kern="1200" cap="none" spc="0" normalizeH="0" baseline="0" noProof="0" dirty="0">
                              <a:ln>
                                <a:noFill/>
                              </a:ln>
                              <a:solidFill>
                                <a:srgbClr val="000000">
                                  <a:lumMod val="90000"/>
                                  <a:lumOff val="10000"/>
                                </a:srgbClr>
                              </a:solidFill>
                              <a:effectLst/>
                              <a:uLnTx/>
                              <a:uFillTx/>
                              <a:latin typeface="Helvetica" pitchFamily="2" charset="0"/>
                              <a:ea typeface="+mn-ea"/>
                              <a:cs typeface="+mn-cs"/>
                            </a:rPr>
                            <a:t>(365 GeV)</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594538425"/>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400" b="0" kern="1200" dirty="0">
                              <a:solidFill>
                                <a:schemeClr val="tx1">
                                  <a:lumMod val="90000"/>
                                  <a:lumOff val="10000"/>
                                </a:schemeClr>
                              </a:solidFill>
                              <a:latin typeface="Helvetica" pitchFamily="2" charset="0"/>
                            </a:rPr>
                            <a:t>Integrated luminosity / year / IP [ab</a:t>
                          </a:r>
                          <a:r>
                            <a:rPr kumimoji="0" lang="en-US" sz="1400" b="0" kern="1200" baseline="30000" dirty="0">
                              <a:solidFill>
                                <a:schemeClr val="tx1">
                                  <a:lumMod val="90000"/>
                                  <a:lumOff val="10000"/>
                                </a:schemeClr>
                              </a:solidFill>
                              <a:latin typeface="Helvetica" pitchFamily="2" charset="0"/>
                            </a:rPr>
                            <a:t>–1</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0.9</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0.21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0.17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440437566"/>
                      </a:ext>
                    </a:extLst>
                  </a:tr>
                  <a:tr h="312453">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400" b="0" kern="1200" dirty="0">
                              <a:solidFill>
                                <a:schemeClr val="tx1">
                                  <a:lumMod val="90000"/>
                                  <a:lumOff val="10000"/>
                                </a:schemeClr>
                              </a:solidFill>
                              <a:latin typeface="Helvetica" pitchFamily="2" charset="0"/>
                            </a:rPr>
                            <a:t>Run time (including </a:t>
                          </a:r>
                          <a:r>
                            <a:rPr kumimoji="0" lang="en-GB" sz="1400" b="0" kern="1200" dirty="0" err="1">
                              <a:solidFill>
                                <a:schemeClr val="tx1">
                                  <a:lumMod val="90000"/>
                                  <a:lumOff val="10000"/>
                                </a:schemeClr>
                              </a:solidFill>
                              <a:latin typeface="Helvetica" pitchFamily="2" charset="0"/>
                            </a:rPr>
                            <a:t>lumi</a:t>
                          </a:r>
                          <a:r>
                            <a:rPr kumimoji="0" lang="en-GB" sz="1400" b="0" kern="1200" dirty="0">
                              <a:solidFill>
                                <a:schemeClr val="tx1">
                                  <a:lumMod val="90000"/>
                                  <a:lumOff val="10000"/>
                                </a:schemeClr>
                              </a:solidFill>
                              <a:latin typeface="Helvetica" pitchFamily="2" charset="0"/>
                            </a:rPr>
                            <a:t> ramp-up) [years]</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algn="ctr"/>
                          <a:r>
                            <a:rPr kumimoji="0" lang="en-GB" sz="1400" b="0" kern="1200" dirty="0">
                              <a:solidFill>
                                <a:schemeClr val="tx1">
                                  <a:lumMod val="90000"/>
                                  <a:lumOff val="10000"/>
                                </a:schemeClr>
                              </a:solidFill>
                              <a:latin typeface="Helvetica" pitchFamily="2" charset="0"/>
                            </a:rPr>
                            <a:t>3</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1</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167799703"/>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lumMod val="90000"/>
                                  <a:lumOff val="10000"/>
                                </a:schemeClr>
                              </a:solidFill>
                              <a:latin typeface="Helvetica" pitchFamily="2" charset="0"/>
                            </a:rPr>
                            <a:t>Total integrated luminosity [ab</a:t>
                          </a:r>
                          <a:r>
                            <a:rPr kumimoji="0" lang="en-US" sz="1400" b="0" kern="1200" baseline="30000" dirty="0">
                              <a:solidFill>
                                <a:schemeClr val="tx1">
                                  <a:lumMod val="90000"/>
                                  <a:lumOff val="10000"/>
                                </a:schemeClr>
                              </a:solidFill>
                              <a:latin typeface="Helvetica" pitchFamily="2" charset="0"/>
                            </a:rPr>
                            <a:t>–1</a:t>
                          </a:r>
                          <a:r>
                            <a:rPr kumimoji="0" lang="en-US" sz="1400" b="0" kern="1200" baseline="0" dirty="0">
                              <a:solidFill>
                                <a:schemeClr val="tx1">
                                  <a:lumMod val="90000"/>
                                  <a:lumOff val="10000"/>
                                </a:schemeClr>
                              </a:solidFill>
                              <a:latin typeface="Helvetica" pitchFamily="2" charset="0"/>
                            </a:rPr>
                            <a:t>, 4 IPs</a:t>
                          </a:r>
                          <a:r>
                            <a:rPr kumimoji="0" lang="en-US" sz="1400" b="0" kern="1200" dirty="0">
                              <a:solidFill>
                                <a:schemeClr val="tx1">
                                  <a:lumMod val="90000"/>
                                  <a:lumOff val="10000"/>
                                </a:schemeClr>
                              </a:solidFill>
                              <a:latin typeface="Helvetica" pitchFamily="2" charset="0"/>
                            </a:rPr>
                            <a:t>]</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205</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19.2</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400" b="0" kern="1200" dirty="0">
                              <a:solidFill>
                                <a:schemeClr val="tx1">
                                  <a:lumMod val="90000"/>
                                  <a:lumOff val="10000"/>
                                </a:schemeClr>
                              </a:solidFill>
                              <a:latin typeface="Helvetica" pitchFamily="2" charset="0"/>
                            </a:rPr>
                            <a:t>10.8</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defTabSz="914400" rtl="0" eaLnBrk="1" latinLnBrk="0" hangingPunct="1"/>
                          <a:r>
                            <a:rPr kumimoji="0" lang="en-US" sz="1400" b="0" kern="1200" dirty="0">
                              <a:solidFill>
                                <a:schemeClr val="tx1">
                                  <a:lumMod val="90000"/>
                                  <a:lumOff val="10000"/>
                                </a:schemeClr>
                              </a:solidFill>
                              <a:latin typeface="Helvetica" pitchFamily="2" charset="0"/>
                            </a:rPr>
                            <a:t>0.4</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pPr marL="0" algn="ctr" defTabSz="914400" rtl="0" eaLnBrk="1" latinLnBrk="0" hangingPunct="1"/>
                          <a:r>
                            <a:rPr kumimoji="0" lang="en-GB" sz="1400" b="0" kern="1200" dirty="0">
                              <a:solidFill>
                                <a:schemeClr val="tx1">
                                  <a:lumMod val="90000"/>
                                  <a:lumOff val="10000"/>
                                </a:schemeClr>
                              </a:solidFill>
                              <a:latin typeface="Helvetica" pitchFamily="2" charset="0"/>
                            </a:rPr>
                            <a:t>2.7</a:t>
                          </a:r>
                          <a:endParaRPr kumimoji="0" lang="en-GB" sz="1400" b="0" kern="1200" dirty="0">
                            <a:solidFill>
                              <a:schemeClr val="tx1">
                                <a:lumMod val="90000"/>
                                <a:lumOff val="10000"/>
                              </a:schemeClr>
                            </a:solidFill>
                            <a:latin typeface="Helvetica" pitchFamily="2" charset="0"/>
                            <a:ea typeface="+mn-ea"/>
                            <a:cs typeface="+mn-cs"/>
                          </a:endParaRPr>
                        </a:p>
                      </a:txBody>
                      <a:tcPr marL="51435" marR="51435" marT="25718" marB="25718" anchor="ctr">
                        <a:solidFill>
                          <a:schemeClr val="accent1">
                            <a:lumMod val="20000"/>
                            <a:lumOff val="80000"/>
                          </a:schemeClr>
                        </a:solidFill>
                      </a:tcPr>
                    </a:tc>
                    <a:extLst>
                      <a:ext uri="{0D108BD9-81ED-4DB2-BD59-A6C34878D82A}">
                        <a16:rowId xmlns:a16="http://schemas.microsoft.com/office/drawing/2014/main" val="2513034531"/>
                      </a:ext>
                    </a:extLst>
                  </a:tr>
                  <a:tr h="31245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400" b="0" kern="1200" dirty="0">
                              <a:solidFill>
                                <a:schemeClr val="tx1"/>
                              </a:solidFill>
                              <a:latin typeface="Helvetica" pitchFamily="2" charset="0"/>
                            </a:rPr>
                            <a:t>Total number of events</a:t>
                          </a:r>
                          <a:r>
                            <a:rPr kumimoji="0" lang="en-US" sz="1400" b="0" kern="1200" baseline="0" dirty="0">
                              <a:solidFill>
                                <a:schemeClr val="tx1">
                                  <a:lumMod val="90000"/>
                                  <a:lumOff val="10000"/>
                                </a:schemeClr>
                              </a:solidFill>
                              <a:latin typeface="Helvetica" pitchFamily="2" charset="0"/>
                            </a:rPr>
                            <a:t> [4 IPs]</a:t>
                          </a:r>
                          <a:endParaRPr kumimoji="0" lang="en-GB" sz="1400" b="0" kern="1200" dirty="0">
                            <a:solidFill>
                              <a:schemeClr val="tx1"/>
                            </a:solidFill>
                            <a:latin typeface="Helvetica" pitchFamily="2" charset="0"/>
                            <a:ea typeface="+mn-ea"/>
                            <a:cs typeface="+mn-cs"/>
                          </a:endParaRPr>
                        </a:p>
                      </a:txBody>
                      <a:tcPr marL="51435" marR="51435" marT="25718" marB="25718" anchor="ctr">
                        <a:solidFill>
                          <a:schemeClr val="accent1">
                            <a:lumMod val="20000"/>
                            <a:lumOff val="80000"/>
                          </a:schemeClr>
                        </a:solidFill>
                      </a:tcPr>
                    </a:tc>
                    <a:tc>
                      <a:txBody>
                        <a:bodyPr/>
                        <a:lstStyle/>
                        <a:p>
                          <a:endParaRPr lang="en-CH"/>
                        </a:p>
                      </a:txBody>
                      <a:tcPr marL="51435" marR="51435" marT="25718" marB="25718" anchor="ctr">
                        <a:blipFill>
                          <a:blip r:embed="rId3"/>
                          <a:stretch>
                            <a:fillRect l="-320482" t="-1024000" r="-457831" b="-20000"/>
                          </a:stretch>
                        </a:blipFill>
                      </a:tcPr>
                    </a:tc>
                    <a:tc>
                      <a:txBody>
                        <a:bodyPr/>
                        <a:lstStyle/>
                        <a:p>
                          <a:endParaRPr lang="en-CH"/>
                        </a:p>
                      </a:txBody>
                      <a:tcPr marL="51435" marR="51435" marT="25718" marB="25718" anchor="ctr">
                        <a:blipFill>
                          <a:blip r:embed="rId3"/>
                          <a:stretch>
                            <a:fillRect l="-335577" t="-1024000" r="-265385" b="-20000"/>
                          </a:stretch>
                        </a:blipFill>
                      </a:tcPr>
                    </a:tc>
                    <a:tc>
                      <a:txBody>
                        <a:bodyPr/>
                        <a:lstStyle/>
                        <a:p>
                          <a:endParaRPr lang="en-CH"/>
                        </a:p>
                      </a:txBody>
                      <a:tcPr marL="51435" marR="51435" marT="25718" marB="25718" anchor="ctr">
                        <a:blipFill>
                          <a:blip r:embed="rId3"/>
                          <a:stretch>
                            <a:fillRect l="-462245" t="-1024000" r="-181633" b="-20000"/>
                          </a:stretch>
                        </a:blipFill>
                      </a:tcPr>
                    </a:tc>
                    <a:tc gridSpan="2">
                      <a:txBody>
                        <a:bodyPr/>
                        <a:lstStyle/>
                        <a:p>
                          <a:endParaRPr lang="en-CH"/>
                        </a:p>
                      </a:txBody>
                      <a:tcPr marL="51435" marR="51435" marT="25718" marB="25718" anchor="ctr">
                        <a:blipFill>
                          <a:blip r:embed="rId3"/>
                          <a:stretch>
                            <a:fillRect l="-311299" t="-1024000" r="-565" b="-20000"/>
                          </a:stretch>
                        </a:blipFill>
                      </a:tcPr>
                    </a:tc>
                    <a:tc hMerge="1">
                      <a:txBody>
                        <a:bodyPr/>
                        <a:lstStyle/>
                        <a:p>
                          <a:endParaRPr dirty="0"/>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Fallback>
      </mc:AlternateContent>
      <p:sp>
        <p:nvSpPr>
          <p:cNvPr id="9" name="TextBox 8">
            <a:extLst>
              <a:ext uri="{FF2B5EF4-FFF2-40B4-BE49-F238E27FC236}">
                <a16:creationId xmlns:a16="http://schemas.microsoft.com/office/drawing/2014/main" id="{172CC14B-7DDE-56B0-B11A-1E305EC937B1}"/>
              </a:ext>
            </a:extLst>
          </p:cNvPr>
          <p:cNvSpPr txBox="1"/>
          <p:nvPr/>
        </p:nvSpPr>
        <p:spPr>
          <a:xfrm rot="16200000">
            <a:off x="342438" y="2234844"/>
            <a:ext cx="532518" cy="307777"/>
          </a:xfrm>
          <a:prstGeom prst="rect">
            <a:avLst/>
          </a:prstGeom>
          <a:noFill/>
        </p:spPr>
        <p:txBody>
          <a:bodyPr wrap="none" rtlCol="0">
            <a:spAutoFit/>
          </a:bodyPr>
          <a:lstStyle/>
          <a:p>
            <a:pPr marL="0" algn="l">
              <a:spcBef>
                <a:spcPts val="3000"/>
              </a:spcBef>
            </a:pPr>
            <a:r>
              <a:rPr lang="en-GB" sz="1400" b="1" dirty="0">
                <a:solidFill>
                  <a:srgbClr val="A17B0B"/>
                </a:solidFill>
                <a:latin typeface="Helvetica" pitchFamily="2" charset="0"/>
                <a:ea typeface="Helvetica Light" charset="0"/>
                <a:cs typeface="Helvetica Light" charset="0"/>
                <a:sym typeface="Wingdings" pitchFamily="2" charset="2"/>
              </a:rPr>
              <a:t>LCF</a:t>
            </a:r>
          </a:p>
        </p:txBody>
      </p:sp>
      <p:sp>
        <p:nvSpPr>
          <p:cNvPr id="10" name="TextBox 9">
            <a:extLst>
              <a:ext uri="{FF2B5EF4-FFF2-40B4-BE49-F238E27FC236}">
                <a16:creationId xmlns:a16="http://schemas.microsoft.com/office/drawing/2014/main" id="{5DB98E8F-F3E4-E931-2C4E-54BEF2EC37EA}"/>
              </a:ext>
            </a:extLst>
          </p:cNvPr>
          <p:cNvSpPr txBox="1"/>
          <p:nvPr/>
        </p:nvSpPr>
        <p:spPr>
          <a:xfrm rot="16200000">
            <a:off x="202977" y="4024580"/>
            <a:ext cx="811441" cy="307777"/>
          </a:xfrm>
          <a:prstGeom prst="rect">
            <a:avLst/>
          </a:prstGeom>
          <a:noFill/>
        </p:spPr>
        <p:txBody>
          <a:bodyPr wrap="none" rtlCol="0">
            <a:spAutoFit/>
          </a:bodyPr>
          <a:lstStyle/>
          <a:p>
            <a:pPr marL="0" algn="l">
              <a:spcBef>
                <a:spcPts val="3000"/>
              </a:spcBef>
            </a:pPr>
            <a:r>
              <a:rPr lang="en-GB" sz="1400" b="1" dirty="0">
                <a:solidFill>
                  <a:srgbClr val="0070C0"/>
                </a:solidFill>
                <a:latin typeface="Helvetica" pitchFamily="2" charset="0"/>
                <a:ea typeface="Helvetica Light" charset="0"/>
                <a:cs typeface="Helvetica Light" charset="0"/>
                <a:sym typeface="Wingdings" pitchFamily="2" charset="2"/>
              </a:rPr>
              <a:t>FCC-ee</a:t>
            </a:r>
          </a:p>
        </p:txBody>
      </p:sp>
      <p:sp>
        <p:nvSpPr>
          <p:cNvPr id="11" name="TextBox 10">
            <a:extLst>
              <a:ext uri="{FF2B5EF4-FFF2-40B4-BE49-F238E27FC236}">
                <a16:creationId xmlns:a16="http://schemas.microsoft.com/office/drawing/2014/main" id="{8402984A-FC74-E37D-4AFA-52703348B8CA}"/>
              </a:ext>
            </a:extLst>
          </p:cNvPr>
          <p:cNvSpPr txBox="1"/>
          <p:nvPr/>
        </p:nvSpPr>
        <p:spPr>
          <a:xfrm>
            <a:off x="10132947" y="2251105"/>
            <a:ext cx="2041416" cy="830997"/>
          </a:xfrm>
          <a:prstGeom prst="rect">
            <a:avLst/>
          </a:prstGeom>
          <a:noFill/>
        </p:spPr>
        <p:txBody>
          <a:bodyPr wrap="square" rtlCol="0">
            <a:spAutoFit/>
          </a:bodyPr>
          <a:lstStyle/>
          <a:p>
            <a:pPr marL="0" algn="l">
              <a:spcBef>
                <a:spcPts val="3000"/>
              </a:spcBef>
            </a:pPr>
            <a:r>
              <a:rPr lang="en-GB" sz="1200" dirty="0">
                <a:solidFill>
                  <a:srgbClr val="A17B0B"/>
                </a:solidFill>
                <a:latin typeface="Helvetica" pitchFamily="2" charset="0"/>
                <a:ea typeface="Helvetica Light" charset="0"/>
                <a:cs typeface="Helvetica Light" charset="0"/>
                <a:sym typeface="Wingdings" pitchFamily="2" charset="2"/>
              </a:rPr>
              <a:t>Total cost: </a:t>
            </a:r>
          </a:p>
          <a:p>
            <a:pPr marL="171450" indent="-171450" algn="l">
              <a:buFont typeface="Arial" panose="020B0604020202020204" pitchFamily="34" charset="0"/>
              <a:buChar char="•"/>
            </a:pPr>
            <a:r>
              <a:rPr lang="en-GB" sz="1200" dirty="0">
                <a:solidFill>
                  <a:srgbClr val="A17B0B"/>
                </a:solidFill>
                <a:latin typeface="Helvetica" pitchFamily="2" charset="0"/>
                <a:ea typeface="Helvetica Light" charset="0"/>
                <a:cs typeface="Helvetica Light" charset="0"/>
                <a:sym typeface="Wingdings" pitchFamily="2" charset="2"/>
              </a:rPr>
              <a:t>8.5B CHF (250 GeV, LP)</a:t>
            </a:r>
          </a:p>
          <a:p>
            <a:pPr marL="171450" indent="-171450" algn="l">
              <a:buFont typeface="Arial" panose="020B0604020202020204" pitchFamily="34" charset="0"/>
              <a:buChar char="•"/>
            </a:pPr>
            <a:r>
              <a:rPr lang="en-GB" sz="1200" dirty="0">
                <a:solidFill>
                  <a:srgbClr val="A17B0B"/>
                </a:solidFill>
                <a:latin typeface="Helvetica" pitchFamily="2" charset="0"/>
                <a:ea typeface="Helvetica Light" charset="0"/>
                <a:cs typeface="Helvetica Light" charset="0"/>
                <a:sym typeface="Wingdings" pitchFamily="2" charset="2"/>
              </a:rPr>
              <a:t>9.3B CHF (250 GeV, FP)</a:t>
            </a:r>
          </a:p>
          <a:p>
            <a:pPr marL="171450" indent="-171450" algn="l">
              <a:buFont typeface="Arial" panose="020B0604020202020204" pitchFamily="34" charset="0"/>
              <a:buChar char="•"/>
            </a:pPr>
            <a:r>
              <a:rPr lang="en-GB" sz="1200" dirty="0">
                <a:solidFill>
                  <a:srgbClr val="A17B0B"/>
                </a:solidFill>
                <a:latin typeface="Helvetica" pitchFamily="2" charset="0"/>
                <a:ea typeface="Helvetica Light" charset="0"/>
                <a:cs typeface="Helvetica Light" charset="0"/>
                <a:sym typeface="Wingdings" pitchFamily="2" charset="2"/>
              </a:rPr>
              <a:t>14.8B CHF (550 GeV)</a:t>
            </a:r>
          </a:p>
        </p:txBody>
      </p:sp>
      <p:sp>
        <p:nvSpPr>
          <p:cNvPr id="12" name="TextBox 11">
            <a:extLst>
              <a:ext uri="{FF2B5EF4-FFF2-40B4-BE49-F238E27FC236}">
                <a16:creationId xmlns:a16="http://schemas.microsoft.com/office/drawing/2014/main" id="{10EA0CB4-A9EE-A562-95BC-26C27F62C086}"/>
              </a:ext>
            </a:extLst>
          </p:cNvPr>
          <p:cNvSpPr txBox="1"/>
          <p:nvPr/>
        </p:nvSpPr>
        <p:spPr>
          <a:xfrm>
            <a:off x="10148976" y="3822477"/>
            <a:ext cx="1637564" cy="276999"/>
          </a:xfrm>
          <a:prstGeom prst="rect">
            <a:avLst/>
          </a:prstGeom>
          <a:noFill/>
        </p:spPr>
        <p:txBody>
          <a:bodyPr wrap="none" rtlCol="0">
            <a:spAutoFit/>
          </a:bodyPr>
          <a:lstStyle/>
          <a:p>
            <a:pPr marL="0" algn="l">
              <a:spcBef>
                <a:spcPts val="3000"/>
              </a:spcBef>
            </a:pPr>
            <a:r>
              <a:rPr lang="en-GB" sz="1200" dirty="0">
                <a:solidFill>
                  <a:srgbClr val="0070C0"/>
                </a:solidFill>
                <a:latin typeface="Helvetica" pitchFamily="2" charset="0"/>
                <a:ea typeface="Helvetica Light" charset="0"/>
                <a:cs typeface="Helvetica Light" charset="0"/>
                <a:sym typeface="Wingdings" pitchFamily="2" charset="2"/>
              </a:rPr>
              <a:t>Total cost 15.3B CHF</a:t>
            </a:r>
          </a:p>
        </p:txBody>
      </p:sp>
      <p:sp>
        <p:nvSpPr>
          <p:cNvPr id="14" name="TextBox 13">
            <a:extLst>
              <a:ext uri="{FF2B5EF4-FFF2-40B4-BE49-F238E27FC236}">
                <a16:creationId xmlns:a16="http://schemas.microsoft.com/office/drawing/2014/main" id="{F520A09A-3373-8C47-12CA-8FF2A814DB75}"/>
              </a:ext>
            </a:extLst>
          </p:cNvPr>
          <p:cNvSpPr txBox="1"/>
          <p:nvPr/>
        </p:nvSpPr>
        <p:spPr>
          <a:xfrm>
            <a:off x="10148976" y="1890391"/>
            <a:ext cx="1088760" cy="276999"/>
          </a:xfrm>
          <a:prstGeom prst="rect">
            <a:avLst/>
          </a:prstGeom>
          <a:noFill/>
        </p:spPr>
        <p:txBody>
          <a:bodyPr wrap="none" rtlCol="0">
            <a:spAutoFit/>
          </a:bodyPr>
          <a:lstStyle/>
          <a:p>
            <a:pPr marL="0" algn="l">
              <a:spcBef>
                <a:spcPts val="3000"/>
              </a:spcBef>
            </a:pPr>
            <a:r>
              <a:rPr lang="en-GB" sz="1200" dirty="0">
                <a:solidFill>
                  <a:schemeClr val="tx1">
                    <a:lumMod val="75000"/>
                    <a:lumOff val="25000"/>
                  </a:schemeClr>
                </a:solidFill>
                <a:latin typeface="Helvetica" pitchFamily="2" charset="0"/>
                <a:ea typeface="Helvetica Light" charset="0"/>
                <a:cs typeface="Helvetica Light" charset="0"/>
                <a:sym typeface="Wingdings" pitchFamily="2" charset="2"/>
              </a:rPr>
              <a:t>Construction:</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8EAC6BD2-816D-6EB4-DA74-AA5C98A673FE}"/>
                  </a:ext>
                </a:extLst>
              </p:cNvPr>
              <p:cNvSpPr txBox="1"/>
              <p:nvPr/>
            </p:nvSpPr>
            <p:spPr>
              <a:xfrm>
                <a:off x="641951" y="5798154"/>
                <a:ext cx="10012797" cy="909544"/>
              </a:xfrm>
              <a:prstGeom prst="rect">
                <a:avLst/>
              </a:prstGeom>
              <a:noFill/>
            </p:spPr>
            <p:txBody>
              <a:bodyPr wrap="square" rtlCol="0">
                <a:spAutoFit/>
              </a:bodyPr>
              <a:lstStyle/>
              <a:p>
                <a:pPr marL="0" algn="l">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Challenges for for LCF include the positron source, final focus and nano-beam stability (</a:t>
                </a:r>
                <a14:m>
                  <m:oMath xmlns:m="http://schemas.openxmlformats.org/officeDocument/2006/math">
                    <m:sSubSup>
                      <m:sSubSupPr>
                        <m:ctrlPr>
                          <a:rPr lang="en-GB" sz="1400" i="1" smtClean="0">
                            <a:solidFill>
                              <a:prstClr val="black"/>
                            </a:solidFill>
                            <a:latin typeface="Cambria Math" panose="02040503050406030204" pitchFamily="18" charset="0"/>
                            <a:sym typeface="Wingdings" pitchFamily="2" charset="2"/>
                          </a:rPr>
                        </m:ctrlPr>
                      </m:sSubSupPr>
                      <m:e>
                        <m:r>
                          <a:rPr lang="en-GB" sz="1400" i="1" smtClean="0">
                            <a:solidFill>
                              <a:prstClr val="black"/>
                            </a:solidFill>
                            <a:latin typeface="Cambria Math" panose="02040503050406030204" pitchFamily="18" charset="0"/>
                            <a:ea typeface="Cambria Math" panose="02040503050406030204" pitchFamily="18" charset="0"/>
                            <a:sym typeface="Wingdings" pitchFamily="2" charset="2"/>
                          </a:rPr>
                          <m:t>𝜎</m:t>
                        </m:r>
                      </m:e>
                      <m:sub>
                        <m:r>
                          <a:rPr lang="en-US" sz="1400" b="0" i="1" smtClean="0">
                            <a:solidFill>
                              <a:prstClr val="black"/>
                            </a:solidFill>
                            <a:latin typeface="Cambria Math" panose="02040503050406030204" pitchFamily="18" charset="0"/>
                            <a:sym typeface="Wingdings" pitchFamily="2" charset="2"/>
                          </a:rPr>
                          <m:t>𝑦</m:t>
                        </m:r>
                      </m:sub>
                      <m:sup>
                        <m:r>
                          <a:rPr lang="en-US" sz="1400" b="0" i="1" smtClean="0">
                            <a:solidFill>
                              <a:prstClr val="black"/>
                            </a:solidFill>
                            <a:latin typeface="Cambria Math" panose="02040503050406030204" pitchFamily="18" charset="0"/>
                            <a:sym typeface="Wingdings" pitchFamily="2" charset="2"/>
                          </a:rPr>
                          <m:t>∗</m:t>
                        </m:r>
                      </m:sup>
                    </m:sSubSup>
                  </m:oMath>
                </a14:m>
                <a:r>
                  <a:rPr lang="en-GB" sz="1400" dirty="0">
                    <a:solidFill>
                      <a:prstClr val="black"/>
                    </a:solidFill>
                    <a:latin typeface="Helvetica" pitchFamily="2" charset="0"/>
                    <a:ea typeface="Helvetica Light" charset="0"/>
                    <a:cs typeface="Helvetica Light" charset="0"/>
                    <a:sym typeface="Wingdings" pitchFamily="2" charset="2"/>
                  </a:rPr>
                  <a:t> ~ 6–8 nm, FCC-ee: 40 nm)</a:t>
                </a:r>
              </a:p>
              <a:p>
                <a:pPr marL="0" algn="l">
                  <a:spcBef>
                    <a:spcPts val="1200"/>
                  </a:spcBef>
                </a:pPr>
                <a:r>
                  <a:rPr lang="en-GB" sz="1400" dirty="0">
                    <a:solidFill>
                      <a:prstClr val="black"/>
                    </a:solidFill>
                    <a:latin typeface="Helvetica" pitchFamily="2" charset="0"/>
                    <a:ea typeface="Helvetica Light" charset="0"/>
                    <a:cs typeface="Helvetica Light" charset="0"/>
                    <a:sym typeface="Wingdings" pitchFamily="2" charset="2"/>
                  </a:rPr>
                  <a:t>Options to increase energy beyond 550 GeV with development and installation of higher gradient accelerating technologies (see </a:t>
                </a:r>
                <a:r>
                  <a:rPr lang="en-GB" sz="1400" dirty="0">
                    <a:solidFill>
                      <a:prstClr val="black"/>
                    </a:solidFill>
                    <a:latin typeface="Helvetica" pitchFamily="2" charset="0"/>
                    <a:ea typeface="Helvetica Light" charset="0"/>
                    <a:cs typeface="Helvetica Light" charset="0"/>
                    <a:sym typeface="Wingdings" pitchFamily="2" charset="2"/>
                    <a:hlinkClick r:id="rId4"/>
                  </a:rPr>
                  <a:t>here</a:t>
                </a:r>
                <a:r>
                  <a:rPr lang="en-GB" sz="1400" dirty="0">
                    <a:solidFill>
                      <a:prstClr val="black"/>
                    </a:solidFill>
                    <a:latin typeface="Helvetica" pitchFamily="2" charset="0"/>
                    <a:ea typeface="Helvetica Light" charset="0"/>
                    <a:cs typeface="Helvetica Light" charset="0"/>
                    <a:sym typeface="Wingdings" pitchFamily="2" charset="2"/>
                  </a:rPr>
                  <a:t> for a discussion of options)</a:t>
                </a:r>
              </a:p>
            </p:txBody>
          </p:sp>
        </mc:Choice>
        <mc:Fallback xmlns="">
          <p:sp>
            <p:nvSpPr>
              <p:cNvPr id="16" name="TextBox 15">
                <a:extLst>
                  <a:ext uri="{FF2B5EF4-FFF2-40B4-BE49-F238E27FC236}">
                    <a16:creationId xmlns:a16="http://schemas.microsoft.com/office/drawing/2014/main" id="{8EAC6BD2-816D-6EB4-DA74-AA5C98A673FE}"/>
                  </a:ext>
                </a:extLst>
              </p:cNvPr>
              <p:cNvSpPr txBox="1">
                <a:spLocks noRot="1" noChangeAspect="1" noMove="1" noResize="1" noEditPoints="1" noAdjustHandles="1" noChangeArrowheads="1" noChangeShapeType="1" noTextEdit="1"/>
              </p:cNvSpPr>
              <p:nvPr/>
            </p:nvSpPr>
            <p:spPr>
              <a:xfrm>
                <a:off x="641951" y="5798154"/>
                <a:ext cx="10012797" cy="909544"/>
              </a:xfrm>
              <a:prstGeom prst="rect">
                <a:avLst/>
              </a:prstGeom>
              <a:blipFill>
                <a:blip r:embed="rId5"/>
                <a:stretch>
                  <a:fillRect l="-253" t="-1389" b="-6944"/>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5B41F79D-92CA-D66F-69BB-2CD72F79855E}"/>
              </a:ext>
            </a:extLst>
          </p:cNvPr>
          <p:cNvSpPr txBox="1"/>
          <p:nvPr/>
        </p:nvSpPr>
        <p:spPr>
          <a:xfrm>
            <a:off x="654651" y="5472689"/>
            <a:ext cx="7130478" cy="261610"/>
          </a:xfrm>
          <a:prstGeom prst="rect">
            <a:avLst/>
          </a:prstGeom>
          <a:noFill/>
        </p:spPr>
        <p:txBody>
          <a:bodyPr wrap="none" rtlCol="0">
            <a:spAutoFit/>
          </a:bodyPr>
          <a:lstStyle/>
          <a:p>
            <a:pPr marL="0" algn="l">
              <a:spcBef>
                <a:spcPts val="3000"/>
              </a:spcBef>
            </a:pPr>
            <a:r>
              <a:rPr lang="en-GB" sz="1100" dirty="0">
                <a:solidFill>
                  <a:schemeClr val="tx1">
                    <a:lumMod val="75000"/>
                    <a:lumOff val="25000"/>
                  </a:schemeClr>
                </a:solidFill>
                <a:latin typeface="Helvetica" pitchFamily="2" charset="0"/>
                <a:ea typeface="Helvetica Light" charset="0"/>
                <a:cs typeface="Helvetica Light" charset="0"/>
                <a:sym typeface="Wingdings" pitchFamily="2" charset="2"/>
              </a:rPr>
              <a:t>*LCF proposes to share luminosity among two interaction regions, ie, same integrated luminosity as for single IP</a:t>
            </a:r>
          </a:p>
        </p:txBody>
      </p:sp>
    </p:spTree>
    <p:extLst>
      <p:ext uri="{BB962C8B-B14F-4D97-AF65-F5344CB8AC3E}">
        <p14:creationId xmlns:p14="http://schemas.microsoft.com/office/powerpoint/2010/main" val="3490742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algn="l">
          <a:defRPr sz="1600" dirty="0" smtClean="0">
            <a:latin typeface="Helvetica" pitchFamily="2" charset="0"/>
          </a:defRPr>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5_Office Theme">
  <a:themeElements>
    <a:clrScheme name="Custom 10">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6FD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none">
        <a:spAutoFit/>
      </a:bodyPr>
      <a:lstStyle>
        <a:defPPr algn="l">
          <a:defRPr sz="1600" dirty="0">
            <a:latin typeface="Helvetica" pitchFamily="2" charset="0"/>
          </a:defRPr>
        </a:defPPr>
      </a:lstStyle>
    </a:spDef>
    <a:lnDef>
      <a:spPr>
        <a:effectLst/>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algn="l">
          <a:spcBef>
            <a:spcPts val="3000"/>
          </a:spcBef>
          <a:defRPr sz="1400" dirty="0" smtClean="0">
            <a:solidFill>
              <a:prstClr val="black"/>
            </a:solidFill>
            <a:latin typeface="Helvetica" pitchFamily="2" charset="0"/>
            <a:ea typeface="Helvetica Light" charset="0"/>
            <a:cs typeface="Helvetica Light" charset="0"/>
            <a:sym typeface="Wingdings" pitchFamily="2" charset="2"/>
          </a:defRPr>
        </a:defPPr>
      </a:lstStyle>
    </a:txDef>
  </a:objectDefaults>
  <a:extraClrSchemeLst/>
</a:theme>
</file>

<file path=ppt/theme/theme3.xml><?xml version="1.0" encoding="utf-8"?>
<a:theme xmlns:a="http://schemas.openxmlformats.org/drawingml/2006/main" name="6_Office Theme">
  <a:themeElements>
    <a:clrScheme name="Custom 10">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6FD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none">
        <a:spAutoFit/>
      </a:bodyPr>
      <a:lstStyle>
        <a:defPPr algn="l">
          <a:defRPr sz="1600" dirty="0">
            <a:latin typeface="Helvetica" pitchFamily="2" charset="0"/>
          </a:defRPr>
        </a:defPPr>
      </a:lstStyle>
    </a:spDef>
    <a:lnDef>
      <a:spPr>
        <a:effectLst/>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marL="0">
          <a:spcBef>
            <a:spcPts val="3000"/>
          </a:spcBef>
          <a:defRPr sz="1600" dirty="0" smtClean="0">
            <a:solidFill>
              <a:prstClr val="black"/>
            </a:solidFill>
            <a:latin typeface="Helvetica Light" charset="0"/>
            <a:ea typeface="Helvetica Light" charset="0"/>
            <a:cs typeface="Helvetica Light" charset="0"/>
            <a:sym typeface="Wingdings" pitchFamily="2" charset="2"/>
          </a:defRPr>
        </a:defPPr>
      </a:lstStyle>
    </a:txDef>
  </a:objectDefaults>
  <a:extraClrSchemeLst/>
</a:theme>
</file>

<file path=ppt/theme/theme4.xml><?xml version="1.0" encoding="utf-8"?>
<a:theme xmlns:a="http://schemas.openxmlformats.org/drawingml/2006/main" name="7_Office Theme">
  <a:themeElements>
    <a:clrScheme name="Custom 10">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6FD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solidFill>
            <a:schemeClr val="tx1"/>
          </a:solidFill>
        </a:ln>
      </a:spPr>
      <a:bodyPr rtlCol="0" anchor="ctr">
        <a:spAutoFit/>
      </a:bodyPr>
      <a:lstStyle>
        <a:defPPr algn="ctr">
          <a:defRPr sz="1600" dirty="0">
            <a:latin typeface="Helvetica Light" charset="0"/>
            <a:ea typeface="Helvetica Light" charset="0"/>
            <a:cs typeface="Helvetica Light" charset="0"/>
          </a:defRPr>
        </a:defPPr>
      </a:lstStyle>
    </a:spDef>
    <a:lnDef>
      <a:spPr>
        <a:effectLst/>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marL="0">
          <a:spcBef>
            <a:spcPts val="3000"/>
          </a:spcBef>
          <a:defRPr sz="1600" dirty="0" smtClean="0">
            <a:solidFill>
              <a:prstClr val="black"/>
            </a:solidFill>
            <a:latin typeface="Helvetica Light" charset="0"/>
            <a:ea typeface="Helvetica Light" charset="0"/>
            <a:cs typeface="Helvetica Light" charset="0"/>
            <a:sym typeface="Wingdings" pitchFamily="2" charset="2"/>
          </a:defRPr>
        </a:defPPr>
      </a:lstStyle>
    </a:tx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152843</TotalTime>
  <Words>10607</Words>
  <Application>Microsoft Macintosh PowerPoint</Application>
  <PresentationFormat>Widescreen</PresentationFormat>
  <Paragraphs>1346</Paragraphs>
  <Slides>109</Slides>
  <Notes>5</Notes>
  <HiddenSlides>0</HiddenSlides>
  <MMClips>0</MMClips>
  <ScaleCrop>false</ScaleCrop>
  <HeadingPairs>
    <vt:vector size="8" baseType="variant">
      <vt:variant>
        <vt:lpstr>Fonts Used</vt:lpstr>
      </vt:variant>
      <vt:variant>
        <vt:i4>15</vt:i4>
      </vt:variant>
      <vt:variant>
        <vt:lpstr>Theme</vt:lpstr>
      </vt:variant>
      <vt:variant>
        <vt:i4>4</vt:i4>
      </vt:variant>
      <vt:variant>
        <vt:lpstr>Embedded OLE Servers</vt:lpstr>
      </vt:variant>
      <vt:variant>
        <vt:i4>1</vt:i4>
      </vt:variant>
      <vt:variant>
        <vt:lpstr>Slide Titles</vt:lpstr>
      </vt:variant>
      <vt:variant>
        <vt:i4>109</vt:i4>
      </vt:variant>
    </vt:vector>
  </HeadingPairs>
  <TitlesOfParts>
    <vt:vector size="129" baseType="lpstr">
      <vt:lpstr>Aptos</vt:lpstr>
      <vt:lpstr>Aptos Display</vt:lpstr>
      <vt:lpstr>Arial</vt:lpstr>
      <vt:lpstr>Calibri</vt:lpstr>
      <vt:lpstr>Cambria</vt:lpstr>
      <vt:lpstr>Cambria Math</vt:lpstr>
      <vt:lpstr>Chalkboard</vt:lpstr>
      <vt:lpstr>Chalkduster</vt:lpstr>
      <vt:lpstr>Helvetica</vt:lpstr>
      <vt:lpstr>Helvetica Light</vt:lpstr>
      <vt:lpstr>Helvetica Light</vt:lpstr>
      <vt:lpstr>Symbol</vt:lpstr>
      <vt:lpstr>System Font Regular</vt:lpstr>
      <vt:lpstr>Times New Roman</vt:lpstr>
      <vt:lpstr>Wingdings</vt:lpstr>
      <vt:lpstr>Office Theme</vt:lpstr>
      <vt:lpstr>5_Office Theme</vt:lpstr>
      <vt:lpstr>6_Office Theme</vt:lpstr>
      <vt:lpstr>7_Office Theme</vt:lpstr>
      <vt:lpstr>Equation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Science for peace  CERN was founded in 1954 by 12 European Member States. Today: 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ATLAS</dc:creator>
  <cp:lastModifiedBy>ATLAS</cp:lastModifiedBy>
  <cp:revision>2771</cp:revision>
  <dcterms:created xsi:type="dcterms:W3CDTF">2025-06-05T08:09:50Z</dcterms:created>
  <dcterms:modified xsi:type="dcterms:W3CDTF">2026-03-18T13:23:34Z</dcterms:modified>
</cp:coreProperties>
</file>