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org&amp;utm_campaign=index&amp;utm_content=original"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5" r:id="rId3"/>
    <p:sldMasterId id="2147483668" r:id="rId4"/>
  </p:sldMasterIdLst>
  <p:notesMasterIdLst>
    <p:notesMasterId r:id="rId72"/>
  </p:notesMasterIdLst>
  <p:sldIdLst>
    <p:sldId id="2147377747" r:id="rId5"/>
    <p:sldId id="2147377748" r:id="rId6"/>
    <p:sldId id="2147377752" r:id="rId7"/>
    <p:sldId id="2147377756" r:id="rId8"/>
    <p:sldId id="2147377761" r:id="rId9"/>
    <p:sldId id="2147377770" r:id="rId10"/>
    <p:sldId id="2147377755" r:id="rId11"/>
    <p:sldId id="2147377125" r:id="rId12"/>
    <p:sldId id="2147377126" r:id="rId13"/>
    <p:sldId id="2147377127" r:id="rId14"/>
    <p:sldId id="2147377128" r:id="rId15"/>
    <p:sldId id="2147377754" r:id="rId16"/>
    <p:sldId id="2446" r:id="rId17"/>
    <p:sldId id="2147377130" r:id="rId18"/>
    <p:sldId id="2147377131" r:id="rId19"/>
    <p:sldId id="2147377132" r:id="rId20"/>
    <p:sldId id="2147377129" r:id="rId21"/>
    <p:sldId id="2147377762" r:id="rId22"/>
    <p:sldId id="2147377619" r:id="rId23"/>
    <p:sldId id="2147377763" r:id="rId24"/>
    <p:sldId id="2147377620" r:id="rId25"/>
    <p:sldId id="2147377135" r:id="rId26"/>
    <p:sldId id="2147377142" r:id="rId27"/>
    <p:sldId id="2147377769" r:id="rId28"/>
    <p:sldId id="2147377758" r:id="rId29"/>
    <p:sldId id="2147377759" r:id="rId30"/>
    <p:sldId id="2746" r:id="rId31"/>
    <p:sldId id="2147377742" r:id="rId32"/>
    <p:sldId id="2147377743" r:id="rId33"/>
    <p:sldId id="1598" r:id="rId34"/>
    <p:sldId id="2147377605" r:id="rId35"/>
    <p:sldId id="2724" r:id="rId36"/>
    <p:sldId id="2147377744" r:id="rId37"/>
    <p:sldId id="2147377586" r:id="rId38"/>
    <p:sldId id="2147377139" r:id="rId39"/>
    <p:sldId id="2147377158" r:id="rId40"/>
    <p:sldId id="2147377622" r:id="rId41"/>
    <p:sldId id="2448" r:id="rId42"/>
    <p:sldId id="2147377267" r:id="rId43"/>
    <p:sldId id="2147377269" r:id="rId44"/>
    <p:sldId id="2147377760" r:id="rId45"/>
    <p:sldId id="2219" r:id="rId46"/>
    <p:sldId id="2459" r:id="rId47"/>
    <p:sldId id="2147377732" r:id="rId48"/>
    <p:sldId id="2147377730" r:id="rId49"/>
    <p:sldId id="2147377735" r:id="rId50"/>
    <p:sldId id="2147377738" r:id="rId51"/>
    <p:sldId id="2147377739" r:id="rId52"/>
    <p:sldId id="2147377741" r:id="rId53"/>
    <p:sldId id="2147377736" r:id="rId54"/>
    <p:sldId id="2147377737" r:id="rId55"/>
    <p:sldId id="1852" r:id="rId56"/>
    <p:sldId id="2147377280" r:id="rId57"/>
    <p:sldId id="2147377160" r:id="rId58"/>
    <p:sldId id="2147377161" r:id="rId59"/>
    <p:sldId id="2147377216" r:id="rId60"/>
    <p:sldId id="2147377750" r:id="rId61"/>
    <p:sldId id="2147377218" r:id="rId62"/>
    <p:sldId id="2147377213" r:id="rId63"/>
    <p:sldId id="2147377191" r:id="rId64"/>
    <p:sldId id="2147377163" r:id="rId65"/>
    <p:sldId id="2147377765" r:id="rId66"/>
    <p:sldId id="2147377746" r:id="rId67"/>
    <p:sldId id="2147377509" r:id="rId68"/>
    <p:sldId id="2147377753" r:id="rId69"/>
    <p:sldId id="2147377143" r:id="rId70"/>
    <p:sldId id="2147377766" r:id="rId71"/>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0EA34D"/>
    <a:srgbClr val="E40000"/>
    <a:srgbClr val="B7DAF7"/>
    <a:srgbClr val="BBD8E8"/>
    <a:srgbClr val="EAF4FA"/>
    <a:srgbClr val="F4F7FA"/>
    <a:srgbClr val="0052A4"/>
    <a:srgbClr val="D0870E"/>
    <a:srgbClr val="5E93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39"/>
    <p:restoredTop sz="95574"/>
  </p:normalViewPr>
  <p:slideViewPr>
    <p:cSldViewPr snapToGrid="0">
      <p:cViewPr varScale="1">
        <p:scale>
          <a:sx n="88" d="100"/>
          <a:sy n="88" d="100"/>
        </p:scale>
        <p:origin x="200"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EF4F6-FE73-F445-9B98-9D00D43DE1F8}" type="datetimeFigureOut">
              <a:rPr lang="en-CH" smtClean="0"/>
              <a:t>01.09.2026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5470D8-E1B8-DB49-8B68-D2DFBCE4A473}" type="slidenum">
              <a:rPr lang="en-CH" smtClean="0"/>
              <a:t>‹#›</a:t>
            </a:fld>
            <a:endParaRPr lang="en-CH"/>
          </a:p>
        </p:txBody>
      </p:sp>
    </p:spTree>
    <p:extLst>
      <p:ext uri="{BB962C8B-B14F-4D97-AF65-F5344CB8AC3E}">
        <p14:creationId xmlns:p14="http://schemas.microsoft.com/office/powerpoint/2010/main" val="3774300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69CE-D8F1-958D-3616-61800E91CA2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237BF01A-9475-70BC-798C-31B63E0E2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2209EE31-5C26-49EB-3633-BD57292EE361}"/>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64FBAD56-53AF-EA6B-14AB-6276DFF58A02}"/>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C9F5391-9284-4623-7FDE-716FF68BA971}"/>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692263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AD6B-FEC8-94EB-9B18-444AE39506A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55B33ED-26CB-CFB9-032D-166A549758E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8E4D9A13-7CBB-03DA-A112-5DC3A29FD581}"/>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9357C891-104B-7BFC-0624-1C068A234D3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1329C2-D7C8-AC09-6ADC-B01EBC4A6E2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64690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C36E-4A20-6CE2-0A90-6447BCAF1D7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D2DFEB7D-77C5-A080-53F6-A36624CEE3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577EDC-9A9D-905F-F3D2-20030DE43DDE}"/>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D4AA3EAA-D61C-0AA0-F5B2-B8E011BA80C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5389618-5832-2C91-11C9-E4028B1360A6}"/>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999792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62FB-AB63-1B7C-95CE-FA325119FE1B}"/>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BEFF3BF5-4D90-A094-3E21-E6987D6EB25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EC98EEEF-6933-7778-AF18-5E6605030D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22981C67-85AD-3311-541D-35FF77C71BB8}"/>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6" name="Footer Placeholder 5">
            <a:extLst>
              <a:ext uri="{FF2B5EF4-FFF2-40B4-BE49-F238E27FC236}">
                <a16:creationId xmlns:a16="http://schemas.microsoft.com/office/drawing/2014/main" id="{FD861B39-E8C5-96D9-F8AF-8268E2D4FB03}"/>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234D9A7-858E-8B34-D1E2-C60EF1800A69}"/>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120805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966B-7C0E-1AE9-8E39-2AA70ADB50C2}"/>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BE3F0283-8EA5-5913-ED77-0079497170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7239A3A-E502-FFDA-FB91-CC1ACDC8CC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BF40FB4F-CC17-FE55-F1D0-08BE92A07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ABF77C-802D-3931-624D-048EB2C5204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480703C1-B4F3-7933-CF15-3A9056BA0799}"/>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8" name="Footer Placeholder 7">
            <a:extLst>
              <a:ext uri="{FF2B5EF4-FFF2-40B4-BE49-F238E27FC236}">
                <a16:creationId xmlns:a16="http://schemas.microsoft.com/office/drawing/2014/main" id="{8313B9C7-5B3C-4256-B705-7E641E1A8669}"/>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0C66B963-CB4C-F4F3-A0FF-C05F8774494A}"/>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791787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1BBB-549A-5A9A-34E9-7AE884B14788}"/>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CDD1DF56-C8D5-A3FC-959A-7DFE00B0D3D9}"/>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4" name="Footer Placeholder 3">
            <a:extLst>
              <a:ext uri="{FF2B5EF4-FFF2-40B4-BE49-F238E27FC236}">
                <a16:creationId xmlns:a16="http://schemas.microsoft.com/office/drawing/2014/main" id="{65F93265-F32A-A6D5-50F6-46A4D40B9B98}"/>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88A87B4-68EB-751A-DDA0-029E9171709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37356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F4A75-3A5B-BE63-E639-77E512C93A02}"/>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3" name="Footer Placeholder 2">
            <a:extLst>
              <a:ext uri="{FF2B5EF4-FFF2-40B4-BE49-F238E27FC236}">
                <a16:creationId xmlns:a16="http://schemas.microsoft.com/office/drawing/2014/main" id="{A4205CC6-A064-3638-4D32-5E337FA9ECBB}"/>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DAF7BCA1-7BCD-B6C8-A720-30AD7295BD38}"/>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94839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0B09F-4AD8-6E14-6C7B-E0A19DF93F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B404A4CF-0113-B36F-F5A0-DC9CA4D627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FF1030C5-2140-DB77-62F1-727A94B6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A6EE8A-DA49-EECD-EF53-590DB0D36023}"/>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6" name="Footer Placeholder 5">
            <a:extLst>
              <a:ext uri="{FF2B5EF4-FFF2-40B4-BE49-F238E27FC236}">
                <a16:creationId xmlns:a16="http://schemas.microsoft.com/office/drawing/2014/main" id="{22FFC573-B9B2-1EAC-D39A-28476E08B97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8E3B4E0C-2CD0-18E5-D30B-EBA3A05B1587}"/>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43507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4CAFC-9C70-A801-2AEB-E0E7606977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FE0AE338-09FF-5547-7B04-034DDAEDB2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23556425-E101-D015-AB4A-464C0767B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F80FB6-FA6A-A8C9-575D-461FF6C218DC}"/>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6" name="Footer Placeholder 5">
            <a:extLst>
              <a:ext uri="{FF2B5EF4-FFF2-40B4-BE49-F238E27FC236}">
                <a16:creationId xmlns:a16="http://schemas.microsoft.com/office/drawing/2014/main" id="{BA429168-D844-2F3C-D8C7-A9CEA77601B1}"/>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26C2487A-A715-09CA-3E76-A1263AF0BEE5}"/>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532733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CBD1-2953-DB48-4257-59311C8A1122}"/>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A7821E5B-5C0F-4981-AC40-E9CDFDC529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9C21A18-74A7-8315-60DE-451D00253434}"/>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5E74B0C1-699E-5688-B893-3205A617522E}"/>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AC517FE-1E71-BAEF-40BA-4FE79690EB9C}"/>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1828671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61E7D2-AAEA-22D5-16BE-767FE078810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6F04BBF6-EDB1-DCFB-EE2D-7A3B659FDE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2F956CB5-B3B5-D726-FFCE-DF826207C618}"/>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ACA9AC9E-5DE8-022D-0AEB-D4049A9021B8}"/>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A4379CFA-1E3C-4C69-B711-F27237E5E78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2067267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1518655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spTree>
    <p:extLst>
      <p:ext uri="{BB962C8B-B14F-4D97-AF65-F5344CB8AC3E}">
        <p14:creationId xmlns:p14="http://schemas.microsoft.com/office/powerpoint/2010/main" val="552032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AD6B-FEC8-94EB-9B18-444AE39506A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455B33ED-26CB-CFB9-032D-166A549758E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8E4D9A13-7CBB-03DA-A112-5DC3A29FD581}"/>
              </a:ext>
            </a:extLst>
          </p:cNvPr>
          <p:cNvSpPr>
            <a:spLocks noGrp="1"/>
          </p:cNvSpPr>
          <p:nvPr>
            <p:ph type="dt" sz="half" idx="10"/>
          </p:nvPr>
        </p:nvSpPr>
        <p:spPr/>
        <p:txBody>
          <a:body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9357C891-104B-7BFC-0624-1C068A234D3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1329C2-D7C8-AC09-6ADC-B01EBC4A6E23}"/>
              </a:ext>
            </a:extLst>
          </p:cNvPr>
          <p:cNvSpPr>
            <a:spLocks noGrp="1"/>
          </p:cNvSpPr>
          <p:nvPr>
            <p:ph type="sldNum" sz="quarter" idx="12"/>
          </p:nvPr>
        </p:nvSpPr>
        <p:spPr/>
        <p:txBody>
          <a:bodyPr/>
          <a:lstStyle/>
          <a:p>
            <a:fld id="{F51D8B95-7E6D-004C-9A4D-E8452912A9B2}" type="slidenum">
              <a:rPr lang="en-CH" smtClean="0"/>
              <a:t>‹#›</a:t>
            </a:fld>
            <a:endParaRPr lang="en-CH"/>
          </a:p>
        </p:txBody>
      </p:sp>
    </p:spTree>
    <p:extLst>
      <p:ext uri="{BB962C8B-B14F-4D97-AF65-F5344CB8AC3E}">
        <p14:creationId xmlns:p14="http://schemas.microsoft.com/office/powerpoint/2010/main" val="3319037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4083153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1366203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2888565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spTree>
    <p:extLst>
      <p:ext uri="{BB962C8B-B14F-4D97-AF65-F5344CB8AC3E}">
        <p14:creationId xmlns:p14="http://schemas.microsoft.com/office/powerpoint/2010/main" val="3612972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767E12-E55F-8C82-2DE0-740272FB73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45AD5E5B-A6FA-5F2C-F336-80DAE77895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BFBF5688-4736-329C-784B-CCFFAF6B06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5ABAD8-CF37-E340-9539-DCD161283E58}" type="datetimeFigureOut">
              <a:rPr lang="en-CH" smtClean="0"/>
              <a:t>01.09.2026</a:t>
            </a:fld>
            <a:endParaRPr lang="en-CH"/>
          </a:p>
        </p:txBody>
      </p:sp>
      <p:sp>
        <p:nvSpPr>
          <p:cNvPr id="5" name="Footer Placeholder 4">
            <a:extLst>
              <a:ext uri="{FF2B5EF4-FFF2-40B4-BE49-F238E27FC236}">
                <a16:creationId xmlns:a16="http://schemas.microsoft.com/office/drawing/2014/main" id="{4F07949E-A745-6DB6-ED1E-4CA832BE0A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F38CB550-942E-01EE-5917-13A554045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1D8B95-7E6D-004C-9A4D-E8452912A9B2}" type="slidenum">
              <a:rPr lang="en-CH" smtClean="0"/>
              <a:t>‹#›</a:t>
            </a:fld>
            <a:endParaRPr lang="en-CH"/>
          </a:p>
        </p:txBody>
      </p:sp>
    </p:spTree>
    <p:extLst>
      <p:ext uri="{BB962C8B-B14F-4D97-AF65-F5344CB8AC3E}">
        <p14:creationId xmlns:p14="http://schemas.microsoft.com/office/powerpoint/2010/main" val="22965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9772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6717805"/>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1" y="1124744"/>
            <a:ext cx="12192000" cy="5424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solidFill>
                <a:prstClr val="white"/>
              </a:solidFill>
            </a:endParaRPr>
          </a:p>
        </p:txBody>
      </p:sp>
      <p:sp>
        <p:nvSpPr>
          <p:cNvPr id="6" name="Slide Number Placeholder 6"/>
          <p:cNvSpPr>
            <a:spLocks noGrp="1"/>
          </p:cNvSpPr>
          <p:nvPr>
            <p:ph type="sldNum" sz="quarter" idx="4"/>
          </p:nvPr>
        </p:nvSpPr>
        <p:spPr>
          <a:xfrm>
            <a:off x="9329563" y="6545798"/>
            <a:ext cx="2844800" cy="365125"/>
          </a:xfrm>
          <a:prstGeom prst="rect">
            <a:avLst/>
          </a:prstGeom>
        </p:spPr>
        <p:txBody>
          <a:bodyPr/>
          <a:lstStyle>
            <a:lvl1pPr algn="r">
              <a:defRPr sz="1400" b="0" i="0">
                <a:solidFill>
                  <a:schemeClr val="tx1">
                    <a:lumMod val="50000"/>
                    <a:lumOff val="50000"/>
                  </a:schemeClr>
                </a:solidFill>
                <a:latin typeface="Helvetica Light" charset="0"/>
                <a:ea typeface="Helvetica Light" charset="0"/>
                <a:cs typeface="Helvetica Light" charset="0"/>
              </a:defRPr>
            </a:lvl1pPr>
          </a:lstStyle>
          <a:p>
            <a:pPr>
              <a:defRPr/>
            </a:pPr>
            <a:fld id="{611C2F03-9E95-40C9-A99F-3C4F7EE8CF2A}" type="slidenum">
              <a:rPr lang="en-GB" smtClean="0"/>
              <a:pPr>
                <a:defRPr/>
              </a:pPr>
              <a:t>‹#›</a:t>
            </a:fld>
            <a:endParaRPr lang="en-GB" dirty="0"/>
          </a:p>
        </p:txBody>
      </p:sp>
      <p:cxnSp>
        <p:nvCxnSpPr>
          <p:cNvPr id="3" name="Straight Connector 2"/>
          <p:cNvCxnSpPr/>
          <p:nvPr userDrawn="1"/>
        </p:nvCxnSpPr>
        <p:spPr>
          <a:xfrm>
            <a:off x="719403" y="908720"/>
            <a:ext cx="11472598" cy="0"/>
          </a:xfrm>
          <a:prstGeom prst="line">
            <a:avLst/>
          </a:prstGeom>
          <a:ln w="635">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434871"/>
      </p:ext>
    </p:extLst>
  </p:cSld>
  <p:clrMap bg1="lt1" tx1="dk1" bg2="lt2" tx2="dk2" accent1="accent1" accent2="accent2" accent3="accent3" accent4="accent4" accent5="accent5" accent6="accent6" hlink="hlink" folHlink="folHlink"/>
  <p:sldLayoutIdLst>
    <p:sldLayoutId id="2147483669" r:id="rId1"/>
    <p:sldLayoutId id="2147483670" r:id="rId2"/>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ature.com/articles/426389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6.jpeg"/><Relationship Id="rId7" Type="http://schemas.openxmlformats.org/officeDocument/2006/relationships/hyperlink" Target="https://journals.aps.org/prl/abstract/10.1103/PhysRevLett.13.321" TargetMode="External"/><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hyperlink" Target="https://inspirehep.net/files/d2b9efd520f4288b3ba6e47bf1a77132" TargetMode="External"/><Relationship Id="rId5" Type="http://schemas.openxmlformats.org/officeDocument/2006/relationships/hyperlink" Target="https://journals.aps.org/prl/abstract/10.1103/PhysRevLett.13.508" TargetMode="External"/><Relationship Id="rId4" Type="http://schemas.openxmlformats.org/officeDocument/2006/relationships/image" Target="../media/image7.jpeg"/><Relationship Id="rId9" Type="http://schemas.openxmlformats.org/officeDocument/2006/relationships/image" Target="../media/image9.org&amp;utm_campaign=index&amp;utm_content=original"/></Relationships>
</file>

<file path=ppt/slides/_rels/slide19.xml.rels><?xml version="1.0" encoding="UTF-8" standalone="yes"?>
<Relationships xmlns="http://schemas.openxmlformats.org/package/2006/relationships"><Relationship Id="rId7" Type="http://schemas.openxmlformats.org/officeDocument/2006/relationships/image" Target="../media/image16.png"/><Relationship Id="rId2" Type="http://schemas.openxmlformats.org/officeDocument/2006/relationships/image" Target="../media/image10.emf"/><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image" Target="../media/image10.emf"/><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annualreviews.org/content/journals/10.1146/annurev-nucl-102115-044644" TargetMode="External"/><Relationship Id="rId2" Type="http://schemas.openxmlformats.org/officeDocument/2006/relationships/hyperlink" Target="https://journals.aps.org/rmp/abstract/10.1103/RevModPhys.68.951" TargetMode="External"/><Relationship Id="rId1" Type="http://schemas.openxmlformats.org/officeDocument/2006/relationships/slideLayout" Target="../slideLayouts/slideLayout13.xml"/><Relationship Id="rId5" Type="http://schemas.openxmlformats.org/officeDocument/2006/relationships/image" Target="../media/image11.emf"/><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hyperlink" Target="https://quantumlevitation.com/what-is-superconducting-levitation-and-how-does-it-work/" TargetMode="External"/><Relationship Id="rId2" Type="http://schemas.openxmlformats.org/officeDocument/2006/relationships/image" Target="../media/image12.gif"/><Relationship Id="rId1" Type="http://schemas.openxmlformats.org/officeDocument/2006/relationships/slideLayout" Target="../slideLayouts/slideLayout13.xml"/><Relationship Id="rId4" Type="http://schemas.openxmlformats.org/officeDocument/2006/relationships/hyperlink" Target="http://www.slac.stanford.edu/pubs/beamline/26/1/26-1-dixon.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quantumlevitation.com/what-is-superconducting-levitation-and-how-does-it-work/" TargetMode="External"/><Relationship Id="rId2" Type="http://schemas.openxmlformats.org/officeDocument/2006/relationships/image" Target="../media/image12.gif"/><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hyperlink" Target="http://www.slac.stanford.edu/pubs/beamline/26/1/26-1-dixon.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e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emf"/><Relationship Id="rId1" Type="http://schemas.openxmlformats.org/officeDocument/2006/relationships/slideLayout" Target="../slideLayouts/slideLayout13.xml"/><Relationship Id="rId5" Type="http://schemas.openxmlformats.org/officeDocument/2006/relationships/hyperlink" Target="https://cerncourier.com/a/who-ordered-all-of-that/" TargetMode="External"/><Relationship Id="rId4" Type="http://schemas.openxmlformats.org/officeDocument/2006/relationships/image" Target="../media/image22.jpg"/></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hyperlink" Target="https://timeline.web.cern.ch/timeline-header/89"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hyperlink" Target="https://home.cern/news/series/cern70/cern70-foundations-european-science" TargetMode="External"/><Relationship Id="rId4" Type="http://schemas.openxmlformats.org/officeDocument/2006/relationships/hyperlink" Target="https://timeline.web.cern.ch/timeline-header/89"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3200.png"/><Relationship Id="rId3" Type="http://schemas.openxmlformats.org/officeDocument/2006/relationships/image" Target="../media/image2.emf"/><Relationship Id="rId7" Type="http://schemas.openxmlformats.org/officeDocument/2006/relationships/image" Target="../media/image35.jpeg"/><Relationship Id="rId12" Type="http://schemas.openxmlformats.org/officeDocument/2006/relationships/image" Target="../media/image38.png"/><Relationship Id="rId2" Type="http://schemas.openxmlformats.org/officeDocument/2006/relationships/image" Target="../media/image410.png"/><Relationship Id="rId1" Type="http://schemas.openxmlformats.org/officeDocument/2006/relationships/slideLayout" Target="../slideLayouts/slideLayout13.xml"/><Relationship Id="rId6" Type="http://schemas.openxmlformats.org/officeDocument/2006/relationships/image" Target="../media/image34.jpeg"/><Relationship Id="rId11" Type="http://schemas.openxmlformats.org/officeDocument/2006/relationships/image" Target="../media/image300.png"/><Relationship Id="rId5" Type="http://schemas.openxmlformats.org/officeDocument/2006/relationships/image" Target="../media/image43.png"/><Relationship Id="rId10" Type="http://schemas.openxmlformats.org/officeDocument/2006/relationships/image" Target="../media/image37.jpeg"/><Relationship Id="rId4" Type="http://schemas.openxmlformats.org/officeDocument/2006/relationships/image" Target="../media/image33.jpeg"/><Relationship Id="rId9"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80.png"/><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80.png"/><Relationship Id="rId1" Type="http://schemas.openxmlformats.org/officeDocument/2006/relationships/slideLayout" Target="../slideLayouts/slideLayout13.xml"/><Relationship Id="rId5" Type="http://schemas.openxmlformats.org/officeDocument/2006/relationships/image" Target="../media/image400.png"/><Relationship Id="rId4" Type="http://schemas.openxmlformats.org/officeDocument/2006/relationships/image" Target="../media/image360.png"/></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2.png"/><Relationship Id="rId4" Type="http://schemas.openxmlformats.org/officeDocument/2006/relationships/image" Target="../media/image41.jpeg"/></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13.xml"/><Relationship Id="rId5" Type="http://schemas.openxmlformats.org/officeDocument/2006/relationships/image" Target="../media/image51.jp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hyperlink" Target="https://www.nobelprize.org/prizes/physics/1984/summary/" TargetMode="External"/><Relationship Id="rId1" Type="http://schemas.openxmlformats.org/officeDocument/2006/relationships/slideLayout" Target="../slideLayouts/slideLayout13.xml"/><Relationship Id="rId4" Type="http://schemas.openxmlformats.org/officeDocument/2006/relationships/image" Target="../media/image53.tiff"/></Relationships>
</file>

<file path=ppt/slides/_rels/slide46.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59.png"/><Relationship Id="rId7" Type="http://schemas.openxmlformats.org/officeDocument/2006/relationships/hyperlink" Target="https://cds.cern.ch/record/225936" TargetMode="External"/><Relationship Id="rId2" Type="http://schemas.openxmlformats.org/officeDocument/2006/relationships/image" Target="../media/image54.emf"/><Relationship Id="rId1" Type="http://schemas.openxmlformats.org/officeDocument/2006/relationships/slideLayout" Target="../slideLayouts/slideLayout13.xml"/><Relationship Id="rId6" Type="http://schemas.openxmlformats.org/officeDocument/2006/relationships/image" Target="../media/image56.emf"/><Relationship Id="rId5" Type="http://schemas.openxmlformats.org/officeDocument/2006/relationships/hyperlink" Target="https://cds.cern.ch/record/193391" TargetMode="External"/><Relationship Id="rId4" Type="http://schemas.openxmlformats.org/officeDocument/2006/relationships/image" Target="../media/image55.emf"/></Relationships>
</file>

<file path=ppt/slides/_rels/slide4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8" Type="http://schemas.openxmlformats.org/officeDocument/2006/relationships/image" Target="../media/image321.png"/><Relationship Id="rId3" Type="http://schemas.openxmlformats.org/officeDocument/2006/relationships/image" Target="../media/image64.emf"/><Relationship Id="rId7" Type="http://schemas.openxmlformats.org/officeDocument/2006/relationships/image" Target="../media/image310.png"/><Relationship Id="rId2" Type="http://schemas.openxmlformats.org/officeDocument/2006/relationships/image" Target="../media/image63.emf"/><Relationship Id="rId1" Type="http://schemas.openxmlformats.org/officeDocument/2006/relationships/slideLayout" Target="../slideLayouts/slideLayout13.xml"/><Relationship Id="rId6" Type="http://schemas.openxmlformats.org/officeDocument/2006/relationships/image" Target="../media/image67.wmf"/><Relationship Id="rId5" Type="http://schemas.openxmlformats.org/officeDocument/2006/relationships/image" Target="../media/image66.wmf"/><Relationship Id="rId4" Type="http://schemas.openxmlformats.org/officeDocument/2006/relationships/image" Target="../media/image65.emf"/></Relationships>
</file>

<file path=ppt/slides/_rels/slide5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3.xml"/><Relationship Id="rId5" Type="http://schemas.openxmlformats.org/officeDocument/2006/relationships/image" Target="../media/image80.png"/><Relationship Id="rId4" Type="http://schemas.openxmlformats.org/officeDocument/2006/relationships/image" Target="../media/image79.jpeg"/></Relationships>
</file>

<file path=ppt/slides/_rels/slide56.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770.png"/><Relationship Id="rId1" Type="http://schemas.openxmlformats.org/officeDocument/2006/relationships/slideLayout" Target="../slideLayouts/slideLayout13.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91.png"/><Relationship Id="rId1" Type="http://schemas.openxmlformats.org/officeDocument/2006/relationships/slideLayout" Target="../slideLayouts/slideLayout13.xml"/><Relationship Id="rId4" Type="http://schemas.openxmlformats.org/officeDocument/2006/relationships/image" Target="../media/image81.tiff"/></Relationships>
</file>

<file path=ppt/slides/_rels/slide58.xml.rels><?xml version="1.0" encoding="UTF-8" standalone="yes"?>
<Relationships xmlns="http://schemas.openxmlformats.org/package/2006/relationships"><Relationship Id="rId3" Type="http://schemas.openxmlformats.org/officeDocument/2006/relationships/image" Target="../media/image821.png"/><Relationship Id="rId2" Type="http://schemas.openxmlformats.org/officeDocument/2006/relationships/image" Target="../media/image93.png"/><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59.xml.rels><?xml version="1.0" encoding="UTF-8" standalone="yes"?>
<Relationships xmlns="http://schemas.openxmlformats.org/package/2006/relationships"><Relationship Id="rId8" Type="http://schemas.openxmlformats.org/officeDocument/2006/relationships/image" Target="../media/image890.png"/><Relationship Id="rId3" Type="http://schemas.openxmlformats.org/officeDocument/2006/relationships/image" Target="../media/image83.jpeg"/><Relationship Id="rId7" Type="http://schemas.openxmlformats.org/officeDocument/2006/relationships/image" Target="../media/image820.png"/><Relationship Id="rId2"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880.png"/><Relationship Id="rId5" Type="http://schemas.openxmlformats.org/officeDocument/2006/relationships/image" Target="../media/image85.png"/><Relationship Id="rId4" Type="http://schemas.openxmlformats.org/officeDocument/2006/relationships/image" Target="../media/image84.png"/></Relationships>
</file>

<file path=ppt/slides/_rels/slide60.xml.rels><?xml version="1.0" encoding="UTF-8" standalone="yes"?>
<Relationships xmlns="http://schemas.openxmlformats.org/package/2006/relationships"><Relationship Id="rId8" Type="http://schemas.openxmlformats.org/officeDocument/2006/relationships/hyperlink" Target="https://cms-results.web.cern.ch/cms-results/public-results/publications/LUM-20-001/index.html" TargetMode="External"/><Relationship Id="rId3" Type="http://schemas.openxmlformats.org/officeDocument/2006/relationships/image" Target="../media/image910.png"/><Relationship Id="rId7" Type="http://schemas.openxmlformats.org/officeDocument/2006/relationships/hyperlink" Target="https://atlas.web.cern.ch/Atlas/GROUPS/PHYSICS/PAPERS/DAPR-2021-01/" TargetMode="External"/><Relationship Id="rId2" Type="http://schemas.openxmlformats.org/officeDocument/2006/relationships/image" Target="../media/image86.emf"/><Relationship Id="rId1" Type="http://schemas.openxmlformats.org/officeDocument/2006/relationships/slideLayout" Target="../slideLayouts/slideLayout13.x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0.png"/><Relationship Id="rId1" Type="http://schemas.openxmlformats.org/officeDocument/2006/relationships/slideLayout" Target="../slideLayouts/slideLayout13.xml"/><Relationship Id="rId4" Type="http://schemas.openxmlformats.org/officeDocument/2006/relationships/image" Target="../media/image97.png"/></Relationships>
</file>

<file path=ppt/slides/_rels/slide6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hyperlink" Target="https://www.sciencedirect.com/science/article/abs/pii/0370269372905321" TargetMode="External"/><Relationship Id="rId2" Type="http://schemas.openxmlformats.org/officeDocument/2006/relationships/image" Target="../media/image99.jpg"/><Relationship Id="rId1" Type="http://schemas.openxmlformats.org/officeDocument/2006/relationships/slideLayout" Target="../slideLayouts/slideLayout13.xml"/><Relationship Id="rId6" Type="http://schemas.openxmlformats.org/officeDocument/2006/relationships/image" Target="../media/image260.png"/><Relationship Id="rId11" Type="http://schemas.openxmlformats.org/officeDocument/2006/relationships/hyperlink" Target="https://journals.aps.org/prd/abstract/10.1103/PhysRevD.6.477" TargetMode="External"/><Relationship Id="rId5" Type="http://schemas.openxmlformats.org/officeDocument/2006/relationships/image" Target="../media/image25.png"/><Relationship Id="rId10" Type="http://schemas.openxmlformats.org/officeDocument/2006/relationships/hyperlink" Target="https://link.springer.com/article/10.1007/BF02823296" TargetMode="External"/><Relationship Id="rId4" Type="http://schemas.openxmlformats.org/officeDocument/2006/relationships/image" Target="../media/image240.png"/><Relationship Id="rId9" Type="http://schemas.openxmlformats.org/officeDocument/2006/relationships/hyperlink" Target="https://journals.aps.org/pr/abstract/10.1103/PhysRev.177.2426"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320.png"/><Relationship Id="rId5" Type="http://schemas.openxmlformats.org/officeDocument/2006/relationships/image" Target="../media/image102.png"/><Relationship Id="rId4" Type="http://schemas.openxmlformats.org/officeDocument/2006/relationships/image" Target="../media/image101.jpg"/></Relationships>
</file>

<file path=ppt/slides/_rels/slide6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E959-F3FC-5B9B-63C6-2933124488C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859076D-B5FA-9625-F5DD-4EA5D4F7E016}"/>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2E67CD9-FE8B-3152-98DD-F1A720145485}"/>
              </a:ext>
            </a:extLst>
          </p:cNvPr>
          <p:cNvSpPr txBox="1"/>
          <p:nvPr/>
        </p:nvSpPr>
        <p:spPr>
          <a:xfrm>
            <a:off x="438540" y="5030856"/>
            <a:ext cx="4618369" cy="923330"/>
          </a:xfrm>
          <a:prstGeom prst="rect">
            <a:avLst/>
          </a:prstGeom>
          <a:noFill/>
        </p:spPr>
        <p:txBody>
          <a:bodyPr wrap="square" rtlCol="0">
            <a:spAutoFit/>
          </a:bodyPr>
          <a:lstStyle/>
          <a:p>
            <a:pPr defTabSz="457200" fontAlgn="base">
              <a:spcBef>
                <a:spcPts val="3000"/>
              </a:spcBef>
              <a:spcAft>
                <a:spcPct val="0"/>
              </a:spcAft>
              <a:defRPr/>
            </a:pPr>
            <a:r>
              <a:rPr lang="en-GB" sz="160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Andreas Hoecker (CERN)</a:t>
            </a:r>
          </a:p>
          <a:p>
            <a:pPr defTabSz="457200" fontAlgn="base">
              <a:spcBef>
                <a:spcPts val="1200"/>
              </a:spcBef>
              <a:spcAft>
                <a:spcPct val="0"/>
              </a:spcAft>
              <a:defRPr/>
            </a:pPr>
            <a:r>
              <a:rPr lang="en-GB" sz="140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57. </a:t>
            </a:r>
            <a:r>
              <a:rPr lang="en-GB" sz="1400" dirty="0" err="1">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Herbstschule</a:t>
            </a:r>
            <a:r>
              <a:rPr lang="en-GB" sz="140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 HEP</a:t>
            </a:r>
          </a:p>
          <a:p>
            <a:pPr defTabSz="457200" fontAlgn="base">
              <a:spcAft>
                <a:spcPct val="0"/>
              </a:spcAft>
              <a:defRPr/>
            </a:pPr>
            <a:r>
              <a:rPr lang="en-GB" sz="140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1–11 September 2026, Bad </a:t>
            </a:r>
            <a:r>
              <a:rPr lang="en-GB" sz="1400" dirty="0" err="1">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Honnef</a:t>
            </a:r>
            <a:r>
              <a:rPr lang="en-GB" sz="1400" dirty="0">
                <a:solidFill>
                  <a:schemeClr val="bg1"/>
                </a:solidFill>
                <a:latin typeface="Helvetica" pitchFamily="2" charset="0"/>
                <a:ea typeface="Open Sans" panose="020B0606030504020204" pitchFamily="34" charset="0"/>
                <a:cs typeface="Open Sans" panose="020B0606030504020204" pitchFamily="34" charset="0"/>
                <a:sym typeface="Wingdings" pitchFamily="2" charset="2"/>
              </a:rPr>
              <a:t>, Germany</a:t>
            </a:r>
          </a:p>
        </p:txBody>
      </p:sp>
      <p:sp>
        <p:nvSpPr>
          <p:cNvPr id="12" name="TextBox 11">
            <a:extLst>
              <a:ext uri="{FF2B5EF4-FFF2-40B4-BE49-F238E27FC236}">
                <a16:creationId xmlns:a16="http://schemas.microsoft.com/office/drawing/2014/main" id="{DCCDD25C-D36C-B0B1-3CFF-1DB7BF5738F0}"/>
              </a:ext>
            </a:extLst>
          </p:cNvPr>
          <p:cNvSpPr txBox="1"/>
          <p:nvPr/>
        </p:nvSpPr>
        <p:spPr>
          <a:xfrm>
            <a:off x="438540" y="639470"/>
            <a:ext cx="5529123" cy="1323439"/>
          </a:xfrm>
          <a:prstGeom prst="rect">
            <a:avLst/>
          </a:prstGeom>
          <a:noFill/>
        </p:spPr>
        <p:txBody>
          <a:bodyPr wrap="square" rtlCol="0">
            <a:spAutoFit/>
          </a:bodyPr>
          <a:lstStyle/>
          <a:p>
            <a:pPr algn="l"/>
            <a:r>
              <a:rPr lang="en-GB" sz="4000" b="1" dirty="0">
                <a:solidFill>
                  <a:schemeClr val="bg1"/>
                </a:solidFill>
                <a:latin typeface="Helvetica" pitchFamily="2" charset="0"/>
              </a:rPr>
              <a:t>Experimental Physics at the LHC (1)</a:t>
            </a:r>
          </a:p>
        </p:txBody>
      </p:sp>
    </p:spTree>
    <p:extLst>
      <p:ext uri="{BB962C8B-B14F-4D97-AF65-F5344CB8AC3E}">
        <p14:creationId xmlns:p14="http://schemas.microsoft.com/office/powerpoint/2010/main" val="3670275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42600-42DE-43F2-0377-4765C3D6C05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C7330E-ED59-3BAD-851F-47452D3CC339}"/>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FC3D637C-E353-4882-170B-5E8548EE4814}"/>
              </a:ext>
            </a:extLst>
          </p:cNvPr>
          <p:cNvSpPr txBox="1"/>
          <p:nvPr/>
        </p:nvSpPr>
        <p:spPr>
          <a:xfrm>
            <a:off x="438539" y="639470"/>
            <a:ext cx="4605901" cy="2354491"/>
          </a:xfrm>
          <a:prstGeom prst="rect">
            <a:avLst/>
          </a:prstGeom>
          <a:noFill/>
        </p:spPr>
        <p:txBody>
          <a:bodyPr wrap="square" rtlCol="0">
            <a:spAutoFit/>
          </a:bodyPr>
          <a:lstStyle/>
          <a:p>
            <a:pPr algn="l"/>
            <a:r>
              <a:rPr lang="en-CH" sz="2400" b="1" dirty="0">
                <a:solidFill>
                  <a:schemeClr val="bg1"/>
                </a:solidFill>
                <a:latin typeface="Helvetica" pitchFamily="2" charset="0"/>
              </a:rPr>
              <a:t>Today’s lecture:</a:t>
            </a:r>
          </a:p>
          <a:p>
            <a:pPr marL="457200" indent="-457200" algn="l">
              <a:spcBef>
                <a:spcPts val="1800"/>
              </a:spcBef>
              <a:buFont typeface="Arial" panose="020B0604020202020204" pitchFamily="34" charset="0"/>
              <a:buChar char="•"/>
            </a:pPr>
            <a:r>
              <a:rPr lang="en-GB" sz="2000" b="1" dirty="0">
                <a:solidFill>
                  <a:schemeClr val="bg1"/>
                </a:solidFill>
                <a:latin typeface="Helvetica" pitchFamily="2" charset="0"/>
              </a:rPr>
              <a:t>A brief conceptual introduction </a:t>
            </a:r>
            <a:r>
              <a:rPr lang="en-GB" sz="1400" dirty="0">
                <a:solidFill>
                  <a:schemeClr val="bg1"/>
                </a:solidFill>
                <a:latin typeface="Helvetica" pitchFamily="2" charset="0"/>
              </a:rPr>
              <a:t>— certainly overlap with other lectures, but hopefully highlighting different perspectives</a:t>
            </a:r>
            <a:endParaRPr lang="en-GB" dirty="0">
              <a:solidFill>
                <a:schemeClr val="bg1"/>
              </a:solidFill>
              <a:latin typeface="Helvetica" pitchFamily="2" charset="0"/>
            </a:endParaRPr>
          </a:p>
          <a:p>
            <a:pPr marL="457200" indent="-457200" algn="l">
              <a:spcBef>
                <a:spcPts val="1200"/>
              </a:spcBef>
              <a:buFont typeface="Arial" panose="020B0604020202020204" pitchFamily="34" charset="0"/>
              <a:buChar char="•"/>
            </a:pPr>
            <a:r>
              <a:rPr lang="en-CH" sz="2000" b="1" dirty="0">
                <a:solidFill>
                  <a:schemeClr val="bg1"/>
                </a:solidFill>
                <a:latin typeface="Helvetica" pitchFamily="2" charset="0"/>
              </a:rPr>
              <a:t>Historical collider milestones</a:t>
            </a:r>
          </a:p>
          <a:p>
            <a:pPr marL="457200" indent="-457200" algn="l">
              <a:spcBef>
                <a:spcPts val="1200"/>
              </a:spcBef>
              <a:buFont typeface="Arial" panose="020B0604020202020204" pitchFamily="34" charset="0"/>
              <a:buChar char="•"/>
            </a:pPr>
            <a:r>
              <a:rPr lang="en-CH" sz="2000" b="1" dirty="0">
                <a:solidFill>
                  <a:schemeClr val="bg1"/>
                </a:solidFill>
                <a:latin typeface="Helvetica" pitchFamily="2" charset="0"/>
              </a:rPr>
              <a:t>Introduction to the LHC</a:t>
            </a:r>
          </a:p>
        </p:txBody>
      </p:sp>
      <p:sp>
        <p:nvSpPr>
          <p:cNvPr id="8" name="TextBox 7">
            <a:extLst>
              <a:ext uri="{FF2B5EF4-FFF2-40B4-BE49-F238E27FC236}">
                <a16:creationId xmlns:a16="http://schemas.microsoft.com/office/drawing/2014/main" id="{5DA72856-F27A-6F8B-3704-09353306BED3}"/>
              </a:ext>
            </a:extLst>
          </p:cNvPr>
          <p:cNvSpPr txBox="1"/>
          <p:nvPr/>
        </p:nvSpPr>
        <p:spPr>
          <a:xfrm>
            <a:off x="438540" y="3569498"/>
            <a:ext cx="6585715" cy="2769989"/>
          </a:xfrm>
          <a:prstGeom prst="rect">
            <a:avLst/>
          </a:prstGeom>
          <a:noFill/>
        </p:spPr>
        <p:txBody>
          <a:bodyPr wrap="square" rtlCol="0">
            <a:spAutoFit/>
          </a:bodyPr>
          <a:lstStyle/>
          <a:p>
            <a:pPr algn="l"/>
            <a:r>
              <a:rPr lang="en-CH" sz="2400" dirty="0">
                <a:solidFill>
                  <a:schemeClr val="bg1"/>
                </a:solidFill>
                <a:latin typeface="Helvetica" pitchFamily="2" charset="0"/>
              </a:rPr>
              <a:t>Next lectures:</a:t>
            </a:r>
          </a:p>
          <a:p>
            <a:pPr marL="457200" indent="-457200" algn="l">
              <a:spcBef>
                <a:spcPts val="1200"/>
              </a:spcBef>
              <a:buFont typeface="Arial" panose="020B0604020202020204" pitchFamily="34" charset="0"/>
              <a:buChar char="•"/>
            </a:pPr>
            <a:r>
              <a:rPr lang="en-GB" sz="2000" dirty="0">
                <a:solidFill>
                  <a:schemeClr val="bg1"/>
                </a:solidFill>
                <a:latin typeface="Helvetica" pitchFamily="2" charset="0"/>
              </a:rPr>
              <a:t>Particle detection at the LHC</a:t>
            </a:r>
          </a:p>
          <a:p>
            <a:pPr marL="457200" indent="-457200" algn="l">
              <a:spcBef>
                <a:spcPts val="1200"/>
              </a:spcBef>
              <a:buFont typeface="Arial" panose="020B0604020202020204" pitchFamily="34" charset="0"/>
              <a:buChar char="•"/>
            </a:pPr>
            <a:r>
              <a:rPr lang="en-GB" sz="2000" dirty="0">
                <a:solidFill>
                  <a:schemeClr val="bg1"/>
                </a:solidFill>
                <a:latin typeface="Helvetica" pitchFamily="2" charset="0"/>
              </a:rPr>
              <a:t>Data reconstruction and analysis</a:t>
            </a:r>
          </a:p>
          <a:p>
            <a:pPr marL="457200" indent="-457200" algn="l">
              <a:spcBef>
                <a:spcPts val="1200"/>
              </a:spcBef>
              <a:buFont typeface="Arial" panose="020B0604020202020204" pitchFamily="34" charset="0"/>
              <a:buChar char="•"/>
            </a:pPr>
            <a:r>
              <a:rPr lang="en-GB" sz="2000" dirty="0">
                <a:solidFill>
                  <a:schemeClr val="bg1"/>
                </a:solidFill>
                <a:latin typeface="Helvetica" pitchFamily="2" charset="0"/>
              </a:rPr>
              <a:t>Selected physics topics</a:t>
            </a:r>
          </a:p>
          <a:p>
            <a:pPr marL="457200" indent="-457200" algn="l">
              <a:spcBef>
                <a:spcPts val="1200"/>
              </a:spcBef>
              <a:buFont typeface="Arial" panose="020B0604020202020204" pitchFamily="34" charset="0"/>
              <a:buChar char="•"/>
            </a:pPr>
            <a:r>
              <a:rPr lang="en-GB" sz="2000" dirty="0">
                <a:solidFill>
                  <a:schemeClr val="bg1"/>
                </a:solidFill>
                <a:latin typeface="Helvetica" pitchFamily="2" charset="0"/>
              </a:rPr>
              <a:t>Upgrade to the High-Luminosity LHC</a:t>
            </a:r>
          </a:p>
          <a:p>
            <a:pPr marL="457200" indent="-457200" algn="l">
              <a:spcBef>
                <a:spcPts val="1200"/>
              </a:spcBef>
              <a:buFont typeface="Arial" panose="020B0604020202020204" pitchFamily="34" charset="0"/>
              <a:buChar char="•"/>
            </a:pPr>
            <a:r>
              <a:rPr lang="en-GB" sz="2000" dirty="0">
                <a:solidFill>
                  <a:schemeClr val="bg1"/>
                </a:solidFill>
                <a:latin typeface="Helvetica" pitchFamily="2" charset="0"/>
              </a:rPr>
              <a:t>New physics opportunities</a:t>
            </a:r>
            <a:endParaRPr lang="en-GB" dirty="0">
              <a:solidFill>
                <a:schemeClr val="bg1"/>
              </a:solidFill>
              <a:latin typeface="Helvetica" pitchFamily="2" charset="0"/>
            </a:endParaRPr>
          </a:p>
        </p:txBody>
      </p:sp>
    </p:spTree>
    <p:extLst>
      <p:ext uri="{BB962C8B-B14F-4D97-AF65-F5344CB8AC3E}">
        <p14:creationId xmlns:p14="http://schemas.microsoft.com/office/powerpoint/2010/main" val="3382686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D3F15-88DE-624D-8B85-2CF231083F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EF8FF19-42EA-95DF-0A8D-210A604C03D8}"/>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444A39BB-1867-7F0C-D4E3-496CAC4DDE44}"/>
              </a:ext>
            </a:extLst>
          </p:cNvPr>
          <p:cNvSpPr txBox="1"/>
          <p:nvPr/>
        </p:nvSpPr>
        <p:spPr>
          <a:xfrm>
            <a:off x="438539" y="639470"/>
            <a:ext cx="5754443" cy="4770537"/>
          </a:xfrm>
          <a:prstGeom prst="rect">
            <a:avLst/>
          </a:prstGeom>
          <a:noFill/>
        </p:spPr>
        <p:txBody>
          <a:bodyPr wrap="square" rtlCol="0">
            <a:spAutoFit/>
          </a:bodyPr>
          <a:lstStyle/>
          <a:p>
            <a:pPr algn="l"/>
            <a:r>
              <a:rPr lang="en-US" sz="2400" b="1" dirty="0">
                <a:solidFill>
                  <a:schemeClr val="bg1"/>
                </a:solidFill>
                <a:latin typeface="Helvetica" pitchFamily="2" charset="0"/>
              </a:rPr>
              <a:t>A big apology for showing more ATLAS examples in this lecture, simply because I know better how     to find them</a:t>
            </a:r>
          </a:p>
          <a:p>
            <a:pPr algn="l">
              <a:spcBef>
                <a:spcPts val="2400"/>
              </a:spcBef>
            </a:pPr>
            <a:r>
              <a:rPr lang="en-US" sz="2400" b="1" dirty="0">
                <a:solidFill>
                  <a:schemeClr val="bg1"/>
                </a:solidFill>
                <a:latin typeface="Helvetica" pitchFamily="2" charset="0"/>
              </a:rPr>
              <a:t>In all cases, there exist equivalent CMS examples</a:t>
            </a:r>
          </a:p>
          <a:p>
            <a:pPr algn="l">
              <a:spcBef>
                <a:spcPts val="2400"/>
              </a:spcBef>
            </a:pPr>
            <a:r>
              <a:rPr lang="en-CH" sz="2400" b="1" dirty="0">
                <a:solidFill>
                  <a:schemeClr val="bg1"/>
                </a:solidFill>
                <a:latin typeface="Helvetica" pitchFamily="2" charset="0"/>
              </a:rPr>
              <a:t>I further apologise for focusing more on the high-p</a:t>
            </a:r>
            <a:r>
              <a:rPr lang="en-CH" sz="2400" b="1" baseline="-25000" dirty="0">
                <a:solidFill>
                  <a:schemeClr val="bg1"/>
                </a:solidFill>
                <a:latin typeface="Helvetica" pitchFamily="2" charset="0"/>
              </a:rPr>
              <a:t>T</a:t>
            </a:r>
            <a:r>
              <a:rPr lang="en-CH" sz="2400" b="1" dirty="0">
                <a:solidFill>
                  <a:schemeClr val="bg1"/>
                </a:solidFill>
                <a:latin typeface="Helvetica" pitchFamily="2" charset="0"/>
              </a:rPr>
              <a:t> LHC experiments, assuming many of the LHCb results are featured in the dedicated flavour lecture</a:t>
            </a:r>
          </a:p>
        </p:txBody>
      </p:sp>
    </p:spTree>
    <p:extLst>
      <p:ext uri="{BB962C8B-B14F-4D97-AF65-F5344CB8AC3E}">
        <p14:creationId xmlns:p14="http://schemas.microsoft.com/office/powerpoint/2010/main" val="2861203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1F5B0-C824-E7B9-EBB2-9573A8617C2F}"/>
              </a:ext>
            </a:extLst>
          </p:cNvPr>
          <p:cNvSpPr txBox="1"/>
          <p:nvPr/>
        </p:nvSpPr>
        <p:spPr>
          <a:xfrm>
            <a:off x="1343890" y="1514415"/>
            <a:ext cx="9850581" cy="3170099"/>
          </a:xfrm>
          <a:prstGeom prst="rect">
            <a:avLst/>
          </a:prstGeom>
          <a:noFill/>
        </p:spPr>
        <p:txBody>
          <a:bodyPr wrap="square" rtlCol="0">
            <a:spAutoFit/>
          </a:bodyPr>
          <a:lstStyle/>
          <a:p>
            <a:pPr algn="l"/>
            <a:r>
              <a:rPr lang="en-GB" sz="2000" dirty="0">
                <a:latin typeface="Helvetica" pitchFamily="2" charset="0"/>
              </a:rPr>
              <a:t>The time will come when diligent research over long periods will bring to light things which now lie hidden. A single lifetime, even though entirely devoted to the sky, would not be enough for the investigation of so vast a subject ... </a:t>
            </a:r>
          </a:p>
          <a:p>
            <a:pPr algn="l">
              <a:spcBef>
                <a:spcPts val="1200"/>
              </a:spcBef>
            </a:pPr>
            <a:r>
              <a:rPr lang="en-GB" sz="2000" dirty="0">
                <a:latin typeface="Helvetica" pitchFamily="2" charset="0"/>
              </a:rPr>
              <a:t>And so this knowledge will be unfolded only through long successive ages. There will come a time when our descendants will be amazed that we did not know things that are so plain to them … </a:t>
            </a:r>
          </a:p>
          <a:p>
            <a:pPr algn="l">
              <a:spcBef>
                <a:spcPts val="1200"/>
              </a:spcBef>
            </a:pPr>
            <a:r>
              <a:rPr lang="en-GB" sz="2000" dirty="0">
                <a:latin typeface="Helvetica" pitchFamily="2" charset="0"/>
              </a:rPr>
              <a:t>Many discoveries are reserved for ages still to come, when memory of us will have been effaced. Our universe is a sorry little affair, unless it has in it something for every age to investigate. Nature does not reveal her mysteries once and for all.</a:t>
            </a:r>
          </a:p>
        </p:txBody>
      </p:sp>
    </p:spTree>
    <p:extLst>
      <p:ext uri="{BB962C8B-B14F-4D97-AF65-F5344CB8AC3E}">
        <p14:creationId xmlns:p14="http://schemas.microsoft.com/office/powerpoint/2010/main" val="46589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190F1-987F-D8DB-F7E8-7C613BBB1E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717F56E-27D8-9C82-056E-542E926B322A}"/>
              </a:ext>
            </a:extLst>
          </p:cNvPr>
          <p:cNvSpPr txBox="1"/>
          <p:nvPr/>
        </p:nvSpPr>
        <p:spPr>
          <a:xfrm>
            <a:off x="1343890" y="1514415"/>
            <a:ext cx="9850581" cy="3170099"/>
          </a:xfrm>
          <a:prstGeom prst="rect">
            <a:avLst/>
          </a:prstGeom>
          <a:noFill/>
        </p:spPr>
        <p:txBody>
          <a:bodyPr wrap="square" rtlCol="0">
            <a:spAutoFit/>
          </a:bodyPr>
          <a:lstStyle/>
          <a:p>
            <a:pPr algn="l"/>
            <a:r>
              <a:rPr lang="en-GB" sz="2000" dirty="0">
                <a:latin typeface="Helvetica" pitchFamily="2" charset="0"/>
              </a:rPr>
              <a:t>The time will come when diligent research over long periods will bring to light things which now lie hidden. A single lifetime, even though entirely devoted to the sky, would not be enough for the investigation of so vast a subject ... </a:t>
            </a:r>
          </a:p>
          <a:p>
            <a:pPr algn="l">
              <a:spcBef>
                <a:spcPts val="1200"/>
              </a:spcBef>
            </a:pPr>
            <a:r>
              <a:rPr lang="en-GB" sz="2000" dirty="0">
                <a:latin typeface="Helvetica" pitchFamily="2" charset="0"/>
              </a:rPr>
              <a:t>And so this knowledge will be unfolded only through long successive ages. There will come a time when our descendants will be amazed that we did not know things that are so plain to them … </a:t>
            </a:r>
          </a:p>
          <a:p>
            <a:pPr algn="l">
              <a:spcBef>
                <a:spcPts val="1200"/>
              </a:spcBef>
            </a:pPr>
            <a:r>
              <a:rPr lang="en-GB" sz="2000" dirty="0">
                <a:latin typeface="Helvetica" pitchFamily="2" charset="0"/>
              </a:rPr>
              <a:t>Many discoveries are reserved for ages still to come, when memory of us will have been effaced. Our universe is a sorry little affair, unless it has in it something for every age to investigate. Nature does not reveal her mysteries once and for all.</a:t>
            </a:r>
          </a:p>
        </p:txBody>
      </p:sp>
      <p:sp>
        <p:nvSpPr>
          <p:cNvPr id="2" name="TextBox 1">
            <a:extLst>
              <a:ext uri="{FF2B5EF4-FFF2-40B4-BE49-F238E27FC236}">
                <a16:creationId xmlns:a16="http://schemas.microsoft.com/office/drawing/2014/main" id="{C3CFF108-453B-1CEE-4517-C2F3A18A2AC2}"/>
              </a:ext>
            </a:extLst>
          </p:cNvPr>
          <p:cNvSpPr txBox="1"/>
          <p:nvPr/>
        </p:nvSpPr>
        <p:spPr>
          <a:xfrm>
            <a:off x="0" y="4849152"/>
            <a:ext cx="12192000" cy="307777"/>
          </a:xfrm>
          <a:prstGeom prst="rect">
            <a:avLst/>
          </a:prstGeom>
          <a:noFill/>
        </p:spPr>
        <p:txBody>
          <a:bodyPr wrap="square">
            <a:spAutoFit/>
          </a:bodyPr>
          <a:lstStyle/>
          <a:p>
            <a:pPr algn="ctr"/>
            <a:r>
              <a:rPr lang="en-CH" sz="1400" b="0" i="0" u="none" strike="noStrike" dirty="0">
                <a:solidFill>
                  <a:schemeClr val="tx1">
                    <a:lumMod val="65000"/>
                    <a:lumOff val="35000"/>
                  </a:schemeClr>
                </a:solidFill>
                <a:effectLst/>
                <a:latin typeface="Helvetica" pitchFamily="2" charset="0"/>
              </a:rPr>
              <a:t>Seneca the Younger (</a:t>
            </a:r>
            <a:r>
              <a:rPr lang="en-GB" sz="1400" b="0" i="0" u="none" strike="noStrike" dirty="0">
                <a:solidFill>
                  <a:schemeClr val="tx1">
                    <a:lumMod val="65000"/>
                    <a:lumOff val="35000"/>
                  </a:schemeClr>
                </a:solidFill>
                <a:effectLst/>
                <a:latin typeface="Helvetica" pitchFamily="2" charset="0"/>
              </a:rPr>
              <a:t>Stoic philosopher of Ancient Rome)</a:t>
            </a:r>
            <a:r>
              <a:rPr lang="en-CH" sz="1400" dirty="0">
                <a:solidFill>
                  <a:schemeClr val="tx1">
                    <a:lumMod val="65000"/>
                    <a:lumOff val="35000"/>
                  </a:schemeClr>
                </a:solidFill>
                <a:latin typeface="Helvetica" pitchFamily="2" charset="0"/>
              </a:rPr>
              <a:t> in</a:t>
            </a:r>
            <a:r>
              <a:rPr lang="en-CH" sz="1400" b="0" i="0" u="none" strike="noStrike" dirty="0">
                <a:solidFill>
                  <a:schemeClr val="tx1">
                    <a:lumMod val="65000"/>
                    <a:lumOff val="35000"/>
                  </a:schemeClr>
                </a:solidFill>
                <a:effectLst/>
                <a:latin typeface="Helvetica" pitchFamily="2" charset="0"/>
              </a:rPr>
              <a:t> </a:t>
            </a:r>
            <a:r>
              <a:rPr lang="en-CH" sz="1400" b="0" i="1" dirty="0">
                <a:solidFill>
                  <a:schemeClr val="tx1">
                    <a:lumMod val="65000"/>
                    <a:lumOff val="35000"/>
                  </a:schemeClr>
                </a:solidFill>
                <a:effectLst/>
                <a:latin typeface="Helvetica" pitchFamily="2" charset="0"/>
              </a:rPr>
              <a:t>Naturales Quaestiones</a:t>
            </a:r>
            <a:r>
              <a:rPr lang="en-CH" sz="1400" b="0" i="0" u="none" strike="noStrike" dirty="0">
                <a:solidFill>
                  <a:schemeClr val="tx1">
                    <a:lumMod val="65000"/>
                    <a:lumOff val="35000"/>
                  </a:schemeClr>
                </a:solidFill>
                <a:effectLst/>
                <a:latin typeface="Helvetica" pitchFamily="2" charset="0"/>
              </a:rPr>
              <a:t>, 1st century AD</a:t>
            </a:r>
            <a:endParaRPr lang="en-GB" sz="1400" dirty="0">
              <a:solidFill>
                <a:schemeClr val="tx1">
                  <a:lumMod val="65000"/>
                  <a:lumOff val="35000"/>
                </a:schemeClr>
              </a:solidFill>
              <a:latin typeface="Helvetica" pitchFamily="2" charset="0"/>
            </a:endParaRPr>
          </a:p>
        </p:txBody>
      </p:sp>
    </p:spTree>
    <p:extLst>
      <p:ext uri="{BB962C8B-B14F-4D97-AF65-F5344CB8AC3E}">
        <p14:creationId xmlns:p14="http://schemas.microsoft.com/office/powerpoint/2010/main" val="184600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85004-CD6A-0A00-43AC-78D84A2E10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510BBC-E44F-9C3F-2112-F4FB3C6DCA1A}"/>
              </a:ext>
            </a:extLst>
          </p:cNvPr>
          <p:cNvSpPr txBox="1"/>
          <p:nvPr/>
        </p:nvSpPr>
        <p:spPr>
          <a:xfrm>
            <a:off x="0" y="3832878"/>
            <a:ext cx="12192000" cy="307777"/>
          </a:xfrm>
          <a:prstGeom prst="rect">
            <a:avLst/>
          </a:prstGeom>
          <a:noFill/>
        </p:spPr>
        <p:txBody>
          <a:bodyPr wrap="square">
            <a:spAutoFit/>
          </a:bodyPr>
          <a:lstStyle/>
          <a:p>
            <a:pPr algn="ctr"/>
            <a:r>
              <a:rPr lang="en-GB" sz="1400" dirty="0">
                <a:solidFill>
                  <a:schemeClr val="tx1">
                    <a:lumMod val="65000"/>
                    <a:lumOff val="35000"/>
                  </a:schemeClr>
                </a:solidFill>
                <a:latin typeface="Helvetica" pitchFamily="2" charset="0"/>
                <a:hlinkClick r:id="rId2">
                  <a:extLst>
                    <a:ext uri="{A12FA001-AC4F-418D-AE19-62706E023703}">
                      <ahyp:hlinkClr xmlns:ahyp="http://schemas.microsoft.com/office/drawing/2018/hyperlinkcolor" val="tx"/>
                    </a:ext>
                  </a:extLst>
                </a:hlinkClick>
              </a:rPr>
              <a:t>https://www.nature.com/articles/426389a</a:t>
            </a:r>
            <a:r>
              <a:rPr lang="en-GB" sz="1400" dirty="0">
                <a:solidFill>
                  <a:schemeClr val="tx1">
                    <a:lumMod val="65000"/>
                    <a:lumOff val="35000"/>
                  </a:schemeClr>
                </a:solidFill>
                <a:latin typeface="Helvetica" pitchFamily="2" charset="0"/>
              </a:rPr>
              <a:t> (2003) </a:t>
            </a:r>
          </a:p>
        </p:txBody>
      </p:sp>
      <p:sp>
        <p:nvSpPr>
          <p:cNvPr id="6" name="TextBox 5">
            <a:extLst>
              <a:ext uri="{FF2B5EF4-FFF2-40B4-BE49-F238E27FC236}">
                <a16:creationId xmlns:a16="http://schemas.microsoft.com/office/drawing/2014/main" id="{28427E67-6D87-A4E5-1295-C7BE25F871F2}"/>
              </a:ext>
            </a:extLst>
          </p:cNvPr>
          <p:cNvSpPr txBox="1"/>
          <p:nvPr/>
        </p:nvSpPr>
        <p:spPr>
          <a:xfrm>
            <a:off x="0" y="2646218"/>
            <a:ext cx="12192000" cy="954107"/>
          </a:xfrm>
          <a:prstGeom prst="rect">
            <a:avLst/>
          </a:prstGeom>
          <a:noFill/>
        </p:spPr>
        <p:txBody>
          <a:bodyPr wrap="square" rtlCol="0">
            <a:spAutoFit/>
          </a:bodyPr>
          <a:lstStyle/>
          <a:p>
            <a:pPr algn="ctr"/>
            <a:r>
              <a:rPr lang="en-GB" sz="2800" dirty="0">
                <a:solidFill>
                  <a:srgbClr val="404040"/>
                </a:solidFill>
                <a:latin typeface="Helvetica" pitchFamily="2" charset="0"/>
              </a:rPr>
              <a:t>Steven Weinberg’s four golden lessons: start before you feel ready;          tackle the messy problems; accept wasting time*; know your field’s history**</a:t>
            </a:r>
          </a:p>
        </p:txBody>
      </p:sp>
      <p:sp>
        <p:nvSpPr>
          <p:cNvPr id="8" name="TextBox 7">
            <a:extLst>
              <a:ext uri="{FF2B5EF4-FFF2-40B4-BE49-F238E27FC236}">
                <a16:creationId xmlns:a16="http://schemas.microsoft.com/office/drawing/2014/main" id="{5EAB5D97-9DF3-C455-5EED-B243D9F92F2F}"/>
              </a:ext>
            </a:extLst>
          </p:cNvPr>
          <p:cNvSpPr txBox="1"/>
          <p:nvPr/>
        </p:nvSpPr>
        <p:spPr>
          <a:xfrm>
            <a:off x="79512" y="6040871"/>
            <a:ext cx="11383618" cy="738664"/>
          </a:xfrm>
          <a:prstGeom prst="rect">
            <a:avLst/>
          </a:prstGeom>
          <a:noFill/>
        </p:spPr>
        <p:txBody>
          <a:bodyPr wrap="square">
            <a:spAutoFit/>
          </a:bodyPr>
          <a:lstStyle/>
          <a:p>
            <a:r>
              <a:rPr lang="en-CH" sz="1400" b="0" i="0" u="none" strike="noStrike" dirty="0">
                <a:solidFill>
                  <a:schemeClr val="tx1"/>
                </a:solidFill>
                <a:effectLst/>
                <a:latin typeface="Helvetica" pitchFamily="2" charset="0"/>
              </a:rPr>
              <a:t> * ”</a:t>
            </a:r>
            <a:r>
              <a:rPr lang="en-CH" sz="1400" b="0" i="1" u="none" strike="noStrike" dirty="0">
                <a:solidFill>
                  <a:schemeClr val="tx1"/>
                </a:solidFill>
                <a:effectLst/>
                <a:latin typeface="Helvetica" pitchFamily="2" charset="0"/>
              </a:rPr>
              <a:t>If you want to be creative, then you will have to get used to spending most of your time not being creative”</a:t>
            </a:r>
          </a:p>
          <a:p>
            <a:r>
              <a:rPr lang="en-CH" sz="1400" i="1" dirty="0">
                <a:latin typeface="Helvetica" pitchFamily="2" charset="0"/>
              </a:rPr>
              <a:t>** ”</a:t>
            </a:r>
            <a:r>
              <a:rPr lang="en-GB" sz="1400" i="1" dirty="0">
                <a:latin typeface="Helvetica" pitchFamily="2" charset="0"/>
              </a:rPr>
              <a:t>The best antidote to the philosophy of science is a knowledge of the history of science”, “Science is civilizing work, of which scientists are able to feel proud”</a:t>
            </a:r>
          </a:p>
        </p:txBody>
      </p:sp>
    </p:spTree>
    <p:extLst>
      <p:ext uri="{BB962C8B-B14F-4D97-AF65-F5344CB8AC3E}">
        <p14:creationId xmlns:p14="http://schemas.microsoft.com/office/powerpoint/2010/main" val="3356252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E6EA28-9452-86A5-D83B-28F276FB0A87}"/>
              </a:ext>
            </a:extLst>
          </p:cNvPr>
          <p:cNvSpPr txBox="1"/>
          <p:nvPr/>
        </p:nvSpPr>
        <p:spPr>
          <a:xfrm>
            <a:off x="0" y="2646219"/>
            <a:ext cx="12192000" cy="954107"/>
          </a:xfrm>
          <a:prstGeom prst="rect">
            <a:avLst/>
          </a:prstGeom>
          <a:noFill/>
        </p:spPr>
        <p:txBody>
          <a:bodyPr wrap="square" rtlCol="0">
            <a:spAutoFit/>
          </a:bodyPr>
          <a:lstStyle/>
          <a:p>
            <a:pPr algn="ctr"/>
            <a:r>
              <a:rPr lang="en-GB" sz="2800" dirty="0">
                <a:solidFill>
                  <a:srgbClr val="404040"/>
                </a:solidFill>
                <a:latin typeface="Helvetica" pitchFamily="2" charset="0"/>
              </a:rPr>
              <a:t>No single insight in this search is sacred, </a:t>
            </a:r>
          </a:p>
          <a:p>
            <a:pPr algn="ctr"/>
            <a:r>
              <a:rPr lang="en-GB" sz="2800" dirty="0">
                <a:solidFill>
                  <a:srgbClr val="404040"/>
                </a:solidFill>
                <a:latin typeface="Helvetica" pitchFamily="2" charset="0"/>
              </a:rPr>
              <a:t>only the searching</a:t>
            </a:r>
          </a:p>
        </p:txBody>
      </p:sp>
      <p:sp>
        <p:nvSpPr>
          <p:cNvPr id="3" name="TextBox 2">
            <a:extLst>
              <a:ext uri="{FF2B5EF4-FFF2-40B4-BE49-F238E27FC236}">
                <a16:creationId xmlns:a16="http://schemas.microsoft.com/office/drawing/2014/main" id="{D246D064-D569-C904-2578-7A21BEEC5151}"/>
              </a:ext>
            </a:extLst>
          </p:cNvPr>
          <p:cNvSpPr txBox="1"/>
          <p:nvPr/>
        </p:nvSpPr>
        <p:spPr>
          <a:xfrm>
            <a:off x="0" y="3832878"/>
            <a:ext cx="12192000" cy="307777"/>
          </a:xfrm>
          <a:prstGeom prst="rect">
            <a:avLst/>
          </a:prstGeom>
          <a:noFill/>
        </p:spPr>
        <p:txBody>
          <a:bodyPr wrap="square">
            <a:spAutoFit/>
          </a:bodyPr>
          <a:lstStyle/>
          <a:p>
            <a:pPr algn="ctr"/>
            <a:r>
              <a:rPr lang="en-GB" sz="1400" dirty="0">
                <a:solidFill>
                  <a:schemeClr val="tx1">
                    <a:lumMod val="65000"/>
                    <a:lumOff val="35000"/>
                  </a:schemeClr>
                </a:solidFill>
                <a:latin typeface="Helvetica" pitchFamily="2" charset="0"/>
              </a:rPr>
              <a:t>Paraphrased from Ann </a:t>
            </a:r>
            <a:r>
              <a:rPr lang="en-GB" sz="1400" dirty="0" err="1">
                <a:solidFill>
                  <a:schemeClr val="tx1">
                    <a:lumMod val="65000"/>
                    <a:lumOff val="35000"/>
                  </a:schemeClr>
                </a:solidFill>
                <a:latin typeface="Helvetica" pitchFamily="2" charset="0"/>
              </a:rPr>
              <a:t>Druyan’s</a:t>
            </a:r>
            <a:r>
              <a:rPr lang="en-GB" sz="1400" dirty="0">
                <a:solidFill>
                  <a:schemeClr val="tx1">
                    <a:lumMod val="65000"/>
                    <a:lumOff val="35000"/>
                  </a:schemeClr>
                </a:solidFill>
                <a:latin typeface="Helvetica" pitchFamily="2" charset="0"/>
              </a:rPr>
              <a:t> introduction to Carl Sagan’s </a:t>
            </a:r>
            <a:r>
              <a:rPr lang="en-GB" sz="1400" i="1" dirty="0">
                <a:solidFill>
                  <a:schemeClr val="tx1">
                    <a:lumMod val="65000"/>
                    <a:lumOff val="35000"/>
                  </a:schemeClr>
                </a:solidFill>
                <a:latin typeface="Helvetica" pitchFamily="2" charset="0"/>
              </a:rPr>
              <a:t>The Varieties of Scientific Experience</a:t>
            </a:r>
          </a:p>
        </p:txBody>
      </p:sp>
    </p:spTree>
    <p:extLst>
      <p:ext uri="{BB962C8B-B14F-4D97-AF65-F5344CB8AC3E}">
        <p14:creationId xmlns:p14="http://schemas.microsoft.com/office/powerpoint/2010/main" val="171763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A8EC-2F5E-615D-8A64-A848E6ACFA0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2BAD86-3FC2-25AF-FFE6-A0BDD0B442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006EA425-E5B8-B025-FC50-B86B1F855386}"/>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D7FBF"/>
                </a:solidFill>
                <a:effectLst/>
                <a:uLnTx/>
                <a:uFillTx/>
                <a:latin typeface="Helvetica" pitchFamily="2" charset="0"/>
                <a:ea typeface="Trebuchet MS" pitchFamily="-84" charset="0"/>
                <a:cs typeface="Helvetica Light"/>
              </a:rPr>
              <a:t>It’s all made of a handful of particles and forces</a:t>
            </a:r>
          </a:p>
        </p:txBody>
      </p:sp>
      <p:sp>
        <p:nvSpPr>
          <p:cNvPr id="20" name="Rectangle 19">
            <a:extLst>
              <a:ext uri="{FF2B5EF4-FFF2-40B4-BE49-F238E27FC236}">
                <a16:creationId xmlns:a16="http://schemas.microsoft.com/office/drawing/2014/main" id="{D7C27CE1-FF74-2AC5-762F-D4119B424545}"/>
              </a:ext>
            </a:extLst>
          </p:cNvPr>
          <p:cNvSpPr/>
          <p:nvPr/>
        </p:nvSpPr>
        <p:spPr>
          <a:xfrm>
            <a:off x="641953" y="1147461"/>
            <a:ext cx="11550047" cy="338554"/>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sub-atomic structure of matter and its interactions are elegantly simple </a:t>
            </a:r>
            <a:r>
              <a:rPr lang="en-GB" sz="1400" dirty="0">
                <a:solidFill>
                  <a:srgbClr val="000000"/>
                </a:solidFill>
                <a:latin typeface="Helvetica" pitchFamily="2" charset="0"/>
              </a:rPr>
              <a:t>(a very simplified picture)</a:t>
            </a:r>
            <a:endParaRPr lang="en-GB" sz="1600" dirty="0">
              <a:solidFill>
                <a:srgbClr val="000000"/>
              </a:solidFill>
              <a:latin typeface="Helvetica" pitchFamily="2" charset="0"/>
            </a:endParaRPr>
          </a:p>
        </p:txBody>
      </p:sp>
      <p:pic>
        <p:nvPicPr>
          <p:cNvPr id="5" name="Picture 4">
            <a:extLst>
              <a:ext uri="{FF2B5EF4-FFF2-40B4-BE49-F238E27FC236}">
                <a16:creationId xmlns:a16="http://schemas.microsoft.com/office/drawing/2014/main" id="{7F3B4574-86DA-8D70-69A8-9C0FF1D88EA1}"/>
              </a:ext>
            </a:extLst>
          </p:cNvPr>
          <p:cNvPicPr>
            <a:picLocks noChangeAspect="1"/>
          </p:cNvPicPr>
          <p:nvPr/>
        </p:nvPicPr>
        <p:blipFill>
          <a:blip r:embed="rId2"/>
          <a:stretch>
            <a:fillRect/>
          </a:stretch>
        </p:blipFill>
        <p:spPr>
          <a:xfrm>
            <a:off x="1931990" y="1652272"/>
            <a:ext cx="8084850" cy="2805918"/>
          </a:xfrm>
          <a:prstGeom prst="rect">
            <a:avLst/>
          </a:prstGeom>
        </p:spPr>
      </p:pic>
      <p:sp>
        <p:nvSpPr>
          <p:cNvPr id="7" name="Rectangle 6">
            <a:extLst>
              <a:ext uri="{FF2B5EF4-FFF2-40B4-BE49-F238E27FC236}">
                <a16:creationId xmlns:a16="http://schemas.microsoft.com/office/drawing/2014/main" id="{05932C05-C727-8E34-395D-17031EDF3E3F}"/>
              </a:ext>
            </a:extLst>
          </p:cNvPr>
          <p:cNvSpPr/>
          <p:nvPr/>
        </p:nvSpPr>
        <p:spPr>
          <a:xfrm>
            <a:off x="591667" y="4897824"/>
            <a:ext cx="10928796" cy="1384995"/>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universe is a strange place</a:t>
            </a:r>
            <a:endParaRPr lang="en-GB" sz="1600" b="1" dirty="0">
              <a:solidFill>
                <a:schemeClr val="tx1">
                  <a:lumMod val="75000"/>
                  <a:lumOff val="25000"/>
                </a:schemeClr>
              </a:solidFill>
              <a:latin typeface="Helvetica" pitchFamily="2" charset="0"/>
            </a:endParaRPr>
          </a:p>
          <a:p>
            <a:pPr marL="285750" lvl="0" indent="-285750" defTabSz="457200" fontAlgn="base">
              <a:spcBef>
                <a:spcPts val="1200"/>
              </a:spcBef>
              <a:spcAft>
                <a:spcPct val="0"/>
              </a:spcAft>
              <a:buFont typeface="Arial" panose="020B0604020202020204" pitchFamily="34" charset="0"/>
              <a:buChar char="•"/>
              <a:defRPr/>
            </a:pPr>
            <a:r>
              <a:rPr lang="en-GB" sz="1600" dirty="0">
                <a:solidFill>
                  <a:srgbClr val="000000"/>
                </a:solidFill>
                <a:latin typeface="Helvetica" pitchFamily="2" charset="0"/>
              </a:rPr>
              <a:t>Elementary particles are point-like — with no spatial extent at all</a:t>
            </a:r>
            <a:endParaRPr lang="en-GB" sz="1400" dirty="0">
              <a:solidFill>
                <a:srgbClr val="000000"/>
              </a:solidFill>
              <a:latin typeface="Helvetica" pitchFamily="2" charset="0"/>
            </a:endParaRPr>
          </a:p>
          <a:p>
            <a:pPr marL="285750" lvl="0" indent="-285750" defTabSz="457200" fontAlgn="base">
              <a:spcBef>
                <a:spcPts val="600"/>
              </a:spcBef>
              <a:spcAft>
                <a:spcPct val="0"/>
              </a:spcAft>
              <a:buFont typeface="Arial" panose="020B0604020202020204" pitchFamily="34" charset="0"/>
              <a:buChar char="•"/>
              <a:defRPr/>
            </a:pPr>
            <a:r>
              <a:rPr lang="en-GB" sz="1600" dirty="0">
                <a:solidFill>
                  <a:srgbClr val="000000"/>
                </a:solidFill>
                <a:latin typeface="Helvetica" pitchFamily="2" charset="0"/>
              </a:rPr>
              <a:t>Without some remarkable mechanism at play, elementary particles would have no mass </a:t>
            </a:r>
            <a:r>
              <a:rPr lang="en-GB" sz="1400" dirty="0">
                <a:solidFill>
                  <a:srgbClr val="000000"/>
                </a:solidFill>
                <a:latin typeface="Helvetica" pitchFamily="2" charset="0"/>
              </a:rPr>
              <a:t>(except for spin-zero particles)</a:t>
            </a:r>
          </a:p>
          <a:p>
            <a:pPr marL="285750" lvl="0" indent="-285750" defTabSz="457200" fontAlgn="base">
              <a:spcBef>
                <a:spcPts val="600"/>
              </a:spcBef>
              <a:spcAft>
                <a:spcPct val="0"/>
              </a:spcAft>
              <a:buFont typeface="Arial" panose="020B0604020202020204" pitchFamily="34" charset="0"/>
              <a:buChar char="•"/>
              <a:defRPr/>
            </a:pPr>
            <a:r>
              <a:rPr lang="en-GB" sz="1600" dirty="0">
                <a:solidFill>
                  <a:srgbClr val="000000"/>
                </a:solidFill>
                <a:latin typeface="Helvetica" pitchFamily="2" charset="0"/>
              </a:rPr>
              <a:t>Bare fermion masses are forbidden by the chiral structure of weak interaction</a:t>
            </a:r>
            <a:endParaRPr lang="en-GB" dirty="0">
              <a:solidFill>
                <a:srgbClr val="000000"/>
              </a:solidFill>
              <a:latin typeface="Helvetica" pitchFamily="2" charset="0"/>
            </a:endParaRPr>
          </a:p>
        </p:txBody>
      </p:sp>
    </p:spTree>
    <p:extLst>
      <p:ext uri="{BB962C8B-B14F-4D97-AF65-F5344CB8AC3E}">
        <p14:creationId xmlns:p14="http://schemas.microsoft.com/office/powerpoint/2010/main" val="273891932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471F4-96C0-0998-38FB-40509D563B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7CAEB7-4E51-8542-FE2E-73F75DBAA4A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7BC67999-7F4C-43C1-8C53-0D4DF57D2BA4}"/>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D7FBF"/>
                </a:solidFill>
                <a:effectLst/>
                <a:uLnTx/>
                <a:uFillTx/>
                <a:latin typeface="Helvetica" pitchFamily="2" charset="0"/>
                <a:ea typeface="Trebuchet MS" pitchFamily="-84" charset="0"/>
                <a:cs typeface="Helvetica Light"/>
              </a:rPr>
              <a:t>It’s all made of a handful of particles and forces</a:t>
            </a:r>
          </a:p>
        </p:txBody>
      </p:sp>
      <p:sp>
        <p:nvSpPr>
          <p:cNvPr id="20" name="Rectangle 19">
            <a:extLst>
              <a:ext uri="{FF2B5EF4-FFF2-40B4-BE49-F238E27FC236}">
                <a16:creationId xmlns:a16="http://schemas.microsoft.com/office/drawing/2014/main" id="{E2D91D16-0A2D-71F7-5D34-C91F0FB3A301}"/>
              </a:ext>
            </a:extLst>
          </p:cNvPr>
          <p:cNvSpPr/>
          <p:nvPr/>
        </p:nvSpPr>
        <p:spPr>
          <a:xfrm>
            <a:off x="641953" y="1147461"/>
            <a:ext cx="11550047" cy="338554"/>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sub-atomic structure of matter and its interactions are described by the </a:t>
            </a:r>
            <a:r>
              <a:rPr lang="en-GB" sz="1600" b="1" dirty="0">
                <a:solidFill>
                  <a:srgbClr val="0D7FBF"/>
                </a:solidFill>
                <a:latin typeface="Helvetica" pitchFamily="2" charset="0"/>
              </a:rPr>
              <a:t>Standard Model</a:t>
            </a:r>
          </a:p>
        </p:txBody>
      </p:sp>
      <p:pic>
        <p:nvPicPr>
          <p:cNvPr id="9" name="Picture 2">
            <a:extLst>
              <a:ext uri="{FF2B5EF4-FFF2-40B4-BE49-F238E27FC236}">
                <a16:creationId xmlns:a16="http://schemas.microsoft.com/office/drawing/2014/main" id="{0A5C57F4-84AB-E405-3709-AA768517EFA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18647" y="1696764"/>
            <a:ext cx="4956014" cy="47430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2942331-2D8E-681E-81C0-00D3B71E7C15}"/>
              </a:ext>
            </a:extLst>
          </p:cNvPr>
          <p:cNvSpPr txBox="1"/>
          <p:nvPr/>
        </p:nvSpPr>
        <p:spPr>
          <a:xfrm>
            <a:off x="4918578" y="6316949"/>
            <a:ext cx="702436" cy="261610"/>
          </a:xfrm>
          <a:prstGeom prst="rect">
            <a:avLst/>
          </a:prstGeom>
          <a:noFill/>
        </p:spPr>
        <p:txBody>
          <a:bodyPr wrap="none" rtlCol="0">
            <a:spAutoFit/>
          </a:bodyPr>
          <a:lstStyle/>
          <a:p>
            <a:pPr marL="0">
              <a:spcBef>
                <a:spcPts val="3000"/>
              </a:spcBef>
            </a:pPr>
            <a:r>
              <a:rPr lang="en-CH" sz="1100">
                <a:solidFill>
                  <a:srgbClr val="78D745"/>
                </a:solidFill>
                <a:latin typeface="Helvetica" pitchFamily="2" charset="0"/>
                <a:ea typeface="Helvetica Light" charset="0"/>
                <a:cs typeface="Helvetica Light" charset="0"/>
                <a:sym typeface="Wingdings" pitchFamily="2" charset="2"/>
              </a:rPr>
              <a:t>Spin 1/2</a:t>
            </a:r>
          </a:p>
        </p:txBody>
      </p:sp>
      <p:sp>
        <p:nvSpPr>
          <p:cNvPr id="11" name="TextBox 10">
            <a:extLst>
              <a:ext uri="{FF2B5EF4-FFF2-40B4-BE49-F238E27FC236}">
                <a16:creationId xmlns:a16="http://schemas.microsoft.com/office/drawing/2014/main" id="{FABAB368-CA7C-B959-1816-F25E3BA8ECA8}"/>
              </a:ext>
            </a:extLst>
          </p:cNvPr>
          <p:cNvSpPr txBox="1"/>
          <p:nvPr/>
        </p:nvSpPr>
        <p:spPr>
          <a:xfrm>
            <a:off x="6798113" y="6316949"/>
            <a:ext cx="585417" cy="261610"/>
          </a:xfrm>
          <a:prstGeom prst="rect">
            <a:avLst/>
          </a:prstGeom>
          <a:noFill/>
        </p:spPr>
        <p:txBody>
          <a:bodyPr wrap="none" rtlCol="0">
            <a:spAutoFit/>
          </a:bodyPr>
          <a:lstStyle/>
          <a:p>
            <a:pPr marL="0">
              <a:spcBef>
                <a:spcPts val="3000"/>
              </a:spcBef>
            </a:pPr>
            <a:r>
              <a:rPr lang="en-CH" sz="1100">
                <a:solidFill>
                  <a:srgbClr val="F48366"/>
                </a:solidFill>
                <a:latin typeface="Helvetica" pitchFamily="2" charset="0"/>
                <a:ea typeface="Helvetica Light" charset="0"/>
                <a:cs typeface="Helvetica Light" charset="0"/>
                <a:sym typeface="Wingdings" pitchFamily="2" charset="2"/>
              </a:rPr>
              <a:t>Spin 1</a:t>
            </a:r>
          </a:p>
        </p:txBody>
      </p:sp>
      <p:sp>
        <p:nvSpPr>
          <p:cNvPr id="12" name="TextBox 11">
            <a:extLst>
              <a:ext uri="{FF2B5EF4-FFF2-40B4-BE49-F238E27FC236}">
                <a16:creationId xmlns:a16="http://schemas.microsoft.com/office/drawing/2014/main" id="{3AD4203E-9832-04A2-0B06-CDA1C36C9C8A}"/>
              </a:ext>
            </a:extLst>
          </p:cNvPr>
          <p:cNvSpPr txBox="1"/>
          <p:nvPr/>
        </p:nvSpPr>
        <p:spPr>
          <a:xfrm>
            <a:off x="7712656" y="6308976"/>
            <a:ext cx="585417" cy="261610"/>
          </a:xfrm>
          <a:prstGeom prst="rect">
            <a:avLst/>
          </a:prstGeom>
          <a:noFill/>
        </p:spPr>
        <p:txBody>
          <a:bodyPr wrap="none" rtlCol="0">
            <a:spAutoFit/>
          </a:bodyPr>
          <a:lstStyle/>
          <a:p>
            <a:pPr marL="0">
              <a:spcBef>
                <a:spcPts val="3000"/>
              </a:spcBef>
            </a:pPr>
            <a:r>
              <a:rPr lang="en-CH" sz="1100">
                <a:solidFill>
                  <a:srgbClr val="EEC43F"/>
                </a:solidFill>
                <a:latin typeface="Helvetica" pitchFamily="2" charset="0"/>
                <a:ea typeface="Helvetica Light" charset="0"/>
                <a:cs typeface="Helvetica Light" charset="0"/>
                <a:sym typeface="Wingdings" pitchFamily="2" charset="2"/>
              </a:rPr>
              <a:t>Spin 0</a:t>
            </a:r>
          </a:p>
        </p:txBody>
      </p:sp>
      <p:sp>
        <p:nvSpPr>
          <p:cNvPr id="13" name="TextBox 12">
            <a:extLst>
              <a:ext uri="{FF2B5EF4-FFF2-40B4-BE49-F238E27FC236}">
                <a16:creationId xmlns:a16="http://schemas.microsoft.com/office/drawing/2014/main" id="{1F1961A5-F4A1-7EBF-5E5E-0FED988128E9}"/>
              </a:ext>
            </a:extLst>
          </p:cNvPr>
          <p:cNvSpPr txBox="1"/>
          <p:nvPr/>
        </p:nvSpPr>
        <p:spPr>
          <a:xfrm>
            <a:off x="641953" y="3520350"/>
            <a:ext cx="2216853" cy="1384995"/>
          </a:xfrm>
          <a:prstGeom prst="rect">
            <a:avLst/>
          </a:prstGeom>
          <a:noFill/>
        </p:spPr>
        <p:txBody>
          <a:bodyPr wrap="square" rtlCol="0">
            <a:spAutoFit/>
          </a:bodyPr>
          <a:lstStyle/>
          <a:p>
            <a:pPr marL="0">
              <a:spcBef>
                <a:spcPts val="3000"/>
              </a:spcBef>
            </a:pPr>
            <a:r>
              <a:rPr lang="en-CH" sz="1400">
                <a:solidFill>
                  <a:prstClr val="black"/>
                </a:solidFill>
                <a:latin typeface="Helvetica" pitchFamily="2" charset="0"/>
                <a:ea typeface="Helvetica Light" charset="0"/>
                <a:cs typeface="Helvetica Light" charset="0"/>
                <a:sym typeface="Wingdings" pitchFamily="2" charset="2"/>
              </a:rPr>
              <a:t>In mathematical terms, </a:t>
            </a:r>
            <a:r>
              <a:rPr lang="en-CH" sz="1400" b="1">
                <a:solidFill>
                  <a:prstClr val="black"/>
                </a:solidFill>
                <a:latin typeface="Helvetica" pitchFamily="2" charset="0"/>
                <a:ea typeface="Helvetica Light" charset="0"/>
                <a:cs typeface="Helvetica Light" charset="0"/>
                <a:sym typeface="Wingdings" pitchFamily="2" charset="2"/>
              </a:rPr>
              <a:t>particles are local excitations of quantum fields. </a:t>
            </a:r>
            <a:r>
              <a:rPr lang="en-CH" sz="1400">
                <a:solidFill>
                  <a:prstClr val="black"/>
                </a:solidFill>
                <a:latin typeface="Helvetica" pitchFamily="2" charset="0"/>
                <a:ea typeface="Helvetica Light" charset="0"/>
                <a:cs typeface="Helvetica Light" charset="0"/>
                <a:sym typeface="Wingdings" pitchFamily="2" charset="2"/>
              </a:rPr>
              <a:t>There are matter fields (fermions) and force fields (bosons)</a:t>
            </a:r>
            <a:endParaRPr lang="en-CH" sz="1400" b="1">
              <a:solidFill>
                <a:prstClr val="black"/>
              </a:solidFill>
              <a:latin typeface="Helvetica" pitchFamily="2" charset="0"/>
              <a:ea typeface="Helvetica Light" charset="0"/>
              <a:cs typeface="Helvetica Light" charset="0"/>
              <a:sym typeface="Wingdings" pitchFamily="2" charset="2"/>
            </a:endParaRPr>
          </a:p>
        </p:txBody>
      </p:sp>
      <p:grpSp>
        <p:nvGrpSpPr>
          <p:cNvPr id="4" name="Group 3">
            <a:extLst>
              <a:ext uri="{FF2B5EF4-FFF2-40B4-BE49-F238E27FC236}">
                <a16:creationId xmlns:a16="http://schemas.microsoft.com/office/drawing/2014/main" id="{3C12DF27-7579-19C3-E4BE-4F88A61BC140}"/>
              </a:ext>
            </a:extLst>
          </p:cNvPr>
          <p:cNvGrpSpPr/>
          <p:nvPr/>
        </p:nvGrpSpPr>
        <p:grpSpPr>
          <a:xfrm>
            <a:off x="8511946" y="2683059"/>
            <a:ext cx="3399784" cy="1057667"/>
            <a:chOff x="8580186" y="2683059"/>
            <a:chExt cx="3399784" cy="1057667"/>
          </a:xfrm>
        </p:grpSpPr>
        <p:sp>
          <p:nvSpPr>
            <p:cNvPr id="5" name="Rounded Rectangle 4">
              <a:extLst>
                <a:ext uri="{FF2B5EF4-FFF2-40B4-BE49-F238E27FC236}">
                  <a16:creationId xmlns:a16="http://schemas.microsoft.com/office/drawing/2014/main" id="{6BF1C486-5B64-5F83-42F7-55ACA0D5A201}"/>
                </a:ext>
              </a:extLst>
            </p:cNvPr>
            <p:cNvSpPr/>
            <p:nvPr/>
          </p:nvSpPr>
          <p:spPr>
            <a:xfrm>
              <a:off x="9135170" y="2683059"/>
              <a:ext cx="2709434" cy="1057667"/>
            </a:xfrm>
            <a:prstGeom prst="roundRect">
              <a:avLst>
                <a:gd name="adj" fmla="val 7708"/>
              </a:avLst>
            </a:prstGeom>
            <a:solidFill>
              <a:srgbClr val="FADA52"/>
            </a:solidFill>
          </p:spPr>
          <p:txBody>
            <a:bodyPr wrap="square" rtlCol="0" anchor="ctr">
              <a:spAutoFit/>
            </a:bodyPr>
            <a:lstStyle/>
            <a:p>
              <a:pPr algn="l"/>
              <a:endParaRPr lang="en-GB" sz="1600">
                <a:latin typeface="Helvetica" pitchFamily="2" charset="0"/>
              </a:endParaRPr>
            </a:p>
          </p:txBody>
        </p:sp>
        <p:sp>
          <p:nvSpPr>
            <p:cNvPr id="7" name="TextBox 6">
              <a:extLst>
                <a:ext uri="{FF2B5EF4-FFF2-40B4-BE49-F238E27FC236}">
                  <a16:creationId xmlns:a16="http://schemas.microsoft.com/office/drawing/2014/main" id="{2B669108-C9ED-FB67-5C95-8C7FB27495E7}"/>
                </a:ext>
              </a:extLst>
            </p:cNvPr>
            <p:cNvSpPr txBox="1"/>
            <p:nvPr/>
          </p:nvSpPr>
          <p:spPr>
            <a:xfrm>
              <a:off x="9230409" y="2844123"/>
              <a:ext cx="2749561" cy="738664"/>
            </a:xfrm>
            <a:prstGeom prst="rect">
              <a:avLst/>
            </a:prstGeom>
            <a:noFill/>
            <a:ln>
              <a:noFill/>
            </a:ln>
          </p:spPr>
          <p:txBody>
            <a:bodyPr wrap="square" rIns="36000" rtlCol="0">
              <a:spAutoFit/>
            </a:bodyPr>
            <a:lstStyle/>
            <a:p>
              <a:pPr marL="0">
                <a:spcBef>
                  <a:spcPts val="3000"/>
                </a:spcBef>
              </a:pPr>
              <a:r>
                <a:rPr lang="en-CH" sz="1400" dirty="0">
                  <a:solidFill>
                    <a:prstClr val="black"/>
                  </a:solidFill>
                  <a:latin typeface="Helvetica" pitchFamily="2" charset="0"/>
                  <a:ea typeface="Helvetica Light" charset="0"/>
                  <a:cs typeface="Helvetica Light" charset="0"/>
                  <a:sym typeface="Wingdings" pitchFamily="2" charset="2"/>
                </a:rPr>
                <a:t>Completely new type of force, very different from the other known forces</a:t>
              </a:r>
            </a:p>
          </p:txBody>
        </p:sp>
        <p:cxnSp>
          <p:nvCxnSpPr>
            <p:cNvPr id="14" name="Straight Arrow Connector 13">
              <a:extLst>
                <a:ext uri="{FF2B5EF4-FFF2-40B4-BE49-F238E27FC236}">
                  <a16:creationId xmlns:a16="http://schemas.microsoft.com/office/drawing/2014/main" id="{0BDC7C3D-4A8E-938D-5EDA-5F51C5D4B15D}"/>
                </a:ext>
              </a:extLst>
            </p:cNvPr>
            <p:cNvCxnSpPr>
              <a:cxnSpLocks/>
            </p:cNvCxnSpPr>
            <p:nvPr/>
          </p:nvCxnSpPr>
          <p:spPr>
            <a:xfrm flipH="1">
              <a:off x="8580186" y="3089678"/>
              <a:ext cx="510459" cy="0"/>
            </a:xfrm>
            <a:prstGeom prst="straightConnector1">
              <a:avLst/>
            </a:prstGeom>
            <a:ln w="12700">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9569887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A2854-1687-040C-3559-71A5A156C2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85A1EA-90D0-90FE-C828-39F27EFEB29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1125DC54-A992-6AF4-3A1F-BDD338AB5628}"/>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D7FBF"/>
                </a:solidFill>
                <a:effectLst/>
                <a:uLnTx/>
                <a:uFillTx/>
                <a:latin typeface="Helvetica" pitchFamily="2" charset="0"/>
                <a:ea typeface="Trebuchet MS" pitchFamily="-84" charset="0"/>
                <a:cs typeface="Helvetica Light"/>
              </a:rPr>
              <a:t>It’s all made of a handful of particles and forces</a:t>
            </a:r>
          </a:p>
        </p:txBody>
      </p:sp>
      <p:sp>
        <p:nvSpPr>
          <p:cNvPr id="20" name="Rectangle 19">
            <a:extLst>
              <a:ext uri="{FF2B5EF4-FFF2-40B4-BE49-F238E27FC236}">
                <a16:creationId xmlns:a16="http://schemas.microsoft.com/office/drawing/2014/main" id="{FD8A0E4C-0F04-9018-8ED7-C61FCB8AC0E1}"/>
              </a:ext>
            </a:extLst>
          </p:cNvPr>
          <p:cNvSpPr/>
          <p:nvPr/>
        </p:nvSpPr>
        <p:spPr>
          <a:xfrm>
            <a:off x="641953" y="1147461"/>
            <a:ext cx="11550047" cy="338554"/>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sub-atomic structure of matter and its interactions are described by the </a:t>
            </a:r>
            <a:r>
              <a:rPr lang="en-GB" sz="1600" b="1" dirty="0">
                <a:solidFill>
                  <a:srgbClr val="0D7FBF"/>
                </a:solidFill>
                <a:latin typeface="Helvetica" pitchFamily="2" charset="0"/>
              </a:rPr>
              <a:t>Standard Model</a:t>
            </a:r>
          </a:p>
        </p:txBody>
      </p:sp>
      <p:pic>
        <p:nvPicPr>
          <p:cNvPr id="9" name="Picture 2">
            <a:extLst>
              <a:ext uri="{FF2B5EF4-FFF2-40B4-BE49-F238E27FC236}">
                <a16:creationId xmlns:a16="http://schemas.microsoft.com/office/drawing/2014/main" id="{7902DCC2-59CD-5548-05AD-F3E39EC58AF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18647" y="1696764"/>
            <a:ext cx="4956014" cy="47430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FCC65DB-8408-FA1C-A64F-CE325F5901B2}"/>
              </a:ext>
            </a:extLst>
          </p:cNvPr>
          <p:cNvSpPr txBox="1"/>
          <p:nvPr/>
        </p:nvSpPr>
        <p:spPr>
          <a:xfrm>
            <a:off x="4918578" y="6316949"/>
            <a:ext cx="702436" cy="261610"/>
          </a:xfrm>
          <a:prstGeom prst="rect">
            <a:avLst/>
          </a:prstGeom>
          <a:noFill/>
        </p:spPr>
        <p:txBody>
          <a:bodyPr wrap="none" rtlCol="0">
            <a:spAutoFit/>
          </a:bodyPr>
          <a:lstStyle/>
          <a:p>
            <a:pPr marL="0">
              <a:spcBef>
                <a:spcPts val="3000"/>
              </a:spcBef>
            </a:pPr>
            <a:r>
              <a:rPr lang="en-CH" sz="1100">
                <a:solidFill>
                  <a:srgbClr val="78D745"/>
                </a:solidFill>
                <a:latin typeface="Helvetica" pitchFamily="2" charset="0"/>
                <a:ea typeface="Helvetica Light" charset="0"/>
                <a:cs typeface="Helvetica Light" charset="0"/>
                <a:sym typeface="Wingdings" pitchFamily="2" charset="2"/>
              </a:rPr>
              <a:t>Spin 1/2</a:t>
            </a:r>
          </a:p>
        </p:txBody>
      </p:sp>
      <p:sp>
        <p:nvSpPr>
          <p:cNvPr id="11" name="TextBox 10">
            <a:extLst>
              <a:ext uri="{FF2B5EF4-FFF2-40B4-BE49-F238E27FC236}">
                <a16:creationId xmlns:a16="http://schemas.microsoft.com/office/drawing/2014/main" id="{E4D05BD3-36B5-7B81-4E18-7E1FF0B1F423}"/>
              </a:ext>
            </a:extLst>
          </p:cNvPr>
          <p:cNvSpPr txBox="1"/>
          <p:nvPr/>
        </p:nvSpPr>
        <p:spPr>
          <a:xfrm>
            <a:off x="6798113" y="6316949"/>
            <a:ext cx="585417" cy="261610"/>
          </a:xfrm>
          <a:prstGeom prst="rect">
            <a:avLst/>
          </a:prstGeom>
          <a:noFill/>
        </p:spPr>
        <p:txBody>
          <a:bodyPr wrap="none" rtlCol="0">
            <a:spAutoFit/>
          </a:bodyPr>
          <a:lstStyle/>
          <a:p>
            <a:pPr marL="0">
              <a:spcBef>
                <a:spcPts val="3000"/>
              </a:spcBef>
            </a:pPr>
            <a:r>
              <a:rPr lang="en-CH" sz="1100">
                <a:solidFill>
                  <a:srgbClr val="F48366"/>
                </a:solidFill>
                <a:latin typeface="Helvetica" pitchFamily="2" charset="0"/>
                <a:ea typeface="Helvetica Light" charset="0"/>
                <a:cs typeface="Helvetica Light" charset="0"/>
                <a:sym typeface="Wingdings" pitchFamily="2" charset="2"/>
              </a:rPr>
              <a:t>Spin 1</a:t>
            </a:r>
          </a:p>
        </p:txBody>
      </p:sp>
      <p:sp>
        <p:nvSpPr>
          <p:cNvPr id="12" name="TextBox 11">
            <a:extLst>
              <a:ext uri="{FF2B5EF4-FFF2-40B4-BE49-F238E27FC236}">
                <a16:creationId xmlns:a16="http://schemas.microsoft.com/office/drawing/2014/main" id="{402CB76A-576B-765C-9D2B-4B4F1B5C8AF7}"/>
              </a:ext>
            </a:extLst>
          </p:cNvPr>
          <p:cNvSpPr txBox="1"/>
          <p:nvPr/>
        </p:nvSpPr>
        <p:spPr>
          <a:xfrm>
            <a:off x="7712656" y="6308976"/>
            <a:ext cx="585417" cy="261610"/>
          </a:xfrm>
          <a:prstGeom prst="rect">
            <a:avLst/>
          </a:prstGeom>
          <a:noFill/>
        </p:spPr>
        <p:txBody>
          <a:bodyPr wrap="none" rtlCol="0">
            <a:spAutoFit/>
          </a:bodyPr>
          <a:lstStyle/>
          <a:p>
            <a:pPr marL="0">
              <a:spcBef>
                <a:spcPts val="3000"/>
              </a:spcBef>
            </a:pPr>
            <a:r>
              <a:rPr lang="en-CH" sz="1100">
                <a:solidFill>
                  <a:srgbClr val="EEC43F"/>
                </a:solidFill>
                <a:latin typeface="Helvetica" pitchFamily="2" charset="0"/>
                <a:ea typeface="Helvetica Light" charset="0"/>
                <a:cs typeface="Helvetica Light" charset="0"/>
                <a:sym typeface="Wingdings" pitchFamily="2" charset="2"/>
              </a:rPr>
              <a:t>Spin 0</a:t>
            </a:r>
          </a:p>
        </p:txBody>
      </p:sp>
      <p:sp>
        <p:nvSpPr>
          <p:cNvPr id="13" name="TextBox 12">
            <a:extLst>
              <a:ext uri="{FF2B5EF4-FFF2-40B4-BE49-F238E27FC236}">
                <a16:creationId xmlns:a16="http://schemas.microsoft.com/office/drawing/2014/main" id="{05018A01-6DE1-7911-4B8D-9F4592F773E6}"/>
              </a:ext>
            </a:extLst>
          </p:cNvPr>
          <p:cNvSpPr txBox="1"/>
          <p:nvPr/>
        </p:nvSpPr>
        <p:spPr>
          <a:xfrm>
            <a:off x="641953" y="3520350"/>
            <a:ext cx="2235249" cy="1169551"/>
          </a:xfrm>
          <a:prstGeom prst="rect">
            <a:avLst/>
          </a:prstGeom>
          <a:noFill/>
        </p:spPr>
        <p:txBody>
          <a:bodyPr wrap="square" rtlCol="0">
            <a:spAutoFit/>
          </a:bodyPr>
          <a:lstStyle/>
          <a:p>
            <a:pPr>
              <a:spcBef>
                <a:spcPts val="900"/>
              </a:spcBef>
            </a:pPr>
            <a:r>
              <a:rPr lang="en-US" sz="1400">
                <a:latin typeface="Helvetica" pitchFamily="2" charset="0"/>
                <a:cs typeface="Trebuchet MS"/>
              </a:rPr>
              <a:t>Decades of international high-technology </a:t>
            </a:r>
            <a:r>
              <a:rPr lang="en-US" sz="1400" b="1">
                <a:latin typeface="Helvetica" pitchFamily="2" charset="0"/>
                <a:cs typeface="Trebuchet MS"/>
              </a:rPr>
              <a:t>accelerator-based research</a:t>
            </a:r>
            <a:r>
              <a:rPr lang="en-US" sz="1400">
                <a:latin typeface="Helvetica" pitchFamily="2" charset="0"/>
                <a:cs typeface="Trebuchet MS"/>
              </a:rPr>
              <a:t> gave us        these insights</a:t>
            </a:r>
          </a:p>
        </p:txBody>
      </p:sp>
      <p:sp>
        <p:nvSpPr>
          <p:cNvPr id="4" name="Explosion 1 3">
            <a:extLst>
              <a:ext uri="{FF2B5EF4-FFF2-40B4-BE49-F238E27FC236}">
                <a16:creationId xmlns:a16="http://schemas.microsoft.com/office/drawing/2014/main" id="{02EA4409-495C-9DFB-C0A6-8F578EB4F0D0}"/>
              </a:ext>
            </a:extLst>
          </p:cNvPr>
          <p:cNvSpPr/>
          <p:nvPr/>
        </p:nvSpPr>
        <p:spPr>
          <a:xfrm>
            <a:off x="5506959" y="2700684"/>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5" name="Explosion 1 4">
            <a:extLst>
              <a:ext uri="{FF2B5EF4-FFF2-40B4-BE49-F238E27FC236}">
                <a16:creationId xmlns:a16="http://schemas.microsoft.com/office/drawing/2014/main" id="{A79E5746-7A70-85FA-AA12-55BDB2666CD0}"/>
              </a:ext>
            </a:extLst>
          </p:cNvPr>
          <p:cNvSpPr/>
          <p:nvPr/>
        </p:nvSpPr>
        <p:spPr>
          <a:xfrm>
            <a:off x="6387281" y="2700684"/>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7" name="Explosion 1 6">
            <a:extLst>
              <a:ext uri="{FF2B5EF4-FFF2-40B4-BE49-F238E27FC236}">
                <a16:creationId xmlns:a16="http://schemas.microsoft.com/office/drawing/2014/main" id="{C854E452-F793-FEF5-09B8-AC1671C560BD}"/>
              </a:ext>
            </a:extLst>
          </p:cNvPr>
          <p:cNvSpPr/>
          <p:nvPr/>
        </p:nvSpPr>
        <p:spPr>
          <a:xfrm>
            <a:off x="7282500" y="2700684"/>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4" name="Explosion 1 13">
            <a:extLst>
              <a:ext uri="{FF2B5EF4-FFF2-40B4-BE49-F238E27FC236}">
                <a16:creationId xmlns:a16="http://schemas.microsoft.com/office/drawing/2014/main" id="{8D7A3736-F706-925B-68C8-6E713CD21EF5}"/>
              </a:ext>
            </a:extLst>
          </p:cNvPr>
          <p:cNvSpPr/>
          <p:nvPr/>
        </p:nvSpPr>
        <p:spPr>
          <a:xfrm>
            <a:off x="8215819" y="2700684"/>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5" name="Explosion 1 14">
            <a:extLst>
              <a:ext uri="{FF2B5EF4-FFF2-40B4-BE49-F238E27FC236}">
                <a16:creationId xmlns:a16="http://schemas.microsoft.com/office/drawing/2014/main" id="{500DF9D4-FEF9-AB01-16A0-68DCDF0F6D51}"/>
              </a:ext>
            </a:extLst>
          </p:cNvPr>
          <p:cNvSpPr/>
          <p:nvPr/>
        </p:nvSpPr>
        <p:spPr>
          <a:xfrm>
            <a:off x="6386553" y="3581155"/>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6" name="Explosion 1 15">
            <a:extLst>
              <a:ext uri="{FF2B5EF4-FFF2-40B4-BE49-F238E27FC236}">
                <a16:creationId xmlns:a16="http://schemas.microsoft.com/office/drawing/2014/main" id="{3B4630B9-E5CF-B38C-1D5B-4D1B32312EE1}"/>
              </a:ext>
            </a:extLst>
          </p:cNvPr>
          <p:cNvSpPr/>
          <p:nvPr/>
        </p:nvSpPr>
        <p:spPr>
          <a:xfrm>
            <a:off x="5506231" y="4510663"/>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7" name="Explosion 1 16">
            <a:extLst>
              <a:ext uri="{FF2B5EF4-FFF2-40B4-BE49-F238E27FC236}">
                <a16:creationId xmlns:a16="http://schemas.microsoft.com/office/drawing/2014/main" id="{5FD84530-8130-14A7-825A-496B5D101AE0}"/>
              </a:ext>
            </a:extLst>
          </p:cNvPr>
          <p:cNvSpPr/>
          <p:nvPr/>
        </p:nvSpPr>
        <p:spPr>
          <a:xfrm>
            <a:off x="6386553" y="4510663"/>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8" name="Explosion 1 17">
            <a:extLst>
              <a:ext uri="{FF2B5EF4-FFF2-40B4-BE49-F238E27FC236}">
                <a16:creationId xmlns:a16="http://schemas.microsoft.com/office/drawing/2014/main" id="{8A24703D-3499-D14D-F0B5-42FA9C3E0FFB}"/>
              </a:ext>
            </a:extLst>
          </p:cNvPr>
          <p:cNvSpPr/>
          <p:nvPr/>
        </p:nvSpPr>
        <p:spPr>
          <a:xfrm>
            <a:off x="7281772" y="4510663"/>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19" name="Explosion 1 18">
            <a:extLst>
              <a:ext uri="{FF2B5EF4-FFF2-40B4-BE49-F238E27FC236}">
                <a16:creationId xmlns:a16="http://schemas.microsoft.com/office/drawing/2014/main" id="{91AC9390-29EF-9410-E3EE-CB44FA505853}"/>
              </a:ext>
            </a:extLst>
          </p:cNvPr>
          <p:cNvSpPr/>
          <p:nvPr/>
        </p:nvSpPr>
        <p:spPr>
          <a:xfrm>
            <a:off x="5499943" y="5419501"/>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1" name="Explosion 1 20">
            <a:extLst>
              <a:ext uri="{FF2B5EF4-FFF2-40B4-BE49-F238E27FC236}">
                <a16:creationId xmlns:a16="http://schemas.microsoft.com/office/drawing/2014/main" id="{7669F1D3-F608-4D42-4B98-BFF85D22AA0F}"/>
              </a:ext>
            </a:extLst>
          </p:cNvPr>
          <p:cNvSpPr/>
          <p:nvPr/>
        </p:nvSpPr>
        <p:spPr>
          <a:xfrm>
            <a:off x="6380265" y="5419501"/>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2" name="Explosion 1 21">
            <a:extLst>
              <a:ext uri="{FF2B5EF4-FFF2-40B4-BE49-F238E27FC236}">
                <a16:creationId xmlns:a16="http://schemas.microsoft.com/office/drawing/2014/main" id="{08D23AA7-F781-FC0A-4DAD-A76A404C0EC7}"/>
              </a:ext>
            </a:extLst>
          </p:cNvPr>
          <p:cNvSpPr/>
          <p:nvPr/>
        </p:nvSpPr>
        <p:spPr>
          <a:xfrm>
            <a:off x="7275484" y="5419501"/>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3" name="Explosion 1 22">
            <a:extLst>
              <a:ext uri="{FF2B5EF4-FFF2-40B4-BE49-F238E27FC236}">
                <a16:creationId xmlns:a16="http://schemas.microsoft.com/office/drawing/2014/main" id="{6B36FB8D-148B-FAF9-84AE-CA5D198F94DB}"/>
              </a:ext>
            </a:extLst>
          </p:cNvPr>
          <p:cNvSpPr/>
          <p:nvPr/>
        </p:nvSpPr>
        <p:spPr>
          <a:xfrm>
            <a:off x="3485200" y="3488084"/>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4" name="Explosion 1 23">
            <a:extLst>
              <a:ext uri="{FF2B5EF4-FFF2-40B4-BE49-F238E27FC236}">
                <a16:creationId xmlns:a16="http://schemas.microsoft.com/office/drawing/2014/main" id="{B2116570-1C63-6527-4A54-DC1911FFB51F}"/>
              </a:ext>
            </a:extLst>
          </p:cNvPr>
          <p:cNvSpPr/>
          <p:nvPr/>
        </p:nvSpPr>
        <p:spPr>
          <a:xfrm>
            <a:off x="4600046" y="2686828"/>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5" name="Explosion 1 24">
            <a:extLst>
              <a:ext uri="{FF2B5EF4-FFF2-40B4-BE49-F238E27FC236}">
                <a16:creationId xmlns:a16="http://schemas.microsoft.com/office/drawing/2014/main" id="{B1ECC23F-33A6-17DB-D67F-60524A8CA9A6}"/>
              </a:ext>
            </a:extLst>
          </p:cNvPr>
          <p:cNvSpPr/>
          <p:nvPr/>
        </p:nvSpPr>
        <p:spPr>
          <a:xfrm>
            <a:off x="4599318" y="3567299"/>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Tree>
    <p:extLst>
      <p:ext uri="{BB962C8B-B14F-4D97-AF65-F5344CB8AC3E}">
        <p14:creationId xmlns:p14="http://schemas.microsoft.com/office/powerpoint/2010/main" val="399119663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BC155-2D46-AE7F-08BD-D22D23C1CE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3C5992-F473-62CB-BD6F-2BAAD9AAC5D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16CB0E41-574C-4DB4-0B1E-20F322F3A89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D7FBF"/>
                </a:solidFill>
                <a:effectLst/>
                <a:uLnTx/>
                <a:uFillTx/>
                <a:latin typeface="Helvetica" pitchFamily="2" charset="0"/>
                <a:ea typeface="Trebuchet MS" pitchFamily="-84" charset="0"/>
                <a:cs typeface="Helvetica Light"/>
              </a:rPr>
              <a:t>It’s all made of a handful of particles and forces</a:t>
            </a:r>
          </a:p>
        </p:txBody>
      </p:sp>
      <p:sp>
        <p:nvSpPr>
          <p:cNvPr id="20" name="Rectangle 19">
            <a:extLst>
              <a:ext uri="{FF2B5EF4-FFF2-40B4-BE49-F238E27FC236}">
                <a16:creationId xmlns:a16="http://schemas.microsoft.com/office/drawing/2014/main" id="{353B66F9-E329-BD0A-30BF-FC2247CBAAEE}"/>
              </a:ext>
            </a:extLst>
          </p:cNvPr>
          <p:cNvSpPr/>
          <p:nvPr/>
        </p:nvSpPr>
        <p:spPr>
          <a:xfrm>
            <a:off x="641953" y="1147461"/>
            <a:ext cx="11550047" cy="338554"/>
          </a:xfrm>
          <a:prstGeom prst="rect">
            <a:avLst/>
          </a:prstGeom>
        </p:spPr>
        <p:txBody>
          <a:bodyPr wrap="square">
            <a:spAutoFit/>
          </a:bodyPr>
          <a:lstStyle/>
          <a:p>
            <a:pPr lvl="0" defTabSz="457200" fontAlgn="base">
              <a:spcBef>
                <a:spcPts val="1800"/>
              </a:spcBef>
              <a:spcAft>
                <a:spcPct val="0"/>
              </a:spcAft>
              <a:tabLst>
                <a:tab pos="5243513" algn="l"/>
              </a:tabLst>
              <a:defRPr/>
            </a:pPr>
            <a:r>
              <a:rPr lang="en-GB" sz="1600" b="1" dirty="0">
                <a:solidFill>
                  <a:srgbClr val="000000"/>
                </a:solidFill>
                <a:latin typeface="Helvetica" pitchFamily="2" charset="0"/>
              </a:rPr>
              <a:t>The sub-atomic structure of matter and its interactions are described by the </a:t>
            </a:r>
            <a:r>
              <a:rPr lang="en-GB" sz="1600" b="1" dirty="0">
                <a:solidFill>
                  <a:srgbClr val="0D7FBF"/>
                </a:solidFill>
                <a:latin typeface="Helvetica" pitchFamily="2" charset="0"/>
              </a:rPr>
              <a:t>Standard Model</a:t>
            </a:r>
          </a:p>
        </p:txBody>
      </p:sp>
      <p:pic>
        <p:nvPicPr>
          <p:cNvPr id="9" name="Picture 2">
            <a:extLst>
              <a:ext uri="{FF2B5EF4-FFF2-40B4-BE49-F238E27FC236}">
                <a16:creationId xmlns:a16="http://schemas.microsoft.com/office/drawing/2014/main" id="{7478645C-155D-2DD5-6631-0EA26748D4F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18647" y="1696764"/>
            <a:ext cx="4956014" cy="47430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AA2D4C6-D3A9-EFFB-0A85-72863976FC21}"/>
              </a:ext>
            </a:extLst>
          </p:cNvPr>
          <p:cNvSpPr txBox="1"/>
          <p:nvPr/>
        </p:nvSpPr>
        <p:spPr>
          <a:xfrm>
            <a:off x="4918578" y="6316949"/>
            <a:ext cx="702436" cy="261610"/>
          </a:xfrm>
          <a:prstGeom prst="rect">
            <a:avLst/>
          </a:prstGeom>
          <a:noFill/>
        </p:spPr>
        <p:txBody>
          <a:bodyPr wrap="none" rtlCol="0">
            <a:spAutoFit/>
          </a:bodyPr>
          <a:lstStyle/>
          <a:p>
            <a:pPr marL="0">
              <a:spcBef>
                <a:spcPts val="3000"/>
              </a:spcBef>
            </a:pPr>
            <a:r>
              <a:rPr lang="en-CH" sz="1100">
                <a:solidFill>
                  <a:srgbClr val="78D745"/>
                </a:solidFill>
                <a:latin typeface="Helvetica" pitchFamily="2" charset="0"/>
                <a:ea typeface="Helvetica Light" charset="0"/>
                <a:cs typeface="Helvetica Light" charset="0"/>
                <a:sym typeface="Wingdings" pitchFamily="2" charset="2"/>
              </a:rPr>
              <a:t>Spin 1/2</a:t>
            </a:r>
          </a:p>
        </p:txBody>
      </p:sp>
      <p:sp>
        <p:nvSpPr>
          <p:cNvPr id="7" name="takeaway-band">
            <a:extLst>
              <a:ext uri="{FF2B5EF4-FFF2-40B4-BE49-F238E27FC236}">
                <a16:creationId xmlns:a16="http://schemas.microsoft.com/office/drawing/2014/main" id="{0920976C-7EEE-F3B0-9115-3ED1BA484559}"/>
              </a:ext>
            </a:extLst>
          </p:cNvPr>
          <p:cNvSpPr>
            <a:spLocks noGrp="1"/>
          </p:cNvSpPr>
          <p:nvPr/>
        </p:nvSpPr>
        <p:spPr>
          <a:xfrm>
            <a:off x="1612909" y="3302200"/>
            <a:ext cx="8833418" cy="2145101"/>
          </a:xfrm>
          <a:prstGeom prst="roundRect">
            <a:avLst>
              <a:gd name="adj" fmla="val 5000"/>
            </a:avLst>
          </a:prstGeom>
          <a:solidFill>
            <a:srgbClr val="EAF4FA"/>
          </a:solidFill>
          <a:ln w="9525">
            <a:solidFill>
              <a:srgbClr val="BBD8E8"/>
            </a:solidFill>
            <a:prstDash val="solid"/>
          </a:ln>
        </p:spPr>
        <p:txBody>
          <a:bodyPr/>
          <a:lstStyle/>
          <a:p>
            <a:endParaRPr lang="en-GB"/>
          </a:p>
        </p:txBody>
      </p:sp>
      <p:sp>
        <p:nvSpPr>
          <p:cNvPr id="11" name="TextBox 10">
            <a:extLst>
              <a:ext uri="{FF2B5EF4-FFF2-40B4-BE49-F238E27FC236}">
                <a16:creationId xmlns:a16="http://schemas.microsoft.com/office/drawing/2014/main" id="{3D75AB84-ADFC-2E10-F429-891E20963010}"/>
              </a:ext>
            </a:extLst>
          </p:cNvPr>
          <p:cNvSpPr txBox="1"/>
          <p:nvPr/>
        </p:nvSpPr>
        <p:spPr>
          <a:xfrm>
            <a:off x="6798113" y="6316949"/>
            <a:ext cx="585417" cy="261610"/>
          </a:xfrm>
          <a:prstGeom prst="rect">
            <a:avLst/>
          </a:prstGeom>
          <a:noFill/>
        </p:spPr>
        <p:txBody>
          <a:bodyPr wrap="none" rtlCol="0">
            <a:spAutoFit/>
          </a:bodyPr>
          <a:lstStyle/>
          <a:p>
            <a:pPr marL="0">
              <a:spcBef>
                <a:spcPts val="3000"/>
              </a:spcBef>
            </a:pPr>
            <a:r>
              <a:rPr lang="en-CH" sz="1100">
                <a:solidFill>
                  <a:srgbClr val="F48366"/>
                </a:solidFill>
                <a:latin typeface="Helvetica" pitchFamily="2" charset="0"/>
                <a:ea typeface="Helvetica Light" charset="0"/>
                <a:cs typeface="Helvetica Light" charset="0"/>
                <a:sym typeface="Wingdings" pitchFamily="2" charset="2"/>
              </a:rPr>
              <a:t>Spin 1</a:t>
            </a:r>
          </a:p>
        </p:txBody>
      </p:sp>
      <p:sp>
        <p:nvSpPr>
          <p:cNvPr id="12" name="TextBox 11">
            <a:extLst>
              <a:ext uri="{FF2B5EF4-FFF2-40B4-BE49-F238E27FC236}">
                <a16:creationId xmlns:a16="http://schemas.microsoft.com/office/drawing/2014/main" id="{39D8B275-275B-D618-DD68-75258AF91953}"/>
              </a:ext>
            </a:extLst>
          </p:cNvPr>
          <p:cNvSpPr txBox="1"/>
          <p:nvPr/>
        </p:nvSpPr>
        <p:spPr>
          <a:xfrm>
            <a:off x="7712656" y="6308976"/>
            <a:ext cx="585417" cy="261610"/>
          </a:xfrm>
          <a:prstGeom prst="rect">
            <a:avLst/>
          </a:prstGeom>
          <a:noFill/>
        </p:spPr>
        <p:txBody>
          <a:bodyPr wrap="none" rtlCol="0">
            <a:spAutoFit/>
          </a:bodyPr>
          <a:lstStyle/>
          <a:p>
            <a:pPr marL="0">
              <a:spcBef>
                <a:spcPts val="3000"/>
              </a:spcBef>
            </a:pPr>
            <a:r>
              <a:rPr lang="en-CH" sz="1100">
                <a:solidFill>
                  <a:srgbClr val="EEC43F"/>
                </a:solidFill>
                <a:latin typeface="Helvetica" pitchFamily="2" charset="0"/>
                <a:ea typeface="Helvetica Light" charset="0"/>
                <a:cs typeface="Helvetica Light" charset="0"/>
                <a:sym typeface="Wingdings" pitchFamily="2" charset="2"/>
              </a:rPr>
              <a:t>Spin 0</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FF71466-37F8-47B4-4ABB-AF131B73CAC6}"/>
                  </a:ext>
                </a:extLst>
              </p:cNvPr>
              <p:cNvSpPr txBox="1"/>
              <p:nvPr/>
            </p:nvSpPr>
            <p:spPr>
              <a:xfrm>
                <a:off x="1852625" y="3522891"/>
                <a:ext cx="6828170" cy="1769074"/>
              </a:xfrm>
              <a:prstGeom prst="rect">
                <a:avLst/>
              </a:prstGeom>
              <a:noFill/>
            </p:spPr>
            <p:txBody>
              <a:bodyPr wrap="square" rtlCol="0">
                <a:spAutoFit/>
              </a:bodyPr>
              <a:lstStyle/>
              <a:p>
                <a:pPr lvl="0" defTabSz="457200" fontAlgn="base">
                  <a:spcBef>
                    <a:spcPts val="1800"/>
                  </a:spcBef>
                  <a:spcAft>
                    <a:spcPct val="0"/>
                  </a:spcAft>
                  <a:defRPr/>
                </a:pPr>
                <a:r>
                  <a:rPr lang="en-GB" sz="1600" b="1" dirty="0">
                    <a:solidFill>
                      <a:schemeClr val="tx1"/>
                    </a:solidFill>
                    <a:latin typeface="Helvetica" pitchFamily="2" charset="0"/>
                    <a:ea typeface="Helvetica Light" charset="0"/>
                    <a:cs typeface="Helvetica Light" charset="0"/>
                    <a:sym typeface="Wingdings" pitchFamily="2" charset="2"/>
                  </a:rPr>
                  <a:t>The Standard Model is a highly predictive theory</a:t>
                </a:r>
              </a:p>
              <a:p>
                <a:pPr lvl="0" defTabSz="457200" fontAlgn="base">
                  <a:spcBef>
                    <a:spcPts val="1200"/>
                  </a:spcBef>
                  <a:spcAft>
                    <a:spcPct val="0"/>
                  </a:spcAft>
                  <a:defRPr/>
                </a:pPr>
                <a:r>
                  <a:rPr lang="en-GB" sz="1600" dirty="0">
                    <a:solidFill>
                      <a:schemeClr val="tx1"/>
                    </a:solidFill>
                    <a:latin typeface="Helvetica" pitchFamily="2" charset="0"/>
                    <a:ea typeface="Helvetica Light" charset="0"/>
                    <a:cs typeface="Helvetica Light" charset="0"/>
                    <a:sym typeface="Wingdings" pitchFamily="2" charset="2"/>
                  </a:rPr>
                  <a:t>For example, prediction of the magnetic dipole moment of the electron:</a:t>
                </a:r>
              </a:p>
              <a:p>
                <a:pPr lvl="0" defTabSz="457200" fontAlgn="base">
                  <a:spcAft>
                    <a:spcPct val="0"/>
                  </a:spcAft>
                  <a:defRPr/>
                </a:pPr>
                <a:r>
                  <a:rPr lang="en-GB" sz="800" dirty="0">
                    <a:latin typeface="Helvetica" pitchFamily="2" charset="0"/>
                  </a:rPr>
                  <a:t>                            </a:t>
                </a:r>
              </a:p>
              <a:p>
                <a:pPr lvl="0" defTabSz="457200" fontAlgn="base">
                  <a:spcBef>
                    <a:spcPts val="1800"/>
                  </a:spcBef>
                  <a:spcAft>
                    <a:spcPct val="0"/>
                  </a:spcAft>
                  <a:defRPr/>
                </a:pPr>
                <a14:m>
                  <m:oMathPara xmlns:m="http://schemas.openxmlformats.org/officeDocument/2006/math">
                    <m:oMath>
                      <m:sSub>
                        <m:sSubPr>
                          <m:ctrlPr>
                            <a:rPr lang="en-GB" sz="1600" b="1" i="1" smtClean="0">
                              <a:solidFill>
                                <a:srgbClr val="0070C0"/>
                              </a:solidFill>
                              <a:latin typeface="Cambria Math" panose="02040503050406030204" pitchFamily="18" charset="0"/>
                            </a:rPr>
                          </m:ctrlPr>
                        </m:sSubPr>
                        <m:e>
                          <m:r>
                            <a:rPr lang="en-GB" sz="1600" b="1" i="1" smtClean="0">
                              <a:solidFill>
                                <a:srgbClr val="0070C0"/>
                              </a:solidFill>
                              <a:latin typeface="Cambria Math" panose="02040503050406030204" pitchFamily="18" charset="0"/>
                            </a:rPr>
                            <m:t>𝒂</m:t>
                          </m:r>
                        </m:e>
                        <m:sub>
                          <m:r>
                            <a:rPr lang="en-GB" sz="1600" b="1" i="1" smtClean="0">
                              <a:solidFill>
                                <a:srgbClr val="0070C0"/>
                              </a:solidFill>
                              <a:latin typeface="Cambria Math" panose="02040503050406030204" pitchFamily="18" charset="0"/>
                            </a:rPr>
                            <m:t>𝒆</m:t>
                          </m:r>
                        </m:sub>
                      </m:sSub>
                      <m:r>
                        <a:rPr lang="en-GB" sz="1600" b="1" i="1" smtClean="0">
                          <a:solidFill>
                            <a:srgbClr val="0070C0"/>
                          </a:solidFill>
                          <a:latin typeface="Cambria Math" panose="02040503050406030204" pitchFamily="18" charset="0"/>
                          <a:ea typeface="Cambria Math" panose="02040503050406030204" pitchFamily="18" charset="0"/>
                        </a:rPr>
                        <m:t>≡</m:t>
                      </m:r>
                      <m:f>
                        <m:fPr>
                          <m:ctrlPr>
                            <a:rPr lang="en-US" sz="1600" b="1" i="1" smtClean="0">
                              <a:solidFill>
                                <a:srgbClr val="0070C0"/>
                              </a:solidFill>
                              <a:latin typeface="Cambria Math" panose="02040503050406030204" pitchFamily="18" charset="0"/>
                            </a:rPr>
                          </m:ctrlPr>
                        </m:fPr>
                        <m:num>
                          <m:sSub>
                            <m:sSubPr>
                              <m:ctrlPr>
                                <a:rPr lang="en-US" sz="1600" b="1" i="1" smtClean="0">
                                  <a:solidFill>
                                    <a:srgbClr val="0070C0"/>
                                  </a:solidFill>
                                  <a:latin typeface="Cambria Math" panose="02040503050406030204" pitchFamily="18" charset="0"/>
                                </a:rPr>
                              </m:ctrlPr>
                            </m:sSubPr>
                            <m:e>
                              <m:r>
                                <a:rPr lang="en-US" sz="1600" b="1" i="1" smtClean="0">
                                  <a:solidFill>
                                    <a:srgbClr val="0070C0"/>
                                  </a:solidFill>
                                  <a:latin typeface="Cambria Math" panose="02040503050406030204" pitchFamily="18" charset="0"/>
                                </a:rPr>
                                <m:t>𝒈</m:t>
                              </m:r>
                            </m:e>
                            <m:sub>
                              <m:r>
                                <a:rPr lang="en-US" sz="1600" b="1" i="1" smtClean="0">
                                  <a:solidFill>
                                    <a:srgbClr val="0070C0"/>
                                  </a:solidFill>
                                  <a:latin typeface="Cambria Math" panose="02040503050406030204" pitchFamily="18" charset="0"/>
                                </a:rPr>
                                <m:t>𝒆</m:t>
                              </m:r>
                            </m:sub>
                          </m:sSub>
                          <m:r>
                            <a:rPr lang="en-GB" sz="1600" b="1" i="1" smtClean="0">
                              <a:solidFill>
                                <a:srgbClr val="0070C0"/>
                              </a:solidFill>
                              <a:latin typeface="Cambria Math" panose="02040503050406030204" pitchFamily="18" charset="0"/>
                            </a:rPr>
                            <m:t>−</m:t>
                          </m:r>
                          <m:r>
                            <a:rPr lang="en-GB" sz="1600" b="1" i="1" smtClean="0">
                              <a:solidFill>
                                <a:srgbClr val="0070C0"/>
                              </a:solidFill>
                              <a:latin typeface="Cambria Math" panose="02040503050406030204" pitchFamily="18" charset="0"/>
                            </a:rPr>
                            <m:t>𝟐</m:t>
                          </m:r>
                        </m:num>
                        <m:den>
                          <m:r>
                            <a:rPr lang="en-GB" sz="1600" b="1" i="1" smtClean="0">
                              <a:solidFill>
                                <a:srgbClr val="0070C0"/>
                              </a:solidFill>
                              <a:latin typeface="Cambria Math" panose="02040503050406030204" pitchFamily="18" charset="0"/>
                            </a:rPr>
                            <m:t>𝟐</m:t>
                          </m:r>
                        </m:den>
                      </m:f>
                      <m:r>
                        <a:rPr lang="en-GB" sz="1600" b="1" i="1" smtClean="0">
                          <a:solidFill>
                            <a:srgbClr val="0070C0"/>
                          </a:solidFill>
                          <a:latin typeface="Cambria Math" panose="02040503050406030204" pitchFamily="18" charset="0"/>
                        </a:rPr>
                        <m:t>=</m:t>
                      </m:r>
                      <m:r>
                        <a:rPr lang="en-US" sz="1600" b="1" i="1" smtClean="0">
                          <a:solidFill>
                            <a:srgbClr val="0070C0"/>
                          </a:solidFill>
                          <a:latin typeface="Cambria Math" panose="02040503050406030204" pitchFamily="18" charset="0"/>
                        </a:rPr>
                        <m:t>𝟎</m:t>
                      </m:r>
                      <m:r>
                        <a:rPr lang="en-GB" sz="1600" b="1" i="1" smtClean="0">
                          <a:solidFill>
                            <a:srgbClr val="0070C0"/>
                          </a:solidFill>
                          <a:latin typeface="Cambria Math" panose="02040503050406030204" pitchFamily="18" charset="0"/>
                        </a:rPr>
                        <m:t>.</m:t>
                      </m:r>
                      <m:r>
                        <a:rPr lang="en-GB" sz="1600" b="1" i="1" smtClean="0">
                          <a:solidFill>
                            <a:srgbClr val="0070C0"/>
                          </a:solidFill>
                          <a:latin typeface="Cambria Math" panose="02040503050406030204" pitchFamily="18" charset="0"/>
                        </a:rPr>
                        <m:t>𝟎𝟎𝟏</m:t>
                      </m:r>
                      <m:r>
                        <a:rPr lang="en-GB" sz="1600" b="1" i="1" smtClean="0">
                          <a:solidFill>
                            <a:srgbClr val="0070C0"/>
                          </a:solidFill>
                          <a:latin typeface="Cambria Math" panose="02040503050406030204" pitchFamily="18" charset="0"/>
                        </a:rPr>
                        <m:t> </m:t>
                      </m:r>
                      <m:r>
                        <a:rPr lang="en-GB" sz="1600" b="1" i="1" smtClean="0">
                          <a:solidFill>
                            <a:srgbClr val="0070C0"/>
                          </a:solidFill>
                          <a:latin typeface="Cambria Math" panose="02040503050406030204" pitchFamily="18" charset="0"/>
                        </a:rPr>
                        <m:t>𝟏𝟓𝟗</m:t>
                      </m:r>
                      <m:r>
                        <a:rPr lang="en-GB" sz="1600" b="1" i="1" smtClean="0">
                          <a:solidFill>
                            <a:srgbClr val="0070C0"/>
                          </a:solidFill>
                          <a:latin typeface="Cambria Math" panose="02040503050406030204" pitchFamily="18" charset="0"/>
                        </a:rPr>
                        <m:t> </m:t>
                      </m:r>
                      <m:r>
                        <a:rPr lang="en-GB" sz="1600" b="1" i="1" smtClean="0">
                          <a:solidFill>
                            <a:srgbClr val="0070C0"/>
                          </a:solidFill>
                          <a:latin typeface="Cambria Math" panose="02040503050406030204" pitchFamily="18" charset="0"/>
                        </a:rPr>
                        <m:t>𝟔𝟓𝟐</m:t>
                      </m:r>
                      <m:r>
                        <a:rPr lang="en-GB" sz="1600" b="1" i="1" smtClean="0">
                          <a:solidFill>
                            <a:srgbClr val="0070C0"/>
                          </a:solidFill>
                          <a:latin typeface="Cambria Math" panose="02040503050406030204" pitchFamily="18" charset="0"/>
                        </a:rPr>
                        <m:t> </m:t>
                      </m:r>
                      <m:r>
                        <a:rPr lang="en-GB" sz="1600" b="1" i="1" smtClean="0">
                          <a:solidFill>
                            <a:srgbClr val="0070C0"/>
                          </a:solidFill>
                          <a:latin typeface="Cambria Math" panose="02040503050406030204" pitchFamily="18" charset="0"/>
                        </a:rPr>
                        <m:t>𝟏𝟖𝟎</m:t>
                      </m:r>
                      <m:r>
                        <a:rPr lang="en-GB" sz="1600" b="1" i="1" smtClean="0">
                          <a:solidFill>
                            <a:srgbClr val="0070C0"/>
                          </a:solidFill>
                          <a:latin typeface="Cambria Math" panose="02040503050406030204" pitchFamily="18" charset="0"/>
                        </a:rPr>
                        <m:t> </m:t>
                      </m:r>
                      <m:r>
                        <a:rPr lang="en-GB" sz="1600" b="1" i="1" smtClean="0">
                          <a:solidFill>
                            <a:srgbClr val="0070C0"/>
                          </a:solidFill>
                          <a:latin typeface="Cambria Math" panose="02040503050406030204" pitchFamily="18" charset="0"/>
                        </a:rPr>
                        <m:t>𝟓𝟗</m:t>
                      </m:r>
                      <m:r>
                        <a:rPr lang="en-GB" sz="1600" b="1" i="1" smtClean="0">
                          <a:solidFill>
                            <a:srgbClr val="0070C0"/>
                          </a:solidFill>
                          <a:latin typeface="Cambria Math" panose="02040503050406030204" pitchFamily="18" charset="0"/>
                        </a:rPr>
                        <m:t> ±</m:t>
                      </m:r>
                      <m:r>
                        <a:rPr lang="en-GB" sz="1600" b="1" i="1" smtClean="0">
                          <a:solidFill>
                            <a:srgbClr val="0070C0"/>
                          </a:solidFill>
                          <a:latin typeface="Cambria Math" panose="02040503050406030204" pitchFamily="18" charset="0"/>
                          <a:ea typeface="Cambria Math" panose="02040503050406030204" pitchFamily="18" charset="0"/>
                        </a:rPr>
                        <m:t>𝟎</m:t>
                      </m:r>
                      <m:r>
                        <a:rPr lang="en-GB" sz="1600" b="1" i="1" smtClean="0">
                          <a:solidFill>
                            <a:srgbClr val="0070C0"/>
                          </a:solidFill>
                          <a:latin typeface="Cambria Math" panose="02040503050406030204" pitchFamily="18" charset="0"/>
                          <a:ea typeface="Cambria Math" panose="02040503050406030204" pitchFamily="18" charset="0"/>
                        </a:rPr>
                        <m:t>.</m:t>
                      </m:r>
                      <m:r>
                        <a:rPr lang="en-GB" sz="1600" b="1" i="1" smtClean="0">
                          <a:solidFill>
                            <a:srgbClr val="0070C0"/>
                          </a:solidFill>
                          <a:latin typeface="Cambria Math" panose="02040503050406030204" pitchFamily="18" charset="0"/>
                          <a:ea typeface="Cambria Math" panose="02040503050406030204" pitchFamily="18" charset="0"/>
                        </a:rPr>
                        <m:t>𝟎𝟎𝟎</m:t>
                      </m:r>
                      <m:r>
                        <a:rPr lang="en-GB" sz="1600" b="1" i="1" smtClean="0">
                          <a:solidFill>
                            <a:srgbClr val="0070C0"/>
                          </a:solidFill>
                          <a:latin typeface="Cambria Math" panose="02040503050406030204" pitchFamily="18" charset="0"/>
                          <a:ea typeface="Cambria Math" panose="02040503050406030204" pitchFamily="18" charset="0"/>
                        </a:rPr>
                        <m:t> </m:t>
                      </m:r>
                      <m:r>
                        <a:rPr lang="en-GB" sz="1600" b="1" i="1" smtClean="0">
                          <a:solidFill>
                            <a:srgbClr val="0070C0"/>
                          </a:solidFill>
                          <a:latin typeface="Cambria Math" panose="02040503050406030204" pitchFamily="18" charset="0"/>
                          <a:ea typeface="Cambria Math" panose="02040503050406030204" pitchFamily="18" charset="0"/>
                        </a:rPr>
                        <m:t>𝟎𝟎𝟎</m:t>
                      </m:r>
                      <m:r>
                        <a:rPr lang="en-GB" sz="1600" b="1" i="1" smtClean="0">
                          <a:solidFill>
                            <a:srgbClr val="0070C0"/>
                          </a:solidFill>
                          <a:latin typeface="Cambria Math" panose="02040503050406030204" pitchFamily="18" charset="0"/>
                          <a:ea typeface="Cambria Math" panose="02040503050406030204" pitchFamily="18" charset="0"/>
                        </a:rPr>
                        <m:t> </m:t>
                      </m:r>
                      <m:r>
                        <a:rPr lang="en-GB" sz="1600" b="1" i="1" smtClean="0">
                          <a:solidFill>
                            <a:srgbClr val="0070C0"/>
                          </a:solidFill>
                          <a:latin typeface="Cambria Math" panose="02040503050406030204" pitchFamily="18" charset="0"/>
                          <a:ea typeface="Cambria Math" panose="02040503050406030204" pitchFamily="18" charset="0"/>
                        </a:rPr>
                        <m:t>𝟎𝟎𝟎</m:t>
                      </m:r>
                      <m:r>
                        <a:rPr lang="en-GB" sz="1600" b="1" i="1" smtClean="0">
                          <a:solidFill>
                            <a:srgbClr val="0070C0"/>
                          </a:solidFill>
                          <a:latin typeface="Cambria Math" panose="02040503050406030204" pitchFamily="18" charset="0"/>
                          <a:ea typeface="Cambria Math" panose="02040503050406030204" pitchFamily="18" charset="0"/>
                        </a:rPr>
                        <m:t> </m:t>
                      </m:r>
                      <m:r>
                        <a:rPr lang="en-GB" sz="1600" b="1" i="1" smtClean="0">
                          <a:solidFill>
                            <a:srgbClr val="0070C0"/>
                          </a:solidFill>
                          <a:latin typeface="Cambria Math" panose="02040503050406030204" pitchFamily="18" charset="0"/>
                          <a:ea typeface="Cambria Math" panose="02040503050406030204" pitchFamily="18" charset="0"/>
                        </a:rPr>
                        <m:t>𝟎𝟎𝟎</m:t>
                      </m:r>
                      <m:r>
                        <a:rPr lang="en-GB" sz="1600" b="1" i="1" smtClean="0">
                          <a:solidFill>
                            <a:srgbClr val="0070C0"/>
                          </a:solidFill>
                          <a:latin typeface="Cambria Math" panose="02040503050406030204" pitchFamily="18" charset="0"/>
                          <a:ea typeface="Cambria Math" panose="02040503050406030204" pitchFamily="18" charset="0"/>
                        </a:rPr>
                        <m:t> </m:t>
                      </m:r>
                      <m:r>
                        <a:rPr lang="en-GB" sz="1600" b="1" i="1" smtClean="0">
                          <a:solidFill>
                            <a:srgbClr val="0070C0"/>
                          </a:solidFill>
                          <a:latin typeface="Cambria Math" panose="02040503050406030204" pitchFamily="18" charset="0"/>
                          <a:ea typeface="Cambria Math" panose="02040503050406030204" pitchFamily="18" charset="0"/>
                        </a:rPr>
                        <m:t>𝟏𝟑</m:t>
                      </m:r>
                    </m:oMath>
                  </m:oMathPara>
                </a14:m>
                <a:endParaRPr lang="en-GB" sz="1600" dirty="0">
                  <a:solidFill>
                    <a:srgbClr val="0070C0"/>
                  </a:solidFill>
                </a:endParaRPr>
              </a:p>
              <a:p>
                <a:pPr lvl="0" defTabSz="457200" fontAlgn="base">
                  <a:spcBef>
                    <a:spcPts val="1200"/>
                  </a:spcBef>
                  <a:spcAft>
                    <a:spcPct val="0"/>
                  </a:spcAft>
                  <a:defRPr/>
                </a:pPr>
                <a:r>
                  <a:rPr lang="en-GB" sz="1600" dirty="0">
                    <a:latin typeface="Helvetica" pitchFamily="2" charset="0"/>
                    <a:ea typeface="Helvetica Light" charset="0"/>
                    <a:cs typeface="Helvetica Light" charset="0"/>
                    <a:sym typeface="Wingdings" pitchFamily="2" charset="2"/>
                  </a:rPr>
                  <a:t>In agreement with </a:t>
                </a:r>
                <a:r>
                  <a:rPr lang="en-GB" sz="1600" dirty="0">
                    <a:solidFill>
                      <a:schemeClr val="tx1"/>
                    </a:solidFill>
                    <a:latin typeface="Helvetica" pitchFamily="2" charset="0"/>
                  </a:rPr>
                  <a:t>experiment within a precision of 10</a:t>
                </a:r>
                <a:r>
                  <a:rPr lang="en-GB" sz="1600" baseline="30000" dirty="0">
                    <a:solidFill>
                      <a:schemeClr val="tx1"/>
                    </a:solidFill>
                    <a:latin typeface="Helvetica" pitchFamily="2" charset="0"/>
                  </a:rPr>
                  <a:t>–10 </a:t>
                </a:r>
                <a:r>
                  <a:rPr lang="en-GB" sz="1600" dirty="0">
                    <a:solidFill>
                      <a:schemeClr val="tx1"/>
                    </a:solidFill>
                    <a:latin typeface="Helvetica" pitchFamily="2" charset="0"/>
                  </a:rPr>
                  <a:t>!</a:t>
                </a:r>
              </a:p>
            </p:txBody>
          </p:sp>
        </mc:Choice>
        <mc:Fallback xmlns="">
          <p:sp>
            <p:nvSpPr>
              <p:cNvPr id="5" name="TextBox 4">
                <a:extLst>
                  <a:ext uri="{FF2B5EF4-FFF2-40B4-BE49-F238E27FC236}">
                    <a16:creationId xmlns:a16="http://schemas.microsoft.com/office/drawing/2014/main" id="{5FF71466-37F8-47B4-4ABB-AF131B73CAC6}"/>
                  </a:ext>
                </a:extLst>
              </p:cNvPr>
              <p:cNvSpPr txBox="1">
                <a:spLocks noRot="1" noChangeAspect="1" noMove="1" noResize="1" noEditPoints="1" noAdjustHandles="1" noChangeArrowheads="1" noChangeShapeType="1" noTextEdit="1"/>
              </p:cNvSpPr>
              <p:nvPr/>
            </p:nvSpPr>
            <p:spPr>
              <a:xfrm>
                <a:off x="1852625" y="3522891"/>
                <a:ext cx="6828170" cy="1769074"/>
              </a:xfrm>
              <a:prstGeom prst="rect">
                <a:avLst/>
              </a:prstGeom>
              <a:blipFill>
                <a:blip r:embed="rId3"/>
                <a:stretch>
                  <a:fillRect l="-371" t="-714" b="-714"/>
                </a:stretch>
              </a:blipFill>
            </p:spPr>
            <p:txBody>
              <a:bodyPr/>
              <a:lstStyle/>
              <a:p>
                <a:r>
                  <a:rPr lang="en-GB">
                    <a:noFill/>
                  </a:rPr>
                  <a:t> </a:t>
                </a:r>
              </a:p>
            </p:txBody>
          </p:sp>
        </mc:Fallback>
      </mc:AlternateContent>
      <p:pic>
        <p:nvPicPr>
          <p:cNvPr id="13" name="Picture 12">
            <a:extLst>
              <a:ext uri="{FF2B5EF4-FFF2-40B4-BE49-F238E27FC236}">
                <a16:creationId xmlns:a16="http://schemas.microsoft.com/office/drawing/2014/main" id="{AEC7F0A9-3949-D227-6B1A-3B61CE112AD2}"/>
              </a:ext>
            </a:extLst>
          </p:cNvPr>
          <p:cNvPicPr>
            <a:picLocks noChangeAspect="1"/>
          </p:cNvPicPr>
          <p:nvPr/>
        </p:nvPicPr>
        <p:blipFill>
          <a:blip r:embed="rId4"/>
          <a:stretch>
            <a:fillRect/>
          </a:stretch>
        </p:blipFill>
        <p:spPr>
          <a:xfrm>
            <a:off x="8556018" y="3472292"/>
            <a:ext cx="1707440" cy="1404507"/>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CCE6E74-BD9C-38E5-E44E-BDF86C586CF0}"/>
                  </a:ext>
                </a:extLst>
              </p:cNvPr>
              <p:cNvSpPr txBox="1"/>
              <p:nvPr/>
            </p:nvSpPr>
            <p:spPr>
              <a:xfrm>
                <a:off x="8699150" y="4876799"/>
                <a:ext cx="1439818" cy="461665"/>
              </a:xfrm>
              <a:prstGeom prst="rect">
                <a:avLst/>
              </a:prstGeom>
              <a:noFill/>
            </p:spPr>
            <p:txBody>
              <a:bodyPr wrap="none" rtlCol="0">
                <a:spAutoFit/>
              </a:bodyPr>
              <a:lstStyle/>
              <a:p>
                <a:pPr>
                  <a:spcBef>
                    <a:spcPts val="3000"/>
                  </a:spcBef>
                </a:pPr>
                <a:r>
                  <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rPr>
                  <a:t>“Schwinger” term: </a:t>
                </a:r>
              </a:p>
              <a:p>
                <a:pPr>
                  <a:spcBef>
                    <a:spcPts val="3000"/>
                  </a:spcBef>
                </a:pPr>
                <a14:m>
                  <m:oMathPara xmlns:m="http://schemas.openxmlformats.org/officeDocument/2006/math">
                    <m:oMathParaPr>
                      <m:jc m:val="center"/>
                    </m:oMathParaPr>
                    <m:oMath>
                      <m:sSub>
                        <m:sSubPr>
                          <m:ctrlPr>
                            <a:rPr lang="en-GB" sz="1200" b="0" i="1">
                              <a:solidFill>
                                <a:schemeClr val="tx1">
                                  <a:lumMod val="75000"/>
                                  <a:lumOff val="25000"/>
                                </a:schemeClr>
                              </a:solidFill>
                              <a:latin typeface="Cambria Math" panose="02040503050406030204" pitchFamily="18" charset="0"/>
                            </a:rPr>
                          </m:ctrlPr>
                        </m:sSubPr>
                        <m:e>
                          <m:r>
                            <a:rPr lang="en-GB" sz="1200" b="0" i="1">
                              <a:solidFill>
                                <a:schemeClr val="tx1">
                                  <a:lumMod val="75000"/>
                                  <a:lumOff val="25000"/>
                                </a:schemeClr>
                              </a:solidFill>
                              <a:latin typeface="Cambria Math" panose="02040503050406030204" pitchFamily="18" charset="0"/>
                            </a:rPr>
                            <m:t>𝑎</m:t>
                          </m:r>
                        </m:e>
                        <m:sub>
                          <m:r>
                            <a:rPr lang="en-GB" sz="1200" b="0" i="1">
                              <a:solidFill>
                                <a:schemeClr val="tx1">
                                  <a:lumMod val="75000"/>
                                  <a:lumOff val="25000"/>
                                </a:schemeClr>
                              </a:solidFill>
                              <a:latin typeface="Cambria Math" panose="02040503050406030204" pitchFamily="18" charset="0"/>
                            </a:rPr>
                            <m:t>𝑒</m:t>
                          </m:r>
                        </m:sub>
                      </m:sSub>
                      <m:r>
                        <a:rPr lang="en-US" sz="1200" b="0" i="1" smtClean="0">
                          <a:solidFill>
                            <a:schemeClr val="tx1">
                              <a:lumMod val="75000"/>
                              <a:lumOff val="25000"/>
                            </a:schemeClr>
                          </a:solidFill>
                          <a:latin typeface="Cambria Math" panose="02040503050406030204" pitchFamily="18" charset="0"/>
                        </a:rPr>
                        <m:t>=</m:t>
                      </m:r>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𝛼</m:t>
                      </m:r>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/(2</m:t>
                      </m:r>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𝜋</m:t>
                      </m:r>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m:t>
                      </m:r>
                    </m:oMath>
                  </m:oMathPara>
                </a14:m>
                <a:endParaRPr lang="en-GB" sz="1200" dirty="0">
                  <a:solidFill>
                    <a:schemeClr val="tx1">
                      <a:lumMod val="75000"/>
                      <a:lumOff val="25000"/>
                    </a:schemeClr>
                  </a:solidFill>
                  <a:latin typeface="Helvetica" pitchFamily="2" charset="0"/>
                  <a:ea typeface="Helvetica Light" charset="0"/>
                  <a:cs typeface="Helvetica Light" charset="0"/>
                  <a:sym typeface="Wingdings" pitchFamily="2" charset="2"/>
                </a:endParaRPr>
              </a:p>
            </p:txBody>
          </p:sp>
        </mc:Choice>
        <mc:Fallback xmlns="">
          <p:sp>
            <p:nvSpPr>
              <p:cNvPr id="14" name="TextBox 13">
                <a:extLst>
                  <a:ext uri="{FF2B5EF4-FFF2-40B4-BE49-F238E27FC236}">
                    <a16:creationId xmlns:a16="http://schemas.microsoft.com/office/drawing/2014/main" id="{8CCE6E74-BD9C-38E5-E44E-BDF86C586CF0}"/>
                  </a:ext>
                </a:extLst>
              </p:cNvPr>
              <p:cNvSpPr txBox="1">
                <a:spLocks noRot="1" noChangeAspect="1" noMove="1" noResize="1" noEditPoints="1" noAdjustHandles="1" noChangeArrowheads="1" noChangeShapeType="1" noTextEdit="1"/>
              </p:cNvSpPr>
              <p:nvPr/>
            </p:nvSpPr>
            <p:spPr>
              <a:xfrm>
                <a:off x="8699150" y="4876799"/>
                <a:ext cx="1439818" cy="461665"/>
              </a:xfrm>
              <a:prstGeom prst="rect">
                <a:avLst/>
              </a:prstGeom>
              <a:blipFill>
                <a:blip r:embed="rId5"/>
                <a:stretch>
                  <a:fillRect b="-5405"/>
                </a:stretch>
              </a:blipFill>
            </p:spPr>
            <p:txBody>
              <a:bodyPr/>
              <a:lstStyle/>
              <a:p>
                <a:r>
                  <a:rPr lang="en-GB">
                    <a:noFill/>
                  </a:rPr>
                  <a:t> </a:t>
                </a:r>
              </a:p>
            </p:txBody>
          </p:sp>
        </mc:Fallback>
      </mc:AlternateContent>
    </p:spTree>
    <p:extLst>
      <p:ext uri="{BB962C8B-B14F-4D97-AF65-F5344CB8AC3E}">
        <p14:creationId xmlns:p14="http://schemas.microsoft.com/office/powerpoint/2010/main" val="167576889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7C85-AE31-8A05-B392-997D33186A0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D9708F-9204-10C2-E14D-A44E1B4EC7A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5EE3AFFD-D726-39CD-C0DC-0EBB8E317377}"/>
              </a:ext>
            </a:extLst>
          </p:cNvPr>
          <p:cNvSpPr txBox="1"/>
          <p:nvPr/>
        </p:nvSpPr>
        <p:spPr>
          <a:xfrm>
            <a:off x="214938" y="264651"/>
            <a:ext cx="11305525"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a:ln>
                  <a:noFill/>
                </a:ln>
                <a:solidFill>
                  <a:srgbClr val="0D7FBF"/>
                </a:solidFill>
                <a:effectLst/>
                <a:uLnTx/>
                <a:uFillTx/>
                <a:latin typeface="Helvetica" pitchFamily="2" charset="0"/>
                <a:ea typeface="Trebuchet MS" pitchFamily="-84" charset="0"/>
                <a:cs typeface="Helvetica Light"/>
              </a:rPr>
              <a:t>It’s all made of a handful of particles and forces</a:t>
            </a:r>
          </a:p>
        </p:txBody>
      </p:sp>
      <p:sp>
        <p:nvSpPr>
          <p:cNvPr id="20" name="Rectangle 19">
            <a:extLst>
              <a:ext uri="{FF2B5EF4-FFF2-40B4-BE49-F238E27FC236}">
                <a16:creationId xmlns:a16="http://schemas.microsoft.com/office/drawing/2014/main" id="{3EC51922-16AC-DCA6-A6CB-59B8690BD8F5}"/>
              </a:ext>
            </a:extLst>
          </p:cNvPr>
          <p:cNvSpPr/>
          <p:nvPr/>
        </p:nvSpPr>
        <p:spPr>
          <a:xfrm>
            <a:off x="641953" y="1147461"/>
            <a:ext cx="11550047" cy="338554"/>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sub-atomic structure of matter and its interactions are described by the </a:t>
            </a:r>
            <a:r>
              <a:rPr lang="en-GB" sz="1600" b="1" dirty="0">
                <a:solidFill>
                  <a:srgbClr val="0D7FBF"/>
                </a:solidFill>
                <a:latin typeface="Helvetica" pitchFamily="2" charset="0"/>
              </a:rPr>
              <a:t>Standard Model</a:t>
            </a:r>
          </a:p>
        </p:txBody>
      </p:sp>
      <p:pic>
        <p:nvPicPr>
          <p:cNvPr id="9" name="Picture 2">
            <a:extLst>
              <a:ext uri="{FF2B5EF4-FFF2-40B4-BE49-F238E27FC236}">
                <a16:creationId xmlns:a16="http://schemas.microsoft.com/office/drawing/2014/main" id="{59A0F591-B1EE-A595-C00E-AEF1355FD6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18647" y="1696764"/>
            <a:ext cx="4956014" cy="47430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B320AE4-03C6-A361-48C2-2D7DE5DCD96E}"/>
              </a:ext>
            </a:extLst>
          </p:cNvPr>
          <p:cNvSpPr txBox="1"/>
          <p:nvPr/>
        </p:nvSpPr>
        <p:spPr>
          <a:xfrm>
            <a:off x="4918578" y="6316949"/>
            <a:ext cx="702436" cy="261610"/>
          </a:xfrm>
          <a:prstGeom prst="rect">
            <a:avLst/>
          </a:prstGeom>
          <a:noFill/>
        </p:spPr>
        <p:txBody>
          <a:bodyPr wrap="none" rtlCol="0">
            <a:spAutoFit/>
          </a:bodyPr>
          <a:lstStyle/>
          <a:p>
            <a:pPr marL="0">
              <a:spcBef>
                <a:spcPts val="3000"/>
              </a:spcBef>
            </a:pPr>
            <a:r>
              <a:rPr lang="en-CH" sz="1100">
                <a:solidFill>
                  <a:srgbClr val="78D745"/>
                </a:solidFill>
                <a:latin typeface="Helvetica" pitchFamily="2" charset="0"/>
                <a:ea typeface="Helvetica Light" charset="0"/>
                <a:cs typeface="Helvetica Light" charset="0"/>
                <a:sym typeface="Wingdings" pitchFamily="2" charset="2"/>
              </a:rPr>
              <a:t>Spin 1/2</a:t>
            </a:r>
          </a:p>
        </p:txBody>
      </p:sp>
      <p:sp>
        <p:nvSpPr>
          <p:cNvPr id="7" name="takeaway-band">
            <a:extLst>
              <a:ext uri="{FF2B5EF4-FFF2-40B4-BE49-F238E27FC236}">
                <a16:creationId xmlns:a16="http://schemas.microsoft.com/office/drawing/2014/main" id="{1D7FD388-283D-08A4-770E-E4023AFD0835}"/>
              </a:ext>
            </a:extLst>
          </p:cNvPr>
          <p:cNvSpPr>
            <a:spLocks noGrp="1"/>
          </p:cNvSpPr>
          <p:nvPr/>
        </p:nvSpPr>
        <p:spPr>
          <a:xfrm>
            <a:off x="1612909" y="3302200"/>
            <a:ext cx="8833418" cy="2145101"/>
          </a:xfrm>
          <a:prstGeom prst="roundRect">
            <a:avLst>
              <a:gd name="adj" fmla="val 5000"/>
            </a:avLst>
          </a:prstGeom>
          <a:solidFill>
            <a:srgbClr val="EAF4FA"/>
          </a:solidFill>
          <a:ln w="9525">
            <a:solidFill>
              <a:srgbClr val="BBD8E8"/>
            </a:solidFill>
            <a:prstDash val="solid"/>
          </a:ln>
        </p:spPr>
        <p:txBody>
          <a:bodyPr/>
          <a:lstStyle/>
          <a:p>
            <a:endParaRPr lang="en-GB"/>
          </a:p>
        </p:txBody>
      </p:sp>
      <p:sp>
        <p:nvSpPr>
          <p:cNvPr id="11" name="TextBox 10">
            <a:extLst>
              <a:ext uri="{FF2B5EF4-FFF2-40B4-BE49-F238E27FC236}">
                <a16:creationId xmlns:a16="http://schemas.microsoft.com/office/drawing/2014/main" id="{6659565C-32C7-5F00-9343-404214874708}"/>
              </a:ext>
            </a:extLst>
          </p:cNvPr>
          <p:cNvSpPr txBox="1"/>
          <p:nvPr/>
        </p:nvSpPr>
        <p:spPr>
          <a:xfrm>
            <a:off x="6798113" y="6316949"/>
            <a:ext cx="585417" cy="261610"/>
          </a:xfrm>
          <a:prstGeom prst="rect">
            <a:avLst/>
          </a:prstGeom>
          <a:noFill/>
        </p:spPr>
        <p:txBody>
          <a:bodyPr wrap="none" rtlCol="0">
            <a:spAutoFit/>
          </a:bodyPr>
          <a:lstStyle/>
          <a:p>
            <a:pPr marL="0">
              <a:spcBef>
                <a:spcPts val="3000"/>
              </a:spcBef>
            </a:pPr>
            <a:r>
              <a:rPr lang="en-CH" sz="1100">
                <a:solidFill>
                  <a:srgbClr val="F48366"/>
                </a:solidFill>
                <a:latin typeface="Helvetica" pitchFamily="2" charset="0"/>
                <a:ea typeface="Helvetica Light" charset="0"/>
                <a:cs typeface="Helvetica Light" charset="0"/>
                <a:sym typeface="Wingdings" pitchFamily="2" charset="2"/>
              </a:rPr>
              <a:t>Spin 1</a:t>
            </a:r>
          </a:p>
        </p:txBody>
      </p:sp>
      <p:sp>
        <p:nvSpPr>
          <p:cNvPr id="12" name="TextBox 11">
            <a:extLst>
              <a:ext uri="{FF2B5EF4-FFF2-40B4-BE49-F238E27FC236}">
                <a16:creationId xmlns:a16="http://schemas.microsoft.com/office/drawing/2014/main" id="{07D0C5A6-9CA1-8FD2-F409-1EE41231711E}"/>
              </a:ext>
            </a:extLst>
          </p:cNvPr>
          <p:cNvSpPr txBox="1"/>
          <p:nvPr/>
        </p:nvSpPr>
        <p:spPr>
          <a:xfrm>
            <a:off x="7712656" y="6308976"/>
            <a:ext cx="585417" cy="261610"/>
          </a:xfrm>
          <a:prstGeom prst="rect">
            <a:avLst/>
          </a:prstGeom>
          <a:noFill/>
        </p:spPr>
        <p:txBody>
          <a:bodyPr wrap="none" rtlCol="0">
            <a:spAutoFit/>
          </a:bodyPr>
          <a:lstStyle/>
          <a:p>
            <a:pPr marL="0">
              <a:spcBef>
                <a:spcPts val="3000"/>
              </a:spcBef>
            </a:pPr>
            <a:r>
              <a:rPr lang="en-CH" sz="1100">
                <a:solidFill>
                  <a:srgbClr val="EEC43F"/>
                </a:solidFill>
                <a:latin typeface="Helvetica" pitchFamily="2" charset="0"/>
                <a:ea typeface="Helvetica Light" charset="0"/>
                <a:cs typeface="Helvetica Light" charset="0"/>
                <a:sym typeface="Wingdings" pitchFamily="2" charset="2"/>
              </a:rPr>
              <a:t>Spin 0</a:t>
            </a:r>
          </a:p>
        </p:txBody>
      </p:sp>
      <p:sp>
        <p:nvSpPr>
          <p:cNvPr id="4" name="TextBox 3">
            <a:extLst>
              <a:ext uri="{FF2B5EF4-FFF2-40B4-BE49-F238E27FC236}">
                <a16:creationId xmlns:a16="http://schemas.microsoft.com/office/drawing/2014/main" id="{6DADF03C-10FA-9E75-8232-30201E2FD5A5}"/>
              </a:ext>
            </a:extLst>
          </p:cNvPr>
          <p:cNvSpPr txBox="1"/>
          <p:nvPr/>
        </p:nvSpPr>
        <p:spPr>
          <a:xfrm>
            <a:off x="2681915" y="4104321"/>
            <a:ext cx="6828170" cy="584775"/>
          </a:xfrm>
          <a:prstGeom prst="rect">
            <a:avLst/>
          </a:prstGeom>
          <a:noFill/>
        </p:spPr>
        <p:txBody>
          <a:bodyPr wrap="square" rtlCol="0">
            <a:spAutoFit/>
          </a:bodyPr>
          <a:lstStyle/>
          <a:p>
            <a:pPr lvl="0" defTabSz="457200" fontAlgn="base">
              <a:spcBef>
                <a:spcPts val="1800"/>
              </a:spcBef>
              <a:spcAft>
                <a:spcPct val="0"/>
              </a:spcAft>
              <a:defRPr/>
            </a:pPr>
            <a:r>
              <a:rPr lang="en-GB" sz="1600" i="1" dirty="0">
                <a:solidFill>
                  <a:srgbClr val="0070C0"/>
                </a:solidFill>
                <a:latin typeface="Helvetica" pitchFamily="2" charset="0"/>
                <a:ea typeface="Helvetica Light" charset="0"/>
                <a:cs typeface="Helvetica Light" charset="0"/>
                <a:sym typeface="Wingdings" pitchFamily="2" charset="2"/>
              </a:rPr>
              <a:t>The strong force is particular, the world is made of non-perturbative objects: hadrons. How do we know that hadrons obey the laws of QCD?</a:t>
            </a:r>
            <a:endParaRPr lang="en-GB" sz="1600" i="1" dirty="0">
              <a:solidFill>
                <a:srgbClr val="0070C0"/>
              </a:solidFill>
              <a:latin typeface="Helvetica" pitchFamily="2" charset="0"/>
            </a:endParaRPr>
          </a:p>
        </p:txBody>
      </p:sp>
    </p:spTree>
    <p:extLst>
      <p:ext uri="{BB962C8B-B14F-4D97-AF65-F5344CB8AC3E}">
        <p14:creationId xmlns:p14="http://schemas.microsoft.com/office/powerpoint/2010/main" val="220841908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6D82E1-DE21-89CF-AF45-3170AC96D743}"/>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CH" sz="1600">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C9FBA915-B8EC-2345-B97D-A7F6E11796DA}"/>
              </a:ext>
            </a:extLst>
          </p:cNvPr>
          <p:cNvSpPr>
            <a:spLocks noGrp="1"/>
          </p:cNvSpPr>
          <p:nvPr>
            <p:ph type="sldNum" sz="quarter" idx="4"/>
          </p:nvPr>
        </p:nvSpPr>
        <p:spPr/>
        <p:txBody>
          <a:bodyPr/>
          <a:lstStyle/>
          <a:p>
            <a:pPr>
              <a:defRPr/>
            </a:pPr>
            <a:fld id="{611C2F03-9E95-40C9-A99F-3C4F7EE8CF2A}" type="slidenum">
              <a:rPr lang="en-GB" smtClean="0"/>
              <a:pPr>
                <a:defRPr/>
              </a:pPr>
              <a:t>13</a:t>
            </a:fld>
            <a:endParaRPr lang="en-GB"/>
          </a:p>
        </p:txBody>
      </p:sp>
      <p:pic>
        <p:nvPicPr>
          <p:cNvPr id="8194" name="Picture 2">
            <a:extLst>
              <a:ext uri="{FF2B5EF4-FFF2-40B4-BE49-F238E27FC236}">
                <a16:creationId xmlns:a16="http://schemas.microsoft.com/office/drawing/2014/main" id="{0EA80BE8-A879-8034-9D23-D254390AB5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45"/>
          <a:stretch/>
        </p:blipFill>
        <p:spPr bwMode="auto">
          <a:xfrm>
            <a:off x="-14506" y="445"/>
            <a:ext cx="8839851" cy="68221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523E67E-5115-D686-1AB6-09821AE8D05F}"/>
              </a:ext>
            </a:extLst>
          </p:cNvPr>
          <p:cNvSpPr txBox="1"/>
          <p:nvPr/>
        </p:nvSpPr>
        <p:spPr>
          <a:xfrm>
            <a:off x="7838542" y="464025"/>
            <a:ext cx="4063266" cy="461665"/>
          </a:xfrm>
          <a:prstGeom prst="rect">
            <a:avLst/>
          </a:prstGeom>
          <a:noFill/>
        </p:spPr>
        <p:txBody>
          <a:bodyPr wrap="square" rtlCol="0">
            <a:spAutoFit/>
          </a:bodyPr>
          <a:lstStyle/>
          <a:p>
            <a:pPr indent="424250" defTabSz="430225" fontAlgn="base">
              <a:spcBef>
                <a:spcPct val="0"/>
              </a:spcBef>
              <a:spcAft>
                <a:spcPct val="0"/>
              </a:spcAft>
              <a:defRPr/>
            </a:pPr>
            <a:r>
              <a:rPr lang="de-DE" sz="2400" b="1">
                <a:solidFill>
                  <a:schemeClr val="bg1"/>
                </a:solidFill>
                <a:latin typeface="Helvetica" pitchFamily="2" charset="0"/>
                <a:ea typeface="Trebuchet MS" pitchFamily="-84" charset="0"/>
                <a:cs typeface="Helvetica Light"/>
              </a:rPr>
              <a:t>The Standard Model</a:t>
            </a:r>
            <a:endParaRPr lang="de-DE" sz="2400">
              <a:solidFill>
                <a:schemeClr val="bg1"/>
              </a:solidFill>
              <a:latin typeface="Helvetica Light" pitchFamily="2" charset="0"/>
              <a:ea typeface="Trebuchet MS" pitchFamily="-84" charset="0"/>
              <a:cs typeface="Helvetica Light"/>
            </a:endParaRPr>
          </a:p>
        </p:txBody>
      </p:sp>
      <p:sp>
        <p:nvSpPr>
          <p:cNvPr id="10" name="Rectangle 9">
            <a:extLst>
              <a:ext uri="{FF2B5EF4-FFF2-40B4-BE49-F238E27FC236}">
                <a16:creationId xmlns:a16="http://schemas.microsoft.com/office/drawing/2014/main" id="{453E561C-8F3D-EAF9-C73D-BCE63E0D99D8}"/>
              </a:ext>
            </a:extLst>
          </p:cNvPr>
          <p:cNvSpPr/>
          <p:nvPr/>
        </p:nvSpPr>
        <p:spPr>
          <a:xfrm>
            <a:off x="8456959" y="1081249"/>
            <a:ext cx="3107422" cy="1077218"/>
          </a:xfrm>
          <a:prstGeom prst="rect">
            <a:avLst/>
          </a:prstGeom>
        </p:spPr>
        <p:txBody>
          <a:bodyPr wrap="square">
            <a:spAutoFit/>
          </a:bodyPr>
          <a:lstStyle/>
          <a:p>
            <a:pPr defTabSz="457200" fontAlgn="base">
              <a:spcBef>
                <a:spcPts val="1800"/>
              </a:spcBef>
              <a:spcAft>
                <a:spcPct val="0"/>
              </a:spcAft>
              <a:defRPr/>
            </a:pPr>
            <a:r>
              <a:rPr lang="en-GB" sz="1600">
                <a:solidFill>
                  <a:schemeClr val="bg1"/>
                </a:solidFill>
                <a:latin typeface="Helvetica" pitchFamily="2" charset="0"/>
              </a:rPr>
              <a:t>… should not only work today, but also describe the history of the universe since the Big Bang 13.8 billion years ago</a:t>
            </a:r>
          </a:p>
        </p:txBody>
      </p:sp>
      <p:sp>
        <p:nvSpPr>
          <p:cNvPr id="8" name="TextBox 7">
            <a:extLst>
              <a:ext uri="{FF2B5EF4-FFF2-40B4-BE49-F238E27FC236}">
                <a16:creationId xmlns:a16="http://schemas.microsoft.com/office/drawing/2014/main" id="{DD0EB257-7B1A-7E84-7327-B019DD43DAEF}"/>
              </a:ext>
            </a:extLst>
          </p:cNvPr>
          <p:cNvSpPr txBox="1"/>
          <p:nvPr/>
        </p:nvSpPr>
        <p:spPr>
          <a:xfrm rot="18200517">
            <a:off x="2724575" y="402397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12</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1" name="TextBox 10">
            <a:extLst>
              <a:ext uri="{FF2B5EF4-FFF2-40B4-BE49-F238E27FC236}">
                <a16:creationId xmlns:a16="http://schemas.microsoft.com/office/drawing/2014/main" id="{5A0D5D4A-29DA-55F3-CAD4-D08267E14EBC}"/>
              </a:ext>
            </a:extLst>
          </p:cNvPr>
          <p:cNvSpPr txBox="1"/>
          <p:nvPr/>
        </p:nvSpPr>
        <p:spPr>
          <a:xfrm rot="17756662">
            <a:off x="3666099" y="4162729"/>
            <a:ext cx="74892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9</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2" name="TextBox 11">
            <a:extLst>
              <a:ext uri="{FF2B5EF4-FFF2-40B4-BE49-F238E27FC236}">
                <a16:creationId xmlns:a16="http://schemas.microsoft.com/office/drawing/2014/main" id="{DB714CC5-E3A4-1D5D-E9A3-349671E27A70}"/>
              </a:ext>
            </a:extLst>
          </p:cNvPr>
          <p:cNvSpPr txBox="1"/>
          <p:nvPr/>
        </p:nvSpPr>
        <p:spPr>
          <a:xfrm rot="17565350">
            <a:off x="4614169" y="4383369"/>
            <a:ext cx="84991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4000 K</a:t>
            </a:r>
          </a:p>
        </p:txBody>
      </p:sp>
      <p:sp>
        <p:nvSpPr>
          <p:cNvPr id="13" name="TextBox 12">
            <a:extLst>
              <a:ext uri="{FF2B5EF4-FFF2-40B4-BE49-F238E27FC236}">
                <a16:creationId xmlns:a16="http://schemas.microsoft.com/office/drawing/2014/main" id="{131DBA82-4568-CB42-DCAC-577C3D96B651}"/>
              </a:ext>
            </a:extLst>
          </p:cNvPr>
          <p:cNvSpPr txBox="1"/>
          <p:nvPr/>
        </p:nvSpPr>
        <p:spPr>
          <a:xfrm rot="17432857">
            <a:off x="5861950" y="4500692"/>
            <a:ext cx="699230"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60 K</a:t>
            </a:r>
          </a:p>
        </p:txBody>
      </p:sp>
      <p:sp>
        <p:nvSpPr>
          <p:cNvPr id="15" name="Rectangle 14">
            <a:extLst>
              <a:ext uri="{FF2B5EF4-FFF2-40B4-BE49-F238E27FC236}">
                <a16:creationId xmlns:a16="http://schemas.microsoft.com/office/drawing/2014/main" id="{0ED7F82E-5391-E011-884B-F343B90D3418}"/>
              </a:ext>
            </a:extLst>
          </p:cNvPr>
          <p:cNvSpPr/>
          <p:nvPr/>
        </p:nvSpPr>
        <p:spPr>
          <a:xfrm rot="17531065">
            <a:off x="6356426" y="5226724"/>
            <a:ext cx="1263182" cy="338554"/>
          </a:xfrm>
          <a:prstGeom prst="rect">
            <a:avLst/>
          </a:prstGeom>
          <a:solidFill>
            <a:schemeClr val="tx1"/>
          </a:solidFill>
          <a:ln>
            <a:noFill/>
          </a:ln>
        </p:spPr>
        <p:txBody>
          <a:bodyPr wrap="square" rtlCol="0" anchor="ctr">
            <a:spAutoFit/>
          </a:bodyPr>
          <a:lstStyle/>
          <a:p>
            <a:pPr algn="l"/>
            <a:endParaRPr lang="en-CH" sz="1600">
              <a:latin typeface="Helvetica" pitchFamily="2" charset="0"/>
            </a:endParaRPr>
          </a:p>
        </p:txBody>
      </p:sp>
      <p:sp>
        <p:nvSpPr>
          <p:cNvPr id="14" name="TextBox 13">
            <a:extLst>
              <a:ext uri="{FF2B5EF4-FFF2-40B4-BE49-F238E27FC236}">
                <a16:creationId xmlns:a16="http://schemas.microsoft.com/office/drawing/2014/main" id="{2DDF97D6-17F4-821B-B30E-40EB3F387FC9}"/>
              </a:ext>
            </a:extLst>
          </p:cNvPr>
          <p:cNvSpPr txBox="1"/>
          <p:nvPr/>
        </p:nvSpPr>
        <p:spPr>
          <a:xfrm rot="17365661">
            <a:off x="6714276" y="4958167"/>
            <a:ext cx="761747" cy="261610"/>
          </a:xfrm>
          <a:prstGeom prst="rect">
            <a:avLst/>
          </a:prstGeom>
          <a:noFill/>
        </p:spPr>
        <p:txBody>
          <a:bodyPr wrap="none" rtlCol="0">
            <a:spAutoFit/>
          </a:bodyPr>
          <a:lstStyle/>
          <a:p>
            <a:pPr>
              <a:spcBef>
                <a:spcPts val="3000"/>
              </a:spcBef>
            </a:pPr>
            <a:r>
              <a:rPr lang="en-CH" sz="1100">
                <a:solidFill>
                  <a:schemeClr val="bg1"/>
                </a:solidFill>
                <a:latin typeface="Helvetica Light" charset="0"/>
                <a:ea typeface="Helvetica Light" charset="0"/>
                <a:cs typeface="Helvetica Light" charset="0"/>
                <a:sym typeface="Wingdings" pitchFamily="2" charset="2"/>
              </a:rPr>
              <a:t>T = 2.7 K</a:t>
            </a:r>
          </a:p>
        </p:txBody>
      </p:sp>
      <p:sp>
        <p:nvSpPr>
          <p:cNvPr id="16" name="TextBox 15">
            <a:extLst>
              <a:ext uri="{FF2B5EF4-FFF2-40B4-BE49-F238E27FC236}">
                <a16:creationId xmlns:a16="http://schemas.microsoft.com/office/drawing/2014/main" id="{D0570553-52C5-6604-6336-0188759F86EB}"/>
              </a:ext>
            </a:extLst>
          </p:cNvPr>
          <p:cNvSpPr txBox="1"/>
          <p:nvPr/>
        </p:nvSpPr>
        <p:spPr>
          <a:xfrm rot="18486189">
            <a:off x="1854857" y="385210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15</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8" name="Rectangle 17">
            <a:extLst>
              <a:ext uri="{FF2B5EF4-FFF2-40B4-BE49-F238E27FC236}">
                <a16:creationId xmlns:a16="http://schemas.microsoft.com/office/drawing/2014/main" id="{C9F96DEB-785F-3404-0B3A-C0B49FBA7663}"/>
              </a:ext>
            </a:extLst>
          </p:cNvPr>
          <p:cNvSpPr/>
          <p:nvPr/>
        </p:nvSpPr>
        <p:spPr>
          <a:xfrm rot="17992585">
            <a:off x="1896301" y="3519734"/>
            <a:ext cx="115325" cy="338554"/>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17" name="TextBox 16">
            <a:extLst>
              <a:ext uri="{FF2B5EF4-FFF2-40B4-BE49-F238E27FC236}">
                <a16:creationId xmlns:a16="http://schemas.microsoft.com/office/drawing/2014/main" id="{D498A33F-051A-4916-4003-C4B91166D705}"/>
              </a:ext>
            </a:extLst>
          </p:cNvPr>
          <p:cNvSpPr txBox="1"/>
          <p:nvPr/>
        </p:nvSpPr>
        <p:spPr>
          <a:xfrm rot="18321497">
            <a:off x="1789563" y="3589532"/>
            <a:ext cx="314510" cy="184666"/>
          </a:xfrm>
          <a:prstGeom prst="rect">
            <a:avLst/>
          </a:prstGeom>
          <a:noFill/>
        </p:spPr>
        <p:txBody>
          <a:bodyPr wrap="none" rtlCol="0">
            <a:spAutoFit/>
          </a:bodyPr>
          <a:lstStyle/>
          <a:p>
            <a:pPr>
              <a:spcBef>
                <a:spcPts val="3000"/>
              </a:spcBef>
            </a:pPr>
            <a:r>
              <a:rPr lang="en-CH" sz="600">
                <a:solidFill>
                  <a:srgbClr val="FCFAB5"/>
                </a:solidFill>
                <a:latin typeface="Helvetica" pitchFamily="2" charset="0"/>
                <a:ea typeface="Helvetica Light" charset="0"/>
                <a:cs typeface="Helvetica Light" charset="0"/>
                <a:sym typeface="Wingdings" pitchFamily="2" charset="2"/>
              </a:rPr>
              <a:t>–12</a:t>
            </a:r>
          </a:p>
        </p:txBody>
      </p:sp>
      <p:sp>
        <p:nvSpPr>
          <p:cNvPr id="19" name="Rectangle 18">
            <a:extLst>
              <a:ext uri="{FF2B5EF4-FFF2-40B4-BE49-F238E27FC236}">
                <a16:creationId xmlns:a16="http://schemas.microsoft.com/office/drawing/2014/main" id="{0956E921-F36A-E4AB-01FE-C9C978893CF3}"/>
              </a:ext>
            </a:extLst>
          </p:cNvPr>
          <p:cNvSpPr/>
          <p:nvPr/>
        </p:nvSpPr>
        <p:spPr>
          <a:xfrm rot="17992585">
            <a:off x="3658240" y="3845442"/>
            <a:ext cx="68211" cy="338554"/>
          </a:xfrm>
          <a:prstGeom prst="rect">
            <a:avLst/>
          </a:prstGeom>
          <a:solidFill>
            <a:srgbClr val="00101E"/>
          </a:solidFill>
          <a:ln>
            <a:solidFill>
              <a:schemeClr val="tx1"/>
            </a:solidFill>
          </a:ln>
        </p:spPr>
        <p:txBody>
          <a:bodyPr wrap="square" rtlCol="0" anchor="ctr">
            <a:spAutoFit/>
          </a:bodyPr>
          <a:lstStyle/>
          <a:p>
            <a:pPr algn="l"/>
            <a:endParaRPr lang="en-CH" sz="1600">
              <a:latin typeface="Helvetica" pitchFamily="2" charset="0"/>
            </a:endParaRPr>
          </a:p>
        </p:txBody>
      </p:sp>
    </p:spTree>
    <p:extLst>
      <p:ext uri="{BB962C8B-B14F-4D97-AF65-F5344CB8AC3E}">
        <p14:creationId xmlns:p14="http://schemas.microsoft.com/office/powerpoint/2010/main" val="2384552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EE8F-BC09-4E71-87D7-9A00815154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D3D0BC-8C69-46C5-B556-4F1A2D5319C9}"/>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CH" sz="1600">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B830829C-4A6B-9430-E8C1-C291F3F1F72F}"/>
              </a:ext>
            </a:extLst>
          </p:cNvPr>
          <p:cNvSpPr>
            <a:spLocks noGrp="1"/>
          </p:cNvSpPr>
          <p:nvPr>
            <p:ph type="sldNum" sz="quarter" idx="4"/>
          </p:nvPr>
        </p:nvSpPr>
        <p:spPr/>
        <p:txBody>
          <a:bodyPr/>
          <a:lstStyle/>
          <a:p>
            <a:pPr>
              <a:defRPr/>
            </a:pPr>
            <a:fld id="{611C2F03-9E95-40C9-A99F-3C4F7EE8CF2A}" type="slidenum">
              <a:rPr lang="en-GB" smtClean="0"/>
              <a:pPr>
                <a:defRPr/>
              </a:pPr>
              <a:t>14</a:t>
            </a:fld>
            <a:endParaRPr lang="en-GB"/>
          </a:p>
        </p:txBody>
      </p:sp>
      <p:pic>
        <p:nvPicPr>
          <p:cNvPr id="8194" name="Picture 2">
            <a:extLst>
              <a:ext uri="{FF2B5EF4-FFF2-40B4-BE49-F238E27FC236}">
                <a16:creationId xmlns:a16="http://schemas.microsoft.com/office/drawing/2014/main" id="{C9475969-38F1-662F-F063-207E445E3B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45"/>
          <a:stretch/>
        </p:blipFill>
        <p:spPr bwMode="auto">
          <a:xfrm>
            <a:off x="-14506" y="445"/>
            <a:ext cx="8839851" cy="68221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A1ECC1B-F2EA-CFB2-26CA-B7E58864519B}"/>
              </a:ext>
            </a:extLst>
          </p:cNvPr>
          <p:cNvSpPr txBox="1"/>
          <p:nvPr/>
        </p:nvSpPr>
        <p:spPr>
          <a:xfrm>
            <a:off x="7838542" y="464025"/>
            <a:ext cx="4063266" cy="461665"/>
          </a:xfrm>
          <a:prstGeom prst="rect">
            <a:avLst/>
          </a:prstGeom>
          <a:noFill/>
        </p:spPr>
        <p:txBody>
          <a:bodyPr wrap="square" rtlCol="0">
            <a:spAutoFit/>
          </a:bodyPr>
          <a:lstStyle/>
          <a:p>
            <a:pPr indent="424250" defTabSz="430225" fontAlgn="base">
              <a:spcBef>
                <a:spcPct val="0"/>
              </a:spcBef>
              <a:spcAft>
                <a:spcPct val="0"/>
              </a:spcAft>
              <a:defRPr/>
            </a:pPr>
            <a:r>
              <a:rPr lang="de-DE" sz="2400" b="1">
                <a:solidFill>
                  <a:schemeClr val="bg1"/>
                </a:solidFill>
                <a:latin typeface="Helvetica" pitchFamily="2" charset="0"/>
                <a:ea typeface="Trebuchet MS" pitchFamily="-84" charset="0"/>
                <a:cs typeface="Helvetica Light"/>
              </a:rPr>
              <a:t>The Standard Model</a:t>
            </a:r>
            <a:endParaRPr lang="de-DE" sz="2400">
              <a:solidFill>
                <a:schemeClr val="bg1"/>
              </a:solidFill>
              <a:latin typeface="Helvetica Light" pitchFamily="2" charset="0"/>
              <a:ea typeface="Trebuchet MS" pitchFamily="-84" charset="0"/>
              <a:cs typeface="Helvetica Light"/>
            </a:endParaRPr>
          </a:p>
        </p:txBody>
      </p:sp>
      <p:sp>
        <p:nvSpPr>
          <p:cNvPr id="10" name="Rectangle 9">
            <a:extLst>
              <a:ext uri="{FF2B5EF4-FFF2-40B4-BE49-F238E27FC236}">
                <a16:creationId xmlns:a16="http://schemas.microsoft.com/office/drawing/2014/main" id="{6323F6E8-E30F-1102-216A-4D7C87E5B309}"/>
              </a:ext>
            </a:extLst>
          </p:cNvPr>
          <p:cNvSpPr/>
          <p:nvPr/>
        </p:nvSpPr>
        <p:spPr>
          <a:xfrm>
            <a:off x="8456959" y="1081249"/>
            <a:ext cx="3107422" cy="1077218"/>
          </a:xfrm>
          <a:prstGeom prst="rect">
            <a:avLst/>
          </a:prstGeom>
        </p:spPr>
        <p:txBody>
          <a:bodyPr wrap="square">
            <a:spAutoFit/>
          </a:bodyPr>
          <a:lstStyle/>
          <a:p>
            <a:pPr defTabSz="457200" fontAlgn="base">
              <a:spcBef>
                <a:spcPts val="1800"/>
              </a:spcBef>
              <a:spcAft>
                <a:spcPct val="0"/>
              </a:spcAft>
              <a:defRPr/>
            </a:pPr>
            <a:r>
              <a:rPr lang="en-GB" sz="1600">
                <a:solidFill>
                  <a:schemeClr val="bg1"/>
                </a:solidFill>
                <a:latin typeface="Helvetica" pitchFamily="2" charset="0"/>
              </a:rPr>
              <a:t>… should not only work today, but also describe the history of the universe since the Big Bang 13.8 billion years ago</a:t>
            </a:r>
          </a:p>
        </p:txBody>
      </p:sp>
      <p:sp>
        <p:nvSpPr>
          <p:cNvPr id="8" name="TextBox 7">
            <a:extLst>
              <a:ext uri="{FF2B5EF4-FFF2-40B4-BE49-F238E27FC236}">
                <a16:creationId xmlns:a16="http://schemas.microsoft.com/office/drawing/2014/main" id="{2664C901-110A-C784-01BE-FF052A1E5901}"/>
              </a:ext>
            </a:extLst>
          </p:cNvPr>
          <p:cNvSpPr txBox="1"/>
          <p:nvPr/>
        </p:nvSpPr>
        <p:spPr>
          <a:xfrm rot="18200517">
            <a:off x="2724575" y="402397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12</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1" name="TextBox 10">
            <a:extLst>
              <a:ext uri="{FF2B5EF4-FFF2-40B4-BE49-F238E27FC236}">
                <a16:creationId xmlns:a16="http://schemas.microsoft.com/office/drawing/2014/main" id="{E5A43E59-AB49-A2AD-7E2D-373A27775F19}"/>
              </a:ext>
            </a:extLst>
          </p:cNvPr>
          <p:cNvSpPr txBox="1"/>
          <p:nvPr/>
        </p:nvSpPr>
        <p:spPr>
          <a:xfrm rot="17756662">
            <a:off x="3666099" y="4162729"/>
            <a:ext cx="74892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9</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2" name="TextBox 11">
            <a:extLst>
              <a:ext uri="{FF2B5EF4-FFF2-40B4-BE49-F238E27FC236}">
                <a16:creationId xmlns:a16="http://schemas.microsoft.com/office/drawing/2014/main" id="{D1273A3D-A7B8-DA76-B7B6-1E1BDD61F279}"/>
              </a:ext>
            </a:extLst>
          </p:cNvPr>
          <p:cNvSpPr txBox="1"/>
          <p:nvPr/>
        </p:nvSpPr>
        <p:spPr>
          <a:xfrm rot="17565350">
            <a:off x="4614169" y="4383369"/>
            <a:ext cx="84991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4000 K</a:t>
            </a:r>
          </a:p>
        </p:txBody>
      </p:sp>
      <p:sp>
        <p:nvSpPr>
          <p:cNvPr id="13" name="TextBox 12">
            <a:extLst>
              <a:ext uri="{FF2B5EF4-FFF2-40B4-BE49-F238E27FC236}">
                <a16:creationId xmlns:a16="http://schemas.microsoft.com/office/drawing/2014/main" id="{BF8BC994-A057-16DE-617A-2BFA3D158EA5}"/>
              </a:ext>
            </a:extLst>
          </p:cNvPr>
          <p:cNvSpPr txBox="1"/>
          <p:nvPr/>
        </p:nvSpPr>
        <p:spPr>
          <a:xfrm rot="17432857">
            <a:off x="5861950" y="4500692"/>
            <a:ext cx="699230"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60 K</a:t>
            </a:r>
          </a:p>
        </p:txBody>
      </p:sp>
      <p:sp>
        <p:nvSpPr>
          <p:cNvPr id="15" name="Rectangle 14">
            <a:extLst>
              <a:ext uri="{FF2B5EF4-FFF2-40B4-BE49-F238E27FC236}">
                <a16:creationId xmlns:a16="http://schemas.microsoft.com/office/drawing/2014/main" id="{F27878FE-F88D-A503-0D72-A4FF6C573EF7}"/>
              </a:ext>
            </a:extLst>
          </p:cNvPr>
          <p:cNvSpPr/>
          <p:nvPr/>
        </p:nvSpPr>
        <p:spPr>
          <a:xfrm rot="17531065">
            <a:off x="6356426" y="5226724"/>
            <a:ext cx="1263182" cy="338554"/>
          </a:xfrm>
          <a:prstGeom prst="rect">
            <a:avLst/>
          </a:prstGeom>
          <a:solidFill>
            <a:schemeClr val="tx1"/>
          </a:solidFill>
          <a:ln>
            <a:noFill/>
          </a:ln>
        </p:spPr>
        <p:txBody>
          <a:bodyPr wrap="square" rtlCol="0" anchor="ctr">
            <a:spAutoFit/>
          </a:bodyPr>
          <a:lstStyle/>
          <a:p>
            <a:pPr algn="l"/>
            <a:endParaRPr lang="en-CH" sz="1600">
              <a:latin typeface="Helvetica" pitchFamily="2" charset="0"/>
            </a:endParaRPr>
          </a:p>
        </p:txBody>
      </p:sp>
      <p:sp>
        <p:nvSpPr>
          <p:cNvPr id="14" name="TextBox 13">
            <a:extLst>
              <a:ext uri="{FF2B5EF4-FFF2-40B4-BE49-F238E27FC236}">
                <a16:creationId xmlns:a16="http://schemas.microsoft.com/office/drawing/2014/main" id="{3FAF67AB-1379-2BD3-7280-AFEAB389FB99}"/>
              </a:ext>
            </a:extLst>
          </p:cNvPr>
          <p:cNvSpPr txBox="1"/>
          <p:nvPr/>
        </p:nvSpPr>
        <p:spPr>
          <a:xfrm rot="17365661">
            <a:off x="6714276" y="4958167"/>
            <a:ext cx="761747" cy="261610"/>
          </a:xfrm>
          <a:prstGeom prst="rect">
            <a:avLst/>
          </a:prstGeom>
          <a:noFill/>
        </p:spPr>
        <p:txBody>
          <a:bodyPr wrap="none" rtlCol="0">
            <a:spAutoFit/>
          </a:bodyPr>
          <a:lstStyle/>
          <a:p>
            <a:pPr>
              <a:spcBef>
                <a:spcPts val="3000"/>
              </a:spcBef>
            </a:pPr>
            <a:r>
              <a:rPr lang="en-CH" sz="1100">
                <a:solidFill>
                  <a:schemeClr val="bg1"/>
                </a:solidFill>
                <a:latin typeface="Helvetica Light" charset="0"/>
                <a:ea typeface="Helvetica Light" charset="0"/>
                <a:cs typeface="Helvetica Light" charset="0"/>
                <a:sym typeface="Wingdings" pitchFamily="2" charset="2"/>
              </a:rPr>
              <a:t>T = 2.7 K</a:t>
            </a:r>
          </a:p>
        </p:txBody>
      </p:sp>
      <p:sp>
        <p:nvSpPr>
          <p:cNvPr id="16" name="TextBox 15">
            <a:extLst>
              <a:ext uri="{FF2B5EF4-FFF2-40B4-BE49-F238E27FC236}">
                <a16:creationId xmlns:a16="http://schemas.microsoft.com/office/drawing/2014/main" id="{ECE0ABD3-9CDC-E097-153E-5D93C3F1BB43}"/>
              </a:ext>
            </a:extLst>
          </p:cNvPr>
          <p:cNvSpPr txBox="1"/>
          <p:nvPr/>
        </p:nvSpPr>
        <p:spPr>
          <a:xfrm rot="18486189">
            <a:off x="1854857" y="385210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15</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8" name="Rectangle 17">
            <a:extLst>
              <a:ext uri="{FF2B5EF4-FFF2-40B4-BE49-F238E27FC236}">
                <a16:creationId xmlns:a16="http://schemas.microsoft.com/office/drawing/2014/main" id="{8A82A3D8-3D60-1E47-772E-03270F9DEB8D}"/>
              </a:ext>
            </a:extLst>
          </p:cNvPr>
          <p:cNvSpPr/>
          <p:nvPr/>
        </p:nvSpPr>
        <p:spPr>
          <a:xfrm rot="17992585">
            <a:off x="1896301" y="3519734"/>
            <a:ext cx="115325" cy="338554"/>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17" name="TextBox 16">
            <a:extLst>
              <a:ext uri="{FF2B5EF4-FFF2-40B4-BE49-F238E27FC236}">
                <a16:creationId xmlns:a16="http://schemas.microsoft.com/office/drawing/2014/main" id="{8C570C20-BF10-9AD0-B6FE-44A6D8BD5177}"/>
              </a:ext>
            </a:extLst>
          </p:cNvPr>
          <p:cNvSpPr txBox="1"/>
          <p:nvPr/>
        </p:nvSpPr>
        <p:spPr>
          <a:xfrm rot="18321497">
            <a:off x="1789563" y="3589532"/>
            <a:ext cx="314510" cy="184666"/>
          </a:xfrm>
          <a:prstGeom prst="rect">
            <a:avLst/>
          </a:prstGeom>
          <a:noFill/>
        </p:spPr>
        <p:txBody>
          <a:bodyPr wrap="none" rtlCol="0">
            <a:spAutoFit/>
          </a:bodyPr>
          <a:lstStyle/>
          <a:p>
            <a:pPr>
              <a:spcBef>
                <a:spcPts val="3000"/>
              </a:spcBef>
            </a:pPr>
            <a:r>
              <a:rPr lang="en-CH" sz="600">
                <a:solidFill>
                  <a:srgbClr val="FCFAB5"/>
                </a:solidFill>
                <a:latin typeface="Helvetica" pitchFamily="2" charset="0"/>
                <a:ea typeface="Helvetica Light" charset="0"/>
                <a:cs typeface="Helvetica Light" charset="0"/>
                <a:sym typeface="Wingdings" pitchFamily="2" charset="2"/>
              </a:rPr>
              <a:t>–12</a:t>
            </a:r>
          </a:p>
        </p:txBody>
      </p:sp>
      <p:sp>
        <p:nvSpPr>
          <p:cNvPr id="19" name="Rectangle 18">
            <a:extLst>
              <a:ext uri="{FF2B5EF4-FFF2-40B4-BE49-F238E27FC236}">
                <a16:creationId xmlns:a16="http://schemas.microsoft.com/office/drawing/2014/main" id="{52174637-3606-D770-195A-C8B1889AF6F5}"/>
              </a:ext>
            </a:extLst>
          </p:cNvPr>
          <p:cNvSpPr/>
          <p:nvPr/>
        </p:nvSpPr>
        <p:spPr>
          <a:xfrm rot="17992585">
            <a:off x="3658240" y="3845442"/>
            <a:ext cx="68211" cy="338554"/>
          </a:xfrm>
          <a:prstGeom prst="rect">
            <a:avLst/>
          </a:prstGeom>
          <a:solidFill>
            <a:srgbClr val="00101E"/>
          </a:solidFill>
          <a:ln>
            <a:solidFill>
              <a:schemeClr val="tx1"/>
            </a:solidFill>
          </a:ln>
        </p:spPr>
        <p:txBody>
          <a:bodyPr wrap="square" rtlCol="0" anchor="ctr">
            <a:spAutoFit/>
          </a:bodyPr>
          <a:lstStyle/>
          <a:p>
            <a:pPr algn="l"/>
            <a:endParaRPr lang="en-CH" sz="1600">
              <a:latin typeface="Helvetica" pitchFamily="2" charset="0"/>
            </a:endParaRPr>
          </a:p>
        </p:txBody>
      </p:sp>
      <p:sp>
        <p:nvSpPr>
          <p:cNvPr id="4" name="Rectangle 3">
            <a:extLst>
              <a:ext uri="{FF2B5EF4-FFF2-40B4-BE49-F238E27FC236}">
                <a16:creationId xmlns:a16="http://schemas.microsoft.com/office/drawing/2014/main" id="{226EFAAC-6EEF-A5B4-4BB3-B0B8E51657D3}"/>
              </a:ext>
            </a:extLst>
          </p:cNvPr>
          <p:cNvSpPr/>
          <p:nvPr/>
        </p:nvSpPr>
        <p:spPr>
          <a:xfrm rot="17992585">
            <a:off x="1536731" y="3641288"/>
            <a:ext cx="115325" cy="95445"/>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5" name="TextBox 4">
            <a:extLst>
              <a:ext uri="{FF2B5EF4-FFF2-40B4-BE49-F238E27FC236}">
                <a16:creationId xmlns:a16="http://schemas.microsoft.com/office/drawing/2014/main" id="{D2E3EE3A-FDB9-77AD-732C-B0B03F76F38D}"/>
              </a:ext>
            </a:extLst>
          </p:cNvPr>
          <p:cNvSpPr txBox="1"/>
          <p:nvPr/>
        </p:nvSpPr>
        <p:spPr>
          <a:xfrm>
            <a:off x="198874" y="2503015"/>
            <a:ext cx="2042547" cy="630942"/>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matter ~ antimatter</a:t>
            </a:r>
          </a:p>
          <a:p>
            <a:pPr marL="0" algn="ctr">
              <a:spcBef>
                <a:spcPts val="600"/>
              </a:spcBef>
            </a:pPr>
            <a:r>
              <a:rPr lang="en-GB" sz="1400" b="1">
                <a:solidFill>
                  <a:srgbClr val="FFFF00"/>
                </a:solidFill>
                <a:latin typeface="Symbol" pitchFamily="2" charset="2"/>
                <a:ea typeface="Helvetica Light" charset="0"/>
                <a:cs typeface="Helvetica Light" charset="0"/>
                <a:sym typeface="Wingdings" pitchFamily="2" charset="2"/>
              </a:rPr>
              <a:t>®</a:t>
            </a:r>
            <a:r>
              <a:rPr lang="en-GB" sz="1400" b="1">
                <a:solidFill>
                  <a:srgbClr val="FFFF00"/>
                </a:solidFill>
                <a:latin typeface="Helvetica" pitchFamily="2" charset="0"/>
                <a:ea typeface="Helvetica Light" charset="0"/>
                <a:cs typeface="Helvetica Light" charset="0"/>
                <a:sym typeface="Wingdings" pitchFamily="2" charset="2"/>
              </a:rPr>
              <a:t> annihilation</a:t>
            </a:r>
          </a:p>
        </p:txBody>
      </p:sp>
      <p:sp>
        <p:nvSpPr>
          <p:cNvPr id="6" name="TextBox 5">
            <a:extLst>
              <a:ext uri="{FF2B5EF4-FFF2-40B4-BE49-F238E27FC236}">
                <a16:creationId xmlns:a16="http://schemas.microsoft.com/office/drawing/2014/main" id="{9F95E10C-7E35-F4B6-C4F9-E931E9BF30A0}"/>
              </a:ext>
            </a:extLst>
          </p:cNvPr>
          <p:cNvSpPr txBox="1"/>
          <p:nvPr/>
        </p:nvSpPr>
        <p:spPr>
          <a:xfrm>
            <a:off x="4704463" y="2503015"/>
            <a:ext cx="1912704" cy="338554"/>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(very little) matter</a:t>
            </a:r>
          </a:p>
        </p:txBody>
      </p:sp>
      <p:sp>
        <p:nvSpPr>
          <p:cNvPr id="7" name="Rectangle 6">
            <a:extLst>
              <a:ext uri="{FF2B5EF4-FFF2-40B4-BE49-F238E27FC236}">
                <a16:creationId xmlns:a16="http://schemas.microsoft.com/office/drawing/2014/main" id="{D2683FD3-BD8F-B4C0-27ED-E77CF08AF636}"/>
              </a:ext>
            </a:extLst>
          </p:cNvPr>
          <p:cNvSpPr/>
          <p:nvPr/>
        </p:nvSpPr>
        <p:spPr>
          <a:xfrm>
            <a:off x="8456959" y="2503015"/>
            <a:ext cx="3357878" cy="584775"/>
          </a:xfrm>
          <a:prstGeom prst="rect">
            <a:avLst/>
          </a:prstGeom>
        </p:spPr>
        <p:txBody>
          <a:bodyPr wrap="square">
            <a:spAutoFit/>
          </a:bodyPr>
          <a:lstStyle/>
          <a:p>
            <a:pPr defTabSz="457200" fontAlgn="base">
              <a:spcBef>
                <a:spcPts val="1800"/>
              </a:spcBef>
              <a:spcAft>
                <a:spcPct val="0"/>
              </a:spcAft>
              <a:defRPr/>
            </a:pPr>
            <a:r>
              <a:rPr lang="en-GB" sz="1600" dirty="0">
                <a:solidFill>
                  <a:srgbClr val="FFFF00"/>
                </a:solidFill>
                <a:latin typeface="Helvetica" pitchFamily="2" charset="0"/>
              </a:rPr>
              <a:t>But why is there (only) matter left in the universe?</a:t>
            </a:r>
          </a:p>
        </p:txBody>
      </p:sp>
    </p:spTree>
    <p:extLst>
      <p:ext uri="{BB962C8B-B14F-4D97-AF65-F5344CB8AC3E}">
        <p14:creationId xmlns:p14="http://schemas.microsoft.com/office/powerpoint/2010/main" val="425016244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D3CA-81FA-B014-1EBA-3D7375757A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C2EBB4F-5A81-4CF7-2BF6-441703871BFA}"/>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CH" sz="1600">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2302028A-3B94-A1BF-6F6C-46CBFBF9B9AE}"/>
              </a:ext>
            </a:extLst>
          </p:cNvPr>
          <p:cNvSpPr>
            <a:spLocks noGrp="1"/>
          </p:cNvSpPr>
          <p:nvPr>
            <p:ph type="sldNum" sz="quarter" idx="4"/>
          </p:nvPr>
        </p:nvSpPr>
        <p:spPr/>
        <p:txBody>
          <a:bodyPr/>
          <a:lstStyle/>
          <a:p>
            <a:pPr>
              <a:defRPr/>
            </a:pPr>
            <a:fld id="{611C2F03-9E95-40C9-A99F-3C4F7EE8CF2A}" type="slidenum">
              <a:rPr lang="en-GB" smtClean="0"/>
              <a:pPr>
                <a:defRPr/>
              </a:pPr>
              <a:t>15</a:t>
            </a:fld>
            <a:endParaRPr lang="en-GB"/>
          </a:p>
        </p:txBody>
      </p:sp>
      <p:pic>
        <p:nvPicPr>
          <p:cNvPr id="8194" name="Picture 2">
            <a:extLst>
              <a:ext uri="{FF2B5EF4-FFF2-40B4-BE49-F238E27FC236}">
                <a16:creationId xmlns:a16="http://schemas.microsoft.com/office/drawing/2014/main" id="{D4019805-DCFD-DDDD-1D70-0780F54C15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45"/>
          <a:stretch/>
        </p:blipFill>
        <p:spPr bwMode="auto">
          <a:xfrm>
            <a:off x="-14506" y="445"/>
            <a:ext cx="8839851" cy="68221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7A93108-8B1A-7DA9-04B2-1751172F1EBC}"/>
              </a:ext>
            </a:extLst>
          </p:cNvPr>
          <p:cNvSpPr txBox="1"/>
          <p:nvPr/>
        </p:nvSpPr>
        <p:spPr>
          <a:xfrm>
            <a:off x="7838542" y="464025"/>
            <a:ext cx="4063266" cy="461665"/>
          </a:xfrm>
          <a:prstGeom prst="rect">
            <a:avLst/>
          </a:prstGeom>
          <a:noFill/>
        </p:spPr>
        <p:txBody>
          <a:bodyPr wrap="square" rtlCol="0">
            <a:spAutoFit/>
          </a:bodyPr>
          <a:lstStyle/>
          <a:p>
            <a:pPr indent="424250" defTabSz="430225" fontAlgn="base">
              <a:spcBef>
                <a:spcPct val="0"/>
              </a:spcBef>
              <a:spcAft>
                <a:spcPct val="0"/>
              </a:spcAft>
              <a:defRPr/>
            </a:pPr>
            <a:r>
              <a:rPr lang="de-DE" sz="2400" b="1">
                <a:solidFill>
                  <a:schemeClr val="bg1"/>
                </a:solidFill>
                <a:latin typeface="Helvetica" pitchFamily="2" charset="0"/>
                <a:ea typeface="Trebuchet MS" pitchFamily="-84" charset="0"/>
                <a:cs typeface="Helvetica Light"/>
              </a:rPr>
              <a:t>The Standard Model</a:t>
            </a:r>
            <a:endParaRPr lang="de-DE" sz="2400">
              <a:solidFill>
                <a:schemeClr val="bg1"/>
              </a:solidFill>
              <a:latin typeface="Helvetica Light" pitchFamily="2" charset="0"/>
              <a:ea typeface="Trebuchet MS" pitchFamily="-84" charset="0"/>
              <a:cs typeface="Helvetica Light"/>
            </a:endParaRPr>
          </a:p>
        </p:txBody>
      </p:sp>
      <p:sp>
        <p:nvSpPr>
          <p:cNvPr id="10" name="Rectangle 9">
            <a:extLst>
              <a:ext uri="{FF2B5EF4-FFF2-40B4-BE49-F238E27FC236}">
                <a16:creationId xmlns:a16="http://schemas.microsoft.com/office/drawing/2014/main" id="{255EC706-22C3-0899-2342-AB7CEEA42BDD}"/>
              </a:ext>
            </a:extLst>
          </p:cNvPr>
          <p:cNvSpPr/>
          <p:nvPr/>
        </p:nvSpPr>
        <p:spPr>
          <a:xfrm>
            <a:off x="8456959" y="1081249"/>
            <a:ext cx="3107422" cy="1077218"/>
          </a:xfrm>
          <a:prstGeom prst="rect">
            <a:avLst/>
          </a:prstGeom>
        </p:spPr>
        <p:txBody>
          <a:bodyPr wrap="square">
            <a:spAutoFit/>
          </a:bodyPr>
          <a:lstStyle/>
          <a:p>
            <a:pPr defTabSz="457200" fontAlgn="base">
              <a:spcBef>
                <a:spcPts val="1800"/>
              </a:spcBef>
              <a:spcAft>
                <a:spcPct val="0"/>
              </a:spcAft>
              <a:defRPr/>
            </a:pPr>
            <a:r>
              <a:rPr lang="en-GB" sz="1600">
                <a:solidFill>
                  <a:schemeClr val="bg1"/>
                </a:solidFill>
                <a:latin typeface="Helvetica" pitchFamily="2" charset="0"/>
              </a:rPr>
              <a:t>… should not only work today, but also describe the history of the universe since the Big Bang 13.8 billion years ago</a:t>
            </a:r>
          </a:p>
        </p:txBody>
      </p:sp>
      <p:sp>
        <p:nvSpPr>
          <p:cNvPr id="8" name="TextBox 7">
            <a:extLst>
              <a:ext uri="{FF2B5EF4-FFF2-40B4-BE49-F238E27FC236}">
                <a16:creationId xmlns:a16="http://schemas.microsoft.com/office/drawing/2014/main" id="{5A30100C-5AEE-DC06-DECD-562D4F46ADF6}"/>
              </a:ext>
            </a:extLst>
          </p:cNvPr>
          <p:cNvSpPr txBox="1"/>
          <p:nvPr/>
        </p:nvSpPr>
        <p:spPr>
          <a:xfrm rot="18200517">
            <a:off x="2724575" y="402397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12</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1" name="TextBox 10">
            <a:extLst>
              <a:ext uri="{FF2B5EF4-FFF2-40B4-BE49-F238E27FC236}">
                <a16:creationId xmlns:a16="http://schemas.microsoft.com/office/drawing/2014/main" id="{778CCE76-367A-6FA3-EDB6-BFA191D5AF16}"/>
              </a:ext>
            </a:extLst>
          </p:cNvPr>
          <p:cNvSpPr txBox="1"/>
          <p:nvPr/>
        </p:nvSpPr>
        <p:spPr>
          <a:xfrm rot="17756662">
            <a:off x="3666099" y="4162729"/>
            <a:ext cx="74892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9</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2" name="TextBox 11">
            <a:extLst>
              <a:ext uri="{FF2B5EF4-FFF2-40B4-BE49-F238E27FC236}">
                <a16:creationId xmlns:a16="http://schemas.microsoft.com/office/drawing/2014/main" id="{CB8C3F99-D74C-19DD-5086-FFF91F96BF37}"/>
              </a:ext>
            </a:extLst>
          </p:cNvPr>
          <p:cNvSpPr txBox="1"/>
          <p:nvPr/>
        </p:nvSpPr>
        <p:spPr>
          <a:xfrm rot="17565350">
            <a:off x="4614169" y="4383369"/>
            <a:ext cx="84991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4000 K</a:t>
            </a:r>
          </a:p>
        </p:txBody>
      </p:sp>
      <p:sp>
        <p:nvSpPr>
          <p:cNvPr id="13" name="TextBox 12">
            <a:extLst>
              <a:ext uri="{FF2B5EF4-FFF2-40B4-BE49-F238E27FC236}">
                <a16:creationId xmlns:a16="http://schemas.microsoft.com/office/drawing/2014/main" id="{EF866EBD-1A02-3B45-5498-3D0FCAD6F66C}"/>
              </a:ext>
            </a:extLst>
          </p:cNvPr>
          <p:cNvSpPr txBox="1"/>
          <p:nvPr/>
        </p:nvSpPr>
        <p:spPr>
          <a:xfrm rot="17432857">
            <a:off x="5861950" y="4500692"/>
            <a:ext cx="699230"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60 K</a:t>
            </a:r>
          </a:p>
        </p:txBody>
      </p:sp>
      <p:sp>
        <p:nvSpPr>
          <p:cNvPr id="15" name="Rectangle 14">
            <a:extLst>
              <a:ext uri="{FF2B5EF4-FFF2-40B4-BE49-F238E27FC236}">
                <a16:creationId xmlns:a16="http://schemas.microsoft.com/office/drawing/2014/main" id="{0430C1EB-9308-706F-EDA2-0712C2E8AC70}"/>
              </a:ext>
            </a:extLst>
          </p:cNvPr>
          <p:cNvSpPr/>
          <p:nvPr/>
        </p:nvSpPr>
        <p:spPr>
          <a:xfrm rot="17531065">
            <a:off x="6356426" y="5226724"/>
            <a:ext cx="1263182" cy="338554"/>
          </a:xfrm>
          <a:prstGeom prst="rect">
            <a:avLst/>
          </a:prstGeom>
          <a:solidFill>
            <a:schemeClr val="tx1"/>
          </a:solidFill>
          <a:ln>
            <a:noFill/>
          </a:ln>
        </p:spPr>
        <p:txBody>
          <a:bodyPr wrap="square" rtlCol="0" anchor="ctr">
            <a:spAutoFit/>
          </a:bodyPr>
          <a:lstStyle/>
          <a:p>
            <a:pPr algn="l"/>
            <a:endParaRPr lang="en-CH" sz="1600">
              <a:latin typeface="Helvetica" pitchFamily="2" charset="0"/>
            </a:endParaRPr>
          </a:p>
        </p:txBody>
      </p:sp>
      <p:sp>
        <p:nvSpPr>
          <p:cNvPr id="14" name="TextBox 13">
            <a:extLst>
              <a:ext uri="{FF2B5EF4-FFF2-40B4-BE49-F238E27FC236}">
                <a16:creationId xmlns:a16="http://schemas.microsoft.com/office/drawing/2014/main" id="{0768DB7D-AE4A-E968-A3A4-D398152410C3}"/>
              </a:ext>
            </a:extLst>
          </p:cNvPr>
          <p:cNvSpPr txBox="1"/>
          <p:nvPr/>
        </p:nvSpPr>
        <p:spPr>
          <a:xfrm rot="17365661">
            <a:off x="6714276" y="4958167"/>
            <a:ext cx="761747" cy="261610"/>
          </a:xfrm>
          <a:prstGeom prst="rect">
            <a:avLst/>
          </a:prstGeom>
          <a:noFill/>
        </p:spPr>
        <p:txBody>
          <a:bodyPr wrap="none" rtlCol="0">
            <a:spAutoFit/>
          </a:bodyPr>
          <a:lstStyle/>
          <a:p>
            <a:pPr>
              <a:spcBef>
                <a:spcPts val="3000"/>
              </a:spcBef>
            </a:pPr>
            <a:r>
              <a:rPr lang="en-CH" sz="1100">
                <a:solidFill>
                  <a:schemeClr val="bg1"/>
                </a:solidFill>
                <a:latin typeface="Helvetica Light" charset="0"/>
                <a:ea typeface="Helvetica Light" charset="0"/>
                <a:cs typeface="Helvetica Light" charset="0"/>
                <a:sym typeface="Wingdings" pitchFamily="2" charset="2"/>
              </a:rPr>
              <a:t>T = 2.7 K</a:t>
            </a:r>
          </a:p>
        </p:txBody>
      </p:sp>
      <p:sp>
        <p:nvSpPr>
          <p:cNvPr id="16" name="TextBox 15">
            <a:extLst>
              <a:ext uri="{FF2B5EF4-FFF2-40B4-BE49-F238E27FC236}">
                <a16:creationId xmlns:a16="http://schemas.microsoft.com/office/drawing/2014/main" id="{9A1B9632-0C3E-4BFF-F77F-6588460ECAE0}"/>
              </a:ext>
            </a:extLst>
          </p:cNvPr>
          <p:cNvSpPr txBox="1"/>
          <p:nvPr/>
        </p:nvSpPr>
        <p:spPr>
          <a:xfrm rot="18486189">
            <a:off x="1854857" y="385210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15</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8" name="Rectangle 17">
            <a:extLst>
              <a:ext uri="{FF2B5EF4-FFF2-40B4-BE49-F238E27FC236}">
                <a16:creationId xmlns:a16="http://schemas.microsoft.com/office/drawing/2014/main" id="{5A878C57-0014-913D-F66C-35644FF46F5A}"/>
              </a:ext>
            </a:extLst>
          </p:cNvPr>
          <p:cNvSpPr/>
          <p:nvPr/>
        </p:nvSpPr>
        <p:spPr>
          <a:xfrm rot="17992585">
            <a:off x="1896301" y="3519734"/>
            <a:ext cx="115325" cy="338554"/>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17" name="TextBox 16">
            <a:extLst>
              <a:ext uri="{FF2B5EF4-FFF2-40B4-BE49-F238E27FC236}">
                <a16:creationId xmlns:a16="http://schemas.microsoft.com/office/drawing/2014/main" id="{57B2E224-CC57-2BD0-8BE6-951A89089861}"/>
              </a:ext>
            </a:extLst>
          </p:cNvPr>
          <p:cNvSpPr txBox="1"/>
          <p:nvPr/>
        </p:nvSpPr>
        <p:spPr>
          <a:xfrm rot="18321497">
            <a:off x="1789563" y="3589532"/>
            <a:ext cx="314510" cy="184666"/>
          </a:xfrm>
          <a:prstGeom prst="rect">
            <a:avLst/>
          </a:prstGeom>
          <a:noFill/>
        </p:spPr>
        <p:txBody>
          <a:bodyPr wrap="none" rtlCol="0">
            <a:spAutoFit/>
          </a:bodyPr>
          <a:lstStyle/>
          <a:p>
            <a:pPr>
              <a:spcBef>
                <a:spcPts val="3000"/>
              </a:spcBef>
            </a:pPr>
            <a:r>
              <a:rPr lang="en-CH" sz="600">
                <a:solidFill>
                  <a:srgbClr val="FCFAB5"/>
                </a:solidFill>
                <a:latin typeface="Helvetica" pitchFamily="2" charset="0"/>
                <a:ea typeface="Helvetica Light" charset="0"/>
                <a:cs typeface="Helvetica Light" charset="0"/>
                <a:sym typeface="Wingdings" pitchFamily="2" charset="2"/>
              </a:rPr>
              <a:t>–12</a:t>
            </a:r>
          </a:p>
        </p:txBody>
      </p:sp>
      <p:sp>
        <p:nvSpPr>
          <p:cNvPr id="19" name="Rectangle 18">
            <a:extLst>
              <a:ext uri="{FF2B5EF4-FFF2-40B4-BE49-F238E27FC236}">
                <a16:creationId xmlns:a16="http://schemas.microsoft.com/office/drawing/2014/main" id="{7D4E79EE-6031-C7DC-4A54-BFE1F749C931}"/>
              </a:ext>
            </a:extLst>
          </p:cNvPr>
          <p:cNvSpPr/>
          <p:nvPr/>
        </p:nvSpPr>
        <p:spPr>
          <a:xfrm rot="17992585">
            <a:off x="3658240" y="3845442"/>
            <a:ext cx="68211" cy="338554"/>
          </a:xfrm>
          <a:prstGeom prst="rect">
            <a:avLst/>
          </a:prstGeom>
          <a:solidFill>
            <a:srgbClr val="00101E"/>
          </a:solidFill>
          <a:ln>
            <a:solidFill>
              <a:schemeClr val="tx1"/>
            </a:solidFill>
          </a:ln>
        </p:spPr>
        <p:txBody>
          <a:bodyPr wrap="square" rtlCol="0" anchor="ctr">
            <a:spAutoFit/>
          </a:bodyPr>
          <a:lstStyle/>
          <a:p>
            <a:pPr algn="l"/>
            <a:endParaRPr lang="en-CH" sz="1600">
              <a:latin typeface="Helvetica" pitchFamily="2" charset="0"/>
            </a:endParaRPr>
          </a:p>
        </p:txBody>
      </p:sp>
      <p:sp>
        <p:nvSpPr>
          <p:cNvPr id="4" name="Rectangle 3">
            <a:extLst>
              <a:ext uri="{FF2B5EF4-FFF2-40B4-BE49-F238E27FC236}">
                <a16:creationId xmlns:a16="http://schemas.microsoft.com/office/drawing/2014/main" id="{F6906E97-A141-A8D0-08D8-3DFC37ECFB72}"/>
              </a:ext>
            </a:extLst>
          </p:cNvPr>
          <p:cNvSpPr/>
          <p:nvPr/>
        </p:nvSpPr>
        <p:spPr>
          <a:xfrm rot="17992585">
            <a:off x="1536731" y="3641288"/>
            <a:ext cx="115325" cy="95445"/>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5" name="TextBox 4">
            <a:extLst>
              <a:ext uri="{FF2B5EF4-FFF2-40B4-BE49-F238E27FC236}">
                <a16:creationId xmlns:a16="http://schemas.microsoft.com/office/drawing/2014/main" id="{56A2D8B1-60D3-3C63-1E5F-0B16084917A7}"/>
              </a:ext>
            </a:extLst>
          </p:cNvPr>
          <p:cNvSpPr txBox="1"/>
          <p:nvPr/>
        </p:nvSpPr>
        <p:spPr>
          <a:xfrm>
            <a:off x="198874" y="2503015"/>
            <a:ext cx="2042547" cy="630942"/>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matter ~ antimatter</a:t>
            </a:r>
          </a:p>
          <a:p>
            <a:pPr marL="0" algn="ctr">
              <a:spcBef>
                <a:spcPts val="600"/>
              </a:spcBef>
            </a:pPr>
            <a:r>
              <a:rPr lang="en-GB" sz="1400" b="1">
                <a:solidFill>
                  <a:srgbClr val="FFFF00"/>
                </a:solidFill>
                <a:latin typeface="Symbol" pitchFamily="2" charset="2"/>
                <a:ea typeface="Helvetica Light" charset="0"/>
                <a:cs typeface="Helvetica Light" charset="0"/>
                <a:sym typeface="Wingdings" pitchFamily="2" charset="2"/>
              </a:rPr>
              <a:t>®</a:t>
            </a:r>
            <a:r>
              <a:rPr lang="en-GB" sz="1400" b="1">
                <a:solidFill>
                  <a:srgbClr val="FFFF00"/>
                </a:solidFill>
                <a:latin typeface="Helvetica" pitchFamily="2" charset="0"/>
                <a:ea typeface="Helvetica Light" charset="0"/>
                <a:cs typeface="Helvetica Light" charset="0"/>
                <a:sym typeface="Wingdings" pitchFamily="2" charset="2"/>
              </a:rPr>
              <a:t> annihilation</a:t>
            </a:r>
          </a:p>
        </p:txBody>
      </p:sp>
      <p:sp>
        <p:nvSpPr>
          <p:cNvPr id="6" name="TextBox 5">
            <a:extLst>
              <a:ext uri="{FF2B5EF4-FFF2-40B4-BE49-F238E27FC236}">
                <a16:creationId xmlns:a16="http://schemas.microsoft.com/office/drawing/2014/main" id="{0DAC1F2C-2325-977E-11BC-C2C5D30EF0A3}"/>
              </a:ext>
            </a:extLst>
          </p:cNvPr>
          <p:cNvSpPr txBox="1"/>
          <p:nvPr/>
        </p:nvSpPr>
        <p:spPr>
          <a:xfrm>
            <a:off x="4704463" y="2503015"/>
            <a:ext cx="1912704" cy="338554"/>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(very little) matter</a:t>
            </a:r>
          </a:p>
        </p:txBody>
      </p:sp>
      <p:sp>
        <p:nvSpPr>
          <p:cNvPr id="7" name="Rectangle 6">
            <a:extLst>
              <a:ext uri="{FF2B5EF4-FFF2-40B4-BE49-F238E27FC236}">
                <a16:creationId xmlns:a16="http://schemas.microsoft.com/office/drawing/2014/main" id="{BDC129D1-9312-B040-2D6E-FD96600BF8D7}"/>
              </a:ext>
            </a:extLst>
          </p:cNvPr>
          <p:cNvSpPr/>
          <p:nvPr/>
        </p:nvSpPr>
        <p:spPr>
          <a:xfrm>
            <a:off x="8456959" y="2503015"/>
            <a:ext cx="3357878" cy="584775"/>
          </a:xfrm>
          <a:prstGeom prst="rect">
            <a:avLst/>
          </a:prstGeom>
        </p:spPr>
        <p:txBody>
          <a:bodyPr wrap="square">
            <a:spAutoFit/>
          </a:bodyPr>
          <a:lstStyle/>
          <a:p>
            <a:pPr defTabSz="457200" fontAlgn="base">
              <a:spcBef>
                <a:spcPts val="1800"/>
              </a:spcBef>
              <a:spcAft>
                <a:spcPct val="0"/>
              </a:spcAft>
              <a:defRPr/>
            </a:pPr>
            <a:r>
              <a:rPr lang="en-GB" sz="1600" dirty="0">
                <a:solidFill>
                  <a:srgbClr val="FFFF00"/>
                </a:solidFill>
                <a:latin typeface="Helvetica" pitchFamily="2" charset="0"/>
              </a:rPr>
              <a:t>But why is there (only) matter left in the universe?</a:t>
            </a:r>
          </a:p>
        </p:txBody>
      </p:sp>
      <p:sp>
        <p:nvSpPr>
          <p:cNvPr id="20" name="Rounded Rectangle 19">
            <a:extLst>
              <a:ext uri="{FF2B5EF4-FFF2-40B4-BE49-F238E27FC236}">
                <a16:creationId xmlns:a16="http://schemas.microsoft.com/office/drawing/2014/main" id="{ACC54D9D-7E17-AC1F-3C20-A8E67A93E381}"/>
              </a:ext>
            </a:extLst>
          </p:cNvPr>
          <p:cNvSpPr/>
          <p:nvPr/>
        </p:nvSpPr>
        <p:spPr>
          <a:xfrm>
            <a:off x="91026" y="3281337"/>
            <a:ext cx="7701845" cy="911128"/>
          </a:xfrm>
          <a:prstGeom prst="roundRect">
            <a:avLst>
              <a:gd name="adj" fmla="val 0"/>
            </a:avLst>
          </a:prstGeom>
          <a:solidFill>
            <a:schemeClr val="tx1">
              <a:alpha val="67000"/>
            </a:schemeClr>
          </a:solidFill>
        </p:spPr>
        <p:txBody>
          <a:bodyPr wrap="square" rtlCol="0" anchor="ctr">
            <a:spAutoFit/>
          </a:bodyPr>
          <a:lstStyle/>
          <a:p>
            <a:pPr algn="l"/>
            <a:endParaRPr lang="en-CH" sz="1600">
              <a:latin typeface="Helvetica" pitchFamily="2" charset="0"/>
            </a:endParaRPr>
          </a:p>
        </p:txBody>
      </p:sp>
      <p:sp>
        <p:nvSpPr>
          <p:cNvPr id="21" name="TextBox 20">
            <a:extLst>
              <a:ext uri="{FF2B5EF4-FFF2-40B4-BE49-F238E27FC236}">
                <a16:creationId xmlns:a16="http://schemas.microsoft.com/office/drawing/2014/main" id="{CB527575-5B3F-16FB-CB08-E272FC22E362}"/>
              </a:ext>
            </a:extLst>
          </p:cNvPr>
          <p:cNvSpPr txBox="1"/>
          <p:nvPr/>
        </p:nvSpPr>
        <p:spPr>
          <a:xfrm>
            <a:off x="2836471" y="3555098"/>
            <a:ext cx="2388795" cy="338554"/>
          </a:xfrm>
          <a:prstGeom prst="rect">
            <a:avLst/>
          </a:prstGeom>
          <a:solidFill>
            <a:schemeClr val="tx1">
              <a:alpha val="71000"/>
            </a:schemeClr>
          </a:solidFill>
        </p:spPr>
        <p:txBody>
          <a:bodyPr wrap="none" rtlCol="0">
            <a:spAutoFit/>
          </a:bodyPr>
          <a:lstStyle/>
          <a:p>
            <a:pPr marL="0">
              <a:spcBef>
                <a:spcPts val="3000"/>
              </a:spcBef>
            </a:pPr>
            <a:r>
              <a:rPr lang="en-CH" sz="1600" b="1">
                <a:solidFill>
                  <a:srgbClr val="FFFF00"/>
                </a:solidFill>
                <a:latin typeface="Helvetica" pitchFamily="2" charset="0"/>
                <a:ea typeface="Helvetica Light" charset="0"/>
                <a:cs typeface="Helvetica Light" charset="0"/>
                <a:sym typeface="Wingdings" pitchFamily="2" charset="2"/>
              </a:rPr>
              <a:t>invisible “dark” matter</a:t>
            </a:r>
          </a:p>
        </p:txBody>
      </p:sp>
      <p:sp>
        <p:nvSpPr>
          <p:cNvPr id="23" name="Rectangle 22">
            <a:extLst>
              <a:ext uri="{FF2B5EF4-FFF2-40B4-BE49-F238E27FC236}">
                <a16:creationId xmlns:a16="http://schemas.microsoft.com/office/drawing/2014/main" id="{084571D0-A180-284B-8C33-CA0AEEB3E087}"/>
              </a:ext>
            </a:extLst>
          </p:cNvPr>
          <p:cNvSpPr/>
          <p:nvPr/>
        </p:nvSpPr>
        <p:spPr>
          <a:xfrm>
            <a:off x="8456959" y="3309010"/>
            <a:ext cx="3357878" cy="830997"/>
          </a:xfrm>
          <a:prstGeom prst="rect">
            <a:avLst/>
          </a:prstGeom>
        </p:spPr>
        <p:txBody>
          <a:bodyPr wrap="square">
            <a:spAutoFit/>
          </a:bodyPr>
          <a:lstStyle/>
          <a:p>
            <a:pPr defTabSz="457200" fontAlgn="base">
              <a:spcBef>
                <a:spcPts val="1800"/>
              </a:spcBef>
              <a:spcAft>
                <a:spcPct val="0"/>
              </a:spcAft>
              <a:defRPr/>
            </a:pPr>
            <a:r>
              <a:rPr lang="en-GB" sz="1600" dirty="0">
                <a:solidFill>
                  <a:srgbClr val="FFFF00"/>
                </a:solidFill>
                <a:latin typeface="Helvetica" pitchFamily="2" charset="0"/>
              </a:rPr>
              <a:t>And what is the origin of the huge quantity of </a:t>
            </a:r>
            <a:r>
              <a:rPr lang="en-GB" sz="1600" i="1" dirty="0">
                <a:solidFill>
                  <a:srgbClr val="FFFF00"/>
                </a:solidFill>
                <a:latin typeface="Helvetica" pitchFamily="2" charset="0"/>
              </a:rPr>
              <a:t>dark matter </a:t>
            </a:r>
            <a:r>
              <a:rPr lang="en-GB" sz="1600" dirty="0">
                <a:solidFill>
                  <a:srgbClr val="FFFF00"/>
                </a:solidFill>
                <a:latin typeface="Helvetica" pitchFamily="2" charset="0"/>
              </a:rPr>
              <a:t>(5 times more than the baryonic matter)?</a:t>
            </a:r>
          </a:p>
        </p:txBody>
      </p:sp>
    </p:spTree>
    <p:extLst>
      <p:ext uri="{BB962C8B-B14F-4D97-AF65-F5344CB8AC3E}">
        <p14:creationId xmlns:p14="http://schemas.microsoft.com/office/powerpoint/2010/main" val="229455917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8953F-4EC3-9C1D-7FA4-6377AB31A7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27E01D7-8C39-8E01-4796-B9A0F84827EB}"/>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CH" sz="1600">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9F85A9CC-897E-8416-487C-7655C1AA7C40}"/>
              </a:ext>
            </a:extLst>
          </p:cNvPr>
          <p:cNvSpPr>
            <a:spLocks noGrp="1"/>
          </p:cNvSpPr>
          <p:nvPr>
            <p:ph type="sldNum" sz="quarter" idx="4"/>
          </p:nvPr>
        </p:nvSpPr>
        <p:spPr/>
        <p:txBody>
          <a:bodyPr/>
          <a:lstStyle/>
          <a:p>
            <a:pPr>
              <a:defRPr/>
            </a:pPr>
            <a:fld id="{611C2F03-9E95-40C9-A99F-3C4F7EE8CF2A}" type="slidenum">
              <a:rPr lang="en-GB" smtClean="0"/>
              <a:pPr>
                <a:defRPr/>
              </a:pPr>
              <a:t>16</a:t>
            </a:fld>
            <a:endParaRPr lang="en-GB"/>
          </a:p>
        </p:txBody>
      </p:sp>
      <p:pic>
        <p:nvPicPr>
          <p:cNvPr id="8194" name="Picture 2">
            <a:extLst>
              <a:ext uri="{FF2B5EF4-FFF2-40B4-BE49-F238E27FC236}">
                <a16:creationId xmlns:a16="http://schemas.microsoft.com/office/drawing/2014/main" id="{158AA16F-8121-E108-0C39-707B922539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45"/>
          <a:stretch/>
        </p:blipFill>
        <p:spPr bwMode="auto">
          <a:xfrm>
            <a:off x="-14506" y="445"/>
            <a:ext cx="8839851" cy="68221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9C9B4AE-A308-A760-2DFC-2F72D1FEA6BB}"/>
              </a:ext>
            </a:extLst>
          </p:cNvPr>
          <p:cNvSpPr txBox="1"/>
          <p:nvPr/>
        </p:nvSpPr>
        <p:spPr>
          <a:xfrm>
            <a:off x="7838542" y="464025"/>
            <a:ext cx="4063266" cy="461665"/>
          </a:xfrm>
          <a:prstGeom prst="rect">
            <a:avLst/>
          </a:prstGeom>
          <a:noFill/>
        </p:spPr>
        <p:txBody>
          <a:bodyPr wrap="square" rtlCol="0">
            <a:spAutoFit/>
          </a:bodyPr>
          <a:lstStyle/>
          <a:p>
            <a:pPr indent="424250" defTabSz="430225" fontAlgn="base">
              <a:spcBef>
                <a:spcPct val="0"/>
              </a:spcBef>
              <a:spcAft>
                <a:spcPct val="0"/>
              </a:spcAft>
              <a:defRPr/>
            </a:pPr>
            <a:r>
              <a:rPr lang="de-DE" sz="2400" b="1">
                <a:solidFill>
                  <a:schemeClr val="bg1"/>
                </a:solidFill>
                <a:latin typeface="Helvetica" pitchFamily="2" charset="0"/>
                <a:ea typeface="Trebuchet MS" pitchFamily="-84" charset="0"/>
                <a:cs typeface="Helvetica Light"/>
              </a:rPr>
              <a:t>The Standard Model</a:t>
            </a:r>
            <a:endParaRPr lang="de-DE" sz="2400">
              <a:solidFill>
                <a:schemeClr val="bg1"/>
              </a:solidFill>
              <a:latin typeface="Helvetica Light" pitchFamily="2" charset="0"/>
              <a:ea typeface="Trebuchet MS" pitchFamily="-84" charset="0"/>
              <a:cs typeface="Helvetica Light"/>
            </a:endParaRPr>
          </a:p>
        </p:txBody>
      </p:sp>
      <p:sp>
        <p:nvSpPr>
          <p:cNvPr id="10" name="Rectangle 9">
            <a:extLst>
              <a:ext uri="{FF2B5EF4-FFF2-40B4-BE49-F238E27FC236}">
                <a16:creationId xmlns:a16="http://schemas.microsoft.com/office/drawing/2014/main" id="{8C0EF11D-A33B-E604-0F84-1D21A32FC769}"/>
              </a:ext>
            </a:extLst>
          </p:cNvPr>
          <p:cNvSpPr/>
          <p:nvPr/>
        </p:nvSpPr>
        <p:spPr>
          <a:xfrm>
            <a:off x="8456959" y="1081249"/>
            <a:ext cx="3107422" cy="1077218"/>
          </a:xfrm>
          <a:prstGeom prst="rect">
            <a:avLst/>
          </a:prstGeom>
        </p:spPr>
        <p:txBody>
          <a:bodyPr wrap="square">
            <a:spAutoFit/>
          </a:bodyPr>
          <a:lstStyle/>
          <a:p>
            <a:pPr defTabSz="457200" fontAlgn="base">
              <a:spcBef>
                <a:spcPts val="1800"/>
              </a:spcBef>
              <a:spcAft>
                <a:spcPct val="0"/>
              </a:spcAft>
              <a:defRPr/>
            </a:pPr>
            <a:r>
              <a:rPr lang="en-GB" sz="1600">
                <a:solidFill>
                  <a:schemeClr val="bg1"/>
                </a:solidFill>
                <a:latin typeface="Helvetica" pitchFamily="2" charset="0"/>
              </a:rPr>
              <a:t>… should not only work today, but also describe the history of the universe since the Big Bang 13.8 billion years ago</a:t>
            </a:r>
          </a:p>
        </p:txBody>
      </p:sp>
      <p:sp>
        <p:nvSpPr>
          <p:cNvPr id="8" name="TextBox 7">
            <a:extLst>
              <a:ext uri="{FF2B5EF4-FFF2-40B4-BE49-F238E27FC236}">
                <a16:creationId xmlns:a16="http://schemas.microsoft.com/office/drawing/2014/main" id="{F162C06E-4B6D-64E0-AB3B-938E3BC8E27B}"/>
              </a:ext>
            </a:extLst>
          </p:cNvPr>
          <p:cNvSpPr txBox="1"/>
          <p:nvPr/>
        </p:nvSpPr>
        <p:spPr>
          <a:xfrm rot="18200517">
            <a:off x="2724575" y="402397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12</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1" name="TextBox 10">
            <a:extLst>
              <a:ext uri="{FF2B5EF4-FFF2-40B4-BE49-F238E27FC236}">
                <a16:creationId xmlns:a16="http://schemas.microsoft.com/office/drawing/2014/main" id="{571400BC-41CF-7B5C-B17E-7461F7747EBE}"/>
              </a:ext>
            </a:extLst>
          </p:cNvPr>
          <p:cNvSpPr txBox="1"/>
          <p:nvPr/>
        </p:nvSpPr>
        <p:spPr>
          <a:xfrm rot="17756662">
            <a:off x="3666099" y="4162729"/>
            <a:ext cx="74892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9</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2" name="TextBox 11">
            <a:extLst>
              <a:ext uri="{FF2B5EF4-FFF2-40B4-BE49-F238E27FC236}">
                <a16:creationId xmlns:a16="http://schemas.microsoft.com/office/drawing/2014/main" id="{F29A6E04-FE00-9D6E-DDEB-1788DE1F094B}"/>
              </a:ext>
            </a:extLst>
          </p:cNvPr>
          <p:cNvSpPr txBox="1"/>
          <p:nvPr/>
        </p:nvSpPr>
        <p:spPr>
          <a:xfrm rot="17565350">
            <a:off x="4614169" y="4383369"/>
            <a:ext cx="849913"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4000 K</a:t>
            </a:r>
          </a:p>
        </p:txBody>
      </p:sp>
      <p:sp>
        <p:nvSpPr>
          <p:cNvPr id="13" name="TextBox 12">
            <a:extLst>
              <a:ext uri="{FF2B5EF4-FFF2-40B4-BE49-F238E27FC236}">
                <a16:creationId xmlns:a16="http://schemas.microsoft.com/office/drawing/2014/main" id="{39C1F8CD-14CC-00AC-BF1E-9C165CBEA23F}"/>
              </a:ext>
            </a:extLst>
          </p:cNvPr>
          <p:cNvSpPr txBox="1"/>
          <p:nvPr/>
        </p:nvSpPr>
        <p:spPr>
          <a:xfrm rot="17432857">
            <a:off x="5861950" y="4500692"/>
            <a:ext cx="699230"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60 K</a:t>
            </a:r>
          </a:p>
        </p:txBody>
      </p:sp>
      <p:sp>
        <p:nvSpPr>
          <p:cNvPr id="15" name="Rectangle 14">
            <a:extLst>
              <a:ext uri="{FF2B5EF4-FFF2-40B4-BE49-F238E27FC236}">
                <a16:creationId xmlns:a16="http://schemas.microsoft.com/office/drawing/2014/main" id="{86C2BB1C-290E-4A21-96B9-CAD0DF171549}"/>
              </a:ext>
            </a:extLst>
          </p:cNvPr>
          <p:cNvSpPr/>
          <p:nvPr/>
        </p:nvSpPr>
        <p:spPr>
          <a:xfrm rot="17531065">
            <a:off x="6356426" y="5226724"/>
            <a:ext cx="1263182" cy="338554"/>
          </a:xfrm>
          <a:prstGeom prst="rect">
            <a:avLst/>
          </a:prstGeom>
          <a:solidFill>
            <a:schemeClr val="tx1"/>
          </a:solidFill>
          <a:ln>
            <a:noFill/>
          </a:ln>
        </p:spPr>
        <p:txBody>
          <a:bodyPr wrap="square" rtlCol="0" anchor="ctr">
            <a:spAutoFit/>
          </a:bodyPr>
          <a:lstStyle/>
          <a:p>
            <a:pPr algn="l"/>
            <a:endParaRPr lang="en-CH" sz="1600">
              <a:latin typeface="Helvetica" pitchFamily="2" charset="0"/>
            </a:endParaRPr>
          </a:p>
        </p:txBody>
      </p:sp>
      <p:sp>
        <p:nvSpPr>
          <p:cNvPr id="14" name="TextBox 13">
            <a:extLst>
              <a:ext uri="{FF2B5EF4-FFF2-40B4-BE49-F238E27FC236}">
                <a16:creationId xmlns:a16="http://schemas.microsoft.com/office/drawing/2014/main" id="{CC6800FD-3454-891C-2062-FC76F6262F1F}"/>
              </a:ext>
            </a:extLst>
          </p:cNvPr>
          <p:cNvSpPr txBox="1"/>
          <p:nvPr/>
        </p:nvSpPr>
        <p:spPr>
          <a:xfrm rot="17365661">
            <a:off x="6714276" y="4958167"/>
            <a:ext cx="761747" cy="261610"/>
          </a:xfrm>
          <a:prstGeom prst="rect">
            <a:avLst/>
          </a:prstGeom>
          <a:noFill/>
        </p:spPr>
        <p:txBody>
          <a:bodyPr wrap="none" rtlCol="0">
            <a:spAutoFit/>
          </a:bodyPr>
          <a:lstStyle/>
          <a:p>
            <a:pPr>
              <a:spcBef>
                <a:spcPts val="3000"/>
              </a:spcBef>
            </a:pPr>
            <a:r>
              <a:rPr lang="en-CH" sz="1100">
                <a:solidFill>
                  <a:schemeClr val="bg1"/>
                </a:solidFill>
                <a:latin typeface="Helvetica Light" charset="0"/>
                <a:ea typeface="Helvetica Light" charset="0"/>
                <a:cs typeface="Helvetica Light" charset="0"/>
                <a:sym typeface="Wingdings" pitchFamily="2" charset="2"/>
              </a:rPr>
              <a:t>T = 2.7 K</a:t>
            </a:r>
          </a:p>
        </p:txBody>
      </p:sp>
      <p:sp>
        <p:nvSpPr>
          <p:cNvPr id="16" name="TextBox 15">
            <a:extLst>
              <a:ext uri="{FF2B5EF4-FFF2-40B4-BE49-F238E27FC236}">
                <a16:creationId xmlns:a16="http://schemas.microsoft.com/office/drawing/2014/main" id="{41ADB9D6-7532-4DEC-4275-351DCB4E453F}"/>
              </a:ext>
            </a:extLst>
          </p:cNvPr>
          <p:cNvSpPr txBox="1"/>
          <p:nvPr/>
        </p:nvSpPr>
        <p:spPr>
          <a:xfrm rot="18486189">
            <a:off x="1854857" y="3852107"/>
            <a:ext cx="798617" cy="253916"/>
          </a:xfrm>
          <a:prstGeom prst="rect">
            <a:avLst/>
          </a:prstGeom>
          <a:noFill/>
        </p:spPr>
        <p:txBody>
          <a:bodyPr wrap="none" rtlCol="0">
            <a:spAutoFit/>
          </a:bodyPr>
          <a:lstStyle/>
          <a:p>
            <a:pPr>
              <a:spcBef>
                <a:spcPts val="3000"/>
              </a:spcBef>
            </a:pPr>
            <a:r>
              <a:rPr lang="en-CH" sz="1050">
                <a:solidFill>
                  <a:schemeClr val="bg1"/>
                </a:solidFill>
                <a:latin typeface="Helvetica Light" charset="0"/>
                <a:ea typeface="Helvetica Light" charset="0"/>
                <a:cs typeface="Helvetica Light" charset="0"/>
                <a:sym typeface="Wingdings" pitchFamily="2" charset="2"/>
              </a:rPr>
              <a:t>T = 10</a:t>
            </a:r>
            <a:r>
              <a:rPr lang="en-CH" sz="1050" baseline="30000">
                <a:solidFill>
                  <a:schemeClr val="bg1"/>
                </a:solidFill>
                <a:latin typeface="Helvetica Light" charset="0"/>
                <a:ea typeface="Helvetica Light" charset="0"/>
                <a:cs typeface="Helvetica Light" charset="0"/>
                <a:sym typeface="Wingdings" pitchFamily="2" charset="2"/>
              </a:rPr>
              <a:t>15</a:t>
            </a:r>
            <a:r>
              <a:rPr lang="en-CH" sz="1050">
                <a:solidFill>
                  <a:schemeClr val="bg1"/>
                </a:solidFill>
                <a:latin typeface="Helvetica Light" charset="0"/>
                <a:ea typeface="Helvetica Light" charset="0"/>
                <a:cs typeface="Helvetica Light" charset="0"/>
                <a:sym typeface="Wingdings" pitchFamily="2" charset="2"/>
              </a:rPr>
              <a:t> K</a:t>
            </a:r>
          </a:p>
        </p:txBody>
      </p:sp>
      <p:sp>
        <p:nvSpPr>
          <p:cNvPr id="18" name="Rectangle 17">
            <a:extLst>
              <a:ext uri="{FF2B5EF4-FFF2-40B4-BE49-F238E27FC236}">
                <a16:creationId xmlns:a16="http://schemas.microsoft.com/office/drawing/2014/main" id="{EA6E37EF-9E6B-1FB3-7B69-072E0FAF887E}"/>
              </a:ext>
            </a:extLst>
          </p:cNvPr>
          <p:cNvSpPr/>
          <p:nvPr/>
        </p:nvSpPr>
        <p:spPr>
          <a:xfrm rot="17992585">
            <a:off x="1896301" y="3519734"/>
            <a:ext cx="115325" cy="338554"/>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17" name="TextBox 16">
            <a:extLst>
              <a:ext uri="{FF2B5EF4-FFF2-40B4-BE49-F238E27FC236}">
                <a16:creationId xmlns:a16="http://schemas.microsoft.com/office/drawing/2014/main" id="{77072999-385A-E285-4709-BC66BB120202}"/>
              </a:ext>
            </a:extLst>
          </p:cNvPr>
          <p:cNvSpPr txBox="1"/>
          <p:nvPr/>
        </p:nvSpPr>
        <p:spPr>
          <a:xfrm rot="18321497">
            <a:off x="1789563" y="3589532"/>
            <a:ext cx="314510" cy="184666"/>
          </a:xfrm>
          <a:prstGeom prst="rect">
            <a:avLst/>
          </a:prstGeom>
          <a:noFill/>
        </p:spPr>
        <p:txBody>
          <a:bodyPr wrap="none" rtlCol="0">
            <a:spAutoFit/>
          </a:bodyPr>
          <a:lstStyle/>
          <a:p>
            <a:pPr>
              <a:spcBef>
                <a:spcPts val="3000"/>
              </a:spcBef>
            </a:pPr>
            <a:r>
              <a:rPr lang="en-CH" sz="600">
                <a:solidFill>
                  <a:srgbClr val="FCFAB5"/>
                </a:solidFill>
                <a:latin typeface="Helvetica" pitchFamily="2" charset="0"/>
                <a:ea typeface="Helvetica Light" charset="0"/>
                <a:cs typeface="Helvetica Light" charset="0"/>
                <a:sym typeface="Wingdings" pitchFamily="2" charset="2"/>
              </a:rPr>
              <a:t>–12</a:t>
            </a:r>
          </a:p>
        </p:txBody>
      </p:sp>
      <p:sp>
        <p:nvSpPr>
          <p:cNvPr id="19" name="Rectangle 18">
            <a:extLst>
              <a:ext uri="{FF2B5EF4-FFF2-40B4-BE49-F238E27FC236}">
                <a16:creationId xmlns:a16="http://schemas.microsoft.com/office/drawing/2014/main" id="{2F681B6B-2569-C558-6A99-78B7CD31E500}"/>
              </a:ext>
            </a:extLst>
          </p:cNvPr>
          <p:cNvSpPr/>
          <p:nvPr/>
        </p:nvSpPr>
        <p:spPr>
          <a:xfrm rot="17992585">
            <a:off x="3658240" y="3845442"/>
            <a:ext cx="68211" cy="338554"/>
          </a:xfrm>
          <a:prstGeom prst="rect">
            <a:avLst/>
          </a:prstGeom>
          <a:solidFill>
            <a:srgbClr val="00101E"/>
          </a:solidFill>
          <a:ln>
            <a:solidFill>
              <a:schemeClr val="tx1"/>
            </a:solidFill>
          </a:ln>
        </p:spPr>
        <p:txBody>
          <a:bodyPr wrap="square" rtlCol="0" anchor="ctr">
            <a:spAutoFit/>
          </a:bodyPr>
          <a:lstStyle/>
          <a:p>
            <a:pPr algn="l"/>
            <a:endParaRPr lang="en-CH" sz="1600">
              <a:latin typeface="Helvetica" pitchFamily="2" charset="0"/>
            </a:endParaRPr>
          </a:p>
        </p:txBody>
      </p:sp>
      <p:sp>
        <p:nvSpPr>
          <p:cNvPr id="4" name="Rectangle 3">
            <a:extLst>
              <a:ext uri="{FF2B5EF4-FFF2-40B4-BE49-F238E27FC236}">
                <a16:creationId xmlns:a16="http://schemas.microsoft.com/office/drawing/2014/main" id="{C4EEA0B2-19EC-F1C5-4CE4-B8583DC5580B}"/>
              </a:ext>
            </a:extLst>
          </p:cNvPr>
          <p:cNvSpPr/>
          <p:nvPr/>
        </p:nvSpPr>
        <p:spPr>
          <a:xfrm rot="17992585">
            <a:off x="1536731" y="3641288"/>
            <a:ext cx="115325" cy="95445"/>
          </a:xfrm>
          <a:prstGeom prst="rect">
            <a:avLst/>
          </a:prstGeom>
          <a:solidFill>
            <a:srgbClr val="00101E"/>
          </a:solidFill>
          <a:ln>
            <a:solidFill>
              <a:srgbClr val="00101E"/>
            </a:solidFill>
          </a:ln>
        </p:spPr>
        <p:txBody>
          <a:bodyPr wrap="square" rtlCol="0" anchor="ctr">
            <a:spAutoFit/>
          </a:bodyPr>
          <a:lstStyle/>
          <a:p>
            <a:pPr algn="l"/>
            <a:endParaRPr lang="en-CH" sz="1600">
              <a:latin typeface="Helvetica" pitchFamily="2" charset="0"/>
            </a:endParaRPr>
          </a:p>
        </p:txBody>
      </p:sp>
      <p:sp>
        <p:nvSpPr>
          <p:cNvPr id="5" name="TextBox 4">
            <a:extLst>
              <a:ext uri="{FF2B5EF4-FFF2-40B4-BE49-F238E27FC236}">
                <a16:creationId xmlns:a16="http://schemas.microsoft.com/office/drawing/2014/main" id="{80014FA9-DA32-ACD1-59BB-1E54DAD4522C}"/>
              </a:ext>
            </a:extLst>
          </p:cNvPr>
          <p:cNvSpPr txBox="1"/>
          <p:nvPr/>
        </p:nvSpPr>
        <p:spPr>
          <a:xfrm>
            <a:off x="198874" y="2503015"/>
            <a:ext cx="2042547" cy="630942"/>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matter ~ antimatter</a:t>
            </a:r>
          </a:p>
          <a:p>
            <a:pPr marL="0" algn="ctr">
              <a:spcBef>
                <a:spcPts val="600"/>
              </a:spcBef>
            </a:pPr>
            <a:r>
              <a:rPr lang="en-GB" sz="1400" b="1">
                <a:solidFill>
                  <a:srgbClr val="FFFF00"/>
                </a:solidFill>
                <a:latin typeface="Symbol" pitchFamily="2" charset="2"/>
                <a:ea typeface="Helvetica Light" charset="0"/>
                <a:cs typeface="Helvetica Light" charset="0"/>
                <a:sym typeface="Wingdings" pitchFamily="2" charset="2"/>
              </a:rPr>
              <a:t>®</a:t>
            </a:r>
            <a:r>
              <a:rPr lang="en-GB" sz="1400" b="1">
                <a:solidFill>
                  <a:srgbClr val="FFFF00"/>
                </a:solidFill>
                <a:latin typeface="Helvetica" pitchFamily="2" charset="0"/>
                <a:ea typeface="Helvetica Light" charset="0"/>
                <a:cs typeface="Helvetica Light" charset="0"/>
                <a:sym typeface="Wingdings" pitchFamily="2" charset="2"/>
              </a:rPr>
              <a:t> annihilation</a:t>
            </a:r>
          </a:p>
        </p:txBody>
      </p:sp>
      <p:sp>
        <p:nvSpPr>
          <p:cNvPr id="6" name="TextBox 5">
            <a:extLst>
              <a:ext uri="{FF2B5EF4-FFF2-40B4-BE49-F238E27FC236}">
                <a16:creationId xmlns:a16="http://schemas.microsoft.com/office/drawing/2014/main" id="{57521C38-68DD-B59C-3C96-2EE1AC18BB90}"/>
              </a:ext>
            </a:extLst>
          </p:cNvPr>
          <p:cNvSpPr txBox="1"/>
          <p:nvPr/>
        </p:nvSpPr>
        <p:spPr>
          <a:xfrm>
            <a:off x="4704463" y="2503015"/>
            <a:ext cx="1912704" cy="338554"/>
          </a:xfrm>
          <a:prstGeom prst="rect">
            <a:avLst/>
          </a:prstGeom>
          <a:solidFill>
            <a:schemeClr val="tx1">
              <a:alpha val="71000"/>
            </a:schemeClr>
          </a:solidFill>
        </p:spPr>
        <p:txBody>
          <a:bodyPr wrap="none" rtlCol="0">
            <a:spAutoFit/>
          </a:bodyPr>
          <a:lstStyle/>
          <a:p>
            <a:pPr marL="0" algn="ctr">
              <a:spcBef>
                <a:spcPts val="3000"/>
              </a:spcBef>
            </a:pPr>
            <a:r>
              <a:rPr lang="en-GB" sz="1600" b="1">
                <a:solidFill>
                  <a:srgbClr val="FFFF00"/>
                </a:solidFill>
                <a:latin typeface="Helvetica" pitchFamily="2" charset="0"/>
                <a:ea typeface="Helvetica Light" charset="0"/>
                <a:cs typeface="Helvetica Light" charset="0"/>
                <a:sym typeface="Wingdings" pitchFamily="2" charset="2"/>
              </a:rPr>
              <a:t>(very little) matter</a:t>
            </a:r>
          </a:p>
        </p:txBody>
      </p:sp>
      <p:sp>
        <p:nvSpPr>
          <p:cNvPr id="7" name="Rectangle 6">
            <a:extLst>
              <a:ext uri="{FF2B5EF4-FFF2-40B4-BE49-F238E27FC236}">
                <a16:creationId xmlns:a16="http://schemas.microsoft.com/office/drawing/2014/main" id="{00BC26A3-DC2B-D7F9-4D10-4A5A33077427}"/>
              </a:ext>
            </a:extLst>
          </p:cNvPr>
          <p:cNvSpPr/>
          <p:nvPr/>
        </p:nvSpPr>
        <p:spPr>
          <a:xfrm>
            <a:off x="8456959" y="2503015"/>
            <a:ext cx="3357878" cy="584775"/>
          </a:xfrm>
          <a:prstGeom prst="rect">
            <a:avLst/>
          </a:prstGeom>
        </p:spPr>
        <p:txBody>
          <a:bodyPr wrap="square">
            <a:spAutoFit/>
          </a:bodyPr>
          <a:lstStyle/>
          <a:p>
            <a:pPr defTabSz="457200" fontAlgn="base">
              <a:spcBef>
                <a:spcPts val="1800"/>
              </a:spcBef>
              <a:spcAft>
                <a:spcPct val="0"/>
              </a:spcAft>
              <a:defRPr/>
            </a:pPr>
            <a:r>
              <a:rPr lang="en-GB" sz="1600" dirty="0">
                <a:solidFill>
                  <a:srgbClr val="FFFF00"/>
                </a:solidFill>
                <a:latin typeface="Helvetica" pitchFamily="2" charset="0"/>
              </a:rPr>
              <a:t>But why is there (only) matter left in the universe?</a:t>
            </a:r>
          </a:p>
        </p:txBody>
      </p:sp>
      <p:sp>
        <p:nvSpPr>
          <p:cNvPr id="20" name="Rounded Rectangle 19">
            <a:extLst>
              <a:ext uri="{FF2B5EF4-FFF2-40B4-BE49-F238E27FC236}">
                <a16:creationId xmlns:a16="http://schemas.microsoft.com/office/drawing/2014/main" id="{4858D6D9-6BC4-39E1-9B1D-10F2D511AB5C}"/>
              </a:ext>
            </a:extLst>
          </p:cNvPr>
          <p:cNvSpPr/>
          <p:nvPr/>
        </p:nvSpPr>
        <p:spPr>
          <a:xfrm>
            <a:off x="91026" y="3281337"/>
            <a:ext cx="7701845" cy="911128"/>
          </a:xfrm>
          <a:prstGeom prst="roundRect">
            <a:avLst>
              <a:gd name="adj" fmla="val 0"/>
            </a:avLst>
          </a:prstGeom>
          <a:solidFill>
            <a:schemeClr val="tx1">
              <a:alpha val="67000"/>
            </a:schemeClr>
          </a:solidFill>
        </p:spPr>
        <p:txBody>
          <a:bodyPr wrap="square" rtlCol="0" anchor="ctr">
            <a:spAutoFit/>
          </a:bodyPr>
          <a:lstStyle/>
          <a:p>
            <a:pPr algn="l"/>
            <a:endParaRPr lang="en-CH" sz="1600">
              <a:latin typeface="Helvetica" pitchFamily="2" charset="0"/>
            </a:endParaRPr>
          </a:p>
        </p:txBody>
      </p:sp>
      <p:sp>
        <p:nvSpPr>
          <p:cNvPr id="21" name="TextBox 20">
            <a:extLst>
              <a:ext uri="{FF2B5EF4-FFF2-40B4-BE49-F238E27FC236}">
                <a16:creationId xmlns:a16="http://schemas.microsoft.com/office/drawing/2014/main" id="{F3976D4D-5560-E607-2D82-36B653F87987}"/>
              </a:ext>
            </a:extLst>
          </p:cNvPr>
          <p:cNvSpPr txBox="1"/>
          <p:nvPr/>
        </p:nvSpPr>
        <p:spPr>
          <a:xfrm>
            <a:off x="2836471" y="3555098"/>
            <a:ext cx="2388795" cy="338554"/>
          </a:xfrm>
          <a:prstGeom prst="rect">
            <a:avLst/>
          </a:prstGeom>
          <a:solidFill>
            <a:schemeClr val="tx1">
              <a:alpha val="71000"/>
            </a:schemeClr>
          </a:solidFill>
        </p:spPr>
        <p:txBody>
          <a:bodyPr wrap="none" rtlCol="0">
            <a:spAutoFit/>
          </a:bodyPr>
          <a:lstStyle/>
          <a:p>
            <a:pPr marL="0">
              <a:spcBef>
                <a:spcPts val="3000"/>
              </a:spcBef>
            </a:pPr>
            <a:r>
              <a:rPr lang="en-CH" sz="1600" b="1">
                <a:solidFill>
                  <a:srgbClr val="FFFF00"/>
                </a:solidFill>
                <a:latin typeface="Helvetica" pitchFamily="2" charset="0"/>
                <a:ea typeface="Helvetica Light" charset="0"/>
                <a:cs typeface="Helvetica Light" charset="0"/>
                <a:sym typeface="Wingdings" pitchFamily="2" charset="2"/>
              </a:rPr>
              <a:t>invisible “dark” matter</a:t>
            </a:r>
          </a:p>
        </p:txBody>
      </p:sp>
      <p:sp>
        <p:nvSpPr>
          <p:cNvPr id="23" name="Rectangle 22">
            <a:extLst>
              <a:ext uri="{FF2B5EF4-FFF2-40B4-BE49-F238E27FC236}">
                <a16:creationId xmlns:a16="http://schemas.microsoft.com/office/drawing/2014/main" id="{C9D2F8B6-98D6-B9DE-7382-A4D5A8132ACB}"/>
              </a:ext>
            </a:extLst>
          </p:cNvPr>
          <p:cNvSpPr/>
          <p:nvPr/>
        </p:nvSpPr>
        <p:spPr>
          <a:xfrm>
            <a:off x="8456959" y="4383300"/>
            <a:ext cx="3357878" cy="954107"/>
          </a:xfrm>
          <a:prstGeom prst="rect">
            <a:avLst/>
          </a:prstGeom>
        </p:spPr>
        <p:txBody>
          <a:bodyPr wrap="square">
            <a:spAutoFit/>
          </a:bodyPr>
          <a:lstStyle/>
          <a:p>
            <a:pPr defTabSz="457200" fontAlgn="base">
              <a:spcBef>
                <a:spcPts val="1800"/>
              </a:spcBef>
              <a:spcAft>
                <a:spcPct val="0"/>
              </a:spcAft>
              <a:defRPr/>
            </a:pPr>
            <a:r>
              <a:rPr lang="en-GB" sz="1600" b="1" dirty="0">
                <a:solidFill>
                  <a:srgbClr val="FFFF00"/>
                </a:solidFill>
                <a:latin typeface="Helvetica" pitchFamily="2" charset="0"/>
              </a:rPr>
              <a:t>And why do elementary particles have mass at all?  </a:t>
            </a:r>
            <a:r>
              <a:rPr lang="en-GB" sz="1200" dirty="0">
                <a:solidFill>
                  <a:srgbClr val="FFFF00"/>
                </a:solidFill>
                <a:latin typeface="Helvetica" pitchFamily="2" charset="0"/>
              </a:rPr>
              <a:t>(Simply sticking masses onto particles           breaks gauge symmetry) </a:t>
            </a:r>
          </a:p>
        </p:txBody>
      </p:sp>
      <p:sp>
        <p:nvSpPr>
          <p:cNvPr id="24" name="Rectangle 23">
            <a:extLst>
              <a:ext uri="{FF2B5EF4-FFF2-40B4-BE49-F238E27FC236}">
                <a16:creationId xmlns:a16="http://schemas.microsoft.com/office/drawing/2014/main" id="{FCA5BC27-46D8-DC49-05A4-892E873937E5}"/>
              </a:ext>
            </a:extLst>
          </p:cNvPr>
          <p:cNvSpPr/>
          <p:nvPr/>
        </p:nvSpPr>
        <p:spPr>
          <a:xfrm>
            <a:off x="8456959" y="3309010"/>
            <a:ext cx="3357878" cy="830997"/>
          </a:xfrm>
          <a:prstGeom prst="rect">
            <a:avLst/>
          </a:prstGeom>
        </p:spPr>
        <p:txBody>
          <a:bodyPr wrap="square">
            <a:spAutoFit/>
          </a:bodyPr>
          <a:lstStyle/>
          <a:p>
            <a:pPr defTabSz="457200" fontAlgn="base">
              <a:spcBef>
                <a:spcPts val="1800"/>
              </a:spcBef>
              <a:spcAft>
                <a:spcPct val="0"/>
              </a:spcAft>
              <a:defRPr/>
            </a:pPr>
            <a:r>
              <a:rPr lang="en-GB" sz="1600" dirty="0">
                <a:solidFill>
                  <a:srgbClr val="FFFF00"/>
                </a:solidFill>
                <a:latin typeface="Helvetica" pitchFamily="2" charset="0"/>
              </a:rPr>
              <a:t>And what is the origin of the huge quantity of </a:t>
            </a:r>
            <a:r>
              <a:rPr lang="en-GB" sz="1600" i="1" dirty="0">
                <a:solidFill>
                  <a:srgbClr val="FFFF00"/>
                </a:solidFill>
                <a:latin typeface="Helvetica" pitchFamily="2" charset="0"/>
              </a:rPr>
              <a:t>dark matter </a:t>
            </a:r>
            <a:r>
              <a:rPr lang="en-GB" sz="1600" dirty="0">
                <a:solidFill>
                  <a:srgbClr val="FFFF00"/>
                </a:solidFill>
                <a:latin typeface="Helvetica" pitchFamily="2" charset="0"/>
              </a:rPr>
              <a:t>(5 times more than the baryonic matter)?</a:t>
            </a:r>
          </a:p>
        </p:txBody>
      </p:sp>
    </p:spTree>
    <p:extLst>
      <p:ext uri="{BB962C8B-B14F-4D97-AF65-F5344CB8AC3E}">
        <p14:creationId xmlns:p14="http://schemas.microsoft.com/office/powerpoint/2010/main" val="1315431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2182-F200-F963-AC7D-26ED237A24A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A8089E-6CBD-D96A-AB34-2CEE91CF8765}"/>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7FDE9014-57A3-B13C-5080-ED137109D80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Gauge symmetry and the Brout-Englert-Higgs mechanism</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D1982EF-806C-43F7-A12E-C8744F01E046}"/>
                  </a:ext>
                </a:extLst>
              </p:cNvPr>
              <p:cNvSpPr/>
              <p:nvPr/>
            </p:nvSpPr>
            <p:spPr>
              <a:xfrm>
                <a:off x="641954" y="1147461"/>
                <a:ext cx="10436864" cy="2628797"/>
              </a:xfrm>
              <a:prstGeom prst="rect">
                <a:avLst/>
              </a:prstGeom>
            </p:spPr>
            <p:txBody>
              <a:bodyPr wrap="square">
                <a:spAutoFit/>
              </a:bodyPr>
              <a:lstStyle/>
              <a:p>
                <a:pPr defTabSz="457200" fontAlgn="base">
                  <a:spcBef>
                    <a:spcPts val="2600"/>
                  </a:spcBef>
                  <a:spcAft>
                    <a:spcPct val="0"/>
                  </a:spcAft>
                  <a:defRPr/>
                </a:pPr>
                <a:r>
                  <a:rPr lang="en-US" sz="1600" dirty="0">
                    <a:solidFill>
                      <a:srgbClr val="000000"/>
                    </a:solidFill>
                    <a:latin typeface="Helvetica" pitchFamily="2" charset="0"/>
                  </a:rPr>
                  <a:t>A solution to the mass problem is to introduce a new complex scalar field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dirty="0">
                    <a:solidFill>
                      <a:srgbClr val="000000"/>
                    </a:solidFill>
                    <a:latin typeface="Helvetica" pitchFamily="2" charset="0"/>
                  </a:rPr>
                  <a:t>, which couples to the weak bosons and fermions, and whose energy potential is such that the field condensates below a critical temperature </a:t>
                </a:r>
                <a:r>
                  <a:rPr lang="en-US" sz="1600" i="1" dirty="0">
                    <a:solidFill>
                      <a:srgbClr val="000000"/>
                    </a:solidFill>
                    <a:latin typeface="Helvetica" pitchFamily="2" charset="0"/>
                  </a:rPr>
                  <a:t>T</a:t>
                </a:r>
                <a:r>
                  <a:rPr lang="en-US" sz="1600" baseline="-25000" dirty="0">
                    <a:solidFill>
                      <a:srgbClr val="000000"/>
                    </a:solidFill>
                    <a:latin typeface="Helvetica" pitchFamily="2" charset="0"/>
                  </a:rPr>
                  <a:t>EW</a:t>
                </a:r>
                <a:r>
                  <a:rPr lang="en-US" sz="1600" dirty="0">
                    <a:solidFill>
                      <a:srgbClr val="000000"/>
                    </a:solidFill>
                    <a:latin typeface="Helvetica" pitchFamily="2" charset="0"/>
                  </a:rPr>
                  <a:t> with a non-zero vacuum expectation value </a:t>
                </a:r>
                <a14:m>
                  <m:oMath xmlns:m="http://schemas.openxmlformats.org/officeDocument/2006/math">
                    <m:d>
                      <m:dPr>
                        <m:begChr m:val="⟨"/>
                        <m:endChr m:val="⟩"/>
                        <m:ctrlPr>
                          <a:rPr lang="en-US" sz="1600" b="0" i="1" smtClean="0">
                            <a:solidFill>
                              <a:srgbClr val="000000"/>
                            </a:solidFill>
                            <a:latin typeface="Cambria Math" panose="02040503050406030204" pitchFamily="18" charset="0"/>
                          </a:rPr>
                        </m:ctrlPr>
                      </m:dPr>
                      <m:e>
                        <m:r>
                          <a:rPr lang="en-US" sz="1600" b="0" i="1" smtClean="0">
                            <a:solidFill>
                              <a:srgbClr val="000000"/>
                            </a:solidFill>
                            <a:latin typeface="Cambria Math" panose="02040503050406030204" pitchFamily="18" charset="0"/>
                          </a:rPr>
                          <m:t>0|</m:t>
                        </m:r>
                        <m:r>
                          <a:rPr lang="en-US" sz="1600" i="1" smtClean="0">
                            <a:solidFill>
                              <a:srgbClr val="000000"/>
                            </a:solidFill>
                            <a:latin typeface="Cambria Math" panose="02040503050406030204" pitchFamily="18" charset="0"/>
                            <a:ea typeface="Cambria Math" panose="02040503050406030204" pitchFamily="18" charset="0"/>
                          </a:rPr>
                          <m:t>𝜙</m:t>
                        </m:r>
                        <m:r>
                          <a:rPr lang="en-US" sz="1600" b="0" i="1" smtClean="0">
                            <a:solidFill>
                              <a:srgbClr val="000000"/>
                            </a:solidFill>
                            <a:latin typeface="Cambria Math" panose="02040503050406030204" pitchFamily="18" charset="0"/>
                            <a:ea typeface="Cambria Math" panose="02040503050406030204" pitchFamily="18" charset="0"/>
                          </a:rPr>
                          <m:t>|0</m:t>
                        </m:r>
                      </m:e>
                    </m:d>
                    <m:r>
                      <a:rPr lang="en-US" sz="1600" b="0" i="1" smtClean="0">
                        <a:solidFill>
                          <a:srgbClr val="000000"/>
                        </a:solidFill>
                        <a:latin typeface="Cambria Math" panose="02040503050406030204" pitchFamily="18" charset="0"/>
                      </a:rPr>
                      <m:t>=</m:t>
                    </m:r>
                    <m:r>
                      <a:rPr lang="en-US" sz="1600" b="0" i="1" smtClean="0">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≠0</m:t>
                    </m:r>
                  </m:oMath>
                </a14:m>
                <a:r>
                  <a:rPr kumimoji="0" lang="en-US" sz="1600" b="0" i="0" u="none" strike="noStrike" kern="1200" cap="none" spc="0" normalizeH="0" baseline="0" noProof="0" dirty="0">
                    <a:ln>
                      <a:noFill/>
                    </a:ln>
                    <a:solidFill>
                      <a:srgbClr val="000000"/>
                    </a:solidFill>
                    <a:effectLst/>
                    <a:uLnTx/>
                    <a:uFillTx/>
                    <a:latin typeface="Helvetica" pitchFamily="2" charset="0"/>
                  </a:rPr>
                  <a:t>, thus spontaneously breaking</a:t>
                </a:r>
                <a:r>
                  <a:rPr kumimoji="0" lang="en-US" sz="1600" b="0" i="0" u="none" strike="noStrike" kern="1200" cap="none" spc="0" normalizeH="0" noProof="0" dirty="0">
                    <a:ln>
                      <a:noFill/>
                    </a:ln>
                    <a:solidFill>
                      <a:srgbClr val="000000"/>
                    </a:solidFill>
                    <a:effectLst/>
                    <a:uLnTx/>
                    <a:uFillTx/>
                    <a:latin typeface="Helvetica" pitchFamily="2" charset="0"/>
                  </a:rPr>
                  <a:t> the symmetry of the vacuum</a:t>
                </a:r>
                <a:endParaRPr kumimoji="0" lang="en-US" sz="1600" b="0" i="0" u="none" strike="noStrike" kern="1200" cap="none" spc="0" normalizeH="0" baseline="0" noProof="0" dirty="0">
                  <a:ln>
                    <a:noFill/>
                  </a:ln>
                  <a:solidFill>
                    <a:srgbClr val="000000"/>
                  </a:solidFill>
                  <a:effectLst/>
                  <a:uLnTx/>
                  <a:uFillTx/>
                  <a:latin typeface="Helvetica" pitchFamily="2" charset="0"/>
                </a:endParaRPr>
              </a:p>
              <a:p>
                <a:pPr defTabSz="457200" fontAlgn="base">
                  <a:spcBef>
                    <a:spcPts val="1400"/>
                  </a:spcBef>
                  <a:spcAft>
                    <a:spcPct val="0"/>
                  </a:spcAft>
                  <a:defRPr/>
                </a:pPr>
                <a:r>
                  <a:rPr lang="en-US" sz="1600" dirty="0">
                    <a:solidFill>
                      <a:srgbClr val="000000"/>
                    </a:solidFill>
                    <a:latin typeface="Helvetica" pitchFamily="2" charset="0"/>
                  </a:rPr>
                  <a:t>The field pervades all space. The interaction of a particle with the Higgs field                                                                                            gives the particle mass. The stronger the interaction the greater the mass. </a:t>
                </a:r>
              </a:p>
              <a:p>
                <a:pPr defTabSz="457200" fontAlgn="base">
                  <a:spcBef>
                    <a:spcPts val="1400"/>
                  </a:spcBef>
                  <a:spcAft>
                    <a:spcPct val="0"/>
                  </a:spcAft>
                  <a:defRPr/>
                </a:pPr>
                <a:r>
                  <a:rPr lang="en-US" sz="1600" dirty="0">
                    <a:solidFill>
                      <a:srgbClr val="000000"/>
                    </a:solidFill>
                    <a:latin typeface="Helvetica" pitchFamily="2" charset="0"/>
                  </a:rPr>
                  <a:t>The fermion “Dirac” mass term </a:t>
                </a:r>
                <a14:m>
                  <m:oMath xmlns:m="http://schemas.openxmlformats.org/officeDocument/2006/math">
                    <m:r>
                      <a:rPr lang="en-US" sz="1600" i="1"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𝑚</m:t>
                        </m:r>
                      </m:e>
                      <m:sub>
                        <m:r>
                          <a:rPr lang="en-US" sz="1600" b="0" i="1" smtClean="0">
                            <a:solidFill>
                              <a:srgbClr val="000000"/>
                            </a:solidFill>
                            <a:latin typeface="Cambria Math" panose="02040503050406030204" pitchFamily="18" charset="0"/>
                          </a:rPr>
                          <m:t>𝑓</m:t>
                        </m:r>
                      </m:sub>
                    </m:sSub>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m:t>
                        </m:r>
                        <m:acc>
                          <m:accPr>
                            <m:chr m:val="̅"/>
                            <m:ctrlPr>
                              <a:rPr lang="en-US" sz="1600" b="0" i="1" smtClean="0">
                                <a:solidFill>
                                  <a:srgbClr val="000000"/>
                                </a:solidFill>
                                <a:latin typeface="Cambria Math" panose="02040503050406030204" pitchFamily="18" charset="0"/>
                                <a:ea typeface="Cambria Math" panose="02040503050406030204" pitchFamily="18" charset="0"/>
                              </a:rPr>
                            </m:ctrlPr>
                          </m:accPr>
                          <m:e>
                            <m:r>
                              <a:rPr lang="en-US" sz="1600" b="0" i="1" smtClean="0">
                                <a:solidFill>
                                  <a:srgbClr val="000000"/>
                                </a:solidFill>
                                <a:latin typeface="Cambria Math" panose="02040503050406030204" pitchFamily="18" charset="0"/>
                                <a:ea typeface="Cambria Math" panose="02040503050406030204" pitchFamily="18" charset="0"/>
                              </a:rPr>
                              <m:t>𝜓</m:t>
                            </m:r>
                          </m:e>
                        </m:acc>
                      </m:e>
                      <m:sub>
                        <m:r>
                          <a:rPr lang="en-US" sz="1600" b="0" i="1" smtClean="0">
                            <a:solidFill>
                              <a:srgbClr val="000000"/>
                            </a:solidFill>
                            <a:latin typeface="Cambria Math" panose="02040503050406030204" pitchFamily="18" charset="0"/>
                          </a:rPr>
                          <m:t>𝐿</m:t>
                        </m:r>
                      </m:sub>
                    </m:sSub>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𝜓</m:t>
                        </m:r>
                      </m:e>
                      <m:sub>
                        <m:r>
                          <a:rPr lang="en-US" sz="1600" b="0" i="1" smtClean="0">
                            <a:solidFill>
                              <a:srgbClr val="000000"/>
                            </a:solidFill>
                            <a:latin typeface="Cambria Math" panose="02040503050406030204" pitchFamily="18" charset="0"/>
                          </a:rPr>
                          <m:t>𝑅</m:t>
                        </m:r>
                      </m:sub>
                    </m:sSub>
                    <m:r>
                      <a:rPr lang="en-US" sz="1600" b="0" i="1" smtClean="0">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ea typeface="Cambria Math" panose="02040503050406030204" pitchFamily="18" charset="0"/>
                          </a:rPr>
                        </m:ctrlPr>
                      </m:sSubPr>
                      <m:e>
                        <m:acc>
                          <m:accPr>
                            <m:chr m:val="̅"/>
                            <m:ctrlPr>
                              <a:rPr lang="en-US" sz="1600" i="1">
                                <a:solidFill>
                                  <a:srgbClr val="000000"/>
                                </a:solidFill>
                                <a:latin typeface="Cambria Math" panose="02040503050406030204" pitchFamily="18" charset="0"/>
                                <a:ea typeface="Cambria Math" panose="02040503050406030204" pitchFamily="18" charset="0"/>
                              </a:rPr>
                            </m:ctrlPr>
                          </m:accPr>
                          <m:e>
                            <m:r>
                              <a:rPr lang="en-US" sz="1600" i="1">
                                <a:solidFill>
                                  <a:srgbClr val="000000"/>
                                </a:solidFill>
                                <a:latin typeface="Cambria Math" panose="02040503050406030204" pitchFamily="18" charset="0"/>
                                <a:ea typeface="Cambria Math" panose="02040503050406030204" pitchFamily="18" charset="0"/>
                              </a:rPr>
                              <m:t>𝜓</m:t>
                            </m:r>
                          </m:e>
                        </m:acc>
                      </m:e>
                      <m:sub>
                        <m:r>
                          <a:rPr lang="en-US" sz="1600" b="0" i="1" smtClean="0">
                            <a:solidFill>
                              <a:srgbClr val="000000"/>
                            </a:solidFill>
                            <a:latin typeface="Cambria Math" panose="02040503050406030204" pitchFamily="18" charset="0"/>
                          </a:rPr>
                          <m:t>𝑅</m:t>
                        </m:r>
                      </m:sub>
                    </m:sSub>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𝜓</m:t>
                        </m:r>
                      </m:e>
                      <m:sub>
                        <m:r>
                          <a:rPr lang="en-US" sz="1600" b="0" i="1" smtClean="0">
                            <a:solidFill>
                              <a:srgbClr val="000000"/>
                            </a:solidFill>
                            <a:latin typeface="Cambria Math" panose="02040503050406030204" pitchFamily="18" charset="0"/>
                          </a:rPr>
                          <m:t>𝐿</m:t>
                        </m:r>
                      </m:sub>
                    </m:sSub>
                    <m:r>
                      <a:rPr lang="en-US" sz="1600" b="0" i="1" smtClean="0">
                        <a:solidFill>
                          <a:srgbClr val="000000"/>
                        </a:solidFill>
                        <a:latin typeface="Cambria Math" panose="02040503050406030204" pitchFamily="18" charset="0"/>
                      </a:rPr>
                      <m:t>)</m:t>
                    </m:r>
                  </m:oMath>
                </a14:m>
                <a:r>
                  <a:rPr lang="en-US" sz="1600" dirty="0">
                    <a:solidFill>
                      <a:srgbClr val="000000"/>
                    </a:solidFill>
                    <a:latin typeface="Helvetica" pitchFamily="2" charset="0"/>
                  </a:rPr>
                  <a:t> couples the left- and right-chiral                                                   fermion fields, enabling chirality-changing processes</a:t>
                </a:r>
              </a:p>
              <a:p>
                <a:pPr defTabSz="457200" fontAlgn="base">
                  <a:spcBef>
                    <a:spcPts val="1400"/>
                  </a:spcBef>
                  <a:spcAft>
                    <a:spcPct val="0"/>
                  </a:spcAft>
                  <a:defRPr/>
                </a:pPr>
                <a:r>
                  <a:rPr lang="en-US" sz="1600" dirty="0">
                    <a:solidFill>
                      <a:srgbClr val="000000"/>
                    </a:solidFill>
                    <a:latin typeface="Helvetica" pitchFamily="2" charset="0"/>
                  </a:rPr>
                  <a:t>A local excitation of the Higgs field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dirty="0">
                    <a:solidFill>
                      <a:srgbClr val="000000"/>
                    </a:solidFill>
                    <a:latin typeface="Helvetica" pitchFamily="2" charset="0"/>
                  </a:rPr>
                  <a:t> around its ground state is the </a:t>
                </a:r>
                <a:r>
                  <a:rPr lang="en-US" sz="1600" b="1" dirty="0">
                    <a:solidFill>
                      <a:srgbClr val="000000"/>
                    </a:solidFill>
                    <a:latin typeface="Helvetica" pitchFamily="2" charset="0"/>
                  </a:rPr>
                  <a:t>Higgs boson</a:t>
                </a:r>
              </a:p>
            </p:txBody>
          </p:sp>
        </mc:Choice>
        <mc:Fallback xmlns="">
          <p:sp>
            <p:nvSpPr>
              <p:cNvPr id="7" name="Rectangle 6">
                <a:extLst>
                  <a:ext uri="{FF2B5EF4-FFF2-40B4-BE49-F238E27FC236}">
                    <a16:creationId xmlns:a16="http://schemas.microsoft.com/office/drawing/2014/main" id="{1D1982EF-806C-43F7-A12E-C8744F01E046}"/>
                  </a:ext>
                </a:extLst>
              </p:cNvPr>
              <p:cNvSpPr>
                <a:spLocks noRot="1" noChangeAspect="1" noMove="1" noResize="1" noEditPoints="1" noAdjustHandles="1" noChangeArrowheads="1" noChangeShapeType="1" noTextEdit="1"/>
              </p:cNvSpPr>
              <p:nvPr/>
            </p:nvSpPr>
            <p:spPr>
              <a:xfrm>
                <a:off x="641954" y="1147461"/>
                <a:ext cx="10436864" cy="2628797"/>
              </a:xfrm>
              <a:prstGeom prst="rect">
                <a:avLst/>
              </a:prstGeom>
              <a:blipFill>
                <a:blip r:embed="rId2"/>
                <a:stretch>
                  <a:fillRect l="-243" t="-962" r="-1944" b="-1442"/>
                </a:stretch>
              </a:blipFill>
            </p:spPr>
            <p:txBody>
              <a:bodyPr/>
              <a:lstStyle/>
              <a:p>
                <a:r>
                  <a:rPr lang="en-GB">
                    <a:noFill/>
                  </a:rPr>
                  <a:t> </a:t>
                </a:r>
              </a:p>
            </p:txBody>
          </p:sp>
        </mc:Fallback>
      </mc:AlternateContent>
      <p:pic>
        <p:nvPicPr>
          <p:cNvPr id="8" name="Picture 6" descr="Higgs Field and the Origin of Mass">
            <a:extLst>
              <a:ext uri="{FF2B5EF4-FFF2-40B4-BE49-F238E27FC236}">
                <a16:creationId xmlns:a16="http://schemas.microsoft.com/office/drawing/2014/main" id="{108542F1-ED86-A262-D4B5-AAAD239C5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9994" y="2140186"/>
            <a:ext cx="2908708" cy="1636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5328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44B90-F3F6-7A71-A137-A240453BD3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620DEE-3407-3E72-AEA4-7468FA3968A0}"/>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31770ADB-6FC3-4287-F6B5-1146D1D10C9F}"/>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Gauge symmetry and the Brout-Englert-Higgs mechanism</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22F23E2-A5EE-6241-1945-335FC86F6CA6}"/>
                  </a:ext>
                </a:extLst>
              </p:cNvPr>
              <p:cNvSpPr/>
              <p:nvPr/>
            </p:nvSpPr>
            <p:spPr>
              <a:xfrm>
                <a:off x="641954" y="1147461"/>
                <a:ext cx="10436864" cy="2628797"/>
              </a:xfrm>
              <a:prstGeom prst="rect">
                <a:avLst/>
              </a:prstGeom>
            </p:spPr>
            <p:txBody>
              <a:bodyPr wrap="square">
                <a:spAutoFit/>
              </a:bodyPr>
              <a:lstStyle/>
              <a:p>
                <a:pPr defTabSz="457200" fontAlgn="base">
                  <a:spcBef>
                    <a:spcPts val="2600"/>
                  </a:spcBef>
                  <a:spcAft>
                    <a:spcPct val="0"/>
                  </a:spcAft>
                  <a:defRPr/>
                </a:pPr>
                <a:r>
                  <a:rPr lang="en-US" sz="1600" dirty="0">
                    <a:solidFill>
                      <a:srgbClr val="000000"/>
                    </a:solidFill>
                    <a:latin typeface="Helvetica" pitchFamily="2" charset="0"/>
                  </a:rPr>
                  <a:t>A solution to the mass problem is to introduce a new complex scalar field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dirty="0">
                    <a:solidFill>
                      <a:srgbClr val="000000"/>
                    </a:solidFill>
                    <a:latin typeface="Helvetica" pitchFamily="2" charset="0"/>
                  </a:rPr>
                  <a:t>, which couples to the weak bosons and fermions, and whose energy potential is such that the field condensates below a critical temperature </a:t>
                </a:r>
                <a:r>
                  <a:rPr lang="en-US" sz="1600" i="1" dirty="0">
                    <a:solidFill>
                      <a:srgbClr val="000000"/>
                    </a:solidFill>
                    <a:latin typeface="Helvetica" pitchFamily="2" charset="0"/>
                  </a:rPr>
                  <a:t>T</a:t>
                </a:r>
                <a:r>
                  <a:rPr lang="en-US" sz="1600" baseline="-25000" dirty="0">
                    <a:solidFill>
                      <a:srgbClr val="000000"/>
                    </a:solidFill>
                    <a:latin typeface="Helvetica" pitchFamily="2" charset="0"/>
                  </a:rPr>
                  <a:t>EW</a:t>
                </a:r>
                <a:r>
                  <a:rPr lang="en-US" sz="1600" dirty="0">
                    <a:solidFill>
                      <a:srgbClr val="000000"/>
                    </a:solidFill>
                    <a:latin typeface="Helvetica" pitchFamily="2" charset="0"/>
                  </a:rPr>
                  <a:t> with a non-zero vacuum expectation value </a:t>
                </a:r>
                <a14:m>
                  <m:oMath xmlns:m="http://schemas.openxmlformats.org/officeDocument/2006/math">
                    <m:d>
                      <m:dPr>
                        <m:begChr m:val="⟨"/>
                        <m:endChr m:val="⟩"/>
                        <m:ctrlPr>
                          <a:rPr lang="en-US" sz="1600" b="0" i="1" smtClean="0">
                            <a:solidFill>
                              <a:srgbClr val="000000"/>
                            </a:solidFill>
                            <a:latin typeface="Cambria Math" panose="02040503050406030204" pitchFamily="18" charset="0"/>
                          </a:rPr>
                        </m:ctrlPr>
                      </m:dPr>
                      <m:e>
                        <m:r>
                          <a:rPr lang="en-US" sz="1600" b="0" i="1" smtClean="0">
                            <a:solidFill>
                              <a:srgbClr val="000000"/>
                            </a:solidFill>
                            <a:latin typeface="Cambria Math" panose="02040503050406030204" pitchFamily="18" charset="0"/>
                          </a:rPr>
                          <m:t>0|</m:t>
                        </m:r>
                        <m:r>
                          <a:rPr lang="en-US" sz="1600" i="1" smtClean="0">
                            <a:solidFill>
                              <a:srgbClr val="000000"/>
                            </a:solidFill>
                            <a:latin typeface="Cambria Math" panose="02040503050406030204" pitchFamily="18" charset="0"/>
                            <a:ea typeface="Cambria Math" panose="02040503050406030204" pitchFamily="18" charset="0"/>
                          </a:rPr>
                          <m:t>𝜙</m:t>
                        </m:r>
                        <m:r>
                          <a:rPr lang="en-US" sz="1600" b="0" i="1" smtClean="0">
                            <a:solidFill>
                              <a:srgbClr val="000000"/>
                            </a:solidFill>
                            <a:latin typeface="Cambria Math" panose="02040503050406030204" pitchFamily="18" charset="0"/>
                            <a:ea typeface="Cambria Math" panose="02040503050406030204" pitchFamily="18" charset="0"/>
                          </a:rPr>
                          <m:t>|0</m:t>
                        </m:r>
                      </m:e>
                    </m:d>
                    <m:r>
                      <a:rPr lang="en-US" sz="1600" b="0" i="1" smtClean="0">
                        <a:solidFill>
                          <a:srgbClr val="000000"/>
                        </a:solidFill>
                        <a:latin typeface="Cambria Math" panose="02040503050406030204" pitchFamily="18" charset="0"/>
                      </a:rPr>
                      <m:t>=</m:t>
                    </m:r>
                    <m:r>
                      <a:rPr lang="en-US" sz="1600" b="0" i="1" smtClean="0">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≠0</m:t>
                    </m:r>
                  </m:oMath>
                </a14:m>
                <a:r>
                  <a:rPr kumimoji="0" lang="en-US" sz="1600" b="0" i="0" u="none" strike="noStrike" kern="1200" cap="none" spc="0" normalizeH="0" baseline="0" noProof="0" dirty="0">
                    <a:ln>
                      <a:noFill/>
                    </a:ln>
                    <a:solidFill>
                      <a:srgbClr val="000000"/>
                    </a:solidFill>
                    <a:effectLst/>
                    <a:uLnTx/>
                    <a:uFillTx/>
                    <a:latin typeface="Helvetica" pitchFamily="2" charset="0"/>
                  </a:rPr>
                  <a:t>, thus spontaneously breaking</a:t>
                </a:r>
                <a:r>
                  <a:rPr kumimoji="0" lang="en-US" sz="1600" b="0" i="0" u="none" strike="noStrike" kern="1200" cap="none" spc="0" normalizeH="0" noProof="0" dirty="0">
                    <a:ln>
                      <a:noFill/>
                    </a:ln>
                    <a:solidFill>
                      <a:srgbClr val="000000"/>
                    </a:solidFill>
                    <a:effectLst/>
                    <a:uLnTx/>
                    <a:uFillTx/>
                    <a:latin typeface="Helvetica" pitchFamily="2" charset="0"/>
                  </a:rPr>
                  <a:t> the symmetry of the vacuum</a:t>
                </a:r>
                <a:endParaRPr kumimoji="0" lang="en-US" sz="1600" b="0" i="0" u="none" strike="noStrike" kern="1200" cap="none" spc="0" normalizeH="0" baseline="0" noProof="0" dirty="0">
                  <a:ln>
                    <a:noFill/>
                  </a:ln>
                  <a:solidFill>
                    <a:srgbClr val="000000"/>
                  </a:solidFill>
                  <a:effectLst/>
                  <a:uLnTx/>
                  <a:uFillTx/>
                  <a:latin typeface="Helvetica" pitchFamily="2" charset="0"/>
                </a:endParaRPr>
              </a:p>
              <a:p>
                <a:pPr defTabSz="457200" fontAlgn="base">
                  <a:spcBef>
                    <a:spcPts val="1400"/>
                  </a:spcBef>
                  <a:spcAft>
                    <a:spcPct val="0"/>
                  </a:spcAft>
                  <a:defRPr/>
                </a:pPr>
                <a:r>
                  <a:rPr lang="en-US" sz="1600" dirty="0">
                    <a:solidFill>
                      <a:srgbClr val="000000"/>
                    </a:solidFill>
                    <a:latin typeface="Helvetica" pitchFamily="2" charset="0"/>
                  </a:rPr>
                  <a:t>The field pervades all space. The interaction of a particle with the Higgs field                                                                                            gives the particle mass. The stronger the interaction the greater the mass. </a:t>
                </a:r>
              </a:p>
              <a:p>
                <a:pPr defTabSz="457200" fontAlgn="base">
                  <a:spcBef>
                    <a:spcPts val="1400"/>
                  </a:spcBef>
                  <a:spcAft>
                    <a:spcPct val="0"/>
                  </a:spcAft>
                  <a:defRPr/>
                </a:pPr>
                <a:r>
                  <a:rPr lang="en-US" sz="1600" dirty="0">
                    <a:solidFill>
                      <a:srgbClr val="000000"/>
                    </a:solidFill>
                    <a:latin typeface="Helvetica" pitchFamily="2" charset="0"/>
                  </a:rPr>
                  <a:t>The fermion “Dirac” mass term </a:t>
                </a:r>
                <a14:m>
                  <m:oMath xmlns:m="http://schemas.openxmlformats.org/officeDocument/2006/math">
                    <m:r>
                      <a:rPr lang="en-US" sz="1600" i="1"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𝑚</m:t>
                        </m:r>
                      </m:e>
                      <m:sub>
                        <m:r>
                          <a:rPr lang="en-US" sz="1600" b="0" i="1" smtClean="0">
                            <a:solidFill>
                              <a:srgbClr val="000000"/>
                            </a:solidFill>
                            <a:latin typeface="Cambria Math" panose="02040503050406030204" pitchFamily="18" charset="0"/>
                          </a:rPr>
                          <m:t>𝑓</m:t>
                        </m:r>
                      </m:sub>
                    </m:sSub>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m:t>
                        </m:r>
                        <m:acc>
                          <m:accPr>
                            <m:chr m:val="̅"/>
                            <m:ctrlPr>
                              <a:rPr lang="en-US" sz="1600" b="0" i="1" smtClean="0">
                                <a:solidFill>
                                  <a:srgbClr val="000000"/>
                                </a:solidFill>
                                <a:latin typeface="Cambria Math" panose="02040503050406030204" pitchFamily="18" charset="0"/>
                                <a:ea typeface="Cambria Math" panose="02040503050406030204" pitchFamily="18" charset="0"/>
                              </a:rPr>
                            </m:ctrlPr>
                          </m:accPr>
                          <m:e>
                            <m:r>
                              <a:rPr lang="en-US" sz="1600" b="0" i="1" smtClean="0">
                                <a:solidFill>
                                  <a:srgbClr val="000000"/>
                                </a:solidFill>
                                <a:latin typeface="Cambria Math" panose="02040503050406030204" pitchFamily="18" charset="0"/>
                                <a:ea typeface="Cambria Math" panose="02040503050406030204" pitchFamily="18" charset="0"/>
                              </a:rPr>
                              <m:t>𝜓</m:t>
                            </m:r>
                          </m:e>
                        </m:acc>
                      </m:e>
                      <m:sub>
                        <m:r>
                          <a:rPr lang="en-US" sz="1600" b="0" i="1" smtClean="0">
                            <a:solidFill>
                              <a:srgbClr val="000000"/>
                            </a:solidFill>
                            <a:latin typeface="Cambria Math" panose="02040503050406030204" pitchFamily="18" charset="0"/>
                          </a:rPr>
                          <m:t>𝐿</m:t>
                        </m:r>
                      </m:sub>
                    </m:sSub>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𝜓</m:t>
                        </m:r>
                      </m:e>
                      <m:sub>
                        <m:r>
                          <a:rPr lang="en-US" sz="1600" b="0" i="1" smtClean="0">
                            <a:solidFill>
                              <a:srgbClr val="000000"/>
                            </a:solidFill>
                            <a:latin typeface="Cambria Math" panose="02040503050406030204" pitchFamily="18" charset="0"/>
                          </a:rPr>
                          <m:t>𝑅</m:t>
                        </m:r>
                      </m:sub>
                    </m:sSub>
                    <m:r>
                      <a:rPr lang="en-US" sz="1600" b="0" i="1" smtClean="0">
                        <a:solidFill>
                          <a:srgbClr val="000000"/>
                        </a:solidFill>
                        <a:latin typeface="Cambria Math" panose="02040503050406030204" pitchFamily="18" charset="0"/>
                      </a:rPr>
                      <m:t>+</m:t>
                    </m:r>
                    <m:sSub>
                      <m:sSubPr>
                        <m:ctrlPr>
                          <a:rPr lang="en-US" sz="1600" i="1">
                            <a:solidFill>
                              <a:srgbClr val="000000"/>
                            </a:solidFill>
                            <a:latin typeface="Cambria Math" panose="02040503050406030204" pitchFamily="18" charset="0"/>
                            <a:ea typeface="Cambria Math" panose="02040503050406030204" pitchFamily="18" charset="0"/>
                          </a:rPr>
                        </m:ctrlPr>
                      </m:sSubPr>
                      <m:e>
                        <m:acc>
                          <m:accPr>
                            <m:chr m:val="̅"/>
                            <m:ctrlPr>
                              <a:rPr lang="en-US" sz="1600" i="1">
                                <a:solidFill>
                                  <a:srgbClr val="000000"/>
                                </a:solidFill>
                                <a:latin typeface="Cambria Math" panose="02040503050406030204" pitchFamily="18" charset="0"/>
                                <a:ea typeface="Cambria Math" panose="02040503050406030204" pitchFamily="18" charset="0"/>
                              </a:rPr>
                            </m:ctrlPr>
                          </m:accPr>
                          <m:e>
                            <m:r>
                              <a:rPr lang="en-US" sz="1600" i="1">
                                <a:solidFill>
                                  <a:srgbClr val="000000"/>
                                </a:solidFill>
                                <a:latin typeface="Cambria Math" panose="02040503050406030204" pitchFamily="18" charset="0"/>
                                <a:ea typeface="Cambria Math" panose="02040503050406030204" pitchFamily="18" charset="0"/>
                              </a:rPr>
                              <m:t>𝜓</m:t>
                            </m:r>
                          </m:e>
                        </m:acc>
                      </m:e>
                      <m:sub>
                        <m:r>
                          <a:rPr lang="en-US" sz="1600" b="0" i="1" smtClean="0">
                            <a:solidFill>
                              <a:srgbClr val="000000"/>
                            </a:solidFill>
                            <a:latin typeface="Cambria Math" panose="02040503050406030204" pitchFamily="18" charset="0"/>
                          </a:rPr>
                          <m:t>𝑅</m:t>
                        </m:r>
                      </m:sub>
                    </m:sSub>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𝜓</m:t>
                        </m:r>
                      </m:e>
                      <m:sub>
                        <m:r>
                          <a:rPr lang="en-US" sz="1600" b="0" i="1" smtClean="0">
                            <a:solidFill>
                              <a:srgbClr val="000000"/>
                            </a:solidFill>
                            <a:latin typeface="Cambria Math" panose="02040503050406030204" pitchFamily="18" charset="0"/>
                          </a:rPr>
                          <m:t>𝐿</m:t>
                        </m:r>
                      </m:sub>
                    </m:sSub>
                    <m:r>
                      <a:rPr lang="en-US" sz="1600" b="0" i="1" smtClean="0">
                        <a:solidFill>
                          <a:srgbClr val="000000"/>
                        </a:solidFill>
                        <a:latin typeface="Cambria Math" panose="02040503050406030204" pitchFamily="18" charset="0"/>
                      </a:rPr>
                      <m:t>)</m:t>
                    </m:r>
                  </m:oMath>
                </a14:m>
                <a:r>
                  <a:rPr lang="en-US" sz="1600" dirty="0">
                    <a:solidFill>
                      <a:srgbClr val="000000"/>
                    </a:solidFill>
                    <a:latin typeface="Helvetica" pitchFamily="2" charset="0"/>
                  </a:rPr>
                  <a:t> couples the left- and right-chiral                                                   fermion fields, enabling chirality-changing processes</a:t>
                </a:r>
              </a:p>
              <a:p>
                <a:pPr defTabSz="457200" fontAlgn="base">
                  <a:spcBef>
                    <a:spcPts val="1400"/>
                  </a:spcBef>
                  <a:spcAft>
                    <a:spcPct val="0"/>
                  </a:spcAft>
                  <a:defRPr/>
                </a:pPr>
                <a:r>
                  <a:rPr lang="en-US" sz="1600" dirty="0">
                    <a:solidFill>
                      <a:srgbClr val="000000"/>
                    </a:solidFill>
                    <a:latin typeface="Helvetica" pitchFamily="2" charset="0"/>
                  </a:rPr>
                  <a:t>A local excitation of the Higgs field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dirty="0">
                    <a:solidFill>
                      <a:srgbClr val="000000"/>
                    </a:solidFill>
                    <a:latin typeface="Helvetica" pitchFamily="2" charset="0"/>
                  </a:rPr>
                  <a:t> around its ground state is the </a:t>
                </a:r>
                <a:r>
                  <a:rPr lang="en-US" sz="1600" b="1" dirty="0">
                    <a:solidFill>
                      <a:srgbClr val="000000"/>
                    </a:solidFill>
                    <a:latin typeface="Helvetica" pitchFamily="2" charset="0"/>
                  </a:rPr>
                  <a:t>Higgs boson</a:t>
                </a:r>
              </a:p>
            </p:txBody>
          </p:sp>
        </mc:Choice>
        <mc:Fallback xmlns="">
          <p:sp>
            <p:nvSpPr>
              <p:cNvPr id="7" name="Rectangle 6">
                <a:extLst>
                  <a:ext uri="{FF2B5EF4-FFF2-40B4-BE49-F238E27FC236}">
                    <a16:creationId xmlns:a16="http://schemas.microsoft.com/office/drawing/2014/main" id="{1D1982EF-806C-43F7-A12E-C8744F01E046}"/>
                  </a:ext>
                </a:extLst>
              </p:cNvPr>
              <p:cNvSpPr>
                <a:spLocks noRot="1" noChangeAspect="1" noMove="1" noResize="1" noEditPoints="1" noAdjustHandles="1" noChangeArrowheads="1" noChangeShapeType="1" noTextEdit="1"/>
              </p:cNvSpPr>
              <p:nvPr/>
            </p:nvSpPr>
            <p:spPr>
              <a:xfrm>
                <a:off x="641954" y="1147461"/>
                <a:ext cx="10436864" cy="2628797"/>
              </a:xfrm>
              <a:prstGeom prst="rect">
                <a:avLst/>
              </a:prstGeom>
              <a:blipFill>
                <a:blip r:embed="rId2"/>
                <a:stretch>
                  <a:fillRect l="-243" t="-962" r="-1944" b="-1442"/>
                </a:stretch>
              </a:blipFill>
            </p:spPr>
            <p:txBody>
              <a:bodyPr/>
              <a:lstStyle/>
              <a:p>
                <a:r>
                  <a:rPr lang="en-GB">
                    <a:noFill/>
                  </a:rPr>
                  <a:t> </a:t>
                </a:r>
              </a:p>
            </p:txBody>
          </p:sp>
        </mc:Fallback>
      </mc:AlternateContent>
      <p:pic>
        <p:nvPicPr>
          <p:cNvPr id="8" name="Picture 6" descr="Higgs Field and the Origin of Mass">
            <a:extLst>
              <a:ext uri="{FF2B5EF4-FFF2-40B4-BE49-F238E27FC236}">
                <a16:creationId xmlns:a16="http://schemas.microsoft.com/office/drawing/2014/main" id="{40B866B6-75E7-8907-4BA2-54A6668B9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9994" y="2140186"/>
            <a:ext cx="2908708" cy="16360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35E4815-DE75-A7D9-517B-B72AC3DEC325}"/>
              </a:ext>
            </a:extLst>
          </p:cNvPr>
          <p:cNvPicPr>
            <a:picLocks noChangeAspect="1"/>
          </p:cNvPicPr>
          <p:nvPr/>
        </p:nvPicPr>
        <p:blipFill>
          <a:blip r:embed="rId4"/>
          <a:stretch>
            <a:fillRect/>
          </a:stretch>
        </p:blipFill>
        <p:spPr>
          <a:xfrm>
            <a:off x="685993" y="4529855"/>
            <a:ext cx="1330923" cy="1808541"/>
          </a:xfrm>
          <a:prstGeom prst="rect">
            <a:avLst/>
          </a:prstGeom>
        </p:spPr>
      </p:pic>
      <p:sp>
        <p:nvSpPr>
          <p:cNvPr id="15" name="TextBox 14">
            <a:extLst>
              <a:ext uri="{FF2B5EF4-FFF2-40B4-BE49-F238E27FC236}">
                <a16:creationId xmlns:a16="http://schemas.microsoft.com/office/drawing/2014/main" id="{99E19830-0985-2D17-1505-416273B48C5C}"/>
              </a:ext>
            </a:extLst>
          </p:cNvPr>
          <p:cNvSpPr txBox="1"/>
          <p:nvPr/>
        </p:nvSpPr>
        <p:spPr>
          <a:xfrm>
            <a:off x="2013303" y="4503892"/>
            <a:ext cx="2759465" cy="1769715"/>
          </a:xfrm>
          <a:prstGeom prst="rect">
            <a:avLst/>
          </a:prstGeom>
          <a:noFill/>
        </p:spPr>
        <p:txBody>
          <a:bodyPr wrap="square" rtlCol="0">
            <a:spAutoFit/>
          </a:bodyPr>
          <a:lstStyle/>
          <a:p>
            <a:pPr marL="0">
              <a:spcBef>
                <a:spcPts val="3000"/>
              </a:spcBef>
            </a:pPr>
            <a:r>
              <a:rPr lang="en-GB" sz="1100" dirty="0">
                <a:solidFill>
                  <a:prstClr val="black"/>
                </a:solidFill>
                <a:latin typeface="Helvetica Light" panose="020B0403020202020204" pitchFamily="34" charset="0"/>
                <a:ea typeface="Helvetica Light" charset="0"/>
                <a:cs typeface="Helvetica Light" charset="0"/>
                <a:sym typeface="Wingdings" pitchFamily="2" charset="2"/>
                <a:hlinkClick r:id="rId5"/>
              </a:rPr>
              <a:t>Broken Symmetries and the Masses of Gauge Bosons</a:t>
            </a: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 PRL 13, 508, (1964) –– or how to change the course of physics </a:t>
            </a:r>
            <a:r>
              <a:rPr lang="en-GB" sz="1100" dirty="0">
                <a:latin typeface="Helvetica Light" panose="020B0403020202020204" pitchFamily="34" charset="0"/>
                <a:ea typeface="Helvetica Light" charset="0"/>
                <a:cs typeface="Helvetica Light" charset="0"/>
                <a:sym typeface="Wingdings" pitchFamily="2" charset="2"/>
              </a:rPr>
              <a:t>with a good  idea </a:t>
            </a: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on two pages </a:t>
            </a:r>
            <a:r>
              <a:rPr lang="en-GB" sz="1100" dirty="0">
                <a:latin typeface="Helvetica Light" panose="020B0403020202020204" pitchFamily="34" charset="0"/>
                <a:ea typeface="Helvetica Light" charset="0"/>
                <a:cs typeface="Helvetica Light" charset="0"/>
                <a:sym typeface="Wingdings" pitchFamily="2" charset="2"/>
              </a:rPr>
              <a:t>— together with  the other famous works from his colleagues in 1964 </a:t>
            </a:r>
          </a:p>
          <a:p>
            <a:pPr marL="0">
              <a:spcBef>
                <a:spcPts val="1200"/>
              </a:spcBef>
            </a:pPr>
            <a:r>
              <a:rPr lang="en-GB" sz="1100" dirty="0">
                <a:latin typeface="Helvetica Light" panose="020B0403020202020204" pitchFamily="34" charset="0"/>
                <a:ea typeface="Helvetica Light" charset="0"/>
                <a:cs typeface="Helvetica Light" charset="0"/>
                <a:sym typeface="Wingdings" pitchFamily="2" charset="2"/>
              </a:rPr>
              <a:t>Superconductivity (BCS theory) was key in the development of the BEH mechanism [</a:t>
            </a:r>
            <a:r>
              <a:rPr lang="en-GB" sz="1100" dirty="0">
                <a:latin typeface="Helvetica Light" panose="020B0403020202020204" pitchFamily="34" charset="0"/>
                <a:ea typeface="Helvetica Light" charset="0"/>
                <a:cs typeface="Helvetica Light" charset="0"/>
                <a:sym typeface="Wingdings" pitchFamily="2" charset="2"/>
                <a:hlinkClick r:id="rId6"/>
              </a:rPr>
              <a:t>My life as a boson</a:t>
            </a:r>
            <a:r>
              <a:rPr lang="en-GB" sz="1100" dirty="0">
                <a:latin typeface="Helvetica Light" panose="020B0403020202020204" pitchFamily="34" charset="0"/>
                <a:ea typeface="Helvetica Light" charset="0"/>
                <a:cs typeface="Helvetica Light" charset="0"/>
                <a:sym typeface="Wingdings" pitchFamily="2" charset="2"/>
              </a:rPr>
              <a:t>, 2010]</a:t>
            </a:r>
            <a:endParaRPr lang="en-CH" sz="1100" dirty="0">
              <a:latin typeface="Helvetica Light" panose="020B0403020202020204" pitchFamily="34" charset="0"/>
              <a:ea typeface="Helvetica Light" charset="0"/>
              <a:cs typeface="Helvetica Light" charset="0"/>
              <a:sym typeface="Wingdings" pitchFamily="2" charset="2"/>
            </a:endParaRPr>
          </a:p>
        </p:txBody>
      </p:sp>
      <p:sp>
        <p:nvSpPr>
          <p:cNvPr id="16" name="Rectangle 15">
            <a:extLst>
              <a:ext uri="{FF2B5EF4-FFF2-40B4-BE49-F238E27FC236}">
                <a16:creationId xmlns:a16="http://schemas.microsoft.com/office/drawing/2014/main" id="{FE050025-3C4F-EB76-0D85-21D135242771}"/>
              </a:ext>
            </a:extLst>
          </p:cNvPr>
          <p:cNvSpPr/>
          <p:nvPr/>
        </p:nvSpPr>
        <p:spPr>
          <a:xfrm>
            <a:off x="641953" y="4111775"/>
            <a:ext cx="3602260" cy="338554"/>
          </a:xfrm>
          <a:prstGeom prst="rect">
            <a:avLst/>
          </a:prstGeom>
        </p:spPr>
        <p:txBody>
          <a:bodyPr wrap="square">
            <a:spAutoFit/>
          </a:bodyPr>
          <a:lstStyle/>
          <a:p>
            <a:r>
              <a:rPr lang="en-GB" sz="1600" b="1" dirty="0">
                <a:effectLst/>
                <a:latin typeface="Helvetica" pitchFamily="2" charset="0"/>
              </a:rPr>
              <a:t>Peter Ware Higgs (1929 – 2024)</a:t>
            </a:r>
            <a:endParaRPr kumimoji="0" lang="en-GB" sz="1200" b="1" i="0" u="none" strike="noStrike" kern="1200" cap="none" spc="0" normalizeH="0" baseline="0" noProof="0" dirty="0">
              <a:ln>
                <a:noFill/>
              </a:ln>
              <a:effectLst/>
              <a:uLnTx/>
              <a:uFillTx/>
              <a:latin typeface="Helvetica" pitchFamily="2" charset="0"/>
              <a:ea typeface="+mn-ea"/>
              <a:cs typeface="+mn-cs"/>
            </a:endParaRPr>
          </a:p>
        </p:txBody>
      </p:sp>
      <p:sp>
        <p:nvSpPr>
          <p:cNvPr id="10" name="Rectangle 9">
            <a:extLst>
              <a:ext uri="{FF2B5EF4-FFF2-40B4-BE49-F238E27FC236}">
                <a16:creationId xmlns:a16="http://schemas.microsoft.com/office/drawing/2014/main" id="{778976C3-67A4-C0E0-AD9F-1901948565C3}"/>
              </a:ext>
            </a:extLst>
          </p:cNvPr>
          <p:cNvSpPr/>
          <p:nvPr/>
        </p:nvSpPr>
        <p:spPr>
          <a:xfrm>
            <a:off x="4807530" y="4111775"/>
            <a:ext cx="2161309" cy="1154162"/>
          </a:xfrm>
          <a:prstGeom prst="rect">
            <a:avLst/>
          </a:prstGeom>
        </p:spPr>
        <p:txBody>
          <a:bodyPr wrap="square">
            <a:spAutoFit/>
          </a:bodyPr>
          <a:lstStyle/>
          <a:p>
            <a:r>
              <a:rPr lang="en-GB" sz="1600" b="1" dirty="0">
                <a:effectLst/>
                <a:latin typeface="Helvetica" pitchFamily="2" charset="0"/>
              </a:rPr>
              <a:t>François Englert      </a:t>
            </a:r>
            <a:r>
              <a:rPr lang="en-GB" sz="1600" b="1" dirty="0">
                <a:latin typeface="Helvetica" pitchFamily="2" charset="0"/>
              </a:rPr>
              <a:t>(1932 – 2026)</a:t>
            </a:r>
            <a:endParaRPr lang="en-GB" sz="1600" dirty="0">
              <a:effectLst/>
              <a:latin typeface="Helvetica" pitchFamily="2" charset="0"/>
            </a:endParaRPr>
          </a:p>
          <a:p>
            <a:pPr>
              <a:spcBef>
                <a:spcPts val="600"/>
              </a:spcBef>
            </a:pPr>
            <a:r>
              <a:rPr kumimoji="0" lang="en-GB" sz="1600" b="1" i="0" u="none" strike="noStrike" kern="1200" cap="none" spc="0" normalizeH="0" baseline="0" noProof="0" dirty="0">
                <a:ln>
                  <a:noFill/>
                </a:ln>
                <a:uLnTx/>
                <a:uFillTx/>
                <a:latin typeface="Helvetica" pitchFamily="2" charset="0"/>
                <a:ea typeface="+mn-ea"/>
                <a:cs typeface="+mn-cs"/>
              </a:rPr>
              <a:t>Robert </a:t>
            </a:r>
            <a:r>
              <a:rPr kumimoji="0" lang="en-GB" sz="1600" b="1" i="0" u="none" strike="noStrike" kern="1200" cap="none" spc="0" normalizeH="0" baseline="0" noProof="0" dirty="0" err="1">
                <a:ln>
                  <a:noFill/>
                </a:ln>
                <a:uLnTx/>
                <a:uFillTx/>
                <a:latin typeface="Helvetica" pitchFamily="2" charset="0"/>
                <a:ea typeface="+mn-ea"/>
                <a:cs typeface="+mn-cs"/>
              </a:rPr>
              <a:t>Brout</a:t>
            </a:r>
            <a:r>
              <a:rPr kumimoji="0" lang="en-GB" sz="1600" b="1" i="0" u="none" strike="noStrike" kern="1200" cap="none" spc="0" normalizeH="0" baseline="0" noProof="0" dirty="0">
                <a:ln>
                  <a:noFill/>
                </a:ln>
                <a:uLnTx/>
                <a:uFillTx/>
                <a:latin typeface="Helvetica" pitchFamily="2" charset="0"/>
                <a:ea typeface="+mn-ea"/>
                <a:cs typeface="+mn-cs"/>
              </a:rPr>
              <a:t>                (1928 – 2011)</a:t>
            </a:r>
            <a:endParaRPr kumimoji="0" lang="en-GB" sz="1200" b="1" i="0" u="none" strike="noStrike" kern="1200" cap="none" spc="0" normalizeH="0" baseline="0" noProof="0" dirty="0">
              <a:ln>
                <a:noFill/>
              </a:ln>
              <a:effectLst/>
              <a:uLnTx/>
              <a:uFillTx/>
              <a:latin typeface="Helvetica" pitchFamily="2" charset="0"/>
              <a:ea typeface="+mn-ea"/>
              <a:cs typeface="+mn-cs"/>
            </a:endParaRPr>
          </a:p>
        </p:txBody>
      </p:sp>
      <p:sp>
        <p:nvSpPr>
          <p:cNvPr id="11" name="TextBox 10">
            <a:extLst>
              <a:ext uri="{FF2B5EF4-FFF2-40B4-BE49-F238E27FC236}">
                <a16:creationId xmlns:a16="http://schemas.microsoft.com/office/drawing/2014/main" id="{60AC0D79-958D-E86E-94FA-79DE3347E085}"/>
              </a:ext>
            </a:extLst>
          </p:cNvPr>
          <p:cNvSpPr txBox="1"/>
          <p:nvPr/>
        </p:nvSpPr>
        <p:spPr>
          <a:xfrm>
            <a:off x="4807530" y="5317085"/>
            <a:ext cx="2143673" cy="600164"/>
          </a:xfrm>
          <a:prstGeom prst="rect">
            <a:avLst/>
          </a:prstGeom>
          <a:noFill/>
        </p:spPr>
        <p:txBody>
          <a:bodyPr wrap="square" rtlCol="0">
            <a:spAutoFit/>
          </a:bodyPr>
          <a:lstStyle/>
          <a:p>
            <a:pPr marL="0">
              <a:spcBef>
                <a:spcPts val="3000"/>
              </a:spcBef>
            </a:pPr>
            <a:r>
              <a:rPr lang="en-GB" sz="1100" dirty="0">
                <a:solidFill>
                  <a:prstClr val="black"/>
                </a:solidFill>
                <a:latin typeface="Helvetica Light" panose="020B0403020202020204" pitchFamily="34" charset="0"/>
                <a:ea typeface="Helvetica Light" charset="0"/>
                <a:cs typeface="Helvetica Light" charset="0"/>
                <a:sym typeface="Wingdings" pitchFamily="2" charset="2"/>
                <a:hlinkClick r:id="rId7"/>
              </a:rPr>
              <a:t>Broken Symmetry and the Mass of Gauge Vector Mesons</a:t>
            </a:r>
            <a:r>
              <a:rPr lang="en-GB" sz="1100" dirty="0">
                <a:solidFill>
                  <a:prstClr val="black"/>
                </a:solidFill>
                <a:latin typeface="Helvetica Light" panose="020B0403020202020204" pitchFamily="34" charset="0"/>
                <a:ea typeface="Helvetica Light" charset="0"/>
                <a:cs typeface="Helvetica Light" charset="0"/>
                <a:sym typeface="Wingdings" pitchFamily="2" charset="2"/>
              </a:rPr>
              <a:t>, PRL 13, 321, (1964)</a:t>
            </a:r>
            <a:endParaRPr lang="en-CH" sz="1100" dirty="0">
              <a:latin typeface="Helvetica Light" panose="020B0403020202020204" pitchFamily="34" charset="0"/>
              <a:ea typeface="Helvetica Light" charset="0"/>
              <a:cs typeface="Helvetica Light" charset="0"/>
              <a:sym typeface="Wingdings" pitchFamily="2" charset="2"/>
            </a:endParaRPr>
          </a:p>
        </p:txBody>
      </p:sp>
      <p:pic>
        <p:nvPicPr>
          <p:cNvPr id="12" name="Picture 11" descr="Englert and Higgs get the Nobel | ATLAS Experiment at CERN">
            <a:extLst>
              <a:ext uri="{FF2B5EF4-FFF2-40B4-BE49-F238E27FC236}">
                <a16:creationId xmlns:a16="http://schemas.microsoft.com/office/drawing/2014/main" id="{D92A1631-9C3B-5CCA-CF30-4F26F5A588CC}"/>
              </a:ext>
            </a:extLst>
          </p:cNvPr>
          <p:cNvPicPr>
            <a:picLocks noChangeAspect="1"/>
          </p:cNvPicPr>
          <p:nvPr/>
        </p:nvPicPr>
        <p:blipFill>
          <a:blip r:embed="rId8"/>
          <a:stretch>
            <a:fillRect/>
          </a:stretch>
        </p:blipFill>
        <p:spPr>
          <a:xfrm>
            <a:off x="7052804" y="4205776"/>
            <a:ext cx="3254982" cy="2172700"/>
          </a:xfrm>
          <a:prstGeom prst="rect">
            <a:avLst/>
          </a:prstGeom>
        </p:spPr>
      </p:pic>
      <p:sp>
        <p:nvSpPr>
          <p:cNvPr id="13" name="TextBox 12">
            <a:extLst>
              <a:ext uri="{FF2B5EF4-FFF2-40B4-BE49-F238E27FC236}">
                <a16:creationId xmlns:a16="http://schemas.microsoft.com/office/drawing/2014/main" id="{9D6D75DF-974F-C218-E329-400D39863535}"/>
              </a:ext>
            </a:extLst>
          </p:cNvPr>
          <p:cNvSpPr txBox="1"/>
          <p:nvPr/>
        </p:nvSpPr>
        <p:spPr>
          <a:xfrm>
            <a:off x="7129248" y="5939259"/>
            <a:ext cx="2516739" cy="430887"/>
          </a:xfrm>
          <a:prstGeom prst="rect">
            <a:avLst/>
          </a:prstGeom>
          <a:noFill/>
        </p:spPr>
        <p:txBody>
          <a:bodyPr wrap="square" rtlCol="0">
            <a:spAutoFit/>
          </a:bodyPr>
          <a:lstStyle/>
          <a:p>
            <a:pPr marL="0">
              <a:spcBef>
                <a:spcPts val="3000"/>
              </a:spcBef>
            </a:pPr>
            <a:r>
              <a:rPr lang="en-CH" sz="1100" b="1" dirty="0">
                <a:solidFill>
                  <a:schemeClr val="bg1"/>
                </a:solidFill>
                <a:latin typeface="Helvetica" pitchFamily="2" charset="0"/>
                <a:ea typeface="Helvetica Light" charset="0"/>
                <a:cs typeface="Helvetica Light" charset="0"/>
                <a:sym typeface="Wingdings" pitchFamily="2" charset="2"/>
              </a:rPr>
              <a:t>François Englert and Peter Higgs at CERN on 4 July 2012</a:t>
            </a:r>
          </a:p>
        </p:txBody>
      </p:sp>
      <p:pic>
        <p:nvPicPr>
          <p:cNvPr id="17" name="Picture 16" descr="Robert Brout - Wikipedia">
            <a:extLst>
              <a:ext uri="{FF2B5EF4-FFF2-40B4-BE49-F238E27FC236}">
                <a16:creationId xmlns:a16="http://schemas.microsoft.com/office/drawing/2014/main" id="{854D941E-E466-8A9D-6BFC-5773DFEC1336}"/>
              </a:ext>
            </a:extLst>
          </p:cNvPr>
          <p:cNvPicPr>
            <a:picLocks noChangeAspect="1"/>
          </p:cNvPicPr>
          <p:nvPr/>
        </p:nvPicPr>
        <p:blipFill>
          <a:blip r:embed="rId9"/>
          <a:stretch>
            <a:fillRect/>
          </a:stretch>
        </p:blipFill>
        <p:spPr>
          <a:xfrm>
            <a:off x="10441565" y="4205777"/>
            <a:ext cx="1595095" cy="2164370"/>
          </a:xfrm>
          <a:prstGeom prst="rect">
            <a:avLst/>
          </a:prstGeom>
        </p:spPr>
      </p:pic>
      <p:sp>
        <p:nvSpPr>
          <p:cNvPr id="20" name="TextBox 19">
            <a:extLst>
              <a:ext uri="{FF2B5EF4-FFF2-40B4-BE49-F238E27FC236}">
                <a16:creationId xmlns:a16="http://schemas.microsoft.com/office/drawing/2014/main" id="{3990F585-A560-0B0A-77CA-D473D808CAEB}"/>
              </a:ext>
            </a:extLst>
          </p:cNvPr>
          <p:cNvSpPr txBox="1"/>
          <p:nvPr/>
        </p:nvSpPr>
        <p:spPr>
          <a:xfrm>
            <a:off x="10329526" y="6112701"/>
            <a:ext cx="1128896" cy="261610"/>
          </a:xfrm>
          <a:prstGeom prst="rect">
            <a:avLst/>
          </a:prstGeom>
          <a:noFill/>
        </p:spPr>
        <p:txBody>
          <a:bodyPr wrap="square" rtlCol="0">
            <a:spAutoFit/>
          </a:bodyPr>
          <a:lstStyle/>
          <a:p>
            <a:pPr marL="0">
              <a:spcBef>
                <a:spcPts val="3000"/>
              </a:spcBef>
            </a:pPr>
            <a:r>
              <a:rPr lang="en-CH" sz="1100" b="1" dirty="0">
                <a:solidFill>
                  <a:schemeClr val="tx1">
                    <a:lumMod val="75000"/>
                    <a:lumOff val="25000"/>
                  </a:schemeClr>
                </a:solidFill>
                <a:latin typeface="Helvetica" pitchFamily="2" charset="0"/>
                <a:ea typeface="Helvetica Light" charset="0"/>
                <a:cs typeface="Helvetica Light" charset="0"/>
                <a:sym typeface="Wingdings" pitchFamily="2" charset="2"/>
              </a:rPr>
              <a:t>Robert Brout</a:t>
            </a:r>
          </a:p>
        </p:txBody>
      </p:sp>
    </p:spTree>
    <p:extLst>
      <p:ext uri="{BB962C8B-B14F-4D97-AF65-F5344CB8AC3E}">
        <p14:creationId xmlns:p14="http://schemas.microsoft.com/office/powerpoint/2010/main" val="105966608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6D55D-3EF3-FDF8-FAA9-59E9550F23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672ED2-4C30-1EFF-6675-DA5A5C615F7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D89EF74F-B695-DF0D-74DB-738EC7775C8C}"/>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The Brout-Englert-Higgs (BEH) mechanism</a:t>
            </a:r>
            <a:endParaRPr lang="en-US" sz="2800">
              <a:solidFill>
                <a:srgbClr val="0D7FBF"/>
              </a:solidFill>
              <a:latin typeface="Helvetica Light" pitchFamily="2" charset="0"/>
              <a:ea typeface="Trebuchet MS" pitchFamily="-84" charset="0"/>
              <a:cs typeface="Helvetica Light"/>
            </a:endParaRPr>
          </a:p>
        </p:txBody>
      </p:sp>
      <p:grpSp>
        <p:nvGrpSpPr>
          <p:cNvPr id="27" name="Group 26">
            <a:extLst>
              <a:ext uri="{FF2B5EF4-FFF2-40B4-BE49-F238E27FC236}">
                <a16:creationId xmlns:a16="http://schemas.microsoft.com/office/drawing/2014/main" id="{A96461CD-BA89-B9BC-1383-C89F5C044C9F}"/>
              </a:ext>
            </a:extLst>
          </p:cNvPr>
          <p:cNvGrpSpPr/>
          <p:nvPr/>
        </p:nvGrpSpPr>
        <p:grpSpPr>
          <a:xfrm>
            <a:off x="5169858" y="1059881"/>
            <a:ext cx="6702561" cy="2981378"/>
            <a:chOff x="4500887" y="1085140"/>
            <a:chExt cx="6702561" cy="2981378"/>
          </a:xfrm>
        </p:grpSpPr>
        <p:pic>
          <p:nvPicPr>
            <p:cNvPr id="28" name="Picture 27">
              <a:extLst>
                <a:ext uri="{FF2B5EF4-FFF2-40B4-BE49-F238E27FC236}">
                  <a16:creationId xmlns:a16="http://schemas.microsoft.com/office/drawing/2014/main" id="{AE610280-89C7-477C-D27A-A4A9D285624C}"/>
                </a:ext>
              </a:extLst>
            </p:cNvPr>
            <p:cNvPicPr>
              <a:picLocks noChangeAspect="1"/>
            </p:cNvPicPr>
            <p:nvPr/>
          </p:nvPicPr>
          <p:blipFill>
            <a:blip r:embed="rId2"/>
            <a:stretch>
              <a:fillRect/>
            </a:stretch>
          </p:blipFill>
          <p:spPr>
            <a:xfrm>
              <a:off x="5183648" y="1221718"/>
              <a:ext cx="6019800" cy="2844800"/>
            </a:xfrm>
            <a:prstGeom prst="rect">
              <a:avLst/>
            </a:prstGeom>
          </p:spPr>
        </p:pic>
        <p:sp>
          <p:nvSpPr>
            <p:cNvPr id="29" name="Rectangle 28">
              <a:extLst>
                <a:ext uri="{FF2B5EF4-FFF2-40B4-BE49-F238E27FC236}">
                  <a16:creationId xmlns:a16="http://schemas.microsoft.com/office/drawing/2014/main" id="{DAA403F9-53EE-5CB7-A0B0-AC4721677808}"/>
                </a:ext>
              </a:extLst>
            </p:cNvPr>
            <p:cNvSpPr/>
            <p:nvPr/>
          </p:nvSpPr>
          <p:spPr>
            <a:xfrm>
              <a:off x="4810539" y="1085140"/>
              <a:ext cx="1656522" cy="902177"/>
            </a:xfrm>
            <a:prstGeom prst="rect">
              <a:avLst/>
            </a:prstGeom>
            <a:solidFill>
              <a:schemeClr val="bg1"/>
            </a:solidFill>
            <a:ln>
              <a:solidFill>
                <a:schemeClr val="bg1"/>
              </a:solidFill>
            </a:ln>
          </p:spPr>
          <p:txBody>
            <a:bodyPr wrap="none" rtlCol="0" anchor="ctr">
              <a:spAutoFit/>
            </a:bodyPr>
            <a:lstStyle/>
            <a:p>
              <a:pPr algn="l"/>
              <a:endParaRPr lang="en-CH" sz="1600">
                <a:latin typeface="Helvetica" pitchFamily="2" charset="0"/>
              </a:endParaRPr>
            </a:p>
          </p:txBody>
        </p:sp>
        <p:sp>
          <p:nvSpPr>
            <p:cNvPr id="30" name="Rectangle 29">
              <a:extLst>
                <a:ext uri="{FF2B5EF4-FFF2-40B4-BE49-F238E27FC236}">
                  <a16:creationId xmlns:a16="http://schemas.microsoft.com/office/drawing/2014/main" id="{F2832204-4D08-BE48-7FB4-40B2C517E7D8}"/>
                </a:ext>
              </a:extLst>
            </p:cNvPr>
            <p:cNvSpPr/>
            <p:nvPr/>
          </p:nvSpPr>
          <p:spPr>
            <a:xfrm>
              <a:off x="4500887" y="2039544"/>
              <a:ext cx="835198" cy="902177"/>
            </a:xfrm>
            <a:prstGeom prst="rect">
              <a:avLst/>
            </a:prstGeom>
            <a:solidFill>
              <a:schemeClr val="bg1"/>
            </a:solidFill>
            <a:ln>
              <a:solidFill>
                <a:schemeClr val="bg1"/>
              </a:solidFill>
            </a:ln>
          </p:spPr>
          <p:txBody>
            <a:bodyPr wrap="square" rtlCol="0" anchor="ctr">
              <a:spAutoFit/>
            </a:bodyPr>
            <a:lstStyle/>
            <a:p>
              <a:pPr algn="l"/>
              <a:endParaRPr lang="en-CH" sz="1600">
                <a:latin typeface="Helvetica" pitchFamily="2" charset="0"/>
              </a:endParaRPr>
            </a:p>
          </p:txBody>
        </p:sp>
      </p:gr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E5698D0A-59EC-9F67-35D7-97CEF23C0D3E}"/>
                  </a:ext>
                </a:extLst>
              </p:cNvPr>
              <p:cNvSpPr/>
              <p:nvPr/>
            </p:nvSpPr>
            <p:spPr>
              <a:xfrm>
                <a:off x="623287" y="3266188"/>
                <a:ext cx="4593227" cy="1016432"/>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At </a:t>
                </a:r>
                <a:r>
                  <a:rPr lang="en-US" sz="1600" i="1">
                    <a:solidFill>
                      <a:prstClr val="black">
                        <a:lumMod val="85000"/>
                        <a:lumOff val="15000"/>
                      </a:prstClr>
                    </a:solidFill>
                    <a:latin typeface="Helvetica" pitchFamily="2" charset="0"/>
                    <a:cs typeface="Trebuchet MS"/>
                  </a:rPr>
                  <a:t>T</a:t>
                </a:r>
                <a:r>
                  <a:rPr lang="en-US" sz="1600">
                    <a:solidFill>
                      <a:prstClr val="black">
                        <a:lumMod val="85000"/>
                        <a:lumOff val="15000"/>
                      </a:prstClr>
                    </a:solidFill>
                    <a:latin typeface="Helvetica" pitchFamily="2" charset="0"/>
                    <a:cs typeface="Trebuchet MS"/>
                  </a:rPr>
                  <a:t> = 0, </a:t>
                </a:r>
                <a14:m>
                  <m:oMath xmlns:m="http://schemas.openxmlformats.org/officeDocument/2006/math">
                    <m:r>
                      <a:rPr lang="en-US" sz="1600" i="1" smtClean="0">
                        <a:solidFill>
                          <a:schemeClr val="tx1"/>
                        </a:solidFill>
                        <a:latin typeface="Cambria Math" panose="02040503050406030204" pitchFamily="18" charset="0"/>
                        <a:ea typeface="Cambria Math" panose="02040503050406030204" pitchFamily="18" charset="0"/>
                      </a:rPr>
                      <m:t>𝑉</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𝜙</m:t>
                        </m:r>
                      </m:e>
                    </m:d>
                    <m:r>
                      <a:rPr lang="en-US" sz="1600" b="0" i="1" smtClean="0">
                        <a:solidFill>
                          <a:schemeClr val="tx1"/>
                        </a:solidFill>
                        <a:latin typeface="Cambria Math" panose="02040503050406030204" pitchFamily="18" charset="0"/>
                        <a:ea typeface="Cambria Math" panose="02040503050406030204" pitchFamily="18" charset="0"/>
                      </a:rPr>
                      <m:t> </m:t>
                    </m:r>
                  </m:oMath>
                </a14:m>
                <a:r>
                  <a:rPr lang="en-US" sz="1600">
                    <a:solidFill>
                      <a:prstClr val="black">
                        <a:lumMod val="85000"/>
                        <a:lumOff val="15000"/>
                      </a:prstClr>
                    </a:solidFill>
                    <a:latin typeface="Helvetica" pitchFamily="2" charset="0"/>
                    <a:cs typeface="Trebuchet MS"/>
                  </a:rPr>
                  <a:t>has a minimum at:</a:t>
                </a:r>
              </a:p>
              <a:p>
                <a:pPr>
                  <a:spcBef>
                    <a:spcPts val="1000"/>
                  </a:spcBef>
                </a:pPr>
                <a:r>
                  <a:rPr lang="en-US" sz="1600">
                    <a:solidFill>
                      <a:prstClr val="black">
                        <a:lumMod val="85000"/>
                        <a:lumOff val="15000"/>
                      </a:prstClr>
                    </a:solidFill>
                    <a:latin typeface="Cambria" panose="02040503050406030204" pitchFamily="18" charset="0"/>
                    <a:cs typeface="Trebuchet MS"/>
                  </a:rPr>
                  <a:t>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e>
                      <m:sub>
                        <m:r>
                          <a:rPr lang="en-US" sz="1600" b="0" i="1" smtClean="0">
                            <a:solidFill>
                              <a:srgbClr val="000000"/>
                            </a:solidFill>
                            <a:latin typeface="Cambria Math" panose="02040503050406030204" pitchFamily="18" charset="0"/>
                            <a:ea typeface="Cambria Math" panose="02040503050406030204" pitchFamily="18" charset="0"/>
                          </a:rPr>
                          <m:t>𝑇</m:t>
                        </m:r>
                        <m:r>
                          <a:rPr lang="en-US" sz="1600" b="0" i="1" smtClean="0">
                            <a:solidFill>
                              <a:srgbClr val="000000"/>
                            </a:solidFill>
                            <a:latin typeface="Cambria Math" panose="02040503050406030204" pitchFamily="18" charset="0"/>
                            <a:ea typeface="Cambria Math" panose="02040503050406030204" pitchFamily="18" charset="0"/>
                          </a:rPr>
                          <m:t>=0</m:t>
                        </m:r>
                      </m:sub>
                    </m:sSub>
                    <m:r>
                      <a:rPr lang="en-US" sz="1600" b="0" i="1" smtClean="0">
                        <a:solidFill>
                          <a:srgbClr val="000000"/>
                        </a:solidFill>
                        <a:latin typeface="Cambria Math" panose="02040503050406030204" pitchFamily="18" charset="0"/>
                        <a:ea typeface="Cambria Math" panose="02040503050406030204" pitchFamily="18" charset="0"/>
                      </a:rPr>
                      <m:t>=</m:t>
                    </m:r>
                    <m:rad>
                      <m:radPr>
                        <m:degHide m:val="on"/>
                        <m:ctrlPr>
                          <a:rPr lang="en-US" sz="1600" b="0" i="1" smtClean="0">
                            <a:solidFill>
                              <a:srgbClr val="000000"/>
                            </a:solidFill>
                            <a:latin typeface="Cambria Math" panose="02040503050406030204" pitchFamily="18" charset="0"/>
                            <a:ea typeface="Cambria Math" panose="02040503050406030204" pitchFamily="18" charset="0"/>
                          </a:rPr>
                        </m:ctrlPr>
                      </m:radPr>
                      <m:deg/>
                      <m:e>
                        <m:f>
                          <m:fPr>
                            <m:ctrlPr>
                              <a:rPr lang="en-US" sz="1600" b="0" i="1" smtClean="0">
                                <a:solidFill>
                                  <a:srgbClr val="000000"/>
                                </a:solidFill>
                                <a:latin typeface="Cambria Math" panose="02040503050406030204" pitchFamily="18" charset="0"/>
                                <a:ea typeface="Cambria Math" panose="02040503050406030204" pitchFamily="18" charset="0"/>
                              </a:rPr>
                            </m:ctrlPr>
                          </m:fPr>
                          <m:num>
                            <m:sSup>
                              <m:sSupPr>
                                <m:ctrlPr>
                                  <a:rPr lang="en-US" sz="1600" b="0" i="1" smtClean="0">
                                    <a:solidFill>
                                      <a:srgbClr val="000000"/>
                                    </a:solidFill>
                                    <a:latin typeface="Cambria Math" panose="02040503050406030204" pitchFamily="18" charset="0"/>
                                    <a:ea typeface="Cambria Math" panose="02040503050406030204" pitchFamily="18" charset="0"/>
                                  </a:rPr>
                                </m:ctrlPr>
                              </m:sSupPr>
                              <m:e>
                                <m:r>
                                  <a:rPr lang="en-US" sz="1600" b="0" i="1" smtClean="0">
                                    <a:solidFill>
                                      <a:srgbClr val="000000"/>
                                    </a:solidFill>
                                    <a:latin typeface="Cambria Math" panose="02040503050406030204" pitchFamily="18" charset="0"/>
                                    <a:ea typeface="Cambria Math" panose="02040503050406030204" pitchFamily="18" charset="0"/>
                                  </a:rPr>
                                  <m:t>𝜇</m:t>
                                </m:r>
                              </m:e>
                              <m:sup>
                                <m:r>
                                  <a:rPr lang="en-US" sz="1600" b="0" i="1" smtClean="0">
                                    <a:solidFill>
                                      <a:srgbClr val="000000"/>
                                    </a:solidFill>
                                    <a:latin typeface="Cambria Math" panose="02040503050406030204" pitchFamily="18" charset="0"/>
                                    <a:ea typeface="Cambria Math" panose="02040503050406030204" pitchFamily="18" charset="0"/>
                                  </a:rPr>
                                  <m:t>2</m:t>
                                </m:r>
                              </m:sup>
                            </m:sSup>
                          </m:num>
                          <m:den>
                            <m:r>
                              <a:rPr lang="en-US" sz="1600" b="0" i="1" smtClean="0">
                                <a:solidFill>
                                  <a:srgbClr val="000000"/>
                                </a:solidFill>
                                <a:latin typeface="Cambria Math" panose="02040503050406030204" pitchFamily="18" charset="0"/>
                                <a:ea typeface="Cambria Math" panose="02040503050406030204" pitchFamily="18" charset="0"/>
                              </a:rPr>
                              <m:t>2</m:t>
                            </m:r>
                            <m:r>
                              <a:rPr lang="en-US" sz="1600" b="0" i="1" smtClean="0">
                                <a:solidFill>
                                  <a:srgbClr val="000000"/>
                                </a:solidFill>
                                <a:latin typeface="Cambria Math" panose="02040503050406030204" pitchFamily="18" charset="0"/>
                                <a:ea typeface="Cambria Math" panose="02040503050406030204" pitchFamily="18" charset="0"/>
                              </a:rPr>
                              <m:t>𝜆</m:t>
                            </m:r>
                          </m:den>
                        </m:f>
                      </m:e>
                    </m:rad>
                  </m:oMath>
                </a14:m>
                <a:r>
                  <a:rPr lang="en-CH" sz="1600">
                    <a:latin typeface="Cambria" panose="02040503050406030204" pitchFamily="18" charset="0"/>
                  </a:rPr>
                  <a:t>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m:t>
                    </m:r>
                    <m:f>
                      <m:fPr>
                        <m:ctrlPr>
                          <a:rPr lang="en-US" sz="1600" b="0" i="1" smtClean="0">
                            <a:solidFill>
                              <a:srgbClr val="000000"/>
                            </a:solidFill>
                            <a:latin typeface="Cambria Math" panose="02040503050406030204" pitchFamily="18" charset="0"/>
                            <a:ea typeface="Cambria Math" panose="02040503050406030204" pitchFamily="18" charset="0"/>
                          </a:rPr>
                        </m:ctrlPr>
                      </m:fPr>
                      <m:num>
                        <m:r>
                          <a:rPr lang="en-US" sz="1600" b="0" i="1" smtClean="0">
                            <a:solidFill>
                              <a:srgbClr val="000000"/>
                            </a:solidFill>
                            <a:latin typeface="Cambria Math" panose="02040503050406030204" pitchFamily="18" charset="0"/>
                            <a:ea typeface="Cambria Math" panose="02040503050406030204" pitchFamily="18" charset="0"/>
                          </a:rPr>
                          <m:t>1</m:t>
                        </m:r>
                      </m:num>
                      <m:den>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r>
                                  <a:rPr lang="en-US" sz="1600" b="0" i="1" smtClean="0">
                                    <a:solidFill>
                                      <a:srgbClr val="000000"/>
                                    </a:solidFill>
                                    <a:latin typeface="Cambria Math" panose="02040503050406030204" pitchFamily="18" charset="0"/>
                                    <a:ea typeface="Cambria Math" panose="02040503050406030204" pitchFamily="18" charset="0"/>
                                  </a:rPr>
                                  <m:t>2</m:t>
                                </m:r>
                              </m:e>
                            </m:rad>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𝐺</m:t>
                                </m:r>
                              </m:e>
                              <m:sub>
                                <m:r>
                                  <a:rPr lang="en-US" sz="1600" b="0" i="1" smtClean="0">
                                    <a:solidFill>
                                      <a:srgbClr val="000000"/>
                                    </a:solidFill>
                                    <a:latin typeface="Cambria Math" panose="02040503050406030204" pitchFamily="18" charset="0"/>
                                    <a:ea typeface="Cambria Math" panose="02040503050406030204" pitchFamily="18" charset="0"/>
                                  </a:rPr>
                                  <m:t>𝐹</m:t>
                                </m:r>
                              </m:sub>
                            </m:sSub>
                          </m:e>
                        </m:rad>
                      </m:den>
                    </m:f>
                    <m:r>
                      <a:rPr lang="en-US" sz="1600" i="1">
                        <a:solidFill>
                          <a:srgbClr val="000000"/>
                        </a:solidFill>
                        <a:latin typeface="Cambria Math" panose="02040503050406030204" pitchFamily="18" charset="0"/>
                        <a:ea typeface="Cambria Math" panose="02040503050406030204" pitchFamily="18" charset="0"/>
                      </a:rPr>
                      <m:t>≈246 </m:t>
                    </m:r>
                    <m:r>
                      <m:rPr>
                        <m:sty m:val="p"/>
                      </m:rPr>
                      <a:rPr lang="en-US" sz="1600">
                        <a:solidFill>
                          <a:srgbClr val="000000"/>
                        </a:solidFill>
                        <a:latin typeface="Cambria Math" panose="02040503050406030204" pitchFamily="18" charset="0"/>
                        <a:ea typeface="Cambria Math" panose="02040503050406030204" pitchFamily="18" charset="0"/>
                      </a:rPr>
                      <m:t>GeV</m:t>
                    </m:r>
                    <m:r>
                      <a:rPr lang="en-US" sz="1600">
                        <a:solidFill>
                          <a:srgbClr val="000000"/>
                        </a:solidFill>
                        <a:latin typeface="Cambria Math" panose="02040503050406030204" pitchFamily="18" charset="0"/>
                        <a:ea typeface="Cambria Math" panose="02040503050406030204" pitchFamily="18" charset="0"/>
                      </a:rPr>
                      <m:t>)</m:t>
                    </m:r>
                  </m:oMath>
                </a14:m>
                <a:endParaRPr lang="en-CH" sz="1600">
                  <a:latin typeface="Cambria" panose="02040503050406030204" pitchFamily="18" charset="0"/>
                </a:endParaRPr>
              </a:p>
            </p:txBody>
          </p:sp>
        </mc:Choice>
        <mc:Fallback xmlns="">
          <p:sp>
            <p:nvSpPr>
              <p:cNvPr id="32" name="Rectangle 31">
                <a:extLst>
                  <a:ext uri="{FF2B5EF4-FFF2-40B4-BE49-F238E27FC236}">
                    <a16:creationId xmlns:a16="http://schemas.microsoft.com/office/drawing/2014/main" id="{E5698D0A-59EC-9F67-35D7-97CEF23C0D3E}"/>
                  </a:ext>
                </a:extLst>
              </p:cNvPr>
              <p:cNvSpPr>
                <a:spLocks noRot="1" noChangeAspect="1" noMove="1" noResize="1" noEditPoints="1" noAdjustHandles="1" noChangeArrowheads="1" noChangeShapeType="1" noTextEdit="1"/>
              </p:cNvSpPr>
              <p:nvPr/>
            </p:nvSpPr>
            <p:spPr>
              <a:xfrm>
                <a:off x="623287" y="3266188"/>
                <a:ext cx="4593227" cy="1016432"/>
              </a:xfrm>
              <a:prstGeom prst="rect">
                <a:avLst/>
              </a:prstGeom>
              <a:blipFill>
                <a:blip r:embed="rId4"/>
                <a:stretch>
                  <a:fillRect l="-551" t="-2469"/>
                </a:stretch>
              </a:blipFill>
            </p:spPr>
            <p:txBody>
              <a:bodyPr/>
              <a:lstStyle/>
              <a:p>
                <a:r>
                  <a:rPr lang="en-CH">
                    <a:noFill/>
                  </a:rPr>
                  <a:t> </a:t>
                </a:r>
              </a:p>
            </p:txBody>
          </p:sp>
        </mc:Fallback>
      </mc:AlternateContent>
      <p:sp>
        <p:nvSpPr>
          <p:cNvPr id="4" name="takeaway-band">
            <a:extLst>
              <a:ext uri="{FF2B5EF4-FFF2-40B4-BE49-F238E27FC236}">
                <a16:creationId xmlns:a16="http://schemas.microsoft.com/office/drawing/2014/main" id="{1E0E0B97-B5F7-8E96-F774-12A12E2059A2}"/>
              </a:ext>
            </a:extLst>
          </p:cNvPr>
          <p:cNvSpPr>
            <a:spLocks noGrp="1"/>
          </p:cNvSpPr>
          <p:nvPr/>
        </p:nvSpPr>
        <p:spPr>
          <a:xfrm>
            <a:off x="3340941" y="1172172"/>
            <a:ext cx="2650968" cy="523220"/>
          </a:xfrm>
          <a:prstGeom prst="roundRect">
            <a:avLst>
              <a:gd name="adj" fmla="val 5000"/>
            </a:avLst>
          </a:prstGeom>
          <a:solidFill>
            <a:srgbClr val="EAF4FA"/>
          </a:solidFill>
          <a:ln w="9525">
            <a:solidFill>
              <a:srgbClr val="BBD8E8"/>
            </a:solidFill>
            <a:prstDash val="solid"/>
          </a:ln>
        </p:spPr>
        <p:txBody>
          <a:bodyPr/>
          <a:lstStyle/>
          <a:p>
            <a:endParaRPr lang="en-GB"/>
          </a:p>
        </p:txBody>
      </p: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5A4C1852-55C3-8170-B12B-CC37E1779AB7}"/>
                  </a:ext>
                </a:extLst>
              </p:cNvPr>
              <p:cNvSpPr/>
              <p:nvPr/>
            </p:nvSpPr>
            <p:spPr>
              <a:xfrm>
                <a:off x="624534" y="2134335"/>
                <a:ext cx="4755033" cy="853247"/>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The early universe, at </a:t>
                </a:r>
                <a:r>
                  <a:rPr lang="en-US" sz="1600" i="1">
                    <a:solidFill>
                      <a:prstClr val="black">
                        <a:lumMod val="85000"/>
                        <a:lumOff val="15000"/>
                      </a:prstClr>
                    </a:solidFill>
                    <a:latin typeface="Helvetica" pitchFamily="2" charset="0"/>
                    <a:cs typeface="Trebuchet MS"/>
                  </a:rPr>
                  <a:t>T</a:t>
                </a:r>
                <a:r>
                  <a:rPr lang="en-US" sz="1600">
                    <a:solidFill>
                      <a:prstClr val="black">
                        <a:lumMod val="85000"/>
                        <a:lumOff val="15000"/>
                      </a:prstClr>
                    </a:solidFill>
                    <a:latin typeface="Helvetica" pitchFamily="2" charset="0"/>
                    <a:cs typeface="Trebuchet MS"/>
                  </a:rPr>
                  <a:t> &gt; </a:t>
                </a:r>
                <a:r>
                  <a:rPr lang="en-US" sz="1600" i="1">
                    <a:solidFill>
                      <a:prstClr val="black">
                        <a:lumMod val="85000"/>
                        <a:lumOff val="15000"/>
                      </a:prstClr>
                    </a:solidFill>
                    <a:latin typeface="Helvetica" pitchFamily="2" charset="0"/>
                    <a:cs typeface="Trebuchet MS"/>
                  </a:rPr>
                  <a:t>T</a:t>
                </a:r>
                <a:r>
                  <a:rPr lang="en-US" sz="1600" baseline="-25000">
                    <a:solidFill>
                      <a:prstClr val="black">
                        <a:lumMod val="85000"/>
                        <a:lumOff val="15000"/>
                      </a:prstClr>
                    </a:solidFill>
                    <a:latin typeface="Helvetica" pitchFamily="2" charset="0"/>
                    <a:cs typeface="Trebuchet MS"/>
                  </a:rPr>
                  <a:t>EW</a:t>
                </a:r>
                <a:r>
                  <a:rPr lang="en-US" sz="1600">
                    <a:solidFill>
                      <a:prstClr val="black">
                        <a:lumMod val="85000"/>
                        <a:lumOff val="15000"/>
                      </a:prstClr>
                    </a:solidFill>
                    <a:latin typeface="Helvetica" pitchFamily="2" charset="0"/>
                    <a:cs typeface="Trebuchet MS"/>
                  </a:rPr>
                  <a:t>, was in a symmetric phase (</a:t>
                </a:r>
                <a:r>
                  <a:rPr lang="en-US" sz="1600">
                    <a:solidFill>
                      <a:prstClr val="black">
                        <a:lumMod val="85000"/>
                        <a:lumOff val="15000"/>
                      </a:prstClr>
                    </a:solidFill>
                    <a:latin typeface="Helvetica" pitchFamily="2" charset="0"/>
                    <a:cs typeface="Symbol" charset="2"/>
                  </a:rPr>
                  <a:t>|</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baseline="-25000">
                    <a:solidFill>
                      <a:prstClr val="black">
                        <a:lumMod val="85000"/>
                        <a:lumOff val="15000"/>
                      </a:prstClr>
                    </a:solidFill>
                    <a:latin typeface="Helvetica" pitchFamily="2" charset="0"/>
                    <a:cs typeface="Trebuchet MS"/>
                  </a:rPr>
                  <a:t>min</a:t>
                </a:r>
                <a:r>
                  <a:rPr lang="en-US" sz="1600">
                    <a:solidFill>
                      <a:prstClr val="black">
                        <a:lumMod val="85000"/>
                        <a:lumOff val="15000"/>
                      </a:prstClr>
                    </a:solidFill>
                    <a:latin typeface="Helvetica" pitchFamily="2" charset="0"/>
                    <a:cs typeface="Symbol" charset="2"/>
                  </a:rPr>
                  <a:t>|</a:t>
                </a:r>
                <a:r>
                  <a:rPr lang="en-US" sz="1600">
                    <a:solidFill>
                      <a:prstClr val="black">
                        <a:lumMod val="85000"/>
                        <a:lumOff val="15000"/>
                      </a:prstClr>
                    </a:solidFill>
                    <a:latin typeface="Helvetica" pitchFamily="2" charset="0"/>
                    <a:cs typeface="Trebuchet MS"/>
                  </a:rPr>
                  <a:t> =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𝜐</m:t>
                        </m:r>
                      </m:e>
                      <m:sub>
                        <m:r>
                          <a:rPr lang="en-US" sz="1600" i="1">
                            <a:solidFill>
                              <a:srgbClr val="000000"/>
                            </a:solidFill>
                            <a:latin typeface="Cambria Math" panose="02040503050406030204" pitchFamily="18" charset="0"/>
                            <a:ea typeface="Cambria Math" panose="02040503050406030204" pitchFamily="18" charset="0"/>
                          </a:rPr>
                          <m:t>𝑇</m:t>
                        </m:r>
                      </m:sub>
                    </m:sSub>
                    <m:r>
                      <a:rPr lang="en-US" sz="1600" b="0" i="1" smtClean="0">
                        <a:solidFill>
                          <a:srgbClr val="000000"/>
                        </a:solidFill>
                        <a:latin typeface="Cambria Math" panose="02040503050406030204" pitchFamily="18" charset="0"/>
                        <a:ea typeface="Cambria Math" panose="02040503050406030204" pitchFamily="18" charset="0"/>
                      </a:rPr>
                      <m:t>=0</m:t>
                    </m:r>
                  </m:oMath>
                </a14:m>
                <a:r>
                  <a:rPr lang="en-US" sz="1600">
                    <a:solidFill>
                      <a:prstClr val="black">
                        <a:lumMod val="85000"/>
                        <a:lumOff val="15000"/>
                      </a:prstClr>
                    </a:solidFill>
                    <a:latin typeface="Helvetica" pitchFamily="2" charset="0"/>
                    <a:cs typeface="Trebuchet MS"/>
                  </a:rPr>
                  <a:t>), a phase transition at </a:t>
                </a:r>
                <a:r>
                  <a:rPr lang="en-US" sz="1600">
                    <a:solidFill>
                      <a:prstClr val="black">
                        <a:lumMod val="85000"/>
                        <a:lumOff val="15000"/>
                      </a:prstClr>
                    </a:solidFill>
                    <a:latin typeface="Helvetica" pitchFamily="2" charset="0"/>
                    <a:cs typeface="Symbol" charset="2"/>
                  </a:rPr>
                  <a:t>~</a:t>
                </a:r>
                <a:r>
                  <a:rPr lang="en-US" sz="1600" i="1">
                    <a:solidFill>
                      <a:prstClr val="black">
                        <a:lumMod val="85000"/>
                        <a:lumOff val="15000"/>
                      </a:prstClr>
                    </a:solidFill>
                    <a:latin typeface="Helvetica" pitchFamily="2" charset="0"/>
                    <a:cs typeface="Trebuchet MS"/>
                  </a:rPr>
                  <a:t>T</a:t>
                </a:r>
                <a:r>
                  <a:rPr lang="en-US" sz="1600" baseline="-25000">
                    <a:solidFill>
                      <a:prstClr val="black">
                        <a:lumMod val="85000"/>
                        <a:lumOff val="15000"/>
                      </a:prstClr>
                    </a:solidFill>
                    <a:latin typeface="Helvetica" pitchFamily="2" charset="0"/>
                    <a:cs typeface="Trebuchet MS"/>
                  </a:rPr>
                  <a:t>EW</a:t>
                </a:r>
                <a:r>
                  <a:rPr lang="en-US" sz="1600">
                    <a:solidFill>
                      <a:prstClr val="black">
                        <a:lumMod val="85000"/>
                        <a:lumOff val="15000"/>
                      </a:prstClr>
                    </a:solidFill>
                    <a:latin typeface="Helvetica" pitchFamily="2" charset="0"/>
                    <a:cs typeface="Trebuchet MS"/>
                  </a:rPr>
                  <a:t> </a:t>
                </a:r>
                <a:r>
                  <a:rPr lang="en-US" sz="1200">
                    <a:solidFill>
                      <a:prstClr val="black">
                        <a:lumMod val="85000"/>
                        <a:lumOff val="15000"/>
                      </a:prstClr>
                    </a:solidFill>
                    <a:latin typeface="Helvetica" pitchFamily="2" charset="0"/>
                    <a:cs typeface="Trebuchet MS"/>
                  </a:rPr>
                  <a:t>(~10</a:t>
                </a:r>
                <a:r>
                  <a:rPr lang="en-US" sz="1200" baseline="30000">
                    <a:solidFill>
                      <a:prstClr val="black">
                        <a:lumMod val="85000"/>
                        <a:lumOff val="15000"/>
                      </a:prstClr>
                    </a:solidFill>
                    <a:latin typeface="Helvetica" pitchFamily="2" charset="0"/>
                    <a:cs typeface="Trebuchet MS"/>
                  </a:rPr>
                  <a:t>15</a:t>
                </a:r>
                <a:r>
                  <a:rPr lang="en-US" sz="1200">
                    <a:solidFill>
                      <a:prstClr val="black">
                        <a:lumMod val="85000"/>
                        <a:lumOff val="15000"/>
                      </a:prstClr>
                    </a:solidFill>
                    <a:latin typeface="Helvetica" pitchFamily="2" charset="0"/>
                    <a:cs typeface="Trebuchet MS"/>
                  </a:rPr>
                  <a:t> K, 10</a:t>
                </a:r>
                <a:r>
                  <a:rPr lang="en-US" sz="1200" baseline="30000">
                    <a:solidFill>
                      <a:prstClr val="black">
                        <a:lumMod val="85000"/>
                        <a:lumOff val="15000"/>
                      </a:prstClr>
                    </a:solidFill>
                    <a:latin typeface="Helvetica" pitchFamily="2" charset="0"/>
                    <a:cs typeface="Trebuchet MS"/>
                  </a:rPr>
                  <a:t>–12</a:t>
                </a:r>
                <a:r>
                  <a:rPr lang="en-US" sz="1200">
                    <a:solidFill>
                      <a:prstClr val="black">
                        <a:lumMod val="85000"/>
                        <a:lumOff val="15000"/>
                      </a:prstClr>
                    </a:solidFill>
                    <a:latin typeface="Helvetica" pitchFamily="2" charset="0"/>
                    <a:cs typeface="Trebuchet MS"/>
                  </a:rPr>
                  <a:t> s after the big bang)</a:t>
                </a:r>
                <a:r>
                  <a:rPr lang="en-US" sz="1600">
                    <a:solidFill>
                      <a:prstClr val="black">
                        <a:lumMod val="85000"/>
                        <a:lumOff val="15000"/>
                      </a:prstClr>
                    </a:solidFill>
                    <a:latin typeface="Helvetica" pitchFamily="2" charset="0"/>
                    <a:cs typeface="Trebuchet MS"/>
                  </a:rPr>
                  <a:t> led to </a:t>
                </a:r>
                <a14:m>
                  <m:oMath xmlns:m="http://schemas.openxmlformats.org/officeDocument/2006/math">
                    <m:sSub>
                      <m:sSubPr>
                        <m:ctrlPr>
                          <a:rPr lang="en-US" sz="1600" i="0">
                            <a:solidFill>
                              <a:prstClr val="black">
                                <a:lumMod val="85000"/>
                                <a:lumOff val="15000"/>
                              </a:prstClr>
                            </a:solidFill>
                            <a:latin typeface="Helvetica" pitchFamily="2" charset="0"/>
                            <a:cs typeface="Symbol" charset="2"/>
                          </a:rPr>
                        </m:ctrlPr>
                      </m:sSubPr>
                      <m:e>
                        <m:r>
                          <m:rPr>
                            <m:nor/>
                          </m:rPr>
                          <a:rPr lang="en-US" sz="1600" i="0">
                            <a:solidFill>
                              <a:prstClr val="black">
                                <a:lumMod val="85000"/>
                                <a:lumOff val="15000"/>
                              </a:prstClr>
                            </a:solidFill>
                            <a:latin typeface="Helvetica" pitchFamily="2" charset="0"/>
                            <a:cs typeface="Symbol" charset="2"/>
                          </a:rPr>
                          <m:t>|</m:t>
                        </m:r>
                        <m:r>
                          <a:rPr lang="en-US" sz="1600" i="1">
                            <a:solidFill>
                              <a:srgbClr val="000000"/>
                            </a:solidFill>
                            <a:latin typeface="Cambria Math" panose="02040503050406030204" pitchFamily="18" charset="0"/>
                            <a:ea typeface="Cambria Math" panose="02040503050406030204" pitchFamily="18" charset="0"/>
                          </a:rPr>
                          <m:t>𝜙</m:t>
                        </m:r>
                        <m:r>
                          <m:rPr>
                            <m:nor/>
                          </m:rPr>
                          <a:rPr lang="en-US" sz="1600" i="0" baseline="-25000">
                            <a:solidFill>
                              <a:prstClr val="black">
                                <a:lumMod val="85000"/>
                                <a:lumOff val="15000"/>
                              </a:prstClr>
                            </a:solidFill>
                            <a:latin typeface="Helvetica" pitchFamily="2" charset="0"/>
                            <a:cs typeface="Trebuchet MS"/>
                          </a:rPr>
                          <m:t>min</m:t>
                        </m:r>
                        <m:r>
                          <m:rPr>
                            <m:nor/>
                          </m:rPr>
                          <a:rPr lang="en-US" sz="1600" i="0">
                            <a:solidFill>
                              <a:prstClr val="black">
                                <a:lumMod val="85000"/>
                                <a:lumOff val="15000"/>
                              </a:prstClr>
                            </a:solidFill>
                            <a:latin typeface="Helvetica" pitchFamily="2" charset="0"/>
                            <a:cs typeface="Symbol" charset="2"/>
                          </a:rPr>
                          <m:t>|</m:t>
                        </m:r>
                        <m:r>
                          <a:rPr lang="en-US" sz="1600" b="0" i="1" smtClean="0">
                            <a:solidFill>
                              <a:prstClr val="black">
                                <a:lumMod val="85000"/>
                                <a:lumOff val="15000"/>
                              </a:prstClr>
                            </a:solidFill>
                            <a:latin typeface="Cambria Math" panose="02040503050406030204" pitchFamily="18" charset="0"/>
                            <a:cs typeface="Symbol" charset="2"/>
                          </a:rPr>
                          <m:t>=</m:t>
                        </m:r>
                        <m:r>
                          <a:rPr lang="en-US" sz="1600" i="1">
                            <a:solidFill>
                              <a:srgbClr val="000000"/>
                            </a:solidFill>
                            <a:latin typeface="Cambria Math" panose="02040503050406030204" pitchFamily="18" charset="0"/>
                            <a:ea typeface="Cambria Math" panose="02040503050406030204" pitchFamily="18" charset="0"/>
                          </a:rPr>
                          <m:t>𝜐</m:t>
                        </m:r>
                      </m:e>
                      <m:sub>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𝑇</m:t>
                            </m:r>
                          </m:e>
                          <m:sub>
                            <m:r>
                              <m:rPr>
                                <m:sty m:val="p"/>
                              </m:rPr>
                              <a:rPr lang="en-US" sz="1600" b="0" i="0" smtClean="0">
                                <a:solidFill>
                                  <a:srgbClr val="000000"/>
                                </a:solidFill>
                                <a:latin typeface="Cambria Math" panose="02040503050406030204" pitchFamily="18" charset="0"/>
                                <a:ea typeface="Cambria Math" panose="02040503050406030204" pitchFamily="18" charset="0"/>
                              </a:rPr>
                              <m:t>EW</m:t>
                            </m:r>
                          </m:sub>
                        </m:sSub>
                      </m:sub>
                    </m:sSub>
                  </m:oMath>
                </a14:m>
                <a:r>
                  <a:rPr lang="en-US" sz="1600">
                    <a:solidFill>
                      <a:prstClr val="black">
                        <a:lumMod val="85000"/>
                        <a:lumOff val="15000"/>
                      </a:prstClr>
                    </a:solidFill>
                    <a:latin typeface="Helvetica" pitchFamily="2" charset="0"/>
                    <a:cs typeface="Trebuchet MS"/>
                  </a:rPr>
                  <a:t> &gt; 0  </a:t>
                </a:r>
                <a:endParaRPr lang="en-US" sz="1600">
                  <a:solidFill>
                    <a:srgbClr val="595959"/>
                  </a:solidFill>
                  <a:latin typeface="Helvetica" pitchFamily="2" charset="0"/>
                  <a:cs typeface="Trebuchet MS"/>
                </a:endParaRPr>
              </a:p>
            </p:txBody>
          </p:sp>
        </mc:Choice>
        <mc:Fallback xmlns="">
          <p:sp>
            <p:nvSpPr>
              <p:cNvPr id="33" name="Rectangle 32">
                <a:extLst>
                  <a:ext uri="{FF2B5EF4-FFF2-40B4-BE49-F238E27FC236}">
                    <a16:creationId xmlns:a16="http://schemas.microsoft.com/office/drawing/2014/main" id="{5A4C1852-55C3-8170-B12B-CC37E1779AB7}"/>
                  </a:ext>
                </a:extLst>
              </p:cNvPr>
              <p:cNvSpPr>
                <a:spLocks noRot="1" noChangeAspect="1" noMove="1" noResize="1" noEditPoints="1" noAdjustHandles="1" noChangeArrowheads="1" noChangeShapeType="1" noTextEdit="1"/>
              </p:cNvSpPr>
              <p:nvPr/>
            </p:nvSpPr>
            <p:spPr>
              <a:xfrm>
                <a:off x="624534" y="2134335"/>
                <a:ext cx="4755033" cy="853247"/>
              </a:xfrm>
              <a:prstGeom prst="rect">
                <a:avLst/>
              </a:prstGeom>
              <a:blipFill>
                <a:blip r:embed="rId5"/>
                <a:stretch>
                  <a:fillRect l="-532" t="-2941" r="-1596" b="-5882"/>
                </a:stretch>
              </a:blipFill>
            </p:spPr>
            <p:txBody>
              <a:bodyPr/>
              <a:lstStyle/>
              <a:p>
                <a:r>
                  <a:rPr lang="en-CH">
                    <a:noFill/>
                  </a:rPr>
                  <a:t> </a:t>
                </a:r>
              </a:p>
            </p:txBody>
          </p:sp>
        </mc:Fallback>
      </mc:AlternateContent>
      <p:sp>
        <p:nvSpPr>
          <p:cNvPr id="34" name="Rectangle 33">
            <a:extLst>
              <a:ext uri="{FF2B5EF4-FFF2-40B4-BE49-F238E27FC236}">
                <a16:creationId xmlns:a16="http://schemas.microsoft.com/office/drawing/2014/main" id="{DFD6432F-1087-8E55-AC93-E63234C72085}"/>
              </a:ext>
            </a:extLst>
          </p:cNvPr>
          <p:cNvSpPr/>
          <p:nvPr/>
        </p:nvSpPr>
        <p:spPr>
          <a:xfrm>
            <a:off x="623288" y="1134606"/>
            <a:ext cx="2977033" cy="338554"/>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The BEH potential energy: </a:t>
            </a:r>
            <a:endParaRPr lang="en-US" sz="1600" i="1">
              <a:solidFill>
                <a:srgbClr val="595959"/>
              </a:solidFill>
              <a:latin typeface="Helvetica" pitchFamily="2" charset="0"/>
              <a:cs typeface="Trebuchet MS"/>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8D1B8B4-F450-8B6B-50A2-3324F0E00A6A}"/>
                  </a:ext>
                </a:extLst>
              </p:cNvPr>
              <p:cNvSpPr txBox="1"/>
              <p:nvPr/>
            </p:nvSpPr>
            <p:spPr>
              <a:xfrm>
                <a:off x="3364397" y="1254173"/>
                <a:ext cx="2650968" cy="369332"/>
              </a:xfrm>
              <a:prstGeom prst="rect">
                <a:avLst/>
              </a:prstGeom>
              <a:noFill/>
            </p:spPr>
            <p:txBody>
              <a:bodyPr wrap="square" rtlCol="0">
                <a:spAutoFit/>
              </a:bodyPr>
              <a:lstStyle/>
              <a:p>
                <a:pPr/>
                <a14:m>
                  <m:oMathPara xmlns:m="http://schemas.openxmlformats.org/officeDocument/2006/math">
                    <m:oMathParaPr>
                      <m:jc m:val="left"/>
                    </m:oMathParaPr>
                    <m:oMath>
                      <m:r>
                        <a:rPr lang="en-US" i="1" smtClean="0">
                          <a:solidFill>
                            <a:schemeClr val="tx1"/>
                          </a:solidFill>
                          <a:latin typeface="Cambria Math" panose="02040503050406030204" pitchFamily="18" charset="0"/>
                          <a:ea typeface="Cambria Math" panose="02040503050406030204" pitchFamily="18" charset="0"/>
                        </a:rPr>
                        <m:t>𝑉</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𝜙</m:t>
                          </m:r>
                        </m:e>
                      </m:d>
                      <m:r>
                        <a:rPr lang="en-US" b="0" i="1" smtClean="0">
                          <a:solidFill>
                            <a:schemeClr val="tx1"/>
                          </a:solidFill>
                          <a:latin typeface="Cambria Math" panose="02040503050406030204" pitchFamily="18" charset="0"/>
                          <a:ea typeface="Cambria Math" panose="02040503050406030204" pitchFamily="18" charset="0"/>
                        </a:rPr>
                        <m:t>=−</m:t>
                      </m:r>
                      <m:sSup>
                        <m:sSupPr>
                          <m:ctrlPr>
                            <a:rPr lang="en-US" i="1">
                              <a:solidFill>
                                <a:schemeClr val="tx1"/>
                              </a:solidFill>
                              <a:latin typeface="Cambria Math" panose="02040503050406030204" pitchFamily="18" charset="0"/>
                              <a:ea typeface="Cambria Math" panose="02040503050406030204" pitchFamily="18" charset="0"/>
                            </a:rPr>
                          </m:ctrlPr>
                        </m:sSupPr>
                        <m:e>
                          <m:r>
                            <a:rPr lang="en-US" i="1">
                              <a:solidFill>
                                <a:schemeClr val="tx1"/>
                              </a:solidFill>
                              <a:latin typeface="Cambria Math" panose="02040503050406030204" pitchFamily="18" charset="0"/>
                              <a:ea typeface="Cambria Math" panose="02040503050406030204" pitchFamily="18" charset="0"/>
                            </a:rPr>
                            <m:t>𝜇</m:t>
                          </m:r>
                        </m:e>
                        <m:sup>
                          <m:r>
                            <a:rPr lang="en-US" b="0" i="1" smtClean="0">
                              <a:solidFill>
                                <a:schemeClr val="tx1"/>
                              </a:solidFill>
                              <a:latin typeface="Cambria Math" panose="02040503050406030204" pitchFamily="18" charset="0"/>
                              <a:ea typeface="Cambria Math" panose="02040503050406030204" pitchFamily="18" charset="0"/>
                            </a:rPr>
                            <m:t>2</m:t>
                          </m:r>
                        </m:sup>
                      </m:sSup>
                      <m:sSup>
                        <m:sSupPr>
                          <m:ctrlPr>
                            <a:rPr lang="en-US" i="1">
                              <a:solidFill>
                                <a:schemeClr val="tx1"/>
                              </a:solidFill>
                              <a:latin typeface="Cambria Math" panose="02040503050406030204" pitchFamily="18" charset="0"/>
                              <a:ea typeface="Cambria Math" panose="02040503050406030204" pitchFamily="18" charset="0"/>
                            </a:rPr>
                          </m:ctrlPr>
                        </m:sSupPr>
                        <m:e>
                          <m:d>
                            <m:dPr>
                              <m:begChr m:val="|"/>
                              <m:endChr m:val="|"/>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𝜙</m:t>
                              </m:r>
                            </m:e>
                          </m:d>
                        </m:e>
                        <m:sup>
                          <m:r>
                            <a:rPr lang="en-US" b="0" i="1" smtClean="0">
                              <a:solidFill>
                                <a:schemeClr val="tx1"/>
                              </a:solidFill>
                              <a:latin typeface="Cambria Math" panose="02040503050406030204" pitchFamily="18" charset="0"/>
                              <a:ea typeface="Cambria Math" panose="02040503050406030204" pitchFamily="18" charset="0"/>
                            </a:rPr>
                            <m:t>2</m:t>
                          </m:r>
                        </m:sup>
                      </m:sSup>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𝜆</m:t>
                      </m:r>
                      <m:sSup>
                        <m:sSupPr>
                          <m:ctrlPr>
                            <a:rPr lang="en-US"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𝜙</m:t>
                              </m:r>
                            </m:e>
                          </m:d>
                        </m:e>
                        <m:sup>
                          <m:r>
                            <a:rPr lang="en-US" b="0" i="1" smtClean="0">
                              <a:solidFill>
                                <a:schemeClr val="tx1"/>
                              </a:solidFill>
                              <a:latin typeface="Cambria Math" panose="02040503050406030204" pitchFamily="18" charset="0"/>
                              <a:ea typeface="Cambria Math" panose="02040503050406030204" pitchFamily="18" charset="0"/>
                            </a:rPr>
                            <m:t>4</m:t>
                          </m:r>
                        </m:sup>
                      </m:sSup>
                    </m:oMath>
                  </m:oMathPara>
                </a14:m>
                <a:endParaRPr lang="en-GB" dirty="0">
                  <a:solidFill>
                    <a:schemeClr val="tx1"/>
                  </a:solidFill>
                  <a:latin typeface="Chalkduster"/>
                  <a:cs typeface="Chalkduster"/>
                </a:endParaRPr>
              </a:p>
            </p:txBody>
          </p:sp>
        </mc:Choice>
        <mc:Fallback xmlns="">
          <p:sp>
            <p:nvSpPr>
              <p:cNvPr id="35" name="TextBox 34">
                <a:extLst>
                  <a:ext uri="{FF2B5EF4-FFF2-40B4-BE49-F238E27FC236}">
                    <a16:creationId xmlns:a16="http://schemas.microsoft.com/office/drawing/2014/main" id="{E8D1B8B4-F450-8B6B-50A2-3324F0E00A6A}"/>
                  </a:ext>
                </a:extLst>
              </p:cNvPr>
              <p:cNvSpPr txBox="1">
                <a:spLocks noRot="1" noChangeAspect="1" noMove="1" noResize="1" noEditPoints="1" noAdjustHandles="1" noChangeArrowheads="1" noChangeShapeType="1" noTextEdit="1"/>
              </p:cNvSpPr>
              <p:nvPr/>
            </p:nvSpPr>
            <p:spPr>
              <a:xfrm>
                <a:off x="3364397" y="1254173"/>
                <a:ext cx="2650968" cy="369332"/>
              </a:xfrm>
              <a:prstGeom prst="rect">
                <a:avLst/>
              </a:prstGeom>
              <a:blipFill>
                <a:blip r:embed="rId6"/>
                <a:stretch>
                  <a:fillRect b="-13333"/>
                </a:stretch>
              </a:blipFill>
            </p:spPr>
            <p:txBody>
              <a:bodyPr/>
              <a:lstStyle/>
              <a:p>
                <a:r>
                  <a:rPr lang="en-GB">
                    <a:noFill/>
                  </a:rPr>
                  <a:t> </a:t>
                </a:r>
              </a:p>
            </p:txBody>
          </p:sp>
        </mc:Fallback>
      </mc:AlternateContent>
      <p:sp>
        <p:nvSpPr>
          <p:cNvPr id="38" name="TextBox 37">
            <a:extLst>
              <a:ext uri="{FF2B5EF4-FFF2-40B4-BE49-F238E27FC236}">
                <a16:creationId xmlns:a16="http://schemas.microsoft.com/office/drawing/2014/main" id="{E049B453-25DD-4797-05B7-0C52D3156643}"/>
              </a:ext>
            </a:extLst>
          </p:cNvPr>
          <p:cNvSpPr txBox="1"/>
          <p:nvPr/>
        </p:nvSpPr>
        <p:spPr>
          <a:xfrm>
            <a:off x="9486900" y="489447"/>
            <a:ext cx="2705100" cy="577081"/>
          </a:xfrm>
          <a:prstGeom prst="rect">
            <a:avLst/>
          </a:prstGeom>
          <a:solidFill>
            <a:schemeClr val="bg1"/>
          </a:solidFill>
        </p:spPr>
        <p:txBody>
          <a:bodyPr wrap="square" lIns="144000" rIns="144000" rtlCol="0">
            <a:spAutoFit/>
          </a:bodyPr>
          <a:lstStyle/>
          <a:p>
            <a:pPr marL="0">
              <a:spcBef>
                <a:spcPts val="3000"/>
              </a:spcBef>
            </a:pPr>
            <a:r>
              <a:rPr lang="en-CH" sz="1050">
                <a:solidFill>
                  <a:schemeClr val="tx1">
                    <a:lumMod val="75000"/>
                    <a:lumOff val="25000"/>
                  </a:schemeClr>
                </a:solidFill>
                <a:latin typeface="Helvetica Light" charset="0"/>
                <a:ea typeface="Helvetica Light" charset="0"/>
                <a:cs typeface="Helvetica Light" charset="0"/>
                <a:sym typeface="Wingdings" pitchFamily="2" charset="2"/>
              </a:rPr>
              <a:t>*Note that in the SM, this phase transition is a smooth crossover, ie, of 2</a:t>
            </a:r>
            <a:r>
              <a:rPr lang="en-CH" sz="1050" baseline="30000">
                <a:solidFill>
                  <a:schemeClr val="tx1">
                    <a:lumMod val="75000"/>
                    <a:lumOff val="25000"/>
                  </a:schemeClr>
                </a:solidFill>
                <a:latin typeface="Helvetica Light" charset="0"/>
                <a:ea typeface="Helvetica Light" charset="0"/>
                <a:cs typeface="Helvetica Light" charset="0"/>
                <a:sym typeface="Wingdings" pitchFamily="2" charset="2"/>
              </a:rPr>
              <a:t>nd</a:t>
            </a:r>
            <a:r>
              <a:rPr lang="en-CH" sz="1050">
                <a:solidFill>
                  <a:schemeClr val="tx1">
                    <a:lumMod val="75000"/>
                    <a:lumOff val="25000"/>
                  </a:schemeClr>
                </a:solidFill>
                <a:latin typeface="Helvetica Light" charset="0"/>
                <a:ea typeface="Helvetica Light" charset="0"/>
                <a:cs typeface="Helvetica Light" charset="0"/>
                <a:sym typeface="Wingdings" pitchFamily="2" charset="2"/>
              </a:rPr>
              <a:t>  order with no Higgs bubble creation</a:t>
            </a:r>
          </a:p>
        </p:txBody>
      </p:sp>
      <p:sp>
        <p:nvSpPr>
          <p:cNvPr id="39" name="TextBox 38">
            <a:extLst>
              <a:ext uri="{FF2B5EF4-FFF2-40B4-BE49-F238E27FC236}">
                <a16:creationId xmlns:a16="http://schemas.microsoft.com/office/drawing/2014/main" id="{46A494C9-D25A-BF89-B173-69A1AE1B69EF}"/>
              </a:ext>
            </a:extLst>
          </p:cNvPr>
          <p:cNvSpPr txBox="1"/>
          <p:nvPr/>
        </p:nvSpPr>
        <p:spPr>
          <a:xfrm>
            <a:off x="4478748" y="1717554"/>
            <a:ext cx="1683474" cy="246221"/>
          </a:xfrm>
          <a:prstGeom prst="rect">
            <a:avLst/>
          </a:prstGeom>
          <a:noFill/>
        </p:spPr>
        <p:txBody>
          <a:bodyPr wrap="none" rtlCol="0">
            <a:spAutoFit/>
          </a:bodyPr>
          <a:lstStyle/>
          <a:p>
            <a:pPr marL="0">
              <a:spcBef>
                <a:spcPts val="3000"/>
              </a:spcBef>
            </a:pPr>
            <a:r>
              <a:rPr lang="en-CH" sz="100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At lowest order (tree level)</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3AA3CB5-073D-EE3A-7856-7B0EF9DAEB7E}"/>
                  </a:ext>
                </a:extLst>
              </p:cNvPr>
              <p:cNvSpPr txBox="1"/>
              <p:nvPr/>
            </p:nvSpPr>
            <p:spPr>
              <a:xfrm>
                <a:off x="3646459" y="3963088"/>
                <a:ext cx="3214047" cy="315984"/>
              </a:xfrm>
              <a:prstGeom prst="rect">
                <a:avLst/>
              </a:prstGeom>
              <a:noFill/>
            </p:spPr>
            <p:txBody>
              <a:bodyPr wrap="square">
                <a:spAutoFit/>
              </a:bodyPr>
              <a:lstStyle/>
              <a:p>
                <a:r>
                  <a:rPr lang="en-US" sz="1200">
                    <a:solidFill>
                      <a:schemeClr val="tx1">
                        <a:lumMod val="50000"/>
                        <a:lumOff val="50000"/>
                      </a:schemeClr>
                    </a:solidFill>
                    <a:latin typeface="Helvetica Light" panose="020B0403020202020204" pitchFamily="34" charset="0"/>
                    <a:ea typeface="Cambria Math" panose="02040503050406030204" pitchFamily="18" charset="0"/>
                  </a:rPr>
                  <a:t>where was used: </a:t>
                </a:r>
                <a14:m>
                  <m:oMath xmlns:m="http://schemas.openxmlformats.org/officeDocument/2006/math">
                    <m:r>
                      <a:rPr lang="en-US" sz="1200" i="1">
                        <a:solidFill>
                          <a:schemeClr val="tx1">
                            <a:lumMod val="50000"/>
                            <a:lumOff val="50000"/>
                          </a:schemeClr>
                        </a:solidFill>
                        <a:latin typeface="Cambria Math" panose="02040503050406030204" pitchFamily="18" charset="0"/>
                        <a:ea typeface="Cambria Math" panose="02040503050406030204" pitchFamily="18" charset="0"/>
                      </a:rPr>
                      <m:t>𝑔</m:t>
                    </m:r>
                    <m:r>
                      <a:rPr lang="en-US" sz="1200" i="1">
                        <a:solidFill>
                          <a:schemeClr val="tx1">
                            <a:lumMod val="50000"/>
                            <a:lumOff val="50000"/>
                          </a:schemeClr>
                        </a:solidFill>
                        <a:latin typeface="Cambria Math" panose="02040503050406030204" pitchFamily="18" charset="0"/>
                        <a:ea typeface="Cambria Math" panose="02040503050406030204" pitchFamily="18" charset="0"/>
                      </a:rPr>
                      <m:t>/</m:t>
                    </m:r>
                    <m:sSub>
                      <m:sSubPr>
                        <m:ctrlPr>
                          <a:rPr lang="en-US" sz="1200"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US" sz="1200" i="1">
                            <a:solidFill>
                              <a:schemeClr val="tx1">
                                <a:lumMod val="50000"/>
                                <a:lumOff val="50000"/>
                              </a:schemeClr>
                            </a:solidFill>
                            <a:latin typeface="Cambria Math" panose="02040503050406030204" pitchFamily="18" charset="0"/>
                            <a:ea typeface="Cambria Math" panose="02040503050406030204" pitchFamily="18" charset="0"/>
                          </a:rPr>
                          <m:t>𝑚</m:t>
                        </m:r>
                      </m:e>
                      <m:sub>
                        <m:r>
                          <a:rPr lang="en-US" sz="1200" i="1">
                            <a:solidFill>
                              <a:schemeClr val="tx1">
                                <a:lumMod val="50000"/>
                                <a:lumOff val="50000"/>
                              </a:schemeClr>
                            </a:solidFill>
                            <a:latin typeface="Cambria Math" panose="02040503050406030204" pitchFamily="18" charset="0"/>
                            <a:ea typeface="Cambria Math" panose="02040503050406030204" pitchFamily="18" charset="0"/>
                          </a:rPr>
                          <m:t>𝑊</m:t>
                        </m:r>
                      </m:sub>
                    </m:sSub>
                    <m:r>
                      <a:rPr lang="en-US" sz="1200" i="1">
                        <a:solidFill>
                          <a:schemeClr val="tx1">
                            <a:lumMod val="50000"/>
                            <a:lumOff val="50000"/>
                          </a:schemeClr>
                        </a:solidFill>
                        <a:latin typeface="Cambria Math" panose="02040503050406030204" pitchFamily="18" charset="0"/>
                        <a:ea typeface="Cambria Math" panose="02040503050406030204" pitchFamily="18" charset="0"/>
                      </a:rPr>
                      <m:t>∝</m:t>
                    </m:r>
                    <m:rad>
                      <m:radPr>
                        <m:degHide m:val="on"/>
                        <m:ctrlPr>
                          <a:rPr lang="en-US" sz="1200" i="1" smtClean="0">
                            <a:solidFill>
                              <a:schemeClr val="tx1">
                                <a:lumMod val="50000"/>
                                <a:lumOff val="50000"/>
                              </a:schemeClr>
                            </a:solidFill>
                            <a:latin typeface="Cambria Math" panose="02040503050406030204" pitchFamily="18" charset="0"/>
                            <a:ea typeface="Cambria Math" panose="02040503050406030204" pitchFamily="18" charset="0"/>
                          </a:rPr>
                        </m:ctrlPr>
                      </m:radPr>
                      <m:deg/>
                      <m:e>
                        <m:sSub>
                          <m:sSubPr>
                            <m:ctrlPr>
                              <a:rPr lang="en-US" sz="1200"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US" sz="1200" i="1">
                                <a:solidFill>
                                  <a:schemeClr val="tx1">
                                    <a:lumMod val="50000"/>
                                    <a:lumOff val="50000"/>
                                  </a:schemeClr>
                                </a:solidFill>
                                <a:latin typeface="Cambria Math" panose="02040503050406030204" pitchFamily="18" charset="0"/>
                                <a:ea typeface="Cambria Math" panose="02040503050406030204" pitchFamily="18" charset="0"/>
                              </a:rPr>
                              <m:t>𝐺</m:t>
                            </m:r>
                          </m:e>
                          <m:sub>
                            <m:r>
                              <a:rPr lang="en-US" sz="1200" i="1">
                                <a:solidFill>
                                  <a:schemeClr val="tx1">
                                    <a:lumMod val="50000"/>
                                    <a:lumOff val="50000"/>
                                  </a:schemeClr>
                                </a:solidFill>
                                <a:latin typeface="Cambria Math" panose="02040503050406030204" pitchFamily="18" charset="0"/>
                                <a:ea typeface="Cambria Math" panose="02040503050406030204" pitchFamily="18" charset="0"/>
                              </a:rPr>
                              <m:t>𝐹</m:t>
                            </m:r>
                          </m:sub>
                        </m:sSub>
                      </m:e>
                    </m:rad>
                  </m:oMath>
                </a14:m>
                <a:endParaRPr lang="en-CH" sz="1200">
                  <a:solidFill>
                    <a:schemeClr val="tx1">
                      <a:lumMod val="50000"/>
                      <a:lumOff val="50000"/>
                    </a:schemeClr>
                  </a:solidFill>
                </a:endParaRPr>
              </a:p>
            </p:txBody>
          </p:sp>
        </mc:Choice>
        <mc:Fallback xmlns="">
          <p:sp>
            <p:nvSpPr>
              <p:cNvPr id="40" name="TextBox 39">
                <a:extLst>
                  <a:ext uri="{FF2B5EF4-FFF2-40B4-BE49-F238E27FC236}">
                    <a16:creationId xmlns:a16="http://schemas.microsoft.com/office/drawing/2014/main" id="{43AA3CB5-073D-EE3A-7856-7B0EF9DAEB7E}"/>
                  </a:ext>
                </a:extLst>
              </p:cNvPr>
              <p:cNvSpPr txBox="1">
                <a:spLocks noRot="1" noChangeAspect="1" noMove="1" noResize="1" noEditPoints="1" noAdjustHandles="1" noChangeArrowheads="1" noChangeShapeType="1" noTextEdit="1"/>
              </p:cNvSpPr>
              <p:nvPr/>
            </p:nvSpPr>
            <p:spPr>
              <a:xfrm>
                <a:off x="3646459" y="3963088"/>
                <a:ext cx="3214047" cy="315984"/>
              </a:xfrm>
              <a:prstGeom prst="rect">
                <a:avLst/>
              </a:prstGeom>
              <a:blipFill>
                <a:blip r:embed="rId7"/>
                <a:stretch>
                  <a:fillRect b="-12000"/>
                </a:stretch>
              </a:blipFill>
            </p:spPr>
            <p:txBody>
              <a:bodyPr/>
              <a:lstStyle/>
              <a:p>
                <a:r>
                  <a:rPr lang="en-CH">
                    <a:noFill/>
                  </a:rPr>
                  <a:t> </a:t>
                </a:r>
              </a:p>
            </p:txBody>
          </p:sp>
        </mc:Fallback>
      </mc:AlternateContent>
    </p:spTree>
    <p:extLst>
      <p:ext uri="{BB962C8B-B14F-4D97-AF65-F5344CB8AC3E}">
        <p14:creationId xmlns:p14="http://schemas.microsoft.com/office/powerpoint/2010/main" val="1960317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06A7-A67B-986B-8958-3333E9745BA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BF7988-5687-F991-EBF0-C896BCC705A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E40D62FB-6106-EE65-1205-F4254FA6212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The Brout-Englert-Higgs (BEH) mechanism</a:t>
            </a:r>
            <a:endParaRPr lang="en-US" sz="2800">
              <a:solidFill>
                <a:srgbClr val="0D7FBF"/>
              </a:solidFill>
              <a:latin typeface="Helvetica Light" pitchFamily="2" charset="0"/>
              <a:ea typeface="Trebuchet MS" pitchFamily="-84" charset="0"/>
              <a:cs typeface="Helvetica Light"/>
            </a:endParaRPr>
          </a:p>
        </p:txBody>
      </p:sp>
      <p:grpSp>
        <p:nvGrpSpPr>
          <p:cNvPr id="27" name="Group 26">
            <a:extLst>
              <a:ext uri="{FF2B5EF4-FFF2-40B4-BE49-F238E27FC236}">
                <a16:creationId xmlns:a16="http://schemas.microsoft.com/office/drawing/2014/main" id="{DB82619E-9CB3-FFF2-3381-A7EBBA0BFDA7}"/>
              </a:ext>
            </a:extLst>
          </p:cNvPr>
          <p:cNvGrpSpPr/>
          <p:nvPr/>
        </p:nvGrpSpPr>
        <p:grpSpPr>
          <a:xfrm>
            <a:off x="5169858" y="1059881"/>
            <a:ext cx="6702561" cy="2981378"/>
            <a:chOff x="4500887" y="1085140"/>
            <a:chExt cx="6702561" cy="2981378"/>
          </a:xfrm>
        </p:grpSpPr>
        <p:pic>
          <p:nvPicPr>
            <p:cNvPr id="28" name="Picture 27">
              <a:extLst>
                <a:ext uri="{FF2B5EF4-FFF2-40B4-BE49-F238E27FC236}">
                  <a16:creationId xmlns:a16="http://schemas.microsoft.com/office/drawing/2014/main" id="{016CC86C-1F49-58EF-A3BD-B7F6DE2D90BB}"/>
                </a:ext>
              </a:extLst>
            </p:cNvPr>
            <p:cNvPicPr>
              <a:picLocks noChangeAspect="1"/>
            </p:cNvPicPr>
            <p:nvPr/>
          </p:nvPicPr>
          <p:blipFill>
            <a:blip r:embed="rId2"/>
            <a:stretch>
              <a:fillRect/>
            </a:stretch>
          </p:blipFill>
          <p:spPr>
            <a:xfrm>
              <a:off x="5183648" y="1221718"/>
              <a:ext cx="6019800" cy="2844800"/>
            </a:xfrm>
            <a:prstGeom prst="rect">
              <a:avLst/>
            </a:prstGeom>
          </p:spPr>
        </p:pic>
        <p:sp>
          <p:nvSpPr>
            <p:cNvPr id="29" name="Rectangle 28">
              <a:extLst>
                <a:ext uri="{FF2B5EF4-FFF2-40B4-BE49-F238E27FC236}">
                  <a16:creationId xmlns:a16="http://schemas.microsoft.com/office/drawing/2014/main" id="{B7EDFC4F-E373-A119-EE12-BA08ECB9EBD1}"/>
                </a:ext>
              </a:extLst>
            </p:cNvPr>
            <p:cNvSpPr/>
            <p:nvPr/>
          </p:nvSpPr>
          <p:spPr>
            <a:xfrm>
              <a:off x="4810539" y="1085140"/>
              <a:ext cx="1656522" cy="902177"/>
            </a:xfrm>
            <a:prstGeom prst="rect">
              <a:avLst/>
            </a:prstGeom>
            <a:solidFill>
              <a:schemeClr val="bg1"/>
            </a:solidFill>
            <a:ln>
              <a:solidFill>
                <a:schemeClr val="bg1"/>
              </a:solidFill>
            </a:ln>
          </p:spPr>
          <p:txBody>
            <a:bodyPr wrap="none" rtlCol="0" anchor="ctr">
              <a:spAutoFit/>
            </a:bodyPr>
            <a:lstStyle/>
            <a:p>
              <a:pPr algn="l"/>
              <a:endParaRPr lang="en-CH" sz="1600">
                <a:latin typeface="Helvetica" pitchFamily="2" charset="0"/>
              </a:endParaRPr>
            </a:p>
          </p:txBody>
        </p:sp>
        <p:sp>
          <p:nvSpPr>
            <p:cNvPr id="30" name="Rectangle 29">
              <a:extLst>
                <a:ext uri="{FF2B5EF4-FFF2-40B4-BE49-F238E27FC236}">
                  <a16:creationId xmlns:a16="http://schemas.microsoft.com/office/drawing/2014/main" id="{DBFB6B77-BFEA-7785-40DE-88F9F720BDE8}"/>
                </a:ext>
              </a:extLst>
            </p:cNvPr>
            <p:cNvSpPr/>
            <p:nvPr/>
          </p:nvSpPr>
          <p:spPr>
            <a:xfrm>
              <a:off x="4500887" y="2039544"/>
              <a:ext cx="835198" cy="902177"/>
            </a:xfrm>
            <a:prstGeom prst="rect">
              <a:avLst/>
            </a:prstGeom>
            <a:solidFill>
              <a:schemeClr val="bg1"/>
            </a:solidFill>
            <a:ln>
              <a:solidFill>
                <a:schemeClr val="bg1"/>
              </a:solidFill>
            </a:ln>
          </p:spPr>
          <p:txBody>
            <a:bodyPr wrap="square" rtlCol="0" anchor="ctr">
              <a:spAutoFit/>
            </a:bodyPr>
            <a:lstStyle/>
            <a:p>
              <a:pPr algn="l"/>
              <a:endParaRPr lang="en-CH" sz="1600">
                <a:latin typeface="Helvetica" pitchFamily="2" charset="0"/>
              </a:endParaRPr>
            </a:p>
          </p:txBody>
        </p:sp>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B8C98C6-9B2B-70A3-679C-36A7A17B7515}"/>
                  </a:ext>
                </a:extLst>
              </p:cNvPr>
              <p:cNvSpPr txBox="1"/>
              <p:nvPr/>
            </p:nvSpPr>
            <p:spPr>
              <a:xfrm>
                <a:off x="623288" y="4563090"/>
                <a:ext cx="10160209" cy="1908792"/>
              </a:xfrm>
              <a:prstGeom prst="rect">
                <a:avLst/>
              </a:prstGeom>
              <a:noFill/>
            </p:spPr>
            <p:txBody>
              <a:bodyPr wrap="square">
                <a:spAutoFit/>
              </a:bodyPr>
              <a:lstStyle/>
              <a:p>
                <a:pPr defTabSz="457200" fontAlgn="base">
                  <a:spcBef>
                    <a:spcPts val="1800"/>
                  </a:spcBef>
                  <a:spcAft>
                    <a:spcPct val="0"/>
                  </a:spcAft>
                  <a:defRPr/>
                </a:pPr>
                <a:r>
                  <a:rPr lang="en-US" sz="1600" dirty="0">
                    <a:solidFill>
                      <a:srgbClr val="000000"/>
                    </a:solidFill>
                    <a:latin typeface="Helvetica" pitchFamily="2" charset="0"/>
                  </a:rPr>
                  <a:t>Developing </a:t>
                </a:r>
                <a14:m>
                  <m:oMath xmlns:m="http://schemas.openxmlformats.org/officeDocument/2006/math">
                    <m:r>
                      <a:rPr lang="en-US" sz="1600" i="1">
                        <a:latin typeface="Cambria Math" panose="02040503050406030204" pitchFamily="18" charset="0"/>
                        <a:ea typeface="Cambria Math" panose="02040503050406030204" pitchFamily="18" charset="0"/>
                      </a:rPr>
                      <m:t>𝜙</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𝑥</m:t>
                    </m:r>
                    <m:r>
                      <a:rPr lang="en-US" sz="1600" b="0" i="1" smtClean="0">
                        <a:latin typeface="Cambria Math" panose="02040503050406030204" pitchFamily="18" charset="0"/>
                        <a:ea typeface="Cambria Math" panose="02040503050406030204" pitchFamily="18" charset="0"/>
                      </a:rPr>
                      <m:t>)∝(0, </m:t>
                    </m:r>
                    <m:r>
                      <a:rPr lang="en-US" sz="1600" i="1">
                        <a:solidFill>
                          <a:srgbClr val="000000"/>
                        </a:solidFill>
                        <a:latin typeface="Cambria Math" panose="02040503050406030204" pitchFamily="18" charset="0"/>
                        <a:ea typeface="Cambria Math" panose="02040503050406030204" pitchFamily="18" charset="0"/>
                      </a:rPr>
                      <m:t>𝜐</m:t>
                    </m:r>
                    <m:r>
                      <a:rPr lang="en-US" sz="1600" i="1">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𝐻</m:t>
                    </m:r>
                    <m:d>
                      <m:dPr>
                        <m:ctrlPr>
                          <a:rPr lang="en-US" sz="1600" i="1">
                            <a:solidFill>
                              <a:srgbClr val="000000"/>
                            </a:solidFill>
                            <a:latin typeface="Cambria Math" panose="02040503050406030204" pitchFamily="18" charset="0"/>
                            <a:ea typeface="Cambria Math" panose="02040503050406030204" pitchFamily="18" charset="0"/>
                          </a:rPr>
                        </m:ctrlPr>
                      </m:dPr>
                      <m:e>
                        <m:r>
                          <a:rPr lang="en-US" sz="1600" i="1">
                            <a:solidFill>
                              <a:srgbClr val="000000"/>
                            </a:solidFill>
                            <a:latin typeface="Cambria Math" panose="02040503050406030204" pitchFamily="18" charset="0"/>
                            <a:ea typeface="Cambria Math" panose="02040503050406030204" pitchFamily="18" charset="0"/>
                          </a:rPr>
                          <m:t>𝑥</m:t>
                        </m:r>
                      </m:e>
                    </m:d>
                    <m:r>
                      <a:rPr lang="en-US" sz="1600" b="0" i="1" smtClean="0">
                        <a:solidFill>
                          <a:srgbClr val="000000"/>
                        </a:solidFill>
                        <a:latin typeface="Cambria Math" panose="02040503050406030204" pitchFamily="18" charset="0"/>
                        <a:ea typeface="Cambria Math" panose="02040503050406030204" pitchFamily="18" charset="0"/>
                      </a:rPr>
                      <m:t>)</m:t>
                    </m:r>
                  </m:oMath>
                </a14:m>
                <a:r>
                  <a:rPr lang="en-US" sz="1600" dirty="0">
                    <a:solidFill>
                      <a:srgbClr val="000000"/>
                    </a:solidFill>
                    <a:latin typeface="Helvetica" pitchFamily="2" charset="0"/>
                  </a:rPr>
                  <a:t> around the minimum and inserting it into the SM Lagrangian expanded by particle interactions with </a:t>
                </a:r>
                <a14:m>
                  <m:oMath xmlns:m="http://schemas.openxmlformats.org/officeDocument/2006/math">
                    <m:r>
                      <a:rPr lang="en-US" sz="1600" i="1">
                        <a:latin typeface="Cambria Math" panose="02040503050406030204" pitchFamily="18" charset="0"/>
                        <a:ea typeface="Cambria Math" panose="02040503050406030204" pitchFamily="18" charset="0"/>
                      </a:rPr>
                      <m:t>𝜙</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𝑥</m:t>
                    </m:r>
                    <m:r>
                      <a:rPr lang="en-US" sz="1600" i="1">
                        <a:latin typeface="Cambria Math" panose="02040503050406030204" pitchFamily="18" charset="0"/>
                        <a:ea typeface="Cambria Math" panose="02040503050406030204" pitchFamily="18" charset="0"/>
                      </a:rPr>
                      <m:t>)</m:t>
                    </m:r>
                  </m:oMath>
                </a14:m>
                <a:r>
                  <a:rPr lang="en-US" sz="1600" dirty="0">
                    <a:solidFill>
                      <a:srgbClr val="000000"/>
                    </a:solidFill>
                    <a:latin typeface="Helvetica" pitchFamily="2" charset="0"/>
                  </a:rPr>
                  <a:t>, determines the particle spectrum</a:t>
                </a:r>
              </a:p>
              <a:p>
                <a:pPr marL="285750" indent="-285750" defTabSz="457200" fontAlgn="base">
                  <a:spcBef>
                    <a:spcPts val="1200"/>
                  </a:spcBef>
                  <a:spcAft>
                    <a:spcPct val="0"/>
                  </a:spcAft>
                  <a:buFont typeface="Arial" panose="020B0604020202020204" pitchFamily="34" charset="0"/>
                  <a:buChar char="•"/>
                  <a:defRPr/>
                </a:pP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i="1">
                            <a:solidFill>
                              <a:srgbClr val="000000"/>
                            </a:solidFill>
                            <a:latin typeface="Cambria Math" panose="02040503050406030204" pitchFamily="18" charset="0"/>
                            <a:ea typeface="Cambria Math" panose="02040503050406030204" pitchFamily="18" charset="0"/>
                          </a:rPr>
                          <m:t>𝛾</m:t>
                        </m:r>
                      </m:sub>
                    </m:sSub>
                    <m:r>
                      <a:rPr lang="en-US" sz="1600" i="1">
                        <a:solidFill>
                          <a:srgbClr val="000000"/>
                        </a:solidFill>
                        <a:latin typeface="Cambria Math" panose="02040503050406030204" pitchFamily="18" charset="0"/>
                        <a:ea typeface="Cambria Math" panose="02040503050406030204" pitchFamily="18" charset="0"/>
                      </a:rPr>
                      <m:t>=0</m:t>
                    </m:r>
                  </m:oMath>
                </a14:m>
                <a:r>
                  <a:rPr lang="en-US" sz="1600" dirty="0">
                    <a:solidFill>
                      <a:srgbClr val="000000"/>
                    </a:solidFill>
                    <a:latin typeface="Helvetica" pitchFamily="2" charset="0"/>
                  </a:rPr>
                  <a:t>, </a:t>
                </a:r>
                <a14:m>
                  <m:oMath xmlns:m="http://schemas.openxmlformats.org/officeDocument/2006/math">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𝑊</m:t>
                        </m:r>
                      </m:sub>
                    </m:sSub>
                    <m:r>
                      <a:rPr lang="en-US" sz="1600" b="0" i="1" smtClean="0">
                        <a:solidFill>
                          <a:srgbClr val="000000"/>
                        </a:solidFill>
                        <a:latin typeface="Cambria Math" panose="02040503050406030204" pitchFamily="18" charset="0"/>
                        <a:ea typeface="Cambria Math" panose="02040503050406030204" pitchFamily="18" charset="0"/>
                      </a:rPr>
                      <m:t>=</m:t>
                    </m:r>
                    <m:f>
                      <m:fPr>
                        <m:ctrlPr>
                          <a:rPr lang="en-US" sz="1600" b="0" i="1" smtClean="0">
                            <a:solidFill>
                              <a:srgbClr val="000000"/>
                            </a:solidFill>
                            <a:latin typeface="Cambria Math" panose="02040503050406030204" pitchFamily="18" charset="0"/>
                            <a:ea typeface="Cambria Math" panose="02040503050406030204" pitchFamily="18" charset="0"/>
                          </a:rPr>
                        </m:ctrlPr>
                      </m:fPr>
                      <m:num>
                        <m:r>
                          <a:rPr lang="en-US" sz="1600" b="0" i="1" smtClean="0">
                            <a:solidFill>
                              <a:srgbClr val="000000"/>
                            </a:solidFill>
                            <a:latin typeface="Cambria Math" panose="02040503050406030204" pitchFamily="18" charset="0"/>
                            <a:ea typeface="Cambria Math" panose="02040503050406030204" pitchFamily="18" charset="0"/>
                          </a:rPr>
                          <m:t>1</m:t>
                        </m:r>
                      </m:num>
                      <m:den>
                        <m:r>
                          <a:rPr lang="en-US" sz="1600" b="0" i="1" smtClean="0">
                            <a:solidFill>
                              <a:srgbClr val="000000"/>
                            </a:solidFill>
                            <a:latin typeface="Cambria Math" panose="02040503050406030204" pitchFamily="18" charset="0"/>
                            <a:ea typeface="Cambria Math" panose="02040503050406030204" pitchFamily="18" charset="0"/>
                          </a:rPr>
                          <m:t>2</m:t>
                        </m:r>
                      </m:den>
                    </m:f>
                    <m:r>
                      <a:rPr lang="en-US" sz="1600" i="1">
                        <a:solidFill>
                          <a:srgbClr val="000000"/>
                        </a:solidFill>
                        <a:latin typeface="Cambria Math" panose="02040503050406030204" pitchFamily="18" charset="0"/>
                        <a:ea typeface="Cambria Math" panose="02040503050406030204" pitchFamily="18" charset="0"/>
                      </a:rPr>
                      <m:t>𝑔</m:t>
                    </m:r>
                    <m:r>
                      <a:rPr lang="en-US" sz="1600" i="1">
                        <a:solidFill>
                          <a:srgbClr val="000000"/>
                        </a:solidFill>
                        <a:latin typeface="Cambria Math" panose="02040503050406030204" pitchFamily="18" charset="0"/>
                        <a:ea typeface="Cambria Math" panose="02040503050406030204" pitchFamily="18" charset="0"/>
                      </a:rPr>
                      <m:t>𝜐</m:t>
                    </m:r>
                  </m:oMath>
                </a14:m>
                <a:r>
                  <a:rPr lang="en-US" sz="1600" dirty="0">
                    <a:solidFill>
                      <a:srgbClr val="000000"/>
                    </a:solidFill>
                    <a:latin typeface="Helvetica" pitchFamily="2" charset="0"/>
                  </a:rPr>
                  <a:t>,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𝑍</m:t>
                        </m:r>
                      </m:sub>
                    </m:sSub>
                    <m:r>
                      <a:rPr lang="en-US" sz="1600" i="1">
                        <a:solidFill>
                          <a:srgbClr val="000000"/>
                        </a:solidFill>
                        <a:latin typeface="Cambria Math" panose="02040503050406030204" pitchFamily="18" charset="0"/>
                        <a:ea typeface="Cambria Math" panose="02040503050406030204" pitchFamily="18" charset="0"/>
                      </a:rPr>
                      <m:t>=</m:t>
                    </m:r>
                    <m:f>
                      <m:fPr>
                        <m:ctrlPr>
                          <a:rPr lang="en-US" sz="1600" i="1">
                            <a:solidFill>
                              <a:srgbClr val="000000"/>
                            </a:solidFill>
                            <a:latin typeface="Cambria Math" panose="02040503050406030204" pitchFamily="18" charset="0"/>
                            <a:ea typeface="Cambria Math" panose="02040503050406030204" pitchFamily="18" charset="0"/>
                          </a:rPr>
                        </m:ctrlPr>
                      </m:fPr>
                      <m:num>
                        <m:r>
                          <a:rPr lang="en-US" sz="1600" i="1">
                            <a:solidFill>
                              <a:srgbClr val="000000"/>
                            </a:solidFill>
                            <a:latin typeface="Cambria Math" panose="02040503050406030204" pitchFamily="18" charset="0"/>
                            <a:ea typeface="Cambria Math" panose="02040503050406030204" pitchFamily="18" charset="0"/>
                          </a:rPr>
                          <m:t>1</m:t>
                        </m:r>
                      </m:num>
                      <m:den>
                        <m:r>
                          <a:rPr lang="en-US" sz="1600" i="1">
                            <a:solidFill>
                              <a:srgbClr val="000000"/>
                            </a:solidFill>
                            <a:latin typeface="Cambria Math" panose="02040503050406030204" pitchFamily="18" charset="0"/>
                            <a:ea typeface="Cambria Math" panose="02040503050406030204" pitchFamily="18" charset="0"/>
                          </a:rPr>
                          <m:t>2</m:t>
                        </m:r>
                      </m:den>
                    </m:f>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sSup>
                          <m:sSupPr>
                            <m:ctrlPr>
                              <a:rPr lang="en-US" sz="1600" b="0" i="1" smtClean="0">
                                <a:solidFill>
                                  <a:srgbClr val="000000"/>
                                </a:solidFill>
                                <a:latin typeface="Cambria Math" panose="02040503050406030204" pitchFamily="18" charset="0"/>
                                <a:ea typeface="Cambria Math" panose="02040503050406030204" pitchFamily="18" charset="0"/>
                              </a:rPr>
                            </m:ctrlPr>
                          </m:sSupPr>
                          <m:e>
                            <m:r>
                              <a:rPr lang="en-US" sz="1600" b="0" i="1" smtClean="0">
                                <a:solidFill>
                                  <a:srgbClr val="000000"/>
                                </a:solidFill>
                                <a:latin typeface="Cambria Math" panose="02040503050406030204" pitchFamily="18" charset="0"/>
                                <a:ea typeface="Cambria Math" panose="02040503050406030204" pitchFamily="18" charset="0"/>
                              </a:rPr>
                              <m:t>𝑔</m:t>
                            </m:r>
                          </m:e>
                          <m:sup>
                            <m:r>
                              <a:rPr lang="en-US" sz="1600" b="0" i="1" smtClean="0">
                                <a:solidFill>
                                  <a:srgbClr val="000000"/>
                                </a:solidFill>
                                <a:latin typeface="Cambria Math" panose="02040503050406030204" pitchFamily="18" charset="0"/>
                                <a:ea typeface="Cambria Math" panose="02040503050406030204" pitchFamily="18" charset="0"/>
                              </a:rPr>
                              <m:t>2</m:t>
                            </m:r>
                          </m:sup>
                        </m:sSup>
                        <m:r>
                          <a:rPr lang="en-US" sz="1600" b="0" i="1" smtClean="0">
                            <a:solidFill>
                              <a:srgbClr val="000000"/>
                            </a:solidFill>
                            <a:latin typeface="Cambria Math" panose="02040503050406030204" pitchFamily="18" charset="0"/>
                            <a:ea typeface="Cambria Math" panose="02040503050406030204" pitchFamily="18" charset="0"/>
                          </a:rPr>
                          <m:t>+</m:t>
                        </m:r>
                        <m:sSup>
                          <m:sSupPr>
                            <m:ctrlPr>
                              <a:rPr lang="en-US" sz="1600" i="1">
                                <a:solidFill>
                                  <a:srgbClr val="000000"/>
                                </a:solidFill>
                                <a:latin typeface="Cambria Math" panose="02040503050406030204" pitchFamily="18" charset="0"/>
                                <a:ea typeface="Cambria Math" panose="02040503050406030204" pitchFamily="18" charset="0"/>
                              </a:rPr>
                            </m:ctrlPr>
                          </m:sSupPr>
                          <m:e>
                            <m:r>
                              <a:rPr lang="en-US" sz="1600" i="1">
                                <a:solidFill>
                                  <a:srgbClr val="000000"/>
                                </a:solidFill>
                                <a:latin typeface="Cambria Math" panose="02040503050406030204" pitchFamily="18" charset="0"/>
                                <a:ea typeface="Cambria Math" panose="02040503050406030204" pitchFamily="18" charset="0"/>
                              </a:rPr>
                              <m:t>𝑔</m:t>
                            </m:r>
                          </m:e>
                          <m:sup>
                            <m:r>
                              <a:rPr lang="en-US" sz="1600" b="0" i="1" smtClean="0">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2</m:t>
                            </m:r>
                          </m:sup>
                        </m:sSup>
                      </m:e>
                    </m:rad>
                    <m:r>
                      <a:rPr lang="en-US" sz="1600" i="1">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oMath>
                </a14:m>
                <a:r>
                  <a:rPr lang="en-US" sz="1600" dirty="0">
                    <a:solidFill>
                      <a:srgbClr val="000000"/>
                    </a:solidFill>
                    <a:latin typeface="Helvetica" pitchFamily="2" charset="0"/>
                  </a:rPr>
                  <a:t>,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i="1">
                            <a:solidFill>
                              <a:srgbClr val="000000"/>
                            </a:solidFill>
                            <a:latin typeface="Cambria Math" panose="02040503050406030204" pitchFamily="18" charset="0"/>
                            <a:ea typeface="Cambria Math" panose="02040503050406030204" pitchFamily="18" charset="0"/>
                          </a:rPr>
                          <m:t>𝑊</m:t>
                        </m:r>
                      </m:sub>
                    </m:sSub>
                    <m:r>
                      <a:rPr lang="en-US" sz="1600" b="0" i="0" smtClean="0">
                        <a:solidFill>
                          <a:srgbClr val="000000"/>
                        </a:solidFill>
                        <a:latin typeface="Cambria Math" panose="02040503050406030204" pitchFamily="18" charset="0"/>
                        <a:ea typeface="Cambria Math" panose="02040503050406030204" pitchFamily="18" charset="0"/>
                      </a:rPr>
                      <m:t>/</m:t>
                    </m:r>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𝑍</m:t>
                        </m:r>
                      </m:sub>
                    </m:sSub>
                    <m:r>
                      <a:rPr lang="en-US" sz="1600" b="0" i="1" smtClean="0">
                        <a:solidFill>
                          <a:srgbClr val="000000"/>
                        </a:solidFill>
                        <a:latin typeface="Cambria Math" panose="02040503050406030204" pitchFamily="18" charset="0"/>
                        <a:ea typeface="Cambria Math" panose="02040503050406030204" pitchFamily="18" charset="0"/>
                      </a:rPr>
                      <m:t>=</m:t>
                    </m:r>
                    <m:func>
                      <m:funcPr>
                        <m:ctrlPr>
                          <a:rPr lang="en-US" sz="1600" b="0" i="0" smtClean="0">
                            <a:solidFill>
                              <a:srgbClr val="000000"/>
                            </a:solidFill>
                            <a:latin typeface="Cambria Math" panose="02040503050406030204" pitchFamily="18" charset="0"/>
                            <a:ea typeface="Cambria Math" panose="02040503050406030204" pitchFamily="18" charset="0"/>
                          </a:rPr>
                        </m:ctrlPr>
                      </m:funcPr>
                      <m:fName>
                        <m:r>
                          <m:rPr>
                            <m:sty m:val="p"/>
                          </m:rPr>
                          <a:rPr lang="en-US" sz="1600" b="0" i="0" smtClean="0">
                            <a:solidFill>
                              <a:srgbClr val="000000"/>
                            </a:solidFill>
                            <a:latin typeface="Cambria Math" panose="02040503050406030204" pitchFamily="18" charset="0"/>
                            <a:ea typeface="Cambria Math" panose="02040503050406030204" pitchFamily="18" charset="0"/>
                          </a:rPr>
                          <m:t>cos</m:t>
                        </m:r>
                      </m:fName>
                      <m:e>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𝜃</m:t>
                            </m:r>
                          </m:e>
                          <m:sub>
                            <m:r>
                              <a:rPr lang="en-US" sz="1600" b="0" i="1" smtClean="0">
                                <a:solidFill>
                                  <a:srgbClr val="000000"/>
                                </a:solidFill>
                                <a:latin typeface="Cambria Math" panose="02040503050406030204" pitchFamily="18" charset="0"/>
                                <a:ea typeface="Cambria Math" panose="02040503050406030204" pitchFamily="18" charset="0"/>
                              </a:rPr>
                              <m:t>𝑊</m:t>
                            </m:r>
                          </m:sub>
                        </m:sSub>
                      </m:e>
                    </m:func>
                  </m:oMath>
                </a14:m>
                <a:endParaRPr lang="en-US" sz="1600" dirty="0">
                  <a:solidFill>
                    <a:srgbClr val="000000"/>
                  </a:solidFill>
                  <a:latin typeface="Helvetica" pitchFamily="2" charset="0"/>
                </a:endParaRPr>
              </a:p>
              <a:p>
                <a:pPr marL="285750" indent="-285750" defTabSz="457200" fontAlgn="base">
                  <a:spcBef>
                    <a:spcPts val="600"/>
                  </a:spcBef>
                  <a:spcAft>
                    <a:spcPct val="0"/>
                  </a:spcAft>
                  <a:buFont typeface="Arial" panose="020B0604020202020204" pitchFamily="34" charset="0"/>
                  <a:buChar char="•"/>
                  <a:defRPr/>
                </a:pP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b="0" i="1" smtClean="0">
                            <a:solidFill>
                              <a:srgbClr val="000000"/>
                            </a:solidFill>
                            <a:latin typeface="Cambria Math" panose="02040503050406030204" pitchFamily="18" charset="0"/>
                            <a:ea typeface="Cambria Math" panose="02040503050406030204" pitchFamily="18" charset="0"/>
                          </a:rPr>
                          <m:t>𝑓</m:t>
                        </m:r>
                      </m:sub>
                    </m:sSub>
                    <m:r>
                      <a:rPr lang="en-US" sz="1600" i="1">
                        <a:solidFill>
                          <a:srgbClr val="000000"/>
                        </a:solidFill>
                        <a:latin typeface="Cambria Math" panose="02040503050406030204" pitchFamily="18" charset="0"/>
                        <a:ea typeface="Cambria Math" panose="02040503050406030204" pitchFamily="18" charset="0"/>
                      </a:rPr>
                      <m:t>=</m:t>
                    </m:r>
                    <m:f>
                      <m:fPr>
                        <m:ctrlPr>
                          <a:rPr lang="en-US" sz="1600" i="1">
                            <a:solidFill>
                              <a:srgbClr val="000000"/>
                            </a:solidFill>
                            <a:latin typeface="Cambria Math" panose="02040503050406030204" pitchFamily="18" charset="0"/>
                            <a:ea typeface="Cambria Math" panose="02040503050406030204" pitchFamily="18" charset="0"/>
                          </a:rPr>
                        </m:ctrlPr>
                      </m:fPr>
                      <m:num>
                        <m:r>
                          <a:rPr lang="en-US" sz="1600" i="1">
                            <a:solidFill>
                              <a:srgbClr val="000000"/>
                            </a:solidFill>
                            <a:latin typeface="Cambria Math" panose="02040503050406030204" pitchFamily="18" charset="0"/>
                            <a:ea typeface="Cambria Math" panose="02040503050406030204" pitchFamily="18" charset="0"/>
                          </a:rPr>
                          <m:t>1</m:t>
                        </m:r>
                      </m:num>
                      <m:den>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r>
                              <a:rPr lang="en-US" sz="1600" b="0" i="1" smtClean="0">
                                <a:solidFill>
                                  <a:srgbClr val="000000"/>
                                </a:solidFill>
                                <a:latin typeface="Cambria Math" panose="02040503050406030204" pitchFamily="18" charset="0"/>
                                <a:ea typeface="Cambria Math" panose="02040503050406030204" pitchFamily="18" charset="0"/>
                              </a:rPr>
                              <m:t>2</m:t>
                            </m:r>
                          </m:e>
                        </m:rad>
                      </m:den>
                    </m:f>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𝑦</m:t>
                        </m:r>
                      </m:e>
                      <m:sub>
                        <m:r>
                          <a:rPr lang="en-US" sz="1600" b="0" i="1" smtClean="0">
                            <a:solidFill>
                              <a:srgbClr val="000000"/>
                            </a:solidFill>
                            <a:latin typeface="Cambria Math" panose="02040503050406030204" pitchFamily="18" charset="0"/>
                            <a:ea typeface="Cambria Math" panose="02040503050406030204" pitchFamily="18" charset="0"/>
                          </a:rPr>
                          <m:t>𝑓</m:t>
                        </m:r>
                      </m:sub>
                    </m:sSub>
                    <m:r>
                      <a:rPr lang="en-US" sz="1600" i="1">
                        <a:solidFill>
                          <a:srgbClr val="000000"/>
                        </a:solidFill>
                        <a:latin typeface="Cambria Math" panose="02040503050406030204" pitchFamily="18" charset="0"/>
                        <a:ea typeface="Cambria Math" panose="02040503050406030204" pitchFamily="18" charset="0"/>
                      </a:rPr>
                      <m:t>𝜐</m:t>
                    </m:r>
                  </m:oMath>
                </a14:m>
                <a:r>
                  <a:rPr lang="en-US" sz="1600" dirty="0">
                    <a:solidFill>
                      <a:schemeClr val="tx1">
                        <a:lumMod val="75000"/>
                        <a:lumOff val="25000"/>
                      </a:schemeClr>
                    </a:solidFill>
                    <a:latin typeface="Helvetica" pitchFamily="2" charset="0"/>
                  </a:rPr>
                  <a:t>,  </a:t>
                </a:r>
                <a:r>
                  <a:rPr lang="en-US" sz="1200" dirty="0">
                    <a:solidFill>
                      <a:schemeClr val="tx1">
                        <a:lumMod val="75000"/>
                        <a:lumOff val="25000"/>
                      </a:schemeClr>
                    </a:solidFill>
                    <a:latin typeface="Helvetica" pitchFamily="2" charset="0"/>
                  </a:rPr>
                  <a:t>(</a:t>
                </a:r>
                <a14:m>
                  <m:oMath xmlns:m="http://schemas.openxmlformats.org/officeDocument/2006/math">
                    <m:sSub>
                      <m:sSub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sSubPr>
                      <m:e>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𝑦</m:t>
                        </m:r>
                      </m:e>
                      <m:sub>
                        <m:r>
                          <a:rPr lang="en-US" sz="1200" i="1">
                            <a:solidFill>
                              <a:schemeClr val="tx1">
                                <a:lumMod val="75000"/>
                                <a:lumOff val="25000"/>
                              </a:schemeClr>
                            </a:solidFill>
                            <a:latin typeface="Cambria Math" panose="02040503050406030204" pitchFamily="18" charset="0"/>
                            <a:ea typeface="Cambria Math" panose="02040503050406030204" pitchFamily="18" charset="0"/>
                          </a:rPr>
                          <m:t>𝑓</m:t>
                        </m:r>
                      </m:sub>
                    </m:sSub>
                    <m:r>
                      <a:rPr lang="en-US" sz="1200" i="1">
                        <a:solidFill>
                          <a:schemeClr val="tx1">
                            <a:lumMod val="75000"/>
                            <a:lumOff val="25000"/>
                          </a:schemeClr>
                        </a:solidFill>
                        <a:latin typeface="Cambria Math" panose="02040503050406030204" pitchFamily="18" charset="0"/>
                        <a:ea typeface="Cambria Math" panose="02040503050406030204" pitchFamily="18" charset="0"/>
                      </a:rPr>
                      <m:t> </m:t>
                    </m:r>
                  </m:oMath>
                </a14:m>
                <a:r>
                  <a:rPr lang="en-US" sz="1200" dirty="0">
                    <a:solidFill>
                      <a:schemeClr val="tx1">
                        <a:lumMod val="75000"/>
                        <a:lumOff val="25000"/>
                      </a:schemeClr>
                    </a:solidFill>
                    <a:latin typeface="Helvetica" pitchFamily="2" charset="0"/>
                  </a:rPr>
                  <a:t>= Yukawa couplings, not predicted by Higgs mechanism, note that </a:t>
                </a:r>
                <a14:m>
                  <m:oMath xmlns:m="http://schemas.openxmlformats.org/officeDocument/2006/math">
                    <m:sSub>
                      <m:sSub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sSubPr>
                      <m:e>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𝑦</m:t>
                        </m:r>
                      </m:e>
                      <m:sub>
                        <m:r>
                          <m:rPr>
                            <m:sty m:val="p"/>
                          </m:rPr>
                          <a:rPr lang="en-US" sz="1200" b="0" i="0" smtClean="0">
                            <a:solidFill>
                              <a:schemeClr val="tx1">
                                <a:lumMod val="75000"/>
                                <a:lumOff val="25000"/>
                              </a:schemeClr>
                            </a:solidFill>
                            <a:latin typeface="Cambria Math" panose="02040503050406030204" pitchFamily="18" charset="0"/>
                            <a:ea typeface="Cambria Math" panose="02040503050406030204" pitchFamily="18" charset="0"/>
                          </a:rPr>
                          <m:t>top</m:t>
                        </m:r>
                      </m:sub>
                    </m:sSub>
                    <m:r>
                      <a:rPr lang="en-US" sz="1200" i="1">
                        <a:solidFill>
                          <a:schemeClr val="tx1">
                            <a:lumMod val="75000"/>
                            <a:lumOff val="25000"/>
                          </a:schemeClr>
                        </a:solidFill>
                        <a:latin typeface="Cambria Math" panose="02040503050406030204" pitchFamily="18" charset="0"/>
                        <a:ea typeface="Cambria Math" panose="02040503050406030204" pitchFamily="18" charset="0"/>
                      </a:rPr>
                      <m:t>≈1</m:t>
                    </m:r>
                  </m:oMath>
                </a14:m>
                <a:r>
                  <a:rPr lang="en-US" sz="1200" dirty="0">
                    <a:solidFill>
                      <a:schemeClr val="tx1">
                        <a:lumMod val="75000"/>
                        <a:lumOff val="25000"/>
                      </a:schemeClr>
                    </a:solidFill>
                    <a:latin typeface="Helvetica" pitchFamily="2" charset="0"/>
                  </a:rPr>
                  <a:t>, but </a:t>
                </a:r>
                <a14:m>
                  <m:oMath xmlns:m="http://schemas.openxmlformats.org/officeDocument/2006/math">
                    <m:r>
                      <a:rPr lang="en-US" sz="1200" i="1" smtClean="0">
                        <a:solidFill>
                          <a:schemeClr val="tx1">
                            <a:lumMod val="75000"/>
                            <a:lumOff val="25000"/>
                          </a:schemeClr>
                        </a:solidFill>
                        <a:latin typeface="Cambria Math" panose="02040503050406030204" pitchFamily="18" charset="0"/>
                        <a:ea typeface="Cambria Math" panose="02040503050406030204" pitchFamily="18" charset="0"/>
                      </a:rPr>
                      <m:t>𝑦</m:t>
                    </m:r>
                    <m:r>
                      <a:rPr lang="en-US" sz="1200" b="0" i="1" baseline="-25000" smtClean="0">
                        <a:solidFill>
                          <a:schemeClr val="tx1">
                            <a:lumMod val="75000"/>
                            <a:lumOff val="25000"/>
                          </a:schemeClr>
                        </a:solidFill>
                        <a:latin typeface="Cambria Math" panose="02040503050406030204" pitchFamily="18" charset="0"/>
                        <a:ea typeface="Cambria Math" panose="02040503050406030204" pitchFamily="18" charset="0"/>
                      </a:rPr>
                      <m:t>𝑒</m:t>
                    </m:r>
                    <m:r>
                      <a:rPr lang="en-US" sz="1200" i="1">
                        <a:solidFill>
                          <a:schemeClr val="tx1">
                            <a:lumMod val="75000"/>
                            <a:lumOff val="25000"/>
                          </a:schemeClr>
                        </a:solidFill>
                        <a:latin typeface="Cambria Math" panose="02040503050406030204" pitchFamily="18" charset="0"/>
                        <a:ea typeface="Cambria Math" panose="02040503050406030204" pitchFamily="18" charset="0"/>
                      </a:rPr>
                      <m:t>≈</m:t>
                    </m:r>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3∙</m:t>
                    </m:r>
                    <m:sSup>
                      <m:sSup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sSupPr>
                      <m:e>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10</m:t>
                        </m:r>
                      </m:e>
                      <m:sup>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–6</m:t>
                        </m:r>
                      </m:sup>
                    </m:sSup>
                  </m:oMath>
                </a14:m>
                <a:r>
                  <a:rPr lang="en-US" sz="1200" dirty="0">
                    <a:solidFill>
                      <a:schemeClr val="tx1">
                        <a:lumMod val="75000"/>
                        <a:lumOff val="25000"/>
                      </a:schemeClr>
                    </a:solidFill>
                    <a:latin typeface="Helvetica" pitchFamily="2" charset="0"/>
                  </a:rPr>
                  <a:t>)</a:t>
                </a:r>
                <a:endParaRPr lang="en-US" sz="1400" dirty="0">
                  <a:solidFill>
                    <a:schemeClr val="tx1">
                      <a:lumMod val="75000"/>
                      <a:lumOff val="25000"/>
                    </a:schemeClr>
                  </a:solidFill>
                  <a:latin typeface="Helvetica" pitchFamily="2" charset="0"/>
                </a:endParaRPr>
              </a:p>
              <a:p>
                <a:pPr marL="285750" lvl="0" indent="-285750" defTabSz="457200" fontAlgn="base">
                  <a:spcBef>
                    <a:spcPts val="600"/>
                  </a:spcBef>
                  <a:spcAft>
                    <a:spcPct val="0"/>
                  </a:spcAft>
                  <a:buFont typeface="Arial" panose="020B0604020202020204" pitchFamily="34" charset="0"/>
                  <a:buChar char="•"/>
                  <a:defRPr/>
                </a:pP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i="1">
                            <a:solidFill>
                              <a:srgbClr val="000000"/>
                            </a:solidFill>
                            <a:latin typeface="Cambria Math" panose="02040503050406030204" pitchFamily="18" charset="0"/>
                            <a:ea typeface="Cambria Math" panose="02040503050406030204" pitchFamily="18" charset="0"/>
                          </a:rPr>
                          <m:t>𝐻</m:t>
                        </m:r>
                      </m:sub>
                    </m:sSub>
                    <m:r>
                      <a:rPr lang="en-US" sz="1600" i="1">
                        <a:solidFill>
                          <a:srgbClr val="000000"/>
                        </a:solidFill>
                        <a:latin typeface="Cambria Math" panose="02040503050406030204" pitchFamily="18" charset="0"/>
                        <a:ea typeface="Cambria Math" panose="02040503050406030204" pitchFamily="18" charset="0"/>
                      </a:rPr>
                      <m:t>=</m:t>
                    </m:r>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e>
                    </m:rad>
                    <m:r>
                      <a:rPr lang="en-US" sz="1600" i="1" smtClean="0">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𝜇</m:t>
                    </m:r>
                    <m:r>
                      <a:rPr lang="en-US" sz="1600" i="1">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r>
                          <a:rPr lang="en-US" sz="1600" i="1">
                            <a:solidFill>
                              <a:srgbClr val="000000"/>
                            </a:solidFill>
                            <a:latin typeface="Cambria Math" panose="02040503050406030204" pitchFamily="18" charset="0"/>
                            <a:ea typeface="Cambria Math" panose="02040503050406030204" pitchFamily="18" charset="0"/>
                          </a:rPr>
                          <m:t>𝜆</m:t>
                        </m:r>
                      </m:e>
                    </m:rad>
                  </m:oMath>
                </a14:m>
                <a:r>
                  <a:rPr lang="en-US" sz="1600" dirty="0">
                    <a:solidFill>
                      <a:srgbClr val="000000"/>
                    </a:solidFill>
                    <a:latin typeface="Helvetica" pitchFamily="2" charset="0"/>
                  </a:rPr>
                  <a:t> </a:t>
                </a:r>
                <a:r>
                  <a:rPr lang="en-US" sz="1400" dirty="0">
                    <a:solidFill>
                      <a:srgbClr val="000000">
                        <a:lumMod val="50000"/>
                        <a:lumOff val="50000"/>
                      </a:srgbClr>
                    </a:solidFill>
                    <a:latin typeface="Helvetica" pitchFamily="2" charset="0"/>
                  </a:rPr>
                  <a:t>+ </a:t>
                </a:r>
                <a14:m>
                  <m:oMath xmlns:m="http://schemas.openxmlformats.org/officeDocument/2006/math">
                    <m:r>
                      <m:rPr>
                        <m:sty m:val="p"/>
                      </m:rPr>
                      <a:rPr lang="el-GR" sz="1400" i="1">
                        <a:solidFill>
                          <a:srgbClr val="000000">
                            <a:lumMod val="50000"/>
                            <a:lumOff val="50000"/>
                          </a:srgbClr>
                        </a:solidFill>
                        <a:latin typeface="Cambria Math" panose="02040503050406030204" pitchFamily="18" charset="0"/>
                        <a:ea typeface="Cambria Math" panose="02040503050406030204" pitchFamily="18" charset="0"/>
                      </a:rPr>
                      <m:t>Δ</m:t>
                    </m:r>
                    <m:r>
                      <a:rPr lang="en-US" sz="1400" i="1">
                        <a:solidFill>
                          <a:srgbClr val="000000">
                            <a:lumMod val="50000"/>
                            <a:lumOff val="50000"/>
                          </a:srgbClr>
                        </a:solidFill>
                        <a:latin typeface="Cambria Math" panose="02040503050406030204" pitchFamily="18" charset="0"/>
                        <a:ea typeface="Cambria Math" panose="02040503050406030204" pitchFamily="18" charset="0"/>
                      </a:rPr>
                      <m:t>𝜆</m:t>
                    </m:r>
                    <m:r>
                      <a:rPr lang="en-US" sz="1400" i="1">
                        <a:solidFill>
                          <a:srgbClr val="000000">
                            <a:lumMod val="50000"/>
                            <a:lumOff val="50000"/>
                          </a:srgbClr>
                        </a:solidFill>
                        <a:latin typeface="Cambria Math" panose="02040503050406030204" pitchFamily="18" charset="0"/>
                        <a:ea typeface="Cambria Math" panose="02040503050406030204" pitchFamily="18" charset="0"/>
                      </a:rPr>
                      <m:t> </m:t>
                    </m:r>
                  </m:oMath>
                </a14:m>
                <a:r>
                  <a:rPr lang="en-US" sz="1200" dirty="0">
                    <a:solidFill>
                      <a:srgbClr val="000000">
                        <a:lumMod val="50000"/>
                        <a:lumOff val="50000"/>
                      </a:srgbClr>
                    </a:solidFill>
                    <a:latin typeface="Helvetica" pitchFamily="2" charset="0"/>
                  </a:rPr>
                  <a:t>(energy-dependent quantum corrections)</a:t>
                </a:r>
                <a:endParaRPr lang="en-US" sz="1600" dirty="0">
                  <a:solidFill>
                    <a:srgbClr val="000000">
                      <a:lumMod val="50000"/>
                      <a:lumOff val="50000"/>
                    </a:srgbClr>
                  </a:solidFill>
                  <a:latin typeface="Helvetica" pitchFamily="2" charset="0"/>
                </a:endParaRPr>
              </a:p>
            </p:txBody>
          </p:sp>
        </mc:Choice>
        <mc:Fallback xmlns="">
          <p:sp>
            <p:nvSpPr>
              <p:cNvPr id="31" name="TextBox 30">
                <a:extLst>
                  <a:ext uri="{FF2B5EF4-FFF2-40B4-BE49-F238E27FC236}">
                    <a16:creationId xmlns:a16="http://schemas.microsoft.com/office/drawing/2014/main" id="{8B8C98C6-9B2B-70A3-679C-36A7A17B7515}"/>
                  </a:ext>
                </a:extLst>
              </p:cNvPr>
              <p:cNvSpPr txBox="1">
                <a:spLocks noRot="1" noChangeAspect="1" noMove="1" noResize="1" noEditPoints="1" noAdjustHandles="1" noChangeArrowheads="1" noChangeShapeType="1" noTextEdit="1"/>
              </p:cNvSpPr>
              <p:nvPr/>
            </p:nvSpPr>
            <p:spPr>
              <a:xfrm>
                <a:off x="623288" y="4563090"/>
                <a:ext cx="10160209" cy="1908792"/>
              </a:xfrm>
              <a:prstGeom prst="rect">
                <a:avLst/>
              </a:prstGeom>
              <a:blipFill>
                <a:blip r:embed="rId3"/>
                <a:stretch>
                  <a:fillRect l="-249" t="-662" b="-6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27A98916-C6B9-9A19-F475-F50562F1BE7E}"/>
                  </a:ext>
                </a:extLst>
              </p:cNvPr>
              <p:cNvSpPr/>
              <p:nvPr/>
            </p:nvSpPr>
            <p:spPr>
              <a:xfrm>
                <a:off x="623287" y="3266188"/>
                <a:ext cx="4593227" cy="1016432"/>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At </a:t>
                </a:r>
                <a:r>
                  <a:rPr lang="en-US" sz="1600" i="1">
                    <a:solidFill>
                      <a:prstClr val="black">
                        <a:lumMod val="85000"/>
                        <a:lumOff val="15000"/>
                      </a:prstClr>
                    </a:solidFill>
                    <a:latin typeface="Helvetica" pitchFamily="2" charset="0"/>
                    <a:cs typeface="Trebuchet MS"/>
                  </a:rPr>
                  <a:t>T</a:t>
                </a:r>
                <a:r>
                  <a:rPr lang="en-US" sz="1600">
                    <a:solidFill>
                      <a:prstClr val="black">
                        <a:lumMod val="85000"/>
                        <a:lumOff val="15000"/>
                      </a:prstClr>
                    </a:solidFill>
                    <a:latin typeface="Helvetica" pitchFamily="2" charset="0"/>
                    <a:cs typeface="Trebuchet MS"/>
                  </a:rPr>
                  <a:t> = 0, </a:t>
                </a:r>
                <a14:m>
                  <m:oMath xmlns:m="http://schemas.openxmlformats.org/officeDocument/2006/math">
                    <m:r>
                      <a:rPr lang="en-US" sz="1600" i="1" smtClean="0">
                        <a:solidFill>
                          <a:schemeClr val="tx1"/>
                        </a:solidFill>
                        <a:latin typeface="Cambria Math" panose="02040503050406030204" pitchFamily="18" charset="0"/>
                        <a:ea typeface="Cambria Math" panose="02040503050406030204" pitchFamily="18" charset="0"/>
                      </a:rPr>
                      <m:t>𝑉</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𝜙</m:t>
                        </m:r>
                      </m:e>
                    </m:d>
                    <m:r>
                      <a:rPr lang="en-US" sz="1600" b="0" i="1" smtClean="0">
                        <a:solidFill>
                          <a:schemeClr val="tx1"/>
                        </a:solidFill>
                        <a:latin typeface="Cambria Math" panose="02040503050406030204" pitchFamily="18" charset="0"/>
                        <a:ea typeface="Cambria Math" panose="02040503050406030204" pitchFamily="18" charset="0"/>
                      </a:rPr>
                      <m:t> </m:t>
                    </m:r>
                  </m:oMath>
                </a14:m>
                <a:r>
                  <a:rPr lang="en-US" sz="1600">
                    <a:solidFill>
                      <a:prstClr val="black">
                        <a:lumMod val="85000"/>
                        <a:lumOff val="15000"/>
                      </a:prstClr>
                    </a:solidFill>
                    <a:latin typeface="Helvetica" pitchFamily="2" charset="0"/>
                    <a:cs typeface="Trebuchet MS"/>
                  </a:rPr>
                  <a:t>has a minimum at:</a:t>
                </a:r>
              </a:p>
              <a:p>
                <a:pPr>
                  <a:spcBef>
                    <a:spcPts val="1000"/>
                  </a:spcBef>
                </a:pPr>
                <a:r>
                  <a:rPr lang="en-US" sz="1600">
                    <a:solidFill>
                      <a:prstClr val="black">
                        <a:lumMod val="85000"/>
                        <a:lumOff val="15000"/>
                      </a:prstClr>
                    </a:solidFill>
                    <a:latin typeface="Cambria" panose="02040503050406030204" pitchFamily="18" charset="0"/>
                    <a:cs typeface="Trebuchet MS"/>
                  </a:rPr>
                  <a:t>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e>
                      <m:sub>
                        <m:r>
                          <a:rPr lang="en-US" sz="1600" b="0" i="1" smtClean="0">
                            <a:solidFill>
                              <a:srgbClr val="000000"/>
                            </a:solidFill>
                            <a:latin typeface="Cambria Math" panose="02040503050406030204" pitchFamily="18" charset="0"/>
                            <a:ea typeface="Cambria Math" panose="02040503050406030204" pitchFamily="18" charset="0"/>
                          </a:rPr>
                          <m:t>𝑇</m:t>
                        </m:r>
                        <m:r>
                          <a:rPr lang="en-US" sz="1600" b="0" i="1" smtClean="0">
                            <a:solidFill>
                              <a:srgbClr val="000000"/>
                            </a:solidFill>
                            <a:latin typeface="Cambria Math" panose="02040503050406030204" pitchFamily="18" charset="0"/>
                            <a:ea typeface="Cambria Math" panose="02040503050406030204" pitchFamily="18" charset="0"/>
                          </a:rPr>
                          <m:t>=0</m:t>
                        </m:r>
                      </m:sub>
                    </m:sSub>
                    <m:r>
                      <a:rPr lang="en-US" sz="1600" b="0" i="1" smtClean="0">
                        <a:solidFill>
                          <a:srgbClr val="000000"/>
                        </a:solidFill>
                        <a:latin typeface="Cambria Math" panose="02040503050406030204" pitchFamily="18" charset="0"/>
                        <a:ea typeface="Cambria Math" panose="02040503050406030204" pitchFamily="18" charset="0"/>
                      </a:rPr>
                      <m:t>=</m:t>
                    </m:r>
                    <m:rad>
                      <m:radPr>
                        <m:degHide m:val="on"/>
                        <m:ctrlPr>
                          <a:rPr lang="en-US" sz="1600" b="0" i="1" smtClean="0">
                            <a:solidFill>
                              <a:srgbClr val="000000"/>
                            </a:solidFill>
                            <a:latin typeface="Cambria Math" panose="02040503050406030204" pitchFamily="18" charset="0"/>
                            <a:ea typeface="Cambria Math" panose="02040503050406030204" pitchFamily="18" charset="0"/>
                          </a:rPr>
                        </m:ctrlPr>
                      </m:radPr>
                      <m:deg/>
                      <m:e>
                        <m:f>
                          <m:fPr>
                            <m:ctrlPr>
                              <a:rPr lang="en-US" sz="1600" b="0" i="1" smtClean="0">
                                <a:solidFill>
                                  <a:srgbClr val="000000"/>
                                </a:solidFill>
                                <a:latin typeface="Cambria Math" panose="02040503050406030204" pitchFamily="18" charset="0"/>
                                <a:ea typeface="Cambria Math" panose="02040503050406030204" pitchFamily="18" charset="0"/>
                              </a:rPr>
                            </m:ctrlPr>
                          </m:fPr>
                          <m:num>
                            <m:sSup>
                              <m:sSupPr>
                                <m:ctrlPr>
                                  <a:rPr lang="en-US" sz="1600" b="0" i="1" smtClean="0">
                                    <a:solidFill>
                                      <a:srgbClr val="000000"/>
                                    </a:solidFill>
                                    <a:latin typeface="Cambria Math" panose="02040503050406030204" pitchFamily="18" charset="0"/>
                                    <a:ea typeface="Cambria Math" panose="02040503050406030204" pitchFamily="18" charset="0"/>
                                  </a:rPr>
                                </m:ctrlPr>
                              </m:sSupPr>
                              <m:e>
                                <m:r>
                                  <a:rPr lang="en-US" sz="1600" b="0" i="1" smtClean="0">
                                    <a:solidFill>
                                      <a:srgbClr val="000000"/>
                                    </a:solidFill>
                                    <a:latin typeface="Cambria Math" panose="02040503050406030204" pitchFamily="18" charset="0"/>
                                    <a:ea typeface="Cambria Math" panose="02040503050406030204" pitchFamily="18" charset="0"/>
                                  </a:rPr>
                                  <m:t>𝜇</m:t>
                                </m:r>
                              </m:e>
                              <m:sup>
                                <m:r>
                                  <a:rPr lang="en-US" sz="1600" b="0" i="1" smtClean="0">
                                    <a:solidFill>
                                      <a:srgbClr val="000000"/>
                                    </a:solidFill>
                                    <a:latin typeface="Cambria Math" panose="02040503050406030204" pitchFamily="18" charset="0"/>
                                    <a:ea typeface="Cambria Math" panose="02040503050406030204" pitchFamily="18" charset="0"/>
                                  </a:rPr>
                                  <m:t>2</m:t>
                                </m:r>
                              </m:sup>
                            </m:sSup>
                          </m:num>
                          <m:den>
                            <m:r>
                              <a:rPr lang="en-US" sz="1600" b="0" i="1" smtClean="0">
                                <a:solidFill>
                                  <a:srgbClr val="000000"/>
                                </a:solidFill>
                                <a:latin typeface="Cambria Math" panose="02040503050406030204" pitchFamily="18" charset="0"/>
                                <a:ea typeface="Cambria Math" panose="02040503050406030204" pitchFamily="18" charset="0"/>
                              </a:rPr>
                              <m:t>2</m:t>
                            </m:r>
                            <m:r>
                              <a:rPr lang="en-US" sz="1600" b="0" i="1" smtClean="0">
                                <a:solidFill>
                                  <a:srgbClr val="000000"/>
                                </a:solidFill>
                                <a:latin typeface="Cambria Math" panose="02040503050406030204" pitchFamily="18" charset="0"/>
                                <a:ea typeface="Cambria Math" panose="02040503050406030204" pitchFamily="18" charset="0"/>
                              </a:rPr>
                              <m:t>𝜆</m:t>
                            </m:r>
                          </m:den>
                        </m:f>
                      </m:e>
                    </m:rad>
                  </m:oMath>
                </a14:m>
                <a:r>
                  <a:rPr lang="en-CH" sz="1600">
                    <a:latin typeface="Cambria" panose="02040503050406030204" pitchFamily="18" charset="0"/>
                  </a:rPr>
                  <a:t>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m:t>
                    </m:r>
                    <m:r>
                      <a:rPr lang="en-US" sz="1600" i="1">
                        <a:solidFill>
                          <a:srgbClr val="000000"/>
                        </a:solidFill>
                        <a:latin typeface="Cambria Math" panose="02040503050406030204" pitchFamily="18" charset="0"/>
                        <a:ea typeface="Cambria Math" panose="02040503050406030204" pitchFamily="18" charset="0"/>
                      </a:rPr>
                      <m:t>𝜐</m:t>
                    </m:r>
                    <m:r>
                      <a:rPr lang="en-US" sz="1600" b="0" i="1" smtClean="0">
                        <a:solidFill>
                          <a:srgbClr val="000000"/>
                        </a:solidFill>
                        <a:latin typeface="Cambria Math" panose="02040503050406030204" pitchFamily="18" charset="0"/>
                        <a:ea typeface="Cambria Math" panose="02040503050406030204" pitchFamily="18" charset="0"/>
                      </a:rPr>
                      <m:t>=</m:t>
                    </m:r>
                    <m:f>
                      <m:fPr>
                        <m:ctrlPr>
                          <a:rPr lang="en-US" sz="1600" b="0" i="1" smtClean="0">
                            <a:solidFill>
                              <a:srgbClr val="000000"/>
                            </a:solidFill>
                            <a:latin typeface="Cambria Math" panose="02040503050406030204" pitchFamily="18" charset="0"/>
                            <a:ea typeface="Cambria Math" panose="02040503050406030204" pitchFamily="18" charset="0"/>
                          </a:rPr>
                        </m:ctrlPr>
                      </m:fPr>
                      <m:num>
                        <m:r>
                          <a:rPr lang="en-US" sz="1600" b="0" i="1" smtClean="0">
                            <a:solidFill>
                              <a:srgbClr val="000000"/>
                            </a:solidFill>
                            <a:latin typeface="Cambria Math" panose="02040503050406030204" pitchFamily="18" charset="0"/>
                            <a:ea typeface="Cambria Math" panose="02040503050406030204" pitchFamily="18" charset="0"/>
                          </a:rPr>
                          <m:t>1</m:t>
                        </m:r>
                      </m:num>
                      <m:den>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rad>
                              <m:radPr>
                                <m:degHide m:val="on"/>
                                <m:ctrlPr>
                                  <a:rPr lang="en-US" sz="1600" i="1" smtClean="0">
                                    <a:solidFill>
                                      <a:srgbClr val="000000"/>
                                    </a:solidFill>
                                    <a:latin typeface="Cambria Math" panose="02040503050406030204" pitchFamily="18" charset="0"/>
                                    <a:ea typeface="Cambria Math" panose="02040503050406030204" pitchFamily="18" charset="0"/>
                                  </a:rPr>
                                </m:ctrlPr>
                              </m:radPr>
                              <m:deg/>
                              <m:e>
                                <m:r>
                                  <a:rPr lang="en-US" sz="1600" b="0" i="1" smtClean="0">
                                    <a:solidFill>
                                      <a:srgbClr val="000000"/>
                                    </a:solidFill>
                                    <a:latin typeface="Cambria Math" panose="02040503050406030204" pitchFamily="18" charset="0"/>
                                    <a:ea typeface="Cambria Math" panose="02040503050406030204" pitchFamily="18" charset="0"/>
                                  </a:rPr>
                                  <m:t>2</m:t>
                                </m:r>
                              </m:e>
                            </m:rad>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𝐺</m:t>
                                </m:r>
                              </m:e>
                              <m:sub>
                                <m:r>
                                  <a:rPr lang="en-US" sz="1600" b="0" i="1" smtClean="0">
                                    <a:solidFill>
                                      <a:srgbClr val="000000"/>
                                    </a:solidFill>
                                    <a:latin typeface="Cambria Math" panose="02040503050406030204" pitchFamily="18" charset="0"/>
                                    <a:ea typeface="Cambria Math" panose="02040503050406030204" pitchFamily="18" charset="0"/>
                                  </a:rPr>
                                  <m:t>𝐹</m:t>
                                </m:r>
                              </m:sub>
                            </m:sSub>
                          </m:e>
                        </m:rad>
                      </m:den>
                    </m:f>
                    <m:r>
                      <a:rPr lang="en-US" sz="1600" i="1">
                        <a:solidFill>
                          <a:srgbClr val="000000"/>
                        </a:solidFill>
                        <a:latin typeface="Cambria Math" panose="02040503050406030204" pitchFamily="18" charset="0"/>
                        <a:ea typeface="Cambria Math" panose="02040503050406030204" pitchFamily="18" charset="0"/>
                      </a:rPr>
                      <m:t>≈246 </m:t>
                    </m:r>
                    <m:r>
                      <m:rPr>
                        <m:sty m:val="p"/>
                      </m:rPr>
                      <a:rPr lang="en-US" sz="1600">
                        <a:solidFill>
                          <a:srgbClr val="000000"/>
                        </a:solidFill>
                        <a:latin typeface="Cambria Math" panose="02040503050406030204" pitchFamily="18" charset="0"/>
                        <a:ea typeface="Cambria Math" panose="02040503050406030204" pitchFamily="18" charset="0"/>
                      </a:rPr>
                      <m:t>GeV</m:t>
                    </m:r>
                    <m:r>
                      <a:rPr lang="en-US" sz="1600">
                        <a:solidFill>
                          <a:srgbClr val="000000"/>
                        </a:solidFill>
                        <a:latin typeface="Cambria Math" panose="02040503050406030204" pitchFamily="18" charset="0"/>
                        <a:ea typeface="Cambria Math" panose="02040503050406030204" pitchFamily="18" charset="0"/>
                      </a:rPr>
                      <m:t>)</m:t>
                    </m:r>
                  </m:oMath>
                </a14:m>
                <a:endParaRPr lang="en-CH" sz="1600">
                  <a:latin typeface="Cambria" panose="02040503050406030204" pitchFamily="18" charset="0"/>
                </a:endParaRPr>
              </a:p>
            </p:txBody>
          </p:sp>
        </mc:Choice>
        <mc:Fallback xmlns="">
          <p:sp>
            <p:nvSpPr>
              <p:cNvPr id="32" name="Rectangle 31">
                <a:extLst>
                  <a:ext uri="{FF2B5EF4-FFF2-40B4-BE49-F238E27FC236}">
                    <a16:creationId xmlns:a16="http://schemas.microsoft.com/office/drawing/2014/main" id="{E5698D0A-59EC-9F67-35D7-97CEF23C0D3E}"/>
                  </a:ext>
                </a:extLst>
              </p:cNvPr>
              <p:cNvSpPr>
                <a:spLocks noRot="1" noChangeAspect="1" noMove="1" noResize="1" noEditPoints="1" noAdjustHandles="1" noChangeArrowheads="1" noChangeShapeType="1" noTextEdit="1"/>
              </p:cNvSpPr>
              <p:nvPr/>
            </p:nvSpPr>
            <p:spPr>
              <a:xfrm>
                <a:off x="623287" y="3266188"/>
                <a:ext cx="4593227" cy="1016432"/>
              </a:xfrm>
              <a:prstGeom prst="rect">
                <a:avLst/>
              </a:prstGeom>
              <a:blipFill>
                <a:blip r:embed="rId4"/>
                <a:stretch>
                  <a:fillRect l="-551" t="-2469"/>
                </a:stretch>
              </a:blipFill>
            </p:spPr>
            <p:txBody>
              <a:bodyPr/>
              <a:lstStyle/>
              <a:p>
                <a:r>
                  <a:rPr lang="en-CH">
                    <a:noFill/>
                  </a:rPr>
                  <a:t> </a:t>
                </a:r>
              </a:p>
            </p:txBody>
          </p:sp>
        </mc:Fallback>
      </mc:AlternateContent>
      <p:sp>
        <p:nvSpPr>
          <p:cNvPr id="4" name="takeaway-band">
            <a:extLst>
              <a:ext uri="{FF2B5EF4-FFF2-40B4-BE49-F238E27FC236}">
                <a16:creationId xmlns:a16="http://schemas.microsoft.com/office/drawing/2014/main" id="{30E7BA78-5C27-3C5A-9ABC-6306522C638B}"/>
              </a:ext>
            </a:extLst>
          </p:cNvPr>
          <p:cNvSpPr>
            <a:spLocks noGrp="1"/>
          </p:cNvSpPr>
          <p:nvPr/>
        </p:nvSpPr>
        <p:spPr>
          <a:xfrm>
            <a:off x="3340941" y="1172172"/>
            <a:ext cx="2650968" cy="523220"/>
          </a:xfrm>
          <a:prstGeom prst="roundRect">
            <a:avLst>
              <a:gd name="adj" fmla="val 5000"/>
            </a:avLst>
          </a:prstGeom>
          <a:solidFill>
            <a:srgbClr val="EAF4FA"/>
          </a:solidFill>
          <a:ln w="9525">
            <a:solidFill>
              <a:srgbClr val="BBD8E8"/>
            </a:solidFill>
            <a:prstDash val="solid"/>
          </a:ln>
        </p:spPr>
        <p:txBody>
          <a:bodyPr/>
          <a:lstStyle/>
          <a:p>
            <a:endParaRPr lang="en-GB"/>
          </a:p>
        </p:txBody>
      </p: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E67666D2-353C-0F2F-5FAF-EF37F3B76EA2}"/>
                  </a:ext>
                </a:extLst>
              </p:cNvPr>
              <p:cNvSpPr/>
              <p:nvPr/>
            </p:nvSpPr>
            <p:spPr>
              <a:xfrm>
                <a:off x="624534" y="2134335"/>
                <a:ext cx="4755033" cy="853247"/>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The early universe, at </a:t>
                </a:r>
                <a:r>
                  <a:rPr lang="en-US" sz="1600" i="1">
                    <a:solidFill>
                      <a:prstClr val="black">
                        <a:lumMod val="85000"/>
                        <a:lumOff val="15000"/>
                      </a:prstClr>
                    </a:solidFill>
                    <a:latin typeface="Helvetica" pitchFamily="2" charset="0"/>
                    <a:cs typeface="Trebuchet MS"/>
                  </a:rPr>
                  <a:t>T</a:t>
                </a:r>
                <a:r>
                  <a:rPr lang="en-US" sz="1600">
                    <a:solidFill>
                      <a:prstClr val="black">
                        <a:lumMod val="85000"/>
                        <a:lumOff val="15000"/>
                      </a:prstClr>
                    </a:solidFill>
                    <a:latin typeface="Helvetica" pitchFamily="2" charset="0"/>
                    <a:cs typeface="Trebuchet MS"/>
                  </a:rPr>
                  <a:t> &gt; </a:t>
                </a:r>
                <a:r>
                  <a:rPr lang="en-US" sz="1600" i="1">
                    <a:solidFill>
                      <a:prstClr val="black">
                        <a:lumMod val="85000"/>
                        <a:lumOff val="15000"/>
                      </a:prstClr>
                    </a:solidFill>
                    <a:latin typeface="Helvetica" pitchFamily="2" charset="0"/>
                    <a:cs typeface="Trebuchet MS"/>
                  </a:rPr>
                  <a:t>T</a:t>
                </a:r>
                <a:r>
                  <a:rPr lang="en-US" sz="1600" baseline="-25000">
                    <a:solidFill>
                      <a:prstClr val="black">
                        <a:lumMod val="85000"/>
                        <a:lumOff val="15000"/>
                      </a:prstClr>
                    </a:solidFill>
                    <a:latin typeface="Helvetica" pitchFamily="2" charset="0"/>
                    <a:cs typeface="Trebuchet MS"/>
                  </a:rPr>
                  <a:t>EW</a:t>
                </a:r>
                <a:r>
                  <a:rPr lang="en-US" sz="1600">
                    <a:solidFill>
                      <a:prstClr val="black">
                        <a:lumMod val="85000"/>
                        <a:lumOff val="15000"/>
                      </a:prstClr>
                    </a:solidFill>
                    <a:latin typeface="Helvetica" pitchFamily="2" charset="0"/>
                    <a:cs typeface="Trebuchet MS"/>
                  </a:rPr>
                  <a:t>, was in a symmetric phase (</a:t>
                </a:r>
                <a:r>
                  <a:rPr lang="en-US" sz="1600">
                    <a:solidFill>
                      <a:prstClr val="black">
                        <a:lumMod val="85000"/>
                        <a:lumOff val="15000"/>
                      </a:prstClr>
                    </a:solidFill>
                    <a:latin typeface="Helvetica" pitchFamily="2" charset="0"/>
                    <a:cs typeface="Symbol" charset="2"/>
                  </a:rPr>
                  <a:t>|</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𝜙</m:t>
                    </m:r>
                  </m:oMath>
                </a14:m>
                <a:r>
                  <a:rPr lang="en-US" sz="1600" baseline="-25000">
                    <a:solidFill>
                      <a:prstClr val="black">
                        <a:lumMod val="85000"/>
                        <a:lumOff val="15000"/>
                      </a:prstClr>
                    </a:solidFill>
                    <a:latin typeface="Helvetica" pitchFamily="2" charset="0"/>
                    <a:cs typeface="Trebuchet MS"/>
                  </a:rPr>
                  <a:t>min</a:t>
                </a:r>
                <a:r>
                  <a:rPr lang="en-US" sz="1600">
                    <a:solidFill>
                      <a:prstClr val="black">
                        <a:lumMod val="85000"/>
                        <a:lumOff val="15000"/>
                      </a:prstClr>
                    </a:solidFill>
                    <a:latin typeface="Helvetica" pitchFamily="2" charset="0"/>
                    <a:cs typeface="Symbol" charset="2"/>
                  </a:rPr>
                  <a:t>|</a:t>
                </a:r>
                <a:r>
                  <a:rPr lang="en-US" sz="1600">
                    <a:solidFill>
                      <a:prstClr val="black">
                        <a:lumMod val="85000"/>
                        <a:lumOff val="15000"/>
                      </a:prstClr>
                    </a:solidFill>
                    <a:latin typeface="Helvetica" pitchFamily="2" charset="0"/>
                    <a:cs typeface="Trebuchet MS"/>
                  </a:rPr>
                  <a:t> =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𝜐</m:t>
                        </m:r>
                      </m:e>
                      <m:sub>
                        <m:r>
                          <a:rPr lang="en-US" sz="1600" i="1">
                            <a:solidFill>
                              <a:srgbClr val="000000"/>
                            </a:solidFill>
                            <a:latin typeface="Cambria Math" panose="02040503050406030204" pitchFamily="18" charset="0"/>
                            <a:ea typeface="Cambria Math" panose="02040503050406030204" pitchFamily="18" charset="0"/>
                          </a:rPr>
                          <m:t>𝑇</m:t>
                        </m:r>
                      </m:sub>
                    </m:sSub>
                    <m:r>
                      <a:rPr lang="en-US" sz="1600" b="0" i="1" smtClean="0">
                        <a:solidFill>
                          <a:srgbClr val="000000"/>
                        </a:solidFill>
                        <a:latin typeface="Cambria Math" panose="02040503050406030204" pitchFamily="18" charset="0"/>
                        <a:ea typeface="Cambria Math" panose="02040503050406030204" pitchFamily="18" charset="0"/>
                      </a:rPr>
                      <m:t>=0</m:t>
                    </m:r>
                  </m:oMath>
                </a14:m>
                <a:r>
                  <a:rPr lang="en-US" sz="1600">
                    <a:solidFill>
                      <a:prstClr val="black">
                        <a:lumMod val="85000"/>
                        <a:lumOff val="15000"/>
                      </a:prstClr>
                    </a:solidFill>
                    <a:latin typeface="Helvetica" pitchFamily="2" charset="0"/>
                    <a:cs typeface="Trebuchet MS"/>
                  </a:rPr>
                  <a:t>), a phase transition at </a:t>
                </a:r>
                <a:r>
                  <a:rPr lang="en-US" sz="1600">
                    <a:solidFill>
                      <a:prstClr val="black">
                        <a:lumMod val="85000"/>
                        <a:lumOff val="15000"/>
                      </a:prstClr>
                    </a:solidFill>
                    <a:latin typeface="Helvetica" pitchFamily="2" charset="0"/>
                    <a:cs typeface="Symbol" charset="2"/>
                  </a:rPr>
                  <a:t>~</a:t>
                </a:r>
                <a:r>
                  <a:rPr lang="en-US" sz="1600" i="1">
                    <a:solidFill>
                      <a:prstClr val="black">
                        <a:lumMod val="85000"/>
                        <a:lumOff val="15000"/>
                      </a:prstClr>
                    </a:solidFill>
                    <a:latin typeface="Helvetica" pitchFamily="2" charset="0"/>
                    <a:cs typeface="Trebuchet MS"/>
                  </a:rPr>
                  <a:t>T</a:t>
                </a:r>
                <a:r>
                  <a:rPr lang="en-US" sz="1600" baseline="-25000">
                    <a:solidFill>
                      <a:prstClr val="black">
                        <a:lumMod val="85000"/>
                        <a:lumOff val="15000"/>
                      </a:prstClr>
                    </a:solidFill>
                    <a:latin typeface="Helvetica" pitchFamily="2" charset="0"/>
                    <a:cs typeface="Trebuchet MS"/>
                  </a:rPr>
                  <a:t>EW</a:t>
                </a:r>
                <a:r>
                  <a:rPr lang="en-US" sz="1600">
                    <a:solidFill>
                      <a:prstClr val="black">
                        <a:lumMod val="85000"/>
                        <a:lumOff val="15000"/>
                      </a:prstClr>
                    </a:solidFill>
                    <a:latin typeface="Helvetica" pitchFamily="2" charset="0"/>
                    <a:cs typeface="Trebuchet MS"/>
                  </a:rPr>
                  <a:t> </a:t>
                </a:r>
                <a:r>
                  <a:rPr lang="en-US" sz="1200">
                    <a:solidFill>
                      <a:prstClr val="black">
                        <a:lumMod val="85000"/>
                        <a:lumOff val="15000"/>
                      </a:prstClr>
                    </a:solidFill>
                    <a:latin typeface="Helvetica" pitchFamily="2" charset="0"/>
                    <a:cs typeface="Trebuchet MS"/>
                  </a:rPr>
                  <a:t>(~10</a:t>
                </a:r>
                <a:r>
                  <a:rPr lang="en-US" sz="1200" baseline="30000">
                    <a:solidFill>
                      <a:prstClr val="black">
                        <a:lumMod val="85000"/>
                        <a:lumOff val="15000"/>
                      </a:prstClr>
                    </a:solidFill>
                    <a:latin typeface="Helvetica" pitchFamily="2" charset="0"/>
                    <a:cs typeface="Trebuchet MS"/>
                  </a:rPr>
                  <a:t>15</a:t>
                </a:r>
                <a:r>
                  <a:rPr lang="en-US" sz="1200">
                    <a:solidFill>
                      <a:prstClr val="black">
                        <a:lumMod val="85000"/>
                        <a:lumOff val="15000"/>
                      </a:prstClr>
                    </a:solidFill>
                    <a:latin typeface="Helvetica" pitchFamily="2" charset="0"/>
                    <a:cs typeface="Trebuchet MS"/>
                  </a:rPr>
                  <a:t> K, 10</a:t>
                </a:r>
                <a:r>
                  <a:rPr lang="en-US" sz="1200" baseline="30000">
                    <a:solidFill>
                      <a:prstClr val="black">
                        <a:lumMod val="85000"/>
                        <a:lumOff val="15000"/>
                      </a:prstClr>
                    </a:solidFill>
                    <a:latin typeface="Helvetica" pitchFamily="2" charset="0"/>
                    <a:cs typeface="Trebuchet MS"/>
                  </a:rPr>
                  <a:t>–12</a:t>
                </a:r>
                <a:r>
                  <a:rPr lang="en-US" sz="1200">
                    <a:solidFill>
                      <a:prstClr val="black">
                        <a:lumMod val="85000"/>
                        <a:lumOff val="15000"/>
                      </a:prstClr>
                    </a:solidFill>
                    <a:latin typeface="Helvetica" pitchFamily="2" charset="0"/>
                    <a:cs typeface="Trebuchet MS"/>
                  </a:rPr>
                  <a:t> s after the big bang)</a:t>
                </a:r>
                <a:r>
                  <a:rPr lang="en-US" sz="1600">
                    <a:solidFill>
                      <a:prstClr val="black">
                        <a:lumMod val="85000"/>
                        <a:lumOff val="15000"/>
                      </a:prstClr>
                    </a:solidFill>
                    <a:latin typeface="Helvetica" pitchFamily="2" charset="0"/>
                    <a:cs typeface="Trebuchet MS"/>
                  </a:rPr>
                  <a:t> led to </a:t>
                </a:r>
                <a14:m>
                  <m:oMath xmlns:m="http://schemas.openxmlformats.org/officeDocument/2006/math">
                    <m:sSub>
                      <m:sSubPr>
                        <m:ctrlPr>
                          <a:rPr lang="en-US" sz="1600" i="0">
                            <a:solidFill>
                              <a:prstClr val="black">
                                <a:lumMod val="85000"/>
                                <a:lumOff val="15000"/>
                              </a:prstClr>
                            </a:solidFill>
                            <a:latin typeface="Helvetica" pitchFamily="2" charset="0"/>
                            <a:cs typeface="Symbol" charset="2"/>
                          </a:rPr>
                        </m:ctrlPr>
                      </m:sSubPr>
                      <m:e>
                        <m:r>
                          <m:rPr>
                            <m:nor/>
                          </m:rPr>
                          <a:rPr lang="en-US" sz="1600" i="0">
                            <a:solidFill>
                              <a:prstClr val="black">
                                <a:lumMod val="85000"/>
                                <a:lumOff val="15000"/>
                              </a:prstClr>
                            </a:solidFill>
                            <a:latin typeface="Helvetica" pitchFamily="2" charset="0"/>
                            <a:cs typeface="Symbol" charset="2"/>
                          </a:rPr>
                          <m:t>|</m:t>
                        </m:r>
                        <m:r>
                          <a:rPr lang="en-US" sz="1600" i="1">
                            <a:solidFill>
                              <a:srgbClr val="000000"/>
                            </a:solidFill>
                            <a:latin typeface="Cambria Math" panose="02040503050406030204" pitchFamily="18" charset="0"/>
                            <a:ea typeface="Cambria Math" panose="02040503050406030204" pitchFamily="18" charset="0"/>
                          </a:rPr>
                          <m:t>𝜙</m:t>
                        </m:r>
                        <m:r>
                          <m:rPr>
                            <m:nor/>
                          </m:rPr>
                          <a:rPr lang="en-US" sz="1600" i="0" baseline="-25000">
                            <a:solidFill>
                              <a:prstClr val="black">
                                <a:lumMod val="85000"/>
                                <a:lumOff val="15000"/>
                              </a:prstClr>
                            </a:solidFill>
                            <a:latin typeface="Helvetica" pitchFamily="2" charset="0"/>
                            <a:cs typeface="Trebuchet MS"/>
                          </a:rPr>
                          <m:t>min</m:t>
                        </m:r>
                        <m:r>
                          <m:rPr>
                            <m:nor/>
                          </m:rPr>
                          <a:rPr lang="en-US" sz="1600" i="0">
                            <a:solidFill>
                              <a:prstClr val="black">
                                <a:lumMod val="85000"/>
                                <a:lumOff val="15000"/>
                              </a:prstClr>
                            </a:solidFill>
                            <a:latin typeface="Helvetica" pitchFamily="2" charset="0"/>
                            <a:cs typeface="Symbol" charset="2"/>
                          </a:rPr>
                          <m:t>|</m:t>
                        </m:r>
                        <m:r>
                          <a:rPr lang="en-US" sz="1600" b="0" i="1" smtClean="0">
                            <a:solidFill>
                              <a:prstClr val="black">
                                <a:lumMod val="85000"/>
                                <a:lumOff val="15000"/>
                              </a:prstClr>
                            </a:solidFill>
                            <a:latin typeface="Cambria Math" panose="02040503050406030204" pitchFamily="18" charset="0"/>
                            <a:cs typeface="Symbol" charset="2"/>
                          </a:rPr>
                          <m:t>=</m:t>
                        </m:r>
                        <m:r>
                          <a:rPr lang="en-US" sz="1600" i="1">
                            <a:solidFill>
                              <a:srgbClr val="000000"/>
                            </a:solidFill>
                            <a:latin typeface="Cambria Math" panose="02040503050406030204" pitchFamily="18" charset="0"/>
                            <a:ea typeface="Cambria Math" panose="02040503050406030204" pitchFamily="18" charset="0"/>
                          </a:rPr>
                          <m:t>𝜐</m:t>
                        </m:r>
                      </m:e>
                      <m:sub>
                        <m:sSub>
                          <m:sSubPr>
                            <m:ctrlPr>
                              <a:rPr lang="en-US" sz="1600" b="0" i="1" smtClean="0">
                                <a:solidFill>
                                  <a:srgbClr val="000000"/>
                                </a:solidFill>
                                <a:latin typeface="Cambria Math" panose="02040503050406030204" pitchFamily="18" charset="0"/>
                                <a:ea typeface="Cambria Math" panose="02040503050406030204" pitchFamily="18" charset="0"/>
                              </a:rPr>
                            </m:ctrlPr>
                          </m:sSubPr>
                          <m:e>
                            <m:r>
                              <a:rPr lang="en-US" sz="1600" b="0" i="1" smtClean="0">
                                <a:solidFill>
                                  <a:srgbClr val="000000"/>
                                </a:solidFill>
                                <a:latin typeface="Cambria Math" panose="02040503050406030204" pitchFamily="18" charset="0"/>
                                <a:ea typeface="Cambria Math" panose="02040503050406030204" pitchFamily="18" charset="0"/>
                              </a:rPr>
                              <m:t>𝑇</m:t>
                            </m:r>
                          </m:e>
                          <m:sub>
                            <m:r>
                              <m:rPr>
                                <m:sty m:val="p"/>
                              </m:rPr>
                              <a:rPr lang="en-US" sz="1600" b="0" i="0" smtClean="0">
                                <a:solidFill>
                                  <a:srgbClr val="000000"/>
                                </a:solidFill>
                                <a:latin typeface="Cambria Math" panose="02040503050406030204" pitchFamily="18" charset="0"/>
                                <a:ea typeface="Cambria Math" panose="02040503050406030204" pitchFamily="18" charset="0"/>
                              </a:rPr>
                              <m:t>EW</m:t>
                            </m:r>
                          </m:sub>
                        </m:sSub>
                      </m:sub>
                    </m:sSub>
                  </m:oMath>
                </a14:m>
                <a:r>
                  <a:rPr lang="en-US" sz="1600">
                    <a:solidFill>
                      <a:prstClr val="black">
                        <a:lumMod val="85000"/>
                        <a:lumOff val="15000"/>
                      </a:prstClr>
                    </a:solidFill>
                    <a:latin typeface="Helvetica" pitchFamily="2" charset="0"/>
                    <a:cs typeface="Trebuchet MS"/>
                  </a:rPr>
                  <a:t> &gt; 0  </a:t>
                </a:r>
                <a:endParaRPr lang="en-US" sz="1600">
                  <a:solidFill>
                    <a:srgbClr val="595959"/>
                  </a:solidFill>
                  <a:latin typeface="Helvetica" pitchFamily="2" charset="0"/>
                  <a:cs typeface="Trebuchet MS"/>
                </a:endParaRPr>
              </a:p>
            </p:txBody>
          </p:sp>
        </mc:Choice>
        <mc:Fallback xmlns="">
          <p:sp>
            <p:nvSpPr>
              <p:cNvPr id="33" name="Rectangle 32">
                <a:extLst>
                  <a:ext uri="{FF2B5EF4-FFF2-40B4-BE49-F238E27FC236}">
                    <a16:creationId xmlns:a16="http://schemas.microsoft.com/office/drawing/2014/main" id="{5A4C1852-55C3-8170-B12B-CC37E1779AB7}"/>
                  </a:ext>
                </a:extLst>
              </p:cNvPr>
              <p:cNvSpPr>
                <a:spLocks noRot="1" noChangeAspect="1" noMove="1" noResize="1" noEditPoints="1" noAdjustHandles="1" noChangeArrowheads="1" noChangeShapeType="1" noTextEdit="1"/>
              </p:cNvSpPr>
              <p:nvPr/>
            </p:nvSpPr>
            <p:spPr>
              <a:xfrm>
                <a:off x="624534" y="2134335"/>
                <a:ext cx="4755033" cy="853247"/>
              </a:xfrm>
              <a:prstGeom prst="rect">
                <a:avLst/>
              </a:prstGeom>
              <a:blipFill>
                <a:blip r:embed="rId5"/>
                <a:stretch>
                  <a:fillRect l="-532" t="-2941" r="-1596" b="-5882"/>
                </a:stretch>
              </a:blipFill>
            </p:spPr>
            <p:txBody>
              <a:bodyPr/>
              <a:lstStyle/>
              <a:p>
                <a:r>
                  <a:rPr lang="en-CH">
                    <a:noFill/>
                  </a:rPr>
                  <a:t> </a:t>
                </a:r>
              </a:p>
            </p:txBody>
          </p:sp>
        </mc:Fallback>
      </mc:AlternateContent>
      <p:sp>
        <p:nvSpPr>
          <p:cNvPr id="34" name="Rectangle 33">
            <a:extLst>
              <a:ext uri="{FF2B5EF4-FFF2-40B4-BE49-F238E27FC236}">
                <a16:creationId xmlns:a16="http://schemas.microsoft.com/office/drawing/2014/main" id="{43840175-BFAA-79BE-2305-2A7C773ADF05}"/>
              </a:ext>
            </a:extLst>
          </p:cNvPr>
          <p:cNvSpPr/>
          <p:nvPr/>
        </p:nvSpPr>
        <p:spPr>
          <a:xfrm>
            <a:off x="623288" y="1134606"/>
            <a:ext cx="2977033" cy="338554"/>
          </a:xfrm>
          <a:prstGeom prst="rect">
            <a:avLst/>
          </a:prstGeom>
        </p:spPr>
        <p:txBody>
          <a:bodyPr wrap="square">
            <a:spAutoFit/>
          </a:bodyPr>
          <a:lstStyle/>
          <a:p>
            <a:pPr>
              <a:spcBef>
                <a:spcPts val="1800"/>
              </a:spcBef>
            </a:pPr>
            <a:r>
              <a:rPr lang="en-US" sz="1600">
                <a:solidFill>
                  <a:prstClr val="black">
                    <a:lumMod val="85000"/>
                    <a:lumOff val="15000"/>
                  </a:prstClr>
                </a:solidFill>
                <a:latin typeface="Helvetica" pitchFamily="2" charset="0"/>
                <a:cs typeface="Trebuchet MS"/>
              </a:rPr>
              <a:t>The BEH potential energy: </a:t>
            </a:r>
            <a:endParaRPr lang="en-US" sz="1600" i="1">
              <a:solidFill>
                <a:srgbClr val="595959"/>
              </a:solidFill>
              <a:latin typeface="Helvetica" pitchFamily="2" charset="0"/>
              <a:cs typeface="Trebuchet MS"/>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39A3976B-7EA3-FEC3-1BD8-864A6617ACFC}"/>
                  </a:ext>
                </a:extLst>
              </p:cNvPr>
              <p:cNvSpPr txBox="1"/>
              <p:nvPr/>
            </p:nvSpPr>
            <p:spPr>
              <a:xfrm>
                <a:off x="3364397" y="1254173"/>
                <a:ext cx="2650968" cy="369332"/>
              </a:xfrm>
              <a:prstGeom prst="rect">
                <a:avLst/>
              </a:prstGeom>
              <a:noFill/>
            </p:spPr>
            <p:txBody>
              <a:bodyPr wrap="square" rtlCol="0">
                <a:spAutoFit/>
              </a:bodyPr>
              <a:lstStyle/>
              <a:p>
                <a:pPr/>
                <a14:m>
                  <m:oMathPara xmlns:m="http://schemas.openxmlformats.org/officeDocument/2006/math">
                    <m:oMathParaPr>
                      <m:jc m:val="left"/>
                    </m:oMathParaPr>
                    <m:oMath>
                      <m:r>
                        <a:rPr lang="en-US" i="1" smtClean="0">
                          <a:solidFill>
                            <a:schemeClr val="tx1"/>
                          </a:solidFill>
                          <a:latin typeface="Cambria Math" panose="02040503050406030204" pitchFamily="18" charset="0"/>
                          <a:ea typeface="Cambria Math" panose="02040503050406030204" pitchFamily="18" charset="0"/>
                        </a:rPr>
                        <m:t>𝑉</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𝜙</m:t>
                          </m:r>
                        </m:e>
                      </m:d>
                      <m:r>
                        <a:rPr lang="en-US" b="0" i="1" smtClean="0">
                          <a:solidFill>
                            <a:schemeClr val="tx1"/>
                          </a:solidFill>
                          <a:latin typeface="Cambria Math" panose="02040503050406030204" pitchFamily="18" charset="0"/>
                          <a:ea typeface="Cambria Math" panose="02040503050406030204" pitchFamily="18" charset="0"/>
                        </a:rPr>
                        <m:t>=−</m:t>
                      </m:r>
                      <m:sSup>
                        <m:sSupPr>
                          <m:ctrlPr>
                            <a:rPr lang="en-US" i="1">
                              <a:solidFill>
                                <a:schemeClr val="tx1"/>
                              </a:solidFill>
                              <a:latin typeface="Cambria Math" panose="02040503050406030204" pitchFamily="18" charset="0"/>
                              <a:ea typeface="Cambria Math" panose="02040503050406030204" pitchFamily="18" charset="0"/>
                            </a:rPr>
                          </m:ctrlPr>
                        </m:sSupPr>
                        <m:e>
                          <m:r>
                            <a:rPr lang="en-US" i="1">
                              <a:solidFill>
                                <a:schemeClr val="tx1"/>
                              </a:solidFill>
                              <a:latin typeface="Cambria Math" panose="02040503050406030204" pitchFamily="18" charset="0"/>
                              <a:ea typeface="Cambria Math" panose="02040503050406030204" pitchFamily="18" charset="0"/>
                            </a:rPr>
                            <m:t>𝜇</m:t>
                          </m:r>
                        </m:e>
                        <m:sup>
                          <m:r>
                            <a:rPr lang="en-US" b="0" i="1" smtClean="0">
                              <a:solidFill>
                                <a:schemeClr val="tx1"/>
                              </a:solidFill>
                              <a:latin typeface="Cambria Math" panose="02040503050406030204" pitchFamily="18" charset="0"/>
                              <a:ea typeface="Cambria Math" panose="02040503050406030204" pitchFamily="18" charset="0"/>
                            </a:rPr>
                            <m:t>2</m:t>
                          </m:r>
                        </m:sup>
                      </m:sSup>
                      <m:sSup>
                        <m:sSupPr>
                          <m:ctrlPr>
                            <a:rPr lang="en-US" i="1">
                              <a:solidFill>
                                <a:schemeClr val="tx1"/>
                              </a:solidFill>
                              <a:latin typeface="Cambria Math" panose="02040503050406030204" pitchFamily="18" charset="0"/>
                              <a:ea typeface="Cambria Math" panose="02040503050406030204" pitchFamily="18" charset="0"/>
                            </a:rPr>
                          </m:ctrlPr>
                        </m:sSupPr>
                        <m:e>
                          <m:d>
                            <m:dPr>
                              <m:begChr m:val="|"/>
                              <m:endChr m:val="|"/>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𝜙</m:t>
                              </m:r>
                            </m:e>
                          </m:d>
                        </m:e>
                        <m:sup>
                          <m:r>
                            <a:rPr lang="en-US" b="0" i="1" smtClean="0">
                              <a:solidFill>
                                <a:schemeClr val="tx1"/>
                              </a:solidFill>
                              <a:latin typeface="Cambria Math" panose="02040503050406030204" pitchFamily="18" charset="0"/>
                              <a:ea typeface="Cambria Math" panose="02040503050406030204" pitchFamily="18" charset="0"/>
                            </a:rPr>
                            <m:t>2</m:t>
                          </m:r>
                        </m:sup>
                      </m:sSup>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𝜆</m:t>
                      </m:r>
                      <m:sSup>
                        <m:sSupPr>
                          <m:ctrlPr>
                            <a:rPr lang="en-US" b="0" i="1" smtClean="0">
                              <a:solidFill>
                                <a:schemeClr val="tx1"/>
                              </a:solidFill>
                              <a:latin typeface="Cambria Math" panose="02040503050406030204" pitchFamily="18" charset="0"/>
                              <a:ea typeface="Cambria Math" panose="02040503050406030204" pitchFamily="18" charset="0"/>
                            </a:rPr>
                          </m:ctrlPr>
                        </m:sSupPr>
                        <m:e>
                          <m:d>
                            <m:dPr>
                              <m:begChr m:val="|"/>
                              <m:endChr m:val="|"/>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𝜙</m:t>
                              </m:r>
                            </m:e>
                          </m:d>
                        </m:e>
                        <m:sup>
                          <m:r>
                            <a:rPr lang="en-US" b="0" i="1" smtClean="0">
                              <a:solidFill>
                                <a:schemeClr val="tx1"/>
                              </a:solidFill>
                              <a:latin typeface="Cambria Math" panose="02040503050406030204" pitchFamily="18" charset="0"/>
                              <a:ea typeface="Cambria Math" panose="02040503050406030204" pitchFamily="18" charset="0"/>
                            </a:rPr>
                            <m:t>4</m:t>
                          </m:r>
                        </m:sup>
                      </m:sSup>
                    </m:oMath>
                  </m:oMathPara>
                </a14:m>
                <a:endParaRPr lang="en-GB" dirty="0">
                  <a:solidFill>
                    <a:schemeClr val="tx1"/>
                  </a:solidFill>
                  <a:latin typeface="Chalkduster"/>
                  <a:cs typeface="Chalkduster"/>
                </a:endParaRPr>
              </a:p>
            </p:txBody>
          </p:sp>
        </mc:Choice>
        <mc:Fallback xmlns="">
          <p:sp>
            <p:nvSpPr>
              <p:cNvPr id="35" name="TextBox 34">
                <a:extLst>
                  <a:ext uri="{FF2B5EF4-FFF2-40B4-BE49-F238E27FC236}">
                    <a16:creationId xmlns:a16="http://schemas.microsoft.com/office/drawing/2014/main" id="{E8D1B8B4-F450-8B6B-50A2-3324F0E00A6A}"/>
                  </a:ext>
                </a:extLst>
              </p:cNvPr>
              <p:cNvSpPr txBox="1">
                <a:spLocks noRot="1" noChangeAspect="1" noMove="1" noResize="1" noEditPoints="1" noAdjustHandles="1" noChangeArrowheads="1" noChangeShapeType="1" noTextEdit="1"/>
              </p:cNvSpPr>
              <p:nvPr/>
            </p:nvSpPr>
            <p:spPr>
              <a:xfrm>
                <a:off x="3364397" y="1254173"/>
                <a:ext cx="2650968" cy="369332"/>
              </a:xfrm>
              <a:prstGeom prst="rect">
                <a:avLst/>
              </a:prstGeom>
              <a:blipFill>
                <a:blip r:embed="rId6"/>
                <a:stretch>
                  <a:fillRect b="-13333"/>
                </a:stretch>
              </a:blipFill>
            </p:spPr>
            <p:txBody>
              <a:bodyPr/>
              <a:lstStyle/>
              <a:p>
                <a:r>
                  <a:rPr lang="en-GB">
                    <a:noFill/>
                  </a:rPr>
                  <a:t> </a:t>
                </a:r>
              </a:p>
            </p:txBody>
          </p:sp>
        </mc:Fallback>
      </mc:AlternateContent>
      <p:sp>
        <p:nvSpPr>
          <p:cNvPr id="38" name="TextBox 37">
            <a:extLst>
              <a:ext uri="{FF2B5EF4-FFF2-40B4-BE49-F238E27FC236}">
                <a16:creationId xmlns:a16="http://schemas.microsoft.com/office/drawing/2014/main" id="{802A3CC5-87A9-60F1-3DCB-DA4332101899}"/>
              </a:ext>
            </a:extLst>
          </p:cNvPr>
          <p:cNvSpPr txBox="1"/>
          <p:nvPr/>
        </p:nvSpPr>
        <p:spPr>
          <a:xfrm>
            <a:off x="9486900" y="489447"/>
            <a:ext cx="2705100" cy="577081"/>
          </a:xfrm>
          <a:prstGeom prst="rect">
            <a:avLst/>
          </a:prstGeom>
          <a:solidFill>
            <a:schemeClr val="bg1"/>
          </a:solidFill>
        </p:spPr>
        <p:txBody>
          <a:bodyPr wrap="square" lIns="144000" rIns="144000" rtlCol="0">
            <a:spAutoFit/>
          </a:bodyPr>
          <a:lstStyle/>
          <a:p>
            <a:pPr marL="0">
              <a:spcBef>
                <a:spcPts val="3000"/>
              </a:spcBef>
            </a:pPr>
            <a:r>
              <a:rPr lang="en-CH" sz="1050">
                <a:solidFill>
                  <a:schemeClr val="tx1">
                    <a:lumMod val="75000"/>
                    <a:lumOff val="25000"/>
                  </a:schemeClr>
                </a:solidFill>
                <a:latin typeface="Helvetica Light" charset="0"/>
                <a:ea typeface="Helvetica Light" charset="0"/>
                <a:cs typeface="Helvetica Light" charset="0"/>
                <a:sym typeface="Wingdings" pitchFamily="2" charset="2"/>
              </a:rPr>
              <a:t>*Note that in the SM, this phase transition is a smooth crossover, ie, of 2</a:t>
            </a:r>
            <a:r>
              <a:rPr lang="en-CH" sz="1050" baseline="30000">
                <a:solidFill>
                  <a:schemeClr val="tx1">
                    <a:lumMod val="75000"/>
                    <a:lumOff val="25000"/>
                  </a:schemeClr>
                </a:solidFill>
                <a:latin typeface="Helvetica Light" charset="0"/>
                <a:ea typeface="Helvetica Light" charset="0"/>
                <a:cs typeface="Helvetica Light" charset="0"/>
                <a:sym typeface="Wingdings" pitchFamily="2" charset="2"/>
              </a:rPr>
              <a:t>nd</a:t>
            </a:r>
            <a:r>
              <a:rPr lang="en-CH" sz="1050">
                <a:solidFill>
                  <a:schemeClr val="tx1">
                    <a:lumMod val="75000"/>
                    <a:lumOff val="25000"/>
                  </a:schemeClr>
                </a:solidFill>
                <a:latin typeface="Helvetica Light" charset="0"/>
                <a:ea typeface="Helvetica Light" charset="0"/>
                <a:cs typeface="Helvetica Light" charset="0"/>
                <a:sym typeface="Wingdings" pitchFamily="2" charset="2"/>
              </a:rPr>
              <a:t>  order with no Higgs bubble creation</a:t>
            </a:r>
          </a:p>
        </p:txBody>
      </p:sp>
      <p:sp>
        <p:nvSpPr>
          <p:cNvPr id="39" name="TextBox 38">
            <a:extLst>
              <a:ext uri="{FF2B5EF4-FFF2-40B4-BE49-F238E27FC236}">
                <a16:creationId xmlns:a16="http://schemas.microsoft.com/office/drawing/2014/main" id="{BD931E6C-88EA-517A-A2E5-92877FB033E8}"/>
              </a:ext>
            </a:extLst>
          </p:cNvPr>
          <p:cNvSpPr txBox="1"/>
          <p:nvPr/>
        </p:nvSpPr>
        <p:spPr>
          <a:xfrm>
            <a:off x="4478748" y="1717554"/>
            <a:ext cx="1683474" cy="246221"/>
          </a:xfrm>
          <a:prstGeom prst="rect">
            <a:avLst/>
          </a:prstGeom>
          <a:noFill/>
        </p:spPr>
        <p:txBody>
          <a:bodyPr wrap="none" rtlCol="0">
            <a:spAutoFit/>
          </a:bodyPr>
          <a:lstStyle/>
          <a:p>
            <a:pPr marL="0">
              <a:spcBef>
                <a:spcPts val="3000"/>
              </a:spcBef>
            </a:pPr>
            <a:r>
              <a:rPr lang="en-CH" sz="100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At lowest order (tree level)</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64E9B38-0E75-CEA3-D56D-6237D58AAD6D}"/>
                  </a:ext>
                </a:extLst>
              </p:cNvPr>
              <p:cNvSpPr txBox="1"/>
              <p:nvPr/>
            </p:nvSpPr>
            <p:spPr>
              <a:xfrm>
                <a:off x="3646459" y="3963088"/>
                <a:ext cx="3214047" cy="315984"/>
              </a:xfrm>
              <a:prstGeom prst="rect">
                <a:avLst/>
              </a:prstGeom>
              <a:noFill/>
            </p:spPr>
            <p:txBody>
              <a:bodyPr wrap="square">
                <a:spAutoFit/>
              </a:bodyPr>
              <a:lstStyle/>
              <a:p>
                <a:r>
                  <a:rPr lang="en-US" sz="1200">
                    <a:solidFill>
                      <a:schemeClr val="tx1">
                        <a:lumMod val="50000"/>
                        <a:lumOff val="50000"/>
                      </a:schemeClr>
                    </a:solidFill>
                    <a:latin typeface="Helvetica Light" panose="020B0403020202020204" pitchFamily="34" charset="0"/>
                    <a:ea typeface="Cambria Math" panose="02040503050406030204" pitchFamily="18" charset="0"/>
                  </a:rPr>
                  <a:t>where was used: </a:t>
                </a:r>
                <a14:m>
                  <m:oMath xmlns:m="http://schemas.openxmlformats.org/officeDocument/2006/math">
                    <m:r>
                      <a:rPr lang="en-US" sz="1200" i="1">
                        <a:solidFill>
                          <a:schemeClr val="tx1">
                            <a:lumMod val="50000"/>
                            <a:lumOff val="50000"/>
                          </a:schemeClr>
                        </a:solidFill>
                        <a:latin typeface="Cambria Math" panose="02040503050406030204" pitchFamily="18" charset="0"/>
                        <a:ea typeface="Cambria Math" panose="02040503050406030204" pitchFamily="18" charset="0"/>
                      </a:rPr>
                      <m:t>𝑔</m:t>
                    </m:r>
                    <m:r>
                      <a:rPr lang="en-US" sz="1200" i="1">
                        <a:solidFill>
                          <a:schemeClr val="tx1">
                            <a:lumMod val="50000"/>
                            <a:lumOff val="50000"/>
                          </a:schemeClr>
                        </a:solidFill>
                        <a:latin typeface="Cambria Math" panose="02040503050406030204" pitchFamily="18" charset="0"/>
                        <a:ea typeface="Cambria Math" panose="02040503050406030204" pitchFamily="18" charset="0"/>
                      </a:rPr>
                      <m:t>/</m:t>
                    </m:r>
                    <m:sSub>
                      <m:sSubPr>
                        <m:ctrlPr>
                          <a:rPr lang="en-US" sz="1200"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US" sz="1200" i="1">
                            <a:solidFill>
                              <a:schemeClr val="tx1">
                                <a:lumMod val="50000"/>
                                <a:lumOff val="50000"/>
                              </a:schemeClr>
                            </a:solidFill>
                            <a:latin typeface="Cambria Math" panose="02040503050406030204" pitchFamily="18" charset="0"/>
                            <a:ea typeface="Cambria Math" panose="02040503050406030204" pitchFamily="18" charset="0"/>
                          </a:rPr>
                          <m:t>𝑚</m:t>
                        </m:r>
                      </m:e>
                      <m:sub>
                        <m:r>
                          <a:rPr lang="en-US" sz="1200" i="1">
                            <a:solidFill>
                              <a:schemeClr val="tx1">
                                <a:lumMod val="50000"/>
                                <a:lumOff val="50000"/>
                              </a:schemeClr>
                            </a:solidFill>
                            <a:latin typeface="Cambria Math" panose="02040503050406030204" pitchFamily="18" charset="0"/>
                            <a:ea typeface="Cambria Math" panose="02040503050406030204" pitchFamily="18" charset="0"/>
                          </a:rPr>
                          <m:t>𝑊</m:t>
                        </m:r>
                      </m:sub>
                    </m:sSub>
                    <m:r>
                      <a:rPr lang="en-US" sz="1200" i="1">
                        <a:solidFill>
                          <a:schemeClr val="tx1">
                            <a:lumMod val="50000"/>
                            <a:lumOff val="50000"/>
                          </a:schemeClr>
                        </a:solidFill>
                        <a:latin typeface="Cambria Math" panose="02040503050406030204" pitchFamily="18" charset="0"/>
                        <a:ea typeface="Cambria Math" panose="02040503050406030204" pitchFamily="18" charset="0"/>
                      </a:rPr>
                      <m:t>∝</m:t>
                    </m:r>
                    <m:rad>
                      <m:radPr>
                        <m:degHide m:val="on"/>
                        <m:ctrlPr>
                          <a:rPr lang="en-US" sz="1200" i="1" smtClean="0">
                            <a:solidFill>
                              <a:schemeClr val="tx1">
                                <a:lumMod val="50000"/>
                                <a:lumOff val="50000"/>
                              </a:schemeClr>
                            </a:solidFill>
                            <a:latin typeface="Cambria Math" panose="02040503050406030204" pitchFamily="18" charset="0"/>
                            <a:ea typeface="Cambria Math" panose="02040503050406030204" pitchFamily="18" charset="0"/>
                          </a:rPr>
                        </m:ctrlPr>
                      </m:radPr>
                      <m:deg/>
                      <m:e>
                        <m:sSub>
                          <m:sSubPr>
                            <m:ctrlPr>
                              <a:rPr lang="en-US" sz="1200" i="1">
                                <a:solidFill>
                                  <a:schemeClr val="tx1">
                                    <a:lumMod val="50000"/>
                                    <a:lumOff val="50000"/>
                                  </a:schemeClr>
                                </a:solidFill>
                                <a:latin typeface="Cambria Math" panose="02040503050406030204" pitchFamily="18" charset="0"/>
                                <a:ea typeface="Cambria Math" panose="02040503050406030204" pitchFamily="18" charset="0"/>
                              </a:rPr>
                            </m:ctrlPr>
                          </m:sSubPr>
                          <m:e>
                            <m:r>
                              <a:rPr lang="en-US" sz="1200" i="1">
                                <a:solidFill>
                                  <a:schemeClr val="tx1">
                                    <a:lumMod val="50000"/>
                                    <a:lumOff val="50000"/>
                                  </a:schemeClr>
                                </a:solidFill>
                                <a:latin typeface="Cambria Math" panose="02040503050406030204" pitchFamily="18" charset="0"/>
                                <a:ea typeface="Cambria Math" panose="02040503050406030204" pitchFamily="18" charset="0"/>
                              </a:rPr>
                              <m:t>𝐺</m:t>
                            </m:r>
                          </m:e>
                          <m:sub>
                            <m:r>
                              <a:rPr lang="en-US" sz="1200" i="1">
                                <a:solidFill>
                                  <a:schemeClr val="tx1">
                                    <a:lumMod val="50000"/>
                                    <a:lumOff val="50000"/>
                                  </a:schemeClr>
                                </a:solidFill>
                                <a:latin typeface="Cambria Math" panose="02040503050406030204" pitchFamily="18" charset="0"/>
                                <a:ea typeface="Cambria Math" panose="02040503050406030204" pitchFamily="18" charset="0"/>
                              </a:rPr>
                              <m:t>𝐹</m:t>
                            </m:r>
                          </m:sub>
                        </m:sSub>
                      </m:e>
                    </m:rad>
                  </m:oMath>
                </a14:m>
                <a:endParaRPr lang="en-CH" sz="1200">
                  <a:solidFill>
                    <a:schemeClr val="tx1">
                      <a:lumMod val="50000"/>
                      <a:lumOff val="50000"/>
                    </a:schemeClr>
                  </a:solidFill>
                </a:endParaRPr>
              </a:p>
            </p:txBody>
          </p:sp>
        </mc:Choice>
        <mc:Fallback xmlns="">
          <p:sp>
            <p:nvSpPr>
              <p:cNvPr id="40" name="TextBox 39">
                <a:extLst>
                  <a:ext uri="{FF2B5EF4-FFF2-40B4-BE49-F238E27FC236}">
                    <a16:creationId xmlns:a16="http://schemas.microsoft.com/office/drawing/2014/main" id="{43AA3CB5-073D-EE3A-7856-7B0EF9DAEB7E}"/>
                  </a:ext>
                </a:extLst>
              </p:cNvPr>
              <p:cNvSpPr txBox="1">
                <a:spLocks noRot="1" noChangeAspect="1" noMove="1" noResize="1" noEditPoints="1" noAdjustHandles="1" noChangeArrowheads="1" noChangeShapeType="1" noTextEdit="1"/>
              </p:cNvSpPr>
              <p:nvPr/>
            </p:nvSpPr>
            <p:spPr>
              <a:xfrm>
                <a:off x="3646459" y="3963088"/>
                <a:ext cx="3214047" cy="315984"/>
              </a:xfrm>
              <a:prstGeom prst="rect">
                <a:avLst/>
              </a:prstGeom>
              <a:blipFill>
                <a:blip r:embed="rId7"/>
                <a:stretch>
                  <a:fillRect b="-12000"/>
                </a:stretch>
              </a:blipFill>
            </p:spPr>
            <p:txBody>
              <a:bodyPr/>
              <a:lstStyle/>
              <a:p>
                <a:r>
                  <a:rPr lang="en-CH">
                    <a:noFill/>
                  </a:rPr>
                  <a:t> </a:t>
                </a:r>
              </a:p>
            </p:txBody>
          </p:sp>
        </mc:Fallback>
      </mc:AlternateContent>
    </p:spTree>
    <p:extLst>
      <p:ext uri="{BB962C8B-B14F-4D97-AF65-F5344CB8AC3E}">
        <p14:creationId xmlns:p14="http://schemas.microsoft.com/office/powerpoint/2010/main" val="1006447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C3810-9FEF-9F70-1E76-8CA9DC4D8BE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28DF33-56AE-3039-B755-A7AD89B87AD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F6338B4C-8C08-89E5-675C-06C0459306A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The Brout-Englert-Higgs mechanism</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ABCD706-84E5-6F56-8726-092F9E8F2B94}"/>
                  </a:ext>
                </a:extLst>
              </p:cNvPr>
              <p:cNvSpPr/>
              <p:nvPr/>
            </p:nvSpPr>
            <p:spPr>
              <a:xfrm>
                <a:off x="623289" y="1134606"/>
                <a:ext cx="11073411" cy="3902158"/>
              </a:xfrm>
              <a:prstGeom prst="rect">
                <a:avLst/>
              </a:prstGeom>
            </p:spPr>
            <p:txBody>
              <a:bodyPr wrap="square">
                <a:spAutoFit/>
              </a:bodyPr>
              <a:lstStyle/>
              <a:p>
                <a:pPr>
                  <a:spcBef>
                    <a:spcPts val="1800"/>
                  </a:spcBef>
                </a:pPr>
                <a:r>
                  <a:rPr lang="en-US" sz="1600" b="1" dirty="0">
                    <a:latin typeface="Helvetica" pitchFamily="2" charset="0"/>
                    <a:cs typeface="Trebuchet MS"/>
                  </a:rPr>
                  <a:t>A few remarks:</a:t>
                </a:r>
              </a:p>
              <a:p>
                <a:pPr marL="285750" indent="-285750">
                  <a:spcBef>
                    <a:spcPts val="2400"/>
                  </a:spcBef>
                  <a:buFont typeface="Arial" panose="020B0604020202020204" pitchFamily="34" charset="0"/>
                  <a:buChar char="•"/>
                </a:pPr>
                <a:r>
                  <a:rPr lang="en-US" sz="1600" dirty="0">
                    <a:latin typeface="Helvetica" pitchFamily="2" charset="0"/>
                    <a:cs typeface="Trebuchet MS"/>
                  </a:rPr>
                  <a:t>The left-right asymmetric (chiral, V–A) gauge structure of weak interaction forbids “bare” fermion masses; they arise only via the BEH mechanism </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i="1">
                            <a:solidFill>
                              <a:srgbClr val="000000"/>
                            </a:solidFill>
                            <a:latin typeface="Cambria Math" panose="02040503050406030204" pitchFamily="18" charset="0"/>
                            <a:ea typeface="Cambria Math" panose="02040503050406030204" pitchFamily="18" charset="0"/>
                          </a:rPr>
                          <m:t>𝑓</m:t>
                        </m:r>
                      </m:sub>
                    </m:sSub>
                    <m:r>
                      <a:rPr lang="en-US" sz="1600" i="1">
                        <a:solidFill>
                          <a:srgbClr val="000000"/>
                        </a:solidFill>
                        <a:latin typeface="Cambria Math" panose="02040503050406030204" pitchFamily="18" charset="0"/>
                        <a:ea typeface="Cambria Math" panose="02040503050406030204" pitchFamily="18" charset="0"/>
                      </a:rPr>
                      <m:t>=</m:t>
                    </m:r>
                    <m:f>
                      <m:fPr>
                        <m:ctrlPr>
                          <a:rPr lang="en-US" sz="1600" i="1">
                            <a:solidFill>
                              <a:srgbClr val="000000"/>
                            </a:solidFill>
                            <a:latin typeface="Cambria Math" panose="02040503050406030204" pitchFamily="18" charset="0"/>
                            <a:ea typeface="Cambria Math" panose="02040503050406030204" pitchFamily="18" charset="0"/>
                          </a:rPr>
                        </m:ctrlPr>
                      </m:fPr>
                      <m:num>
                        <m:r>
                          <a:rPr lang="en-US" sz="1600" i="1">
                            <a:solidFill>
                              <a:srgbClr val="000000"/>
                            </a:solidFill>
                            <a:latin typeface="Cambria Math" panose="02040503050406030204" pitchFamily="18" charset="0"/>
                            <a:ea typeface="Cambria Math" panose="02040503050406030204" pitchFamily="18" charset="0"/>
                          </a:rPr>
                          <m:t>1</m:t>
                        </m:r>
                      </m:num>
                      <m:den>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e>
                        </m:rad>
                      </m:den>
                    </m:f>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𝑦</m:t>
                        </m:r>
                      </m:e>
                      <m:sub>
                        <m:r>
                          <a:rPr lang="en-US" sz="1600" i="1">
                            <a:solidFill>
                              <a:srgbClr val="000000"/>
                            </a:solidFill>
                            <a:latin typeface="Cambria Math" panose="02040503050406030204" pitchFamily="18" charset="0"/>
                            <a:ea typeface="Cambria Math" panose="02040503050406030204" pitchFamily="18" charset="0"/>
                          </a:rPr>
                          <m:t>𝑓</m:t>
                        </m:r>
                      </m:sub>
                    </m:sSub>
                    <m:r>
                      <a:rPr lang="en-US" sz="1600" i="1">
                        <a:solidFill>
                          <a:srgbClr val="000000"/>
                        </a:solidFill>
                        <a:latin typeface="Cambria Math" panose="02040503050406030204" pitchFamily="18" charset="0"/>
                        <a:ea typeface="Cambria Math" panose="02040503050406030204" pitchFamily="18" charset="0"/>
                      </a:rPr>
                      <m:t>𝜐</m:t>
                    </m:r>
                  </m:oMath>
                </a14:m>
                <a:r>
                  <a:rPr lang="en-US" sz="1600" dirty="0">
                    <a:solidFill>
                      <a:srgbClr val="000000"/>
                    </a:solidFill>
                    <a:latin typeface="Helvetica" pitchFamily="2" charset="0"/>
                  </a:rPr>
                  <a:t>, </a:t>
                </a:r>
                <a:r>
                  <a:rPr lang="en-US" sz="1600" dirty="0">
                    <a:latin typeface="Helvetica" pitchFamily="2" charset="0"/>
                    <a:cs typeface="Trebuchet MS"/>
                  </a:rPr>
                  <a:t>making SM fermions naturally light </a:t>
                </a:r>
              </a:p>
              <a:p>
                <a:pPr marL="285750" indent="-285750">
                  <a:spcBef>
                    <a:spcPts val="2400"/>
                  </a:spcBef>
                  <a:buFont typeface="Arial" panose="020B0604020202020204" pitchFamily="34" charset="0"/>
                  <a:buChar char="•"/>
                </a:pPr>
                <a:r>
                  <a:rPr lang="en-US" sz="1600" dirty="0">
                    <a:latin typeface="Helvetica" pitchFamily="2" charset="0"/>
                    <a:cs typeface="Trebuchet MS"/>
                  </a:rPr>
                  <a:t>The SM fermion structure may suggest that there are (many?) super-heavy left-right gauge symmetric fermions (beyond our reach) in a grand-unified framework, and the SM fermions only survived down to the EW scale because they cannot have bare masses. This may also explain the very light neutrinos (lepton-number violation has at least D=5, suppressed by super-heavy M)</a:t>
                </a:r>
              </a:p>
              <a:p>
                <a:pPr marL="285750" indent="-285750">
                  <a:spcBef>
                    <a:spcPts val="2400"/>
                  </a:spcBef>
                  <a:buFont typeface="Arial" panose="020B0604020202020204" pitchFamily="34" charset="0"/>
                  <a:buChar char="•"/>
                </a:pPr>
                <a:r>
                  <a:rPr lang="en-US" sz="1600" dirty="0">
                    <a:latin typeface="Helvetica" pitchFamily="2" charset="0"/>
                    <a:cs typeface="Trebuchet MS"/>
                  </a:rPr>
                  <a:t>The Higgs boson can have bare mass, so why is it (and with it the W and Z bosons) not super heavy?</a:t>
                </a:r>
              </a:p>
              <a:p>
                <a:pPr marL="285750" indent="-285750">
                  <a:spcBef>
                    <a:spcPts val="2400"/>
                  </a:spcBef>
                  <a:buFont typeface="Arial" panose="020B0604020202020204" pitchFamily="34" charset="0"/>
                  <a:buChar char="•"/>
                </a:pPr>
                <a:r>
                  <a:rPr lang="en-US" sz="1600" b="1" dirty="0">
                    <a:latin typeface="Helvetica" pitchFamily="2" charset="0"/>
                    <a:cs typeface="Trebuchet MS"/>
                  </a:rPr>
                  <a:t>This is the core conceptual challenge of the SM, calling for in-depth study of the scalar sector and potential TeV-scale extensions </a:t>
                </a:r>
              </a:p>
            </p:txBody>
          </p:sp>
        </mc:Choice>
        <mc:Fallback xmlns="">
          <p:sp>
            <p:nvSpPr>
              <p:cNvPr id="22" name="Rectangle 21">
                <a:extLst>
                  <a:ext uri="{FF2B5EF4-FFF2-40B4-BE49-F238E27FC236}">
                    <a16:creationId xmlns:a16="http://schemas.microsoft.com/office/drawing/2014/main" id="{CABCD706-84E5-6F56-8726-092F9E8F2B94}"/>
                  </a:ext>
                </a:extLst>
              </p:cNvPr>
              <p:cNvSpPr>
                <a:spLocks noRot="1" noChangeAspect="1" noMove="1" noResize="1" noEditPoints="1" noAdjustHandles="1" noChangeArrowheads="1" noChangeShapeType="1" noTextEdit="1"/>
              </p:cNvSpPr>
              <p:nvPr/>
            </p:nvSpPr>
            <p:spPr>
              <a:xfrm>
                <a:off x="623289" y="1134606"/>
                <a:ext cx="11073411" cy="3902158"/>
              </a:xfrm>
              <a:prstGeom prst="rect">
                <a:avLst/>
              </a:prstGeom>
              <a:blipFill>
                <a:blip r:embed="rId2"/>
                <a:stretch>
                  <a:fillRect l="-229" t="-649" b="-974"/>
                </a:stretch>
              </a:blipFill>
            </p:spPr>
            <p:txBody>
              <a:bodyPr/>
              <a:lstStyle/>
              <a:p>
                <a:r>
                  <a:rPr lang="en-GB">
                    <a:noFill/>
                  </a:rPr>
                  <a:t> </a:t>
                </a:r>
              </a:p>
            </p:txBody>
          </p:sp>
        </mc:Fallback>
      </mc:AlternateContent>
    </p:spTree>
    <p:extLst>
      <p:ext uri="{BB962C8B-B14F-4D97-AF65-F5344CB8AC3E}">
        <p14:creationId xmlns:p14="http://schemas.microsoft.com/office/powerpoint/2010/main" val="1681642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40888-0FB1-A0FD-DFF1-B1859DDF47F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5E7C4B-8241-1A7B-C417-651CCBE058B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ACF01143-0D4E-87C1-9C0B-66C4585A1168}"/>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The Brout-Englert-Higgs mechanism</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101B1D4B-B89F-1E29-4733-9431818CEF55}"/>
                  </a:ext>
                </a:extLst>
              </p:cNvPr>
              <p:cNvSpPr/>
              <p:nvPr/>
            </p:nvSpPr>
            <p:spPr>
              <a:xfrm>
                <a:off x="623288" y="1134606"/>
                <a:ext cx="11431968" cy="4550028"/>
              </a:xfrm>
              <a:prstGeom prst="rect">
                <a:avLst/>
              </a:prstGeom>
            </p:spPr>
            <p:txBody>
              <a:bodyPr wrap="square">
                <a:spAutoFit/>
              </a:bodyPr>
              <a:lstStyle/>
              <a:p>
                <a:pPr>
                  <a:spcBef>
                    <a:spcPts val="1800"/>
                  </a:spcBef>
                </a:pPr>
                <a:r>
                  <a:rPr lang="en-US" sz="1600" b="1" dirty="0">
                    <a:latin typeface="Helvetica" pitchFamily="2" charset="0"/>
                    <a:cs typeface="Trebuchet MS"/>
                  </a:rPr>
                  <a:t>A few further comments:</a:t>
                </a:r>
              </a:p>
              <a:p>
                <a:pPr marL="285750" indent="-285750">
                  <a:spcBef>
                    <a:spcPts val="2400"/>
                  </a:spcBef>
                  <a:buFont typeface="Arial" panose="020B0604020202020204" pitchFamily="34" charset="0"/>
                  <a:buChar char="•"/>
                </a:pPr>
                <a:r>
                  <a:rPr lang="en-US" sz="1600" dirty="0">
                    <a:latin typeface="Helvetica" pitchFamily="2" charset="0"/>
                    <a:cs typeface="Trebuchet MS"/>
                  </a:rPr>
                  <a:t>BEH mechanism is a new origin of mass via spontaneous symmetry breaking. Other forms: binding energy in composite objects (emergent property of interactions), mass from classical inertia (mass is just a fixed property with no explanation — it’s “given”), or the bare Higgs boson mass itself</a:t>
                </a:r>
                <a:r>
                  <a:rPr lang="en-US" sz="1600" dirty="0">
                    <a:solidFill>
                      <a:srgbClr val="000000"/>
                    </a:solidFill>
                    <a:latin typeface="Helvetica" pitchFamily="2" charset="0"/>
                  </a:rPr>
                  <a:t>, which comes from the curvature of the BEH potential at the minimum </a:t>
                </a:r>
                <a:r>
                  <a:rPr lang="en-US" sz="1600" dirty="0">
                    <a:latin typeface="Helvetica" pitchFamily="2" charset="0"/>
                    <a:cs typeface="Trebuchet MS"/>
                  </a:rPr>
                  <a:t>(</a:t>
                </a:r>
                <a14:m>
                  <m:oMath xmlns:m="http://schemas.openxmlformats.org/officeDocument/2006/math">
                    <m:sSub>
                      <m:sSubPr>
                        <m:ctrlPr>
                          <a:rPr lang="en-US" sz="1600" i="1">
                            <a:solidFill>
                              <a:srgbClr val="000000"/>
                            </a:solidFill>
                            <a:latin typeface="Cambria Math" panose="02040503050406030204" pitchFamily="18" charset="0"/>
                            <a:ea typeface="Cambria Math" panose="02040503050406030204" pitchFamily="18" charset="0"/>
                          </a:rPr>
                        </m:ctrlPr>
                      </m:sSubPr>
                      <m:e>
                        <m:r>
                          <a:rPr lang="en-US" sz="1600" i="1">
                            <a:solidFill>
                              <a:srgbClr val="000000"/>
                            </a:solidFill>
                            <a:latin typeface="Cambria Math" panose="02040503050406030204" pitchFamily="18" charset="0"/>
                            <a:ea typeface="Cambria Math" panose="02040503050406030204" pitchFamily="18" charset="0"/>
                          </a:rPr>
                          <m:t>𝑚</m:t>
                        </m:r>
                      </m:e>
                      <m:sub>
                        <m:r>
                          <a:rPr lang="en-US" sz="1600" i="1">
                            <a:solidFill>
                              <a:srgbClr val="000000"/>
                            </a:solidFill>
                            <a:latin typeface="Cambria Math" panose="02040503050406030204" pitchFamily="18" charset="0"/>
                            <a:ea typeface="Cambria Math" panose="02040503050406030204" pitchFamily="18" charset="0"/>
                          </a:rPr>
                          <m:t>𝐻</m:t>
                        </m:r>
                      </m:sub>
                    </m:sSub>
                    <m:r>
                      <a:rPr lang="en-US" sz="1600" i="1">
                        <a:solidFill>
                          <a:srgbClr val="000000"/>
                        </a:solidFill>
                        <a:latin typeface="Cambria Math" panose="02040503050406030204" pitchFamily="18" charset="0"/>
                        <a:ea typeface="Cambria Math" panose="02040503050406030204" pitchFamily="18" charset="0"/>
                      </a:rPr>
                      <m:t>= </m:t>
                    </m:r>
                    <m:r>
                      <a:rPr lang="en-US" sz="1600" i="1">
                        <a:solidFill>
                          <a:srgbClr val="000000"/>
                        </a:solidFill>
                        <a:latin typeface="Cambria Math" panose="02040503050406030204" pitchFamily="18" charset="0"/>
                        <a:ea typeface="Cambria Math" panose="02040503050406030204" pitchFamily="18" charset="0"/>
                      </a:rPr>
                      <m:t>𝜐</m:t>
                    </m:r>
                    <m:rad>
                      <m:radPr>
                        <m:degHide m:val="on"/>
                        <m:ctrlPr>
                          <a:rPr lang="en-US" sz="1600" i="1">
                            <a:solidFill>
                              <a:srgbClr val="000000"/>
                            </a:solidFill>
                            <a:latin typeface="Cambria Math" panose="02040503050406030204" pitchFamily="18" charset="0"/>
                            <a:ea typeface="Cambria Math" panose="02040503050406030204" pitchFamily="18" charset="0"/>
                          </a:rPr>
                        </m:ctrlPr>
                      </m:radPr>
                      <m:deg/>
                      <m:e>
                        <m:r>
                          <a:rPr lang="en-US" sz="1600" i="1">
                            <a:solidFill>
                              <a:srgbClr val="000000"/>
                            </a:solidFill>
                            <a:latin typeface="Cambria Math" panose="02040503050406030204" pitchFamily="18" charset="0"/>
                            <a:ea typeface="Cambria Math" panose="02040503050406030204" pitchFamily="18" charset="0"/>
                          </a:rPr>
                          <m:t>2</m:t>
                        </m:r>
                        <m:r>
                          <a:rPr lang="en-US" sz="1600" i="1">
                            <a:solidFill>
                              <a:srgbClr val="000000"/>
                            </a:solidFill>
                            <a:latin typeface="Cambria Math" panose="02040503050406030204" pitchFamily="18" charset="0"/>
                            <a:ea typeface="Cambria Math" panose="02040503050406030204" pitchFamily="18" charset="0"/>
                          </a:rPr>
                          <m:t>𝜆</m:t>
                        </m:r>
                      </m:e>
                    </m:rad>
                  </m:oMath>
                </a14:m>
                <a:r>
                  <a:rPr lang="en-US" sz="1600" dirty="0">
                    <a:solidFill>
                      <a:srgbClr val="000000"/>
                    </a:solidFill>
                    <a:latin typeface="Helvetica" pitchFamily="2" charset="0"/>
                  </a:rPr>
                  <a:t>), and is a gauge invariant parameter of the Lagrangian</a:t>
                </a:r>
                <a:endParaRPr lang="en-US" sz="1600" dirty="0">
                  <a:latin typeface="Helvetica" pitchFamily="2" charset="0"/>
                  <a:cs typeface="Trebuchet MS"/>
                </a:endParaRPr>
              </a:p>
              <a:p>
                <a:pPr marL="285750" indent="-285750">
                  <a:spcBef>
                    <a:spcPts val="2400"/>
                  </a:spcBef>
                  <a:buFont typeface="Arial" panose="020B0604020202020204" pitchFamily="34" charset="0"/>
                  <a:buChar char="•"/>
                </a:pPr>
                <a:r>
                  <a:rPr lang="en-US" sz="1600" dirty="0">
                    <a:latin typeface="Helvetica" pitchFamily="2" charset="0"/>
                    <a:cs typeface="Trebuchet MS"/>
                  </a:rPr>
                  <a:t>The BEH mechanism is required because we assume the                                                                                                bosons and fermions to be elementary. It would be different                                                                                                                                                                                         had they substructure: binding energy could give mass</a:t>
                </a:r>
              </a:p>
              <a:p>
                <a:pPr marL="285750" indent="-285750">
                  <a:spcBef>
                    <a:spcPts val="2400"/>
                  </a:spcBef>
                  <a:buFont typeface="Arial" panose="020B0604020202020204" pitchFamily="34" charset="0"/>
                  <a:buChar char="•"/>
                </a:pPr>
                <a:r>
                  <a:rPr lang="en-US" sz="1600" dirty="0">
                    <a:latin typeface="Helvetica" pitchFamily="2" charset="0"/>
                    <a:cs typeface="Trebuchet MS"/>
                  </a:rPr>
                  <a:t>The resulting mass values govern the history of the universe                                                                                             (incl. complex chemistry and life) </a:t>
                </a:r>
                <a:r>
                  <a:rPr lang="en-US" sz="1600" dirty="0">
                    <a:latin typeface="Symbol" pitchFamily="2" charset="2"/>
                    <a:cs typeface="Trebuchet MS"/>
                  </a:rPr>
                  <a:t>®</a:t>
                </a:r>
                <a:r>
                  <a:rPr lang="en-US" sz="1600" dirty="0">
                    <a:latin typeface="Helvetica" pitchFamily="2" charset="0"/>
                    <a:cs typeface="Trebuchet MS"/>
                  </a:rPr>
                  <a:t> what would happen had                                                                                                                we (or nature) a dial to change the particle masses?</a:t>
                </a:r>
              </a:p>
              <a:p>
                <a:pPr marL="285750" indent="-285750">
                  <a:spcBef>
                    <a:spcPts val="2400"/>
                  </a:spcBef>
                  <a:buFont typeface="Arial" panose="020B0604020202020204" pitchFamily="34" charset="0"/>
                  <a:buChar char="•"/>
                </a:pPr>
                <a:r>
                  <a:rPr lang="en-US" sz="1600" i="1" dirty="0">
                    <a:solidFill>
                      <a:srgbClr val="0070C0"/>
                    </a:solidFill>
                    <a:latin typeface="Helvetica" pitchFamily="2" charset="0"/>
                    <a:cs typeface="Trebuchet MS"/>
                  </a:rPr>
                  <a:t>Quiz: What would happen, had the electron the mass of a muon? </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[see </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hlinkClick r:id="rId2"/>
                  </a:rPr>
                  <a:t>R. Cahn, 1996</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a:t>
                </a:r>
                <a:r>
                  <a:rPr kumimoji="0" lang="en-US" sz="1600" b="0" i="1" u="none" strike="noStrike" kern="1200" cap="none" spc="0" normalizeH="0" baseline="0" noProof="0" dirty="0">
                    <a:ln>
                      <a:noFill/>
                    </a:ln>
                    <a:solidFill>
                      <a:srgbClr val="0070C0"/>
                    </a:solidFill>
                    <a:effectLst/>
                    <a:uLnTx/>
                    <a:uFillTx/>
                    <a:latin typeface="Helvetica" pitchFamily="2" charset="0"/>
                    <a:ea typeface="+mn-ea"/>
                    <a:cs typeface="Trebuchet MS"/>
                  </a:rPr>
                  <a:t> Are there other indications of an apparently “designed” or “anthropically selected” universe (m</a:t>
                </a:r>
                <a:r>
                  <a:rPr lang="en-US" sz="1600" i="1" baseline="-25000" dirty="0">
                    <a:solidFill>
                      <a:srgbClr val="0070C0"/>
                    </a:solidFill>
                    <a:latin typeface="Helvetica" pitchFamily="2" charset="0"/>
                    <a:cs typeface="Trebuchet MS"/>
                  </a:rPr>
                  <a:t>u</a:t>
                </a:r>
                <a:r>
                  <a:rPr kumimoji="0" lang="en-US" sz="1600" b="0" i="1" u="none" strike="noStrike" kern="1200" cap="none" spc="0" normalizeH="0" baseline="0" noProof="0" dirty="0">
                    <a:ln>
                      <a:noFill/>
                    </a:ln>
                    <a:solidFill>
                      <a:srgbClr val="0070C0"/>
                    </a:solidFill>
                    <a:effectLst/>
                    <a:uLnTx/>
                    <a:uFillTx/>
                    <a:latin typeface="Helvetica" pitchFamily="2" charset="0"/>
                    <a:ea typeface="+mn-ea"/>
                    <a:cs typeface="Trebuchet MS"/>
                  </a:rPr>
                  <a:t>, m</a:t>
                </a:r>
                <a:r>
                  <a:rPr lang="en-US" sz="1600" i="1" baseline="-25000" dirty="0">
                    <a:solidFill>
                      <a:srgbClr val="0070C0"/>
                    </a:solidFill>
                    <a:latin typeface="Helvetica" pitchFamily="2" charset="0"/>
                    <a:cs typeface="Trebuchet MS"/>
                  </a:rPr>
                  <a:t>d</a:t>
                </a:r>
                <a:r>
                  <a:rPr lang="en-US" sz="1600" i="1" dirty="0">
                    <a:solidFill>
                      <a:srgbClr val="0070C0"/>
                    </a:solidFill>
                    <a:latin typeface="Helvetica" pitchFamily="2" charset="0"/>
                    <a:cs typeface="Trebuchet MS"/>
                  </a:rPr>
                  <a:t>, m</a:t>
                </a:r>
                <a:r>
                  <a:rPr lang="en-US" sz="1600" i="1" baseline="-25000" dirty="0">
                    <a:solidFill>
                      <a:srgbClr val="0070C0"/>
                    </a:solidFill>
                    <a:latin typeface="Helvetica" pitchFamily="2" charset="0"/>
                    <a:cs typeface="Trebuchet MS"/>
                  </a:rPr>
                  <a:t>e</a:t>
                </a:r>
                <a:r>
                  <a:rPr lang="en-US" sz="1600" i="1" dirty="0">
                    <a:solidFill>
                      <a:srgbClr val="0070C0"/>
                    </a:solidFill>
                    <a:latin typeface="Helvetica" pitchFamily="2" charset="0"/>
                    <a:cs typeface="Trebuchet MS"/>
                  </a:rPr>
                  <a:t>, </a:t>
                </a:r>
                <a:r>
                  <a:rPr lang="en-US" sz="1600" dirty="0">
                    <a:solidFill>
                      <a:srgbClr val="0070C0"/>
                    </a:solidFill>
                    <a:latin typeface="Helvetica" pitchFamily="2" charset="0"/>
                    <a:cs typeface="Trebuchet MS"/>
                  </a:rPr>
                  <a:t>𝛼</a:t>
                </a:r>
                <a:r>
                  <a:rPr lang="en-US" sz="1600" i="1" dirty="0">
                    <a:solidFill>
                      <a:srgbClr val="0070C0"/>
                    </a:solidFill>
                    <a:latin typeface="Helvetica" pitchFamily="2" charset="0"/>
                    <a:cs typeface="Trebuchet MS"/>
                  </a:rPr>
                  <a:t>, </a:t>
                </a:r>
                <a:r>
                  <a:rPr lang="en-US" sz="1600" dirty="0">
                    <a:solidFill>
                      <a:srgbClr val="0070C0"/>
                    </a:solidFill>
                    <a:latin typeface="Helvetica" pitchFamily="2" charset="0"/>
                    <a:cs typeface="Trebuchet MS"/>
                  </a:rPr>
                  <a:t>𝑣, …</a:t>
                </a:r>
                <a:r>
                  <a:rPr kumimoji="0" lang="en-US" sz="1600" b="0" i="1" u="none" strike="noStrike" kern="1200" cap="none" spc="0" normalizeH="0" baseline="0" noProof="0" dirty="0">
                    <a:ln>
                      <a:noFill/>
                    </a:ln>
                    <a:solidFill>
                      <a:srgbClr val="0070C0"/>
                    </a:solidFill>
                    <a:effectLst/>
                    <a:uLnTx/>
                    <a:uFillTx/>
                    <a:latin typeface="Helvetica" pitchFamily="2" charset="0"/>
                    <a:ea typeface="+mn-ea"/>
                    <a:cs typeface="Trebuchet MS"/>
                  </a:rPr>
                  <a:t>)? </a:t>
                </a:r>
                <a:r>
                  <a:rPr kumimoji="0" lang="en-GB"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mn-cs"/>
                  </a:rPr>
                  <a:t>[see </a:t>
                </a:r>
                <a:r>
                  <a:rPr kumimoji="0" lang="en-GB"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mn-cs"/>
                    <a:hlinkClick r:id="rId3"/>
                  </a:rPr>
                  <a:t>J. Donnoghue, 2016</a:t>
                </a:r>
                <a:r>
                  <a:rPr kumimoji="0" lang="en-GB"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mn-cs"/>
                  </a:rPr>
                  <a:t>]</a:t>
                </a:r>
              </a:p>
            </p:txBody>
          </p:sp>
        </mc:Choice>
        <mc:Fallback xmlns="">
          <p:sp>
            <p:nvSpPr>
              <p:cNvPr id="22" name="Rectangle 21">
                <a:extLst>
                  <a:ext uri="{FF2B5EF4-FFF2-40B4-BE49-F238E27FC236}">
                    <a16:creationId xmlns:a16="http://schemas.microsoft.com/office/drawing/2014/main" id="{101B1D4B-B89F-1E29-4733-9431818CEF55}"/>
                  </a:ext>
                </a:extLst>
              </p:cNvPr>
              <p:cNvSpPr>
                <a:spLocks noRot="1" noChangeAspect="1" noMove="1" noResize="1" noEditPoints="1" noAdjustHandles="1" noChangeArrowheads="1" noChangeShapeType="1" noTextEdit="1"/>
              </p:cNvSpPr>
              <p:nvPr/>
            </p:nvSpPr>
            <p:spPr>
              <a:xfrm>
                <a:off x="623288" y="1134606"/>
                <a:ext cx="11431968" cy="4550028"/>
              </a:xfrm>
              <a:prstGeom prst="rect">
                <a:avLst/>
              </a:prstGeom>
              <a:blipFill>
                <a:blip r:embed="rId4"/>
                <a:stretch>
                  <a:fillRect l="-222" t="-557" r="-3659" b="-557"/>
                </a:stretch>
              </a:blipFill>
            </p:spPr>
            <p:txBody>
              <a:bodyPr/>
              <a:lstStyle/>
              <a:p>
                <a:r>
                  <a:rPr lang="en-GB">
                    <a:noFill/>
                  </a:rPr>
                  <a:t> </a:t>
                </a:r>
              </a:p>
            </p:txBody>
          </p:sp>
        </mc:Fallback>
      </mc:AlternateContent>
      <p:pic>
        <p:nvPicPr>
          <p:cNvPr id="23" name="Picture 22">
            <a:extLst>
              <a:ext uri="{FF2B5EF4-FFF2-40B4-BE49-F238E27FC236}">
                <a16:creationId xmlns:a16="http://schemas.microsoft.com/office/drawing/2014/main" id="{88BE73DB-AB4E-E29D-B057-5AADEE3E6178}"/>
              </a:ext>
            </a:extLst>
          </p:cNvPr>
          <p:cNvPicPr>
            <a:picLocks noChangeAspect="1"/>
          </p:cNvPicPr>
          <p:nvPr/>
        </p:nvPicPr>
        <p:blipFill>
          <a:blip r:embed="rId5"/>
          <a:srcRect/>
          <a:stretch/>
        </p:blipFill>
        <p:spPr>
          <a:xfrm>
            <a:off x="7870526" y="2921824"/>
            <a:ext cx="3800693" cy="1570038"/>
          </a:xfrm>
          <a:prstGeom prst="rect">
            <a:avLst/>
          </a:prstGeom>
        </p:spPr>
      </p:pic>
    </p:spTree>
    <p:extLst>
      <p:ext uri="{BB962C8B-B14F-4D97-AF65-F5344CB8AC3E}">
        <p14:creationId xmlns:p14="http://schemas.microsoft.com/office/powerpoint/2010/main" val="1320612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3746B-4035-5D9D-9FA2-BD22249343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C48B7-A69B-9085-05E8-AF0ECF8F5BC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A13D1FBE-CA9D-B3F2-8E63-71E6FFAC022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A remarkable analogy — Superconductivity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3718EE90-67A5-E036-DD22-E06277799C87}"/>
              </a:ext>
            </a:extLst>
          </p:cNvPr>
          <p:cNvSpPr/>
          <p:nvPr/>
        </p:nvSpPr>
        <p:spPr>
          <a:xfrm>
            <a:off x="623287" y="1128292"/>
            <a:ext cx="6687135" cy="2369880"/>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universe as a superconductor for weak interactions</a:t>
            </a:r>
          </a:p>
          <a:p>
            <a:pPr lvl="0" defTabSz="457200" fontAlgn="base">
              <a:spcBef>
                <a:spcPts val="3000"/>
              </a:spcBef>
              <a:spcAft>
                <a:spcPct val="0"/>
              </a:spcAft>
              <a:tabLst>
                <a:tab pos="2879725" algn="l"/>
              </a:tabLst>
              <a:defRPr/>
            </a:pPr>
            <a:r>
              <a:rPr lang="en-US" sz="1600" b="1" dirty="0">
                <a:solidFill>
                  <a:srgbClr val="000000"/>
                </a:solidFill>
                <a:latin typeface="Helvetica" pitchFamily="2" charset="0"/>
              </a:rPr>
              <a:t>SC (BCS*) theory	Higgs mechanism</a:t>
            </a:r>
          </a:p>
          <a:p>
            <a:pPr lvl="0" defTabSz="457200" fontAlgn="base">
              <a:spcBef>
                <a:spcPts val="1500"/>
              </a:spcBef>
              <a:spcAft>
                <a:spcPct val="0"/>
              </a:spcAft>
              <a:tabLst>
                <a:tab pos="2879725" algn="l"/>
              </a:tabLst>
              <a:defRPr/>
            </a:pP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Cooper pair Bose condensate	Higgs VEV (condensed Higgs field)</a:t>
            </a:r>
          </a:p>
          <a:p>
            <a:pPr lvl="0" defTabSz="457200" fontAlgn="base">
              <a:spcBef>
                <a:spcPts val="900"/>
              </a:spcBef>
              <a:spcAft>
                <a:spcPct val="0"/>
              </a:spcAft>
              <a:tabLst>
                <a:tab pos="2879725" algn="l"/>
              </a:tabLst>
              <a:defRPr/>
            </a:pP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Condensate charge (–2e)	Higgs doublet carries weak </a:t>
            </a:r>
            <a:r>
              <a:rPr lang="en-US" sz="1400" dirty="0">
                <a:solidFill>
                  <a:srgbClr val="000000"/>
                </a:solidFill>
                <a:latin typeface="Helvetica" pitchFamily="2" charset="0"/>
              </a:rPr>
              <a:t>charge</a:t>
            </a:r>
            <a:endPar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endParaRPr>
          </a:p>
          <a:p>
            <a:pPr lvl="0" defTabSz="457200" fontAlgn="base">
              <a:spcBef>
                <a:spcPts val="900"/>
              </a:spcBef>
              <a:spcAft>
                <a:spcPct val="0"/>
              </a:spcAft>
              <a:tabLst>
                <a:tab pos="2879725" algn="l"/>
              </a:tabLst>
              <a:defRPr/>
            </a:pPr>
            <a:r>
              <a:rPr lang="en-US" sz="1400" dirty="0">
                <a:solidFill>
                  <a:srgbClr val="000000"/>
                </a:solidFill>
                <a:latin typeface="Helvetica" pitchFamily="2" charset="0"/>
              </a:rPr>
              <a:t>Effective photon mass</a:t>
            </a: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	W</a:t>
            </a:r>
            <a:r>
              <a:rPr lang="en-US" sz="1400" dirty="0">
                <a:solidFill>
                  <a:srgbClr val="000000"/>
                </a:solidFill>
                <a:latin typeface="Helvetica" pitchFamily="2" charset="0"/>
              </a:rPr>
              <a:t> &amp;</a:t>
            </a: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 Z bosons acquire mass</a:t>
            </a:r>
          </a:p>
          <a:p>
            <a:pPr lvl="0" defTabSz="457200" fontAlgn="base">
              <a:spcBef>
                <a:spcPts val="900"/>
              </a:spcBef>
              <a:spcAft>
                <a:spcPct val="0"/>
              </a:spcAft>
              <a:tabLst>
                <a:tab pos="2879725" algn="l"/>
              </a:tabLst>
              <a:defRPr/>
            </a:pPr>
            <a:r>
              <a:rPr lang="en-US" sz="1400" i="1" dirty="0" err="1">
                <a:solidFill>
                  <a:srgbClr val="000000"/>
                </a:solidFill>
                <a:latin typeface="Helvetica" pitchFamily="2" charset="0"/>
              </a:rPr>
              <a:t>T</a:t>
            </a:r>
            <a:r>
              <a:rPr lang="en-US" sz="1400" baseline="-25000" dirty="0" err="1">
                <a:solidFill>
                  <a:srgbClr val="000000"/>
                </a:solidFill>
                <a:latin typeface="Helvetica" pitchFamily="2" charset="0"/>
              </a:rPr>
              <a:t>crit</a:t>
            </a:r>
            <a:r>
              <a:rPr lang="en-US" sz="1400" dirty="0">
                <a:solidFill>
                  <a:srgbClr val="000000"/>
                </a:solidFill>
                <a:latin typeface="Helvetica" pitchFamily="2" charset="0"/>
              </a:rPr>
              <a:t> ~ </a:t>
            </a:r>
            <a:r>
              <a:rPr lang="en-US" sz="1400" dirty="0" err="1">
                <a:solidFill>
                  <a:srgbClr val="000000"/>
                </a:solidFill>
                <a:latin typeface="Helvetica" pitchFamily="2" charset="0"/>
              </a:rPr>
              <a:t>mK</a:t>
            </a:r>
            <a:r>
              <a:rPr lang="en-US" sz="1400" dirty="0">
                <a:solidFill>
                  <a:srgbClr val="000000"/>
                </a:solidFill>
                <a:latin typeface="Helvetica" pitchFamily="2" charset="0"/>
              </a:rPr>
              <a:t> to several tens of K	EW crossover: </a:t>
            </a:r>
            <a:r>
              <a:rPr lang="en-US" sz="1400" i="1" dirty="0" err="1">
                <a:solidFill>
                  <a:srgbClr val="000000"/>
                </a:solidFill>
                <a:latin typeface="Helvetica" pitchFamily="2" charset="0"/>
              </a:rPr>
              <a:t>T</a:t>
            </a:r>
            <a:r>
              <a:rPr lang="en-US" sz="1400" baseline="-25000" dirty="0" err="1">
                <a:solidFill>
                  <a:srgbClr val="000000"/>
                </a:solidFill>
                <a:latin typeface="Helvetica" pitchFamily="2" charset="0"/>
              </a:rPr>
              <a:t>crit</a:t>
            </a:r>
            <a:r>
              <a:rPr lang="en-US" sz="1400" dirty="0">
                <a:solidFill>
                  <a:srgbClr val="000000"/>
                </a:solidFill>
                <a:latin typeface="Helvetica" pitchFamily="2" charset="0"/>
              </a:rPr>
              <a:t> = </a:t>
            </a:r>
            <a:r>
              <a:rPr lang="en-US" sz="1400" i="1" dirty="0">
                <a:solidFill>
                  <a:srgbClr val="000000"/>
                </a:solidFill>
                <a:latin typeface="Helvetica" pitchFamily="2" charset="0"/>
              </a:rPr>
              <a:t>T</a:t>
            </a:r>
            <a:r>
              <a:rPr lang="en-US" sz="1400" baseline="-25000" dirty="0">
                <a:solidFill>
                  <a:srgbClr val="000000"/>
                </a:solidFill>
                <a:latin typeface="Helvetica" pitchFamily="2" charset="0"/>
              </a:rPr>
              <a:t>EW  </a:t>
            </a:r>
            <a:r>
              <a:rPr lang="en-US" sz="1400" dirty="0">
                <a:solidFill>
                  <a:srgbClr val="000000"/>
                </a:solidFill>
                <a:latin typeface="Helvetica" pitchFamily="2" charset="0"/>
              </a:rPr>
              <a:t>~ 10</a:t>
            </a:r>
            <a:r>
              <a:rPr lang="en-US" sz="1400" baseline="30000" dirty="0">
                <a:solidFill>
                  <a:srgbClr val="000000"/>
                </a:solidFill>
                <a:latin typeface="Helvetica" pitchFamily="2" charset="0"/>
              </a:rPr>
              <a:t>15</a:t>
            </a:r>
            <a:r>
              <a:rPr lang="en-US" sz="1400" dirty="0">
                <a:solidFill>
                  <a:srgbClr val="000000"/>
                </a:solidFill>
                <a:latin typeface="Helvetica" pitchFamily="2" charset="0"/>
              </a:rPr>
              <a:t> K</a:t>
            </a:r>
            <a:endPar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endParaRPr>
          </a:p>
        </p:txBody>
      </p:sp>
      <p:pic>
        <p:nvPicPr>
          <p:cNvPr id="6" name="Picture 5">
            <a:extLst>
              <a:ext uri="{FF2B5EF4-FFF2-40B4-BE49-F238E27FC236}">
                <a16:creationId xmlns:a16="http://schemas.microsoft.com/office/drawing/2014/main" id="{F183FC20-7F2B-840D-29E9-5BA9A6F66451}"/>
              </a:ext>
            </a:extLst>
          </p:cNvPr>
          <p:cNvPicPr>
            <a:picLocks noChangeAspect="1"/>
          </p:cNvPicPr>
          <p:nvPr/>
        </p:nvPicPr>
        <p:blipFill>
          <a:blip r:embed="rId2"/>
          <a:stretch>
            <a:fillRect/>
          </a:stretch>
        </p:blipFill>
        <p:spPr>
          <a:xfrm>
            <a:off x="7437422" y="1304633"/>
            <a:ext cx="4286335" cy="2857557"/>
          </a:xfrm>
          <a:prstGeom prst="rect">
            <a:avLst/>
          </a:prstGeom>
        </p:spPr>
      </p:pic>
      <p:sp>
        <p:nvSpPr>
          <p:cNvPr id="7" name="TextBox 6">
            <a:extLst>
              <a:ext uri="{FF2B5EF4-FFF2-40B4-BE49-F238E27FC236}">
                <a16:creationId xmlns:a16="http://schemas.microsoft.com/office/drawing/2014/main" id="{E109D6A9-7040-8074-9206-77EEA92D6062}"/>
              </a:ext>
            </a:extLst>
          </p:cNvPr>
          <p:cNvSpPr txBox="1"/>
          <p:nvPr/>
        </p:nvSpPr>
        <p:spPr>
          <a:xfrm>
            <a:off x="7310423" y="4209965"/>
            <a:ext cx="4553035" cy="1261884"/>
          </a:xfrm>
          <a:prstGeom prst="rect">
            <a:avLst/>
          </a:prstGeom>
          <a:noFill/>
        </p:spPr>
        <p:txBody>
          <a:bodyPr wrap="square">
            <a:spAutoFit/>
          </a:bodyPr>
          <a:lstStyle/>
          <a:p>
            <a:r>
              <a:rPr lang="en-GB" sz="1100" u="none" strike="noStrike">
                <a:solidFill>
                  <a:schemeClr val="tx1">
                    <a:lumMod val="65000"/>
                    <a:lumOff val="35000"/>
                  </a:schemeClr>
                </a:solidFill>
                <a:effectLst/>
                <a:latin typeface="Helvetica Light" panose="020B0403020202020204" pitchFamily="34" charset="0"/>
              </a:rPr>
              <a:t>A superconductor is locked mid-air in different orientations above a permanent magnet — superconductive levitation due to the expulsion of the static magnetic field (Meissner effect)</a:t>
            </a:r>
            <a:r>
              <a:rPr lang="en-GB" sz="1050" u="none" strike="noStrike">
                <a:solidFill>
                  <a:schemeClr val="tx1">
                    <a:lumMod val="65000"/>
                    <a:lumOff val="35000"/>
                  </a:schemeClr>
                </a:solidFill>
                <a:effectLst/>
                <a:latin typeface="Helvetica Light" panose="020B0403020202020204" pitchFamily="34" charset="0"/>
              </a:rPr>
              <a:t> </a:t>
            </a:r>
            <a:r>
              <a:rPr lang="en-GB" sz="1000" u="none" strike="noStrike">
                <a:solidFill>
                  <a:schemeClr val="tx1">
                    <a:lumMod val="65000"/>
                    <a:lumOff val="35000"/>
                  </a:schemeClr>
                </a:solidFill>
                <a:effectLst/>
                <a:latin typeface="Helvetica Light" panose="020B0403020202020204" pitchFamily="34" charset="0"/>
              </a:rPr>
              <a:t>[</a:t>
            </a:r>
            <a:r>
              <a:rPr lang="en-GB" sz="1000" u="none" strike="noStrike">
                <a:solidFill>
                  <a:schemeClr val="tx1">
                    <a:lumMod val="65000"/>
                    <a:lumOff val="35000"/>
                  </a:schemeClr>
                </a:solidFill>
                <a:effectLst/>
                <a:latin typeface="Helvetica Light" panose="020B0403020202020204" pitchFamily="34" charset="0"/>
                <a:hlinkClick r:id="rId3"/>
              </a:rPr>
              <a:t>Source</a:t>
            </a:r>
            <a:r>
              <a:rPr lang="en-GB" sz="1000" u="none" strike="noStrike">
                <a:solidFill>
                  <a:schemeClr val="tx1">
                    <a:lumMod val="65000"/>
                    <a:lumOff val="35000"/>
                  </a:schemeClr>
                </a:solidFill>
                <a:effectLst/>
                <a:latin typeface="Helvetica Light" panose="020B0403020202020204" pitchFamily="34" charset="0"/>
              </a:rPr>
              <a:t>]</a:t>
            </a:r>
          </a:p>
          <a:p>
            <a:endParaRPr lang="en-GB" sz="1000">
              <a:solidFill>
                <a:schemeClr val="tx1">
                  <a:lumMod val="65000"/>
                  <a:lumOff val="35000"/>
                </a:schemeClr>
              </a:solidFill>
              <a:latin typeface="Helvetica Light" panose="020B0403020202020204" pitchFamily="34" charset="0"/>
            </a:endParaRPr>
          </a:p>
          <a:p>
            <a:r>
              <a:rPr lang="en-GB" sz="1100">
                <a:solidFill>
                  <a:schemeClr val="tx1">
                    <a:lumMod val="65000"/>
                    <a:lumOff val="35000"/>
                  </a:schemeClr>
                </a:solidFill>
                <a:latin typeface="Helvetica Light" panose="020B0403020202020204" pitchFamily="34" charset="0"/>
              </a:rPr>
              <a:t>In response to an externally applied magnetic field, perpetual eddy currents circulate in the superconductor, producing an internal magnetic field that exactly cancels the externally applied one</a:t>
            </a:r>
            <a:endParaRPr lang="en-CH" sz="1100">
              <a:solidFill>
                <a:schemeClr val="tx1">
                  <a:lumMod val="65000"/>
                  <a:lumOff val="35000"/>
                </a:schemeClr>
              </a:solidFill>
              <a:latin typeface="Helvetica Light" panose="020B0403020202020204" pitchFamily="34" charset="0"/>
            </a:endParaRPr>
          </a:p>
        </p:txBody>
      </p:sp>
      <p:sp>
        <p:nvSpPr>
          <p:cNvPr id="8" name="TextBox 7">
            <a:extLst>
              <a:ext uri="{FF2B5EF4-FFF2-40B4-BE49-F238E27FC236}">
                <a16:creationId xmlns:a16="http://schemas.microsoft.com/office/drawing/2014/main" id="{DEC43CD7-E132-F916-552F-6B4B857FEB1B}"/>
              </a:ext>
            </a:extLst>
          </p:cNvPr>
          <p:cNvSpPr txBox="1"/>
          <p:nvPr/>
        </p:nvSpPr>
        <p:spPr>
          <a:xfrm>
            <a:off x="623288" y="6337689"/>
            <a:ext cx="5093061" cy="430887"/>
          </a:xfrm>
          <a:prstGeom prst="rect">
            <a:avLst/>
          </a:prstGeom>
          <a:noFill/>
        </p:spPr>
        <p:txBody>
          <a:bodyPr wrap="none" rtlCol="0">
            <a:spAutoFit/>
          </a:bodyPr>
          <a:lstStyle/>
          <a:p>
            <a:pPr marL="0">
              <a:spcBef>
                <a:spcPts val="3000"/>
              </a:spcBef>
            </a:pPr>
            <a:r>
              <a:rPr lang="en-GB" sz="1100" dirty="0">
                <a:solidFill>
                  <a:schemeClr val="tx1">
                    <a:lumMod val="65000"/>
                    <a:lumOff val="35000"/>
                  </a:schemeClr>
                </a:solidFill>
                <a:latin typeface="Helvetica Light" charset="0"/>
                <a:ea typeface="Helvetica Light" charset="0"/>
                <a:cs typeface="Helvetica Light" charset="0"/>
                <a:sym typeface="Wingdings" pitchFamily="2" charset="2"/>
              </a:rPr>
              <a:t>*Bardeen, Cooper, Schrieffer theory – mid 1950s</a:t>
            </a:r>
            <a:endParaRPr lang="en-CH" sz="1100" dirty="0">
              <a:solidFill>
                <a:schemeClr val="tx1">
                  <a:lumMod val="65000"/>
                  <a:lumOff val="35000"/>
                </a:schemeClr>
              </a:solidFill>
              <a:latin typeface="Helvetica Light" charset="0"/>
              <a:ea typeface="Helvetica Light" charset="0"/>
              <a:cs typeface="Helvetica Light" charset="0"/>
              <a:sym typeface="Wingdings" pitchFamily="2" charset="2"/>
            </a:endParaRPr>
          </a:p>
          <a:p>
            <a:pPr marL="0"/>
            <a:r>
              <a:rPr lang="en-CH" sz="1100" dirty="0">
                <a:solidFill>
                  <a:schemeClr val="tx1">
                    <a:lumMod val="65000"/>
                    <a:lumOff val="35000"/>
                  </a:schemeClr>
                </a:solidFill>
                <a:latin typeface="Helvetica Light" charset="0"/>
                <a:ea typeface="Helvetica Light" charset="0"/>
                <a:cs typeface="Helvetica Light" charset="0"/>
                <a:sym typeface="Wingdings" pitchFamily="2" charset="2"/>
              </a:rPr>
              <a:t>Further reading, eg: </a:t>
            </a:r>
            <a:r>
              <a:rPr lang="en-GB" sz="1100" dirty="0">
                <a:solidFill>
                  <a:schemeClr val="tx1">
                    <a:lumMod val="65000"/>
                    <a:lumOff val="35000"/>
                  </a:schemeClr>
                </a:solidFill>
                <a:latin typeface="Helvetica Light" charset="0"/>
                <a:ea typeface="Helvetica Light" charset="0"/>
                <a:cs typeface="Helvetica Light" charset="0"/>
                <a:sym typeface="Wingdings" pitchFamily="2" charset="2"/>
                <a:hlinkClick r:id="rId4"/>
              </a:rPr>
              <a:t>L. Dixon, “From superconductors to supercolliders”</a:t>
            </a:r>
            <a:r>
              <a:rPr lang="en-GB" sz="1100" dirty="0">
                <a:solidFill>
                  <a:schemeClr val="tx1">
                    <a:lumMod val="65000"/>
                    <a:lumOff val="35000"/>
                  </a:schemeClr>
                </a:solidFill>
                <a:latin typeface="Helvetica Light" charset="0"/>
                <a:ea typeface="Helvetica Light" charset="0"/>
                <a:cs typeface="Helvetica Light" charset="0"/>
                <a:sym typeface="Wingdings" pitchFamily="2" charset="2"/>
              </a:rPr>
              <a:t>, 1996</a:t>
            </a:r>
          </a:p>
        </p:txBody>
      </p:sp>
    </p:spTree>
    <p:extLst>
      <p:ext uri="{BB962C8B-B14F-4D97-AF65-F5344CB8AC3E}">
        <p14:creationId xmlns:p14="http://schemas.microsoft.com/office/powerpoint/2010/main" val="153392637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E434F-5D7F-36FB-9A8B-9D3C3303510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A5DF10-FC72-ECF7-4646-2880AA6D5ED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35308F0B-2DE1-6B33-1185-57B0FAF2E10A}"/>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A remarkable analogy — Superconductivity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03697B67-51EC-BFE3-0204-EAA66F784B23}"/>
              </a:ext>
            </a:extLst>
          </p:cNvPr>
          <p:cNvSpPr/>
          <p:nvPr/>
        </p:nvSpPr>
        <p:spPr>
          <a:xfrm>
            <a:off x="623287" y="1128292"/>
            <a:ext cx="6687135" cy="2369880"/>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The universe as a superconductor for weak interactions</a:t>
            </a:r>
          </a:p>
          <a:p>
            <a:pPr lvl="0" defTabSz="457200" fontAlgn="base">
              <a:spcBef>
                <a:spcPts val="3000"/>
              </a:spcBef>
              <a:spcAft>
                <a:spcPct val="0"/>
              </a:spcAft>
              <a:tabLst>
                <a:tab pos="2879725" algn="l"/>
              </a:tabLst>
              <a:defRPr/>
            </a:pPr>
            <a:r>
              <a:rPr lang="en-US" sz="1600" b="1" dirty="0">
                <a:solidFill>
                  <a:srgbClr val="000000"/>
                </a:solidFill>
                <a:latin typeface="Helvetica" pitchFamily="2" charset="0"/>
              </a:rPr>
              <a:t>SC (BCS*) theory	Higgs mechanism</a:t>
            </a:r>
          </a:p>
          <a:p>
            <a:pPr lvl="0" defTabSz="457200" fontAlgn="base">
              <a:spcBef>
                <a:spcPts val="1500"/>
              </a:spcBef>
              <a:spcAft>
                <a:spcPct val="0"/>
              </a:spcAft>
              <a:tabLst>
                <a:tab pos="2879725" algn="l"/>
              </a:tabLst>
              <a:defRPr/>
            </a:pP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Cooper pair Bose condensate	Higgs VEV (condensed Higgs field)</a:t>
            </a:r>
          </a:p>
          <a:p>
            <a:pPr lvl="0" defTabSz="457200" fontAlgn="base">
              <a:spcBef>
                <a:spcPts val="900"/>
              </a:spcBef>
              <a:spcAft>
                <a:spcPct val="0"/>
              </a:spcAft>
              <a:tabLst>
                <a:tab pos="2879725" algn="l"/>
              </a:tabLst>
              <a:defRPr/>
            </a:pP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Condensate charge (–2e)	Higgs doublet carries weak </a:t>
            </a:r>
            <a:r>
              <a:rPr lang="en-US" sz="1400" dirty="0">
                <a:solidFill>
                  <a:srgbClr val="000000"/>
                </a:solidFill>
                <a:latin typeface="Helvetica" pitchFamily="2" charset="0"/>
              </a:rPr>
              <a:t>charge</a:t>
            </a:r>
            <a:endPar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endParaRPr>
          </a:p>
          <a:p>
            <a:pPr lvl="0" defTabSz="457200" fontAlgn="base">
              <a:spcBef>
                <a:spcPts val="900"/>
              </a:spcBef>
              <a:spcAft>
                <a:spcPct val="0"/>
              </a:spcAft>
              <a:tabLst>
                <a:tab pos="2879725" algn="l"/>
              </a:tabLst>
              <a:defRPr/>
            </a:pPr>
            <a:r>
              <a:rPr lang="en-US" sz="1400" dirty="0">
                <a:solidFill>
                  <a:srgbClr val="000000"/>
                </a:solidFill>
                <a:latin typeface="Helvetica" pitchFamily="2" charset="0"/>
              </a:rPr>
              <a:t>Effective photon mass</a:t>
            </a: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	W</a:t>
            </a:r>
            <a:r>
              <a:rPr lang="en-US" sz="1400" dirty="0">
                <a:solidFill>
                  <a:srgbClr val="000000"/>
                </a:solidFill>
                <a:latin typeface="Helvetica" pitchFamily="2" charset="0"/>
              </a:rPr>
              <a:t> &amp;</a:t>
            </a:r>
            <a:r>
              <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rPr>
              <a:t> Z bosons acquire mass</a:t>
            </a:r>
          </a:p>
          <a:p>
            <a:pPr lvl="0" defTabSz="457200" fontAlgn="base">
              <a:spcBef>
                <a:spcPts val="900"/>
              </a:spcBef>
              <a:spcAft>
                <a:spcPct val="0"/>
              </a:spcAft>
              <a:tabLst>
                <a:tab pos="2879725" algn="l"/>
              </a:tabLst>
              <a:defRPr/>
            </a:pPr>
            <a:r>
              <a:rPr lang="en-US" sz="1400" i="1" dirty="0" err="1">
                <a:solidFill>
                  <a:srgbClr val="000000"/>
                </a:solidFill>
                <a:latin typeface="Helvetica" pitchFamily="2" charset="0"/>
              </a:rPr>
              <a:t>T</a:t>
            </a:r>
            <a:r>
              <a:rPr lang="en-US" sz="1400" baseline="-25000" dirty="0" err="1">
                <a:solidFill>
                  <a:srgbClr val="000000"/>
                </a:solidFill>
                <a:latin typeface="Helvetica" pitchFamily="2" charset="0"/>
              </a:rPr>
              <a:t>crit</a:t>
            </a:r>
            <a:r>
              <a:rPr lang="en-US" sz="1400" dirty="0">
                <a:solidFill>
                  <a:srgbClr val="000000"/>
                </a:solidFill>
                <a:latin typeface="Helvetica" pitchFamily="2" charset="0"/>
              </a:rPr>
              <a:t> ~ </a:t>
            </a:r>
            <a:r>
              <a:rPr lang="en-US" sz="1400" dirty="0" err="1">
                <a:solidFill>
                  <a:srgbClr val="000000"/>
                </a:solidFill>
                <a:latin typeface="Helvetica" pitchFamily="2" charset="0"/>
              </a:rPr>
              <a:t>mK</a:t>
            </a:r>
            <a:r>
              <a:rPr lang="en-US" sz="1400" dirty="0">
                <a:solidFill>
                  <a:srgbClr val="000000"/>
                </a:solidFill>
                <a:latin typeface="Helvetica" pitchFamily="2" charset="0"/>
              </a:rPr>
              <a:t> to several tens of K	EW crossover: </a:t>
            </a:r>
            <a:r>
              <a:rPr lang="en-US" sz="1400" i="1" dirty="0" err="1">
                <a:solidFill>
                  <a:srgbClr val="000000"/>
                </a:solidFill>
                <a:latin typeface="Helvetica" pitchFamily="2" charset="0"/>
              </a:rPr>
              <a:t>T</a:t>
            </a:r>
            <a:r>
              <a:rPr lang="en-US" sz="1400" baseline="-25000" dirty="0" err="1">
                <a:solidFill>
                  <a:srgbClr val="000000"/>
                </a:solidFill>
                <a:latin typeface="Helvetica" pitchFamily="2" charset="0"/>
              </a:rPr>
              <a:t>crit</a:t>
            </a:r>
            <a:r>
              <a:rPr lang="en-US" sz="1400" dirty="0">
                <a:solidFill>
                  <a:srgbClr val="000000"/>
                </a:solidFill>
                <a:latin typeface="Helvetica" pitchFamily="2" charset="0"/>
              </a:rPr>
              <a:t> = </a:t>
            </a:r>
            <a:r>
              <a:rPr lang="en-US" sz="1400" i="1" dirty="0">
                <a:solidFill>
                  <a:srgbClr val="000000"/>
                </a:solidFill>
                <a:latin typeface="Helvetica" pitchFamily="2" charset="0"/>
              </a:rPr>
              <a:t>T</a:t>
            </a:r>
            <a:r>
              <a:rPr lang="en-US" sz="1400" baseline="-25000" dirty="0">
                <a:solidFill>
                  <a:srgbClr val="000000"/>
                </a:solidFill>
                <a:latin typeface="Helvetica" pitchFamily="2" charset="0"/>
              </a:rPr>
              <a:t>EW  </a:t>
            </a:r>
            <a:r>
              <a:rPr lang="en-US" sz="1400" dirty="0">
                <a:solidFill>
                  <a:srgbClr val="000000"/>
                </a:solidFill>
                <a:latin typeface="Helvetica" pitchFamily="2" charset="0"/>
              </a:rPr>
              <a:t>~ 10</a:t>
            </a:r>
            <a:r>
              <a:rPr lang="en-US" sz="1400" baseline="30000" dirty="0">
                <a:solidFill>
                  <a:srgbClr val="000000"/>
                </a:solidFill>
                <a:latin typeface="Helvetica" pitchFamily="2" charset="0"/>
              </a:rPr>
              <a:t>15</a:t>
            </a:r>
            <a:r>
              <a:rPr lang="en-US" sz="1400" dirty="0">
                <a:solidFill>
                  <a:srgbClr val="000000"/>
                </a:solidFill>
                <a:latin typeface="Helvetica" pitchFamily="2" charset="0"/>
              </a:rPr>
              <a:t> K</a:t>
            </a:r>
            <a:endParaRPr kumimoji="0" lang="en-US" sz="1400" i="0" u="none" strike="noStrike" kern="1200" cap="none" spc="0" normalizeH="0" baseline="0" noProof="0" dirty="0">
              <a:ln>
                <a:noFill/>
              </a:ln>
              <a:solidFill>
                <a:srgbClr val="000000"/>
              </a:solidFill>
              <a:effectLst/>
              <a:uLnTx/>
              <a:uFillTx/>
              <a:latin typeface="Helvetica" pitchFamily="2" charset="0"/>
              <a:ea typeface="+mn-ea"/>
              <a:cs typeface="+mn-cs"/>
            </a:endParaRPr>
          </a:p>
        </p:txBody>
      </p:sp>
      <p:pic>
        <p:nvPicPr>
          <p:cNvPr id="6" name="Picture 5">
            <a:extLst>
              <a:ext uri="{FF2B5EF4-FFF2-40B4-BE49-F238E27FC236}">
                <a16:creationId xmlns:a16="http://schemas.microsoft.com/office/drawing/2014/main" id="{34C3134D-E5A3-C81D-EE11-54646FD079A2}"/>
              </a:ext>
            </a:extLst>
          </p:cNvPr>
          <p:cNvPicPr>
            <a:picLocks noChangeAspect="1"/>
          </p:cNvPicPr>
          <p:nvPr/>
        </p:nvPicPr>
        <p:blipFill>
          <a:blip r:embed="rId2"/>
          <a:stretch>
            <a:fillRect/>
          </a:stretch>
        </p:blipFill>
        <p:spPr>
          <a:xfrm>
            <a:off x="7437422" y="1304633"/>
            <a:ext cx="4286335" cy="2857557"/>
          </a:xfrm>
          <a:prstGeom prst="rect">
            <a:avLst/>
          </a:prstGeom>
        </p:spPr>
      </p:pic>
      <p:sp>
        <p:nvSpPr>
          <p:cNvPr id="7" name="TextBox 6">
            <a:extLst>
              <a:ext uri="{FF2B5EF4-FFF2-40B4-BE49-F238E27FC236}">
                <a16:creationId xmlns:a16="http://schemas.microsoft.com/office/drawing/2014/main" id="{CD9B95FA-F75B-F88C-EF2B-9195C251ABD9}"/>
              </a:ext>
            </a:extLst>
          </p:cNvPr>
          <p:cNvSpPr txBox="1"/>
          <p:nvPr/>
        </p:nvSpPr>
        <p:spPr>
          <a:xfrm>
            <a:off x="7310423" y="4209965"/>
            <a:ext cx="4553035" cy="1261884"/>
          </a:xfrm>
          <a:prstGeom prst="rect">
            <a:avLst/>
          </a:prstGeom>
          <a:noFill/>
        </p:spPr>
        <p:txBody>
          <a:bodyPr wrap="square">
            <a:spAutoFit/>
          </a:bodyPr>
          <a:lstStyle/>
          <a:p>
            <a:r>
              <a:rPr lang="en-GB" sz="1100" u="none" strike="noStrike">
                <a:solidFill>
                  <a:schemeClr val="tx1">
                    <a:lumMod val="65000"/>
                    <a:lumOff val="35000"/>
                  </a:schemeClr>
                </a:solidFill>
                <a:effectLst/>
                <a:latin typeface="Helvetica Light" panose="020B0403020202020204" pitchFamily="34" charset="0"/>
              </a:rPr>
              <a:t>A superconductor is locked mid-air in different orientations above a permanent magnet — superconductive levitation due to the expulsion of the static magnetic field (Meissner effect)</a:t>
            </a:r>
            <a:r>
              <a:rPr lang="en-GB" sz="1050" u="none" strike="noStrike">
                <a:solidFill>
                  <a:schemeClr val="tx1">
                    <a:lumMod val="65000"/>
                    <a:lumOff val="35000"/>
                  </a:schemeClr>
                </a:solidFill>
                <a:effectLst/>
                <a:latin typeface="Helvetica Light" panose="020B0403020202020204" pitchFamily="34" charset="0"/>
              </a:rPr>
              <a:t> </a:t>
            </a:r>
            <a:r>
              <a:rPr lang="en-GB" sz="1000" u="none" strike="noStrike">
                <a:solidFill>
                  <a:schemeClr val="tx1">
                    <a:lumMod val="65000"/>
                    <a:lumOff val="35000"/>
                  </a:schemeClr>
                </a:solidFill>
                <a:effectLst/>
                <a:latin typeface="Helvetica Light" panose="020B0403020202020204" pitchFamily="34" charset="0"/>
              </a:rPr>
              <a:t>[</a:t>
            </a:r>
            <a:r>
              <a:rPr lang="en-GB" sz="1000" u="none" strike="noStrike">
                <a:solidFill>
                  <a:schemeClr val="tx1">
                    <a:lumMod val="65000"/>
                    <a:lumOff val="35000"/>
                  </a:schemeClr>
                </a:solidFill>
                <a:effectLst/>
                <a:latin typeface="Helvetica Light" panose="020B0403020202020204" pitchFamily="34" charset="0"/>
                <a:hlinkClick r:id="rId3"/>
              </a:rPr>
              <a:t>Source</a:t>
            </a:r>
            <a:r>
              <a:rPr lang="en-GB" sz="1000" u="none" strike="noStrike">
                <a:solidFill>
                  <a:schemeClr val="tx1">
                    <a:lumMod val="65000"/>
                    <a:lumOff val="35000"/>
                  </a:schemeClr>
                </a:solidFill>
                <a:effectLst/>
                <a:latin typeface="Helvetica Light" panose="020B0403020202020204" pitchFamily="34" charset="0"/>
              </a:rPr>
              <a:t>]</a:t>
            </a:r>
          </a:p>
          <a:p>
            <a:endParaRPr lang="en-GB" sz="1000">
              <a:solidFill>
                <a:schemeClr val="tx1">
                  <a:lumMod val="65000"/>
                  <a:lumOff val="35000"/>
                </a:schemeClr>
              </a:solidFill>
              <a:latin typeface="Helvetica Light" panose="020B0403020202020204" pitchFamily="34" charset="0"/>
            </a:endParaRPr>
          </a:p>
          <a:p>
            <a:r>
              <a:rPr lang="en-GB" sz="1100">
                <a:solidFill>
                  <a:schemeClr val="tx1">
                    <a:lumMod val="65000"/>
                    <a:lumOff val="35000"/>
                  </a:schemeClr>
                </a:solidFill>
                <a:latin typeface="Helvetica Light" panose="020B0403020202020204" pitchFamily="34" charset="0"/>
              </a:rPr>
              <a:t>In response to an externally applied magnetic field, perpetual eddy currents circulate in the superconductor, producing an internal magnetic field that exactly cancels the externally applied one</a:t>
            </a:r>
            <a:endParaRPr lang="en-CH" sz="1100">
              <a:solidFill>
                <a:schemeClr val="tx1">
                  <a:lumMod val="65000"/>
                  <a:lumOff val="35000"/>
                </a:schemeClr>
              </a:solidFill>
              <a:latin typeface="Helvetica Light" panose="020B0403020202020204" pitchFamily="34" charset="0"/>
            </a:endParaRPr>
          </a:p>
        </p:txBody>
      </p:sp>
      <p:sp>
        <p:nvSpPr>
          <p:cNvPr id="8" name="TextBox 7">
            <a:extLst>
              <a:ext uri="{FF2B5EF4-FFF2-40B4-BE49-F238E27FC236}">
                <a16:creationId xmlns:a16="http://schemas.microsoft.com/office/drawing/2014/main" id="{CF421227-A1B6-9499-F7C5-21A3435E5B0E}"/>
              </a:ext>
            </a:extLst>
          </p:cNvPr>
          <p:cNvSpPr txBox="1"/>
          <p:nvPr/>
        </p:nvSpPr>
        <p:spPr>
          <a:xfrm>
            <a:off x="623288" y="6337689"/>
            <a:ext cx="5093061" cy="430887"/>
          </a:xfrm>
          <a:prstGeom prst="rect">
            <a:avLst/>
          </a:prstGeom>
          <a:noFill/>
        </p:spPr>
        <p:txBody>
          <a:bodyPr wrap="none" rtlCol="0">
            <a:spAutoFit/>
          </a:bodyPr>
          <a:lstStyle/>
          <a:p>
            <a:pPr marL="0">
              <a:spcBef>
                <a:spcPts val="3000"/>
              </a:spcBef>
            </a:pPr>
            <a:r>
              <a:rPr lang="en-GB" sz="1100" dirty="0">
                <a:solidFill>
                  <a:schemeClr val="tx1">
                    <a:lumMod val="65000"/>
                    <a:lumOff val="35000"/>
                  </a:schemeClr>
                </a:solidFill>
                <a:latin typeface="Helvetica Light" charset="0"/>
                <a:ea typeface="Helvetica Light" charset="0"/>
                <a:cs typeface="Helvetica Light" charset="0"/>
                <a:sym typeface="Wingdings" pitchFamily="2" charset="2"/>
              </a:rPr>
              <a:t>*Bardeen, Cooper, Schrieffer theory – mid 1950s</a:t>
            </a:r>
            <a:endParaRPr lang="en-CH" sz="1100" dirty="0">
              <a:solidFill>
                <a:schemeClr val="tx1">
                  <a:lumMod val="65000"/>
                  <a:lumOff val="35000"/>
                </a:schemeClr>
              </a:solidFill>
              <a:latin typeface="Helvetica Light" charset="0"/>
              <a:ea typeface="Helvetica Light" charset="0"/>
              <a:cs typeface="Helvetica Light" charset="0"/>
              <a:sym typeface="Wingdings" pitchFamily="2" charset="2"/>
            </a:endParaRPr>
          </a:p>
          <a:p>
            <a:pPr marL="0"/>
            <a:r>
              <a:rPr lang="en-CH" sz="1100" dirty="0">
                <a:solidFill>
                  <a:schemeClr val="tx1">
                    <a:lumMod val="65000"/>
                    <a:lumOff val="35000"/>
                  </a:schemeClr>
                </a:solidFill>
                <a:latin typeface="Helvetica Light" charset="0"/>
                <a:ea typeface="Helvetica Light" charset="0"/>
                <a:cs typeface="Helvetica Light" charset="0"/>
                <a:sym typeface="Wingdings" pitchFamily="2" charset="2"/>
              </a:rPr>
              <a:t>Further reading, eg: </a:t>
            </a:r>
            <a:r>
              <a:rPr lang="en-GB" sz="1100" dirty="0">
                <a:solidFill>
                  <a:schemeClr val="tx1">
                    <a:lumMod val="65000"/>
                    <a:lumOff val="35000"/>
                  </a:schemeClr>
                </a:solidFill>
                <a:latin typeface="Helvetica Light" charset="0"/>
                <a:ea typeface="Helvetica Light" charset="0"/>
                <a:cs typeface="Helvetica Light" charset="0"/>
                <a:sym typeface="Wingdings" pitchFamily="2" charset="2"/>
                <a:hlinkClick r:id="rId4"/>
              </a:rPr>
              <a:t>L. Dixon, “From superconductors to supercolliders”</a:t>
            </a:r>
            <a:r>
              <a:rPr lang="en-GB" sz="1100" dirty="0">
                <a:solidFill>
                  <a:schemeClr val="tx1">
                    <a:lumMod val="65000"/>
                    <a:lumOff val="35000"/>
                  </a:schemeClr>
                </a:solidFill>
                <a:latin typeface="Helvetica Light" charset="0"/>
                <a:ea typeface="Helvetica Light" charset="0"/>
                <a:cs typeface="Helvetica Light" charset="0"/>
                <a:sym typeface="Wingdings" pitchFamily="2" charset="2"/>
              </a:rPr>
              <a:t>, 1996</a:t>
            </a:r>
          </a:p>
        </p:txBody>
      </p:sp>
      <p:cxnSp>
        <p:nvCxnSpPr>
          <p:cNvPr id="4" name="Straight Connector 3">
            <a:extLst>
              <a:ext uri="{FF2B5EF4-FFF2-40B4-BE49-F238E27FC236}">
                <a16:creationId xmlns:a16="http://schemas.microsoft.com/office/drawing/2014/main" id="{2E53EC20-0C3B-DA77-37EE-081608DA8F14}"/>
              </a:ext>
            </a:extLst>
          </p:cNvPr>
          <p:cNvCxnSpPr>
            <a:cxnSpLocks/>
          </p:cNvCxnSpPr>
          <p:nvPr/>
        </p:nvCxnSpPr>
        <p:spPr>
          <a:xfrm>
            <a:off x="706765" y="3780830"/>
            <a:ext cx="5037932" cy="0"/>
          </a:xfrm>
          <a:prstGeom prst="line">
            <a:avLst/>
          </a:prstGeom>
          <a:ln w="3175">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FD2EBAFA-B77F-3AEE-8BEB-4268CDE36D92}"/>
              </a:ext>
            </a:extLst>
          </p:cNvPr>
          <p:cNvGrpSpPr/>
          <p:nvPr/>
        </p:nvGrpSpPr>
        <p:grpSpPr>
          <a:xfrm>
            <a:off x="628509" y="4041648"/>
            <a:ext cx="4955203" cy="2185869"/>
            <a:chOff x="628509" y="4041648"/>
            <a:chExt cx="4955203" cy="2185869"/>
          </a:xfrm>
        </p:grpSpPr>
        <p:sp>
          <p:nvSpPr>
            <p:cNvPr id="10" name="TextBox 9">
              <a:extLst>
                <a:ext uri="{FF2B5EF4-FFF2-40B4-BE49-F238E27FC236}">
                  <a16:creationId xmlns:a16="http://schemas.microsoft.com/office/drawing/2014/main" id="{C7AE7641-D4E8-296A-BF6A-BFD029D18296}"/>
                </a:ext>
              </a:extLst>
            </p:cNvPr>
            <p:cNvSpPr txBox="1"/>
            <p:nvPr/>
          </p:nvSpPr>
          <p:spPr>
            <a:xfrm>
              <a:off x="628509" y="4041648"/>
              <a:ext cx="4955203" cy="338554"/>
            </a:xfrm>
            <a:prstGeom prst="rect">
              <a:avLst/>
            </a:prstGeom>
            <a:noFill/>
          </p:spPr>
          <p:txBody>
            <a:bodyPr wrap="none" rtlCol="0">
              <a:spAutoFit/>
            </a:bodyPr>
            <a:lstStyle/>
            <a:p>
              <a:pPr marL="0">
                <a:spcBef>
                  <a:spcPts val="3000"/>
                </a:spcBef>
              </a:pPr>
              <a:r>
                <a:rPr lang="en-CH" sz="1600" b="1">
                  <a:solidFill>
                    <a:prstClr val="black"/>
                  </a:solidFill>
                  <a:latin typeface="Symbol" pitchFamily="2" charset="2"/>
                  <a:ea typeface="Helvetica Light" charset="0"/>
                  <a:cs typeface="Helvetica Light" charset="0"/>
                  <a:sym typeface="Wingdings" pitchFamily="2" charset="2"/>
                </a:rPr>
                <a:t>®</a:t>
              </a:r>
              <a:r>
                <a:rPr lang="en-CH" sz="1600" b="1">
                  <a:solidFill>
                    <a:prstClr val="black"/>
                  </a:solidFill>
                  <a:latin typeface="Helvetica" pitchFamily="2" charset="0"/>
                  <a:ea typeface="Helvetica Light" charset="0"/>
                  <a:cs typeface="Helvetica Light" charset="0"/>
                  <a:sym typeface="Wingdings" pitchFamily="2" charset="2"/>
                </a:rPr>
                <a:t>  Is the Higgs boson elementary or composite?</a:t>
              </a:r>
            </a:p>
          </p:txBody>
        </p:sp>
        <p:pic>
          <p:nvPicPr>
            <p:cNvPr id="11" name="Screenshot 2024-01-20 at 10.43.23.png" descr="Screenshot 2024-01-20 at 10.43.23.png">
              <a:extLst>
                <a:ext uri="{FF2B5EF4-FFF2-40B4-BE49-F238E27FC236}">
                  <a16:creationId xmlns:a16="http://schemas.microsoft.com/office/drawing/2014/main" id="{FCE846C6-FCD5-C5C0-DEE4-90B509ACB35E}"/>
                </a:ext>
              </a:extLst>
            </p:cNvPr>
            <p:cNvPicPr>
              <a:picLocks noChangeAspect="1"/>
            </p:cNvPicPr>
            <p:nvPr/>
          </p:nvPicPr>
          <p:blipFill>
            <a:blip r:embed="rId5"/>
            <a:srcRect r="44801"/>
            <a:stretch>
              <a:fillRect/>
            </a:stretch>
          </p:blipFill>
          <p:spPr>
            <a:xfrm>
              <a:off x="1088525" y="4539768"/>
              <a:ext cx="3139318" cy="1687749"/>
            </a:xfrm>
            <a:prstGeom prst="rect">
              <a:avLst/>
            </a:prstGeom>
            <a:ln w="12700">
              <a:miter lim="400000"/>
            </a:ln>
          </p:spPr>
        </p:pic>
      </p:grpSp>
    </p:spTree>
    <p:extLst>
      <p:ext uri="{BB962C8B-B14F-4D97-AF65-F5344CB8AC3E}">
        <p14:creationId xmlns:p14="http://schemas.microsoft.com/office/powerpoint/2010/main" val="227992748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4AFC3-DCD4-D907-941D-E9865770D29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79C160-D603-D6EC-57F5-FAF193A3010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29F7755A-A32C-8CB0-5961-1EC9AD464E8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Completing the Standard Model</a:t>
            </a:r>
            <a:endParaRPr lang="en-US" sz="2800">
              <a:solidFill>
                <a:srgbClr val="0D7FBF"/>
              </a:solidFill>
              <a:latin typeface="Helvetica Light" pitchFamily="2" charset="0"/>
              <a:ea typeface="Trebuchet MS" pitchFamily="-84" charset="0"/>
              <a:cs typeface="Helvetica Light"/>
            </a:endParaRPr>
          </a:p>
        </p:txBody>
      </p:sp>
      <p:sp>
        <p:nvSpPr>
          <p:cNvPr id="4" name="Rectangle 3">
            <a:extLst>
              <a:ext uri="{FF2B5EF4-FFF2-40B4-BE49-F238E27FC236}">
                <a16:creationId xmlns:a16="http://schemas.microsoft.com/office/drawing/2014/main" id="{5BB44859-9765-6B24-25F9-57394FF57457}"/>
              </a:ext>
            </a:extLst>
          </p:cNvPr>
          <p:cNvSpPr/>
          <p:nvPr/>
        </p:nvSpPr>
        <p:spPr>
          <a:xfrm>
            <a:off x="623288" y="1134606"/>
            <a:ext cx="6347355" cy="338554"/>
          </a:xfrm>
          <a:prstGeom prst="rect">
            <a:avLst/>
          </a:prstGeom>
        </p:spPr>
        <p:txBody>
          <a:bodyPr wrap="square">
            <a:spAutoFit/>
          </a:bodyPr>
          <a:lstStyle/>
          <a:p>
            <a:pPr lvl="0" defTabSz="457200" fontAlgn="base">
              <a:spcBef>
                <a:spcPts val="1800"/>
              </a:spcBef>
              <a:spcAft>
                <a:spcPct val="0"/>
              </a:spcAft>
              <a:defRPr/>
            </a:pPr>
            <a:r>
              <a:rPr lang="en-GB" sz="1600" dirty="0">
                <a:solidFill>
                  <a:srgbClr val="000000"/>
                </a:solidFill>
                <a:latin typeface="Helvetica" pitchFamily="2" charset="0"/>
              </a:rPr>
              <a:t>The scalar Higgs sector completes the Standard Model</a:t>
            </a:r>
          </a:p>
        </p:txBody>
      </p:sp>
      <p:pic>
        <p:nvPicPr>
          <p:cNvPr id="5" name="Picture 4">
            <a:extLst>
              <a:ext uri="{FF2B5EF4-FFF2-40B4-BE49-F238E27FC236}">
                <a16:creationId xmlns:a16="http://schemas.microsoft.com/office/drawing/2014/main" id="{A8A9125B-1646-48E9-B9ED-542F7B21AADE}"/>
              </a:ext>
            </a:extLst>
          </p:cNvPr>
          <p:cNvPicPr>
            <a:picLocks noChangeAspect="1"/>
          </p:cNvPicPr>
          <p:nvPr/>
        </p:nvPicPr>
        <p:blipFill>
          <a:blip r:embed="rId2"/>
          <a:stretch>
            <a:fillRect/>
          </a:stretch>
        </p:blipFill>
        <p:spPr>
          <a:xfrm>
            <a:off x="3568899" y="1991042"/>
            <a:ext cx="4561565" cy="4024910"/>
          </a:xfrm>
          <a:prstGeom prst="rect">
            <a:avLst/>
          </a:prstGeom>
        </p:spPr>
      </p:pic>
      <p:sp>
        <p:nvSpPr>
          <p:cNvPr id="6" name="Rounded Rectangle 5">
            <a:extLst>
              <a:ext uri="{FF2B5EF4-FFF2-40B4-BE49-F238E27FC236}">
                <a16:creationId xmlns:a16="http://schemas.microsoft.com/office/drawing/2014/main" id="{BA8D21F3-8157-070B-E51F-E75EE4BE1D39}"/>
              </a:ext>
            </a:extLst>
          </p:cNvPr>
          <p:cNvSpPr/>
          <p:nvPr/>
        </p:nvSpPr>
        <p:spPr>
          <a:xfrm>
            <a:off x="4952368" y="3348762"/>
            <a:ext cx="490654" cy="524107"/>
          </a:xfrm>
          <a:prstGeom prst="roundRect">
            <a:avLst/>
          </a:prstGeom>
          <a:ln w="19050">
            <a:solidFill>
              <a:schemeClr val="bg1"/>
            </a:solidFill>
          </a:ln>
        </p:spPr>
        <p:txBody>
          <a:bodyPr wrap="none" rtlCol="0" anchor="ctr">
            <a:spAutoFit/>
          </a:bodyPr>
          <a:lstStyle/>
          <a:p>
            <a:pPr algn="l"/>
            <a:endParaRPr lang="en-CH" sz="1600">
              <a:latin typeface="Helvetica" pitchFamily="2" charset="0"/>
            </a:endParaRPr>
          </a:p>
        </p:txBody>
      </p:sp>
      <p:sp>
        <p:nvSpPr>
          <p:cNvPr id="7" name="Rounded Rectangle 6">
            <a:extLst>
              <a:ext uri="{FF2B5EF4-FFF2-40B4-BE49-F238E27FC236}">
                <a16:creationId xmlns:a16="http://schemas.microsoft.com/office/drawing/2014/main" id="{65EBED48-80D5-DD19-4FCB-E4840FF5383F}"/>
              </a:ext>
            </a:extLst>
          </p:cNvPr>
          <p:cNvSpPr/>
          <p:nvPr/>
        </p:nvSpPr>
        <p:spPr>
          <a:xfrm>
            <a:off x="5458875" y="3371065"/>
            <a:ext cx="1471967" cy="876394"/>
          </a:xfrm>
          <a:prstGeom prst="roundRect">
            <a:avLst/>
          </a:prstGeom>
          <a:ln w="19050">
            <a:solidFill>
              <a:schemeClr val="bg1"/>
            </a:solidFill>
          </a:ln>
        </p:spPr>
        <p:txBody>
          <a:bodyPr wrap="square" rtlCol="0" anchor="ctr">
            <a:spAutoFit/>
          </a:bodyPr>
          <a:lstStyle/>
          <a:p>
            <a:pPr algn="l"/>
            <a:endParaRPr lang="en-CH" sz="1600">
              <a:latin typeface="Helvetica" pitchFamily="2" charset="0"/>
            </a:endParaRPr>
          </a:p>
        </p:txBody>
      </p:sp>
      <p:cxnSp>
        <p:nvCxnSpPr>
          <p:cNvPr id="8" name="Straight Connector 7">
            <a:extLst>
              <a:ext uri="{FF2B5EF4-FFF2-40B4-BE49-F238E27FC236}">
                <a16:creationId xmlns:a16="http://schemas.microsoft.com/office/drawing/2014/main" id="{D9B628FC-C6F9-EE2F-9C4F-EC6E277E43DD}"/>
              </a:ext>
            </a:extLst>
          </p:cNvPr>
          <p:cNvCxnSpPr>
            <a:cxnSpLocks/>
            <a:stCxn id="10" idx="3"/>
            <a:endCxn id="12" idx="1"/>
          </p:cNvCxnSpPr>
          <p:nvPr/>
        </p:nvCxnSpPr>
        <p:spPr>
          <a:xfrm>
            <a:off x="6930842" y="4695110"/>
            <a:ext cx="1625320" cy="85553"/>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156A655-BEC9-D5CB-A410-623E19540566}"/>
              </a:ext>
            </a:extLst>
          </p:cNvPr>
          <p:cNvSpPr txBox="1"/>
          <p:nvPr/>
        </p:nvSpPr>
        <p:spPr>
          <a:xfrm>
            <a:off x="8556163" y="2130218"/>
            <a:ext cx="3113203" cy="954107"/>
          </a:xfrm>
          <a:prstGeom prst="rect">
            <a:avLst/>
          </a:prstGeom>
          <a:noFill/>
        </p:spPr>
        <p:txBody>
          <a:bodyPr wrap="square" rtlCol="0">
            <a:spAutoFit/>
          </a:bodyPr>
          <a:lstStyle/>
          <a:p>
            <a:pP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These terms describe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interactions among force particles (top) and among matter and force particles (bottom)</a:t>
            </a:r>
          </a:p>
        </p:txBody>
      </p:sp>
      <p:sp>
        <p:nvSpPr>
          <p:cNvPr id="10" name="Rounded Rectangle 9">
            <a:extLst>
              <a:ext uri="{FF2B5EF4-FFF2-40B4-BE49-F238E27FC236}">
                <a16:creationId xmlns:a16="http://schemas.microsoft.com/office/drawing/2014/main" id="{E4849226-A0D1-9C25-96B6-251335A59335}"/>
              </a:ext>
            </a:extLst>
          </p:cNvPr>
          <p:cNvSpPr/>
          <p:nvPr/>
        </p:nvSpPr>
        <p:spPr>
          <a:xfrm>
            <a:off x="5443021" y="4269763"/>
            <a:ext cx="1487821" cy="850694"/>
          </a:xfrm>
          <a:prstGeom prst="roundRect">
            <a:avLst/>
          </a:prstGeom>
          <a:ln w="19050">
            <a:solidFill>
              <a:srgbClr val="FFFF00"/>
            </a:solidFill>
          </a:ln>
        </p:spPr>
        <p:txBody>
          <a:bodyPr wrap="square" rtlCol="0" anchor="ctr">
            <a:spAutoFit/>
          </a:bodyPr>
          <a:lstStyle/>
          <a:p>
            <a:pPr algn="l"/>
            <a:endParaRPr lang="en-CH" sz="1600">
              <a:latin typeface="Helvetica" pitchFamily="2" charset="0"/>
            </a:endParaRPr>
          </a:p>
        </p:txBody>
      </p:sp>
      <p:cxnSp>
        <p:nvCxnSpPr>
          <p:cNvPr id="11" name="Straight Connector 10">
            <a:extLst>
              <a:ext uri="{FF2B5EF4-FFF2-40B4-BE49-F238E27FC236}">
                <a16:creationId xmlns:a16="http://schemas.microsoft.com/office/drawing/2014/main" id="{4C7E1242-F77E-F7D3-3BFF-CE26277854DB}"/>
              </a:ext>
            </a:extLst>
          </p:cNvPr>
          <p:cNvCxnSpPr>
            <a:cxnSpLocks/>
            <a:endCxn id="9" idx="1"/>
          </p:cNvCxnSpPr>
          <p:nvPr/>
        </p:nvCxnSpPr>
        <p:spPr>
          <a:xfrm flipV="1">
            <a:off x="6946695" y="2607272"/>
            <a:ext cx="1609468" cy="1201996"/>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8D81167-8E72-4395-9751-B3AA06B0F33C}"/>
              </a:ext>
            </a:extLst>
          </p:cNvPr>
          <p:cNvSpPr txBox="1"/>
          <p:nvPr/>
        </p:nvSpPr>
        <p:spPr>
          <a:xfrm>
            <a:off x="8556162" y="4519053"/>
            <a:ext cx="2555184" cy="523220"/>
          </a:xfrm>
          <a:prstGeom prst="rect">
            <a:avLst/>
          </a:prstGeom>
          <a:noFill/>
        </p:spPr>
        <p:txBody>
          <a:bodyPr wrap="square" rtlCol="0">
            <a:spAutoFit/>
          </a:bodyPr>
          <a:lstStyle/>
          <a:p>
            <a:pP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This term is related to the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Higgs sector</a:t>
            </a:r>
          </a:p>
        </p:txBody>
      </p:sp>
      <p:sp>
        <p:nvSpPr>
          <p:cNvPr id="15" name="TextBox 14">
            <a:extLst>
              <a:ext uri="{FF2B5EF4-FFF2-40B4-BE49-F238E27FC236}">
                <a16:creationId xmlns:a16="http://schemas.microsoft.com/office/drawing/2014/main" id="{EEE962BA-95DF-D6FC-EEDF-833B2531DB45}"/>
              </a:ext>
            </a:extLst>
          </p:cNvPr>
          <p:cNvSpPr txBox="1"/>
          <p:nvPr/>
        </p:nvSpPr>
        <p:spPr>
          <a:xfrm>
            <a:off x="8556162" y="3125680"/>
            <a:ext cx="3126838"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400" b="1" u="none" strike="noStrike" kern="1200" cap="none" spc="0" normalizeH="0" baseline="0" noProof="0" dirty="0">
                <a:ln>
                  <a:noFill/>
                </a:ln>
                <a:solidFill>
                  <a:srgbClr val="E70000"/>
                </a:solidFill>
                <a:effectLst/>
                <a:uLnTx/>
                <a:uFillTx/>
                <a:latin typeface="Helvetica" pitchFamily="2" charset="0"/>
                <a:ea typeface="Helvetica Light" charset="0"/>
                <a:cs typeface="Helvetica Light" charset="0"/>
                <a:sym typeface="Wingdings" pitchFamily="2" charset="2"/>
              </a:rPr>
              <a:t>Beauty</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interactions governed by gauge symmetries with only 3 (EW) and 2 (QCD, </a:t>
            </a:r>
            <a:r>
              <a:rPr kumimoji="0" lang="en-US" sz="1200" b="0" u="none" strike="noStrike" kern="1200" cap="none" spc="0" normalizeH="0" baseline="0" noProof="0" dirty="0" err="1">
                <a:ln>
                  <a:noFill/>
                </a:ln>
                <a:solidFill>
                  <a:srgbClr val="E70000"/>
                </a:solidFill>
                <a:effectLst/>
                <a:uLnTx/>
                <a:uFillTx/>
                <a:latin typeface="Helvetica Light" charset="0"/>
                <a:ea typeface="Helvetica Light" charset="0"/>
                <a:cs typeface="Helvetica Light" charset="0"/>
                <a:sym typeface="Wingdings" pitchFamily="2" charset="2"/>
              </a:rPr>
              <a:t>θ</a:t>
            </a:r>
            <a:r>
              <a:rPr kumimoji="0" lang="en-US" sz="1200" b="0" i="0" u="none" strike="noStrike" kern="1200" cap="none" spc="0" normalizeH="0" baseline="-25000" noProof="0" dirty="0" err="1">
                <a:ln>
                  <a:noFill/>
                </a:ln>
                <a:solidFill>
                  <a:srgbClr val="E70000"/>
                </a:solidFill>
                <a:effectLst/>
                <a:uLnTx/>
                <a:uFillTx/>
                <a:latin typeface="Helvetica Light" charset="0"/>
                <a:ea typeface="Helvetica Light" charset="0"/>
                <a:cs typeface="Helvetica Light" charset="0"/>
                <a:sym typeface="Wingdings" pitchFamily="2" charset="2"/>
              </a:rPr>
              <a:t>strong</a:t>
            </a:r>
            <a:r>
              <a:rPr kumimoji="0" lang="en-US" sz="12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tiny </a:t>
            </a:r>
            <a:r>
              <a:rPr kumimoji="0" lang="en-US" sz="1200" b="0" i="0" u="none" strike="noStrike" kern="1200" cap="none" spc="0" normalizeH="0" baseline="0" noProof="0" dirty="0">
                <a:ln>
                  <a:noFill/>
                </a:ln>
                <a:solidFill>
                  <a:srgbClr val="E70000"/>
                </a:solidFill>
                <a:effectLst/>
                <a:uLnTx/>
                <a:uFillTx/>
                <a:latin typeface="Symbol" pitchFamily="2" charset="2"/>
                <a:ea typeface="Helvetica Light" charset="0"/>
                <a:cs typeface="Helvetica Light" charset="0"/>
                <a:sym typeface="Wingdings" pitchFamily="2" charset="2"/>
              </a:rPr>
              <a:t>®</a:t>
            </a:r>
            <a:r>
              <a:rPr kumimoji="0" lang="en-US" sz="12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strong CP problem</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parameters </a:t>
            </a:r>
          </a:p>
        </p:txBody>
      </p:sp>
      <p:sp>
        <p:nvSpPr>
          <p:cNvPr id="16" name="TextBox 15">
            <a:extLst>
              <a:ext uri="{FF2B5EF4-FFF2-40B4-BE49-F238E27FC236}">
                <a16:creationId xmlns:a16="http://schemas.microsoft.com/office/drawing/2014/main" id="{A5CBB540-2227-D18F-F112-D98F571644ED}"/>
              </a:ext>
            </a:extLst>
          </p:cNvPr>
          <p:cNvSpPr txBox="1"/>
          <p:nvPr/>
        </p:nvSpPr>
        <p:spPr>
          <a:xfrm>
            <a:off x="8556162" y="5087001"/>
            <a:ext cx="3010660" cy="738664"/>
          </a:xfrm>
          <a:prstGeom prst="rect">
            <a:avLst/>
          </a:prstGeom>
          <a:noFill/>
        </p:spPr>
        <p:txBody>
          <a:bodyPr wrap="square">
            <a:spAutoFit/>
          </a:bodyPr>
          <a:lstStyle/>
          <a:p>
            <a:pPr marL="0" marR="0" lvl="0" indent="0" defTabSz="914400" rtl="0" eaLnBrk="1" fontAlgn="auto" latinLnBrk="0" hangingPunct="1">
              <a:lnSpc>
                <a:spcPct val="100000"/>
              </a:lnSpc>
              <a:spcBef>
                <a:spcPts val="1200"/>
              </a:spcBef>
              <a:spcAft>
                <a:spcPts val="0"/>
              </a:spcAft>
              <a:buClrTx/>
              <a:buSzTx/>
              <a:buFontTx/>
              <a:buNone/>
              <a:tabLst/>
              <a:defRPr/>
            </a:pPr>
            <a:r>
              <a:rPr kumimoji="0" lang="en-US" sz="1400" b="1" u="none" strike="noStrike" kern="1200" cap="none" spc="0" normalizeH="0" baseline="0" noProof="0" dirty="0">
                <a:ln>
                  <a:noFill/>
                </a:ln>
                <a:solidFill>
                  <a:srgbClr val="E70000"/>
                </a:solidFill>
                <a:effectLst/>
                <a:uLnTx/>
                <a:uFillTx/>
                <a:latin typeface="Helvetica" pitchFamily="2" charset="0"/>
                <a:ea typeface="Helvetica Light" charset="0"/>
                <a:cs typeface="Helvetica Light" charset="0"/>
                <a:sym typeface="Wingdings" pitchFamily="2" charset="2"/>
              </a:rPr>
              <a:t>Unpleasant</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not governed by symmetries, 23 free parameters*, </a:t>
            </a:r>
            <a:r>
              <a:rPr lang="en-US" sz="1400" dirty="0">
                <a:solidFill>
                  <a:srgbClr val="E70000"/>
                </a:solidFill>
                <a:latin typeface="Helvetica Light" charset="0"/>
                <a:ea typeface="Helvetica Light" charset="0"/>
                <a:cs typeface="Helvetica Light" charset="0"/>
                <a:sym typeface="Wingdings" pitchFamily="2" charset="2"/>
              </a:rPr>
              <a:t>large hierarchy among masses</a:t>
            </a:r>
            <a:endPar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endParaRPr>
          </a:p>
        </p:txBody>
      </p:sp>
      <p:cxnSp>
        <p:nvCxnSpPr>
          <p:cNvPr id="17" name="Straight Connector 16">
            <a:extLst>
              <a:ext uri="{FF2B5EF4-FFF2-40B4-BE49-F238E27FC236}">
                <a16:creationId xmlns:a16="http://schemas.microsoft.com/office/drawing/2014/main" id="{95557900-3867-CFB4-96A4-DA322D74D415}"/>
              </a:ext>
            </a:extLst>
          </p:cNvPr>
          <p:cNvCxnSpPr>
            <a:cxnSpLocks/>
          </p:cNvCxnSpPr>
          <p:nvPr/>
        </p:nvCxnSpPr>
        <p:spPr>
          <a:xfrm>
            <a:off x="3143122" y="2674503"/>
            <a:ext cx="1809246" cy="803793"/>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6B51C58-B09F-D14C-3AC7-EEE1838EA548}"/>
              </a:ext>
            </a:extLst>
          </p:cNvPr>
          <p:cNvSpPr txBox="1"/>
          <p:nvPr/>
        </p:nvSpPr>
        <p:spPr>
          <a:xfrm>
            <a:off x="1177637" y="2509499"/>
            <a:ext cx="1965486" cy="307777"/>
          </a:xfrm>
          <a:prstGeom prst="rect">
            <a:avLst/>
          </a:prstGeom>
          <a:noFill/>
        </p:spPr>
        <p:txBody>
          <a:bodyPr wrap="square" rtlCol="0">
            <a:spAutoFit/>
          </a:bodyPr>
          <a:lstStyle/>
          <a:p>
            <a:pPr algn="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SM</a:t>
            </a: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Lagrangian</a:t>
            </a:r>
            <a:endParaRPr lang="en-CH" sz="1400" dirty="0">
              <a:solidFill>
                <a:schemeClr val="tx1">
                  <a:lumMod val="75000"/>
                  <a:lumOff val="25000"/>
                </a:schemeClr>
              </a:solidFill>
              <a:latin typeface="Helvetica Light" charset="0"/>
              <a:ea typeface="Helvetica Light" charset="0"/>
              <a:cs typeface="Helvetica Light" charset="0"/>
              <a:sym typeface="Wingdings" pitchFamily="2" charset="2"/>
            </a:endParaRPr>
          </a:p>
        </p:txBody>
      </p:sp>
      <p:sp>
        <p:nvSpPr>
          <p:cNvPr id="20" name="TextBox 19">
            <a:extLst>
              <a:ext uri="{FF2B5EF4-FFF2-40B4-BE49-F238E27FC236}">
                <a16:creationId xmlns:a16="http://schemas.microsoft.com/office/drawing/2014/main" id="{8B5410FD-7F5A-4A03-94D8-424AE4BA13BB}"/>
              </a:ext>
            </a:extLst>
          </p:cNvPr>
          <p:cNvSpPr txBox="1"/>
          <p:nvPr/>
        </p:nvSpPr>
        <p:spPr>
          <a:xfrm>
            <a:off x="6003236" y="5157148"/>
            <a:ext cx="1299373" cy="461665"/>
          </a:xfrm>
          <a:prstGeom prst="rect">
            <a:avLst/>
          </a:prstGeom>
          <a:noFill/>
        </p:spPr>
        <p:txBody>
          <a:bodyPr wrap="square" rtlCol="0">
            <a:spAutoFit/>
          </a:bodyPr>
          <a:lstStyle/>
          <a:p>
            <a:pPr marL="0">
              <a:spcBef>
                <a:spcPts val="3000"/>
              </a:spcBef>
            </a:pPr>
            <a:r>
              <a:rPr lang="en-GB" sz="1200" noProof="0">
                <a:solidFill>
                  <a:srgbClr val="FFFF00"/>
                </a:solidFill>
                <a:latin typeface="Helvetica Light" charset="0"/>
                <a:ea typeface="Helvetica Light" charset="0"/>
                <a:cs typeface="Helvetica Light" charset="0"/>
                <a:sym typeface="Wingdings" pitchFamily="2" charset="2"/>
              </a:rPr>
              <a:t>Key to many mysteries</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E156100-FCB4-7843-0A46-3B98C8D61B6A}"/>
                  </a:ext>
                </a:extLst>
              </p:cNvPr>
              <p:cNvSpPr txBox="1"/>
              <p:nvPr/>
            </p:nvSpPr>
            <p:spPr>
              <a:xfrm>
                <a:off x="5179575" y="5037714"/>
                <a:ext cx="760143" cy="369332"/>
              </a:xfrm>
              <a:prstGeom prst="rect">
                <a:avLst/>
              </a:prstGeom>
              <a:noFill/>
            </p:spPr>
            <p:txBody>
              <a:bodyPr wrap="none" rtlCol="0">
                <a:spAutoFit/>
              </a:bodyPr>
              <a:lstStyle/>
              <a:p>
                <a:pPr marL="0" algn="l">
                  <a:spcBef>
                    <a:spcPts val="3000"/>
                  </a:spcBef>
                </a:pPr>
                <a14:m>
                  <m:oMathPara xmlns:m="http://schemas.openxmlformats.org/officeDocument/2006/math">
                    <m:oMath>
                      <m:r>
                        <a:rPr lang="en-US" b="0" i="1" smtClean="0">
                          <a:solidFill>
                            <a:schemeClr val="bg1"/>
                          </a:solidFill>
                          <a:latin typeface="Cambria Math" panose="02040503050406030204" pitchFamily="18" charset="0"/>
                          <a:ea typeface="Helvetica Light" charset="0"/>
                          <a:cs typeface="Helvetica Light" charset="0"/>
                          <a:sym typeface="Wingdings" pitchFamily="2" charset="2"/>
                        </a:rPr>
                        <m:t>+ … </m:t>
                      </m:r>
                    </m:oMath>
                  </m:oMathPara>
                </a14:m>
                <a:endParaRPr lang="en-CH">
                  <a:solidFill>
                    <a:schemeClr val="bg1"/>
                  </a:solidFill>
                  <a:latin typeface="Chalkboard" panose="03050602040202020205" pitchFamily="66" charset="77"/>
                  <a:ea typeface="Helvetica Light" charset="0"/>
                  <a:cs typeface="Helvetica Light" charset="0"/>
                  <a:sym typeface="Wingdings" pitchFamily="2" charset="2"/>
                </a:endParaRPr>
              </a:p>
            </p:txBody>
          </p:sp>
        </mc:Choice>
        <mc:Fallback xmlns="">
          <p:sp>
            <p:nvSpPr>
              <p:cNvPr id="21" name="TextBox 20">
                <a:extLst>
                  <a:ext uri="{FF2B5EF4-FFF2-40B4-BE49-F238E27FC236}">
                    <a16:creationId xmlns:a16="http://schemas.microsoft.com/office/drawing/2014/main" id="{2E7566BB-B5A9-F755-FF9A-A78EDB5E1DBF}"/>
                  </a:ext>
                </a:extLst>
              </p:cNvPr>
              <p:cNvSpPr txBox="1">
                <a:spLocks noRot="1" noChangeAspect="1" noMove="1" noResize="1" noEditPoints="1" noAdjustHandles="1" noChangeArrowheads="1" noChangeShapeType="1" noTextEdit="1"/>
              </p:cNvSpPr>
              <p:nvPr/>
            </p:nvSpPr>
            <p:spPr>
              <a:xfrm>
                <a:off x="5179575" y="5037714"/>
                <a:ext cx="760143" cy="369332"/>
              </a:xfrm>
              <a:prstGeom prst="rect">
                <a:avLst/>
              </a:prstGeom>
              <a:blipFill>
                <a:blip r:embed="rId3"/>
                <a:stretch>
                  <a:fillRect b="-16667"/>
                </a:stretch>
              </a:blipFill>
            </p:spPr>
            <p:txBody>
              <a:bodyPr/>
              <a:lstStyle/>
              <a:p>
                <a:r>
                  <a:rPr lang="en-CH">
                    <a:noFill/>
                  </a:rPr>
                  <a:t> </a:t>
                </a:r>
              </a:p>
            </p:txBody>
          </p:sp>
        </mc:Fallback>
      </mc:AlternateContent>
      <p:sp>
        <p:nvSpPr>
          <p:cNvPr id="19" name="TextBox 18">
            <a:extLst>
              <a:ext uri="{FF2B5EF4-FFF2-40B4-BE49-F238E27FC236}">
                <a16:creationId xmlns:a16="http://schemas.microsoft.com/office/drawing/2014/main" id="{D2FE6B42-C0AD-B9E9-18B4-43DC57E15FFC}"/>
              </a:ext>
            </a:extLst>
          </p:cNvPr>
          <p:cNvSpPr txBox="1"/>
          <p:nvPr/>
        </p:nvSpPr>
        <p:spPr>
          <a:xfrm>
            <a:off x="71189" y="6545797"/>
            <a:ext cx="5245347" cy="253916"/>
          </a:xfrm>
          <a:prstGeom prst="rect">
            <a:avLst/>
          </a:prstGeom>
          <a:noFill/>
        </p:spPr>
        <p:txBody>
          <a:bodyPr wrap="none" rtlCol="0">
            <a:spAutoFit/>
          </a:bodyPr>
          <a:lstStyle/>
          <a:p>
            <a:pPr marL="0">
              <a:spcBef>
                <a:spcPts val="3000"/>
              </a:spcBef>
            </a:pPr>
            <a:r>
              <a:rPr lang="en-CH" sz="1050" dirty="0">
                <a:solidFill>
                  <a:schemeClr val="tx1">
                    <a:lumMod val="50000"/>
                    <a:lumOff val="50000"/>
                  </a:schemeClr>
                </a:solidFill>
                <a:latin typeface="Helvetica Light" charset="0"/>
                <a:ea typeface="Helvetica Light" charset="0"/>
                <a:cs typeface="Helvetica Light" charset="0"/>
                <a:sym typeface="Wingdings" pitchFamily="2" charset="2"/>
              </a:rPr>
              <a:t>*Assuming neutrinos are Majorana particles (total of 9 neutrino related parameteres)</a:t>
            </a:r>
          </a:p>
        </p:txBody>
      </p:sp>
    </p:spTree>
    <p:extLst>
      <p:ext uri="{BB962C8B-B14F-4D97-AF65-F5344CB8AC3E}">
        <p14:creationId xmlns:p14="http://schemas.microsoft.com/office/powerpoint/2010/main" val="10325563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31221-0D0C-2AEA-96AE-8627F79F5AB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25CFBD-7596-D950-F70A-55A47543C4B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DF3384BC-A0EB-5B50-D2C6-91328D9D9EEE}"/>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Completing the Standard Model</a:t>
            </a:r>
            <a:endParaRPr lang="en-US" sz="2800">
              <a:solidFill>
                <a:srgbClr val="0D7FBF"/>
              </a:solidFill>
              <a:latin typeface="Helvetica Light" pitchFamily="2" charset="0"/>
              <a:ea typeface="Trebuchet MS" pitchFamily="-84" charset="0"/>
              <a:cs typeface="Helvetica Light"/>
            </a:endParaRPr>
          </a:p>
        </p:txBody>
      </p:sp>
      <p:sp>
        <p:nvSpPr>
          <p:cNvPr id="4" name="Rectangle 3">
            <a:extLst>
              <a:ext uri="{FF2B5EF4-FFF2-40B4-BE49-F238E27FC236}">
                <a16:creationId xmlns:a16="http://schemas.microsoft.com/office/drawing/2014/main" id="{44B6DB55-310E-6D58-E88F-7219FCA069F1}"/>
              </a:ext>
            </a:extLst>
          </p:cNvPr>
          <p:cNvSpPr/>
          <p:nvPr/>
        </p:nvSpPr>
        <p:spPr>
          <a:xfrm>
            <a:off x="623288" y="1134606"/>
            <a:ext cx="6347355" cy="338554"/>
          </a:xfrm>
          <a:prstGeom prst="rect">
            <a:avLst/>
          </a:prstGeom>
        </p:spPr>
        <p:txBody>
          <a:bodyPr wrap="square">
            <a:spAutoFit/>
          </a:bodyPr>
          <a:lstStyle/>
          <a:p>
            <a:pPr lvl="0" defTabSz="457200" fontAlgn="base">
              <a:spcBef>
                <a:spcPts val="1800"/>
              </a:spcBef>
              <a:spcAft>
                <a:spcPct val="0"/>
              </a:spcAft>
              <a:defRPr/>
            </a:pPr>
            <a:r>
              <a:rPr lang="en-GB" sz="1600" dirty="0">
                <a:solidFill>
                  <a:srgbClr val="000000"/>
                </a:solidFill>
                <a:latin typeface="Helvetica" pitchFamily="2" charset="0"/>
              </a:rPr>
              <a:t>The scalar Higgs sector completes the Standard Model</a:t>
            </a:r>
          </a:p>
        </p:txBody>
      </p:sp>
      <p:pic>
        <p:nvPicPr>
          <p:cNvPr id="5" name="Picture 4">
            <a:extLst>
              <a:ext uri="{FF2B5EF4-FFF2-40B4-BE49-F238E27FC236}">
                <a16:creationId xmlns:a16="http://schemas.microsoft.com/office/drawing/2014/main" id="{4E7B11F9-3410-A8D6-7083-1B17779D3ECF}"/>
              </a:ext>
            </a:extLst>
          </p:cNvPr>
          <p:cNvPicPr>
            <a:picLocks noChangeAspect="1"/>
          </p:cNvPicPr>
          <p:nvPr/>
        </p:nvPicPr>
        <p:blipFill>
          <a:blip r:embed="rId2"/>
          <a:stretch>
            <a:fillRect/>
          </a:stretch>
        </p:blipFill>
        <p:spPr>
          <a:xfrm>
            <a:off x="3568899" y="1991042"/>
            <a:ext cx="4561565" cy="4024910"/>
          </a:xfrm>
          <a:prstGeom prst="rect">
            <a:avLst/>
          </a:prstGeom>
        </p:spPr>
      </p:pic>
      <p:sp>
        <p:nvSpPr>
          <p:cNvPr id="6" name="Rounded Rectangle 5">
            <a:extLst>
              <a:ext uri="{FF2B5EF4-FFF2-40B4-BE49-F238E27FC236}">
                <a16:creationId xmlns:a16="http://schemas.microsoft.com/office/drawing/2014/main" id="{E5B18F57-6D53-66E3-0568-B466CFFA3BBD}"/>
              </a:ext>
            </a:extLst>
          </p:cNvPr>
          <p:cNvSpPr/>
          <p:nvPr/>
        </p:nvSpPr>
        <p:spPr>
          <a:xfrm>
            <a:off x="4952368" y="3348762"/>
            <a:ext cx="490654" cy="524107"/>
          </a:xfrm>
          <a:prstGeom prst="roundRect">
            <a:avLst/>
          </a:prstGeom>
          <a:ln w="19050">
            <a:solidFill>
              <a:schemeClr val="bg1"/>
            </a:solidFill>
          </a:ln>
        </p:spPr>
        <p:txBody>
          <a:bodyPr wrap="none" rtlCol="0" anchor="ctr">
            <a:spAutoFit/>
          </a:bodyPr>
          <a:lstStyle/>
          <a:p>
            <a:pPr algn="l"/>
            <a:endParaRPr lang="en-CH" sz="1600">
              <a:latin typeface="Helvetica" pitchFamily="2" charset="0"/>
            </a:endParaRPr>
          </a:p>
        </p:txBody>
      </p:sp>
      <p:sp>
        <p:nvSpPr>
          <p:cNvPr id="7" name="Rounded Rectangle 6">
            <a:extLst>
              <a:ext uri="{FF2B5EF4-FFF2-40B4-BE49-F238E27FC236}">
                <a16:creationId xmlns:a16="http://schemas.microsoft.com/office/drawing/2014/main" id="{19E16B5E-9464-D862-A163-1D0A14724E25}"/>
              </a:ext>
            </a:extLst>
          </p:cNvPr>
          <p:cNvSpPr/>
          <p:nvPr/>
        </p:nvSpPr>
        <p:spPr>
          <a:xfrm>
            <a:off x="5458875" y="3371065"/>
            <a:ext cx="1471967" cy="876394"/>
          </a:xfrm>
          <a:prstGeom prst="roundRect">
            <a:avLst/>
          </a:prstGeom>
          <a:ln w="19050">
            <a:solidFill>
              <a:schemeClr val="bg1"/>
            </a:solidFill>
          </a:ln>
        </p:spPr>
        <p:txBody>
          <a:bodyPr wrap="square" rtlCol="0" anchor="ctr">
            <a:spAutoFit/>
          </a:bodyPr>
          <a:lstStyle/>
          <a:p>
            <a:pPr algn="l"/>
            <a:endParaRPr lang="en-CH" sz="1600">
              <a:latin typeface="Helvetica" pitchFamily="2" charset="0"/>
            </a:endParaRPr>
          </a:p>
        </p:txBody>
      </p:sp>
      <p:cxnSp>
        <p:nvCxnSpPr>
          <p:cNvPr id="8" name="Straight Connector 7">
            <a:extLst>
              <a:ext uri="{FF2B5EF4-FFF2-40B4-BE49-F238E27FC236}">
                <a16:creationId xmlns:a16="http://schemas.microsoft.com/office/drawing/2014/main" id="{AB17D09A-660D-C4CF-3B85-AF60D2B08A24}"/>
              </a:ext>
            </a:extLst>
          </p:cNvPr>
          <p:cNvCxnSpPr>
            <a:cxnSpLocks/>
            <a:stCxn id="10" idx="3"/>
            <a:endCxn id="12" idx="1"/>
          </p:cNvCxnSpPr>
          <p:nvPr/>
        </p:nvCxnSpPr>
        <p:spPr>
          <a:xfrm>
            <a:off x="6930842" y="4695110"/>
            <a:ext cx="1625320" cy="85553"/>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DB2891EE-AB44-6DEE-4936-56FCE65EF6DC}"/>
              </a:ext>
            </a:extLst>
          </p:cNvPr>
          <p:cNvSpPr txBox="1"/>
          <p:nvPr/>
        </p:nvSpPr>
        <p:spPr>
          <a:xfrm>
            <a:off x="8556163" y="2130218"/>
            <a:ext cx="3113203" cy="954107"/>
          </a:xfrm>
          <a:prstGeom prst="rect">
            <a:avLst/>
          </a:prstGeom>
          <a:noFill/>
        </p:spPr>
        <p:txBody>
          <a:bodyPr wrap="square" rtlCol="0">
            <a:spAutoFit/>
          </a:bodyPr>
          <a:lstStyle/>
          <a:p>
            <a:pP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These terms describe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interactions among force particles (top) and among matter and force particles (bottom)</a:t>
            </a:r>
          </a:p>
        </p:txBody>
      </p:sp>
      <p:sp>
        <p:nvSpPr>
          <p:cNvPr id="10" name="Rounded Rectangle 9">
            <a:extLst>
              <a:ext uri="{FF2B5EF4-FFF2-40B4-BE49-F238E27FC236}">
                <a16:creationId xmlns:a16="http://schemas.microsoft.com/office/drawing/2014/main" id="{2772E1BD-D25A-7CCD-C18F-4467074C1D4D}"/>
              </a:ext>
            </a:extLst>
          </p:cNvPr>
          <p:cNvSpPr/>
          <p:nvPr/>
        </p:nvSpPr>
        <p:spPr>
          <a:xfrm>
            <a:off x="5443021" y="4269763"/>
            <a:ext cx="1487821" cy="850694"/>
          </a:xfrm>
          <a:prstGeom prst="roundRect">
            <a:avLst/>
          </a:prstGeom>
          <a:ln w="19050">
            <a:solidFill>
              <a:srgbClr val="FFFF00"/>
            </a:solidFill>
          </a:ln>
        </p:spPr>
        <p:txBody>
          <a:bodyPr wrap="square" rtlCol="0" anchor="ctr">
            <a:spAutoFit/>
          </a:bodyPr>
          <a:lstStyle/>
          <a:p>
            <a:pPr algn="l"/>
            <a:endParaRPr lang="en-CH" sz="1600">
              <a:latin typeface="Helvetica" pitchFamily="2" charset="0"/>
            </a:endParaRPr>
          </a:p>
        </p:txBody>
      </p:sp>
      <p:cxnSp>
        <p:nvCxnSpPr>
          <p:cNvPr id="11" name="Straight Connector 10">
            <a:extLst>
              <a:ext uri="{FF2B5EF4-FFF2-40B4-BE49-F238E27FC236}">
                <a16:creationId xmlns:a16="http://schemas.microsoft.com/office/drawing/2014/main" id="{3E053693-0080-2A5C-BE5C-5DA1971F0DA7}"/>
              </a:ext>
            </a:extLst>
          </p:cNvPr>
          <p:cNvCxnSpPr>
            <a:cxnSpLocks/>
            <a:endCxn id="9" idx="1"/>
          </p:cNvCxnSpPr>
          <p:nvPr/>
        </p:nvCxnSpPr>
        <p:spPr>
          <a:xfrm flipV="1">
            <a:off x="6946695" y="2607272"/>
            <a:ext cx="1609468" cy="1201996"/>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91701D4-A391-4A34-2FED-49C4B393C533}"/>
              </a:ext>
            </a:extLst>
          </p:cNvPr>
          <p:cNvSpPr txBox="1"/>
          <p:nvPr/>
        </p:nvSpPr>
        <p:spPr>
          <a:xfrm>
            <a:off x="8556162" y="4519053"/>
            <a:ext cx="2555184" cy="523220"/>
          </a:xfrm>
          <a:prstGeom prst="rect">
            <a:avLst/>
          </a:prstGeom>
          <a:noFill/>
        </p:spPr>
        <p:txBody>
          <a:bodyPr wrap="square" rtlCol="0">
            <a:spAutoFit/>
          </a:bodyPr>
          <a:lstStyle/>
          <a:p>
            <a:pP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This term is related to the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Higgs sector</a:t>
            </a:r>
          </a:p>
        </p:txBody>
      </p:sp>
      <p:sp>
        <p:nvSpPr>
          <p:cNvPr id="15" name="TextBox 14">
            <a:extLst>
              <a:ext uri="{FF2B5EF4-FFF2-40B4-BE49-F238E27FC236}">
                <a16:creationId xmlns:a16="http://schemas.microsoft.com/office/drawing/2014/main" id="{C51F979D-6D63-0ABF-A593-F95D679439B5}"/>
              </a:ext>
            </a:extLst>
          </p:cNvPr>
          <p:cNvSpPr txBox="1"/>
          <p:nvPr/>
        </p:nvSpPr>
        <p:spPr>
          <a:xfrm>
            <a:off x="8556162" y="3125680"/>
            <a:ext cx="3126838"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400" b="1" u="none" strike="noStrike" kern="1200" cap="none" spc="0" normalizeH="0" baseline="0" noProof="0" dirty="0">
                <a:ln>
                  <a:noFill/>
                </a:ln>
                <a:solidFill>
                  <a:srgbClr val="E70000"/>
                </a:solidFill>
                <a:effectLst/>
                <a:uLnTx/>
                <a:uFillTx/>
                <a:latin typeface="Helvetica" pitchFamily="2" charset="0"/>
                <a:ea typeface="Helvetica Light" charset="0"/>
                <a:cs typeface="Helvetica Light" charset="0"/>
                <a:sym typeface="Wingdings" pitchFamily="2" charset="2"/>
              </a:rPr>
              <a:t>Beauty</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interactions governed by gauge symmetries with only 3 (EW) and 2 (QCD, </a:t>
            </a:r>
            <a:r>
              <a:rPr kumimoji="0" lang="en-US" sz="1200" b="0" u="none" strike="noStrike" kern="1200" cap="none" spc="0" normalizeH="0" baseline="0" noProof="0" dirty="0" err="1">
                <a:ln>
                  <a:noFill/>
                </a:ln>
                <a:solidFill>
                  <a:srgbClr val="E70000"/>
                </a:solidFill>
                <a:effectLst/>
                <a:uLnTx/>
                <a:uFillTx/>
                <a:latin typeface="Helvetica Light" charset="0"/>
                <a:ea typeface="Helvetica Light" charset="0"/>
                <a:cs typeface="Helvetica Light" charset="0"/>
                <a:sym typeface="Wingdings" pitchFamily="2" charset="2"/>
              </a:rPr>
              <a:t>θ</a:t>
            </a:r>
            <a:r>
              <a:rPr kumimoji="0" lang="en-US" sz="1200" b="0" i="0" u="none" strike="noStrike" kern="1200" cap="none" spc="0" normalizeH="0" baseline="-25000" noProof="0" dirty="0" err="1">
                <a:ln>
                  <a:noFill/>
                </a:ln>
                <a:solidFill>
                  <a:srgbClr val="E70000"/>
                </a:solidFill>
                <a:effectLst/>
                <a:uLnTx/>
                <a:uFillTx/>
                <a:latin typeface="Helvetica Light" charset="0"/>
                <a:ea typeface="Helvetica Light" charset="0"/>
                <a:cs typeface="Helvetica Light" charset="0"/>
                <a:sym typeface="Wingdings" pitchFamily="2" charset="2"/>
              </a:rPr>
              <a:t>strong</a:t>
            </a:r>
            <a:r>
              <a:rPr kumimoji="0" lang="en-US" sz="12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tiny </a:t>
            </a:r>
            <a:r>
              <a:rPr kumimoji="0" lang="en-US" sz="1200" b="0" i="0" u="none" strike="noStrike" kern="1200" cap="none" spc="0" normalizeH="0" baseline="0" noProof="0" dirty="0">
                <a:ln>
                  <a:noFill/>
                </a:ln>
                <a:solidFill>
                  <a:srgbClr val="E70000"/>
                </a:solidFill>
                <a:effectLst/>
                <a:uLnTx/>
                <a:uFillTx/>
                <a:latin typeface="Symbol" pitchFamily="2" charset="2"/>
                <a:ea typeface="Helvetica Light" charset="0"/>
                <a:cs typeface="Helvetica Light" charset="0"/>
                <a:sym typeface="Wingdings" pitchFamily="2" charset="2"/>
              </a:rPr>
              <a:t>®</a:t>
            </a:r>
            <a:r>
              <a:rPr kumimoji="0" lang="en-US" sz="12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strong CP problem</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parameters </a:t>
            </a:r>
          </a:p>
        </p:txBody>
      </p:sp>
      <p:sp>
        <p:nvSpPr>
          <p:cNvPr id="16" name="TextBox 15">
            <a:extLst>
              <a:ext uri="{FF2B5EF4-FFF2-40B4-BE49-F238E27FC236}">
                <a16:creationId xmlns:a16="http://schemas.microsoft.com/office/drawing/2014/main" id="{22C04146-866C-6A7F-7F59-7527C8E91800}"/>
              </a:ext>
            </a:extLst>
          </p:cNvPr>
          <p:cNvSpPr txBox="1"/>
          <p:nvPr/>
        </p:nvSpPr>
        <p:spPr>
          <a:xfrm>
            <a:off x="8556162" y="5087001"/>
            <a:ext cx="3010660" cy="738664"/>
          </a:xfrm>
          <a:prstGeom prst="rect">
            <a:avLst/>
          </a:prstGeom>
          <a:noFill/>
        </p:spPr>
        <p:txBody>
          <a:bodyPr wrap="square">
            <a:spAutoFit/>
          </a:bodyPr>
          <a:lstStyle/>
          <a:p>
            <a:pPr marL="0" marR="0" lvl="0" indent="0" defTabSz="914400" rtl="0" eaLnBrk="1" fontAlgn="auto" latinLnBrk="0" hangingPunct="1">
              <a:lnSpc>
                <a:spcPct val="100000"/>
              </a:lnSpc>
              <a:spcBef>
                <a:spcPts val="1200"/>
              </a:spcBef>
              <a:spcAft>
                <a:spcPts val="0"/>
              </a:spcAft>
              <a:buClrTx/>
              <a:buSzTx/>
              <a:buFontTx/>
              <a:buNone/>
              <a:tabLst/>
              <a:defRPr/>
            </a:pPr>
            <a:r>
              <a:rPr kumimoji="0" lang="en-US" sz="1400" b="1" u="none" strike="noStrike" kern="1200" cap="none" spc="0" normalizeH="0" baseline="0" noProof="0" dirty="0">
                <a:ln>
                  <a:noFill/>
                </a:ln>
                <a:solidFill>
                  <a:srgbClr val="E70000"/>
                </a:solidFill>
                <a:effectLst/>
                <a:uLnTx/>
                <a:uFillTx/>
                <a:latin typeface="Helvetica" pitchFamily="2" charset="0"/>
                <a:ea typeface="Helvetica Light" charset="0"/>
                <a:cs typeface="Helvetica Light" charset="0"/>
                <a:sym typeface="Wingdings" pitchFamily="2" charset="2"/>
              </a:rPr>
              <a:t>Unpleasant</a:t>
            </a:r>
            <a:r>
              <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rPr>
              <a:t>: not governed by symmetries, 23 free parameters*, </a:t>
            </a:r>
            <a:r>
              <a:rPr lang="en-US" sz="1400" dirty="0">
                <a:solidFill>
                  <a:srgbClr val="E70000"/>
                </a:solidFill>
                <a:latin typeface="Helvetica Light" charset="0"/>
                <a:ea typeface="Helvetica Light" charset="0"/>
                <a:cs typeface="Helvetica Light" charset="0"/>
                <a:sym typeface="Wingdings" pitchFamily="2" charset="2"/>
              </a:rPr>
              <a:t>large hierarchy among masses</a:t>
            </a:r>
            <a:endParaRPr kumimoji="0" lang="en-US" sz="1400" b="0" i="0" u="none" strike="noStrike" kern="1200" cap="none" spc="0" normalizeH="0" baseline="0" noProof="0" dirty="0">
              <a:ln>
                <a:noFill/>
              </a:ln>
              <a:solidFill>
                <a:srgbClr val="E70000"/>
              </a:solidFill>
              <a:effectLst/>
              <a:uLnTx/>
              <a:uFillTx/>
              <a:latin typeface="Helvetica Light" charset="0"/>
              <a:ea typeface="Helvetica Light" charset="0"/>
              <a:cs typeface="Helvetica Light" charset="0"/>
              <a:sym typeface="Wingdings" pitchFamily="2" charset="2"/>
            </a:endParaRPr>
          </a:p>
        </p:txBody>
      </p:sp>
      <p:cxnSp>
        <p:nvCxnSpPr>
          <p:cNvPr id="17" name="Straight Connector 16">
            <a:extLst>
              <a:ext uri="{FF2B5EF4-FFF2-40B4-BE49-F238E27FC236}">
                <a16:creationId xmlns:a16="http://schemas.microsoft.com/office/drawing/2014/main" id="{581ED1C5-C4C7-A3EF-DBDE-721DDDA51543}"/>
              </a:ext>
            </a:extLst>
          </p:cNvPr>
          <p:cNvCxnSpPr>
            <a:cxnSpLocks/>
          </p:cNvCxnSpPr>
          <p:nvPr/>
        </p:nvCxnSpPr>
        <p:spPr>
          <a:xfrm>
            <a:off x="3143122" y="2674503"/>
            <a:ext cx="1809246" cy="803793"/>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D559C67-2C59-3807-2F5B-7EDC3D02A5F0}"/>
              </a:ext>
            </a:extLst>
          </p:cNvPr>
          <p:cNvSpPr txBox="1"/>
          <p:nvPr/>
        </p:nvSpPr>
        <p:spPr>
          <a:xfrm>
            <a:off x="1177637" y="2509499"/>
            <a:ext cx="1965486" cy="307777"/>
          </a:xfrm>
          <a:prstGeom prst="rect">
            <a:avLst/>
          </a:prstGeom>
          <a:noFill/>
        </p:spPr>
        <p:txBody>
          <a:bodyPr wrap="square" rtlCol="0">
            <a:spAutoFit/>
          </a:bodyPr>
          <a:lstStyle/>
          <a:p>
            <a:pPr algn="r">
              <a:spcBef>
                <a:spcPts val="3000"/>
              </a:spcBef>
            </a:pP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The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SM</a:t>
            </a:r>
            <a:r>
              <a:rPr lang="en-US" sz="1400" dirty="0">
                <a:solidFill>
                  <a:schemeClr val="tx1">
                    <a:lumMod val="75000"/>
                    <a:lumOff val="25000"/>
                  </a:schemeClr>
                </a:solidFill>
                <a:latin typeface="Helvetica Light" charset="0"/>
                <a:ea typeface="Helvetica Light" charset="0"/>
                <a:cs typeface="Helvetica Light" charset="0"/>
                <a:sym typeface="Wingdings" pitchFamily="2" charset="2"/>
              </a:rPr>
              <a:t> </a:t>
            </a:r>
            <a:r>
              <a:rPr lang="en-US" sz="1400" b="1" dirty="0">
                <a:solidFill>
                  <a:schemeClr val="tx1">
                    <a:lumMod val="75000"/>
                    <a:lumOff val="25000"/>
                  </a:schemeClr>
                </a:solidFill>
                <a:latin typeface="Helvetica" pitchFamily="2" charset="0"/>
                <a:ea typeface="Helvetica Light" charset="0"/>
                <a:cs typeface="Helvetica Light" charset="0"/>
                <a:sym typeface="Wingdings" pitchFamily="2" charset="2"/>
              </a:rPr>
              <a:t>Lagrangian</a:t>
            </a:r>
            <a:endParaRPr lang="en-CH" sz="1400" dirty="0">
              <a:solidFill>
                <a:schemeClr val="tx1">
                  <a:lumMod val="75000"/>
                  <a:lumOff val="25000"/>
                </a:schemeClr>
              </a:solidFill>
              <a:latin typeface="Helvetica Light" charset="0"/>
              <a:ea typeface="Helvetica Light" charset="0"/>
              <a:cs typeface="Helvetica Light" charset="0"/>
              <a:sym typeface="Wingdings" pitchFamily="2" charset="2"/>
            </a:endParaRPr>
          </a:p>
        </p:txBody>
      </p:sp>
      <p:sp>
        <p:nvSpPr>
          <p:cNvPr id="20" name="TextBox 19">
            <a:extLst>
              <a:ext uri="{FF2B5EF4-FFF2-40B4-BE49-F238E27FC236}">
                <a16:creationId xmlns:a16="http://schemas.microsoft.com/office/drawing/2014/main" id="{D69EEFE7-E8CA-3124-4F53-856C8B229CA9}"/>
              </a:ext>
            </a:extLst>
          </p:cNvPr>
          <p:cNvSpPr txBox="1"/>
          <p:nvPr/>
        </p:nvSpPr>
        <p:spPr>
          <a:xfrm>
            <a:off x="6003236" y="5157148"/>
            <a:ext cx="1299373" cy="461665"/>
          </a:xfrm>
          <a:prstGeom prst="rect">
            <a:avLst/>
          </a:prstGeom>
          <a:noFill/>
        </p:spPr>
        <p:txBody>
          <a:bodyPr wrap="square" rtlCol="0">
            <a:spAutoFit/>
          </a:bodyPr>
          <a:lstStyle/>
          <a:p>
            <a:pPr marL="0">
              <a:spcBef>
                <a:spcPts val="3000"/>
              </a:spcBef>
            </a:pPr>
            <a:r>
              <a:rPr lang="en-GB" sz="1200" noProof="0">
                <a:solidFill>
                  <a:srgbClr val="FFFF00"/>
                </a:solidFill>
                <a:latin typeface="Helvetica Light" charset="0"/>
                <a:ea typeface="Helvetica Light" charset="0"/>
                <a:cs typeface="Helvetica Light" charset="0"/>
                <a:sym typeface="Wingdings" pitchFamily="2" charset="2"/>
              </a:rPr>
              <a:t>Key to many mysteries</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FE3B601-5564-2D88-6BBA-C44EA11A1518}"/>
                  </a:ext>
                </a:extLst>
              </p:cNvPr>
              <p:cNvSpPr txBox="1"/>
              <p:nvPr/>
            </p:nvSpPr>
            <p:spPr>
              <a:xfrm>
                <a:off x="5179575" y="5037714"/>
                <a:ext cx="760143" cy="369332"/>
              </a:xfrm>
              <a:prstGeom prst="rect">
                <a:avLst/>
              </a:prstGeom>
              <a:noFill/>
            </p:spPr>
            <p:txBody>
              <a:bodyPr wrap="none" rtlCol="0">
                <a:spAutoFit/>
              </a:bodyPr>
              <a:lstStyle/>
              <a:p>
                <a:pPr marL="0" algn="l">
                  <a:spcBef>
                    <a:spcPts val="3000"/>
                  </a:spcBef>
                </a:pPr>
                <a14:m>
                  <m:oMathPara xmlns:m="http://schemas.openxmlformats.org/officeDocument/2006/math">
                    <m:oMath>
                      <m:r>
                        <a:rPr lang="en-US" b="0" i="1" smtClean="0">
                          <a:solidFill>
                            <a:schemeClr val="bg1"/>
                          </a:solidFill>
                          <a:latin typeface="Cambria Math" panose="02040503050406030204" pitchFamily="18" charset="0"/>
                          <a:ea typeface="Helvetica Light" charset="0"/>
                          <a:cs typeface="Helvetica Light" charset="0"/>
                          <a:sym typeface="Wingdings" pitchFamily="2" charset="2"/>
                        </a:rPr>
                        <m:t>+ … </m:t>
                      </m:r>
                    </m:oMath>
                  </m:oMathPara>
                </a14:m>
                <a:endParaRPr lang="en-CH">
                  <a:solidFill>
                    <a:schemeClr val="bg1"/>
                  </a:solidFill>
                  <a:latin typeface="Chalkboard" panose="03050602040202020205" pitchFamily="66" charset="77"/>
                  <a:ea typeface="Helvetica Light" charset="0"/>
                  <a:cs typeface="Helvetica Light" charset="0"/>
                  <a:sym typeface="Wingdings" pitchFamily="2" charset="2"/>
                </a:endParaRPr>
              </a:p>
            </p:txBody>
          </p:sp>
        </mc:Choice>
        <mc:Fallback xmlns="">
          <p:sp>
            <p:nvSpPr>
              <p:cNvPr id="21" name="TextBox 20">
                <a:extLst>
                  <a:ext uri="{FF2B5EF4-FFF2-40B4-BE49-F238E27FC236}">
                    <a16:creationId xmlns:a16="http://schemas.microsoft.com/office/drawing/2014/main" id="{2E7566BB-B5A9-F755-FF9A-A78EDB5E1DBF}"/>
                  </a:ext>
                </a:extLst>
              </p:cNvPr>
              <p:cNvSpPr txBox="1">
                <a:spLocks noRot="1" noChangeAspect="1" noMove="1" noResize="1" noEditPoints="1" noAdjustHandles="1" noChangeArrowheads="1" noChangeShapeType="1" noTextEdit="1"/>
              </p:cNvSpPr>
              <p:nvPr/>
            </p:nvSpPr>
            <p:spPr>
              <a:xfrm>
                <a:off x="5179575" y="5037714"/>
                <a:ext cx="760143" cy="369332"/>
              </a:xfrm>
              <a:prstGeom prst="rect">
                <a:avLst/>
              </a:prstGeom>
              <a:blipFill>
                <a:blip r:embed="rId3"/>
                <a:stretch>
                  <a:fillRect b="-16667"/>
                </a:stretch>
              </a:blipFill>
            </p:spPr>
            <p:txBody>
              <a:bodyPr/>
              <a:lstStyle/>
              <a:p>
                <a:r>
                  <a:rPr lang="en-CH">
                    <a:noFill/>
                  </a:rPr>
                  <a:t> </a:t>
                </a:r>
              </a:p>
            </p:txBody>
          </p:sp>
        </mc:Fallback>
      </mc:AlternateContent>
      <p:sp>
        <p:nvSpPr>
          <p:cNvPr id="19" name="TextBox 18">
            <a:extLst>
              <a:ext uri="{FF2B5EF4-FFF2-40B4-BE49-F238E27FC236}">
                <a16:creationId xmlns:a16="http://schemas.microsoft.com/office/drawing/2014/main" id="{8FCDE643-2777-FF44-B50F-537A2610951F}"/>
              </a:ext>
            </a:extLst>
          </p:cNvPr>
          <p:cNvSpPr txBox="1"/>
          <p:nvPr/>
        </p:nvSpPr>
        <p:spPr>
          <a:xfrm>
            <a:off x="71189" y="6545797"/>
            <a:ext cx="5245347" cy="253916"/>
          </a:xfrm>
          <a:prstGeom prst="rect">
            <a:avLst/>
          </a:prstGeom>
          <a:noFill/>
        </p:spPr>
        <p:txBody>
          <a:bodyPr wrap="none" rtlCol="0">
            <a:spAutoFit/>
          </a:bodyPr>
          <a:lstStyle/>
          <a:p>
            <a:pPr marL="0">
              <a:spcBef>
                <a:spcPts val="3000"/>
              </a:spcBef>
            </a:pPr>
            <a:r>
              <a:rPr lang="en-CH" sz="1050" dirty="0">
                <a:solidFill>
                  <a:schemeClr val="tx1">
                    <a:lumMod val="50000"/>
                    <a:lumOff val="50000"/>
                  </a:schemeClr>
                </a:solidFill>
                <a:latin typeface="Helvetica Light" charset="0"/>
                <a:ea typeface="Helvetica Light" charset="0"/>
                <a:cs typeface="Helvetica Light" charset="0"/>
                <a:sym typeface="Wingdings" pitchFamily="2" charset="2"/>
              </a:rPr>
              <a:t>*Assuming neutrinos are Majorana particles (total of 9 neutrino related parameteres)</a:t>
            </a:r>
          </a:p>
        </p:txBody>
      </p:sp>
      <p:grpSp>
        <p:nvGrpSpPr>
          <p:cNvPr id="13" name="Group 12">
            <a:extLst>
              <a:ext uri="{FF2B5EF4-FFF2-40B4-BE49-F238E27FC236}">
                <a16:creationId xmlns:a16="http://schemas.microsoft.com/office/drawing/2014/main" id="{DC3572BB-0624-8C17-2AE7-EC31145DB0A9}"/>
              </a:ext>
            </a:extLst>
          </p:cNvPr>
          <p:cNvGrpSpPr/>
          <p:nvPr/>
        </p:nvGrpSpPr>
        <p:grpSpPr>
          <a:xfrm>
            <a:off x="4011141" y="1991043"/>
            <a:ext cx="3715790" cy="4024910"/>
            <a:chOff x="3653332" y="1991043"/>
            <a:chExt cx="3715790" cy="4024910"/>
          </a:xfrm>
        </p:grpSpPr>
        <p:grpSp>
          <p:nvGrpSpPr>
            <p:cNvPr id="14" name="Group 13">
              <a:extLst>
                <a:ext uri="{FF2B5EF4-FFF2-40B4-BE49-F238E27FC236}">
                  <a16:creationId xmlns:a16="http://schemas.microsoft.com/office/drawing/2014/main" id="{7A9F0C67-029A-A436-452E-72D13FFB2A1A}"/>
                </a:ext>
              </a:extLst>
            </p:cNvPr>
            <p:cNvGrpSpPr/>
            <p:nvPr/>
          </p:nvGrpSpPr>
          <p:grpSpPr>
            <a:xfrm>
              <a:off x="3653332" y="1991043"/>
              <a:ext cx="3715790" cy="4024910"/>
              <a:chOff x="7922156" y="2570434"/>
              <a:chExt cx="3715790" cy="4024910"/>
            </a:xfrm>
          </p:grpSpPr>
          <p:sp>
            <p:nvSpPr>
              <p:cNvPr id="24" name="Rounded Rectangle 23">
                <a:extLst>
                  <a:ext uri="{FF2B5EF4-FFF2-40B4-BE49-F238E27FC236}">
                    <a16:creationId xmlns:a16="http://schemas.microsoft.com/office/drawing/2014/main" id="{F82D2B44-0DC1-0800-8E93-40AA1C4C224D}"/>
                  </a:ext>
                </a:extLst>
              </p:cNvPr>
              <p:cNvSpPr/>
              <p:nvPr/>
            </p:nvSpPr>
            <p:spPr>
              <a:xfrm>
                <a:off x="7922156" y="2570434"/>
                <a:ext cx="3715790" cy="4024910"/>
              </a:xfrm>
              <a:prstGeom prst="roundRect">
                <a:avLst>
                  <a:gd name="adj" fmla="val 0"/>
                </a:avLst>
              </a:prstGeom>
              <a:solidFill>
                <a:srgbClr val="E7EBF7"/>
              </a:solidFill>
              <a:ln w="3175">
                <a:noFill/>
              </a:ln>
            </p:spPr>
            <p:txBody>
              <a:bodyPr wrap="square" rtlCol="0" anchor="ctr">
                <a:spAutoFit/>
              </a:bodyPr>
              <a:lstStyle/>
              <a:p>
                <a:pPr algn="l"/>
                <a:endParaRPr lang="en-CH" sz="1600">
                  <a:latin typeface="Helvetica" pitchFamily="2" charset="0"/>
                </a:endParaRPr>
              </a:p>
            </p:txBody>
          </p:sp>
          <p:pic>
            <p:nvPicPr>
              <p:cNvPr id="25" name="Picture 24">
                <a:extLst>
                  <a:ext uri="{FF2B5EF4-FFF2-40B4-BE49-F238E27FC236}">
                    <a16:creationId xmlns:a16="http://schemas.microsoft.com/office/drawing/2014/main" id="{0274509D-FC11-B1E5-C40A-A3AC2309F511}"/>
                  </a:ext>
                </a:extLst>
              </p:cNvPr>
              <p:cNvPicPr>
                <a:picLocks noChangeAspect="1"/>
              </p:cNvPicPr>
              <p:nvPr/>
            </p:nvPicPr>
            <p:blipFill>
              <a:blip r:embed="rId4"/>
              <a:srcRect l="108" r="108"/>
              <a:stretch/>
            </p:blipFill>
            <p:spPr>
              <a:xfrm>
                <a:off x="8104939" y="2727665"/>
                <a:ext cx="3324704" cy="3798570"/>
              </a:xfrm>
              <a:prstGeom prst="rect">
                <a:avLst/>
              </a:prstGeom>
            </p:spPr>
          </p:pic>
          <p:sp>
            <p:nvSpPr>
              <p:cNvPr id="26" name="TextBox 25">
                <a:extLst>
                  <a:ext uri="{FF2B5EF4-FFF2-40B4-BE49-F238E27FC236}">
                    <a16:creationId xmlns:a16="http://schemas.microsoft.com/office/drawing/2014/main" id="{A6C2DE34-FC4D-C9E9-E3C5-81C0583BEFA1}"/>
                  </a:ext>
                </a:extLst>
              </p:cNvPr>
              <p:cNvSpPr txBox="1"/>
              <p:nvPr/>
            </p:nvSpPr>
            <p:spPr>
              <a:xfrm>
                <a:off x="7981531" y="2635836"/>
                <a:ext cx="1841932" cy="430887"/>
              </a:xfrm>
              <a:prstGeom prst="rect">
                <a:avLst/>
              </a:prstGeom>
              <a:noFill/>
            </p:spPr>
            <p:txBody>
              <a:bodyPr wrap="square" rtlCol="0">
                <a:spAutoFit/>
              </a:bodyPr>
              <a:lstStyle/>
              <a:p>
                <a:pPr marL="0">
                  <a:spcBef>
                    <a:spcPts val="3000"/>
                  </a:spcBef>
                </a:pPr>
                <a:r>
                  <a:rPr lang="en-CH" sz="1100">
                    <a:solidFill>
                      <a:srgbClr val="8E8F99"/>
                    </a:solidFill>
                    <a:latin typeface="Helvetica Light" charset="0"/>
                    <a:ea typeface="Helvetica Light" charset="0"/>
                    <a:cs typeface="Helvetica Light" charset="0"/>
                    <a:sym typeface="Wingdings" pitchFamily="2" charset="2"/>
                  </a:rPr>
                  <a:t>Fermion mass pattern (“flavour problerm”)</a:t>
                </a:r>
              </a:p>
            </p:txBody>
          </p:sp>
          <p:sp>
            <p:nvSpPr>
              <p:cNvPr id="27" name="TextBox 26">
                <a:extLst>
                  <a:ext uri="{FF2B5EF4-FFF2-40B4-BE49-F238E27FC236}">
                    <a16:creationId xmlns:a16="http://schemas.microsoft.com/office/drawing/2014/main" id="{0D559AFF-0D63-4D31-9022-CE4982C19F98}"/>
                  </a:ext>
                </a:extLst>
              </p:cNvPr>
              <p:cNvSpPr txBox="1"/>
              <p:nvPr/>
            </p:nvSpPr>
            <p:spPr>
              <a:xfrm>
                <a:off x="7981531" y="3055022"/>
                <a:ext cx="1164772" cy="200055"/>
              </a:xfrm>
              <a:prstGeom prst="rect">
                <a:avLst/>
              </a:prstGeom>
              <a:noFill/>
            </p:spPr>
            <p:txBody>
              <a:bodyPr wrap="square">
                <a:spAutoFit/>
              </a:bodyPr>
              <a:lstStyle/>
              <a:p>
                <a:r>
                  <a:rPr lang="en-GB" sz="700">
                    <a:solidFill>
                      <a:srgbClr val="8E8F99"/>
                    </a:solidFill>
                    <a:effectLst/>
                    <a:latin typeface="Helvetica Light" panose="020B0403020202020204" pitchFamily="34" charset="0"/>
                    <a:hlinkClick r:id="rId5"/>
                  </a:rPr>
                  <a:t>CERN Courier</a:t>
                </a:r>
                <a:endParaRPr lang="en-GB" sz="700">
                  <a:solidFill>
                    <a:srgbClr val="8E8F99"/>
                  </a:solidFill>
                  <a:effectLst/>
                  <a:latin typeface="Helvetica Light" panose="020B0403020202020204" pitchFamily="34" charset="0"/>
                </a:endParaRPr>
              </a:p>
            </p:txBody>
          </p:sp>
        </p:grpSp>
        <p:sp>
          <p:nvSpPr>
            <p:cNvPr id="22" name="TextBox 21">
              <a:extLst>
                <a:ext uri="{FF2B5EF4-FFF2-40B4-BE49-F238E27FC236}">
                  <a16:creationId xmlns:a16="http://schemas.microsoft.com/office/drawing/2014/main" id="{A50FC7DD-8AF9-2E15-C14D-AF46AB8B6552}"/>
                </a:ext>
              </a:extLst>
            </p:cNvPr>
            <p:cNvSpPr txBox="1"/>
            <p:nvPr/>
          </p:nvSpPr>
          <p:spPr>
            <a:xfrm>
              <a:off x="3746161" y="4472024"/>
              <a:ext cx="1548584" cy="400110"/>
            </a:xfrm>
            <a:prstGeom prst="rect">
              <a:avLst/>
            </a:prstGeom>
            <a:noFill/>
          </p:spPr>
          <p:txBody>
            <a:bodyPr wrap="square" rtlCol="0">
              <a:spAutoFit/>
            </a:bodyPr>
            <a:lstStyle/>
            <a:p>
              <a:pPr marL="0">
                <a:spcBef>
                  <a:spcPts val="3000"/>
                </a:spcBef>
              </a:pPr>
              <a:r>
                <a:rPr lang="en-CH" sz="1000">
                  <a:solidFill>
                    <a:srgbClr val="F3701F"/>
                  </a:solidFill>
                  <a:latin typeface="Helvetica Light" charset="0"/>
                  <a:ea typeface="Helvetica Light" charset="0"/>
                  <a:cs typeface="Helvetica Light" charset="0"/>
                  <a:sym typeface="Wingdings" pitchFamily="2" charset="2"/>
                </a:rPr>
                <a:t>Very small interaction strengths</a:t>
              </a:r>
            </a:p>
          </p:txBody>
        </p:sp>
        <p:sp>
          <p:nvSpPr>
            <p:cNvPr id="23" name="TextBox 22">
              <a:extLst>
                <a:ext uri="{FF2B5EF4-FFF2-40B4-BE49-F238E27FC236}">
                  <a16:creationId xmlns:a16="http://schemas.microsoft.com/office/drawing/2014/main" id="{443CAA23-851E-9602-2E3D-F478373FFFE2}"/>
                </a:ext>
              </a:extLst>
            </p:cNvPr>
            <p:cNvSpPr txBox="1"/>
            <p:nvPr/>
          </p:nvSpPr>
          <p:spPr>
            <a:xfrm>
              <a:off x="5156014" y="2318055"/>
              <a:ext cx="1438548" cy="553998"/>
            </a:xfrm>
            <a:prstGeom prst="rect">
              <a:avLst/>
            </a:prstGeom>
            <a:noFill/>
          </p:spPr>
          <p:txBody>
            <a:bodyPr wrap="square" rtlCol="0">
              <a:spAutoFit/>
            </a:bodyPr>
            <a:lstStyle/>
            <a:p>
              <a:pPr marL="0" algn="r">
                <a:spcBef>
                  <a:spcPts val="3000"/>
                </a:spcBef>
              </a:pPr>
              <a:r>
                <a:rPr lang="en-CH" sz="1000">
                  <a:solidFill>
                    <a:srgbClr val="CE2026"/>
                  </a:solidFill>
                  <a:latin typeface="Helvetica Light" charset="0"/>
                  <a:ea typeface="Helvetica Light" charset="0"/>
                  <a:cs typeface="Helvetica Light" charset="0"/>
                  <a:sym typeface="Wingdings" pitchFamily="2" charset="2"/>
                </a:rPr>
                <a:t>Order one interaction strength to Higgs boson</a:t>
              </a:r>
            </a:p>
          </p:txBody>
        </p:sp>
      </p:grpSp>
    </p:spTree>
    <p:extLst>
      <p:ext uri="{BB962C8B-B14F-4D97-AF65-F5344CB8AC3E}">
        <p14:creationId xmlns:p14="http://schemas.microsoft.com/office/powerpoint/2010/main" val="281327779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4DDD-D7AE-5424-CDFB-6D68330557F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05B36ED-ADC5-615D-CABD-E3B785CDE3CC}"/>
              </a:ext>
            </a:extLst>
          </p:cNvPr>
          <p:cNvSpPr txBox="1"/>
          <p:nvPr/>
        </p:nvSpPr>
        <p:spPr>
          <a:xfrm>
            <a:off x="5203820" y="1011028"/>
            <a:ext cx="5929598"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Helvetica Light" panose="020B0403020202020204" pitchFamily="34" charset="0"/>
                <a:ea typeface="+mn-ea"/>
                <a:cs typeface="+mn-cs"/>
              </a:rPr>
              <a:t> </a:t>
            </a:r>
            <a:r>
              <a:rPr kumimoji="0" lang="en-US" sz="1100" b="0" i="0" u="none" strike="noStrike" kern="1200" cap="none" spc="0" normalizeH="0" baseline="0" noProof="0" err="1">
                <a:ln>
                  <a:noFill/>
                </a:ln>
                <a:solidFill>
                  <a:srgbClr val="FFFFFF"/>
                </a:solidFill>
                <a:effectLst/>
                <a:uLnTx/>
                <a:uFillTx/>
                <a:latin typeface="Helvetica Light" panose="020B0403020202020204" pitchFamily="34" charset="0"/>
                <a:ea typeface="+mn-ea"/>
                <a:cs typeface="+mn-cs"/>
              </a:rPr>
              <a:t>tt</a:t>
            </a:r>
            <a:r>
              <a:rPr kumimoji="0" lang="en-US" sz="1100" b="0" i="0" u="none" strike="noStrike" kern="1200" cap="none" spc="0" normalizeH="0" baseline="0" noProof="0">
                <a:ln>
                  <a:noFill/>
                </a:ln>
                <a:solidFill>
                  <a:srgbClr val="FFFFFF"/>
                </a:solidFill>
                <a:effectLst/>
                <a:uLnTx/>
                <a:uFillTx/>
                <a:latin typeface="Helvetica Light" panose="020B0403020202020204" pitchFamily="34" charset="0"/>
                <a:ea typeface="+mn-ea"/>
                <a:cs typeface="+mn-cs"/>
              </a:rPr>
              <a:t> </a:t>
            </a:r>
            <a:r>
              <a:rPr kumimoji="0" lang="en-US" sz="1100" b="0" i="0" u="none" strike="noStrike" kern="1200" cap="none" spc="0" normalizeH="0" baseline="0" noProof="0">
                <a:ln>
                  <a:noFill/>
                </a:ln>
                <a:solidFill>
                  <a:srgbClr val="FFFFFF"/>
                </a:solidFill>
                <a:effectLst/>
                <a:uLnTx/>
                <a:uFillTx/>
                <a:latin typeface="Symbol" pitchFamily="2" charset="2"/>
                <a:ea typeface="+mn-ea"/>
                <a:cs typeface="+mn-cs"/>
              </a:rPr>
              <a:t>®</a:t>
            </a:r>
            <a:r>
              <a:rPr kumimoji="0" lang="en-US" sz="1100" b="0" i="0" u="none" strike="noStrike" kern="1200" cap="none" spc="0" normalizeH="0" baseline="0" noProof="0">
                <a:ln>
                  <a:noFill/>
                </a:ln>
                <a:solidFill>
                  <a:srgbClr val="FFFFFF"/>
                </a:solidFill>
                <a:effectLst/>
                <a:uLnTx/>
                <a:uFillTx/>
                <a:latin typeface="Helvetica Light" panose="020B0403020202020204" pitchFamily="34" charset="0"/>
                <a:ea typeface="+mn-ea"/>
                <a:cs typeface="+mn-cs"/>
              </a:rPr>
              <a:t> eµ + jets candidate event in 2016 8.16 TeV p-Pb collisions</a:t>
            </a:r>
            <a:endParaRPr kumimoji="0" lang="en-CH" sz="1100" b="0" i="0" u="none" strike="noStrike" kern="1200" cap="none" spc="0" normalizeH="0" baseline="0" noProof="0">
              <a:ln>
                <a:noFill/>
              </a:ln>
              <a:solidFill>
                <a:srgbClr val="FFFFFF"/>
              </a:solidFill>
              <a:effectLst/>
              <a:uLnTx/>
              <a:uFillTx/>
              <a:latin typeface="Helvetica Light" panose="020B0403020202020204" pitchFamily="34" charset="0"/>
              <a:ea typeface="+mn-ea"/>
              <a:cs typeface="+mn-cs"/>
            </a:endParaRPr>
          </a:p>
        </p:txBody>
      </p:sp>
      <p:pic>
        <p:nvPicPr>
          <p:cNvPr id="5" name="Picture 4">
            <a:extLst>
              <a:ext uri="{FF2B5EF4-FFF2-40B4-BE49-F238E27FC236}">
                <a16:creationId xmlns:a16="http://schemas.microsoft.com/office/drawing/2014/main" id="{5C6C40C4-84DF-0548-24CB-3CF27E3723A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6768" t="-204" r="33716" b="204"/>
          <a:stretch>
            <a:fillRect/>
          </a:stretch>
        </p:blipFill>
        <p:spPr>
          <a:xfrm>
            <a:off x="-1" y="-14080"/>
            <a:ext cx="12192001" cy="6898497"/>
          </a:xfrm>
          <a:prstGeom prst="rect">
            <a:avLst/>
          </a:prstGeom>
        </p:spPr>
      </p:pic>
      <p:sp>
        <p:nvSpPr>
          <p:cNvPr id="24" name="Rectangle 23">
            <a:extLst>
              <a:ext uri="{FF2B5EF4-FFF2-40B4-BE49-F238E27FC236}">
                <a16:creationId xmlns:a16="http://schemas.microsoft.com/office/drawing/2014/main" id="{2F1D0A71-419C-1D6D-BF7C-17BEDD345A02}"/>
              </a:ext>
            </a:extLst>
          </p:cNvPr>
          <p:cNvSpPr/>
          <p:nvPr/>
        </p:nvSpPr>
        <p:spPr>
          <a:xfrm>
            <a:off x="-1" y="-14080"/>
            <a:ext cx="10161640" cy="1223448"/>
          </a:xfrm>
          <a:prstGeom prst="rect">
            <a:avLst/>
          </a:prstGeom>
          <a:solidFill>
            <a:schemeClr val="tx2">
              <a:lumMod val="50000"/>
              <a:alpha val="43738"/>
            </a:schemeClr>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26" name="Rectangle 25">
            <a:extLst>
              <a:ext uri="{FF2B5EF4-FFF2-40B4-BE49-F238E27FC236}">
                <a16:creationId xmlns:a16="http://schemas.microsoft.com/office/drawing/2014/main" id="{A41C9BF6-53BD-54E3-8797-547884F7E1DE}"/>
              </a:ext>
            </a:extLst>
          </p:cNvPr>
          <p:cNvSpPr/>
          <p:nvPr/>
        </p:nvSpPr>
        <p:spPr>
          <a:xfrm>
            <a:off x="-1" y="5824569"/>
            <a:ext cx="7447936" cy="747558"/>
          </a:xfrm>
          <a:prstGeom prst="rect">
            <a:avLst/>
          </a:prstGeom>
          <a:solidFill>
            <a:schemeClr val="tx2">
              <a:lumMod val="50000"/>
              <a:alpha val="43738"/>
            </a:schemeClr>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13" name="TextBox 12">
            <a:extLst>
              <a:ext uri="{FF2B5EF4-FFF2-40B4-BE49-F238E27FC236}">
                <a16:creationId xmlns:a16="http://schemas.microsoft.com/office/drawing/2014/main" id="{F81678DA-6A57-21A5-49B3-41A5F36A257B}"/>
              </a:ext>
            </a:extLst>
          </p:cNvPr>
          <p:cNvSpPr txBox="1"/>
          <p:nvPr/>
        </p:nvSpPr>
        <p:spPr>
          <a:xfrm>
            <a:off x="192173" y="145404"/>
            <a:ext cx="996946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Helvetica" pitchFamily="2" charset="0"/>
                <a:ea typeface="Helvetica Light" charset="0"/>
                <a:cs typeface="Helvetica Light" charset="0"/>
              </a:rPr>
              <a:t>Producing the Higgs boson and pushing the boundaries of our understanding requires a huge accelerator</a:t>
            </a:r>
          </a:p>
        </p:txBody>
      </p:sp>
      <p:sp>
        <p:nvSpPr>
          <p:cNvPr id="28" name="TextBox 27">
            <a:extLst>
              <a:ext uri="{FF2B5EF4-FFF2-40B4-BE49-F238E27FC236}">
                <a16:creationId xmlns:a16="http://schemas.microsoft.com/office/drawing/2014/main" id="{721B6529-8883-FA89-5498-700A1E2764EC}"/>
              </a:ext>
            </a:extLst>
          </p:cNvPr>
          <p:cNvSpPr txBox="1"/>
          <p:nvPr/>
        </p:nvSpPr>
        <p:spPr>
          <a:xfrm>
            <a:off x="213852" y="5950663"/>
            <a:ext cx="710872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Helvetica" pitchFamily="2" charset="0"/>
                <a:ea typeface="Helvetica Light" charset="0"/>
                <a:cs typeface="Helvetica Light" charset="0"/>
              </a:rPr>
              <a:t>This accelerator has been built at CERN</a:t>
            </a:r>
          </a:p>
        </p:txBody>
      </p:sp>
    </p:spTree>
    <p:extLst>
      <p:ext uri="{BB962C8B-B14F-4D97-AF65-F5344CB8AC3E}">
        <p14:creationId xmlns:p14="http://schemas.microsoft.com/office/powerpoint/2010/main" val="31259550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AF8D-AA9B-0D36-F1F4-0893E21DAE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2C13E0-32DC-E8B1-0DC8-E7735D1ADE45}"/>
              </a:ext>
            </a:extLst>
          </p:cNvPr>
          <p:cNvSpPr>
            <a:spLocks noGrp="1"/>
          </p:cNvSpPr>
          <p:nvPr>
            <p:ph type="sldNum" sz="quarter" idx="4"/>
          </p:nvPr>
        </p:nvSpPr>
        <p:spPr/>
        <p:txBody>
          <a:bodyPr/>
          <a:lstStyle/>
          <a:p>
            <a:pPr>
              <a:defRPr/>
            </a:pPr>
            <a:fld id="{611C2F03-9E95-40C9-A99F-3C4F7EE8CF2A}" type="slidenum">
              <a:rPr lang="en-GB" smtClean="0"/>
              <a:pPr>
                <a:defRPr/>
              </a:pPr>
              <a:t>28</a:t>
            </a:fld>
            <a:endParaRPr lang="en-GB"/>
          </a:p>
        </p:txBody>
      </p:sp>
      <p:sp>
        <p:nvSpPr>
          <p:cNvPr id="3" name="TextBox 2">
            <a:extLst>
              <a:ext uri="{FF2B5EF4-FFF2-40B4-BE49-F238E27FC236}">
                <a16:creationId xmlns:a16="http://schemas.microsoft.com/office/drawing/2014/main" id="{F06AB82A-58B2-F657-C547-B5C60DE55F85}"/>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CERN — Science for peace</a:t>
            </a:r>
          </a:p>
        </p:txBody>
      </p:sp>
      <p:sp>
        <p:nvSpPr>
          <p:cNvPr id="5" name="Rectangle 4">
            <a:extLst>
              <a:ext uri="{FF2B5EF4-FFF2-40B4-BE49-F238E27FC236}">
                <a16:creationId xmlns:a16="http://schemas.microsoft.com/office/drawing/2014/main" id="{4CCB09A4-3ECE-3298-7E99-3A04C1E49D33}"/>
              </a:ext>
            </a:extLst>
          </p:cNvPr>
          <p:cNvSpPr/>
          <p:nvPr/>
        </p:nvSpPr>
        <p:spPr>
          <a:xfrm>
            <a:off x="623288" y="1106030"/>
            <a:ext cx="9823039" cy="2585323"/>
          </a:xfrm>
          <a:prstGeom prst="rect">
            <a:avLst/>
          </a:prstGeom>
        </p:spPr>
        <p:txBody>
          <a:bodyPr wrap="square">
            <a:spAutoFit/>
          </a:bodyPr>
          <a:lstStyle/>
          <a:p>
            <a:pPr defTabSz="457200" fontAlgn="base">
              <a:spcBef>
                <a:spcPts val="2400"/>
              </a:spcBef>
              <a:spcAft>
                <a:spcPct val="0"/>
              </a:spcAft>
              <a:defRPr/>
            </a:pPr>
            <a:r>
              <a:rPr lang="en-GB" sz="1600" b="1" dirty="0">
                <a:solidFill>
                  <a:srgbClr val="000000"/>
                </a:solidFill>
                <a:latin typeface="Helvetica" pitchFamily="2" charset="0"/>
              </a:rPr>
              <a:t>Objective: Creation of a powerful and competitive infrastructure for fundamental research in nuclear / particle physics in Europe        </a:t>
            </a:r>
          </a:p>
          <a:p>
            <a:pPr defTabSz="457200" fontAlgn="base">
              <a:spcBef>
                <a:spcPts val="2400"/>
              </a:spcBef>
              <a:spcAft>
                <a:spcPct val="0"/>
              </a:spcAft>
              <a:defRPr/>
            </a:pPr>
            <a:r>
              <a:rPr lang="en-GB" sz="1600" b="1" dirty="0">
                <a:solidFill>
                  <a:srgbClr val="000000"/>
                </a:solidFill>
                <a:latin typeface="Helvetica" pitchFamily="2" charset="0"/>
              </a:rPr>
              <a:t>1952: Creation of a Council: "Conseil </a:t>
            </a:r>
            <a:r>
              <a:rPr lang="en-GB" sz="1600" b="1" dirty="0" err="1">
                <a:solidFill>
                  <a:srgbClr val="000000"/>
                </a:solidFill>
                <a:latin typeface="Helvetica" pitchFamily="2" charset="0"/>
              </a:rPr>
              <a:t>Européen</a:t>
            </a:r>
            <a:r>
              <a:rPr lang="en-GB" sz="1600" b="1" dirty="0">
                <a:solidFill>
                  <a:srgbClr val="000000"/>
                </a:solidFill>
                <a:latin typeface="Helvetica" pitchFamily="2" charset="0"/>
              </a:rPr>
              <a:t> pour la Recherche </a:t>
            </a:r>
            <a:r>
              <a:rPr lang="en-GB" sz="1600" b="1" dirty="0" err="1">
                <a:solidFill>
                  <a:srgbClr val="000000"/>
                </a:solidFill>
                <a:latin typeface="Helvetica" pitchFamily="2" charset="0"/>
              </a:rPr>
              <a:t>Nucléaire</a:t>
            </a:r>
            <a:r>
              <a:rPr lang="en-GB" sz="1600" b="1" dirty="0">
                <a:solidFill>
                  <a:srgbClr val="000000"/>
                </a:solidFill>
                <a:latin typeface="Helvetica" pitchFamily="2" charset="0"/>
              </a:rPr>
              <a:t>“ </a:t>
            </a:r>
          </a:p>
          <a:p>
            <a:pPr lvl="1" defTabSz="457200" fontAlgn="base">
              <a:spcBef>
                <a:spcPts val="1200"/>
              </a:spcBef>
              <a:spcAft>
                <a:spcPct val="0"/>
              </a:spcAft>
              <a:defRPr/>
            </a:pPr>
            <a:r>
              <a:rPr lang="en-GB" sz="1400" dirty="0">
                <a:solidFill>
                  <a:srgbClr val="000000"/>
                </a:solidFill>
                <a:latin typeface="Helvetica" pitchFamily="2" charset="0"/>
              </a:rPr>
              <a:t>Belgium, Denmark, France, West Germany, Greece, Italy, The Netherlands, Norway, Sweden, Switzerland, United Kingdom, Yugoslavia</a:t>
            </a:r>
          </a:p>
          <a:p>
            <a:pPr defTabSz="457200" fontAlgn="base">
              <a:spcBef>
                <a:spcPts val="2400"/>
              </a:spcBef>
              <a:spcAft>
                <a:spcPct val="0"/>
              </a:spcAft>
              <a:defRPr/>
            </a:pPr>
            <a:r>
              <a:rPr lang="en-GB" sz="1600" b="1" dirty="0">
                <a:solidFill>
                  <a:srgbClr val="000000"/>
                </a:solidFill>
                <a:latin typeface="Helvetica" pitchFamily="2" charset="0"/>
              </a:rPr>
              <a:t>Coming into force of the convention on 29 September 1954: Foundation as "Organisation </a:t>
            </a:r>
            <a:r>
              <a:rPr lang="en-GB" sz="1600" b="1" dirty="0" err="1">
                <a:solidFill>
                  <a:srgbClr val="000000"/>
                </a:solidFill>
                <a:latin typeface="Helvetica" pitchFamily="2" charset="0"/>
              </a:rPr>
              <a:t>Européenne</a:t>
            </a:r>
            <a:r>
              <a:rPr lang="en-GB" sz="1600" b="1" dirty="0">
                <a:solidFill>
                  <a:srgbClr val="000000"/>
                </a:solidFill>
                <a:latin typeface="Helvetica" pitchFamily="2" charset="0"/>
              </a:rPr>
              <a:t> pour la Recherche </a:t>
            </a:r>
            <a:r>
              <a:rPr lang="en-GB" sz="1600" b="1" dirty="0" err="1">
                <a:solidFill>
                  <a:srgbClr val="000000"/>
                </a:solidFill>
                <a:latin typeface="Helvetica" pitchFamily="2" charset="0"/>
              </a:rPr>
              <a:t>Nucléaire</a:t>
            </a:r>
            <a:r>
              <a:rPr lang="en-GB" sz="1600" b="1" dirty="0">
                <a:solidFill>
                  <a:srgbClr val="000000"/>
                </a:solidFill>
                <a:latin typeface="Helvetica" pitchFamily="2" charset="0"/>
              </a:rPr>
              <a:t>“</a:t>
            </a:r>
          </a:p>
        </p:txBody>
      </p:sp>
      <p:pic>
        <p:nvPicPr>
          <p:cNvPr id="4" name="Picture 3">
            <a:extLst>
              <a:ext uri="{FF2B5EF4-FFF2-40B4-BE49-F238E27FC236}">
                <a16:creationId xmlns:a16="http://schemas.microsoft.com/office/drawing/2014/main" id="{DAA3AE52-1488-16B5-24C8-B5D67A13A0B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23945" t="2637" r="23759" b="2394"/>
          <a:stretch/>
        </p:blipFill>
        <p:spPr bwMode="auto">
          <a:xfrm>
            <a:off x="10778192" y="336636"/>
            <a:ext cx="1086989" cy="10966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C5445E2-0881-192F-ACB9-8DD8FF9D314D}"/>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3287" y="4009512"/>
            <a:ext cx="11347559" cy="2183470"/>
          </a:xfrm>
          <a:prstGeom prst="rect">
            <a:avLst/>
          </a:prstGeom>
        </p:spPr>
      </p:pic>
      <p:sp>
        <p:nvSpPr>
          <p:cNvPr id="19" name="Rectangle 18">
            <a:extLst>
              <a:ext uri="{FF2B5EF4-FFF2-40B4-BE49-F238E27FC236}">
                <a16:creationId xmlns:a16="http://schemas.microsoft.com/office/drawing/2014/main" id="{110AB1C3-4EF8-190D-753C-3D3669FFD102}"/>
              </a:ext>
            </a:extLst>
          </p:cNvPr>
          <p:cNvSpPr/>
          <p:nvPr/>
        </p:nvSpPr>
        <p:spPr>
          <a:xfrm>
            <a:off x="3258523" y="4193259"/>
            <a:ext cx="8606658" cy="461665"/>
          </a:xfrm>
          <a:prstGeom prst="rect">
            <a:avLst/>
          </a:prstGeom>
        </p:spPr>
        <p:txBody>
          <a:bodyPr wrap="square">
            <a:spAutoFit/>
          </a:bodyPr>
          <a:lstStyle/>
          <a:p>
            <a:pPr algn="r"/>
            <a:r>
              <a:rPr lang="en-US" sz="1200" dirty="0">
                <a:solidFill>
                  <a:srgbClr val="000000"/>
                </a:solidFill>
                <a:latin typeface="Helvetica Light" panose="020B0403020202020204" pitchFamily="34" charset="0"/>
              </a:rPr>
              <a:t>“Panorama” photograph taken around 1954 of the site that would become the CERN laboratory</a:t>
            </a:r>
          </a:p>
          <a:p>
            <a:pPr algn="r"/>
            <a:r>
              <a:rPr lang="en-US" altLang="en-US" sz="1200" dirty="0">
                <a:solidFill>
                  <a:srgbClr val="000000"/>
                </a:solidFill>
                <a:latin typeface="Helvetica Light" panose="020B0403020202020204" pitchFamily="34" charset="0"/>
              </a:rPr>
              <a:t>Find more on CERN’s history here: </a:t>
            </a:r>
            <a:r>
              <a:rPr lang="en-US" altLang="en-US" sz="1200" dirty="0">
                <a:solidFill>
                  <a:srgbClr val="000000"/>
                </a:solidFill>
                <a:latin typeface="Helvetica Light" panose="020B0403020202020204" pitchFamily="34" charset="0"/>
                <a:hlinkClick r:id="rId4"/>
              </a:rPr>
              <a:t>https://timeline.web.cern.ch/timeline-header/89</a:t>
            </a:r>
            <a:r>
              <a:rPr lang="en-US" altLang="en-US" sz="1200" dirty="0">
                <a:solidFill>
                  <a:srgbClr val="000000"/>
                </a:solidFill>
                <a:latin typeface="Helvetica Light" panose="020B0403020202020204" pitchFamily="34" charset="0"/>
              </a:rPr>
              <a:t> </a:t>
            </a:r>
          </a:p>
        </p:txBody>
      </p:sp>
    </p:spTree>
    <p:extLst>
      <p:ext uri="{BB962C8B-B14F-4D97-AF65-F5344CB8AC3E}">
        <p14:creationId xmlns:p14="http://schemas.microsoft.com/office/powerpoint/2010/main" val="1607930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879BA-DA43-9E8A-F627-EA1198118D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B8F293-2EDE-8276-7193-B3C1B68BCA7F}"/>
              </a:ext>
            </a:extLst>
          </p:cNvPr>
          <p:cNvSpPr>
            <a:spLocks noGrp="1"/>
          </p:cNvSpPr>
          <p:nvPr>
            <p:ph type="sldNum" sz="quarter" idx="4"/>
          </p:nvPr>
        </p:nvSpPr>
        <p:spPr/>
        <p:txBody>
          <a:bodyPr/>
          <a:lstStyle/>
          <a:p>
            <a:pPr>
              <a:defRPr/>
            </a:pPr>
            <a:fld id="{611C2F03-9E95-40C9-A99F-3C4F7EE8CF2A}" type="slidenum">
              <a:rPr lang="en-GB" smtClean="0"/>
              <a:pPr>
                <a:defRPr/>
              </a:pPr>
              <a:t>29</a:t>
            </a:fld>
            <a:endParaRPr lang="en-GB"/>
          </a:p>
        </p:txBody>
      </p:sp>
      <p:sp>
        <p:nvSpPr>
          <p:cNvPr id="3" name="TextBox 2">
            <a:extLst>
              <a:ext uri="{FF2B5EF4-FFF2-40B4-BE49-F238E27FC236}">
                <a16:creationId xmlns:a16="http://schemas.microsoft.com/office/drawing/2014/main" id="{1BE967E2-A40E-6E1B-1200-DDFBA2B3E0C1}"/>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CERN — Science for peace</a:t>
            </a:r>
          </a:p>
        </p:txBody>
      </p:sp>
      <p:sp>
        <p:nvSpPr>
          <p:cNvPr id="5" name="Rectangle 4">
            <a:extLst>
              <a:ext uri="{FF2B5EF4-FFF2-40B4-BE49-F238E27FC236}">
                <a16:creationId xmlns:a16="http://schemas.microsoft.com/office/drawing/2014/main" id="{9F1AB0EC-FD0F-2158-32AE-87B4752465B7}"/>
              </a:ext>
            </a:extLst>
          </p:cNvPr>
          <p:cNvSpPr/>
          <p:nvPr/>
        </p:nvSpPr>
        <p:spPr>
          <a:xfrm>
            <a:off x="623288" y="1106030"/>
            <a:ext cx="9823039" cy="2585323"/>
          </a:xfrm>
          <a:prstGeom prst="rect">
            <a:avLst/>
          </a:prstGeom>
        </p:spPr>
        <p:txBody>
          <a:bodyPr wrap="square">
            <a:spAutoFit/>
          </a:bodyPr>
          <a:lstStyle/>
          <a:p>
            <a:pPr defTabSz="457200" fontAlgn="base">
              <a:spcBef>
                <a:spcPts val="2400"/>
              </a:spcBef>
              <a:spcAft>
                <a:spcPct val="0"/>
              </a:spcAft>
              <a:defRPr/>
            </a:pPr>
            <a:r>
              <a:rPr lang="en-GB" sz="1600" b="1" dirty="0">
                <a:solidFill>
                  <a:srgbClr val="000000"/>
                </a:solidFill>
                <a:latin typeface="Helvetica" pitchFamily="2" charset="0"/>
              </a:rPr>
              <a:t>Objective: Creation of a powerful and competitive infrastructure for fundamental research in nuclear / particle physics in Europe        </a:t>
            </a:r>
          </a:p>
          <a:p>
            <a:pPr defTabSz="457200" fontAlgn="base">
              <a:spcBef>
                <a:spcPts val="2400"/>
              </a:spcBef>
              <a:spcAft>
                <a:spcPct val="0"/>
              </a:spcAft>
              <a:defRPr/>
            </a:pPr>
            <a:r>
              <a:rPr lang="en-GB" sz="1600" b="1" dirty="0">
                <a:solidFill>
                  <a:srgbClr val="000000"/>
                </a:solidFill>
                <a:latin typeface="Helvetica" pitchFamily="2" charset="0"/>
              </a:rPr>
              <a:t>1952: Creation of a Council: "Conseil </a:t>
            </a:r>
            <a:r>
              <a:rPr lang="en-GB" sz="1600" b="1" dirty="0" err="1">
                <a:solidFill>
                  <a:srgbClr val="000000"/>
                </a:solidFill>
                <a:latin typeface="Helvetica" pitchFamily="2" charset="0"/>
              </a:rPr>
              <a:t>Européen</a:t>
            </a:r>
            <a:r>
              <a:rPr lang="en-GB" sz="1600" b="1" dirty="0">
                <a:solidFill>
                  <a:srgbClr val="000000"/>
                </a:solidFill>
                <a:latin typeface="Helvetica" pitchFamily="2" charset="0"/>
              </a:rPr>
              <a:t> pour la Recherche </a:t>
            </a:r>
            <a:r>
              <a:rPr lang="en-GB" sz="1600" b="1" dirty="0" err="1">
                <a:solidFill>
                  <a:srgbClr val="000000"/>
                </a:solidFill>
                <a:latin typeface="Helvetica" pitchFamily="2" charset="0"/>
              </a:rPr>
              <a:t>Nucléaire</a:t>
            </a:r>
            <a:r>
              <a:rPr lang="en-GB" sz="1600" b="1" dirty="0">
                <a:solidFill>
                  <a:srgbClr val="000000"/>
                </a:solidFill>
                <a:latin typeface="Helvetica" pitchFamily="2" charset="0"/>
              </a:rPr>
              <a:t>“ </a:t>
            </a:r>
          </a:p>
          <a:p>
            <a:pPr lvl="1" defTabSz="457200" fontAlgn="base">
              <a:spcBef>
                <a:spcPts val="1200"/>
              </a:spcBef>
              <a:spcAft>
                <a:spcPct val="0"/>
              </a:spcAft>
              <a:defRPr/>
            </a:pPr>
            <a:r>
              <a:rPr lang="en-GB" sz="1400" dirty="0">
                <a:solidFill>
                  <a:srgbClr val="000000"/>
                </a:solidFill>
                <a:latin typeface="Helvetica" pitchFamily="2" charset="0"/>
              </a:rPr>
              <a:t>Belgium, Denmark, France, West Germany, Greece, Italy, The Netherlands, Norway, Sweden, Switzerland, United Kingdom, Yugoslavia</a:t>
            </a:r>
          </a:p>
          <a:p>
            <a:pPr defTabSz="457200" fontAlgn="base">
              <a:spcBef>
                <a:spcPts val="2400"/>
              </a:spcBef>
              <a:spcAft>
                <a:spcPct val="0"/>
              </a:spcAft>
              <a:defRPr/>
            </a:pPr>
            <a:r>
              <a:rPr lang="en-GB" sz="1600" b="1" dirty="0">
                <a:solidFill>
                  <a:srgbClr val="000000"/>
                </a:solidFill>
                <a:latin typeface="Helvetica" pitchFamily="2" charset="0"/>
              </a:rPr>
              <a:t>Coming into force of the convention on 29 September 1954: Foundation as "Organisation </a:t>
            </a:r>
            <a:r>
              <a:rPr lang="en-GB" sz="1600" b="1" dirty="0" err="1">
                <a:solidFill>
                  <a:srgbClr val="000000"/>
                </a:solidFill>
                <a:latin typeface="Helvetica" pitchFamily="2" charset="0"/>
              </a:rPr>
              <a:t>Européenne</a:t>
            </a:r>
            <a:r>
              <a:rPr lang="en-GB" sz="1600" b="1" dirty="0">
                <a:solidFill>
                  <a:srgbClr val="000000"/>
                </a:solidFill>
                <a:latin typeface="Helvetica" pitchFamily="2" charset="0"/>
              </a:rPr>
              <a:t> pour la Recherche </a:t>
            </a:r>
            <a:r>
              <a:rPr lang="en-GB" sz="1600" b="1" dirty="0" err="1">
                <a:solidFill>
                  <a:srgbClr val="000000"/>
                </a:solidFill>
                <a:latin typeface="Helvetica" pitchFamily="2" charset="0"/>
              </a:rPr>
              <a:t>Nucléaire</a:t>
            </a:r>
            <a:r>
              <a:rPr lang="en-GB" sz="1600" b="1" dirty="0">
                <a:solidFill>
                  <a:srgbClr val="000000"/>
                </a:solidFill>
                <a:latin typeface="Helvetica" pitchFamily="2" charset="0"/>
              </a:rPr>
              <a:t>“</a:t>
            </a:r>
          </a:p>
        </p:txBody>
      </p:sp>
      <p:pic>
        <p:nvPicPr>
          <p:cNvPr id="4" name="Picture 3">
            <a:extLst>
              <a:ext uri="{FF2B5EF4-FFF2-40B4-BE49-F238E27FC236}">
                <a16:creationId xmlns:a16="http://schemas.microsoft.com/office/drawing/2014/main" id="{58913BE7-25AC-F3F9-10B9-CBAD0DC5BDC0}"/>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23945" t="2637" r="23759" b="2394"/>
          <a:stretch/>
        </p:blipFill>
        <p:spPr bwMode="auto">
          <a:xfrm>
            <a:off x="10778192" y="336636"/>
            <a:ext cx="1086989" cy="10966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29ECAC9-F6FA-A0BE-09F9-D256D94FBED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3287" y="4009512"/>
            <a:ext cx="11347559" cy="2183470"/>
          </a:xfrm>
          <a:prstGeom prst="rect">
            <a:avLst/>
          </a:prstGeom>
        </p:spPr>
      </p:pic>
      <p:sp>
        <p:nvSpPr>
          <p:cNvPr id="19" name="Rectangle 18">
            <a:extLst>
              <a:ext uri="{FF2B5EF4-FFF2-40B4-BE49-F238E27FC236}">
                <a16:creationId xmlns:a16="http://schemas.microsoft.com/office/drawing/2014/main" id="{88973E73-9F0A-72CF-BACD-128D95E76A24}"/>
              </a:ext>
            </a:extLst>
          </p:cNvPr>
          <p:cNvSpPr/>
          <p:nvPr/>
        </p:nvSpPr>
        <p:spPr>
          <a:xfrm>
            <a:off x="3258523" y="4193259"/>
            <a:ext cx="8606658" cy="461665"/>
          </a:xfrm>
          <a:prstGeom prst="rect">
            <a:avLst/>
          </a:prstGeom>
        </p:spPr>
        <p:txBody>
          <a:bodyPr wrap="square">
            <a:spAutoFit/>
          </a:bodyPr>
          <a:lstStyle/>
          <a:p>
            <a:pPr algn="r"/>
            <a:r>
              <a:rPr lang="en-US" sz="1200" dirty="0">
                <a:solidFill>
                  <a:srgbClr val="000000"/>
                </a:solidFill>
                <a:latin typeface="Helvetica Light" panose="020B0403020202020204" pitchFamily="34" charset="0"/>
              </a:rPr>
              <a:t>“Panorama” photograph taken around 1954 of the site that would become the CERN laboratory</a:t>
            </a:r>
          </a:p>
          <a:p>
            <a:pPr algn="r"/>
            <a:r>
              <a:rPr lang="en-US" altLang="en-US" sz="1200" dirty="0">
                <a:solidFill>
                  <a:srgbClr val="000000"/>
                </a:solidFill>
                <a:latin typeface="Helvetica Light" panose="020B0403020202020204" pitchFamily="34" charset="0"/>
              </a:rPr>
              <a:t>Find more on CERN’s history here: </a:t>
            </a:r>
            <a:r>
              <a:rPr lang="en-US" altLang="en-US" sz="1200" dirty="0">
                <a:solidFill>
                  <a:srgbClr val="000000"/>
                </a:solidFill>
                <a:latin typeface="Helvetica Light" panose="020B0403020202020204" pitchFamily="34" charset="0"/>
                <a:hlinkClick r:id="rId4"/>
              </a:rPr>
              <a:t>https://timeline.web.cern.ch/timeline-header/89</a:t>
            </a:r>
            <a:r>
              <a:rPr lang="en-US" altLang="en-US" sz="1200" dirty="0">
                <a:solidFill>
                  <a:srgbClr val="000000"/>
                </a:solidFill>
                <a:latin typeface="Helvetica Light" panose="020B0403020202020204" pitchFamily="34" charset="0"/>
              </a:rPr>
              <a:t> </a:t>
            </a:r>
          </a:p>
        </p:txBody>
      </p:sp>
      <p:sp>
        <p:nvSpPr>
          <p:cNvPr id="20" name="Rounded Rectangle 19">
            <a:extLst>
              <a:ext uri="{FF2B5EF4-FFF2-40B4-BE49-F238E27FC236}">
                <a16:creationId xmlns:a16="http://schemas.microsoft.com/office/drawing/2014/main" id="{AA5CBC32-FBEE-2A0A-7816-B1854137CC93}"/>
              </a:ext>
            </a:extLst>
          </p:cNvPr>
          <p:cNvSpPr/>
          <p:nvPr/>
        </p:nvSpPr>
        <p:spPr>
          <a:xfrm>
            <a:off x="703119" y="1950989"/>
            <a:ext cx="10817344" cy="2748917"/>
          </a:xfrm>
          <a:prstGeom prst="roundRect">
            <a:avLst>
              <a:gd name="adj" fmla="val 2381"/>
            </a:avLst>
          </a:prstGeom>
          <a:solidFill>
            <a:schemeClr val="bg1"/>
          </a:solidFill>
          <a:ln w="3175">
            <a:solidFill>
              <a:schemeClr val="tx1">
                <a:lumMod val="50000"/>
                <a:lumOff val="50000"/>
              </a:schemeClr>
            </a:solidFill>
          </a:ln>
        </p:spPr>
        <p:txBody>
          <a:bodyPr wrap="square" rtlCol="0" anchor="ctr">
            <a:spAutoFit/>
          </a:bodyPr>
          <a:lstStyle/>
          <a:p>
            <a:pPr algn="ctr"/>
            <a:endParaRPr lang="en-CH" sz="1600" dirty="0">
              <a:latin typeface="Helvetica Light" charset="0"/>
              <a:ea typeface="Helvetica Light" charset="0"/>
              <a:cs typeface="Helvetica Light" charset="0"/>
            </a:endParaRPr>
          </a:p>
        </p:txBody>
      </p:sp>
      <p:sp>
        <p:nvSpPr>
          <p:cNvPr id="22" name="TextBox 21">
            <a:extLst>
              <a:ext uri="{FF2B5EF4-FFF2-40B4-BE49-F238E27FC236}">
                <a16:creationId xmlns:a16="http://schemas.microsoft.com/office/drawing/2014/main" id="{FA33815E-788C-4036-31DE-CB926FFA689E}"/>
              </a:ext>
            </a:extLst>
          </p:cNvPr>
          <p:cNvSpPr txBox="1"/>
          <p:nvPr/>
        </p:nvSpPr>
        <p:spPr>
          <a:xfrm>
            <a:off x="1305881" y="2299148"/>
            <a:ext cx="9610855" cy="2139047"/>
          </a:xfrm>
          <a:prstGeom prst="rect">
            <a:avLst/>
          </a:prstGeom>
          <a:noFill/>
        </p:spPr>
        <p:txBody>
          <a:bodyPr wrap="square" rtlCol="0">
            <a:spAutoFit/>
          </a:bodyPr>
          <a:lstStyle/>
          <a:p>
            <a:pPr marL="0">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The first steps towards CERN’s creation were taken in the United States between 1947 and 1949. François de Rose, a French diplomat who was involved in that process, remembers Robert Oppenheimer saying to him: “We have learnt all we know in Europe. But in the future, fundamental physics research is going to require substantial resources which will be beyond the means of individual European countries. You will need to pool your efforts to build these big machines that are going to be needed. It would be unhealthy if the Europeans were obliged to go the United States or the Soviet Union to conduct their fundamental research.” </a:t>
            </a:r>
          </a:p>
          <a:p>
            <a:pPr marL="0">
              <a:spcBef>
                <a:spcPts val="1200"/>
              </a:spcBef>
            </a:pPr>
            <a:r>
              <a:rPr lang="en-GB" sz="1100" dirty="0">
                <a:solidFill>
                  <a:prstClr val="black"/>
                </a:solidFill>
                <a:latin typeface="Helvetica Light" charset="0"/>
                <a:ea typeface="Helvetica Light" charset="0"/>
                <a:cs typeface="Helvetica Light" charset="0"/>
                <a:sym typeface="Wingdings" pitchFamily="2" charset="2"/>
              </a:rPr>
              <a:t>Source: </a:t>
            </a:r>
            <a:r>
              <a:rPr lang="en-GB" sz="1100" dirty="0">
                <a:solidFill>
                  <a:prstClr val="black"/>
                </a:solidFill>
                <a:latin typeface="Helvetica Light" charset="0"/>
                <a:ea typeface="Helvetica Light" charset="0"/>
                <a:cs typeface="Helvetica Light" charset="0"/>
                <a:sym typeface="Wingdings" pitchFamily="2" charset="2"/>
                <a:hlinkClick r:id="rId5"/>
              </a:rPr>
              <a:t>https://home.cern/news/series/cern70/cern70-foundations-european-science</a:t>
            </a:r>
            <a:r>
              <a:rPr lang="en-GB" sz="1100" dirty="0">
                <a:solidFill>
                  <a:prstClr val="black"/>
                </a:solidFill>
                <a:latin typeface="Helvetica Light" charset="0"/>
                <a:ea typeface="Helvetica Light" charset="0"/>
                <a:cs typeface="Helvetica Light" charset="0"/>
                <a:sym typeface="Wingdings" pitchFamily="2" charset="2"/>
              </a:rPr>
              <a:t> </a:t>
            </a:r>
            <a:endParaRPr lang="en-CH" sz="1100" dirty="0">
              <a:solidFill>
                <a:prstClr val="black"/>
              </a:solidFill>
              <a:latin typeface="Helvetica Light" charset="0"/>
              <a:ea typeface="Helvetica Light" charset="0"/>
              <a:cs typeface="Helvetica Light" charset="0"/>
              <a:sym typeface="Wingdings" pitchFamily="2" charset="2"/>
            </a:endParaRPr>
          </a:p>
        </p:txBody>
      </p:sp>
    </p:spTree>
    <p:extLst>
      <p:ext uri="{BB962C8B-B14F-4D97-AF65-F5344CB8AC3E}">
        <p14:creationId xmlns:p14="http://schemas.microsoft.com/office/powerpoint/2010/main" val="2854482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5358D72-FE55-0A40-9C73-C02BB8D4B072}"/>
              </a:ext>
            </a:extLst>
          </p:cNvPr>
          <p:cNvSpPr/>
          <p:nvPr/>
        </p:nvSpPr>
        <p:spPr>
          <a:xfrm>
            <a:off x="0" y="0"/>
            <a:ext cx="12192000" cy="6858000"/>
          </a:xfrm>
          <a:prstGeom prst="rect">
            <a:avLst/>
          </a:prstGeom>
          <a:solidFill>
            <a:schemeClr val="tx1"/>
          </a:solidFill>
          <a:ln>
            <a:solidFill>
              <a:schemeClr val="tx1"/>
            </a:solidFill>
          </a:ln>
        </p:spPr>
        <p:txBody>
          <a:bodyPr wrap="square" rtlCol="0" anchor="ctr">
            <a:spAutoFit/>
          </a:bodyPr>
          <a:lstStyle/>
          <a:p>
            <a:pPr algn="ctr"/>
            <a:endParaRPr lang="en-CH" sz="1600" dirty="0">
              <a:solidFill>
                <a:srgbClr val="000000"/>
              </a:solidFill>
              <a:latin typeface="Helvetica Light" charset="0"/>
              <a:ea typeface="Helvetica Light" charset="0"/>
              <a:cs typeface="Helvetica Light" charset="0"/>
            </a:endParaRPr>
          </a:p>
        </p:txBody>
      </p:sp>
      <p:sp>
        <p:nvSpPr>
          <p:cNvPr id="2" name="Slide Number Placeholder 1">
            <a:extLst>
              <a:ext uri="{FF2B5EF4-FFF2-40B4-BE49-F238E27FC236}">
                <a16:creationId xmlns:a16="http://schemas.microsoft.com/office/drawing/2014/main" id="{93792BBD-E550-814A-878A-17BFA3265C43}"/>
              </a:ext>
            </a:extLst>
          </p:cNvPr>
          <p:cNvSpPr>
            <a:spLocks noGrp="1"/>
          </p:cNvSpPr>
          <p:nvPr>
            <p:ph type="sldNum" sz="quarter" idx="4"/>
          </p:nvPr>
        </p:nvSpPr>
        <p:spPr/>
        <p:txBody>
          <a:bodyPr/>
          <a:lstStyle/>
          <a:p>
            <a:pPr>
              <a:defRPr/>
            </a:pPr>
            <a:fld id="{611C2F03-9E95-40C9-A99F-3C4F7EE8CF2A}" type="slidenum">
              <a:rPr lang="en-GB">
                <a:solidFill>
                  <a:srgbClr val="000000">
                    <a:lumMod val="50000"/>
                    <a:lumOff val="50000"/>
                  </a:srgbClr>
                </a:solidFill>
              </a:rPr>
              <a:pPr>
                <a:defRPr/>
              </a:pPr>
              <a:t>30</a:t>
            </a:fld>
            <a:endParaRPr lang="en-GB" dirty="0">
              <a:solidFill>
                <a:srgbClr val="000000">
                  <a:lumMod val="50000"/>
                  <a:lumOff val="50000"/>
                </a:srgbClr>
              </a:solidFill>
            </a:endParaRPr>
          </a:p>
        </p:txBody>
      </p:sp>
      <p:pic>
        <p:nvPicPr>
          <p:cNvPr id="3074" name="Picture 2">
            <a:extLst>
              <a:ext uri="{FF2B5EF4-FFF2-40B4-BE49-F238E27FC236}">
                <a16:creationId xmlns:a16="http://schemas.microsoft.com/office/drawing/2014/main" id="{947BCE31-73B5-7647-9BB4-C168D117571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3450" y="1181443"/>
            <a:ext cx="6068998" cy="42767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06375CB-DB38-BB47-AF62-C79F2D3B877F}"/>
              </a:ext>
            </a:extLst>
          </p:cNvPr>
          <p:cNvSpPr/>
          <p:nvPr/>
        </p:nvSpPr>
        <p:spPr>
          <a:xfrm>
            <a:off x="755210" y="5562245"/>
            <a:ext cx="5486542" cy="461665"/>
          </a:xfrm>
          <a:prstGeom prst="rect">
            <a:avLst/>
          </a:prstGeom>
        </p:spPr>
        <p:txBody>
          <a:bodyPr wrap="square">
            <a:spAutoFit/>
          </a:bodyPr>
          <a:lstStyle/>
          <a:p>
            <a:r>
              <a:rPr lang="en-GB" sz="1200" dirty="0">
                <a:solidFill>
                  <a:srgbClr val="FFFFFF"/>
                </a:solidFill>
                <a:latin typeface="Helvetica Light" panose="020B0403020202020204" pitchFamily="34" charset="0"/>
              </a:rPr>
              <a:t>On 17 May 1954, the first shovel of earth was dug on the </a:t>
            </a:r>
            <a:r>
              <a:rPr lang="en-GB" sz="1200" dirty="0" err="1">
                <a:solidFill>
                  <a:srgbClr val="FFFFFF"/>
                </a:solidFill>
                <a:latin typeface="Helvetica Light" panose="020B0403020202020204" pitchFamily="34" charset="0"/>
              </a:rPr>
              <a:t>Meyrin</a:t>
            </a:r>
            <a:r>
              <a:rPr lang="en-GB" sz="1200" dirty="0">
                <a:solidFill>
                  <a:srgbClr val="FFFFFF"/>
                </a:solidFill>
                <a:latin typeface="Helvetica Light" panose="020B0403020202020204" pitchFamily="34" charset="0"/>
              </a:rPr>
              <a:t> site in Switzerland under the eyes of Geneva officials and members of CERN staff</a:t>
            </a:r>
            <a:endParaRPr lang="en-CH" sz="1200" dirty="0">
              <a:solidFill>
                <a:srgbClr val="FFFFFF"/>
              </a:solidFill>
              <a:latin typeface="Helvetica Light" panose="020B0403020202020204" pitchFamily="34" charset="0"/>
            </a:endParaRPr>
          </a:p>
        </p:txBody>
      </p:sp>
      <p:pic>
        <p:nvPicPr>
          <p:cNvPr id="6" name="Picture 5">
            <a:extLst>
              <a:ext uri="{FF2B5EF4-FFF2-40B4-BE49-F238E27FC236}">
                <a16:creationId xmlns:a16="http://schemas.microsoft.com/office/drawing/2014/main" id="{594AAC1C-2D05-A446-B1EA-1F041614192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36483" y="1175953"/>
            <a:ext cx="4282237" cy="4282237"/>
          </a:xfrm>
          <a:prstGeom prst="rect">
            <a:avLst/>
          </a:prstGeom>
        </p:spPr>
      </p:pic>
      <p:sp>
        <p:nvSpPr>
          <p:cNvPr id="7" name="Rectangle 6">
            <a:extLst>
              <a:ext uri="{FF2B5EF4-FFF2-40B4-BE49-F238E27FC236}">
                <a16:creationId xmlns:a16="http://schemas.microsoft.com/office/drawing/2014/main" id="{B78B8056-F965-7840-9A71-FA71590B1A7C}"/>
              </a:ext>
            </a:extLst>
          </p:cNvPr>
          <p:cNvSpPr/>
          <p:nvPr/>
        </p:nvSpPr>
        <p:spPr>
          <a:xfrm>
            <a:off x="6954594" y="5548597"/>
            <a:ext cx="4568840" cy="276999"/>
          </a:xfrm>
          <a:prstGeom prst="rect">
            <a:avLst/>
          </a:prstGeom>
        </p:spPr>
        <p:txBody>
          <a:bodyPr wrap="square">
            <a:spAutoFit/>
          </a:bodyPr>
          <a:lstStyle/>
          <a:p>
            <a:r>
              <a:rPr lang="en-GB" sz="1200" dirty="0">
                <a:solidFill>
                  <a:srgbClr val="FFFFFF"/>
                </a:solidFill>
                <a:latin typeface="Helvetica Light" panose="020B0403020202020204" pitchFamily="34" charset="0"/>
              </a:rPr>
              <a:t>Aerial view of the 25 GeV </a:t>
            </a:r>
            <a:r>
              <a:rPr lang="en-GB" sz="1200" dirty="0" err="1">
                <a:solidFill>
                  <a:srgbClr val="FFFFFF"/>
                </a:solidFill>
                <a:latin typeface="Helvetica Light" panose="020B0403020202020204" pitchFamily="34" charset="0"/>
              </a:rPr>
              <a:t>Protron</a:t>
            </a:r>
            <a:r>
              <a:rPr lang="en-GB" sz="1200" dirty="0">
                <a:solidFill>
                  <a:srgbClr val="FFFFFF"/>
                </a:solidFill>
                <a:latin typeface="Helvetica Light" panose="020B0403020202020204" pitchFamily="34" charset="0"/>
              </a:rPr>
              <a:t> Synchrotron at CERN in 1965 </a:t>
            </a:r>
            <a:endParaRPr lang="en-CH" sz="1200" dirty="0">
              <a:solidFill>
                <a:srgbClr val="FFFFFF"/>
              </a:solidFill>
              <a:latin typeface="Helvetica Light" panose="020B0403020202020204" pitchFamily="34" charset="0"/>
            </a:endParaRPr>
          </a:p>
        </p:txBody>
      </p:sp>
    </p:spTree>
    <p:extLst>
      <p:ext uri="{BB962C8B-B14F-4D97-AF65-F5344CB8AC3E}">
        <p14:creationId xmlns:p14="http://schemas.microsoft.com/office/powerpoint/2010/main" val="2520092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12E8B-9132-88D8-45DC-8058D8354BF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5787281-6499-6EB9-9BC1-E7A5B1E0B085}"/>
              </a:ext>
            </a:extLst>
          </p:cNvPr>
          <p:cNvPicPr>
            <a:picLocks noChangeAspect="1"/>
          </p:cNvPicPr>
          <p:nvPr/>
        </p:nvPicPr>
        <p:blipFill rotWithShape="1">
          <a:blip r:embed="rId2">
            <a:extLst>
              <a:ext uri="{28A0092B-C50C-407E-A947-70E740481C1C}">
                <a14:useLocalDpi xmlns:a14="http://schemas.microsoft.com/office/drawing/2010/main"/>
              </a:ext>
            </a:extLst>
          </a:blip>
          <a:srcRect b="5898"/>
          <a:stretch>
            <a:fillRect/>
          </a:stretch>
        </p:blipFill>
        <p:spPr>
          <a:xfrm>
            <a:off x="0" y="-1"/>
            <a:ext cx="12192000" cy="6858001"/>
          </a:xfrm>
          <a:prstGeom prst="rect">
            <a:avLst/>
          </a:prstGeom>
        </p:spPr>
      </p:pic>
      <p:sp>
        <p:nvSpPr>
          <p:cNvPr id="2" name="Slide Number Placeholder 1">
            <a:extLst>
              <a:ext uri="{FF2B5EF4-FFF2-40B4-BE49-F238E27FC236}">
                <a16:creationId xmlns:a16="http://schemas.microsoft.com/office/drawing/2014/main" id="{13C21EB1-96E3-AA00-EA67-C96DD2D6BA2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400" b="0" i="0" u="none" strike="noStrike" kern="1200" cap="none" spc="0" normalizeH="0" baseline="0" noProof="0" dirty="0">
              <a:ln>
                <a:noFill/>
              </a:ln>
              <a:solidFill>
                <a:srgbClr val="000000">
                  <a:lumMod val="50000"/>
                  <a:lumOff val="50000"/>
                </a:srgbClr>
              </a:solidFill>
              <a:effectLst/>
              <a:uLnTx/>
              <a:uFillTx/>
              <a:latin typeface="Helvetica Light" charset="0"/>
            </a:endParaRPr>
          </a:p>
        </p:txBody>
      </p:sp>
      <p:sp>
        <p:nvSpPr>
          <p:cNvPr id="3" name="Rectangle 2">
            <a:extLst>
              <a:ext uri="{FF2B5EF4-FFF2-40B4-BE49-F238E27FC236}">
                <a16:creationId xmlns:a16="http://schemas.microsoft.com/office/drawing/2014/main" id="{770C587E-CDA5-7C39-A79F-E969BE7987DD}"/>
              </a:ext>
            </a:extLst>
          </p:cNvPr>
          <p:cNvSpPr/>
          <p:nvPr/>
        </p:nvSpPr>
        <p:spPr>
          <a:xfrm>
            <a:off x="0" y="535040"/>
            <a:ext cx="12192000" cy="626456"/>
          </a:xfrm>
          <a:prstGeom prst="rect">
            <a:avLst/>
          </a:prstGeom>
          <a:solidFill>
            <a:srgbClr val="0052A4">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a:ln>
                <a:noFill/>
              </a:ln>
              <a:solidFill>
                <a:srgbClr val="0057A6"/>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F63F0C13-ED8D-A2DC-319B-F9693C1C2AEB}"/>
              </a:ext>
            </a:extLst>
          </p:cNvPr>
          <p:cNvSpPr/>
          <p:nvPr/>
        </p:nvSpPr>
        <p:spPr>
          <a:xfrm>
            <a:off x="619486" y="594032"/>
            <a:ext cx="11031739" cy="523220"/>
          </a:xfrm>
          <a:prstGeom prst="rect">
            <a:avLst/>
          </a:prstGeom>
          <a:noFill/>
          <a:ln>
            <a:noFill/>
          </a:ln>
        </p:spPr>
        <p:txBody>
          <a:bodyPr wrap="square" rtlCol="0" anchor="ctr">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Helvetica" pitchFamily="2" charset="0"/>
                <a:ea typeface="Helvetica Light" charset="0"/>
                <a:cs typeface="Helvetica Light" charset="0"/>
              </a:rPr>
              <a:t>CERN today — the world’s largest centre for particle physics</a:t>
            </a:r>
          </a:p>
        </p:txBody>
      </p:sp>
      <p:sp>
        <p:nvSpPr>
          <p:cNvPr id="4" name="TextBox 3">
            <a:extLst>
              <a:ext uri="{FF2B5EF4-FFF2-40B4-BE49-F238E27FC236}">
                <a16:creationId xmlns:a16="http://schemas.microsoft.com/office/drawing/2014/main" id="{321C1C75-174F-7BF7-0CAC-4F79D01EF0E2}"/>
              </a:ext>
            </a:extLst>
          </p:cNvPr>
          <p:cNvSpPr txBox="1"/>
          <p:nvPr/>
        </p:nvSpPr>
        <p:spPr>
          <a:xfrm>
            <a:off x="8150505" y="6501554"/>
            <a:ext cx="4023858" cy="276999"/>
          </a:xfrm>
          <a:prstGeom prst="rect">
            <a:avLst/>
          </a:prstGeom>
          <a:solidFill>
            <a:schemeClr val="tx1">
              <a:alpha val="39870"/>
            </a:schemeClr>
          </a:solidFill>
        </p:spPr>
        <p:txBody>
          <a:bodyPr wrap="none" rtlCol="0">
            <a:spAutoFit/>
          </a:bodyPr>
          <a:lstStyle/>
          <a:p>
            <a:pPr marL="0" algn="ctr">
              <a:spcBef>
                <a:spcPts val="3000"/>
              </a:spcBef>
            </a:pPr>
            <a:r>
              <a:rPr lang="en-GB" sz="1200" b="1" dirty="0">
                <a:solidFill>
                  <a:schemeClr val="bg1"/>
                </a:solidFill>
                <a:latin typeface="Helvetica" pitchFamily="2" charset="0"/>
                <a:ea typeface="Helvetica Light" charset="0"/>
                <a:cs typeface="Helvetica Light" charset="0"/>
                <a:sym typeface="Wingdings" pitchFamily="2" charset="2"/>
              </a:rPr>
              <a:t>CERN – </a:t>
            </a:r>
            <a:r>
              <a:rPr lang="en-GB" sz="1200" b="1" dirty="0" err="1">
                <a:solidFill>
                  <a:schemeClr val="bg1"/>
                </a:solidFill>
                <a:latin typeface="Helvetica" pitchFamily="2" charset="0"/>
                <a:ea typeface="Helvetica Light" charset="0"/>
                <a:cs typeface="Helvetica Light" charset="0"/>
                <a:sym typeface="Wingdings" pitchFamily="2" charset="2"/>
              </a:rPr>
              <a:t>Meyrin</a:t>
            </a:r>
            <a:r>
              <a:rPr lang="en-GB" sz="1200" b="1" dirty="0">
                <a:solidFill>
                  <a:schemeClr val="bg1"/>
                </a:solidFill>
                <a:latin typeface="Helvetica" pitchFamily="2" charset="0"/>
                <a:ea typeface="Helvetica Light" charset="0"/>
                <a:cs typeface="Helvetica Light" charset="0"/>
                <a:sym typeface="Wingdings" pitchFamily="2" charset="2"/>
              </a:rPr>
              <a:t> Campus next to Geneva, Switzerland</a:t>
            </a:r>
          </a:p>
        </p:txBody>
      </p:sp>
    </p:spTree>
    <p:extLst>
      <p:ext uri="{BB962C8B-B14F-4D97-AF65-F5344CB8AC3E}">
        <p14:creationId xmlns:p14="http://schemas.microsoft.com/office/powerpoint/2010/main" val="2629511578"/>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FC8B6-0CD1-C5AA-C27B-7127782A91BC}"/>
              </a:ext>
            </a:extLst>
          </p:cNvPr>
          <p:cNvSpPr>
            <a:spLocks noGrp="1"/>
          </p:cNvSpPr>
          <p:nvPr>
            <p:ph type="sldNum" sz="quarter" idx="4"/>
          </p:nvPr>
        </p:nvSpPr>
        <p:spPr/>
        <p:txBody>
          <a:bodyPr/>
          <a:lstStyle/>
          <a:p>
            <a:pPr>
              <a:defRPr/>
            </a:pPr>
            <a:fld id="{611C2F03-9E95-40C9-A99F-3C4F7EE8CF2A}" type="slidenum">
              <a:rPr lang="en-GB" smtClean="0"/>
              <a:pPr>
                <a:defRPr/>
              </a:pPr>
              <a:t>32</a:t>
            </a:fld>
            <a:endParaRPr lang="en-GB" dirty="0"/>
          </a:p>
        </p:txBody>
      </p:sp>
      <p:pic>
        <p:nvPicPr>
          <p:cNvPr id="6" name="Picture 5">
            <a:extLst>
              <a:ext uri="{FF2B5EF4-FFF2-40B4-BE49-F238E27FC236}">
                <a16:creationId xmlns:a16="http://schemas.microsoft.com/office/drawing/2014/main" id="{21056891-61E0-2ADD-315F-1B0439EFDA58}"/>
              </a:ext>
            </a:extLst>
          </p:cNvPr>
          <p:cNvPicPr>
            <a:picLocks noChangeAspect="1"/>
          </p:cNvPicPr>
          <p:nvPr/>
        </p:nvPicPr>
        <p:blipFill>
          <a:blip r:embed="rId2"/>
          <a:srcRect t="5950"/>
          <a:stretch>
            <a:fillRect/>
          </a:stretch>
        </p:blipFill>
        <p:spPr>
          <a:xfrm>
            <a:off x="-13856" y="0"/>
            <a:ext cx="12205855" cy="6858000"/>
          </a:xfrm>
          <a:prstGeom prst="rect">
            <a:avLst/>
          </a:prstGeom>
        </p:spPr>
      </p:pic>
      <p:sp>
        <p:nvSpPr>
          <p:cNvPr id="8" name="Rectangle 7">
            <a:extLst>
              <a:ext uri="{FF2B5EF4-FFF2-40B4-BE49-F238E27FC236}">
                <a16:creationId xmlns:a16="http://schemas.microsoft.com/office/drawing/2014/main" id="{5A0A957D-FC91-63BC-EC24-21A63D8CAB80}"/>
              </a:ext>
            </a:extLst>
          </p:cNvPr>
          <p:cNvSpPr/>
          <p:nvPr/>
        </p:nvSpPr>
        <p:spPr>
          <a:xfrm>
            <a:off x="8206151" y="3928191"/>
            <a:ext cx="2677001" cy="400110"/>
          </a:xfrm>
          <a:prstGeom prst="rect">
            <a:avLst/>
          </a:prstGeom>
          <a:noFill/>
          <a:ln>
            <a:noFill/>
          </a:ln>
        </p:spPr>
        <p:txBody>
          <a:bodyPr wrap="square" rtlCol="0" anchor="ctr">
            <a:spAutoFit/>
          </a:bodyPr>
          <a:lstStyle/>
          <a:p>
            <a:pPr defTabSz="457200" fontAlgn="base">
              <a:spcBef>
                <a:spcPct val="0"/>
              </a:spcBef>
              <a:spcAft>
                <a:spcPct val="0"/>
              </a:spcAft>
              <a:defRPr/>
            </a:pPr>
            <a:r>
              <a:rPr lang="en-GB" sz="2000" b="1" dirty="0">
                <a:solidFill>
                  <a:schemeClr val="bg1"/>
                </a:solidFill>
                <a:latin typeface="Helvetica" pitchFamily="2" charset="0"/>
                <a:ea typeface="Helvetica Light" charset="0"/>
                <a:cs typeface="Helvetica Light" charset="0"/>
              </a:rPr>
              <a:t>ATLAS Experiment</a:t>
            </a:r>
          </a:p>
        </p:txBody>
      </p:sp>
      <p:sp>
        <p:nvSpPr>
          <p:cNvPr id="4" name="Rectangle 3">
            <a:extLst>
              <a:ext uri="{FF2B5EF4-FFF2-40B4-BE49-F238E27FC236}">
                <a16:creationId xmlns:a16="http://schemas.microsoft.com/office/drawing/2014/main" id="{D85443B4-FD04-2EC5-F7B1-3D89F5A2ECEB}"/>
              </a:ext>
            </a:extLst>
          </p:cNvPr>
          <p:cNvSpPr/>
          <p:nvPr/>
        </p:nvSpPr>
        <p:spPr>
          <a:xfrm>
            <a:off x="0" y="535040"/>
            <a:ext cx="12205854" cy="626456"/>
          </a:xfrm>
          <a:prstGeom prst="rect">
            <a:avLst/>
          </a:prstGeom>
          <a:solidFill>
            <a:srgbClr val="0052A4">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a:ln>
                <a:noFill/>
              </a:ln>
              <a:solidFill>
                <a:srgbClr val="0057A6"/>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71448324-795B-265F-33D1-318CE6FBF79A}"/>
              </a:ext>
            </a:extLst>
          </p:cNvPr>
          <p:cNvSpPr/>
          <p:nvPr/>
        </p:nvSpPr>
        <p:spPr>
          <a:xfrm>
            <a:off x="619487" y="594032"/>
            <a:ext cx="9232360" cy="523220"/>
          </a:xfrm>
          <a:prstGeom prst="rect">
            <a:avLst/>
          </a:prstGeom>
          <a:noFill/>
          <a:ln>
            <a:noFill/>
          </a:ln>
        </p:spPr>
        <p:txBody>
          <a:bodyPr wrap="square" rtlCol="0" anchor="ctr">
            <a:spAutoFit/>
          </a:bodyPr>
          <a:lstStyle/>
          <a:p>
            <a:pPr defTabSz="457200" fontAlgn="base">
              <a:spcBef>
                <a:spcPct val="0"/>
              </a:spcBef>
              <a:spcAft>
                <a:spcPct val="0"/>
              </a:spcAft>
              <a:defRPr/>
            </a:pPr>
            <a:r>
              <a:rPr lang="en-US" sz="2800" b="1" dirty="0">
                <a:solidFill>
                  <a:schemeClr val="bg1"/>
                </a:solidFill>
                <a:latin typeface="Helvetica" pitchFamily="2" charset="0"/>
                <a:ea typeface="Helvetica Light" charset="0"/>
                <a:cs typeface="Helvetica Light" charset="0"/>
              </a:rPr>
              <a:t>CERN today</a:t>
            </a:r>
          </a:p>
        </p:txBody>
      </p:sp>
    </p:spTree>
    <p:extLst>
      <p:ext uri="{BB962C8B-B14F-4D97-AF65-F5344CB8AC3E}">
        <p14:creationId xmlns:p14="http://schemas.microsoft.com/office/powerpoint/2010/main" val="117157657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B1F8E-B507-A35F-B35E-E93C9394A00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576740C-7EB5-AD5E-7C25-FB39620C9BA7}"/>
              </a:ext>
            </a:extLst>
          </p:cNvPr>
          <p:cNvSpPr/>
          <p:nvPr/>
        </p:nvSpPr>
        <p:spPr>
          <a:xfrm>
            <a:off x="623455" y="775855"/>
            <a:ext cx="11568545" cy="374849"/>
          </a:xfrm>
          <a:prstGeom prst="rect">
            <a:avLst/>
          </a:prstGeom>
          <a:solidFill>
            <a:schemeClr val="bg1"/>
          </a:solidFill>
        </p:spPr>
        <p:txBody>
          <a:bodyPr wrap="none" rtlCol="0" anchor="ctr">
            <a:spAutoFit/>
          </a:bodyPr>
          <a:lstStyle/>
          <a:p>
            <a:pPr algn="l"/>
            <a:endParaRPr lang="en-GB" sz="1600" dirty="0">
              <a:latin typeface="Helvetica" pitchFamily="2" charset="0"/>
            </a:endParaRPr>
          </a:p>
        </p:txBody>
      </p:sp>
      <p:pic>
        <p:nvPicPr>
          <p:cNvPr id="7" name="Picture 6" descr="A map of the world&#10;&#10;Description automatically generated">
            <a:extLst>
              <a:ext uri="{FF2B5EF4-FFF2-40B4-BE49-F238E27FC236}">
                <a16:creationId xmlns:a16="http://schemas.microsoft.com/office/drawing/2014/main" id="{29B03646-AF20-54AE-2788-142CB041512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655966" y="679646"/>
            <a:ext cx="7772400" cy="4432060"/>
          </a:xfrm>
          <a:prstGeom prst="rect">
            <a:avLst/>
          </a:prstGeom>
        </p:spPr>
      </p:pic>
      <p:sp>
        <p:nvSpPr>
          <p:cNvPr id="8" name="AutoShape 3">
            <a:extLst>
              <a:ext uri="{FF2B5EF4-FFF2-40B4-BE49-F238E27FC236}">
                <a16:creationId xmlns:a16="http://schemas.microsoft.com/office/drawing/2014/main" id="{2EDD0E4C-E91A-4410-7D96-246CA8E5688A}"/>
              </a:ext>
            </a:extLst>
          </p:cNvPr>
          <p:cNvSpPr>
            <a:spLocks noChangeAspect="1" noChangeArrowheads="1" noTextEdit="1"/>
          </p:cNvSpPr>
          <p:nvPr/>
        </p:nvSpPr>
        <p:spPr bwMode="auto">
          <a:xfrm>
            <a:off x="2478016" y="1603222"/>
            <a:ext cx="6707775" cy="331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3A0"/>
              </a:solidFill>
              <a:effectLst/>
              <a:uLnTx/>
              <a:uFillTx/>
              <a:latin typeface="Arial" panose="020B0604020202020204"/>
              <a:ea typeface="+mn-ea"/>
              <a:cs typeface="+mn-cs"/>
            </a:endParaRPr>
          </a:p>
        </p:txBody>
      </p:sp>
      <p:sp>
        <p:nvSpPr>
          <p:cNvPr id="9" name="ZoneTexte 15">
            <a:extLst>
              <a:ext uri="{FF2B5EF4-FFF2-40B4-BE49-F238E27FC236}">
                <a16:creationId xmlns:a16="http://schemas.microsoft.com/office/drawing/2014/main" id="{71609FBF-A914-D8B4-AC6A-A41A01A6E516}"/>
              </a:ext>
            </a:extLst>
          </p:cNvPr>
          <p:cNvSpPr txBox="1"/>
          <p:nvPr/>
        </p:nvSpPr>
        <p:spPr>
          <a:xfrm>
            <a:off x="282162" y="3757986"/>
            <a:ext cx="3452611" cy="124867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52A4"/>
                </a:solidFill>
                <a:effectLst/>
                <a:uLnTx/>
                <a:uFillTx/>
                <a:latin typeface="Helvetica" pitchFamily="2" charset="0"/>
                <a:ea typeface="+mn-ea"/>
                <a:cs typeface="+mn-cs"/>
              </a:rPr>
              <a:t>25 </a:t>
            </a:r>
            <a:r>
              <a:rPr kumimoji="0" lang="en-US" sz="1600" b="1" i="0" u="none" strike="noStrike" kern="1200" cap="none" spc="0" normalizeH="0" baseline="0" noProof="0" dirty="0">
                <a:ln>
                  <a:noFill/>
                </a:ln>
                <a:solidFill>
                  <a:srgbClr val="0052A4"/>
                </a:solidFill>
                <a:effectLst/>
                <a:uLnTx/>
                <a:uFillTx/>
                <a:latin typeface="Helvetica" pitchFamily="2" charset="0"/>
                <a:ea typeface="Arial" charset="0"/>
                <a:cs typeface="Arial" charset="0"/>
              </a:rPr>
              <a:t>Member States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Austria – Belgium – Bulgaria – Czech Republic </a:t>
            </a:r>
            <a:b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b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Denmark – Estonia – Finland – France – Germany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Greece – Hungary – Israel – Italy – Netherlands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Norway – Poland – Portugal – Romania – Serbia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Slovakia – Slovenia – Spain – Sweden – Switzerland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52A4"/>
                </a:solidFill>
                <a:effectLst/>
                <a:uLnTx/>
                <a:uFillTx/>
                <a:latin typeface="Helvetica" pitchFamily="2" charset="0"/>
                <a:ea typeface="+mn-ea"/>
                <a:cs typeface="+mn-cs"/>
              </a:rPr>
              <a:t>United Kingdom</a:t>
            </a:r>
            <a:endParaRPr kumimoji="0" lang="en-US" sz="1600" b="0" i="0" u="none" strike="noStrike" kern="1200" cap="none" spc="0" normalizeH="0" baseline="0" noProof="0" dirty="0">
              <a:ln>
                <a:noFill/>
              </a:ln>
              <a:solidFill>
                <a:srgbClr val="0052A4"/>
              </a:solidFill>
              <a:effectLst/>
              <a:uLnTx/>
              <a:uFillTx/>
              <a:latin typeface="Helvetica" pitchFamily="2" charset="0"/>
              <a:ea typeface="Arial" charset="0"/>
              <a:cs typeface="Arial" charset="0"/>
            </a:endParaRPr>
          </a:p>
        </p:txBody>
      </p:sp>
      <p:sp>
        <p:nvSpPr>
          <p:cNvPr id="10" name="ZoneTexte 15">
            <a:extLst>
              <a:ext uri="{FF2B5EF4-FFF2-40B4-BE49-F238E27FC236}">
                <a16:creationId xmlns:a16="http://schemas.microsoft.com/office/drawing/2014/main" id="{E6C60362-74B2-E3CA-C69D-907A6C549ABA}"/>
              </a:ext>
            </a:extLst>
          </p:cNvPr>
          <p:cNvSpPr txBox="1"/>
          <p:nvPr/>
        </p:nvSpPr>
        <p:spPr>
          <a:xfrm>
            <a:off x="-36132" y="5006656"/>
            <a:ext cx="3710481" cy="1706160"/>
          </a:xfrm>
          <a:prstGeom prst="rect">
            <a:avLst/>
          </a:prstGeom>
          <a:noFill/>
        </p:spPr>
        <p:txBody>
          <a:bodyPr wrap="square" lIns="324000" r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5301"/>
                </a:solidFill>
                <a:effectLst/>
                <a:uLnTx/>
                <a:uFillTx/>
                <a:latin typeface="Helvetica" pitchFamily="2" charset="0"/>
                <a:ea typeface="Arial" charset="0"/>
                <a:cs typeface="Arial" charset="0"/>
              </a:rPr>
              <a:t>10 Associate </a:t>
            </a:r>
            <a:r>
              <a:rPr kumimoji="0" lang="fr-FR" sz="1600" b="1" i="0" u="none" strike="noStrike" kern="1200" cap="none" spc="0" normalizeH="0" baseline="0" noProof="0" dirty="0" err="1">
                <a:ln>
                  <a:noFill/>
                </a:ln>
                <a:solidFill>
                  <a:srgbClr val="FF5301"/>
                </a:solidFill>
                <a:effectLst/>
                <a:uLnTx/>
                <a:uFillTx/>
                <a:latin typeface="Helvetica" pitchFamily="2" charset="0"/>
                <a:ea typeface="Arial" charset="0"/>
                <a:cs typeface="Arial" charset="0"/>
              </a:rPr>
              <a:t>Member</a:t>
            </a:r>
            <a:r>
              <a:rPr kumimoji="0" lang="fr-FR" sz="1600" b="1" i="0" u="none" strike="noStrike" kern="1200" cap="none" spc="0" normalizeH="0" baseline="0" noProof="0" dirty="0">
                <a:ln>
                  <a:noFill/>
                </a:ln>
                <a:solidFill>
                  <a:srgbClr val="FF5301"/>
                </a:solidFill>
                <a:effectLst/>
                <a:uLnTx/>
                <a:uFillTx/>
                <a:latin typeface="Helvetica" pitchFamily="2" charset="0"/>
                <a:ea typeface="Arial" charset="0"/>
                <a:cs typeface="Arial" charset="0"/>
              </a:rPr>
              <a:t> States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5301"/>
                </a:solidFill>
                <a:effectLst/>
                <a:uLnTx/>
                <a:uFillTx/>
                <a:latin typeface="Helvetica" pitchFamily="2" charset="0"/>
                <a:ea typeface="+mn-ea"/>
                <a:cs typeface="+mn-cs"/>
              </a:rPr>
              <a:t>Brazil – Croatia – Cyprus – India – </a:t>
            </a:r>
            <a:r>
              <a:rPr kumimoji="0" lang="en-US" sz="1000" b="1" i="0" u="none" strike="noStrike" kern="1200" cap="none" spc="0" normalizeH="0" baseline="0" noProof="0" dirty="0">
                <a:ln>
                  <a:noFill/>
                </a:ln>
                <a:solidFill>
                  <a:srgbClr val="FF5301"/>
                </a:solidFill>
                <a:effectLst/>
                <a:uLnTx/>
                <a:uFillTx/>
                <a:latin typeface="Helvetica" pitchFamily="2" charset="0"/>
                <a:ea typeface="+mn-ea"/>
                <a:cs typeface="+mn-cs"/>
              </a:rPr>
              <a:t> </a:t>
            </a:r>
            <a:r>
              <a:rPr kumimoji="0" lang="en-US" sz="1000" b="0" i="0" u="none" strike="noStrike" kern="1200" cap="none" spc="0" normalizeH="0" baseline="0" noProof="0" dirty="0">
                <a:ln>
                  <a:noFill/>
                </a:ln>
                <a:solidFill>
                  <a:srgbClr val="FF5301"/>
                </a:solidFill>
                <a:effectLst/>
                <a:uLnTx/>
                <a:uFillTx/>
                <a:latin typeface="Helvetica" pitchFamily="2" charset="0"/>
                <a:ea typeface="+mn-ea"/>
                <a:cs typeface="+mn-cs"/>
              </a:rPr>
              <a:t>Ireland – Latvia Lithuania – Pakistan – Türkiye – Ukraine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33A0">
                  <a:lumMod val="60000"/>
                  <a:lumOff val="40000"/>
                </a:srgbClr>
              </a:solidFill>
              <a:effectLst/>
              <a:uLnTx/>
              <a:uFillTx/>
              <a:latin typeface="Helvetica" pitchFamily="2"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23C2F1"/>
                </a:solidFill>
                <a:effectLst/>
                <a:uLnTx/>
                <a:uFillTx/>
                <a:latin typeface="Helvetica" pitchFamily="2" charset="0"/>
                <a:ea typeface="Arial" charset="0"/>
                <a:cs typeface="Arial" charset="0"/>
              </a:rPr>
              <a:t>4 </a:t>
            </a:r>
            <a:r>
              <a:rPr kumimoji="0" lang="fr-FR" sz="1600" b="1" i="0" u="none" strike="noStrike" kern="1200" cap="none" spc="0" normalizeH="0" baseline="0" noProof="0" dirty="0" err="1">
                <a:ln>
                  <a:noFill/>
                </a:ln>
                <a:solidFill>
                  <a:srgbClr val="23C2F1"/>
                </a:solidFill>
                <a:effectLst/>
                <a:uLnTx/>
                <a:uFillTx/>
                <a:latin typeface="Helvetica" pitchFamily="2" charset="0"/>
                <a:ea typeface="Arial" charset="0"/>
                <a:cs typeface="Arial" charset="0"/>
              </a:rPr>
              <a:t>Observers</a:t>
            </a:r>
            <a:endParaRPr kumimoji="0" lang="fr-FR" sz="1600" b="1" i="0" u="none" strike="noStrike" kern="1200" cap="none" spc="0" normalizeH="0" baseline="0" noProof="0" dirty="0">
              <a:ln>
                <a:noFill/>
              </a:ln>
              <a:solidFill>
                <a:srgbClr val="23C2F1"/>
              </a:solidFill>
              <a:effectLst/>
              <a:uLnTx/>
              <a:uFillTx/>
              <a:latin typeface="Helvetica" pitchFamily="2" charset="0"/>
              <a:ea typeface="Arial" charset="0"/>
              <a:cs typeface="Arial"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3C2F1"/>
                </a:solidFill>
                <a:effectLst/>
                <a:uLnTx/>
                <a:uFillTx/>
                <a:latin typeface="Helvetica" pitchFamily="2" charset="0"/>
                <a:ea typeface="+mn-ea"/>
                <a:cs typeface="+mn-cs"/>
              </a:rPr>
              <a:t>Japan – USA – European Union – UNESCO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C2F1"/>
              </a:solidFill>
              <a:effectLst/>
              <a:uLnTx/>
              <a:uFillTx/>
              <a:latin typeface="Helvetica"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8CEE3"/>
                </a:solidFill>
                <a:effectLst/>
                <a:uLnTx/>
                <a:uFillTx/>
                <a:latin typeface="Helvetica" pitchFamily="2" charset="0"/>
                <a:ea typeface="+mn-ea"/>
                <a:cs typeface="+mn-cs"/>
              </a:rPr>
              <a:t> </a:t>
            </a:r>
          </a:p>
        </p:txBody>
      </p:sp>
      <p:grpSp>
        <p:nvGrpSpPr>
          <p:cNvPr id="11" name="Group 10">
            <a:extLst>
              <a:ext uri="{FF2B5EF4-FFF2-40B4-BE49-F238E27FC236}">
                <a16:creationId xmlns:a16="http://schemas.microsoft.com/office/drawing/2014/main" id="{D47F170E-7114-87F5-5D52-D09A232CD282}"/>
              </a:ext>
            </a:extLst>
          </p:cNvPr>
          <p:cNvGrpSpPr/>
          <p:nvPr/>
        </p:nvGrpSpPr>
        <p:grpSpPr>
          <a:xfrm>
            <a:off x="8807826" y="2401857"/>
            <a:ext cx="3404622" cy="1269848"/>
            <a:chOff x="9613551" y="2650254"/>
            <a:chExt cx="3257669" cy="1337319"/>
          </a:xfrm>
        </p:grpSpPr>
        <p:sp>
          <p:nvSpPr>
            <p:cNvPr id="13" name="Rectangle 12">
              <a:extLst>
                <a:ext uri="{FF2B5EF4-FFF2-40B4-BE49-F238E27FC236}">
                  <a16:creationId xmlns:a16="http://schemas.microsoft.com/office/drawing/2014/main" id="{3C41B6E6-9706-F31C-88DC-12AC2D30E31A}"/>
                </a:ext>
              </a:extLst>
            </p:cNvPr>
            <p:cNvSpPr/>
            <p:nvPr/>
          </p:nvSpPr>
          <p:spPr>
            <a:xfrm>
              <a:off x="9613551" y="2650254"/>
              <a:ext cx="3257669" cy="1337319"/>
            </a:xfrm>
            <a:prstGeom prst="rect">
              <a:avLst/>
            </a:prstGeom>
            <a:solidFill>
              <a:srgbClr val="00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Helvetica" pitchFamily="2" charset="0"/>
                <a:ea typeface="+mn-ea"/>
                <a:cs typeface="+mn-cs"/>
              </a:endParaRPr>
            </a:p>
          </p:txBody>
        </p:sp>
        <p:sp>
          <p:nvSpPr>
            <p:cNvPr id="14" name="ZoneTexte 2">
              <a:extLst>
                <a:ext uri="{FF2B5EF4-FFF2-40B4-BE49-F238E27FC236}">
                  <a16:creationId xmlns:a16="http://schemas.microsoft.com/office/drawing/2014/main" id="{85AE7D9B-2BB4-F729-3C0D-4153D646B079}"/>
                </a:ext>
              </a:extLst>
            </p:cNvPr>
            <p:cNvSpPr txBox="1"/>
            <p:nvPr/>
          </p:nvSpPr>
          <p:spPr>
            <a:xfrm>
              <a:off x="9687517" y="2769250"/>
              <a:ext cx="3138554" cy="1109334"/>
            </a:xfrm>
            <a:prstGeom prst="rect">
              <a:avLst/>
            </a:prstGeom>
            <a:noFill/>
          </p:spPr>
          <p:txBody>
            <a:bodyPr wrap="square" rtlCol="0">
              <a:spAutoFit/>
            </a:bodyPr>
            <a:lstStyle/>
            <a:p>
              <a:pPr marL="171450" marR="0" lvl="0" indent="-171450" algn="l" defTabSz="914400" rtl="0" eaLnBrk="1" fontAlgn="auto" latinLnBrk="0" hangingPunct="1">
                <a:lnSpc>
                  <a:spcPct val="80000"/>
                </a:lnSpc>
                <a:spcBef>
                  <a:spcPct val="20000"/>
                </a:spcBef>
                <a:spcAft>
                  <a:spcPts val="0"/>
                </a:spcAft>
                <a:buClrTx/>
                <a:buSzPct val="65000"/>
                <a:buFontTx/>
                <a:buNone/>
                <a:tabLst/>
                <a:defRPr/>
              </a:pPr>
              <a:r>
                <a:rPr lang="en-US" sz="1500" dirty="0">
                  <a:solidFill>
                    <a:srgbClr val="FFFFFF"/>
                  </a:solidFill>
                  <a:effectLst>
                    <a:outerShdw sx="1000" sy="1000" algn="ctr" rotWithShape="0">
                      <a:srgbClr val="0033A0"/>
                    </a:outerShdw>
                  </a:effectLst>
                  <a:latin typeface="Helvetica" pitchFamily="2" charset="0"/>
                </a:rPr>
                <a:t>CERN m</a:t>
              </a:r>
              <a:r>
                <a:rPr kumimoji="0" lang="en-US" sz="1500" b="0"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embers:</a:t>
              </a:r>
            </a:p>
            <a:p>
              <a:pPr marL="171450" marR="0" lvl="0" indent="-171450" algn="l" defTabSz="914400" rtl="0" eaLnBrk="1" fontAlgn="auto" latinLnBrk="0" hangingPunct="1">
                <a:lnSpc>
                  <a:spcPct val="80000"/>
                </a:lnSpc>
                <a:spcBef>
                  <a:spcPct val="20000"/>
                </a:spcBef>
                <a:spcAft>
                  <a:spcPts val="0"/>
                </a:spcAft>
                <a:buClrTx/>
                <a:buSzPct val="65000"/>
                <a:buFontTx/>
                <a:buNone/>
                <a:tabLst/>
                <a:defRPr/>
              </a:pPr>
              <a:endParaRPr kumimoji="0" lang="en-US" sz="500" b="0"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endParaRPr>
            </a:p>
            <a:p>
              <a:pPr marL="231775" marR="0" lvl="0" indent="-217488" algn="l" defTabSz="914400" rtl="0" eaLnBrk="1" fontAlgn="auto" latinLnBrk="0" hangingPunct="1">
                <a:lnSpc>
                  <a:spcPct val="80000"/>
                </a:lnSpc>
                <a:spcBef>
                  <a:spcPct val="20000"/>
                </a:spcBef>
                <a:spcAft>
                  <a:spcPts val="0"/>
                </a:spcAft>
                <a:buClrTx/>
                <a:buSzPct val="65000"/>
                <a:buFont typeface="Arial" panose="020B0604020202020204" pitchFamily="34" charset="0"/>
                <a:buChar char="•"/>
                <a:defRPr/>
              </a:pPr>
              <a:r>
                <a:rPr kumimoji="0" lang="en-US" sz="1500" b="1"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2’700 </a:t>
              </a:r>
              <a:r>
                <a:rPr kumimoji="0" lang="en-US" sz="1500" b="0"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staff </a:t>
              </a:r>
            </a:p>
            <a:p>
              <a:pPr marL="231775" marR="0" lvl="0" indent="-217488" algn="l" defTabSz="914400" rtl="0" eaLnBrk="1" fontAlgn="auto" latinLnBrk="0" hangingPunct="1">
                <a:lnSpc>
                  <a:spcPct val="80000"/>
                </a:lnSpc>
                <a:spcBef>
                  <a:spcPct val="20000"/>
                </a:spcBef>
                <a:spcAft>
                  <a:spcPts val="0"/>
                </a:spcAft>
                <a:buClrTx/>
                <a:buSzPct val="65000"/>
                <a:buFont typeface="Arial" panose="020B0604020202020204" pitchFamily="34" charset="0"/>
                <a:buChar char="•"/>
                <a:defRPr/>
              </a:pPr>
              <a:r>
                <a:rPr kumimoji="0" lang="en-US" sz="1500" b="1"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1’200</a:t>
              </a:r>
              <a:r>
                <a:rPr kumimoji="0" lang="en-US" sz="1500" b="0"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 </a:t>
              </a:r>
              <a:r>
                <a:rPr kumimoji="0" lang="en-US" sz="1500" b="0" i="0" u="none" strike="noStrike" kern="1200" cap="none" spc="0" normalizeH="0" baseline="0" noProof="0" dirty="0">
                  <a:ln>
                    <a:noFill/>
                  </a:ln>
                  <a:solidFill>
                    <a:srgbClr val="FFFFFF"/>
                  </a:solidFill>
                  <a:effectLst/>
                  <a:uLnTx/>
                  <a:uFillTx/>
                  <a:latin typeface="Helvetica" pitchFamily="2" charset="0"/>
                  <a:ea typeface="+mn-ea"/>
                  <a:cs typeface="+mn-cs"/>
                </a:rPr>
                <a:t>graduates and fellows </a:t>
              </a:r>
            </a:p>
            <a:p>
              <a:pPr marL="231775" marR="0" lvl="0" indent="-217488" algn="l" defTabSz="914400" rtl="0" eaLnBrk="1" fontAlgn="auto" latinLnBrk="0" hangingPunct="1">
                <a:lnSpc>
                  <a:spcPct val="80000"/>
                </a:lnSpc>
                <a:spcBef>
                  <a:spcPct val="20000"/>
                </a:spcBef>
                <a:spcAft>
                  <a:spcPts val="0"/>
                </a:spcAft>
                <a:buClrTx/>
                <a:buSzPct val="65000"/>
                <a:buFont typeface="Arial" panose="020B0604020202020204" pitchFamily="34" charset="0"/>
                <a:buChar char="•"/>
                <a:defRPr/>
              </a:pPr>
              <a:r>
                <a:rPr kumimoji="0" lang="en-US" sz="1500" b="1"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rPr>
                <a:t>13’000 </a:t>
              </a:r>
              <a:r>
                <a:rPr kumimoji="0" lang="en-GB" sz="1500" b="0" i="0" u="none" strike="noStrike" kern="1200" cap="none" spc="0" normalizeH="0" baseline="0" noProof="0" dirty="0">
                  <a:ln>
                    <a:noFill/>
                  </a:ln>
                  <a:solidFill>
                    <a:srgbClr val="FFFFFF"/>
                  </a:solidFill>
                  <a:effectLst/>
                  <a:uLnTx/>
                  <a:uFillTx/>
                  <a:latin typeface="Helvetica" pitchFamily="2" charset="0"/>
                  <a:ea typeface="+mn-ea"/>
                  <a:cs typeface="+mn-cs"/>
                </a:rPr>
                <a:t>users </a:t>
              </a:r>
              <a:r>
                <a:rPr kumimoji="0" lang="en-GB" sz="1400" b="0" i="0" u="none" strike="noStrike" kern="1200" cap="none" spc="0" normalizeH="0" baseline="0" noProof="0" dirty="0">
                  <a:ln>
                    <a:noFill/>
                  </a:ln>
                  <a:solidFill>
                    <a:srgbClr val="FFFFFF"/>
                  </a:solidFill>
                  <a:effectLst/>
                  <a:uLnTx/>
                  <a:uFillTx/>
                  <a:latin typeface="Helvetica" pitchFamily="2" charset="0"/>
                  <a:ea typeface="+mn-ea"/>
                  <a:cs typeface="+mn-cs"/>
                </a:rPr>
                <a:t>(</a:t>
              </a:r>
              <a:r>
                <a:rPr kumimoji="0" lang="en-GB" sz="1200" b="0" i="0" u="none" strike="noStrike" kern="1200" cap="none" spc="0" normalizeH="0" baseline="0" noProof="0" dirty="0">
                  <a:ln>
                    <a:noFill/>
                  </a:ln>
                  <a:solidFill>
                    <a:srgbClr val="FFFFFF"/>
                  </a:solidFill>
                  <a:effectLst/>
                  <a:uLnTx/>
                  <a:uFillTx/>
                  <a:latin typeface="Helvetica" pitchFamily="2" charset="0"/>
                  <a:ea typeface="+mn-ea"/>
                  <a:cs typeface="+mn-cs"/>
                </a:rPr>
                <a:t>3’000 Ph.D. students)</a:t>
              </a:r>
              <a:endParaRPr kumimoji="0" lang="en-US" sz="1500" b="0" i="0" u="none" strike="noStrike" kern="1200" cap="none" spc="0" normalizeH="0" baseline="0" noProof="0" dirty="0">
                <a:ln>
                  <a:noFill/>
                </a:ln>
                <a:solidFill>
                  <a:srgbClr val="FFFFFF"/>
                </a:solidFill>
                <a:effectLst>
                  <a:outerShdw sx="1000" sy="1000" algn="ctr" rotWithShape="0">
                    <a:srgbClr val="0033A0"/>
                  </a:outerShdw>
                </a:effectLst>
                <a:uLnTx/>
                <a:uFillTx/>
                <a:latin typeface="Helvetica" pitchFamily="2" charset="0"/>
                <a:ea typeface="+mn-ea"/>
                <a:cs typeface="+mn-cs"/>
              </a:endParaRPr>
            </a:p>
          </p:txBody>
        </p:sp>
      </p:grpSp>
      <p:sp>
        <p:nvSpPr>
          <p:cNvPr id="15" name="TextBox 14">
            <a:extLst>
              <a:ext uri="{FF2B5EF4-FFF2-40B4-BE49-F238E27FC236}">
                <a16:creationId xmlns:a16="http://schemas.microsoft.com/office/drawing/2014/main" id="{3A911228-2213-A0D6-29D8-2D23D4263B42}"/>
              </a:ext>
            </a:extLst>
          </p:cNvPr>
          <p:cNvSpPr txBox="1"/>
          <p:nvPr/>
        </p:nvSpPr>
        <p:spPr>
          <a:xfrm>
            <a:off x="189346" y="6389631"/>
            <a:ext cx="287596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33A0"/>
                </a:solidFill>
                <a:effectLst/>
                <a:uLnTx/>
                <a:uFillTx/>
                <a:latin typeface="Helvetica Light" panose="020B0403020202020204" pitchFamily="34" charset="0"/>
                <a:ea typeface="+mn-ea"/>
                <a:cs typeface="+mn-cs"/>
              </a:rPr>
              <a:t>Data as of 31 December 2024</a:t>
            </a:r>
          </a:p>
        </p:txBody>
      </p:sp>
      <p:sp>
        <p:nvSpPr>
          <p:cNvPr id="17" name="Rectangle 16">
            <a:extLst>
              <a:ext uri="{FF2B5EF4-FFF2-40B4-BE49-F238E27FC236}">
                <a16:creationId xmlns:a16="http://schemas.microsoft.com/office/drawing/2014/main" id="{3BB79AB1-9D1E-FE72-A186-4152E5D86061}"/>
              </a:ext>
            </a:extLst>
          </p:cNvPr>
          <p:cNvSpPr/>
          <p:nvPr/>
        </p:nvSpPr>
        <p:spPr>
          <a:xfrm>
            <a:off x="2235441" y="2323679"/>
            <a:ext cx="6231935" cy="428915"/>
          </a:xfrm>
          <a:prstGeom prst="rect">
            <a:avLst/>
          </a:prstGeom>
          <a:solidFill>
            <a:schemeClr val="bg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7784D4D3-D626-0386-5CED-81F21C64653A}"/>
              </a:ext>
            </a:extLst>
          </p:cNvPr>
          <p:cNvSpPr txBox="1">
            <a:spLocks/>
          </p:cNvSpPr>
          <p:nvPr/>
        </p:nvSpPr>
        <p:spPr>
          <a:xfrm>
            <a:off x="2188529" y="2398356"/>
            <a:ext cx="6278847" cy="682894"/>
          </a:xfrm>
          <a:prstGeom prst="rect">
            <a:avLst/>
          </a:prstGeom>
        </p:spPr>
        <p:txBody>
          <a:bodyPr vert="horz" lIns="0" tIns="0" rIns="0" bIns="0" rtlCol="0" anchor="t" anchorCtr="0">
            <a:normAutofit/>
          </a:bodyPr>
          <a:lstStyle>
            <a:lvl1pPr algn="ctr" defTabSz="914400" rtl="0" eaLnBrk="1" latinLnBrk="0" hangingPunct="1">
              <a:lnSpc>
                <a:spcPct val="90000"/>
              </a:lnSpc>
              <a:spcBef>
                <a:spcPct val="0"/>
              </a:spcBef>
              <a:buNone/>
              <a:defRPr sz="4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0052A4"/>
                </a:solidFill>
                <a:effectLst/>
                <a:uLnTx/>
                <a:uFillTx/>
                <a:latin typeface="Helvetica" pitchFamily="2" charset="0"/>
                <a:ea typeface="+mj-ea"/>
                <a:cs typeface="+mj-cs"/>
              </a:rPr>
              <a:t>A laboratory for people around the world</a:t>
            </a:r>
          </a:p>
        </p:txBody>
      </p:sp>
      <p:sp>
        <p:nvSpPr>
          <p:cNvPr id="20" name="TextBox 19">
            <a:extLst>
              <a:ext uri="{FF2B5EF4-FFF2-40B4-BE49-F238E27FC236}">
                <a16:creationId xmlns:a16="http://schemas.microsoft.com/office/drawing/2014/main" id="{DE490D4B-120E-3328-752F-C7A660D93D31}"/>
              </a:ext>
            </a:extLst>
          </p:cNvPr>
          <p:cNvSpPr txBox="1"/>
          <p:nvPr/>
        </p:nvSpPr>
        <p:spPr>
          <a:xfrm>
            <a:off x="3541756" y="5006656"/>
            <a:ext cx="5037863" cy="1639913"/>
          </a:xfrm>
          <a:prstGeom prst="rect">
            <a:avLst/>
          </a:prstGeom>
          <a:solidFill>
            <a:schemeClr val="bg1"/>
          </a:solidFill>
        </p:spPr>
        <p:txBody>
          <a:bodyPr wrap="non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a:t>
            </a:r>
            <a:r>
              <a:rPr kumimoji="0" lang="en-US" sz="1600" b="1"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 50 Cooperation Agreements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Albania – Algeria – Argentina – Armenia – Australia – Azerbaijan – Bahrain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Bangladesh – Bolivia – Bosnia and Herzegovina – Canada – Chile – Colombia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Costa Rica – Ecuador – Egypt – Georgia – Guatemala – Honduras – Iceland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Iran – Jordan – Kazakhstan – Lebanon – Malta – Mexico – Mongolia – Montenegro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Morocco – Nepal – New Zealand – North Macedonia – Paraguay – Palestine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People's Republic of China – Peru – Philippines – Qatar – Saudi Arabia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South Africa – Sri Lanka – Thailand – Republic of Korea – Tunisia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mn-ea"/>
                <a:cs typeface="+mn-cs"/>
              </a:rPr>
              <a:t>United Arab Emirates – Uruguay – Vietnam</a:t>
            </a:r>
            <a:endParaRPr kumimoji="0" lang="fr-FR" sz="1000" b="0" i="0" u="none" strike="noStrike" kern="1200" cap="none" spc="0" normalizeH="0" baseline="0" noProof="0" dirty="0">
              <a:ln>
                <a:noFill/>
              </a:ln>
              <a:solidFill>
                <a:schemeClr val="tx2">
                  <a:lumMod val="75000"/>
                  <a:lumOff val="25000"/>
                </a:schemeClr>
              </a:solidFill>
              <a:effectLst/>
              <a:uLnTx/>
              <a:uFillTx/>
              <a:latin typeface="Helvetica" pitchFamily="2" charset="0"/>
              <a:ea typeface="Arial" charset="0"/>
              <a:cs typeface="Arial" charset="0"/>
            </a:endParaRPr>
          </a:p>
        </p:txBody>
      </p:sp>
      <p:sp>
        <p:nvSpPr>
          <p:cNvPr id="21" name="Slide Number Placeholder 1">
            <a:extLst>
              <a:ext uri="{FF2B5EF4-FFF2-40B4-BE49-F238E27FC236}">
                <a16:creationId xmlns:a16="http://schemas.microsoft.com/office/drawing/2014/main" id="{AC663656-C526-9026-024F-EE1C541FF751}"/>
              </a:ext>
            </a:extLst>
          </p:cNvPr>
          <p:cNvSpPr txBox="1">
            <a:spLocks/>
          </p:cNvSpPr>
          <p:nvPr/>
        </p:nvSpPr>
        <p:spPr>
          <a:xfrm>
            <a:off x="9329563" y="6545798"/>
            <a:ext cx="2844800" cy="365125"/>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a typeface="+mn-ea"/>
              <a:cs typeface="+mn-cs"/>
            </a:endParaRPr>
          </a:p>
        </p:txBody>
      </p:sp>
      <p:sp>
        <p:nvSpPr>
          <p:cNvPr id="22" name="Rectangle 21">
            <a:extLst>
              <a:ext uri="{FF2B5EF4-FFF2-40B4-BE49-F238E27FC236}">
                <a16:creationId xmlns:a16="http://schemas.microsoft.com/office/drawing/2014/main" id="{E9FF1295-A78A-66BB-358B-5424FE6BF531}"/>
              </a:ext>
            </a:extLst>
          </p:cNvPr>
          <p:cNvSpPr/>
          <p:nvPr/>
        </p:nvSpPr>
        <p:spPr>
          <a:xfrm>
            <a:off x="0" y="-26583"/>
            <a:ext cx="12212444" cy="262558"/>
          </a:xfrm>
          <a:prstGeom prst="rect">
            <a:avLst/>
          </a:prstGeom>
          <a:solidFill>
            <a:srgbClr val="0052A4"/>
          </a:solidFill>
          <a:ln>
            <a:noFill/>
          </a:ln>
        </p:spPr>
        <p:txBody>
          <a:bodyPr wrap="square" rtlCol="0" anchor="ctr">
            <a:spAutoFit/>
          </a:bodyPr>
          <a:lstStyle/>
          <a:p>
            <a:pPr algn="l"/>
            <a:endParaRPr lang="en-GB" sz="1600" dirty="0">
              <a:latin typeface="Helvetica" pitchFamily="2" charset="0"/>
            </a:endParaRPr>
          </a:p>
        </p:txBody>
      </p:sp>
      <p:sp>
        <p:nvSpPr>
          <p:cNvPr id="23" name="TextBox 22">
            <a:extLst>
              <a:ext uri="{FF2B5EF4-FFF2-40B4-BE49-F238E27FC236}">
                <a16:creationId xmlns:a16="http://schemas.microsoft.com/office/drawing/2014/main" id="{88541CD8-7AB3-A571-EEAF-F63F1184C267}"/>
              </a:ext>
            </a:extLst>
          </p:cNvPr>
          <p:cNvSpPr txBox="1"/>
          <p:nvPr/>
        </p:nvSpPr>
        <p:spPr>
          <a:xfrm>
            <a:off x="9411414" y="6120172"/>
            <a:ext cx="2409531" cy="523220"/>
          </a:xfrm>
          <a:prstGeom prst="rect">
            <a:avLst/>
          </a:prstGeom>
          <a:noFill/>
        </p:spPr>
        <p:txBody>
          <a:bodyPr wrap="square" rtlCol="0">
            <a:spAutoFit/>
          </a:bodyPr>
          <a:lstStyle/>
          <a:p>
            <a:r>
              <a:rPr lang="en-GB" sz="1400" dirty="0">
                <a:solidFill>
                  <a:srgbClr val="0052A4"/>
                </a:solidFill>
                <a:latin typeface="Helvetica" pitchFamily="2" charset="0"/>
              </a:rPr>
              <a:t>Education &amp; training is one of CERN’s core mission</a:t>
            </a:r>
          </a:p>
        </p:txBody>
      </p:sp>
      <p:pic>
        <p:nvPicPr>
          <p:cNvPr id="24" name="Picture 23">
            <a:extLst>
              <a:ext uri="{FF2B5EF4-FFF2-40B4-BE49-F238E27FC236}">
                <a16:creationId xmlns:a16="http://schemas.microsoft.com/office/drawing/2014/main" id="{5EADD943-A76C-5602-A154-6C36DDE5B3A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537309" y="3984442"/>
            <a:ext cx="2040832" cy="2040832"/>
          </a:xfrm>
          <a:prstGeom prst="rect">
            <a:avLst/>
          </a:prstGeom>
        </p:spPr>
      </p:pic>
      <p:pic>
        <p:nvPicPr>
          <p:cNvPr id="25" name="Picture 24">
            <a:extLst>
              <a:ext uri="{FF2B5EF4-FFF2-40B4-BE49-F238E27FC236}">
                <a16:creationId xmlns:a16="http://schemas.microsoft.com/office/drawing/2014/main" id="{A3D0C839-E107-C982-8484-AD42922F86C9}"/>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l="23945" t="2637" r="23759" b="2394"/>
          <a:stretch/>
        </p:blipFill>
        <p:spPr bwMode="auto">
          <a:xfrm>
            <a:off x="10962640" y="517620"/>
            <a:ext cx="940950" cy="94931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70673E88-29E9-3DA6-7344-76F843B10E90}"/>
              </a:ext>
            </a:extLst>
          </p:cNvPr>
          <p:cNvSpPr txBox="1"/>
          <p:nvPr/>
        </p:nvSpPr>
        <p:spPr>
          <a:xfrm>
            <a:off x="619487" y="594032"/>
            <a:ext cx="7197436" cy="523220"/>
          </a:xfrm>
          <a:prstGeom prst="rect">
            <a:avLst/>
          </a:prstGeom>
          <a:noFill/>
        </p:spPr>
        <p:txBody>
          <a:bodyPr wrap="square">
            <a:spAutoFit/>
          </a:bodyPr>
          <a:lstStyle/>
          <a:p>
            <a:pPr defTabSz="457200" fontAlgn="base">
              <a:spcBef>
                <a:spcPct val="0"/>
              </a:spcBef>
              <a:spcAft>
                <a:spcPct val="0"/>
              </a:spcAft>
              <a:defRPr/>
            </a:pPr>
            <a:r>
              <a:rPr lang="en-US" sz="2800" b="1" dirty="0">
                <a:solidFill>
                  <a:srgbClr val="0052A4"/>
                </a:solidFill>
                <a:latin typeface="Helvetica" pitchFamily="2" charset="0"/>
                <a:ea typeface="Helvetica Light" charset="0"/>
                <a:cs typeface="Helvetica Light" charset="0"/>
              </a:rPr>
              <a:t>CERN today: 25 Member States</a:t>
            </a:r>
          </a:p>
        </p:txBody>
      </p:sp>
    </p:spTree>
    <p:extLst>
      <p:ext uri="{BB962C8B-B14F-4D97-AF65-F5344CB8AC3E}">
        <p14:creationId xmlns:p14="http://schemas.microsoft.com/office/powerpoint/2010/main" val="3797885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F81E1-8828-A03B-4D1B-F653CA626A9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125C71-CD25-70D2-0E71-A20507ECA678}"/>
              </a:ext>
            </a:extLst>
          </p:cNvPr>
          <p:cNvSpPr/>
          <p:nvPr/>
        </p:nvSpPr>
        <p:spPr>
          <a:xfrm>
            <a:off x="11287125" y="-16292"/>
            <a:ext cx="942978" cy="6874292"/>
          </a:xfrm>
          <a:prstGeom prst="rect">
            <a:avLst/>
          </a:prstGeom>
          <a:solidFill>
            <a:srgbClr val="41729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rgbClr val="0057A6"/>
              </a:solidFill>
              <a:effectLst/>
              <a:uLnTx/>
              <a:uFillTx/>
              <a:latin typeface="Arial" panose="020B0604020202020204"/>
              <a:ea typeface="+mn-ea"/>
              <a:cs typeface="+mn-cs"/>
            </a:endParaRPr>
          </a:p>
        </p:txBody>
      </p:sp>
      <p:sp>
        <p:nvSpPr>
          <p:cNvPr id="13" name="Slide Number Placeholder 5">
            <a:extLst>
              <a:ext uri="{FF2B5EF4-FFF2-40B4-BE49-F238E27FC236}">
                <a16:creationId xmlns:a16="http://schemas.microsoft.com/office/drawing/2014/main" id="{47F2D8A8-AA3B-E801-A0D8-D870596FAE05}"/>
              </a:ext>
            </a:extLst>
          </p:cNvPr>
          <p:cNvSpPr>
            <a:spLocks noGrp="1"/>
          </p:cNvSpPr>
          <p:nvPr>
            <p:ph type="sldNum" sz="quarter" idx="4"/>
          </p:nvPr>
        </p:nvSpPr>
        <p:spPr>
          <a:xfrm>
            <a:off x="9138835" y="6545798"/>
            <a:ext cx="2677001" cy="365125"/>
          </a:xfrm>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pic>
        <p:nvPicPr>
          <p:cNvPr id="21" name="Espace réservé du contenu 10">
            <a:extLst>
              <a:ext uri="{FF2B5EF4-FFF2-40B4-BE49-F238E27FC236}">
                <a16:creationId xmlns:a16="http://schemas.microsoft.com/office/drawing/2014/main" id="{027F4332-5BED-F9E4-A766-33F3741510E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6174"/>
          <a:stretch>
            <a:fillRect/>
          </a:stretch>
        </p:blipFill>
        <p:spPr>
          <a:xfrm>
            <a:off x="2375" y="-16292"/>
            <a:ext cx="12227728" cy="6874292"/>
          </a:xfrm>
          <a:prstGeom prst="rect">
            <a:avLst/>
          </a:prstGeom>
        </p:spPr>
      </p:pic>
      <p:grpSp>
        <p:nvGrpSpPr>
          <p:cNvPr id="8" name="Group 7">
            <a:extLst>
              <a:ext uri="{FF2B5EF4-FFF2-40B4-BE49-F238E27FC236}">
                <a16:creationId xmlns:a16="http://schemas.microsoft.com/office/drawing/2014/main" id="{3184C71E-489A-A930-102D-CDCD937F2B74}"/>
              </a:ext>
            </a:extLst>
          </p:cNvPr>
          <p:cNvGrpSpPr/>
          <p:nvPr/>
        </p:nvGrpSpPr>
        <p:grpSpPr>
          <a:xfrm>
            <a:off x="8123583" y="3684104"/>
            <a:ext cx="4106522" cy="3226819"/>
            <a:chOff x="8123583" y="3684104"/>
            <a:chExt cx="4106522" cy="3226819"/>
          </a:xfrm>
        </p:grpSpPr>
        <p:sp>
          <p:nvSpPr>
            <p:cNvPr id="5" name="Slide Number Placeholder 5">
              <a:extLst>
                <a:ext uri="{FF2B5EF4-FFF2-40B4-BE49-F238E27FC236}">
                  <a16:creationId xmlns:a16="http://schemas.microsoft.com/office/drawing/2014/main" id="{89D8A11D-C0E5-4B5D-6493-2FEE063659CD}"/>
                </a:ext>
              </a:extLst>
            </p:cNvPr>
            <p:cNvSpPr txBox="1">
              <a:spLocks/>
            </p:cNvSpPr>
            <p:nvPr/>
          </p:nvSpPr>
          <p:spPr>
            <a:xfrm>
              <a:off x="9138835" y="6545798"/>
              <a:ext cx="2677001"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11C2F03-9E95-40C9-A99F-3C4F7EE8CF2A}" type="slidenum">
                <a:rPr kumimoji="0" lang="en-GB" sz="1400" b="0" i="0" u="none" strike="noStrike" kern="1200" cap="none" spc="0" normalizeH="0" baseline="0" noProof="0" smtClean="0">
                  <a:ln>
                    <a:noFill/>
                  </a:ln>
                  <a:solidFill>
                    <a:srgbClr val="000000">
                      <a:lumMod val="50000"/>
                      <a:lumOff val="50000"/>
                    </a:srgbClr>
                  </a:solidFill>
                  <a:effectLst/>
                  <a:uLnTx/>
                  <a:uFillTx/>
                  <a:latin typeface="Helvetica Light" charset="0"/>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6" name="Rectangle 5">
              <a:extLst>
                <a:ext uri="{FF2B5EF4-FFF2-40B4-BE49-F238E27FC236}">
                  <a16:creationId xmlns:a16="http://schemas.microsoft.com/office/drawing/2014/main" id="{7533B20C-2BA1-04A4-CC86-DAE972BFEEB0}"/>
                </a:ext>
              </a:extLst>
            </p:cNvPr>
            <p:cNvSpPr/>
            <p:nvPr/>
          </p:nvSpPr>
          <p:spPr>
            <a:xfrm>
              <a:off x="8123583" y="3684104"/>
              <a:ext cx="4106522" cy="3173895"/>
            </a:xfrm>
            <a:prstGeom prst="rect">
              <a:avLst/>
            </a:prstGeom>
            <a:solidFill>
              <a:srgbClr val="1C446B">
                <a:alpha val="7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rgbClr val="0057A6"/>
                </a:solidFill>
                <a:effectLst/>
                <a:uLnTx/>
                <a:uFillTx/>
                <a:latin typeface="Arial" panose="020B0604020202020204"/>
                <a:ea typeface="+mn-ea"/>
                <a:cs typeface="+mn-cs"/>
              </a:endParaRPr>
            </a:p>
          </p:txBody>
        </p:sp>
        <p:sp>
          <p:nvSpPr>
            <p:cNvPr id="7" name="Espace réservé du contenu 2">
              <a:extLst>
                <a:ext uri="{FF2B5EF4-FFF2-40B4-BE49-F238E27FC236}">
                  <a16:creationId xmlns:a16="http://schemas.microsoft.com/office/drawing/2014/main" id="{0B964140-D1BE-3748-B6C1-C6223CE3DBEC}"/>
                </a:ext>
              </a:extLst>
            </p:cNvPr>
            <p:cNvSpPr txBox="1">
              <a:spLocks/>
            </p:cNvSpPr>
            <p:nvPr/>
          </p:nvSpPr>
          <p:spPr>
            <a:xfrm>
              <a:off x="8490198" y="3930952"/>
              <a:ext cx="3445565" cy="2797408"/>
            </a:xfrm>
            <a:prstGeom prst="rect">
              <a:avLst/>
            </a:prstGeom>
          </p:spPr>
          <p:txBody>
            <a:bodyPr vert="horz" wrap="square" lIns="0" tIns="0" rIns="0" bIns="0" rtlCol="0">
              <a:normAutofit/>
            </a:bodyPr>
            <a:lstStyle>
              <a:lvl1pPr marL="0" indent="0" algn="l" defTabSz="914400" rtl="0" eaLnBrk="1" latinLnBrk="0" hangingPunct="1">
                <a:lnSpc>
                  <a:spcPct val="90000"/>
                </a:lnSpc>
                <a:spcBef>
                  <a:spcPts val="1000"/>
                </a:spcBef>
                <a:buFont typeface="Arial"/>
                <a:buNone/>
                <a:defRPr sz="2800" kern="1200">
                  <a:solidFill>
                    <a:schemeClr val="accent6"/>
                  </a:solidFill>
                  <a:latin typeface="+mn-lt"/>
                  <a:ea typeface="+mn-ea"/>
                  <a:cs typeface="+mn-cs"/>
                </a:defRPr>
              </a:lvl1pPr>
              <a:lvl2pPr marL="800100" indent="-342900" algn="l" defTabSz="914400" rtl="0" eaLnBrk="1" latinLnBrk="0" hangingPunct="1">
                <a:lnSpc>
                  <a:spcPct val="90000"/>
                </a:lnSpc>
                <a:spcBef>
                  <a:spcPts val="500"/>
                </a:spcBef>
                <a:buFont typeface="Arial" charset="0"/>
                <a:buChar char="•"/>
                <a:defRPr sz="2400" kern="1200">
                  <a:solidFill>
                    <a:schemeClr val="accent6"/>
                  </a:solidFill>
                  <a:latin typeface="+mn-lt"/>
                  <a:ea typeface="+mn-ea"/>
                  <a:cs typeface="+mn-cs"/>
                </a:defRPr>
              </a:lvl2pPr>
              <a:lvl3pPr marL="1257300" indent="-342900" algn="l" defTabSz="914400" rtl="0" eaLnBrk="1" latinLnBrk="0" hangingPunct="1">
                <a:lnSpc>
                  <a:spcPct val="90000"/>
                </a:lnSpc>
                <a:spcBef>
                  <a:spcPts val="500"/>
                </a:spcBef>
                <a:buFont typeface="Arial"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800"/>
                </a:spcBef>
                <a:spcAft>
                  <a:spcPts val="0"/>
                </a:spcAft>
                <a:buClrTx/>
                <a:buSzTx/>
                <a:buFont typeface="Arial" charset="0"/>
                <a:buChar char="•"/>
                <a:tabLst/>
                <a:defRPr/>
              </a:pPr>
              <a:r>
                <a:rPr kumimoji="0" lang="en-GB" sz="1800" b="0" i="0" u="none" strike="noStrike" kern="1200" cap="none" spc="0" normalizeH="0" baseline="0" noProof="0">
                  <a:ln>
                    <a:noFill/>
                  </a:ln>
                  <a:solidFill>
                    <a:srgbClr val="FFFFFF"/>
                  </a:solidFill>
                  <a:effectLst/>
                  <a:uLnTx/>
                  <a:uFillTx/>
                  <a:latin typeface="Helvetica" pitchFamily="2" charset="0"/>
                  <a:ea typeface="Arial" charset="0"/>
                  <a:cs typeface="Arial" charset="0"/>
                </a:rPr>
                <a:t>27 km underground accelerator and collider </a:t>
              </a:r>
            </a:p>
            <a:p>
              <a:pPr marL="342900" marR="0" lvl="0" indent="-342900" algn="l" defTabSz="914400" rtl="0" eaLnBrk="1" fontAlgn="auto" latinLnBrk="0" hangingPunct="1">
                <a:lnSpc>
                  <a:spcPct val="100000"/>
                </a:lnSpc>
                <a:spcBef>
                  <a:spcPts val="1800"/>
                </a:spcBef>
                <a:spcAft>
                  <a:spcPts val="0"/>
                </a:spcAft>
                <a:buClrTx/>
                <a:buSzTx/>
                <a:buFont typeface="Arial" charset="0"/>
                <a:buChar char="•"/>
                <a:tabLst/>
                <a:defRPr/>
              </a:pPr>
              <a:r>
                <a:rPr kumimoji="0" lang="en-GB" sz="1800" b="0" i="0" u="none" strike="noStrike" kern="1200" cap="none" spc="0" normalizeH="0" baseline="0" noProof="0">
                  <a:ln>
                    <a:noFill/>
                  </a:ln>
                  <a:solidFill>
                    <a:srgbClr val="FFFFFF"/>
                  </a:solidFill>
                  <a:effectLst/>
                  <a:uLnTx/>
                  <a:uFillTx/>
                  <a:latin typeface="Helvetica" pitchFamily="2" charset="0"/>
                  <a:ea typeface="Arial" charset="0"/>
                  <a:cs typeface="Arial" charset="0"/>
                </a:rPr>
                <a:t>Superconducting magnets    </a:t>
              </a:r>
              <a:r>
                <a:rPr kumimoji="0" lang="en-GB" sz="1500" b="0" i="0" u="none" strike="noStrike" kern="1200" cap="none" spc="0" normalizeH="0" baseline="0" noProof="0">
                  <a:ln>
                    <a:noFill/>
                  </a:ln>
                  <a:solidFill>
                    <a:srgbClr val="FFFFFF"/>
                  </a:solidFill>
                  <a:effectLst/>
                  <a:uLnTx/>
                  <a:uFillTx/>
                  <a:latin typeface="Helvetica" pitchFamily="2" charset="0"/>
                  <a:ea typeface="Arial" charset="0"/>
                  <a:cs typeface="Arial" charset="0"/>
                </a:rPr>
                <a:t>(1.9 K = –271.3 °C)</a:t>
              </a:r>
              <a:r>
                <a:rPr kumimoji="0" lang="en-GB" sz="1800" b="0" i="0" u="none" strike="noStrike" kern="1200" cap="none" spc="0" normalizeH="0" baseline="0" noProof="0">
                  <a:ln>
                    <a:noFill/>
                  </a:ln>
                  <a:solidFill>
                    <a:srgbClr val="FFFFFF"/>
                  </a:solidFill>
                  <a:effectLst/>
                  <a:uLnTx/>
                  <a:uFillTx/>
                  <a:latin typeface="Helvetica" pitchFamily="2" charset="0"/>
                  <a:ea typeface="Arial" charset="0"/>
                  <a:cs typeface="Arial" charset="0"/>
                </a:rPr>
                <a:t> steer the particles around the ring</a:t>
              </a:r>
            </a:p>
            <a:p>
              <a:pPr marL="342900" marR="0" lvl="0" indent="-342900" algn="l" defTabSz="914400" rtl="0" eaLnBrk="1" fontAlgn="auto" latinLnBrk="0" hangingPunct="1">
                <a:lnSpc>
                  <a:spcPct val="100000"/>
                </a:lnSpc>
                <a:spcBef>
                  <a:spcPts val="1800"/>
                </a:spcBef>
                <a:spcAft>
                  <a:spcPts val="0"/>
                </a:spcAft>
                <a:buClrTx/>
                <a:buSzTx/>
                <a:buFont typeface="Arial" charset="0"/>
                <a:buChar char="•"/>
                <a:tabLst/>
                <a:defRPr/>
              </a:pPr>
              <a:r>
                <a:rPr kumimoji="0" lang="en-GB" sz="1800" b="0" i="0" u="none" strike="noStrike" kern="1200" cap="none" spc="0" normalizeH="0" baseline="0" noProof="0">
                  <a:ln>
                    <a:noFill/>
                  </a:ln>
                  <a:solidFill>
                    <a:srgbClr val="FFFFFF"/>
                  </a:solidFill>
                  <a:effectLst/>
                  <a:uLnTx/>
                  <a:uFillTx/>
                  <a:latin typeface="Helvetica" pitchFamily="2" charset="0"/>
                  <a:ea typeface="Arial" charset="0"/>
                  <a:cs typeface="Arial" charset="0"/>
                </a:rPr>
                <a:t>Proton and ions are accelerated to multi-TeV scale energies before they collide</a:t>
              </a:r>
            </a:p>
          </p:txBody>
        </p:sp>
      </p:grpSp>
      <p:sp>
        <p:nvSpPr>
          <p:cNvPr id="10" name="Rectangle 9">
            <a:extLst>
              <a:ext uri="{FF2B5EF4-FFF2-40B4-BE49-F238E27FC236}">
                <a16:creationId xmlns:a16="http://schemas.microsoft.com/office/drawing/2014/main" id="{0654BBB9-D072-C32A-D5AE-2F195F035B9A}"/>
              </a:ext>
            </a:extLst>
          </p:cNvPr>
          <p:cNvSpPr/>
          <p:nvPr/>
        </p:nvSpPr>
        <p:spPr>
          <a:xfrm>
            <a:off x="-1" y="-14080"/>
            <a:ext cx="9138836" cy="1223448"/>
          </a:xfrm>
          <a:prstGeom prst="rect">
            <a:avLst/>
          </a:prstGeom>
          <a:solidFill>
            <a:schemeClr val="tx2">
              <a:lumMod val="50000"/>
              <a:alpha val="43738"/>
            </a:schemeClr>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11" name="TextBox 10">
            <a:extLst>
              <a:ext uri="{FF2B5EF4-FFF2-40B4-BE49-F238E27FC236}">
                <a16:creationId xmlns:a16="http://schemas.microsoft.com/office/drawing/2014/main" id="{F57861A7-A316-E947-7832-3D8249D0F307}"/>
              </a:ext>
            </a:extLst>
          </p:cNvPr>
          <p:cNvSpPr txBox="1"/>
          <p:nvPr/>
        </p:nvSpPr>
        <p:spPr>
          <a:xfrm>
            <a:off x="192173" y="145404"/>
            <a:ext cx="883920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Helvetica" pitchFamily="2" charset="0"/>
                <a:ea typeface="Helvetica Light" charset="0"/>
                <a:cs typeface="Helvetica Light" charset="0"/>
              </a:rPr>
              <a:t>Large Hadron Collider (LHC) — the world’s largest accelerator reaching unprecedented energies</a:t>
            </a:r>
          </a:p>
        </p:txBody>
      </p:sp>
    </p:spTree>
    <p:extLst>
      <p:ext uri="{BB962C8B-B14F-4D97-AF65-F5344CB8AC3E}">
        <p14:creationId xmlns:p14="http://schemas.microsoft.com/office/powerpoint/2010/main" val="1815103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07967B-2A85-8BE8-8724-1663719E9D36}"/>
              </a:ext>
            </a:extLst>
          </p:cNvPr>
          <p:cNvSpPr>
            <a:spLocks noGrp="1"/>
          </p:cNvSpPr>
          <p:nvPr>
            <p:ph type="sldNum" sz="quarter" idx="4"/>
          </p:nvPr>
        </p:nvSpPr>
        <p:spPr/>
        <p:txBody>
          <a:bodyPr/>
          <a:lstStyle/>
          <a:p>
            <a:pPr>
              <a:defRPr/>
            </a:pPr>
            <a:fld id="{611C2F03-9E95-40C9-A99F-3C4F7EE8CF2A}" type="slidenum">
              <a:rPr lang="en-GB" smtClean="0"/>
              <a:pPr>
                <a:defRPr/>
              </a:pPr>
              <a:t>35</a:t>
            </a:fld>
            <a:endParaRPr lang="en-GB"/>
          </a:p>
        </p:txBody>
      </p:sp>
      <p:sp>
        <p:nvSpPr>
          <p:cNvPr id="3" name="TextBox 2">
            <a:extLst>
              <a:ext uri="{FF2B5EF4-FFF2-40B4-BE49-F238E27FC236}">
                <a16:creationId xmlns:a16="http://schemas.microsoft.com/office/drawing/2014/main" id="{98F1898B-1B50-7C71-04D9-A048D13F306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A few accelerator and collider basics (example: LHC)</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411D0021-5DD2-8545-E085-4060635F064A}"/>
                  </a:ext>
                </a:extLst>
              </p:cNvPr>
              <p:cNvSpPr/>
              <p:nvPr/>
            </p:nvSpPr>
            <p:spPr>
              <a:xfrm>
                <a:off x="623288" y="1106030"/>
                <a:ext cx="11568712" cy="369332"/>
              </a:xfrm>
              <a:prstGeom prst="rect">
                <a:avLst/>
              </a:prstGeom>
            </p:spPr>
            <p:txBody>
              <a:bodyPr wrap="square">
                <a:spAutoFit/>
              </a:bodyPr>
              <a:lstStyle/>
              <a:p>
                <a:pPr lvl="0" defTabSz="457200" fontAlgn="base">
                  <a:spcBef>
                    <a:spcPts val="1800"/>
                  </a:spcBef>
                  <a:spcAft>
                    <a:spcPct val="0"/>
                  </a:spcAft>
                  <a:defRPr/>
                </a:pPr>
                <a:r>
                  <a:rPr lang="en-GB" sz="1600" dirty="0">
                    <a:solidFill>
                      <a:srgbClr val="000000"/>
                    </a:solidFill>
                    <a:latin typeface="Helvetica" pitchFamily="2" charset="0"/>
                  </a:rPr>
                  <a:t>A particle collider can </a:t>
                </a:r>
                <a:r>
                  <a:rPr lang="en-GB" sz="1600" b="1" dirty="0">
                    <a:solidFill>
                      <a:srgbClr val="000000"/>
                    </a:solidFill>
                    <a:latin typeface="Helvetica" pitchFamily="2" charset="0"/>
                  </a:rPr>
                  <a:t>create new particles</a:t>
                </a:r>
                <a:r>
                  <a:rPr lang="en-GB" sz="1600" dirty="0">
                    <a:solidFill>
                      <a:srgbClr val="000000"/>
                    </a:solidFill>
                    <a:latin typeface="Symbol" pitchFamily="2" charset="2"/>
                  </a:rPr>
                  <a:t>, </a:t>
                </a:r>
                <a:r>
                  <a:rPr lang="en-GB" sz="1600" dirty="0">
                    <a:solidFill>
                      <a:srgbClr val="000000"/>
                    </a:solidFill>
                    <a:latin typeface="Helvetica" pitchFamily="2" charset="0"/>
                  </a:rPr>
                  <a:t>higher energy </a:t>
                </a:r>
                <a:r>
                  <a:rPr lang="en-GB" sz="1600" dirty="0">
                    <a:solidFill>
                      <a:srgbClr val="000000"/>
                    </a:solidFill>
                    <a:latin typeface="Symbol" pitchFamily="2" charset="2"/>
                  </a:rPr>
                  <a:t>®</a:t>
                </a:r>
                <a:r>
                  <a:rPr lang="en-GB" sz="1600" dirty="0">
                    <a:solidFill>
                      <a:srgbClr val="000000"/>
                    </a:solidFill>
                    <a:latin typeface="Helvetica" pitchFamily="2" charset="0"/>
                  </a:rPr>
                  <a:t> heavier particles: </a:t>
                </a:r>
                <a14:m>
                  <m:oMath xmlns:m="http://schemas.openxmlformats.org/officeDocument/2006/math">
                    <m:r>
                      <a:rPr lang="en-US" i="1">
                        <a:solidFill>
                          <a:srgbClr val="000000"/>
                        </a:solidFill>
                        <a:latin typeface="Cambria Math" panose="02040503050406030204" pitchFamily="18" charset="0"/>
                        <a:ea typeface="Cambria Math" panose="02040503050406030204" pitchFamily="18" charset="0"/>
                      </a:rPr>
                      <m:t>𝐸</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𝑚</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𝑐</m:t>
                        </m:r>
                      </m:e>
                      <m:sup>
                        <m:r>
                          <a:rPr lang="en-US" i="1">
                            <a:solidFill>
                              <a:srgbClr val="000000"/>
                            </a:solidFill>
                            <a:latin typeface="Cambria Math" panose="02040503050406030204" pitchFamily="18" charset="0"/>
                            <a:ea typeface="Cambria Math" panose="02040503050406030204" pitchFamily="18" charset="0"/>
                          </a:rPr>
                          <m:t>2</m:t>
                        </m:r>
                      </m:sup>
                    </m:sSup>
                  </m:oMath>
                </a14:m>
                <a:endParaRPr lang="en-GB" sz="1600" dirty="0">
                  <a:solidFill>
                    <a:srgbClr val="000000"/>
                  </a:solidFill>
                  <a:latin typeface="Helvetica" pitchFamily="2" charset="0"/>
                </a:endParaRPr>
              </a:p>
            </p:txBody>
          </p:sp>
        </mc:Choice>
        <mc:Fallback xmlns="">
          <p:sp>
            <p:nvSpPr>
              <p:cNvPr id="5" name="Rectangle 4">
                <a:extLst>
                  <a:ext uri="{FF2B5EF4-FFF2-40B4-BE49-F238E27FC236}">
                    <a16:creationId xmlns:a16="http://schemas.microsoft.com/office/drawing/2014/main" id="{411D0021-5DD2-8545-E085-4060635F064A}"/>
                  </a:ext>
                </a:extLst>
              </p:cNvPr>
              <p:cNvSpPr>
                <a:spLocks noRot="1" noChangeAspect="1" noMove="1" noResize="1" noEditPoints="1" noAdjustHandles="1" noChangeArrowheads="1" noChangeShapeType="1" noTextEdit="1"/>
              </p:cNvSpPr>
              <p:nvPr/>
            </p:nvSpPr>
            <p:spPr>
              <a:xfrm>
                <a:off x="623288" y="1106030"/>
                <a:ext cx="11568712" cy="369332"/>
              </a:xfrm>
              <a:prstGeom prst="rect">
                <a:avLst/>
              </a:prstGeom>
              <a:blipFill>
                <a:blip r:embed="rId2"/>
                <a:stretch>
                  <a:fillRect l="-219" b="-16129"/>
                </a:stretch>
              </a:blipFill>
            </p:spPr>
            <p:txBody>
              <a:bodyPr/>
              <a:lstStyle/>
              <a:p>
                <a:r>
                  <a:rPr lang="en-CH">
                    <a:noFill/>
                  </a:rPr>
                  <a:t> </a:t>
                </a:r>
              </a:p>
            </p:txBody>
          </p:sp>
        </mc:Fallback>
      </mc:AlternateContent>
      <p:pic>
        <p:nvPicPr>
          <p:cNvPr id="6" name="Picture 5">
            <a:extLst>
              <a:ext uri="{FF2B5EF4-FFF2-40B4-BE49-F238E27FC236}">
                <a16:creationId xmlns:a16="http://schemas.microsoft.com/office/drawing/2014/main" id="{5117ABA0-02D1-2BBA-7985-228B32A4BFD1}"/>
              </a:ext>
            </a:extLst>
          </p:cNvPr>
          <p:cNvPicPr>
            <a:picLocks noChangeAspect="1"/>
          </p:cNvPicPr>
          <p:nvPr/>
        </p:nvPicPr>
        <p:blipFill>
          <a:blip r:embed="rId3"/>
          <a:stretch>
            <a:fillRect/>
          </a:stretch>
        </p:blipFill>
        <p:spPr>
          <a:xfrm>
            <a:off x="5202372" y="1544518"/>
            <a:ext cx="6659685" cy="2311302"/>
          </a:xfrm>
          <a:prstGeom prst="rect">
            <a:avLst/>
          </a:prstGeom>
        </p:spPr>
      </p:pic>
      <p:sp>
        <p:nvSpPr>
          <p:cNvPr id="7" name="TextBox 6">
            <a:extLst>
              <a:ext uri="{FF2B5EF4-FFF2-40B4-BE49-F238E27FC236}">
                <a16:creationId xmlns:a16="http://schemas.microsoft.com/office/drawing/2014/main" id="{8E067CBC-AB8F-0F96-4FF8-1B5376AAB2B2}"/>
              </a:ext>
            </a:extLst>
          </p:cNvPr>
          <p:cNvSpPr txBox="1"/>
          <p:nvPr/>
        </p:nvSpPr>
        <p:spPr>
          <a:xfrm>
            <a:off x="585785" y="4258161"/>
            <a:ext cx="2605200" cy="338554"/>
          </a:xfrm>
          <a:prstGeom prst="rect">
            <a:avLst/>
          </a:prstGeom>
          <a:noFill/>
        </p:spPr>
        <p:txBody>
          <a:bodyPr wrap="none" rtlCol="0">
            <a:spAutoFit/>
          </a:bodyPr>
          <a:lstStyle/>
          <a:p>
            <a:pPr marL="0" algn="l">
              <a:spcBef>
                <a:spcPts val="3000"/>
              </a:spcBef>
            </a:pPr>
            <a:r>
              <a:rPr lang="en-CH" sz="1600" b="1" dirty="0">
                <a:solidFill>
                  <a:prstClr val="black"/>
                </a:solidFill>
                <a:latin typeface="Helvetica" pitchFamily="2" charset="0"/>
                <a:ea typeface="Helvetica Light" charset="0"/>
                <a:cs typeface="Helvetica Light" charset="0"/>
                <a:sym typeface="Wingdings" pitchFamily="2" charset="2"/>
              </a:rPr>
              <a:t>Visible light miscrosope </a:t>
            </a:r>
          </a:p>
        </p:txBody>
      </p:sp>
      <p:pic>
        <p:nvPicPr>
          <p:cNvPr id="3074" name="Picture 2" descr="260,200+ Microscope Stock Photos, Pictures &amp; Royalty-Free Images - iStock |  Magnifying glass, Microscope isolated, Science">
            <a:extLst>
              <a:ext uri="{FF2B5EF4-FFF2-40B4-BE49-F238E27FC236}">
                <a16:creationId xmlns:a16="http://schemas.microsoft.com/office/drawing/2014/main" id="{C6511105-A515-746E-47E0-C7B2285444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08" y="4658971"/>
            <a:ext cx="1654881" cy="188232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AA4F7D1-AA6F-9C56-BA25-9F7A50887B7F}"/>
                  </a:ext>
                </a:extLst>
              </p:cNvPr>
              <p:cNvSpPr txBox="1"/>
              <p:nvPr/>
            </p:nvSpPr>
            <p:spPr>
              <a:xfrm>
                <a:off x="1835849" y="4872056"/>
                <a:ext cx="2093119" cy="369332"/>
              </a:xfrm>
              <a:prstGeom prst="rect">
                <a:avLst/>
              </a:prstGeom>
              <a:noFill/>
            </p:spPr>
            <p:txBody>
              <a:bodyPr wrap="square">
                <a:spAutoFit/>
              </a:bodyPr>
              <a:lstStyle/>
              <a:p>
                <a:pPr/>
                <a14:m>
                  <m:oMathPara xmlns:m="http://schemas.openxmlformats.org/officeDocument/2006/math">
                    <m:oMathParaPr>
                      <m:jc m:val="left"/>
                    </m:oMathParaPr>
                    <m:oMath>
                      <m:r>
                        <a:rPr lang="en-GB" i="1" smtClean="0">
                          <a:solidFill>
                            <a:srgbClr val="000000"/>
                          </a:solidFill>
                          <a:latin typeface="Cambria Math" panose="02040503050406030204" pitchFamily="18" charset="0"/>
                          <a:ea typeface="Cambria Math" panose="02040503050406030204" pitchFamily="18" charset="0"/>
                        </a:rPr>
                        <m:t>𝜆</m:t>
                      </m:r>
                      <m:r>
                        <a:rPr lang="en-US"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400–700 </m:t>
                      </m:r>
                      <m:r>
                        <m:rPr>
                          <m:sty m:val="p"/>
                        </m:rPr>
                        <a:rPr lang="en-US" b="0" i="0" smtClean="0">
                          <a:solidFill>
                            <a:srgbClr val="000000"/>
                          </a:solidFill>
                          <a:latin typeface="Cambria Math" panose="02040503050406030204" pitchFamily="18" charset="0"/>
                          <a:ea typeface="Cambria Math" panose="02040503050406030204" pitchFamily="18" charset="0"/>
                        </a:rPr>
                        <m:t>nm</m:t>
                      </m:r>
                    </m:oMath>
                  </m:oMathPara>
                </a14:m>
                <a:endParaRPr lang="en-CH"/>
              </a:p>
            </p:txBody>
          </p:sp>
        </mc:Choice>
        <mc:Fallback xmlns="">
          <p:sp>
            <p:nvSpPr>
              <p:cNvPr id="10" name="TextBox 9">
                <a:extLst>
                  <a:ext uri="{FF2B5EF4-FFF2-40B4-BE49-F238E27FC236}">
                    <a16:creationId xmlns:a16="http://schemas.microsoft.com/office/drawing/2014/main" id="{5AA4F7D1-AA6F-9C56-BA25-9F7A50887B7F}"/>
                  </a:ext>
                </a:extLst>
              </p:cNvPr>
              <p:cNvSpPr txBox="1">
                <a:spLocks noRot="1" noChangeAspect="1" noMove="1" noResize="1" noEditPoints="1" noAdjustHandles="1" noChangeArrowheads="1" noChangeShapeType="1" noTextEdit="1"/>
              </p:cNvSpPr>
              <p:nvPr/>
            </p:nvSpPr>
            <p:spPr>
              <a:xfrm>
                <a:off x="1835849" y="4872056"/>
                <a:ext cx="2093119" cy="369332"/>
              </a:xfrm>
              <a:prstGeom prst="rect">
                <a:avLst/>
              </a:prstGeom>
              <a:blipFill>
                <a:blip r:embed="rId5"/>
                <a:stretch>
                  <a:fillRect b="-16667"/>
                </a:stretch>
              </a:blipFill>
            </p:spPr>
            <p:txBody>
              <a:bodyPr/>
              <a:lstStyle/>
              <a:p>
                <a:r>
                  <a:rPr lang="en-CH">
                    <a:noFill/>
                  </a:rPr>
                  <a:t> </a:t>
                </a:r>
              </a:p>
            </p:txBody>
          </p:sp>
        </mc:Fallback>
      </mc:AlternateContent>
      <p:pic>
        <p:nvPicPr>
          <p:cNvPr id="3076" name="Picture 4" descr="What are cells? KS3 Biology - CCEA - BBC Bitesize">
            <a:extLst>
              <a:ext uri="{FF2B5EF4-FFF2-40B4-BE49-F238E27FC236}">
                <a16:creationId xmlns:a16="http://schemas.microsoft.com/office/drawing/2014/main" id="{8BD7006B-D030-CB7E-BF7E-F6118B968F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4425" y="5303644"/>
            <a:ext cx="1821748" cy="10247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802E3B3-D40D-8A12-E7AE-598FAD01C851}"/>
              </a:ext>
            </a:extLst>
          </p:cNvPr>
          <p:cNvSpPr txBox="1"/>
          <p:nvPr/>
        </p:nvSpPr>
        <p:spPr>
          <a:xfrm>
            <a:off x="4186018" y="4258161"/>
            <a:ext cx="2441694" cy="338554"/>
          </a:xfrm>
          <a:prstGeom prst="rect">
            <a:avLst/>
          </a:prstGeom>
          <a:noFill/>
        </p:spPr>
        <p:txBody>
          <a:bodyPr wrap="none" rtlCol="0">
            <a:spAutoFit/>
          </a:bodyPr>
          <a:lstStyle/>
          <a:p>
            <a:pPr marL="0" algn="l">
              <a:spcBef>
                <a:spcPts val="3000"/>
              </a:spcBef>
            </a:pPr>
            <a:r>
              <a:rPr lang="en-CH" sz="1600" b="1">
                <a:solidFill>
                  <a:prstClr val="black"/>
                </a:solidFill>
                <a:latin typeface="Helvetica" pitchFamily="2" charset="0"/>
                <a:ea typeface="Helvetica Light" charset="0"/>
                <a:cs typeface="Helvetica Light" charset="0"/>
                <a:sym typeface="Wingdings" pitchFamily="2" charset="2"/>
              </a:rPr>
              <a:t>Electron micsroscopes</a:t>
            </a:r>
          </a:p>
        </p:txBody>
      </p:sp>
      <p:pic>
        <p:nvPicPr>
          <p:cNvPr id="3080" name="Picture 8" descr="Electron Microscope Images – Browse 53,731 Stock Photos ...">
            <a:extLst>
              <a:ext uri="{FF2B5EF4-FFF2-40B4-BE49-F238E27FC236}">
                <a16:creationId xmlns:a16="http://schemas.microsoft.com/office/drawing/2014/main" id="{21475ED4-037F-F05C-9C91-EE6B89B09A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847" y="4568139"/>
            <a:ext cx="2623051" cy="19672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1F17443-6A7B-0DE6-9611-9ABD032DBD62}"/>
                  </a:ext>
                </a:extLst>
              </p:cNvPr>
              <p:cNvSpPr txBox="1"/>
              <p:nvPr/>
            </p:nvSpPr>
            <p:spPr>
              <a:xfrm>
                <a:off x="6479204" y="4872056"/>
                <a:ext cx="1350344" cy="369332"/>
              </a:xfrm>
              <a:prstGeom prst="rect">
                <a:avLst/>
              </a:prstGeom>
              <a:noFill/>
            </p:spPr>
            <p:txBody>
              <a:bodyPr wrap="square">
                <a:spAutoFit/>
              </a:bodyPr>
              <a:lstStyle/>
              <a:p>
                <a:pPr/>
                <a14:m>
                  <m:oMathPara xmlns:m="http://schemas.openxmlformats.org/officeDocument/2006/math">
                    <m:oMathParaPr>
                      <m:jc m:val="left"/>
                    </m:oMathParaPr>
                    <m:oMath>
                      <m:r>
                        <a:rPr lang="en-GB" i="1" smtClean="0">
                          <a:solidFill>
                            <a:srgbClr val="000000"/>
                          </a:solidFill>
                          <a:latin typeface="Cambria Math" panose="02040503050406030204" pitchFamily="18" charset="0"/>
                          <a:ea typeface="Cambria Math" panose="02040503050406030204" pitchFamily="18" charset="0"/>
                        </a:rPr>
                        <m:t>𝜆</m:t>
                      </m:r>
                      <m:r>
                        <a:rPr lang="en-US" b="0" i="1" smtClean="0">
                          <a:solidFill>
                            <a:srgbClr val="000000"/>
                          </a:solidFill>
                          <a:latin typeface="Cambria Math" panose="02040503050406030204" pitchFamily="18" charset="0"/>
                          <a:ea typeface="Cambria Math" panose="02040503050406030204" pitchFamily="18" charset="0"/>
                        </a:rPr>
                        <m:t>&lt;0.1 </m:t>
                      </m:r>
                      <m:r>
                        <m:rPr>
                          <m:sty m:val="p"/>
                        </m:rPr>
                        <a:rPr lang="en-US" b="0" i="0" smtClean="0">
                          <a:solidFill>
                            <a:srgbClr val="000000"/>
                          </a:solidFill>
                          <a:latin typeface="Cambria Math" panose="02040503050406030204" pitchFamily="18" charset="0"/>
                          <a:ea typeface="Cambria Math" panose="02040503050406030204" pitchFamily="18" charset="0"/>
                        </a:rPr>
                        <m:t>nm</m:t>
                      </m:r>
                    </m:oMath>
                  </m:oMathPara>
                </a14:m>
                <a:endParaRPr lang="en-CH"/>
              </a:p>
            </p:txBody>
          </p:sp>
        </mc:Choice>
        <mc:Fallback xmlns="">
          <p:sp>
            <p:nvSpPr>
              <p:cNvPr id="13" name="TextBox 12">
                <a:extLst>
                  <a:ext uri="{FF2B5EF4-FFF2-40B4-BE49-F238E27FC236}">
                    <a16:creationId xmlns:a16="http://schemas.microsoft.com/office/drawing/2014/main" id="{61F17443-6A7B-0DE6-9611-9ABD032DBD62}"/>
                  </a:ext>
                </a:extLst>
              </p:cNvPr>
              <p:cNvSpPr txBox="1">
                <a:spLocks noRot="1" noChangeAspect="1" noMove="1" noResize="1" noEditPoints="1" noAdjustHandles="1" noChangeArrowheads="1" noChangeShapeType="1" noTextEdit="1"/>
              </p:cNvSpPr>
              <p:nvPr/>
            </p:nvSpPr>
            <p:spPr>
              <a:xfrm>
                <a:off x="6479204" y="4872056"/>
                <a:ext cx="1350344" cy="369332"/>
              </a:xfrm>
              <a:prstGeom prst="rect">
                <a:avLst/>
              </a:prstGeom>
              <a:blipFill>
                <a:blip r:embed="rId8"/>
                <a:stretch>
                  <a:fillRect b="-16667"/>
                </a:stretch>
              </a:blipFill>
            </p:spPr>
            <p:txBody>
              <a:bodyPr/>
              <a:lstStyle/>
              <a:p>
                <a:r>
                  <a:rPr lang="en-CH">
                    <a:noFill/>
                  </a:rPr>
                  <a:t> </a:t>
                </a:r>
              </a:p>
            </p:txBody>
          </p:sp>
        </mc:Fallback>
      </mc:AlternateContent>
      <p:sp>
        <p:nvSpPr>
          <p:cNvPr id="14" name="Rectangle 13">
            <a:extLst>
              <a:ext uri="{FF2B5EF4-FFF2-40B4-BE49-F238E27FC236}">
                <a16:creationId xmlns:a16="http://schemas.microsoft.com/office/drawing/2014/main" id="{397479F8-6FB3-8704-59D4-8F6E95A91A23}"/>
              </a:ext>
            </a:extLst>
          </p:cNvPr>
          <p:cNvSpPr/>
          <p:nvPr/>
        </p:nvSpPr>
        <p:spPr>
          <a:xfrm>
            <a:off x="5800723" y="3757031"/>
            <a:ext cx="5685401" cy="271578"/>
          </a:xfrm>
          <a:prstGeom prst="rect">
            <a:avLst/>
          </a:prstGeom>
          <a:solidFill>
            <a:schemeClr val="bg1"/>
          </a:solidFill>
        </p:spPr>
        <p:txBody>
          <a:bodyPr wrap="square" rtlCol="0" anchor="ctr">
            <a:spAutoFit/>
          </a:bodyPr>
          <a:lstStyle/>
          <a:p>
            <a:pPr algn="l"/>
            <a:endParaRPr lang="en-CH" sz="1600">
              <a:latin typeface="Helvetica" pitchFamily="2" charset="0"/>
            </a:endParaRPr>
          </a:p>
        </p:txBody>
      </p:sp>
      <p:pic>
        <p:nvPicPr>
          <p:cNvPr id="15" name="Picture 14">
            <a:extLst>
              <a:ext uri="{FF2B5EF4-FFF2-40B4-BE49-F238E27FC236}">
                <a16:creationId xmlns:a16="http://schemas.microsoft.com/office/drawing/2014/main" id="{A83C05A2-5D48-C486-F01B-2119FE2C343B}"/>
              </a:ext>
            </a:extLst>
          </p:cNvPr>
          <p:cNvPicPr>
            <a:picLocks noChangeAspect="1"/>
          </p:cNvPicPr>
          <p:nvPr/>
        </p:nvPicPr>
        <p:blipFill>
          <a:blip r:embed="rId9"/>
          <a:stretch>
            <a:fillRect/>
          </a:stretch>
        </p:blipFill>
        <p:spPr>
          <a:xfrm>
            <a:off x="6500218" y="5296812"/>
            <a:ext cx="1544246" cy="1013486"/>
          </a:xfrm>
          <a:prstGeom prst="rect">
            <a:avLst/>
          </a:prstGeom>
        </p:spPr>
      </p:pic>
      <p:sp>
        <p:nvSpPr>
          <p:cNvPr id="16" name="TextBox 15">
            <a:extLst>
              <a:ext uri="{FF2B5EF4-FFF2-40B4-BE49-F238E27FC236}">
                <a16:creationId xmlns:a16="http://schemas.microsoft.com/office/drawing/2014/main" id="{E743DF5D-B843-02F8-6911-D66F86A5185E}"/>
              </a:ext>
            </a:extLst>
          </p:cNvPr>
          <p:cNvSpPr txBox="1"/>
          <p:nvPr/>
        </p:nvSpPr>
        <p:spPr>
          <a:xfrm>
            <a:off x="6450628" y="6345769"/>
            <a:ext cx="2476960" cy="261610"/>
          </a:xfrm>
          <a:prstGeom prst="rect">
            <a:avLst/>
          </a:prstGeom>
          <a:noFill/>
        </p:spPr>
        <p:txBody>
          <a:bodyPr wrap="none" rtlCol="0">
            <a:spAutoFit/>
          </a:bodyPr>
          <a:lstStyle/>
          <a:p>
            <a:pPr marL="0" algn="l">
              <a:spcBef>
                <a:spcPts val="3000"/>
              </a:spcBef>
            </a:pPr>
            <a:r>
              <a:rPr lang="en-CH"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Atomic structure of diamond surface</a:t>
            </a:r>
          </a:p>
        </p:txBody>
      </p:sp>
      <p:sp>
        <p:nvSpPr>
          <p:cNvPr id="17" name="TextBox 16">
            <a:extLst>
              <a:ext uri="{FF2B5EF4-FFF2-40B4-BE49-F238E27FC236}">
                <a16:creationId xmlns:a16="http://schemas.microsoft.com/office/drawing/2014/main" id="{0C112F02-E80D-4D16-C914-B89E8E93073F}"/>
              </a:ext>
            </a:extLst>
          </p:cNvPr>
          <p:cNvSpPr txBox="1"/>
          <p:nvPr/>
        </p:nvSpPr>
        <p:spPr>
          <a:xfrm>
            <a:off x="8870437" y="4258161"/>
            <a:ext cx="604653" cy="338554"/>
          </a:xfrm>
          <a:prstGeom prst="rect">
            <a:avLst/>
          </a:prstGeom>
          <a:noFill/>
        </p:spPr>
        <p:txBody>
          <a:bodyPr wrap="none" rtlCol="0">
            <a:spAutoFit/>
          </a:bodyPr>
          <a:lstStyle/>
          <a:p>
            <a:pPr marL="0" algn="l">
              <a:spcBef>
                <a:spcPts val="3000"/>
              </a:spcBef>
            </a:pPr>
            <a:r>
              <a:rPr lang="en-CH" sz="1600" b="1">
                <a:solidFill>
                  <a:prstClr val="black"/>
                </a:solidFill>
                <a:latin typeface="Helvetica" pitchFamily="2" charset="0"/>
                <a:ea typeface="Helvetica Light" charset="0"/>
                <a:cs typeface="Helvetica Light" charset="0"/>
                <a:sym typeface="Wingdings" pitchFamily="2" charset="2"/>
              </a:rPr>
              <a:t>LHC</a:t>
            </a:r>
          </a:p>
        </p:txBody>
      </p:sp>
      <p:pic>
        <p:nvPicPr>
          <p:cNvPr id="3090" name="Picture 18" descr="New Force of Nature? Tantalizing Evidence for New Physics From CERN's Large  Hadron Collider">
            <a:extLst>
              <a:ext uri="{FF2B5EF4-FFF2-40B4-BE49-F238E27FC236}">
                <a16:creationId xmlns:a16="http://schemas.microsoft.com/office/drawing/2014/main" id="{FF6EE4CE-94B6-BAA2-5423-05AFE8FE4A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52970" y="5105201"/>
            <a:ext cx="1848379" cy="12318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7996F7A-0693-2D1B-926D-10499BC52EB8}"/>
                  </a:ext>
                </a:extLst>
              </p:cNvPr>
              <p:cNvSpPr txBox="1"/>
              <p:nvPr/>
            </p:nvSpPr>
            <p:spPr>
              <a:xfrm>
                <a:off x="8870437" y="4627163"/>
                <a:ext cx="3326109" cy="369332"/>
              </a:xfrm>
              <a:prstGeom prst="rect">
                <a:avLst/>
              </a:prstGeom>
              <a:noFill/>
            </p:spPr>
            <p:txBody>
              <a:bodyPr wrap="square">
                <a:spAutoFit/>
              </a:bodyPr>
              <a:lstStyle/>
              <a:p>
                <a14:m>
                  <m:oMath xmlns:m="http://schemas.openxmlformats.org/officeDocument/2006/math">
                    <m:sSub>
                      <m:sSubPr>
                        <m:ctrlPr>
                          <a:rPr lang="en-GB" i="1">
                            <a:solidFill>
                              <a:srgbClr val="000000"/>
                            </a:solidFill>
                            <a:latin typeface="Cambria Math" panose="02040503050406030204" pitchFamily="18" charset="0"/>
                            <a:ea typeface="Cambria Math" panose="02040503050406030204" pitchFamily="18" charset="0"/>
                          </a:rPr>
                        </m:ctrlPr>
                      </m:sSubPr>
                      <m:e>
                        <m:r>
                          <a:rPr lang="en-GB" i="1">
                            <a:solidFill>
                              <a:srgbClr val="000000"/>
                            </a:solidFill>
                            <a:latin typeface="Cambria Math" panose="02040503050406030204" pitchFamily="18" charset="0"/>
                            <a:ea typeface="Cambria Math" panose="02040503050406030204" pitchFamily="18" charset="0"/>
                          </a:rPr>
                          <m:t>𝜆</m:t>
                        </m:r>
                      </m:e>
                      <m:sub>
                        <m:r>
                          <m:rPr>
                            <m:sty m:val="p"/>
                          </m:rPr>
                          <a:rPr lang="en-US">
                            <a:solidFill>
                              <a:srgbClr val="000000"/>
                            </a:solidFill>
                            <a:latin typeface="Cambria Math" panose="02040503050406030204" pitchFamily="18" charset="0"/>
                            <a:ea typeface="Cambria Math" panose="02040503050406030204" pitchFamily="18" charset="0"/>
                          </a:rPr>
                          <m:t>de</m:t>
                        </m:r>
                        <m:r>
                          <a:rPr lang="en-US">
                            <a:solidFill>
                              <a:srgbClr val="000000"/>
                            </a:solidFill>
                            <a:latin typeface="Cambria Math" panose="02040503050406030204" pitchFamily="18" charset="0"/>
                            <a:ea typeface="Cambria Math" panose="02040503050406030204" pitchFamily="18" charset="0"/>
                          </a:rPr>
                          <m:t> </m:t>
                        </m:r>
                        <m:r>
                          <m:rPr>
                            <m:sty m:val="p"/>
                          </m:rPr>
                          <a:rPr lang="en-US">
                            <a:solidFill>
                              <a:srgbClr val="000000"/>
                            </a:solidFill>
                            <a:latin typeface="Cambria Math" panose="02040503050406030204" pitchFamily="18" charset="0"/>
                            <a:ea typeface="Cambria Math" panose="02040503050406030204" pitchFamily="18" charset="0"/>
                          </a:rPr>
                          <m:t>B</m:t>
                        </m:r>
                        <m:r>
                          <a:rPr lang="en-US" b="0" i="1" smtClean="0">
                            <a:solidFill>
                              <a:srgbClr val="000000"/>
                            </a:solidFill>
                            <a:latin typeface="Cambria Math" panose="02040503050406030204" pitchFamily="18" charset="0"/>
                            <a:ea typeface="Cambria Math" panose="02040503050406030204" pitchFamily="18" charset="0"/>
                          </a:rPr>
                          <m:t>.</m:t>
                        </m:r>
                      </m:sub>
                    </m:sSub>
                    <m:r>
                      <a:rPr lang="en-US" b="0" i="1" smtClean="0">
                        <a:solidFill>
                          <a:srgbClr val="000000"/>
                        </a:solidFill>
                        <a:latin typeface="Cambria Math" panose="02040503050406030204" pitchFamily="18" charset="0"/>
                        <a:ea typeface="Cambria Math" panose="02040503050406030204" pitchFamily="18" charset="0"/>
                      </a:rPr>
                      <m:t> ~ 2</m:t>
                    </m:r>
                    <m:r>
                      <a:rPr lang="en-US" i="1">
                        <a:solidFill>
                          <a:srgbClr val="000000"/>
                        </a:solidFill>
                        <a:latin typeface="Cambria Math" panose="02040503050406030204" pitchFamily="18" charset="0"/>
                        <a:ea typeface="Cambria Math" panose="02040503050406030204" pitchFamily="18" charset="0"/>
                      </a:rPr>
                      <m:t>∙</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10</m:t>
                        </m:r>
                      </m:e>
                      <m:sup>
                        <m:r>
                          <a:rPr lang="en-US" i="1">
                            <a:solidFill>
                              <a:srgbClr val="000000"/>
                            </a:solidFill>
                            <a:latin typeface="Cambria Math" panose="02040503050406030204" pitchFamily="18" charset="0"/>
                            <a:ea typeface="Cambria Math" panose="02040503050406030204" pitchFamily="18" charset="0"/>
                          </a:rPr>
                          <m:t>−1</m:t>
                        </m:r>
                        <m:r>
                          <a:rPr lang="en-US" b="0" i="1" smtClean="0">
                            <a:solidFill>
                              <a:srgbClr val="000000"/>
                            </a:solidFill>
                            <a:latin typeface="Cambria Math" panose="02040503050406030204" pitchFamily="18" charset="0"/>
                            <a:ea typeface="Cambria Math" panose="02040503050406030204" pitchFamily="18" charset="0"/>
                          </a:rPr>
                          <m:t>9</m:t>
                        </m:r>
                      </m:sup>
                    </m:sSup>
                  </m:oMath>
                </a14:m>
                <a:r>
                  <a:rPr lang="en-CH" dirty="0"/>
                  <a:t> m </a:t>
                </a:r>
                <a:r>
                  <a:rPr lang="en-CH" sz="1600" dirty="0"/>
                  <a:t>(at 10 TeV)</a:t>
                </a:r>
                <a:endParaRPr lang="en-CH" dirty="0"/>
              </a:p>
            </p:txBody>
          </p:sp>
        </mc:Choice>
        <mc:Fallback xmlns="">
          <p:sp>
            <p:nvSpPr>
              <p:cNvPr id="18" name="TextBox 17">
                <a:extLst>
                  <a:ext uri="{FF2B5EF4-FFF2-40B4-BE49-F238E27FC236}">
                    <a16:creationId xmlns:a16="http://schemas.microsoft.com/office/drawing/2014/main" id="{D7996F7A-0693-2D1B-926D-10499BC52EB8}"/>
                  </a:ext>
                </a:extLst>
              </p:cNvPr>
              <p:cNvSpPr txBox="1">
                <a:spLocks noRot="1" noChangeAspect="1" noMove="1" noResize="1" noEditPoints="1" noAdjustHandles="1" noChangeArrowheads="1" noChangeShapeType="1" noTextEdit="1"/>
              </p:cNvSpPr>
              <p:nvPr/>
            </p:nvSpPr>
            <p:spPr>
              <a:xfrm>
                <a:off x="8870437" y="4627163"/>
                <a:ext cx="3326109" cy="369332"/>
              </a:xfrm>
              <a:prstGeom prst="rect">
                <a:avLst/>
              </a:prstGeom>
              <a:blipFill>
                <a:blip r:embed="rId11"/>
                <a:stretch>
                  <a:fillRect t="-6667" b="-26667"/>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0684C6DB-872C-C1CA-3AD9-A262F74264E1}"/>
              </a:ext>
            </a:extLst>
          </p:cNvPr>
          <p:cNvSpPr txBox="1"/>
          <p:nvPr/>
        </p:nvSpPr>
        <p:spPr>
          <a:xfrm>
            <a:off x="623288" y="1949307"/>
            <a:ext cx="4305900" cy="584775"/>
          </a:xfrm>
          <a:prstGeom prst="rect">
            <a:avLst/>
          </a:prstGeom>
          <a:noFill/>
        </p:spPr>
        <p:txBody>
          <a:bodyPr wrap="square">
            <a:spAutoFit/>
          </a:bodyPr>
          <a:lstStyle/>
          <a:p>
            <a:pPr lvl="0" defTabSz="457200" fontAlgn="base">
              <a:spcBef>
                <a:spcPts val="1800"/>
              </a:spcBef>
              <a:spcAft>
                <a:spcPct val="0"/>
              </a:spcAft>
              <a:defRPr/>
            </a:pPr>
            <a:r>
              <a:rPr lang="en-GB" sz="1600" dirty="0">
                <a:solidFill>
                  <a:srgbClr val="000000"/>
                </a:solidFill>
                <a:latin typeface="Helvetica" pitchFamily="2" charset="0"/>
              </a:rPr>
              <a:t>It is (also) a </a:t>
            </a:r>
            <a:r>
              <a:rPr lang="en-GB" sz="1600" b="1" dirty="0">
                <a:solidFill>
                  <a:srgbClr val="000000"/>
                </a:solidFill>
                <a:latin typeface="Helvetica" pitchFamily="2" charset="0"/>
              </a:rPr>
              <a:t>microscope</a:t>
            </a:r>
            <a:r>
              <a:rPr lang="en-GB" sz="1600" dirty="0">
                <a:solidFill>
                  <a:srgbClr val="000000"/>
                </a:solidFill>
                <a:latin typeface="Helvetica" pitchFamily="2" charset="0"/>
              </a:rPr>
              <a:t>,                               higher energy </a:t>
            </a:r>
            <a:r>
              <a:rPr lang="en-GB" sz="1600" dirty="0">
                <a:solidFill>
                  <a:srgbClr val="000000"/>
                </a:solidFill>
                <a:latin typeface="Symbol" pitchFamily="2" charset="2"/>
              </a:rPr>
              <a:t>® </a:t>
            </a:r>
            <a:r>
              <a:rPr lang="en-GB" sz="1600" dirty="0">
                <a:solidFill>
                  <a:srgbClr val="000000"/>
                </a:solidFill>
                <a:latin typeface="Helvetica" pitchFamily="2" charset="0"/>
              </a:rPr>
              <a:t>better space resolution: </a:t>
            </a:r>
            <a:endParaRPr lang="en-US" i="1" dirty="0">
              <a:solidFill>
                <a:srgbClr val="000000"/>
              </a:solidFill>
              <a:latin typeface="Cambria Math" panose="02040503050406030204" pitchFamily="18" charset="0"/>
              <a:ea typeface="Cambria Math" panose="02040503050406030204" pitchFamily="18" charset="0"/>
            </a:endParaRPr>
          </a:p>
        </p:txBody>
      </p:sp>
      <p:pic>
        <p:nvPicPr>
          <p:cNvPr id="23" name="Picture 22">
            <a:extLst>
              <a:ext uri="{FF2B5EF4-FFF2-40B4-BE49-F238E27FC236}">
                <a16:creationId xmlns:a16="http://schemas.microsoft.com/office/drawing/2014/main" id="{1C9D805A-4EDF-9477-B271-2F7192964D89}"/>
              </a:ext>
            </a:extLst>
          </p:cNvPr>
          <p:cNvPicPr>
            <a:picLocks noChangeAspect="1"/>
          </p:cNvPicPr>
          <p:nvPr/>
        </p:nvPicPr>
        <p:blipFill>
          <a:blip r:embed="rId12"/>
          <a:stretch>
            <a:fillRect/>
          </a:stretch>
        </p:blipFill>
        <p:spPr>
          <a:xfrm flipH="1">
            <a:off x="2360281" y="4736731"/>
            <a:ext cx="904130" cy="14959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80D29C4-E7BD-1FD8-E0C5-33DAB8097DE1}"/>
                  </a:ext>
                </a:extLst>
              </p:cNvPr>
              <p:cNvSpPr txBox="1"/>
              <p:nvPr/>
            </p:nvSpPr>
            <p:spPr>
              <a:xfrm>
                <a:off x="616465" y="2639643"/>
                <a:ext cx="4722889" cy="672556"/>
              </a:xfrm>
              <a:prstGeom prst="rect">
                <a:avLst/>
              </a:prstGeom>
              <a:noFill/>
            </p:spPr>
            <p:txBody>
              <a:bodyPr wrap="square">
                <a:spAutoFit/>
              </a:bodyPr>
              <a:lstStyle/>
              <a:p>
                <a:pPr lvl="0" defTabSz="457200" fontAlgn="base">
                  <a:spcBef>
                    <a:spcPts val="1800"/>
                  </a:spcBef>
                  <a:spcAft>
                    <a:spcPct val="0"/>
                  </a:spcAft>
                  <a:defRPr/>
                </a:pPr>
                <a14:m>
                  <m:oMath xmlns:m="http://schemas.openxmlformats.org/officeDocument/2006/math">
                    <m:r>
                      <a:rPr lang="en-GB" sz="1600" i="1" smtClean="0">
                        <a:solidFill>
                          <a:srgbClr val="000000"/>
                        </a:solidFill>
                        <a:latin typeface="Cambria Math" panose="02040503050406030204" pitchFamily="18" charset="0"/>
                        <a:ea typeface="Cambria Math" panose="02040503050406030204" pitchFamily="18" charset="0"/>
                      </a:rPr>
                      <m:t>𝜆</m:t>
                    </m:r>
                    <m:r>
                      <a:rPr lang="en-US" sz="1600" i="1">
                        <a:solidFill>
                          <a:srgbClr val="000000"/>
                        </a:solidFill>
                        <a:latin typeface="Cambria Math" panose="02040503050406030204" pitchFamily="18" charset="0"/>
                        <a:ea typeface="Cambria Math" panose="02040503050406030204" pitchFamily="18" charset="0"/>
                      </a:rPr>
                      <m:t>[</m:t>
                    </m:r>
                    <m:r>
                      <m:rPr>
                        <m:sty m:val="p"/>
                      </m:rPr>
                      <a:rPr lang="en-US" sz="1600">
                        <a:solidFill>
                          <a:srgbClr val="000000"/>
                        </a:solidFill>
                        <a:latin typeface="Cambria Math" panose="02040503050406030204" pitchFamily="18" charset="0"/>
                        <a:ea typeface="Cambria Math" panose="02040503050406030204" pitchFamily="18" charset="0"/>
                      </a:rPr>
                      <m:t>nm</m:t>
                    </m:r>
                    <m:r>
                      <a:rPr lang="en-US" sz="1600" i="1">
                        <a:solidFill>
                          <a:srgbClr val="000000"/>
                        </a:solidFill>
                        <a:latin typeface="Cambria Math" panose="02040503050406030204" pitchFamily="18" charset="0"/>
                        <a:ea typeface="Cambria Math" panose="02040503050406030204" pitchFamily="18" charset="0"/>
                      </a:rPr>
                      <m:t>]=</m:t>
                    </m:r>
                  </m:oMath>
                </a14:m>
                <a:r>
                  <a:rPr lang="en-GB" sz="2000" dirty="0">
                    <a:solidFill>
                      <a:srgbClr val="000000"/>
                    </a:solidFill>
                    <a:latin typeface="Helvetica" pitchFamily="2" charset="0"/>
                  </a:rPr>
                  <a:t> </a:t>
                </a:r>
                <a14:m>
                  <m:oMath xmlns:m="http://schemas.openxmlformats.org/officeDocument/2006/math">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ℎ𝑐</m:t>
                        </m:r>
                      </m:num>
                      <m:den>
                        <m:r>
                          <a:rPr lang="en-US" sz="2400" i="1">
                            <a:solidFill>
                              <a:srgbClr val="000000"/>
                            </a:solidFill>
                            <a:latin typeface="Cambria Math" panose="02040503050406030204" pitchFamily="18" charset="0"/>
                            <a:ea typeface="Cambria Math" panose="02040503050406030204" pitchFamily="18" charset="0"/>
                          </a:rPr>
                          <m:t>𝐸</m:t>
                        </m:r>
                      </m:den>
                    </m:f>
                  </m:oMath>
                </a14:m>
                <a:r>
                  <a:rPr lang="en-GB" sz="2000" dirty="0">
                    <a:solidFill>
                      <a:srgbClr val="000000"/>
                    </a:solidFill>
                    <a:latin typeface="Helvetica" pitchFamily="2" charset="0"/>
                  </a:rPr>
                  <a:t> </a:t>
                </a:r>
                <a14:m>
                  <m:oMath xmlns:m="http://schemas.openxmlformats.org/officeDocument/2006/math">
                    <m:r>
                      <a:rPr lang="en-GB" sz="2000" i="1" dirty="0" smtClean="0">
                        <a:solidFill>
                          <a:srgbClr val="000000"/>
                        </a:solidFill>
                        <a:latin typeface="Cambria Math" panose="02040503050406030204" pitchFamily="18" charset="0"/>
                        <a:ea typeface="Cambria Math" panose="02040503050406030204" pitchFamily="18" charset="0"/>
                      </a:rPr>
                      <m:t>≈</m:t>
                    </m:r>
                  </m:oMath>
                </a14:m>
                <a:r>
                  <a:rPr lang="en-GB" sz="2000" dirty="0">
                    <a:solidFill>
                      <a:srgbClr val="000000"/>
                    </a:solidFill>
                    <a:latin typeface="Helvetica" pitchFamily="2" charset="0"/>
                  </a:rPr>
                  <a:t>  </a:t>
                </a:r>
                <a14:m>
                  <m:oMath xmlns:m="http://schemas.openxmlformats.org/officeDocument/2006/math">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1240</m:t>
                        </m:r>
                        <m:r>
                          <a:rPr lang="en-US" sz="2400" b="0" i="1" smtClean="0">
                            <a:solidFill>
                              <a:srgbClr val="000000"/>
                            </a:solidFill>
                            <a:latin typeface="Cambria Math" panose="02040503050406030204" pitchFamily="18" charset="0"/>
                            <a:ea typeface="Cambria Math" panose="02040503050406030204" pitchFamily="18" charset="0"/>
                          </a:rPr>
                          <m:t> </m:t>
                        </m:r>
                        <m:r>
                          <m:rPr>
                            <m:sty m:val="p"/>
                          </m:rPr>
                          <a:rPr lang="en-US" sz="2400" b="0" i="0" smtClean="0">
                            <a:solidFill>
                              <a:srgbClr val="000000"/>
                            </a:solidFill>
                            <a:latin typeface="Cambria Math" panose="02040503050406030204" pitchFamily="18" charset="0"/>
                            <a:ea typeface="Cambria Math" panose="02040503050406030204" pitchFamily="18" charset="0"/>
                          </a:rPr>
                          <m:t>eV</m:t>
                        </m:r>
                        <m:r>
                          <a:rPr lang="en-US" sz="2400" b="0" i="1" smtClean="0">
                            <a:solidFill>
                              <a:srgbClr val="000000"/>
                            </a:solidFill>
                            <a:latin typeface="Cambria Math" panose="02040503050406030204" pitchFamily="18" charset="0"/>
                            <a:ea typeface="Cambria Math" panose="02040503050406030204" pitchFamily="18" charset="0"/>
                          </a:rPr>
                          <m:t>∙</m:t>
                        </m:r>
                        <m:r>
                          <m:rPr>
                            <m:sty m:val="p"/>
                          </m:rPr>
                          <a:rPr lang="en-US" sz="2400" b="0" i="0" smtClean="0">
                            <a:solidFill>
                              <a:srgbClr val="000000"/>
                            </a:solidFill>
                            <a:latin typeface="Cambria Math" panose="02040503050406030204" pitchFamily="18" charset="0"/>
                            <a:ea typeface="Cambria Math" panose="02040503050406030204" pitchFamily="18" charset="0"/>
                          </a:rPr>
                          <m:t>nm</m:t>
                        </m:r>
                      </m:num>
                      <m:den>
                        <m:r>
                          <a:rPr lang="en-US" sz="2400" i="1">
                            <a:solidFill>
                              <a:srgbClr val="000000"/>
                            </a:solidFill>
                            <a:latin typeface="Cambria Math" panose="02040503050406030204" pitchFamily="18" charset="0"/>
                            <a:ea typeface="Cambria Math" panose="02040503050406030204" pitchFamily="18" charset="0"/>
                          </a:rPr>
                          <m:t>𝐸</m:t>
                        </m:r>
                        <m:r>
                          <a:rPr lang="en-US" sz="2400" i="1">
                            <a:solidFill>
                              <a:srgbClr val="000000"/>
                            </a:solidFill>
                            <a:latin typeface="Cambria Math" panose="02040503050406030204" pitchFamily="18" charset="0"/>
                            <a:ea typeface="Cambria Math" panose="02040503050406030204" pitchFamily="18" charset="0"/>
                          </a:rPr>
                          <m:t> [</m:t>
                        </m:r>
                        <m:r>
                          <m:rPr>
                            <m:sty m:val="p"/>
                          </m:rPr>
                          <a:rPr lang="en-US" sz="2400">
                            <a:solidFill>
                              <a:srgbClr val="000000"/>
                            </a:solidFill>
                            <a:latin typeface="Cambria Math" panose="02040503050406030204" pitchFamily="18" charset="0"/>
                            <a:ea typeface="Cambria Math" panose="02040503050406030204" pitchFamily="18" charset="0"/>
                          </a:rPr>
                          <m:t>eV</m:t>
                        </m:r>
                        <m:r>
                          <a:rPr lang="en-US" sz="2400" i="1">
                            <a:solidFill>
                              <a:srgbClr val="000000"/>
                            </a:solidFill>
                            <a:latin typeface="Cambria Math" panose="02040503050406030204" pitchFamily="18" charset="0"/>
                            <a:ea typeface="Cambria Math" panose="02040503050406030204" pitchFamily="18" charset="0"/>
                          </a:rPr>
                          <m:t>]</m:t>
                        </m:r>
                      </m:den>
                    </m:f>
                  </m:oMath>
                </a14:m>
                <a:r>
                  <a:rPr lang="en-GB" sz="2000" dirty="0">
                    <a:solidFill>
                      <a:srgbClr val="000000"/>
                    </a:solidFill>
                    <a:latin typeface="Helvetica" pitchFamily="2" charset="0"/>
                  </a:rPr>
                  <a:t>, </a:t>
                </a:r>
                <a14:m>
                  <m:oMath xmlns:m="http://schemas.openxmlformats.org/officeDocument/2006/math">
                    <m:sSub>
                      <m:sSubPr>
                        <m:ctrlPr>
                          <a:rPr lang="en-GB" sz="1600" i="1">
                            <a:solidFill>
                              <a:srgbClr val="000000"/>
                            </a:solidFill>
                            <a:latin typeface="Cambria Math" panose="02040503050406030204" pitchFamily="18" charset="0"/>
                            <a:ea typeface="Cambria Math" panose="02040503050406030204" pitchFamily="18" charset="0"/>
                          </a:rPr>
                        </m:ctrlPr>
                      </m:sSubPr>
                      <m:e>
                        <m:r>
                          <a:rPr lang="en-GB" sz="1600" i="1">
                            <a:solidFill>
                              <a:srgbClr val="000000"/>
                            </a:solidFill>
                            <a:latin typeface="Cambria Math" panose="02040503050406030204" pitchFamily="18" charset="0"/>
                            <a:ea typeface="Cambria Math" panose="02040503050406030204" pitchFamily="18" charset="0"/>
                          </a:rPr>
                          <m:t>𝜆</m:t>
                        </m:r>
                      </m:e>
                      <m:sub>
                        <m:r>
                          <m:rPr>
                            <m:sty m:val="p"/>
                          </m:rPr>
                          <a:rPr lang="en-US" sz="1600">
                            <a:solidFill>
                              <a:srgbClr val="000000"/>
                            </a:solidFill>
                            <a:latin typeface="Cambria Math" panose="02040503050406030204" pitchFamily="18" charset="0"/>
                            <a:ea typeface="Cambria Math" panose="02040503050406030204" pitchFamily="18" charset="0"/>
                          </a:rPr>
                          <m:t>de</m:t>
                        </m:r>
                        <m:r>
                          <a:rPr lang="en-US" sz="1600">
                            <a:solidFill>
                              <a:srgbClr val="000000"/>
                            </a:solidFill>
                            <a:latin typeface="Cambria Math" panose="02040503050406030204" pitchFamily="18" charset="0"/>
                            <a:ea typeface="Cambria Math" panose="02040503050406030204" pitchFamily="18" charset="0"/>
                          </a:rPr>
                          <m:t> </m:t>
                        </m:r>
                        <m:r>
                          <m:rPr>
                            <m:sty m:val="p"/>
                          </m:rPr>
                          <a:rPr lang="en-US" sz="1600">
                            <a:solidFill>
                              <a:srgbClr val="000000"/>
                            </a:solidFill>
                            <a:latin typeface="Cambria Math" panose="02040503050406030204" pitchFamily="18" charset="0"/>
                            <a:ea typeface="Cambria Math" panose="02040503050406030204" pitchFamily="18" charset="0"/>
                          </a:rPr>
                          <m:t>Broglie</m:t>
                        </m:r>
                      </m:sub>
                    </m:sSub>
                  </m:oMath>
                </a14:m>
                <a:r>
                  <a:rPr lang="en-GB" sz="2000" dirty="0">
                    <a:solidFill>
                      <a:srgbClr val="000000"/>
                    </a:solidFill>
                    <a:latin typeface="Helvetica" pitchFamily="2" charset="0"/>
                  </a:rPr>
                  <a:t> =</a:t>
                </a:r>
                <a14:m>
                  <m:oMath xmlns:m="http://schemas.openxmlformats.org/officeDocument/2006/math">
                    <m:r>
                      <a:rPr lang="en-US" sz="2400" i="1" dirty="0" smtClean="0">
                        <a:solidFill>
                          <a:srgbClr val="000000"/>
                        </a:solidFill>
                        <a:latin typeface="Cambria Math" panose="02040503050406030204" pitchFamily="18" charset="0"/>
                        <a:ea typeface="Cambria Math" panose="02040503050406030204" pitchFamily="18" charset="0"/>
                      </a:rPr>
                      <m:t> </m:t>
                    </m:r>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ℎ</m:t>
                        </m:r>
                      </m:num>
                      <m:den>
                        <m:r>
                          <a:rPr lang="en-US" sz="2400" i="1">
                            <a:solidFill>
                              <a:srgbClr val="000000"/>
                            </a:solidFill>
                            <a:latin typeface="Cambria Math" panose="02040503050406030204" pitchFamily="18" charset="0"/>
                            <a:ea typeface="Cambria Math" panose="02040503050406030204" pitchFamily="18" charset="0"/>
                          </a:rPr>
                          <m:t>𝑝</m:t>
                        </m:r>
                      </m:den>
                    </m:f>
                  </m:oMath>
                </a14:m>
                <a:endParaRPr lang="en-GB" sz="2000" dirty="0">
                  <a:solidFill>
                    <a:srgbClr val="000000"/>
                  </a:solidFill>
                  <a:latin typeface="Helvetica" pitchFamily="2" charset="0"/>
                </a:endParaRPr>
              </a:p>
            </p:txBody>
          </p:sp>
        </mc:Choice>
        <mc:Fallback xmlns="">
          <p:sp>
            <p:nvSpPr>
              <p:cNvPr id="8" name="TextBox 7">
                <a:extLst>
                  <a:ext uri="{FF2B5EF4-FFF2-40B4-BE49-F238E27FC236}">
                    <a16:creationId xmlns:a16="http://schemas.microsoft.com/office/drawing/2014/main" id="{180D29C4-E7BD-1FD8-E0C5-33DAB8097DE1}"/>
                  </a:ext>
                </a:extLst>
              </p:cNvPr>
              <p:cNvSpPr txBox="1">
                <a:spLocks noRot="1" noChangeAspect="1" noMove="1" noResize="1" noEditPoints="1" noAdjustHandles="1" noChangeArrowheads="1" noChangeShapeType="1" noTextEdit="1"/>
              </p:cNvSpPr>
              <p:nvPr/>
            </p:nvSpPr>
            <p:spPr>
              <a:xfrm>
                <a:off x="616465" y="2639643"/>
                <a:ext cx="4722889" cy="672556"/>
              </a:xfrm>
              <a:prstGeom prst="rect">
                <a:avLst/>
              </a:prstGeom>
              <a:blipFill>
                <a:blip r:embed="rId13"/>
                <a:stretch>
                  <a:fillRect b="-9259"/>
                </a:stretch>
              </a:blipFill>
            </p:spPr>
            <p:txBody>
              <a:bodyPr/>
              <a:lstStyle/>
              <a:p>
                <a:r>
                  <a:rPr lang="en-GB">
                    <a:noFill/>
                  </a:rPr>
                  <a:t> </a:t>
                </a:r>
              </a:p>
            </p:txBody>
          </p:sp>
        </mc:Fallback>
      </mc:AlternateContent>
    </p:spTree>
    <p:extLst>
      <p:ext uri="{BB962C8B-B14F-4D97-AF65-F5344CB8AC3E}">
        <p14:creationId xmlns:p14="http://schemas.microsoft.com/office/powerpoint/2010/main" val="33056914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A8776-03EC-7732-1994-9DA6E38E83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DDEFD9-C146-9043-69DA-5D1A783E31B0}"/>
              </a:ext>
            </a:extLst>
          </p:cNvPr>
          <p:cNvSpPr>
            <a:spLocks noGrp="1"/>
          </p:cNvSpPr>
          <p:nvPr>
            <p:ph type="sldNum" sz="quarter" idx="4"/>
          </p:nvPr>
        </p:nvSpPr>
        <p:spPr/>
        <p:txBody>
          <a:bodyPr/>
          <a:lstStyle/>
          <a:p>
            <a:pPr>
              <a:defRPr/>
            </a:pPr>
            <a:fld id="{611C2F03-9E95-40C9-A99F-3C4F7EE8CF2A}" type="slidenum">
              <a:rPr lang="en-GB" smtClean="0"/>
              <a:pPr>
                <a:defRPr/>
              </a:pPr>
              <a:t>36</a:t>
            </a:fld>
            <a:endParaRPr lang="en-GB"/>
          </a:p>
        </p:txBody>
      </p:sp>
      <p:sp>
        <p:nvSpPr>
          <p:cNvPr id="3" name="TextBox 2">
            <a:extLst>
              <a:ext uri="{FF2B5EF4-FFF2-40B4-BE49-F238E27FC236}">
                <a16:creationId xmlns:a16="http://schemas.microsoft.com/office/drawing/2014/main" id="{CCD895D5-6D78-C897-6AD9-CBEF497B86C7}"/>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Particle collider versus fixed target</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D1B92598-8085-149C-5CD5-969D870EBD13}"/>
                  </a:ext>
                </a:extLst>
              </p:cNvPr>
              <p:cNvSpPr/>
              <p:nvPr/>
            </p:nvSpPr>
            <p:spPr>
              <a:xfrm>
                <a:off x="623288" y="1106030"/>
                <a:ext cx="11568712" cy="382349"/>
              </a:xfrm>
              <a:prstGeom prst="rect">
                <a:avLst/>
              </a:prstGeom>
            </p:spPr>
            <p:txBody>
              <a:bodyPr wrap="square">
                <a:spAutoFit/>
              </a:bodyPr>
              <a:lstStyle/>
              <a:p>
                <a:pPr defTabSz="457200" fontAlgn="base">
                  <a:spcBef>
                    <a:spcPts val="1800"/>
                  </a:spcBef>
                  <a:spcAft>
                    <a:spcPct val="0"/>
                  </a:spcAft>
                  <a:defRPr/>
                </a:pPr>
                <a:r>
                  <a:rPr lang="en-US" sz="1600" b="1" dirty="0">
                    <a:solidFill>
                      <a:srgbClr val="000000"/>
                    </a:solidFill>
                    <a:latin typeface="Helvetica" pitchFamily="2" charset="0"/>
                  </a:rPr>
                  <a:t>Central collisions </a:t>
                </a:r>
                <a:r>
                  <a:rPr lang="en-US" sz="1600" dirty="0">
                    <a:solidFill>
                      <a:srgbClr val="000000"/>
                    </a:solidFill>
                    <a:latin typeface="Helvetica" pitchFamily="2" charset="0"/>
                  </a:rPr>
                  <a:t>vs.</a:t>
                </a:r>
                <a:r>
                  <a:rPr lang="en-US" sz="1600" b="1" dirty="0">
                    <a:solidFill>
                      <a:srgbClr val="000000"/>
                    </a:solidFill>
                    <a:latin typeface="Helvetica" pitchFamily="2" charset="0"/>
                  </a:rPr>
                  <a:t> hitting a stationary (“fixed”) target?     </a:t>
                </a:r>
                <a14:m>
                  <m:oMath xmlns:m="http://schemas.openxmlformats.org/officeDocument/2006/math">
                    <m:sSubSup>
                      <m:sSubSupPr>
                        <m:ctrlPr>
                          <a:rPr lang="en-US" b="0" i="1" smtClean="0">
                            <a:latin typeface="Cambria Math" panose="02040503050406030204" pitchFamily="18" charset="0"/>
                            <a:sym typeface="Wingdings" pitchFamily="2" charset="2"/>
                          </a:rPr>
                        </m:ctrlPr>
                      </m:sSubSupPr>
                      <m:e>
                        <m:r>
                          <a:rPr lang="en-US" b="0" i="1" smtClean="0">
                            <a:latin typeface="Cambria Math" panose="02040503050406030204" pitchFamily="18" charset="0"/>
                            <a:sym typeface="Wingdings" pitchFamily="2" charset="2"/>
                          </a:rPr>
                          <m:t>𝐸</m:t>
                        </m:r>
                      </m:e>
                      <m:sub>
                        <m:r>
                          <m:rPr>
                            <m:sty m:val="p"/>
                          </m:rPr>
                          <a:rPr lang="en-US" b="0" i="0" smtClean="0">
                            <a:latin typeface="Cambria Math" panose="02040503050406030204" pitchFamily="18" charset="0"/>
                            <a:sym typeface="Wingdings" pitchFamily="2" charset="2"/>
                          </a:rPr>
                          <m:t>CM</m:t>
                        </m:r>
                      </m:sub>
                      <m:sup>
                        <m:r>
                          <a:rPr lang="en-US" b="0" i="1" smtClean="0">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 </m:t>
                    </m:r>
                    <m:r>
                      <a:rPr lang="en-US" i="1">
                        <a:latin typeface="Cambria Math" panose="02040503050406030204" pitchFamily="18" charset="0"/>
                        <a:sym typeface="Wingdings" pitchFamily="2" charset="2"/>
                      </a:rPr>
                      <m:t>𝑠</m:t>
                    </m:r>
                    <m:r>
                      <a:rPr lang="en-US" i="1">
                        <a:latin typeface="Cambria Math" panose="02040503050406030204" pitchFamily="18" charset="0"/>
                        <a:ea typeface="Helvetica Light" charset="0"/>
                        <a:cs typeface="Helvetica Light" charset="0"/>
                        <a:sym typeface="Wingdings" pitchFamily="2" charset="2"/>
                      </a:rPr>
                      <m:t>=</m:t>
                    </m:r>
                    <m:sSup>
                      <m:sSupPr>
                        <m:ctrlPr>
                          <a:rPr lang="en-US" i="1">
                            <a:solidFill>
                              <a:srgbClr val="FF0000"/>
                            </a:solidFill>
                            <a:latin typeface="Cambria Math" panose="02040503050406030204" pitchFamily="18" charset="0"/>
                            <a:sym typeface="Wingdings" pitchFamily="2" charset="2"/>
                          </a:rPr>
                        </m:ctrlPr>
                      </m:sSupPr>
                      <m:e>
                        <m:d>
                          <m:dPr>
                            <m:ctrlPr>
                              <a:rPr lang="en-US" i="1">
                                <a:solidFill>
                                  <a:srgbClr val="FF0000"/>
                                </a:solidFill>
                                <a:latin typeface="Cambria Math" panose="02040503050406030204" pitchFamily="18" charset="0"/>
                                <a:sym typeface="Wingdings" pitchFamily="2" charset="2"/>
                              </a:rPr>
                            </m:ctrlPr>
                          </m:dPr>
                          <m:e>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𝑝</m:t>
                                </m:r>
                              </m:e>
                              <m:sub>
                                <m:r>
                                  <a:rPr lang="en-US" i="1">
                                    <a:solidFill>
                                      <a:srgbClr val="FF0000"/>
                                    </a:solidFill>
                                    <a:latin typeface="Cambria Math" panose="02040503050406030204" pitchFamily="18" charset="0"/>
                                    <a:sym typeface="Wingdings" pitchFamily="2" charset="2"/>
                                  </a:rPr>
                                  <m:t>1</m:t>
                                </m:r>
                              </m:sub>
                            </m:sSub>
                            <m:r>
                              <a:rPr lang="en-US" i="1">
                                <a:latin typeface="Cambria Math" panose="02040503050406030204" pitchFamily="18" charset="0"/>
                                <a:sym typeface="Wingdings" pitchFamily="2" charset="2"/>
                              </a:rPr>
                              <m:t>+</m:t>
                            </m:r>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𝑝</m:t>
                                </m:r>
                              </m:e>
                              <m:sub>
                                <m:r>
                                  <a:rPr lang="en-US" b="0" i="1" smtClean="0">
                                    <a:solidFill>
                                      <a:srgbClr val="0070C0"/>
                                    </a:solidFill>
                                    <a:latin typeface="Cambria Math" panose="02040503050406030204" pitchFamily="18" charset="0"/>
                                    <a:sym typeface="Wingdings" pitchFamily="2" charset="2"/>
                                  </a:rPr>
                                  <m:t>2</m:t>
                                </m:r>
                              </m:sub>
                            </m:sSub>
                          </m:e>
                        </m:d>
                      </m:e>
                      <m:sup>
                        <m:r>
                          <a:rPr lang="en-US" i="1">
                            <a:latin typeface="Cambria Math" panose="02040503050406030204" pitchFamily="18" charset="0"/>
                            <a:sym typeface="Wingdings" pitchFamily="2" charset="2"/>
                          </a:rPr>
                          <m:t>2</m:t>
                        </m:r>
                      </m:sup>
                    </m:sSup>
                    <m:r>
                      <a:rPr lang="en-US" i="1">
                        <a:latin typeface="Cambria Math" panose="02040503050406030204" pitchFamily="18" charset="0"/>
                        <a:sym typeface="Wingdings" pitchFamily="2" charset="2"/>
                      </a:rPr>
                      <m:t>=</m:t>
                    </m:r>
                    <m:sSubSup>
                      <m:sSubSupPr>
                        <m:ctrlPr>
                          <a:rPr lang="en-US" i="1">
                            <a:solidFill>
                              <a:srgbClr val="FF0000"/>
                            </a:solidFill>
                            <a:latin typeface="Cambria Math" panose="02040503050406030204" pitchFamily="18" charset="0"/>
                            <a:sym typeface="Wingdings" pitchFamily="2" charset="2"/>
                          </a:rPr>
                        </m:ctrlPr>
                      </m:sSubSupPr>
                      <m:e>
                        <m:r>
                          <a:rPr lang="en-US" i="1">
                            <a:solidFill>
                              <a:srgbClr val="FF0000"/>
                            </a:solidFill>
                            <a:latin typeface="Cambria Math" panose="02040503050406030204" pitchFamily="18" charset="0"/>
                            <a:sym typeface="Wingdings" pitchFamily="2" charset="2"/>
                          </a:rPr>
                          <m:t>𝑚</m:t>
                        </m:r>
                      </m:e>
                      <m:sub>
                        <m:r>
                          <a:rPr lang="en-US" i="1">
                            <a:solidFill>
                              <a:srgbClr val="FF0000"/>
                            </a:solidFill>
                            <a:latin typeface="Cambria Math" panose="02040503050406030204" pitchFamily="18" charset="0"/>
                            <a:sym typeface="Wingdings" pitchFamily="2" charset="2"/>
                          </a:rPr>
                          <m:t>1</m:t>
                        </m:r>
                      </m:sub>
                      <m:sup>
                        <m:r>
                          <a:rPr lang="en-US" i="1">
                            <a:solidFill>
                              <a:srgbClr val="FF0000"/>
                            </a:solidFill>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m:t>
                    </m:r>
                    <m:sSubSup>
                      <m:sSubSupPr>
                        <m:ctrlPr>
                          <a:rPr lang="en-US" i="1">
                            <a:solidFill>
                              <a:srgbClr val="0070C0"/>
                            </a:solidFill>
                            <a:latin typeface="Cambria Math" panose="02040503050406030204" pitchFamily="18" charset="0"/>
                            <a:sym typeface="Wingdings" pitchFamily="2" charset="2"/>
                          </a:rPr>
                        </m:ctrlPr>
                      </m:sSubSupPr>
                      <m:e>
                        <m:r>
                          <a:rPr lang="en-US" i="1">
                            <a:solidFill>
                              <a:srgbClr val="0070C0"/>
                            </a:solidFill>
                            <a:latin typeface="Cambria Math" panose="02040503050406030204" pitchFamily="18" charset="0"/>
                            <a:sym typeface="Wingdings" pitchFamily="2" charset="2"/>
                          </a:rPr>
                          <m:t>𝑚</m:t>
                        </m:r>
                      </m:e>
                      <m:sub>
                        <m:r>
                          <a:rPr lang="en-US" i="1">
                            <a:solidFill>
                              <a:srgbClr val="0070C0"/>
                            </a:solidFill>
                            <a:latin typeface="Cambria Math" panose="02040503050406030204" pitchFamily="18" charset="0"/>
                            <a:sym typeface="Wingdings" pitchFamily="2" charset="2"/>
                          </a:rPr>
                          <m:t>2</m:t>
                        </m:r>
                      </m:sub>
                      <m:sup>
                        <m:r>
                          <a:rPr lang="en-US" i="1">
                            <a:solidFill>
                              <a:srgbClr val="0070C0"/>
                            </a:solidFill>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m:t>
                    </m:r>
                    <m:sSub>
                      <m:sSubPr>
                        <m:ctrlPr>
                          <a:rPr lang="en-US" i="1">
                            <a:latin typeface="Cambria Math" panose="02040503050406030204" pitchFamily="18" charset="0"/>
                            <a:sym typeface="Wingdings" pitchFamily="2" charset="2"/>
                          </a:rPr>
                        </m:ctrlPr>
                      </m:sSubPr>
                      <m:e>
                        <m:r>
                          <a:rPr lang="en-US" i="1">
                            <a:latin typeface="Cambria Math" panose="02040503050406030204" pitchFamily="18" charset="0"/>
                            <a:sym typeface="Wingdings" pitchFamily="2" charset="2"/>
                          </a:rPr>
                          <m:t>2</m:t>
                        </m:r>
                        <m:r>
                          <a:rPr lang="en-US" i="1" smtClean="0">
                            <a:solidFill>
                              <a:srgbClr val="FF0000"/>
                            </a:solidFill>
                            <a:latin typeface="Cambria Math" panose="02040503050406030204" pitchFamily="18" charset="0"/>
                            <a:sym typeface="Wingdings" pitchFamily="2" charset="2"/>
                          </a:rPr>
                          <m:t>𝐸</m:t>
                        </m:r>
                      </m:e>
                      <m:sub>
                        <m:r>
                          <a:rPr lang="en-US" i="1" smtClean="0">
                            <a:solidFill>
                              <a:srgbClr val="FF0000"/>
                            </a:solidFill>
                            <a:latin typeface="Cambria Math" panose="02040503050406030204" pitchFamily="18" charset="0"/>
                            <a:sym typeface="Wingdings" pitchFamily="2" charset="2"/>
                          </a:rPr>
                          <m:t>1</m:t>
                        </m:r>
                      </m:sub>
                    </m:sSub>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r>
                      <a:rPr lang="en-US" i="1">
                        <a:latin typeface="Cambria Math" panose="02040503050406030204" pitchFamily="18" charset="0"/>
                        <a:sym typeface="Wingdings" pitchFamily="2" charset="2"/>
                      </a:rPr>
                      <m:t>−2</m:t>
                    </m:r>
                    <m:sSub>
                      <m:sSubPr>
                        <m:ctrlPr>
                          <a:rPr lang="en-US" b="1">
                            <a:solidFill>
                              <a:srgbClr val="FF0000"/>
                            </a:solidFill>
                            <a:latin typeface="Cambria Math" panose="02040503050406030204" pitchFamily="18" charset="0"/>
                            <a:sym typeface="Wingdings" pitchFamily="2" charset="2"/>
                          </a:rPr>
                        </m:ctrlPr>
                      </m:sSubPr>
                      <m:e>
                        <m:r>
                          <a:rPr lang="en-US" b="1">
                            <a:solidFill>
                              <a:srgbClr val="FF0000"/>
                            </a:solidFill>
                            <a:latin typeface="Cambria Math" panose="02040503050406030204" pitchFamily="18" charset="0"/>
                            <a:sym typeface="Wingdings" pitchFamily="2" charset="2"/>
                          </a:rPr>
                          <m:t>𝐩</m:t>
                        </m:r>
                      </m:e>
                      <m:sub>
                        <m:r>
                          <a:rPr lang="en-US" i="1">
                            <a:solidFill>
                              <a:srgbClr val="FF0000"/>
                            </a:solidFill>
                            <a:latin typeface="Cambria Math" panose="02040503050406030204" pitchFamily="18" charset="0"/>
                            <a:sym typeface="Wingdings" pitchFamily="2" charset="2"/>
                          </a:rPr>
                          <m:t>1</m:t>
                        </m:r>
                      </m:sub>
                    </m:sSub>
                    <m:sSub>
                      <m:sSubPr>
                        <m:ctrlPr>
                          <a:rPr lang="en-US" b="1">
                            <a:solidFill>
                              <a:srgbClr val="0070C0"/>
                            </a:solidFill>
                            <a:latin typeface="Cambria Math" panose="02040503050406030204" pitchFamily="18" charset="0"/>
                            <a:sym typeface="Wingdings" pitchFamily="2" charset="2"/>
                          </a:rPr>
                        </m:ctrlPr>
                      </m:sSubPr>
                      <m:e>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oMath>
                </a14:m>
                <a:endParaRPr lang="en-CH" sz="1600" b="1" dirty="0"/>
              </a:p>
            </p:txBody>
          </p:sp>
        </mc:Choice>
        <mc:Fallback xmlns="">
          <p:sp>
            <p:nvSpPr>
              <p:cNvPr id="5" name="Rectangle 4">
                <a:extLst>
                  <a:ext uri="{FF2B5EF4-FFF2-40B4-BE49-F238E27FC236}">
                    <a16:creationId xmlns:a16="http://schemas.microsoft.com/office/drawing/2014/main" id="{D1B92598-8085-149C-5CD5-969D870EBD13}"/>
                  </a:ext>
                </a:extLst>
              </p:cNvPr>
              <p:cNvSpPr>
                <a:spLocks noRot="1" noChangeAspect="1" noMove="1" noResize="1" noEditPoints="1" noAdjustHandles="1" noChangeArrowheads="1" noChangeShapeType="1" noTextEdit="1"/>
              </p:cNvSpPr>
              <p:nvPr/>
            </p:nvSpPr>
            <p:spPr>
              <a:xfrm>
                <a:off x="623288" y="1106030"/>
                <a:ext cx="11568712" cy="382349"/>
              </a:xfrm>
              <a:prstGeom prst="rect">
                <a:avLst/>
              </a:prstGeom>
              <a:blipFill>
                <a:blip r:embed="rId2"/>
                <a:stretch>
                  <a:fillRect l="-219" b="-15625"/>
                </a:stretch>
              </a:blipFill>
            </p:spPr>
            <p:txBody>
              <a:bodyPr/>
              <a:lstStyle/>
              <a:p>
                <a:r>
                  <a:rPr lang="en-GB">
                    <a:noFill/>
                  </a:rPr>
                  <a:t> </a:t>
                </a:r>
              </a:p>
            </p:txBody>
          </p:sp>
        </mc:Fallback>
      </mc:AlternateContent>
      <p:sp>
        <p:nvSpPr>
          <p:cNvPr id="12" name="Right Arrow 11">
            <a:extLst>
              <a:ext uri="{FF2B5EF4-FFF2-40B4-BE49-F238E27FC236}">
                <a16:creationId xmlns:a16="http://schemas.microsoft.com/office/drawing/2014/main" id="{F59BF767-4AED-E3B8-6AA9-6B4B757416F5}"/>
              </a:ext>
            </a:extLst>
          </p:cNvPr>
          <p:cNvSpPr/>
          <p:nvPr/>
        </p:nvSpPr>
        <p:spPr>
          <a:xfrm>
            <a:off x="1395419" y="2191674"/>
            <a:ext cx="2100262" cy="338554"/>
          </a:xfrm>
          <a:prstGeom prst="rightArrow">
            <a:avLst/>
          </a:prstGeom>
          <a:solidFill>
            <a:srgbClr val="FF0000"/>
          </a:solidFill>
        </p:spPr>
        <p:txBody>
          <a:bodyPr wrap="square" rtlCol="0" anchor="ctr">
            <a:spAutoFit/>
          </a:bodyPr>
          <a:lstStyle/>
          <a:p>
            <a:pPr algn="l"/>
            <a:endParaRPr lang="en-CH" sz="1600">
              <a:latin typeface="Helvetica" pitchFamily="2" charset="0"/>
            </a:endParaRPr>
          </a:p>
        </p:txBody>
      </p:sp>
      <p:sp>
        <p:nvSpPr>
          <p:cNvPr id="19" name="Right Arrow 18">
            <a:extLst>
              <a:ext uri="{FF2B5EF4-FFF2-40B4-BE49-F238E27FC236}">
                <a16:creationId xmlns:a16="http://schemas.microsoft.com/office/drawing/2014/main" id="{98E6C8D5-D9D0-4178-ABAD-EB3F9D18A282}"/>
              </a:ext>
            </a:extLst>
          </p:cNvPr>
          <p:cNvSpPr/>
          <p:nvPr/>
        </p:nvSpPr>
        <p:spPr>
          <a:xfrm flipH="1">
            <a:off x="3567118" y="2189504"/>
            <a:ext cx="2100262" cy="338554"/>
          </a:xfrm>
          <a:prstGeom prst="rightArrow">
            <a:avLst/>
          </a:prstGeom>
          <a:solidFill>
            <a:srgbClr val="0070C0"/>
          </a:solidFill>
        </p:spPr>
        <p:txBody>
          <a:bodyPr wrap="square" rtlCol="0" anchor="ctr">
            <a:spAutoFit/>
          </a:bodyPr>
          <a:lstStyle/>
          <a:p>
            <a:pPr algn="l"/>
            <a:endParaRPr lang="en-CH" sz="1600">
              <a:latin typeface="Helvetica" pitchFamily="2" charset="0"/>
            </a:endParaRPr>
          </a:p>
        </p:txBody>
      </p:sp>
      <p:sp>
        <p:nvSpPr>
          <p:cNvPr id="20" name="Explosion 1 19">
            <a:extLst>
              <a:ext uri="{FF2B5EF4-FFF2-40B4-BE49-F238E27FC236}">
                <a16:creationId xmlns:a16="http://schemas.microsoft.com/office/drawing/2014/main" id="{23493907-8C6C-B0AC-B5DA-78A74836F8A6}"/>
              </a:ext>
            </a:extLst>
          </p:cNvPr>
          <p:cNvSpPr/>
          <p:nvPr/>
        </p:nvSpPr>
        <p:spPr>
          <a:xfrm>
            <a:off x="3423293" y="2254588"/>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4" name="Right Arrow 23">
            <a:extLst>
              <a:ext uri="{FF2B5EF4-FFF2-40B4-BE49-F238E27FC236}">
                <a16:creationId xmlns:a16="http://schemas.microsoft.com/office/drawing/2014/main" id="{9D5E4EF0-B6E7-7D30-93B6-37F4342ABCA6}"/>
              </a:ext>
            </a:extLst>
          </p:cNvPr>
          <p:cNvSpPr/>
          <p:nvPr/>
        </p:nvSpPr>
        <p:spPr>
          <a:xfrm>
            <a:off x="7486668" y="2202452"/>
            <a:ext cx="2100262" cy="338554"/>
          </a:xfrm>
          <a:prstGeom prst="rightArrow">
            <a:avLst/>
          </a:prstGeom>
          <a:solidFill>
            <a:srgbClr val="FF0000"/>
          </a:solidFill>
        </p:spPr>
        <p:txBody>
          <a:bodyPr wrap="square" rtlCol="0" anchor="ctr">
            <a:spAutoFit/>
          </a:bodyPr>
          <a:lstStyle/>
          <a:p>
            <a:pPr algn="l"/>
            <a:endParaRPr lang="en-CH" sz="1600">
              <a:latin typeface="Helvetica" pitchFamily="2" charset="0"/>
            </a:endParaRPr>
          </a:p>
        </p:txBody>
      </p:sp>
      <p:sp>
        <p:nvSpPr>
          <p:cNvPr id="25" name="Rectangle 24">
            <a:extLst>
              <a:ext uri="{FF2B5EF4-FFF2-40B4-BE49-F238E27FC236}">
                <a16:creationId xmlns:a16="http://schemas.microsoft.com/office/drawing/2014/main" id="{9C260C83-85E7-3B33-1F30-75C37490BB8F}"/>
              </a:ext>
            </a:extLst>
          </p:cNvPr>
          <p:cNvSpPr/>
          <p:nvPr/>
        </p:nvSpPr>
        <p:spPr>
          <a:xfrm>
            <a:off x="9657721" y="1857706"/>
            <a:ext cx="106499" cy="1028046"/>
          </a:xfrm>
          <a:prstGeom prst="rect">
            <a:avLst/>
          </a:prstGeom>
          <a:solidFill>
            <a:srgbClr val="0070C0"/>
          </a:solidFill>
        </p:spPr>
        <p:txBody>
          <a:bodyPr wrap="square" rtlCol="0" anchor="ctr">
            <a:spAutoFit/>
          </a:bodyPr>
          <a:lstStyle/>
          <a:p>
            <a:pPr algn="l"/>
            <a:endParaRPr lang="en-CH" sz="1600">
              <a:latin typeface="Helvetica" pitchFamily="2" charset="0"/>
            </a:endParaRPr>
          </a:p>
        </p:txBody>
      </p:sp>
      <p:sp>
        <p:nvSpPr>
          <p:cNvPr id="26" name="Explosion 1 25">
            <a:extLst>
              <a:ext uri="{FF2B5EF4-FFF2-40B4-BE49-F238E27FC236}">
                <a16:creationId xmlns:a16="http://schemas.microsoft.com/office/drawing/2014/main" id="{948D3085-BF6D-94A8-7C63-01FD9DFB597C}"/>
              </a:ext>
            </a:extLst>
          </p:cNvPr>
          <p:cNvSpPr/>
          <p:nvPr/>
        </p:nvSpPr>
        <p:spPr>
          <a:xfrm>
            <a:off x="9500248" y="2273639"/>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088B04B-2F38-2940-7D97-36EDCA154651}"/>
                  </a:ext>
                </a:extLst>
              </p:cNvPr>
              <p:cNvSpPr txBox="1"/>
              <p:nvPr/>
            </p:nvSpPr>
            <p:spPr>
              <a:xfrm>
                <a:off x="2100021" y="3043800"/>
                <a:ext cx="3153018" cy="805285"/>
              </a:xfrm>
              <a:prstGeom prst="rect">
                <a:avLst/>
              </a:prstGeom>
              <a:noFill/>
            </p:spPr>
            <p:txBody>
              <a:bodyPr wrap="square">
                <a:spAutoFit/>
              </a:bodyPr>
              <a:lstStyle/>
              <a:p>
                <a14:m>
                  <m:oMath xmlns:m="http://schemas.openxmlformats.org/officeDocument/2006/math">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𝐸</m:t>
                        </m:r>
                      </m:e>
                      <m:sub>
                        <m:r>
                          <a:rPr lang="en-US" i="1">
                            <a:solidFill>
                              <a:srgbClr val="FF0000"/>
                            </a:solidFill>
                            <a:latin typeface="Cambria Math" panose="02040503050406030204" pitchFamily="18" charset="0"/>
                            <a:sym typeface="Wingdings" pitchFamily="2" charset="2"/>
                          </a:rPr>
                          <m:t>1</m:t>
                        </m:r>
                      </m:sub>
                    </m:sSub>
                    <m:r>
                      <a:rPr lang="en-US" b="0" i="1" smtClean="0">
                        <a:solidFill>
                          <a:schemeClr val="tx1"/>
                        </a:solidFill>
                        <a:latin typeface="Cambria Math" panose="02040503050406030204" pitchFamily="18" charset="0"/>
                        <a:sym typeface="Wingdings" pitchFamily="2" charset="2"/>
                      </a:rPr>
                      <m:t>=</m:t>
                    </m:r>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m:t>
                        </m:r>
                        <m:r>
                          <a:rPr lang="en-US" i="1">
                            <a:latin typeface="Cambria Math" panose="02040503050406030204" pitchFamily="18" charset="0"/>
                            <a:sym typeface="Wingdings" pitchFamily="2" charset="2"/>
                          </a:rPr>
                          <m:t>𝐸</m:t>
                        </m:r>
                      </m:e>
                      <m:sub>
                        <m:r>
                          <m:rPr>
                            <m:sty m:val="p"/>
                          </m:rPr>
                          <a:rPr lang="en-US">
                            <a:latin typeface="Cambria Math" panose="02040503050406030204" pitchFamily="18" charset="0"/>
                            <a:sym typeface="Wingdings" pitchFamily="2" charset="2"/>
                          </a:rPr>
                          <m:t>beam</m:t>
                        </m:r>
                      </m:sub>
                    </m:sSub>
                  </m:oMath>
                </a14:m>
                <a:r>
                  <a:rPr lang="en-CH" dirty="0"/>
                  <a:t>, </a:t>
                </a:r>
                <a14:m>
                  <m:oMath xmlns:m="http://schemas.openxmlformats.org/officeDocument/2006/math">
                    <m:sSub>
                      <m:sSubPr>
                        <m:ctrlPr>
                          <a:rPr lang="en-US" b="1">
                            <a:solidFill>
                              <a:srgbClr val="FF0000"/>
                            </a:solidFill>
                            <a:latin typeface="Cambria Math" panose="02040503050406030204" pitchFamily="18" charset="0"/>
                            <a:sym typeface="Wingdings" pitchFamily="2" charset="2"/>
                          </a:rPr>
                        </m:ctrlPr>
                      </m:sSubPr>
                      <m:e>
                        <m:r>
                          <a:rPr lang="en-US" b="1">
                            <a:solidFill>
                              <a:srgbClr val="FF0000"/>
                            </a:solidFill>
                            <a:latin typeface="Cambria Math" panose="02040503050406030204" pitchFamily="18" charset="0"/>
                            <a:sym typeface="Wingdings" pitchFamily="2" charset="2"/>
                          </a:rPr>
                          <m:t>𝐩</m:t>
                        </m:r>
                      </m:e>
                      <m:sub>
                        <m:r>
                          <a:rPr lang="en-US" i="1">
                            <a:solidFill>
                              <a:srgbClr val="FF0000"/>
                            </a:solidFill>
                            <a:latin typeface="Cambria Math" panose="02040503050406030204" pitchFamily="18" charset="0"/>
                            <a:sym typeface="Wingdings" pitchFamily="2" charset="2"/>
                          </a:rPr>
                          <m:t>1</m:t>
                        </m:r>
                      </m:sub>
                    </m:sSub>
                    <m:sSub>
                      <m:sSubPr>
                        <m:ctrlPr>
                          <a:rPr lang="en-US" b="1" i="0" smtClean="0">
                            <a:solidFill>
                              <a:schemeClr val="tx1"/>
                            </a:solidFill>
                            <a:latin typeface="Cambria Math" panose="02040503050406030204" pitchFamily="18" charset="0"/>
                            <a:sym typeface="Wingdings" pitchFamily="2" charset="2"/>
                          </a:rPr>
                        </m:ctrlPr>
                      </m:sSubPr>
                      <m:e>
                        <m:r>
                          <a:rPr lang="en-US" b="1" i="0" smtClean="0">
                            <a:solidFill>
                              <a:schemeClr val="tx1"/>
                            </a:solidFill>
                            <a:latin typeface="Cambria Math" panose="02040503050406030204" pitchFamily="18" charset="0"/>
                            <a:sym typeface="Wingdings" pitchFamily="2" charset="2"/>
                          </a:rPr>
                          <m:t>=−</m:t>
                        </m:r>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oMath>
                </a14:m>
                <a:r>
                  <a:rPr lang="en-CH" dirty="0"/>
                  <a:t>  </a:t>
                </a:r>
              </a:p>
              <a:p>
                <a:endParaRPr lang="en-CH" sz="1000" dirty="0">
                  <a:latin typeface="Symbol" pitchFamily="2" charset="2"/>
                </a:endParaRPr>
              </a:p>
              <a:p>
                <a:r>
                  <a:rPr lang="en-CH" dirty="0">
                    <a:latin typeface="Symbol" pitchFamily="2" charset="2"/>
                  </a:rPr>
                  <a:t>® </a:t>
                </a:r>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 </m:t>
                        </m:r>
                        <m:r>
                          <a:rPr lang="en-US" b="0" i="1">
                            <a:latin typeface="Cambria Math" panose="02040503050406030204" pitchFamily="18" charset="0"/>
                            <a:sym typeface="Wingdings" pitchFamily="2" charset="2"/>
                          </a:rPr>
                          <m:t>𝐸</m:t>
                        </m:r>
                      </m:e>
                      <m:sub>
                        <m:r>
                          <m:rPr>
                            <m:sty m:val="p"/>
                          </m:rPr>
                          <a:rPr lang="en-US" b="0" i="0">
                            <a:latin typeface="Cambria Math" panose="02040503050406030204" pitchFamily="18" charset="0"/>
                            <a:sym typeface="Wingdings" pitchFamily="2" charset="2"/>
                          </a:rPr>
                          <m:t>CM</m:t>
                        </m:r>
                      </m:sub>
                    </m:sSub>
                    <m:r>
                      <a:rPr lang="en-US" b="0" i="1" smtClean="0">
                        <a:latin typeface="Cambria Math" panose="02040503050406030204" pitchFamily="18" charset="0"/>
                        <a:sym typeface="Wingdings" pitchFamily="2" charset="2"/>
                      </a:rPr>
                      <m:t> =</m:t>
                    </m:r>
                    <m:rad>
                      <m:radPr>
                        <m:degHide m:val="on"/>
                        <m:ctrlPr>
                          <a:rPr lang="en-US" i="1" smtClean="0">
                            <a:latin typeface="Cambria Math" panose="02040503050406030204" pitchFamily="18" charset="0"/>
                            <a:sym typeface="Wingdings" pitchFamily="2" charset="2"/>
                          </a:rPr>
                        </m:ctrlPr>
                      </m:radPr>
                      <m:deg/>
                      <m:e>
                        <m:r>
                          <a:rPr lang="en-US" b="0" i="1" smtClean="0">
                            <a:latin typeface="Cambria Math" panose="02040503050406030204" pitchFamily="18" charset="0"/>
                            <a:sym typeface="Wingdings" pitchFamily="2" charset="2"/>
                          </a:rPr>
                          <m:t>𝑠</m:t>
                        </m:r>
                      </m:e>
                    </m:rad>
                    <m:r>
                      <a:rPr lang="en-US" b="0" i="1" smtClean="0">
                        <a:latin typeface="Cambria Math" panose="02040503050406030204" pitchFamily="18" charset="0"/>
                        <a:ea typeface="Cambria Math" panose="02040503050406030204" pitchFamily="18" charset="0"/>
                        <a:cs typeface="Helvetica Light" charset="0"/>
                        <a:sym typeface="Wingdings" pitchFamily="2" charset="2"/>
                      </a:rPr>
                      <m:t>≈</m:t>
                    </m:r>
                    <m:r>
                      <a:rPr lang="en-US" b="0" i="1" smtClean="0">
                        <a:latin typeface="Cambria Math" panose="02040503050406030204" pitchFamily="18" charset="0"/>
                        <a:ea typeface="Helvetica Light" charset="0"/>
                        <a:cs typeface="Helvetica Light" charset="0"/>
                        <a:sym typeface="Wingdings" pitchFamily="2" charset="2"/>
                      </a:rPr>
                      <m:t>2</m:t>
                    </m:r>
                    <m:sSub>
                      <m:sSubPr>
                        <m:ctrlPr>
                          <a:rPr lang="en-US" b="0" i="1">
                            <a:latin typeface="Cambria Math" panose="02040503050406030204" pitchFamily="18" charset="0"/>
                            <a:ea typeface="Helvetica Light" charset="0"/>
                            <a:cs typeface="Helvetica Light" charset="0"/>
                            <a:sym typeface="Wingdings" pitchFamily="2" charset="2"/>
                          </a:rPr>
                        </m:ctrlPr>
                      </m:sSubPr>
                      <m:e>
                        <m:r>
                          <a:rPr lang="en-US" b="0" i="1">
                            <a:latin typeface="Cambria Math" panose="02040503050406030204" pitchFamily="18" charset="0"/>
                            <a:ea typeface="Helvetica Light" charset="0"/>
                            <a:cs typeface="Helvetica Light" charset="0"/>
                            <a:sym typeface="Wingdings" pitchFamily="2" charset="2"/>
                          </a:rPr>
                          <m:t>𝐸</m:t>
                        </m:r>
                      </m:e>
                      <m:sub>
                        <m:r>
                          <m:rPr>
                            <m:sty m:val="p"/>
                          </m:rPr>
                          <a:rPr lang="en-US" b="0" i="0" smtClean="0">
                            <a:latin typeface="Cambria Math" panose="02040503050406030204" pitchFamily="18" charset="0"/>
                            <a:sym typeface="Wingdings" pitchFamily="2" charset="2"/>
                          </a:rPr>
                          <m:t>beam</m:t>
                        </m:r>
                      </m:sub>
                    </m:sSub>
                  </m:oMath>
                </a14:m>
                <a:endParaRPr lang="en-CH" dirty="0"/>
              </a:p>
            </p:txBody>
          </p:sp>
        </mc:Choice>
        <mc:Fallback xmlns="">
          <p:sp>
            <p:nvSpPr>
              <p:cNvPr id="28" name="TextBox 27">
                <a:extLst>
                  <a:ext uri="{FF2B5EF4-FFF2-40B4-BE49-F238E27FC236}">
                    <a16:creationId xmlns:a16="http://schemas.microsoft.com/office/drawing/2014/main" id="{1088B04B-2F38-2940-7D97-36EDCA154651}"/>
                  </a:ext>
                </a:extLst>
              </p:cNvPr>
              <p:cNvSpPr txBox="1">
                <a:spLocks noRot="1" noChangeAspect="1" noMove="1" noResize="1" noEditPoints="1" noAdjustHandles="1" noChangeArrowheads="1" noChangeShapeType="1" noTextEdit="1"/>
              </p:cNvSpPr>
              <p:nvPr/>
            </p:nvSpPr>
            <p:spPr>
              <a:xfrm>
                <a:off x="2100021" y="3043800"/>
                <a:ext cx="3153018" cy="805285"/>
              </a:xfrm>
              <a:prstGeom prst="rect">
                <a:avLst/>
              </a:prstGeom>
              <a:blipFill>
                <a:blip r:embed="rId3"/>
                <a:stretch>
                  <a:fillRect l="-1606" t="-3125" b="-109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C3E8D1F-4D79-1C10-0A5F-DC9B5C6D1376}"/>
                  </a:ext>
                </a:extLst>
              </p:cNvPr>
              <p:cNvSpPr txBox="1"/>
              <p:nvPr/>
            </p:nvSpPr>
            <p:spPr>
              <a:xfrm>
                <a:off x="7381878" y="3049125"/>
                <a:ext cx="3520132" cy="858633"/>
              </a:xfrm>
              <a:prstGeom prst="rect">
                <a:avLst/>
              </a:prstGeom>
              <a:noFill/>
            </p:spPr>
            <p:txBody>
              <a:bodyPr wrap="square">
                <a:spAutoFit/>
              </a:bodyPr>
              <a:lstStyle/>
              <a:p>
                <a14:m>
                  <m:oMath xmlns:m="http://schemas.openxmlformats.org/officeDocument/2006/math">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𝐸</m:t>
                        </m:r>
                      </m:e>
                      <m:sub>
                        <m:r>
                          <a:rPr lang="en-US" i="1">
                            <a:solidFill>
                              <a:srgbClr val="FF0000"/>
                            </a:solidFill>
                            <a:latin typeface="Cambria Math" panose="02040503050406030204" pitchFamily="18" charset="0"/>
                            <a:sym typeface="Wingdings" pitchFamily="2" charset="2"/>
                          </a:rPr>
                          <m:t>1</m:t>
                        </m:r>
                      </m:sub>
                    </m:sSub>
                    <m:r>
                      <a:rPr lang="en-US" i="1">
                        <a:latin typeface="Cambria Math" panose="02040503050406030204" pitchFamily="18" charset="0"/>
                        <a:sym typeface="Wingdings" pitchFamily="2" charset="2"/>
                      </a:rPr>
                      <m:t>=</m:t>
                    </m:r>
                    <m:sSub>
                      <m:sSubPr>
                        <m:ctrlPr>
                          <a:rPr lang="en-US" i="1">
                            <a:latin typeface="Cambria Math" panose="02040503050406030204" pitchFamily="18" charset="0"/>
                            <a:sym typeface="Wingdings" pitchFamily="2" charset="2"/>
                          </a:rPr>
                        </m:ctrlPr>
                      </m:sSubPr>
                      <m:e>
                        <m:r>
                          <a:rPr lang="en-US" i="1">
                            <a:latin typeface="Cambria Math" panose="02040503050406030204" pitchFamily="18" charset="0"/>
                            <a:sym typeface="Wingdings" pitchFamily="2" charset="2"/>
                          </a:rPr>
                          <m:t>𝐸</m:t>
                        </m:r>
                      </m:e>
                      <m:sub>
                        <m:r>
                          <m:rPr>
                            <m:sty m:val="p"/>
                          </m:rPr>
                          <a:rPr lang="en-US">
                            <a:latin typeface="Cambria Math" panose="02040503050406030204" pitchFamily="18" charset="0"/>
                            <a:sym typeface="Wingdings" pitchFamily="2" charset="2"/>
                          </a:rPr>
                          <m:t>beam</m:t>
                        </m:r>
                      </m:sub>
                    </m:sSub>
                  </m:oMath>
                </a14:m>
                <a:r>
                  <a:rPr lang="en-US" dirty="0">
                    <a:sym typeface="Wingdings" pitchFamily="2" charset="2"/>
                  </a:rPr>
                  <a:t>, </a:t>
                </a:r>
                <a14:m>
                  <m:oMath xmlns:m="http://schemas.openxmlformats.org/officeDocument/2006/math">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r>
                      <a:rPr lang="en-US" b="0" i="1" smtClean="0">
                        <a:solidFill>
                          <a:srgbClr val="0070C0"/>
                        </a:solidFill>
                        <a:latin typeface="Cambria Math" panose="02040503050406030204" pitchFamily="18" charset="0"/>
                        <a:sym typeface="Wingdings" pitchFamily="2" charset="2"/>
                      </a:rPr>
                      <m:t>=</m:t>
                    </m:r>
                    <m:sSub>
                      <m:sSubPr>
                        <m:ctrlPr>
                          <a:rPr lang="en-US" b="0" i="1" smtClean="0">
                            <a:solidFill>
                              <a:srgbClr val="0070C0"/>
                            </a:solidFill>
                            <a:latin typeface="Cambria Math" panose="02040503050406030204" pitchFamily="18" charset="0"/>
                            <a:sym typeface="Wingdings" pitchFamily="2" charset="2"/>
                          </a:rPr>
                        </m:ctrlPr>
                      </m:sSubPr>
                      <m:e>
                        <m:r>
                          <a:rPr lang="en-US" b="0" i="1" smtClean="0">
                            <a:solidFill>
                              <a:srgbClr val="0070C0"/>
                            </a:solidFill>
                            <a:latin typeface="Cambria Math" panose="02040503050406030204" pitchFamily="18" charset="0"/>
                            <a:sym typeface="Wingdings" pitchFamily="2" charset="2"/>
                          </a:rPr>
                          <m:t>𝑚</m:t>
                        </m:r>
                      </m:e>
                      <m:sub>
                        <m:r>
                          <a:rPr lang="en-US" b="0" i="1" smtClean="0">
                            <a:solidFill>
                              <a:srgbClr val="0070C0"/>
                            </a:solidFill>
                            <a:latin typeface="Cambria Math" panose="02040503050406030204" pitchFamily="18" charset="0"/>
                            <a:sym typeface="Wingdings" pitchFamily="2" charset="2"/>
                          </a:rPr>
                          <m:t>2</m:t>
                        </m:r>
                      </m:sub>
                    </m:sSub>
                  </m:oMath>
                </a14:m>
                <a:r>
                  <a:rPr lang="en-CH" dirty="0"/>
                  <a:t>,</a:t>
                </a:r>
                <a:r>
                  <a:rPr lang="en-US" b="1" dirty="0">
                    <a:solidFill>
                      <a:srgbClr val="0070C0"/>
                    </a:solidFill>
                    <a:sym typeface="Wingdings" pitchFamily="2" charset="2"/>
                  </a:rPr>
                  <a:t> </a:t>
                </a:r>
                <a14:m>
                  <m:oMath xmlns:m="http://schemas.openxmlformats.org/officeDocument/2006/math">
                    <m:sSub>
                      <m:sSubPr>
                        <m:ctrlPr>
                          <a:rPr lang="en-US" b="1">
                            <a:solidFill>
                              <a:srgbClr val="0070C0"/>
                            </a:solidFill>
                            <a:latin typeface="Cambria Math" panose="02040503050406030204" pitchFamily="18" charset="0"/>
                            <a:sym typeface="Wingdings" pitchFamily="2" charset="2"/>
                          </a:rPr>
                        </m:ctrlPr>
                      </m:sSubPr>
                      <m:e>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r>
                      <a:rPr lang="en-US" b="1" i="1">
                        <a:solidFill>
                          <a:srgbClr val="0070C0"/>
                        </a:solidFill>
                        <a:latin typeface="Cambria Math" panose="02040503050406030204" pitchFamily="18" charset="0"/>
                        <a:sym typeface="Wingdings" pitchFamily="2" charset="2"/>
                      </a:rPr>
                      <m:t>=</m:t>
                    </m:r>
                    <m:r>
                      <a:rPr lang="en-US" i="1">
                        <a:solidFill>
                          <a:srgbClr val="0070C0"/>
                        </a:solidFill>
                        <a:latin typeface="Cambria Math" panose="02040503050406030204" pitchFamily="18" charset="0"/>
                        <a:sym typeface="Wingdings" pitchFamily="2" charset="2"/>
                      </a:rPr>
                      <m:t>0</m:t>
                    </m:r>
                  </m:oMath>
                </a14:m>
                <a:r>
                  <a:rPr lang="en-CH" dirty="0"/>
                  <a:t>  </a:t>
                </a:r>
              </a:p>
              <a:p>
                <a:endParaRPr lang="en-CH" sz="1000" dirty="0">
                  <a:latin typeface="Symbol" pitchFamily="2" charset="2"/>
                </a:endParaRPr>
              </a:p>
              <a:p>
                <a:r>
                  <a:rPr lang="en-CH" dirty="0">
                    <a:latin typeface="Symbol" pitchFamily="2" charset="2"/>
                  </a:rPr>
                  <a:t>® </a:t>
                </a:r>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 </m:t>
                        </m:r>
                        <m:r>
                          <a:rPr lang="en-US" b="0" i="1">
                            <a:latin typeface="Cambria Math" panose="02040503050406030204" pitchFamily="18" charset="0"/>
                            <a:sym typeface="Wingdings" pitchFamily="2" charset="2"/>
                          </a:rPr>
                          <m:t>𝐸</m:t>
                        </m:r>
                      </m:e>
                      <m:sub>
                        <m:r>
                          <m:rPr>
                            <m:sty m:val="p"/>
                          </m:rPr>
                          <a:rPr lang="en-US" b="0" i="0">
                            <a:latin typeface="Cambria Math" panose="02040503050406030204" pitchFamily="18" charset="0"/>
                            <a:sym typeface="Wingdings" pitchFamily="2" charset="2"/>
                          </a:rPr>
                          <m:t>CM</m:t>
                        </m:r>
                      </m:sub>
                    </m:sSub>
                    <m:r>
                      <a:rPr lang="en-US" b="0" i="1">
                        <a:latin typeface="Cambria Math" panose="02040503050406030204" pitchFamily="18" charset="0"/>
                        <a:ea typeface="Cambria Math" panose="02040503050406030204" pitchFamily="18" charset="0"/>
                        <a:cs typeface="Helvetica Light" charset="0"/>
                        <a:sym typeface="Wingdings" pitchFamily="2" charset="2"/>
                      </a:rPr>
                      <m:t>≈</m:t>
                    </m:r>
                    <m:rad>
                      <m:radPr>
                        <m:degHide m:val="on"/>
                        <m:ctrlPr>
                          <a:rPr lang="en-US" i="1" smtClean="0">
                            <a:latin typeface="Cambria Math" panose="02040503050406030204" pitchFamily="18" charset="0"/>
                            <a:sym typeface="Wingdings" pitchFamily="2" charset="2"/>
                          </a:rPr>
                        </m:ctrlPr>
                      </m:radPr>
                      <m:deg/>
                      <m:e>
                        <m:r>
                          <a:rPr lang="en-US" b="0" i="1" smtClean="0">
                            <a:latin typeface="Cambria Math" panose="02040503050406030204" pitchFamily="18" charset="0"/>
                            <a:sym typeface="Wingdings" pitchFamily="2" charset="2"/>
                          </a:rPr>
                          <m:t>2</m:t>
                        </m:r>
                        <m:sSub>
                          <m:sSubPr>
                            <m:ctrlPr>
                              <a:rPr lang="en-US" b="0" i="1">
                                <a:solidFill>
                                  <a:srgbClr val="0070C0"/>
                                </a:solidFill>
                                <a:latin typeface="Cambria Math" panose="02040503050406030204" pitchFamily="18" charset="0"/>
                                <a:sym typeface="Wingdings" pitchFamily="2" charset="2"/>
                              </a:rPr>
                            </m:ctrlPr>
                          </m:sSubPr>
                          <m:e>
                            <m:sSub>
                              <m:sSubPr>
                                <m:ctrlPr>
                                  <a:rPr lang="en-US" b="0" i="1">
                                    <a:solidFill>
                                      <a:srgbClr val="0070C0"/>
                                    </a:solidFill>
                                    <a:latin typeface="Cambria Math" panose="02040503050406030204" pitchFamily="18" charset="0"/>
                                    <a:sym typeface="Wingdings" pitchFamily="2" charset="2"/>
                                  </a:rPr>
                                </m:ctrlPr>
                              </m:sSubPr>
                              <m:e>
                                <m:r>
                                  <a:rPr lang="en-US" b="0" i="1">
                                    <a:solidFill>
                                      <a:srgbClr val="0070C0"/>
                                    </a:solidFill>
                                    <a:latin typeface="Cambria Math" panose="02040503050406030204" pitchFamily="18" charset="0"/>
                                    <a:sym typeface="Wingdings" pitchFamily="2" charset="2"/>
                                  </a:rPr>
                                  <m:t>𝑚</m:t>
                                </m:r>
                              </m:e>
                              <m:sub>
                                <m:r>
                                  <a:rPr lang="en-US" b="0" i="1">
                                    <a:solidFill>
                                      <a:srgbClr val="0070C0"/>
                                    </a:solidFill>
                                    <a:latin typeface="Cambria Math" panose="02040503050406030204" pitchFamily="18" charset="0"/>
                                    <a:sym typeface="Wingdings" pitchFamily="2" charset="2"/>
                                  </a:rPr>
                                  <m:t>2</m:t>
                                </m:r>
                              </m:sub>
                            </m:sSub>
                            <m:r>
                              <a:rPr lang="en-US" b="0" i="1">
                                <a:latin typeface="Cambria Math" panose="02040503050406030204" pitchFamily="18" charset="0"/>
                                <a:sym typeface="Wingdings" pitchFamily="2" charset="2"/>
                              </a:rPr>
                              <m:t>𝐸</m:t>
                            </m:r>
                          </m:e>
                          <m:sub>
                            <m:r>
                              <m:rPr>
                                <m:sty m:val="p"/>
                              </m:rPr>
                              <a:rPr lang="en-US" b="0" i="0">
                                <a:latin typeface="Cambria Math" panose="02040503050406030204" pitchFamily="18" charset="0"/>
                                <a:sym typeface="Wingdings" pitchFamily="2" charset="2"/>
                              </a:rPr>
                              <m:t>beam</m:t>
                            </m:r>
                          </m:sub>
                        </m:sSub>
                      </m:e>
                    </m:rad>
                  </m:oMath>
                </a14:m>
                <a:endParaRPr lang="en-CH" dirty="0"/>
              </a:p>
            </p:txBody>
          </p:sp>
        </mc:Choice>
        <mc:Fallback xmlns="">
          <p:sp>
            <p:nvSpPr>
              <p:cNvPr id="29" name="TextBox 28">
                <a:extLst>
                  <a:ext uri="{FF2B5EF4-FFF2-40B4-BE49-F238E27FC236}">
                    <a16:creationId xmlns:a16="http://schemas.microsoft.com/office/drawing/2014/main" id="{6C3E8D1F-4D79-1C10-0A5F-DC9B5C6D1376}"/>
                  </a:ext>
                </a:extLst>
              </p:cNvPr>
              <p:cNvSpPr txBox="1">
                <a:spLocks noRot="1" noChangeAspect="1" noMove="1" noResize="1" noEditPoints="1" noAdjustHandles="1" noChangeArrowheads="1" noChangeShapeType="1" noTextEdit="1"/>
              </p:cNvSpPr>
              <p:nvPr/>
            </p:nvSpPr>
            <p:spPr>
              <a:xfrm>
                <a:off x="7381878" y="3049125"/>
                <a:ext cx="3520132" cy="858633"/>
              </a:xfrm>
              <a:prstGeom prst="rect">
                <a:avLst/>
              </a:prstGeom>
              <a:blipFill>
                <a:blip r:embed="rId4"/>
                <a:stretch>
                  <a:fillRect l="-1439" t="-2941" b="-7353"/>
                </a:stretch>
              </a:blipFill>
            </p:spPr>
            <p:txBody>
              <a:bodyPr/>
              <a:lstStyle/>
              <a:p>
                <a:r>
                  <a:rPr lang="en-GB">
                    <a:noFill/>
                  </a:rPr>
                  <a:t> </a:t>
                </a:r>
              </a:p>
            </p:txBody>
          </p:sp>
        </mc:Fallback>
      </mc:AlternateContent>
      <p:sp>
        <p:nvSpPr>
          <p:cNvPr id="4" name="Rounded Rectangle 3">
            <a:extLst>
              <a:ext uri="{FF2B5EF4-FFF2-40B4-BE49-F238E27FC236}">
                <a16:creationId xmlns:a16="http://schemas.microsoft.com/office/drawing/2014/main" id="{A0A90BC1-1A4A-FE78-F839-57C16369B7A1}"/>
              </a:ext>
            </a:extLst>
          </p:cNvPr>
          <p:cNvSpPr/>
          <p:nvPr/>
        </p:nvSpPr>
        <p:spPr>
          <a:xfrm>
            <a:off x="6362560" y="1054514"/>
            <a:ext cx="5383369" cy="542466"/>
          </a:xfrm>
          <a:prstGeom prst="roundRect">
            <a:avLst>
              <a:gd name="adj" fmla="val 4796"/>
            </a:avLst>
          </a:prstGeom>
          <a:ln>
            <a:solidFill>
              <a:schemeClr val="tx1">
                <a:lumMod val="50000"/>
                <a:lumOff val="50000"/>
              </a:schemeClr>
            </a:solidFill>
          </a:ln>
        </p:spPr>
        <p:txBody>
          <a:bodyPr wrap="non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54CF76D-A614-F03C-26D5-FA004121BE88}"/>
                  </a:ext>
                </a:extLst>
              </p:cNvPr>
              <p:cNvSpPr txBox="1"/>
              <p:nvPr/>
            </p:nvSpPr>
            <p:spPr>
              <a:xfrm>
                <a:off x="2209768" y="4181097"/>
                <a:ext cx="8056450" cy="713657"/>
              </a:xfrm>
              <a:prstGeom prst="rect">
                <a:avLst/>
              </a:prstGeom>
              <a:noFill/>
            </p:spPr>
            <p:txBody>
              <a:bodyPr wrap="square" rtlCol="0">
                <a:spAutoFit/>
              </a:bodyPr>
              <a:lstStyle/>
              <a:p>
                <a:pPr>
                  <a:spcBef>
                    <a:spcPts val="3000"/>
                  </a:spcBef>
                </a:pPr>
                <a:r>
                  <a:rPr lang="en-CH" sz="1600" dirty="0">
                    <a:solidFill>
                      <a:schemeClr val="tx1"/>
                    </a:solidFill>
                    <a:latin typeface="Helvetica" pitchFamily="2" charset="0"/>
                    <a:ea typeface="Helvetica Light" charset="0"/>
                    <a:cs typeface="Helvetica Light" charset="0"/>
                    <a:sym typeface="Wingdings" pitchFamily="2" charset="2"/>
                  </a:rPr>
                  <a:t>Huge advantage of colliders over fixed target; for protons: </a:t>
                </a:r>
                <a14:m>
                  <m:oMath xmlns:m="http://schemas.openxmlformats.org/officeDocument/2006/math">
                    <m:sSub>
                      <m:sSubPr>
                        <m:ctrlPr>
                          <a:rPr lang="en-US" sz="1600" b="0" i="1">
                            <a:solidFill>
                              <a:schemeClr val="tx1"/>
                            </a:solidFill>
                            <a:latin typeface="Cambria Math" panose="02040503050406030204" pitchFamily="18" charset="0"/>
                            <a:sym typeface="Wingdings" pitchFamily="2" charset="2"/>
                          </a:rPr>
                        </m:ctrlPr>
                      </m:sSubPr>
                      <m:e>
                        <m:r>
                          <a:rPr lang="en-US" sz="1600" b="0" i="1">
                            <a:solidFill>
                              <a:schemeClr val="tx1"/>
                            </a:solidFill>
                            <a:latin typeface="Cambria Math" panose="02040503050406030204" pitchFamily="18" charset="0"/>
                            <a:sym typeface="Wingdings" pitchFamily="2" charset="2"/>
                          </a:rPr>
                          <m:t>𝐸</m:t>
                        </m:r>
                      </m:e>
                      <m:sub>
                        <m:r>
                          <m:rPr>
                            <m:sty m:val="p"/>
                          </m:rPr>
                          <a:rPr lang="en-US" sz="1600" b="0" i="1">
                            <a:solidFill>
                              <a:schemeClr val="tx1"/>
                            </a:solidFill>
                            <a:latin typeface="Cambria Math" panose="02040503050406030204" pitchFamily="18" charset="0"/>
                            <a:sym typeface="Wingdings" pitchFamily="2" charset="2"/>
                          </a:rPr>
                          <m:t>CM</m:t>
                        </m:r>
                      </m:sub>
                    </m:sSub>
                    <m:r>
                      <a:rPr lang="en-US" sz="1600" b="0" i="1">
                        <a:solidFill>
                          <a:schemeClr val="tx1"/>
                        </a:solidFill>
                        <a:latin typeface="Cambria Math" panose="02040503050406030204" pitchFamily="18" charset="0"/>
                        <a:ea typeface="Helvetica Light" charset="0"/>
                        <a:cs typeface="Helvetica Light" charset="0"/>
                        <a:sym typeface="Wingdings" pitchFamily="2" charset="2"/>
                      </a:rPr>
                      <m:t>=1.4</m:t>
                    </m:r>
                    <m:rad>
                      <m:radPr>
                        <m:degHide m:val="on"/>
                        <m:ctrlPr>
                          <a:rPr lang="en-US" sz="1600" i="1">
                            <a:solidFill>
                              <a:schemeClr val="tx1"/>
                            </a:solidFill>
                            <a:latin typeface="Cambria Math" panose="02040503050406030204" pitchFamily="18" charset="0"/>
                            <a:sym typeface="Wingdings" pitchFamily="2" charset="2"/>
                          </a:rPr>
                        </m:ctrlPr>
                      </m:radPr>
                      <m:deg/>
                      <m:e>
                        <m:r>
                          <m:rPr>
                            <m:sty m:val="p"/>
                          </m:rPr>
                          <a:rPr lang="en-US" sz="1600" b="0" i="1">
                            <a:solidFill>
                              <a:schemeClr val="tx1"/>
                            </a:solidFill>
                            <a:latin typeface="Cambria Math" panose="02040503050406030204" pitchFamily="18" charset="0"/>
                            <a:sym typeface="Wingdings" pitchFamily="2" charset="2"/>
                          </a:rPr>
                          <m:t>GeV</m:t>
                        </m:r>
                      </m:e>
                    </m:rad>
                    <m:rad>
                      <m:radPr>
                        <m:degHide m:val="on"/>
                        <m:ctrlPr>
                          <a:rPr lang="en-US" sz="1600" i="1">
                            <a:solidFill>
                              <a:schemeClr val="tx1"/>
                            </a:solidFill>
                            <a:latin typeface="Cambria Math" panose="02040503050406030204" pitchFamily="18" charset="0"/>
                            <a:sym typeface="Wingdings" pitchFamily="2" charset="2"/>
                          </a:rPr>
                        </m:ctrlPr>
                      </m:radPr>
                      <m:deg/>
                      <m:e>
                        <m:sSub>
                          <m:sSubPr>
                            <m:ctrlPr>
                              <a:rPr lang="en-US" sz="1600" b="0" i="1">
                                <a:solidFill>
                                  <a:schemeClr val="tx1"/>
                                </a:solidFill>
                                <a:latin typeface="Cambria Math" panose="02040503050406030204" pitchFamily="18" charset="0"/>
                                <a:sym typeface="Wingdings" pitchFamily="2" charset="2"/>
                              </a:rPr>
                            </m:ctrlPr>
                          </m:sSubPr>
                          <m:e>
                            <m:r>
                              <a:rPr lang="en-US" sz="1600" b="0" i="1">
                                <a:solidFill>
                                  <a:schemeClr val="tx1"/>
                                </a:solidFill>
                                <a:latin typeface="Cambria Math" panose="02040503050406030204" pitchFamily="18" charset="0"/>
                                <a:sym typeface="Wingdings" pitchFamily="2" charset="2"/>
                              </a:rPr>
                              <m:t>𝐸</m:t>
                            </m:r>
                          </m:e>
                          <m:sub>
                            <m:r>
                              <m:rPr>
                                <m:sty m:val="p"/>
                              </m:rPr>
                              <a:rPr lang="en-US" sz="1600" b="0" i="1">
                                <a:solidFill>
                                  <a:schemeClr val="tx1"/>
                                </a:solidFill>
                                <a:latin typeface="Cambria Math" panose="02040503050406030204" pitchFamily="18" charset="0"/>
                                <a:sym typeface="Wingdings" pitchFamily="2" charset="2"/>
                              </a:rPr>
                              <m:t>beam</m:t>
                            </m:r>
                          </m:sub>
                        </m:sSub>
                      </m:e>
                    </m:rad>
                  </m:oMath>
                </a14:m>
                <a:endParaRPr lang="en-CH" sz="1600" dirty="0">
                  <a:solidFill>
                    <a:schemeClr val="tx1"/>
                  </a:solidFill>
                  <a:latin typeface="Helvetica" pitchFamily="2" charset="0"/>
                  <a:ea typeface="Helvetica Light" charset="0"/>
                  <a:cs typeface="Helvetica Light" charset="0"/>
                  <a:sym typeface="Wingdings" pitchFamily="2" charset="2"/>
                </a:endParaRPr>
              </a:p>
              <a:p>
                <a:pPr>
                  <a:spcBef>
                    <a:spcPts val="600"/>
                  </a:spcBef>
                </a:pPr>
                <a:r>
                  <a:rPr lang="en-CH" sz="1600" dirty="0">
                    <a:solidFill>
                      <a:schemeClr val="tx1"/>
                    </a:solidFill>
                    <a:latin typeface="Symbol" pitchFamily="2" charset="2"/>
                    <a:ea typeface="Helvetica Light" charset="0"/>
                    <a:cs typeface="Helvetica Light" charset="0"/>
                    <a:sym typeface="Wingdings" pitchFamily="2" charset="2"/>
                  </a:rPr>
                  <a:t>® </a:t>
                </a:r>
                <a:r>
                  <a:rPr lang="en-CH" sz="1600" dirty="0">
                    <a:solidFill>
                      <a:schemeClr val="tx1"/>
                    </a:solidFill>
                    <a:latin typeface="Helvetica" pitchFamily="2" charset="0"/>
                    <a:ea typeface="Helvetica Light" charset="0"/>
                    <a:cs typeface="Helvetica Light" charset="0"/>
                    <a:sym typeface="Wingdings" pitchFamily="2" charset="2"/>
                  </a:rPr>
                  <a:t> </a:t>
                </a:r>
                <a14:m>
                  <m:oMath xmlns:m="http://schemas.openxmlformats.org/officeDocument/2006/math">
                    <m:sSub>
                      <m:sSubPr>
                        <m:ctrlPr>
                          <a:rPr lang="en-US" sz="1600" b="0" i="1">
                            <a:solidFill>
                              <a:schemeClr val="tx1"/>
                            </a:solidFill>
                            <a:latin typeface="Cambria Math" panose="02040503050406030204" pitchFamily="18" charset="0"/>
                            <a:sym typeface="Wingdings" pitchFamily="2" charset="2"/>
                          </a:rPr>
                        </m:ctrlPr>
                      </m:sSubPr>
                      <m:e>
                        <m:r>
                          <a:rPr lang="en-US" sz="1600" b="0" i="1">
                            <a:solidFill>
                              <a:schemeClr val="tx1"/>
                            </a:solidFill>
                            <a:latin typeface="Cambria Math" panose="02040503050406030204" pitchFamily="18" charset="0"/>
                            <a:sym typeface="Wingdings" pitchFamily="2" charset="2"/>
                          </a:rPr>
                          <m:t>𝐸</m:t>
                        </m:r>
                      </m:e>
                      <m:sub>
                        <m:r>
                          <m:rPr>
                            <m:sty m:val="p"/>
                          </m:rPr>
                          <a:rPr lang="en-US" sz="1600" b="0" i="1">
                            <a:solidFill>
                              <a:schemeClr val="tx1"/>
                            </a:solidFill>
                            <a:latin typeface="Cambria Math" panose="02040503050406030204" pitchFamily="18" charset="0"/>
                            <a:sym typeface="Wingdings" pitchFamily="2" charset="2"/>
                          </a:rPr>
                          <m:t>CM</m:t>
                        </m:r>
                      </m:sub>
                    </m:sSub>
                    <m:r>
                      <a:rPr lang="en-US" sz="1600" b="0" i="1">
                        <a:solidFill>
                          <a:schemeClr val="tx1"/>
                        </a:solidFill>
                        <a:latin typeface="Cambria Math" panose="02040503050406030204" pitchFamily="18" charset="0"/>
                        <a:ea typeface="Helvetica Light" charset="0"/>
                        <a:cs typeface="Helvetica Light" charset="0"/>
                        <a:sym typeface="Wingdings" pitchFamily="2" charset="2"/>
                      </a:rPr>
                      <m:t>=14 </m:t>
                    </m:r>
                    <m:r>
                      <m:rPr>
                        <m:sty m:val="p"/>
                      </m:rPr>
                      <a:rPr lang="en-US" sz="1600" b="0" i="1">
                        <a:solidFill>
                          <a:schemeClr val="tx1"/>
                        </a:solidFill>
                        <a:latin typeface="Cambria Math" panose="02040503050406030204" pitchFamily="18" charset="0"/>
                        <a:ea typeface="Helvetica Light" charset="0"/>
                        <a:cs typeface="Helvetica Light" charset="0"/>
                        <a:sym typeface="Wingdings" pitchFamily="2" charset="2"/>
                      </a:rPr>
                      <m:t>TeV</m:t>
                    </m:r>
                  </m:oMath>
                </a14:m>
                <a:r>
                  <a:rPr lang="en-CH" sz="1600" dirty="0">
                    <a:solidFill>
                      <a:schemeClr val="tx1"/>
                    </a:solidFill>
                    <a:latin typeface="Helvetica" pitchFamily="2" charset="0"/>
                    <a:ea typeface="Helvetica Light" charset="0"/>
                    <a:cs typeface="Helvetica Light" charset="0"/>
                    <a:sym typeface="Wingdings" pitchFamily="2" charset="2"/>
                  </a:rPr>
                  <a:t> would require a 100’000 TeV = 100 PeV beam in fixed target mode</a:t>
                </a:r>
              </a:p>
            </p:txBody>
          </p:sp>
        </mc:Choice>
        <mc:Fallback xmlns="">
          <p:sp>
            <p:nvSpPr>
              <p:cNvPr id="7" name="TextBox 6">
                <a:extLst>
                  <a:ext uri="{FF2B5EF4-FFF2-40B4-BE49-F238E27FC236}">
                    <a16:creationId xmlns:a16="http://schemas.microsoft.com/office/drawing/2014/main" id="{654CF76D-A614-F03C-26D5-FA004121BE88}"/>
                  </a:ext>
                </a:extLst>
              </p:cNvPr>
              <p:cNvSpPr txBox="1">
                <a:spLocks noRot="1" noChangeAspect="1" noMove="1" noResize="1" noEditPoints="1" noAdjustHandles="1" noChangeArrowheads="1" noChangeShapeType="1" noTextEdit="1"/>
              </p:cNvSpPr>
              <p:nvPr/>
            </p:nvSpPr>
            <p:spPr>
              <a:xfrm>
                <a:off x="2209768" y="4181097"/>
                <a:ext cx="8056450" cy="713657"/>
              </a:xfrm>
              <a:prstGeom prst="rect">
                <a:avLst/>
              </a:prstGeom>
              <a:blipFill>
                <a:blip r:embed="rId5"/>
                <a:stretch>
                  <a:fillRect l="-314" b="-877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9D45556-CA4C-C6E3-7CC1-178294C4E63B}"/>
                  </a:ext>
                </a:extLst>
              </p:cNvPr>
              <p:cNvSpPr txBox="1"/>
              <p:nvPr/>
            </p:nvSpPr>
            <p:spPr>
              <a:xfrm>
                <a:off x="2209768" y="5024369"/>
                <a:ext cx="7554452" cy="338554"/>
              </a:xfrm>
              <a:prstGeom prst="rect">
                <a:avLst/>
              </a:prstGeom>
              <a:noFill/>
            </p:spPr>
            <p:txBody>
              <a:bodyPr wrap="square">
                <a:spAutoFit/>
              </a:bodyPr>
              <a:lstStyle/>
              <a:p>
                <a:r>
                  <a:rPr lang="en-CH" sz="1600" dirty="0">
                    <a:solidFill>
                      <a:prstClr val="black"/>
                    </a:solidFill>
                    <a:latin typeface="Helvetica" pitchFamily="2" charset="0"/>
                    <a:ea typeface="Helvetica Light" charset="0"/>
                    <a:cs typeface="Helvetica Light" charset="0"/>
                    <a:sym typeface="Wingdings" pitchFamily="2" charset="2"/>
                  </a:rPr>
                  <a:t>Collider reaches much higher</a:t>
                </a:r>
                <a14:m>
                  <m:oMath xmlns:m="http://schemas.openxmlformats.org/officeDocument/2006/math">
                    <m:sSub>
                      <m:sSubPr>
                        <m:ctrlPr>
                          <a:rPr lang="en-US" sz="1600" i="1">
                            <a:latin typeface="Cambria Math" panose="02040503050406030204" pitchFamily="18" charset="0"/>
                            <a:sym typeface="Wingdings" pitchFamily="2" charset="2"/>
                          </a:rPr>
                        </m:ctrlPr>
                      </m:sSubPr>
                      <m:e>
                        <m:r>
                          <a:rPr lang="en-US" sz="1600" i="1">
                            <a:latin typeface="Cambria Math" panose="02040503050406030204" pitchFamily="18" charset="0"/>
                            <a:sym typeface="Wingdings" pitchFamily="2" charset="2"/>
                          </a:rPr>
                          <m:t> </m:t>
                        </m:r>
                        <m:r>
                          <a:rPr lang="en-US" sz="1600" i="1">
                            <a:latin typeface="Cambria Math" panose="02040503050406030204" pitchFamily="18" charset="0"/>
                            <a:sym typeface="Wingdings" pitchFamily="2" charset="2"/>
                          </a:rPr>
                          <m:t>𝐸</m:t>
                        </m:r>
                      </m:e>
                      <m:sub>
                        <m:r>
                          <m:rPr>
                            <m:sty m:val="p"/>
                          </m:rPr>
                          <a:rPr lang="en-US" sz="1600">
                            <a:latin typeface="Cambria Math" panose="02040503050406030204" pitchFamily="18" charset="0"/>
                            <a:sym typeface="Wingdings" pitchFamily="2" charset="2"/>
                          </a:rPr>
                          <m:t>CM</m:t>
                        </m:r>
                      </m:sub>
                    </m:sSub>
                  </m:oMath>
                </a14:m>
                <a:r>
                  <a:rPr lang="en-CH" sz="1600" dirty="0">
                    <a:solidFill>
                      <a:prstClr val="black"/>
                    </a:solidFill>
                    <a:latin typeface="Helvetica" pitchFamily="2" charset="0"/>
                    <a:ea typeface="Helvetica Light" charset="0"/>
                    <a:cs typeface="Helvetica Light" charset="0"/>
                    <a:sym typeface="Wingdings" pitchFamily="2" charset="2"/>
                  </a:rPr>
                  <a:t>, so why are fixed target collisions still useful? </a:t>
                </a:r>
                <a:endParaRPr lang="en-GB" dirty="0"/>
              </a:p>
            </p:txBody>
          </p:sp>
        </mc:Choice>
        <mc:Fallback xmlns="">
          <p:sp>
            <p:nvSpPr>
              <p:cNvPr id="8" name="TextBox 7">
                <a:extLst>
                  <a:ext uri="{FF2B5EF4-FFF2-40B4-BE49-F238E27FC236}">
                    <a16:creationId xmlns:a16="http://schemas.microsoft.com/office/drawing/2014/main" id="{D9D45556-CA4C-C6E3-7CC1-178294C4E63B}"/>
                  </a:ext>
                </a:extLst>
              </p:cNvPr>
              <p:cNvSpPr txBox="1">
                <a:spLocks noRot="1" noChangeAspect="1" noMove="1" noResize="1" noEditPoints="1" noAdjustHandles="1" noChangeArrowheads="1" noChangeShapeType="1" noTextEdit="1"/>
              </p:cNvSpPr>
              <p:nvPr/>
            </p:nvSpPr>
            <p:spPr>
              <a:xfrm>
                <a:off x="2209768" y="5024369"/>
                <a:ext cx="7554452" cy="338554"/>
              </a:xfrm>
              <a:prstGeom prst="rect">
                <a:avLst/>
              </a:prstGeom>
              <a:blipFill>
                <a:blip r:embed="rId6"/>
                <a:stretch>
                  <a:fillRect l="-336" t="-3571" b="-21429"/>
                </a:stretch>
              </a:blipFill>
            </p:spPr>
            <p:txBody>
              <a:bodyPr/>
              <a:lstStyle/>
              <a:p>
                <a:r>
                  <a:rPr lang="en-GB">
                    <a:noFill/>
                  </a:rPr>
                  <a:t> </a:t>
                </a:r>
              </a:p>
            </p:txBody>
          </p:sp>
        </mc:Fallback>
      </mc:AlternateContent>
    </p:spTree>
    <p:extLst>
      <p:ext uri="{BB962C8B-B14F-4D97-AF65-F5344CB8AC3E}">
        <p14:creationId xmlns:p14="http://schemas.microsoft.com/office/powerpoint/2010/main" val="1088327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0AC50-9225-75CB-C76B-54C2E7FE64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C4223B-47E1-1557-C384-8F488538236B}"/>
              </a:ext>
            </a:extLst>
          </p:cNvPr>
          <p:cNvSpPr>
            <a:spLocks noGrp="1"/>
          </p:cNvSpPr>
          <p:nvPr>
            <p:ph type="sldNum" sz="quarter" idx="4"/>
          </p:nvPr>
        </p:nvSpPr>
        <p:spPr/>
        <p:txBody>
          <a:bodyPr/>
          <a:lstStyle/>
          <a:p>
            <a:pPr>
              <a:defRPr/>
            </a:pPr>
            <a:fld id="{611C2F03-9E95-40C9-A99F-3C4F7EE8CF2A}" type="slidenum">
              <a:rPr lang="en-GB" smtClean="0"/>
              <a:pPr>
                <a:defRPr/>
              </a:pPr>
              <a:t>37</a:t>
            </a:fld>
            <a:endParaRPr lang="en-GB"/>
          </a:p>
        </p:txBody>
      </p:sp>
      <p:sp>
        <p:nvSpPr>
          <p:cNvPr id="3" name="TextBox 2">
            <a:extLst>
              <a:ext uri="{FF2B5EF4-FFF2-40B4-BE49-F238E27FC236}">
                <a16:creationId xmlns:a16="http://schemas.microsoft.com/office/drawing/2014/main" id="{1712D5EB-13DB-F7E3-8CF8-C666D5066259}"/>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Particle collider versus fixed target</a:t>
            </a:r>
            <a:endParaRPr lang="en-US" sz="280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89907C3-F168-6F85-591E-96E7EDAA4FBB}"/>
                  </a:ext>
                </a:extLst>
              </p:cNvPr>
              <p:cNvSpPr/>
              <p:nvPr/>
            </p:nvSpPr>
            <p:spPr>
              <a:xfrm>
                <a:off x="623288" y="1106030"/>
                <a:ext cx="11568712" cy="382349"/>
              </a:xfrm>
              <a:prstGeom prst="rect">
                <a:avLst/>
              </a:prstGeom>
            </p:spPr>
            <p:txBody>
              <a:bodyPr wrap="square">
                <a:spAutoFit/>
              </a:bodyPr>
              <a:lstStyle/>
              <a:p>
                <a:pPr defTabSz="457200" fontAlgn="base">
                  <a:spcBef>
                    <a:spcPts val="1800"/>
                  </a:spcBef>
                  <a:spcAft>
                    <a:spcPct val="0"/>
                  </a:spcAft>
                  <a:defRPr/>
                </a:pPr>
                <a:r>
                  <a:rPr lang="en-US" sz="1600" b="1" dirty="0">
                    <a:solidFill>
                      <a:srgbClr val="000000"/>
                    </a:solidFill>
                    <a:latin typeface="Helvetica" pitchFamily="2" charset="0"/>
                  </a:rPr>
                  <a:t>Central collisions </a:t>
                </a:r>
                <a:r>
                  <a:rPr lang="en-US" sz="1600" dirty="0">
                    <a:solidFill>
                      <a:srgbClr val="000000"/>
                    </a:solidFill>
                    <a:latin typeface="Helvetica" pitchFamily="2" charset="0"/>
                  </a:rPr>
                  <a:t>vs.</a:t>
                </a:r>
                <a:r>
                  <a:rPr lang="en-US" sz="1600" b="1" dirty="0">
                    <a:solidFill>
                      <a:srgbClr val="000000"/>
                    </a:solidFill>
                    <a:latin typeface="Helvetica" pitchFamily="2" charset="0"/>
                  </a:rPr>
                  <a:t> hitting a stationary (“fixed”) target?     </a:t>
                </a:r>
                <a14:m>
                  <m:oMath xmlns:m="http://schemas.openxmlformats.org/officeDocument/2006/math">
                    <m:sSubSup>
                      <m:sSubSupPr>
                        <m:ctrlPr>
                          <a:rPr lang="en-US" b="0" i="1" smtClean="0">
                            <a:latin typeface="Cambria Math" panose="02040503050406030204" pitchFamily="18" charset="0"/>
                            <a:sym typeface="Wingdings" pitchFamily="2" charset="2"/>
                          </a:rPr>
                        </m:ctrlPr>
                      </m:sSubSupPr>
                      <m:e>
                        <m:r>
                          <a:rPr lang="en-US" b="0" i="1" smtClean="0">
                            <a:latin typeface="Cambria Math" panose="02040503050406030204" pitchFamily="18" charset="0"/>
                            <a:sym typeface="Wingdings" pitchFamily="2" charset="2"/>
                          </a:rPr>
                          <m:t>𝐸</m:t>
                        </m:r>
                      </m:e>
                      <m:sub>
                        <m:r>
                          <m:rPr>
                            <m:sty m:val="p"/>
                          </m:rPr>
                          <a:rPr lang="en-US" b="0" i="0" smtClean="0">
                            <a:latin typeface="Cambria Math" panose="02040503050406030204" pitchFamily="18" charset="0"/>
                            <a:sym typeface="Wingdings" pitchFamily="2" charset="2"/>
                          </a:rPr>
                          <m:t>CM</m:t>
                        </m:r>
                      </m:sub>
                      <m:sup>
                        <m:r>
                          <a:rPr lang="en-US" b="0" i="1" smtClean="0">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 </m:t>
                    </m:r>
                    <m:r>
                      <a:rPr lang="en-US" i="1">
                        <a:latin typeface="Cambria Math" panose="02040503050406030204" pitchFamily="18" charset="0"/>
                        <a:sym typeface="Wingdings" pitchFamily="2" charset="2"/>
                      </a:rPr>
                      <m:t>𝑠</m:t>
                    </m:r>
                    <m:r>
                      <a:rPr lang="en-US" i="1">
                        <a:latin typeface="Cambria Math" panose="02040503050406030204" pitchFamily="18" charset="0"/>
                        <a:ea typeface="Helvetica Light" charset="0"/>
                        <a:cs typeface="Helvetica Light" charset="0"/>
                        <a:sym typeface="Wingdings" pitchFamily="2" charset="2"/>
                      </a:rPr>
                      <m:t>=</m:t>
                    </m:r>
                    <m:sSup>
                      <m:sSupPr>
                        <m:ctrlPr>
                          <a:rPr lang="en-US" i="1">
                            <a:solidFill>
                              <a:srgbClr val="FF0000"/>
                            </a:solidFill>
                            <a:latin typeface="Cambria Math" panose="02040503050406030204" pitchFamily="18" charset="0"/>
                            <a:sym typeface="Wingdings" pitchFamily="2" charset="2"/>
                          </a:rPr>
                        </m:ctrlPr>
                      </m:sSupPr>
                      <m:e>
                        <m:d>
                          <m:dPr>
                            <m:ctrlPr>
                              <a:rPr lang="en-US" i="1">
                                <a:solidFill>
                                  <a:srgbClr val="FF0000"/>
                                </a:solidFill>
                                <a:latin typeface="Cambria Math" panose="02040503050406030204" pitchFamily="18" charset="0"/>
                                <a:sym typeface="Wingdings" pitchFamily="2" charset="2"/>
                              </a:rPr>
                            </m:ctrlPr>
                          </m:dPr>
                          <m:e>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𝑝</m:t>
                                </m:r>
                              </m:e>
                              <m:sub>
                                <m:r>
                                  <a:rPr lang="en-US" i="1">
                                    <a:solidFill>
                                      <a:srgbClr val="FF0000"/>
                                    </a:solidFill>
                                    <a:latin typeface="Cambria Math" panose="02040503050406030204" pitchFamily="18" charset="0"/>
                                    <a:sym typeface="Wingdings" pitchFamily="2" charset="2"/>
                                  </a:rPr>
                                  <m:t>1</m:t>
                                </m:r>
                              </m:sub>
                            </m:sSub>
                            <m:r>
                              <a:rPr lang="en-US" i="1">
                                <a:latin typeface="Cambria Math" panose="02040503050406030204" pitchFamily="18" charset="0"/>
                                <a:sym typeface="Wingdings" pitchFamily="2" charset="2"/>
                              </a:rPr>
                              <m:t>+</m:t>
                            </m:r>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𝑝</m:t>
                                </m:r>
                              </m:e>
                              <m:sub>
                                <m:r>
                                  <a:rPr lang="en-US" b="0" i="1" smtClean="0">
                                    <a:solidFill>
                                      <a:srgbClr val="0070C0"/>
                                    </a:solidFill>
                                    <a:latin typeface="Cambria Math" panose="02040503050406030204" pitchFamily="18" charset="0"/>
                                    <a:sym typeface="Wingdings" pitchFamily="2" charset="2"/>
                                  </a:rPr>
                                  <m:t>2</m:t>
                                </m:r>
                              </m:sub>
                            </m:sSub>
                          </m:e>
                        </m:d>
                      </m:e>
                      <m:sup>
                        <m:r>
                          <a:rPr lang="en-US" i="1">
                            <a:latin typeface="Cambria Math" panose="02040503050406030204" pitchFamily="18" charset="0"/>
                            <a:sym typeface="Wingdings" pitchFamily="2" charset="2"/>
                          </a:rPr>
                          <m:t>2</m:t>
                        </m:r>
                      </m:sup>
                    </m:sSup>
                    <m:r>
                      <a:rPr lang="en-US" i="1">
                        <a:latin typeface="Cambria Math" panose="02040503050406030204" pitchFamily="18" charset="0"/>
                        <a:sym typeface="Wingdings" pitchFamily="2" charset="2"/>
                      </a:rPr>
                      <m:t>=</m:t>
                    </m:r>
                    <m:sSubSup>
                      <m:sSubSupPr>
                        <m:ctrlPr>
                          <a:rPr lang="en-US" i="1">
                            <a:solidFill>
                              <a:srgbClr val="FF0000"/>
                            </a:solidFill>
                            <a:latin typeface="Cambria Math" panose="02040503050406030204" pitchFamily="18" charset="0"/>
                            <a:sym typeface="Wingdings" pitchFamily="2" charset="2"/>
                          </a:rPr>
                        </m:ctrlPr>
                      </m:sSubSupPr>
                      <m:e>
                        <m:r>
                          <a:rPr lang="en-US" i="1">
                            <a:solidFill>
                              <a:srgbClr val="FF0000"/>
                            </a:solidFill>
                            <a:latin typeface="Cambria Math" panose="02040503050406030204" pitchFamily="18" charset="0"/>
                            <a:sym typeface="Wingdings" pitchFamily="2" charset="2"/>
                          </a:rPr>
                          <m:t>𝑚</m:t>
                        </m:r>
                      </m:e>
                      <m:sub>
                        <m:r>
                          <a:rPr lang="en-US" i="1">
                            <a:solidFill>
                              <a:srgbClr val="FF0000"/>
                            </a:solidFill>
                            <a:latin typeface="Cambria Math" panose="02040503050406030204" pitchFamily="18" charset="0"/>
                            <a:sym typeface="Wingdings" pitchFamily="2" charset="2"/>
                          </a:rPr>
                          <m:t>1</m:t>
                        </m:r>
                      </m:sub>
                      <m:sup>
                        <m:r>
                          <a:rPr lang="en-US" i="1">
                            <a:solidFill>
                              <a:srgbClr val="FF0000"/>
                            </a:solidFill>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m:t>
                    </m:r>
                    <m:sSubSup>
                      <m:sSubSupPr>
                        <m:ctrlPr>
                          <a:rPr lang="en-US" i="1">
                            <a:solidFill>
                              <a:srgbClr val="0070C0"/>
                            </a:solidFill>
                            <a:latin typeface="Cambria Math" panose="02040503050406030204" pitchFamily="18" charset="0"/>
                            <a:sym typeface="Wingdings" pitchFamily="2" charset="2"/>
                          </a:rPr>
                        </m:ctrlPr>
                      </m:sSubSupPr>
                      <m:e>
                        <m:r>
                          <a:rPr lang="en-US" i="1">
                            <a:solidFill>
                              <a:srgbClr val="0070C0"/>
                            </a:solidFill>
                            <a:latin typeface="Cambria Math" panose="02040503050406030204" pitchFamily="18" charset="0"/>
                            <a:sym typeface="Wingdings" pitchFamily="2" charset="2"/>
                          </a:rPr>
                          <m:t>𝑚</m:t>
                        </m:r>
                      </m:e>
                      <m:sub>
                        <m:r>
                          <a:rPr lang="en-US" i="1">
                            <a:solidFill>
                              <a:srgbClr val="0070C0"/>
                            </a:solidFill>
                            <a:latin typeface="Cambria Math" panose="02040503050406030204" pitchFamily="18" charset="0"/>
                            <a:sym typeface="Wingdings" pitchFamily="2" charset="2"/>
                          </a:rPr>
                          <m:t>2</m:t>
                        </m:r>
                      </m:sub>
                      <m:sup>
                        <m:r>
                          <a:rPr lang="en-US" i="1">
                            <a:solidFill>
                              <a:srgbClr val="0070C0"/>
                            </a:solidFill>
                            <a:latin typeface="Cambria Math" panose="02040503050406030204" pitchFamily="18" charset="0"/>
                            <a:sym typeface="Wingdings" pitchFamily="2" charset="2"/>
                          </a:rPr>
                          <m:t>2</m:t>
                        </m:r>
                      </m:sup>
                    </m:sSubSup>
                    <m:r>
                      <a:rPr lang="en-US" i="1">
                        <a:latin typeface="Cambria Math" panose="02040503050406030204" pitchFamily="18" charset="0"/>
                        <a:sym typeface="Wingdings" pitchFamily="2" charset="2"/>
                      </a:rPr>
                      <m:t>+</m:t>
                    </m:r>
                    <m:sSub>
                      <m:sSubPr>
                        <m:ctrlPr>
                          <a:rPr lang="en-US" i="1">
                            <a:latin typeface="Cambria Math" panose="02040503050406030204" pitchFamily="18" charset="0"/>
                            <a:sym typeface="Wingdings" pitchFamily="2" charset="2"/>
                          </a:rPr>
                        </m:ctrlPr>
                      </m:sSubPr>
                      <m:e>
                        <m:r>
                          <a:rPr lang="en-US" i="1">
                            <a:latin typeface="Cambria Math" panose="02040503050406030204" pitchFamily="18" charset="0"/>
                            <a:sym typeface="Wingdings" pitchFamily="2" charset="2"/>
                          </a:rPr>
                          <m:t>2</m:t>
                        </m:r>
                        <m:r>
                          <a:rPr lang="en-US" i="1" smtClean="0">
                            <a:solidFill>
                              <a:srgbClr val="FF0000"/>
                            </a:solidFill>
                            <a:latin typeface="Cambria Math" panose="02040503050406030204" pitchFamily="18" charset="0"/>
                            <a:sym typeface="Wingdings" pitchFamily="2" charset="2"/>
                          </a:rPr>
                          <m:t>𝐸</m:t>
                        </m:r>
                      </m:e>
                      <m:sub>
                        <m:r>
                          <a:rPr lang="en-US" i="1" smtClean="0">
                            <a:solidFill>
                              <a:srgbClr val="FF0000"/>
                            </a:solidFill>
                            <a:latin typeface="Cambria Math" panose="02040503050406030204" pitchFamily="18" charset="0"/>
                            <a:sym typeface="Wingdings" pitchFamily="2" charset="2"/>
                          </a:rPr>
                          <m:t>1</m:t>
                        </m:r>
                      </m:sub>
                    </m:sSub>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r>
                      <a:rPr lang="en-US" i="1">
                        <a:latin typeface="Cambria Math" panose="02040503050406030204" pitchFamily="18" charset="0"/>
                        <a:sym typeface="Wingdings" pitchFamily="2" charset="2"/>
                      </a:rPr>
                      <m:t>−2</m:t>
                    </m:r>
                    <m:sSub>
                      <m:sSubPr>
                        <m:ctrlPr>
                          <a:rPr lang="en-US" b="1">
                            <a:solidFill>
                              <a:srgbClr val="FF0000"/>
                            </a:solidFill>
                            <a:latin typeface="Cambria Math" panose="02040503050406030204" pitchFamily="18" charset="0"/>
                            <a:sym typeface="Wingdings" pitchFamily="2" charset="2"/>
                          </a:rPr>
                        </m:ctrlPr>
                      </m:sSubPr>
                      <m:e>
                        <m:r>
                          <a:rPr lang="en-US" b="1">
                            <a:solidFill>
                              <a:srgbClr val="FF0000"/>
                            </a:solidFill>
                            <a:latin typeface="Cambria Math" panose="02040503050406030204" pitchFamily="18" charset="0"/>
                            <a:sym typeface="Wingdings" pitchFamily="2" charset="2"/>
                          </a:rPr>
                          <m:t>𝐩</m:t>
                        </m:r>
                      </m:e>
                      <m:sub>
                        <m:r>
                          <a:rPr lang="en-US" i="1">
                            <a:solidFill>
                              <a:srgbClr val="FF0000"/>
                            </a:solidFill>
                            <a:latin typeface="Cambria Math" panose="02040503050406030204" pitchFamily="18" charset="0"/>
                            <a:sym typeface="Wingdings" pitchFamily="2" charset="2"/>
                          </a:rPr>
                          <m:t>1</m:t>
                        </m:r>
                      </m:sub>
                    </m:sSub>
                    <m:sSub>
                      <m:sSubPr>
                        <m:ctrlPr>
                          <a:rPr lang="en-US" b="1">
                            <a:solidFill>
                              <a:srgbClr val="0070C0"/>
                            </a:solidFill>
                            <a:latin typeface="Cambria Math" panose="02040503050406030204" pitchFamily="18" charset="0"/>
                            <a:sym typeface="Wingdings" pitchFamily="2" charset="2"/>
                          </a:rPr>
                        </m:ctrlPr>
                      </m:sSubPr>
                      <m:e>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oMath>
                </a14:m>
                <a:endParaRPr lang="en-CH" sz="1600" b="1" dirty="0"/>
              </a:p>
            </p:txBody>
          </p:sp>
        </mc:Choice>
        <mc:Fallback xmlns="">
          <p:sp>
            <p:nvSpPr>
              <p:cNvPr id="5" name="Rectangle 4">
                <a:extLst>
                  <a:ext uri="{FF2B5EF4-FFF2-40B4-BE49-F238E27FC236}">
                    <a16:creationId xmlns:a16="http://schemas.microsoft.com/office/drawing/2014/main" id="{889907C3-F168-6F85-591E-96E7EDAA4FBB}"/>
                  </a:ext>
                </a:extLst>
              </p:cNvPr>
              <p:cNvSpPr>
                <a:spLocks noRot="1" noChangeAspect="1" noMove="1" noResize="1" noEditPoints="1" noAdjustHandles="1" noChangeArrowheads="1" noChangeShapeType="1" noTextEdit="1"/>
              </p:cNvSpPr>
              <p:nvPr/>
            </p:nvSpPr>
            <p:spPr>
              <a:xfrm>
                <a:off x="623288" y="1106030"/>
                <a:ext cx="11568712" cy="382349"/>
              </a:xfrm>
              <a:prstGeom prst="rect">
                <a:avLst/>
              </a:prstGeom>
              <a:blipFill>
                <a:blip r:embed="rId2"/>
                <a:stretch>
                  <a:fillRect l="-219" b="-15625"/>
                </a:stretch>
              </a:blipFill>
            </p:spPr>
            <p:txBody>
              <a:bodyPr/>
              <a:lstStyle/>
              <a:p>
                <a:r>
                  <a:rPr lang="en-GB">
                    <a:noFill/>
                  </a:rPr>
                  <a:t> </a:t>
                </a:r>
              </a:p>
            </p:txBody>
          </p:sp>
        </mc:Fallback>
      </mc:AlternateContent>
      <p:sp>
        <p:nvSpPr>
          <p:cNvPr id="12" name="Right Arrow 11">
            <a:extLst>
              <a:ext uri="{FF2B5EF4-FFF2-40B4-BE49-F238E27FC236}">
                <a16:creationId xmlns:a16="http://schemas.microsoft.com/office/drawing/2014/main" id="{B4C56910-65AA-BF05-826D-B19B371566DE}"/>
              </a:ext>
            </a:extLst>
          </p:cNvPr>
          <p:cNvSpPr/>
          <p:nvPr/>
        </p:nvSpPr>
        <p:spPr>
          <a:xfrm>
            <a:off x="1395419" y="2191674"/>
            <a:ext cx="2100262" cy="338554"/>
          </a:xfrm>
          <a:prstGeom prst="rightArrow">
            <a:avLst/>
          </a:prstGeom>
          <a:solidFill>
            <a:srgbClr val="FF0000"/>
          </a:solidFill>
        </p:spPr>
        <p:txBody>
          <a:bodyPr wrap="square" rtlCol="0" anchor="ctr">
            <a:spAutoFit/>
          </a:bodyPr>
          <a:lstStyle/>
          <a:p>
            <a:pPr algn="l"/>
            <a:endParaRPr lang="en-CH" sz="1600">
              <a:latin typeface="Helvetica" pitchFamily="2" charset="0"/>
            </a:endParaRPr>
          </a:p>
        </p:txBody>
      </p:sp>
      <p:sp>
        <p:nvSpPr>
          <p:cNvPr id="19" name="Right Arrow 18">
            <a:extLst>
              <a:ext uri="{FF2B5EF4-FFF2-40B4-BE49-F238E27FC236}">
                <a16:creationId xmlns:a16="http://schemas.microsoft.com/office/drawing/2014/main" id="{1328A810-3CAF-7B29-A919-9021982875BF}"/>
              </a:ext>
            </a:extLst>
          </p:cNvPr>
          <p:cNvSpPr/>
          <p:nvPr/>
        </p:nvSpPr>
        <p:spPr>
          <a:xfrm flipH="1">
            <a:off x="3567118" y="2189504"/>
            <a:ext cx="2100262" cy="338554"/>
          </a:xfrm>
          <a:prstGeom prst="rightArrow">
            <a:avLst/>
          </a:prstGeom>
          <a:solidFill>
            <a:srgbClr val="0070C0"/>
          </a:solidFill>
        </p:spPr>
        <p:txBody>
          <a:bodyPr wrap="square" rtlCol="0" anchor="ctr">
            <a:spAutoFit/>
          </a:bodyPr>
          <a:lstStyle/>
          <a:p>
            <a:pPr algn="l"/>
            <a:endParaRPr lang="en-CH" sz="1600">
              <a:latin typeface="Helvetica" pitchFamily="2" charset="0"/>
            </a:endParaRPr>
          </a:p>
        </p:txBody>
      </p:sp>
      <p:sp>
        <p:nvSpPr>
          <p:cNvPr id="20" name="Explosion 1 19">
            <a:extLst>
              <a:ext uri="{FF2B5EF4-FFF2-40B4-BE49-F238E27FC236}">
                <a16:creationId xmlns:a16="http://schemas.microsoft.com/office/drawing/2014/main" id="{4BD57E2B-23F4-756C-F182-96DC3C1568CD}"/>
              </a:ext>
            </a:extLst>
          </p:cNvPr>
          <p:cNvSpPr/>
          <p:nvPr/>
        </p:nvSpPr>
        <p:spPr>
          <a:xfrm>
            <a:off x="3423293" y="2254588"/>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p:sp>
        <p:nvSpPr>
          <p:cNvPr id="24" name="Right Arrow 23">
            <a:extLst>
              <a:ext uri="{FF2B5EF4-FFF2-40B4-BE49-F238E27FC236}">
                <a16:creationId xmlns:a16="http://schemas.microsoft.com/office/drawing/2014/main" id="{D3BADC47-4F6F-B3CB-EB6B-A852BF2A384F}"/>
              </a:ext>
            </a:extLst>
          </p:cNvPr>
          <p:cNvSpPr/>
          <p:nvPr/>
        </p:nvSpPr>
        <p:spPr>
          <a:xfrm>
            <a:off x="7486668" y="2202452"/>
            <a:ext cx="2100262" cy="338554"/>
          </a:xfrm>
          <a:prstGeom prst="rightArrow">
            <a:avLst/>
          </a:prstGeom>
          <a:solidFill>
            <a:srgbClr val="FF0000"/>
          </a:solidFill>
        </p:spPr>
        <p:txBody>
          <a:bodyPr wrap="square" rtlCol="0" anchor="ctr">
            <a:spAutoFit/>
          </a:bodyPr>
          <a:lstStyle/>
          <a:p>
            <a:pPr algn="l"/>
            <a:endParaRPr lang="en-CH" sz="1600">
              <a:latin typeface="Helvetica" pitchFamily="2" charset="0"/>
            </a:endParaRPr>
          </a:p>
        </p:txBody>
      </p:sp>
      <p:sp>
        <p:nvSpPr>
          <p:cNvPr id="25" name="Rectangle 24">
            <a:extLst>
              <a:ext uri="{FF2B5EF4-FFF2-40B4-BE49-F238E27FC236}">
                <a16:creationId xmlns:a16="http://schemas.microsoft.com/office/drawing/2014/main" id="{6ECD3213-8E9C-F56E-82B3-79C3223B23E9}"/>
              </a:ext>
            </a:extLst>
          </p:cNvPr>
          <p:cNvSpPr/>
          <p:nvPr/>
        </p:nvSpPr>
        <p:spPr>
          <a:xfrm>
            <a:off x="9657721" y="1857706"/>
            <a:ext cx="106499" cy="1028046"/>
          </a:xfrm>
          <a:prstGeom prst="rect">
            <a:avLst/>
          </a:prstGeom>
          <a:solidFill>
            <a:srgbClr val="0070C0"/>
          </a:solidFill>
        </p:spPr>
        <p:txBody>
          <a:bodyPr wrap="square" rtlCol="0" anchor="ctr">
            <a:spAutoFit/>
          </a:bodyPr>
          <a:lstStyle/>
          <a:p>
            <a:pPr algn="l"/>
            <a:endParaRPr lang="en-CH" sz="1600">
              <a:latin typeface="Helvetica" pitchFamily="2" charset="0"/>
            </a:endParaRPr>
          </a:p>
        </p:txBody>
      </p:sp>
      <p:sp>
        <p:nvSpPr>
          <p:cNvPr id="26" name="Explosion 1 25">
            <a:extLst>
              <a:ext uri="{FF2B5EF4-FFF2-40B4-BE49-F238E27FC236}">
                <a16:creationId xmlns:a16="http://schemas.microsoft.com/office/drawing/2014/main" id="{61B1E0B2-44CC-1488-E514-88A74FD62926}"/>
              </a:ext>
            </a:extLst>
          </p:cNvPr>
          <p:cNvSpPr/>
          <p:nvPr/>
        </p:nvSpPr>
        <p:spPr>
          <a:xfrm>
            <a:off x="9500248" y="2273639"/>
            <a:ext cx="215900" cy="203200"/>
          </a:xfrm>
          <a:prstGeom prst="irregularSeal1">
            <a:avLst/>
          </a:prstGeom>
          <a:solidFill>
            <a:srgbClr val="FFFF00"/>
          </a:solidFill>
          <a:ln>
            <a:solidFill>
              <a:srgbClr val="FF0000"/>
            </a:solidFill>
          </a:ln>
        </p:spPr>
        <p:txBody>
          <a:bodyPr wrap="square" rtlCol="0" anchor="ctr">
            <a:spAutoFit/>
          </a:bodyPr>
          <a:lstStyle/>
          <a:p>
            <a:pPr algn="l"/>
            <a:endParaRPr lang="en-CH" sz="1600">
              <a:latin typeface="Helvetica" pitchFamily="2"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99E2F5E-74BC-263C-33A7-9F93DE1A0C96}"/>
                  </a:ext>
                </a:extLst>
              </p:cNvPr>
              <p:cNvSpPr txBox="1"/>
              <p:nvPr/>
            </p:nvSpPr>
            <p:spPr>
              <a:xfrm>
                <a:off x="2100021" y="3043800"/>
                <a:ext cx="3153018" cy="805285"/>
              </a:xfrm>
              <a:prstGeom prst="rect">
                <a:avLst/>
              </a:prstGeom>
              <a:noFill/>
            </p:spPr>
            <p:txBody>
              <a:bodyPr wrap="square">
                <a:spAutoFit/>
              </a:bodyPr>
              <a:lstStyle/>
              <a:p>
                <a14:m>
                  <m:oMath xmlns:m="http://schemas.openxmlformats.org/officeDocument/2006/math">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𝐸</m:t>
                        </m:r>
                      </m:e>
                      <m:sub>
                        <m:r>
                          <a:rPr lang="en-US" i="1">
                            <a:solidFill>
                              <a:srgbClr val="FF0000"/>
                            </a:solidFill>
                            <a:latin typeface="Cambria Math" panose="02040503050406030204" pitchFamily="18" charset="0"/>
                            <a:sym typeface="Wingdings" pitchFamily="2" charset="2"/>
                          </a:rPr>
                          <m:t>1</m:t>
                        </m:r>
                      </m:sub>
                    </m:sSub>
                    <m:r>
                      <a:rPr lang="en-US" b="0" i="1" smtClean="0">
                        <a:solidFill>
                          <a:schemeClr val="tx1"/>
                        </a:solidFill>
                        <a:latin typeface="Cambria Math" panose="02040503050406030204" pitchFamily="18" charset="0"/>
                        <a:sym typeface="Wingdings" pitchFamily="2" charset="2"/>
                      </a:rPr>
                      <m:t>=</m:t>
                    </m:r>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m:t>
                        </m:r>
                        <m:r>
                          <a:rPr lang="en-US" i="1">
                            <a:latin typeface="Cambria Math" panose="02040503050406030204" pitchFamily="18" charset="0"/>
                            <a:sym typeface="Wingdings" pitchFamily="2" charset="2"/>
                          </a:rPr>
                          <m:t>𝐸</m:t>
                        </m:r>
                      </m:e>
                      <m:sub>
                        <m:r>
                          <m:rPr>
                            <m:sty m:val="p"/>
                          </m:rPr>
                          <a:rPr lang="en-US">
                            <a:latin typeface="Cambria Math" panose="02040503050406030204" pitchFamily="18" charset="0"/>
                            <a:sym typeface="Wingdings" pitchFamily="2" charset="2"/>
                          </a:rPr>
                          <m:t>beam</m:t>
                        </m:r>
                      </m:sub>
                    </m:sSub>
                  </m:oMath>
                </a14:m>
                <a:r>
                  <a:rPr lang="en-CH" dirty="0"/>
                  <a:t>, </a:t>
                </a:r>
                <a14:m>
                  <m:oMath xmlns:m="http://schemas.openxmlformats.org/officeDocument/2006/math">
                    <m:sSub>
                      <m:sSubPr>
                        <m:ctrlPr>
                          <a:rPr lang="en-US" b="1">
                            <a:solidFill>
                              <a:srgbClr val="FF0000"/>
                            </a:solidFill>
                            <a:latin typeface="Cambria Math" panose="02040503050406030204" pitchFamily="18" charset="0"/>
                            <a:sym typeface="Wingdings" pitchFamily="2" charset="2"/>
                          </a:rPr>
                        </m:ctrlPr>
                      </m:sSubPr>
                      <m:e>
                        <m:r>
                          <a:rPr lang="en-US" b="1">
                            <a:solidFill>
                              <a:srgbClr val="FF0000"/>
                            </a:solidFill>
                            <a:latin typeface="Cambria Math" panose="02040503050406030204" pitchFamily="18" charset="0"/>
                            <a:sym typeface="Wingdings" pitchFamily="2" charset="2"/>
                          </a:rPr>
                          <m:t>𝐩</m:t>
                        </m:r>
                      </m:e>
                      <m:sub>
                        <m:r>
                          <a:rPr lang="en-US" i="1">
                            <a:solidFill>
                              <a:srgbClr val="FF0000"/>
                            </a:solidFill>
                            <a:latin typeface="Cambria Math" panose="02040503050406030204" pitchFamily="18" charset="0"/>
                            <a:sym typeface="Wingdings" pitchFamily="2" charset="2"/>
                          </a:rPr>
                          <m:t>1</m:t>
                        </m:r>
                      </m:sub>
                    </m:sSub>
                    <m:sSub>
                      <m:sSubPr>
                        <m:ctrlPr>
                          <a:rPr lang="en-US" b="1" i="0" smtClean="0">
                            <a:solidFill>
                              <a:schemeClr val="tx1"/>
                            </a:solidFill>
                            <a:latin typeface="Cambria Math" panose="02040503050406030204" pitchFamily="18" charset="0"/>
                            <a:sym typeface="Wingdings" pitchFamily="2" charset="2"/>
                          </a:rPr>
                        </m:ctrlPr>
                      </m:sSubPr>
                      <m:e>
                        <m:r>
                          <a:rPr lang="en-US" b="1" i="0" smtClean="0">
                            <a:solidFill>
                              <a:schemeClr val="tx1"/>
                            </a:solidFill>
                            <a:latin typeface="Cambria Math" panose="02040503050406030204" pitchFamily="18" charset="0"/>
                            <a:sym typeface="Wingdings" pitchFamily="2" charset="2"/>
                          </a:rPr>
                          <m:t>=−</m:t>
                        </m:r>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oMath>
                </a14:m>
                <a:r>
                  <a:rPr lang="en-CH" dirty="0"/>
                  <a:t>  </a:t>
                </a:r>
              </a:p>
              <a:p>
                <a:endParaRPr lang="en-CH" sz="1000" dirty="0">
                  <a:latin typeface="Symbol" pitchFamily="2" charset="2"/>
                </a:endParaRPr>
              </a:p>
              <a:p>
                <a:r>
                  <a:rPr lang="en-CH" dirty="0">
                    <a:latin typeface="Symbol" pitchFamily="2" charset="2"/>
                  </a:rPr>
                  <a:t>® </a:t>
                </a:r>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 </m:t>
                        </m:r>
                        <m:r>
                          <a:rPr lang="en-US" b="0" i="1">
                            <a:latin typeface="Cambria Math" panose="02040503050406030204" pitchFamily="18" charset="0"/>
                            <a:sym typeface="Wingdings" pitchFamily="2" charset="2"/>
                          </a:rPr>
                          <m:t>𝐸</m:t>
                        </m:r>
                      </m:e>
                      <m:sub>
                        <m:r>
                          <m:rPr>
                            <m:sty m:val="p"/>
                          </m:rPr>
                          <a:rPr lang="en-US" b="0" i="0">
                            <a:latin typeface="Cambria Math" panose="02040503050406030204" pitchFamily="18" charset="0"/>
                            <a:sym typeface="Wingdings" pitchFamily="2" charset="2"/>
                          </a:rPr>
                          <m:t>CM</m:t>
                        </m:r>
                      </m:sub>
                    </m:sSub>
                    <m:r>
                      <a:rPr lang="en-US" b="0" i="1" smtClean="0">
                        <a:latin typeface="Cambria Math" panose="02040503050406030204" pitchFamily="18" charset="0"/>
                        <a:sym typeface="Wingdings" pitchFamily="2" charset="2"/>
                      </a:rPr>
                      <m:t> =</m:t>
                    </m:r>
                    <m:rad>
                      <m:radPr>
                        <m:degHide m:val="on"/>
                        <m:ctrlPr>
                          <a:rPr lang="en-US" i="1" smtClean="0">
                            <a:latin typeface="Cambria Math" panose="02040503050406030204" pitchFamily="18" charset="0"/>
                            <a:sym typeface="Wingdings" pitchFamily="2" charset="2"/>
                          </a:rPr>
                        </m:ctrlPr>
                      </m:radPr>
                      <m:deg/>
                      <m:e>
                        <m:r>
                          <a:rPr lang="en-US" b="0" i="1" smtClean="0">
                            <a:latin typeface="Cambria Math" panose="02040503050406030204" pitchFamily="18" charset="0"/>
                            <a:sym typeface="Wingdings" pitchFamily="2" charset="2"/>
                          </a:rPr>
                          <m:t>𝑠</m:t>
                        </m:r>
                      </m:e>
                    </m:rad>
                    <m:r>
                      <a:rPr lang="en-US" b="0" i="1" smtClean="0">
                        <a:latin typeface="Cambria Math" panose="02040503050406030204" pitchFamily="18" charset="0"/>
                        <a:ea typeface="Cambria Math" panose="02040503050406030204" pitchFamily="18" charset="0"/>
                        <a:cs typeface="Helvetica Light" charset="0"/>
                        <a:sym typeface="Wingdings" pitchFamily="2" charset="2"/>
                      </a:rPr>
                      <m:t>≈</m:t>
                    </m:r>
                    <m:r>
                      <a:rPr lang="en-US" b="0" i="1" smtClean="0">
                        <a:latin typeface="Cambria Math" panose="02040503050406030204" pitchFamily="18" charset="0"/>
                        <a:ea typeface="Helvetica Light" charset="0"/>
                        <a:cs typeface="Helvetica Light" charset="0"/>
                        <a:sym typeface="Wingdings" pitchFamily="2" charset="2"/>
                      </a:rPr>
                      <m:t>2</m:t>
                    </m:r>
                    <m:sSub>
                      <m:sSubPr>
                        <m:ctrlPr>
                          <a:rPr lang="en-US" b="0" i="1">
                            <a:latin typeface="Cambria Math" panose="02040503050406030204" pitchFamily="18" charset="0"/>
                            <a:ea typeface="Helvetica Light" charset="0"/>
                            <a:cs typeface="Helvetica Light" charset="0"/>
                            <a:sym typeface="Wingdings" pitchFamily="2" charset="2"/>
                          </a:rPr>
                        </m:ctrlPr>
                      </m:sSubPr>
                      <m:e>
                        <m:r>
                          <a:rPr lang="en-US" b="0" i="1">
                            <a:latin typeface="Cambria Math" panose="02040503050406030204" pitchFamily="18" charset="0"/>
                            <a:ea typeface="Helvetica Light" charset="0"/>
                            <a:cs typeface="Helvetica Light" charset="0"/>
                            <a:sym typeface="Wingdings" pitchFamily="2" charset="2"/>
                          </a:rPr>
                          <m:t>𝐸</m:t>
                        </m:r>
                      </m:e>
                      <m:sub>
                        <m:r>
                          <m:rPr>
                            <m:sty m:val="p"/>
                          </m:rPr>
                          <a:rPr lang="en-US" b="0" i="0" smtClean="0">
                            <a:latin typeface="Cambria Math" panose="02040503050406030204" pitchFamily="18" charset="0"/>
                            <a:sym typeface="Wingdings" pitchFamily="2" charset="2"/>
                          </a:rPr>
                          <m:t>beam</m:t>
                        </m:r>
                      </m:sub>
                    </m:sSub>
                  </m:oMath>
                </a14:m>
                <a:endParaRPr lang="en-CH" dirty="0"/>
              </a:p>
            </p:txBody>
          </p:sp>
        </mc:Choice>
        <mc:Fallback xmlns="">
          <p:sp>
            <p:nvSpPr>
              <p:cNvPr id="28" name="TextBox 27">
                <a:extLst>
                  <a:ext uri="{FF2B5EF4-FFF2-40B4-BE49-F238E27FC236}">
                    <a16:creationId xmlns:a16="http://schemas.microsoft.com/office/drawing/2014/main" id="{1088B04B-2F38-2940-7D97-36EDCA154651}"/>
                  </a:ext>
                </a:extLst>
              </p:cNvPr>
              <p:cNvSpPr txBox="1">
                <a:spLocks noRot="1" noChangeAspect="1" noMove="1" noResize="1" noEditPoints="1" noAdjustHandles="1" noChangeArrowheads="1" noChangeShapeType="1" noTextEdit="1"/>
              </p:cNvSpPr>
              <p:nvPr/>
            </p:nvSpPr>
            <p:spPr>
              <a:xfrm>
                <a:off x="2100021" y="3043800"/>
                <a:ext cx="3153018" cy="805285"/>
              </a:xfrm>
              <a:prstGeom prst="rect">
                <a:avLst/>
              </a:prstGeom>
              <a:blipFill>
                <a:blip r:embed="rId3"/>
                <a:stretch>
                  <a:fillRect l="-1606" t="-3125" b="-109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68C3962B-CD26-489F-E1DF-EDBBD4F8CF56}"/>
                  </a:ext>
                </a:extLst>
              </p:cNvPr>
              <p:cNvSpPr txBox="1"/>
              <p:nvPr/>
            </p:nvSpPr>
            <p:spPr>
              <a:xfrm>
                <a:off x="7381878" y="3049125"/>
                <a:ext cx="3520132" cy="858633"/>
              </a:xfrm>
              <a:prstGeom prst="rect">
                <a:avLst/>
              </a:prstGeom>
              <a:noFill/>
            </p:spPr>
            <p:txBody>
              <a:bodyPr wrap="square">
                <a:spAutoFit/>
              </a:bodyPr>
              <a:lstStyle/>
              <a:p>
                <a14:m>
                  <m:oMath xmlns:m="http://schemas.openxmlformats.org/officeDocument/2006/math">
                    <m:sSub>
                      <m:sSubPr>
                        <m:ctrlPr>
                          <a:rPr lang="en-US" i="1">
                            <a:solidFill>
                              <a:srgbClr val="FF0000"/>
                            </a:solidFill>
                            <a:latin typeface="Cambria Math" panose="02040503050406030204" pitchFamily="18" charset="0"/>
                            <a:sym typeface="Wingdings" pitchFamily="2" charset="2"/>
                          </a:rPr>
                        </m:ctrlPr>
                      </m:sSubPr>
                      <m:e>
                        <m:r>
                          <a:rPr lang="en-US" i="1">
                            <a:solidFill>
                              <a:srgbClr val="FF0000"/>
                            </a:solidFill>
                            <a:latin typeface="Cambria Math" panose="02040503050406030204" pitchFamily="18" charset="0"/>
                            <a:sym typeface="Wingdings" pitchFamily="2" charset="2"/>
                          </a:rPr>
                          <m:t>𝐸</m:t>
                        </m:r>
                      </m:e>
                      <m:sub>
                        <m:r>
                          <a:rPr lang="en-US" i="1">
                            <a:solidFill>
                              <a:srgbClr val="FF0000"/>
                            </a:solidFill>
                            <a:latin typeface="Cambria Math" panose="02040503050406030204" pitchFamily="18" charset="0"/>
                            <a:sym typeface="Wingdings" pitchFamily="2" charset="2"/>
                          </a:rPr>
                          <m:t>1</m:t>
                        </m:r>
                      </m:sub>
                    </m:sSub>
                    <m:r>
                      <a:rPr lang="en-US" i="1">
                        <a:latin typeface="Cambria Math" panose="02040503050406030204" pitchFamily="18" charset="0"/>
                        <a:sym typeface="Wingdings" pitchFamily="2" charset="2"/>
                      </a:rPr>
                      <m:t>=</m:t>
                    </m:r>
                    <m:sSub>
                      <m:sSubPr>
                        <m:ctrlPr>
                          <a:rPr lang="en-US" i="1">
                            <a:latin typeface="Cambria Math" panose="02040503050406030204" pitchFamily="18" charset="0"/>
                            <a:sym typeface="Wingdings" pitchFamily="2" charset="2"/>
                          </a:rPr>
                        </m:ctrlPr>
                      </m:sSubPr>
                      <m:e>
                        <m:r>
                          <a:rPr lang="en-US" i="1">
                            <a:latin typeface="Cambria Math" panose="02040503050406030204" pitchFamily="18" charset="0"/>
                            <a:sym typeface="Wingdings" pitchFamily="2" charset="2"/>
                          </a:rPr>
                          <m:t>𝐸</m:t>
                        </m:r>
                      </m:e>
                      <m:sub>
                        <m:r>
                          <m:rPr>
                            <m:sty m:val="p"/>
                          </m:rPr>
                          <a:rPr lang="en-US">
                            <a:latin typeface="Cambria Math" panose="02040503050406030204" pitchFamily="18" charset="0"/>
                            <a:sym typeface="Wingdings" pitchFamily="2" charset="2"/>
                          </a:rPr>
                          <m:t>beam</m:t>
                        </m:r>
                      </m:sub>
                    </m:sSub>
                  </m:oMath>
                </a14:m>
                <a:r>
                  <a:rPr lang="en-US" dirty="0">
                    <a:sym typeface="Wingdings" pitchFamily="2" charset="2"/>
                  </a:rPr>
                  <a:t>, </a:t>
                </a:r>
                <a14:m>
                  <m:oMath xmlns:m="http://schemas.openxmlformats.org/officeDocument/2006/math">
                    <m:sSub>
                      <m:sSubPr>
                        <m:ctrlPr>
                          <a:rPr lang="en-US" i="1">
                            <a:solidFill>
                              <a:srgbClr val="0070C0"/>
                            </a:solidFill>
                            <a:latin typeface="Cambria Math" panose="02040503050406030204" pitchFamily="18" charset="0"/>
                            <a:sym typeface="Wingdings" pitchFamily="2" charset="2"/>
                          </a:rPr>
                        </m:ctrlPr>
                      </m:sSubPr>
                      <m:e>
                        <m:r>
                          <a:rPr lang="en-US" i="1">
                            <a:solidFill>
                              <a:srgbClr val="0070C0"/>
                            </a:solidFill>
                            <a:latin typeface="Cambria Math" panose="02040503050406030204" pitchFamily="18" charset="0"/>
                            <a:sym typeface="Wingdings" pitchFamily="2" charset="2"/>
                          </a:rPr>
                          <m:t>𝐸</m:t>
                        </m:r>
                      </m:e>
                      <m:sub>
                        <m:r>
                          <a:rPr lang="en-US" i="1">
                            <a:solidFill>
                              <a:srgbClr val="0070C0"/>
                            </a:solidFill>
                            <a:latin typeface="Cambria Math" panose="02040503050406030204" pitchFamily="18" charset="0"/>
                            <a:sym typeface="Wingdings" pitchFamily="2" charset="2"/>
                          </a:rPr>
                          <m:t>2</m:t>
                        </m:r>
                      </m:sub>
                    </m:sSub>
                    <m:r>
                      <a:rPr lang="en-US" b="0" i="1" smtClean="0">
                        <a:solidFill>
                          <a:srgbClr val="0070C0"/>
                        </a:solidFill>
                        <a:latin typeface="Cambria Math" panose="02040503050406030204" pitchFamily="18" charset="0"/>
                        <a:sym typeface="Wingdings" pitchFamily="2" charset="2"/>
                      </a:rPr>
                      <m:t>=</m:t>
                    </m:r>
                    <m:sSub>
                      <m:sSubPr>
                        <m:ctrlPr>
                          <a:rPr lang="en-US" b="0" i="1" smtClean="0">
                            <a:solidFill>
                              <a:srgbClr val="0070C0"/>
                            </a:solidFill>
                            <a:latin typeface="Cambria Math" panose="02040503050406030204" pitchFamily="18" charset="0"/>
                            <a:sym typeface="Wingdings" pitchFamily="2" charset="2"/>
                          </a:rPr>
                        </m:ctrlPr>
                      </m:sSubPr>
                      <m:e>
                        <m:r>
                          <a:rPr lang="en-US" b="0" i="1" smtClean="0">
                            <a:solidFill>
                              <a:srgbClr val="0070C0"/>
                            </a:solidFill>
                            <a:latin typeface="Cambria Math" panose="02040503050406030204" pitchFamily="18" charset="0"/>
                            <a:sym typeface="Wingdings" pitchFamily="2" charset="2"/>
                          </a:rPr>
                          <m:t>𝑚</m:t>
                        </m:r>
                      </m:e>
                      <m:sub>
                        <m:r>
                          <a:rPr lang="en-US" b="0" i="1" smtClean="0">
                            <a:solidFill>
                              <a:srgbClr val="0070C0"/>
                            </a:solidFill>
                            <a:latin typeface="Cambria Math" panose="02040503050406030204" pitchFamily="18" charset="0"/>
                            <a:sym typeface="Wingdings" pitchFamily="2" charset="2"/>
                          </a:rPr>
                          <m:t>2</m:t>
                        </m:r>
                      </m:sub>
                    </m:sSub>
                  </m:oMath>
                </a14:m>
                <a:r>
                  <a:rPr lang="en-CH" dirty="0"/>
                  <a:t>,</a:t>
                </a:r>
                <a:r>
                  <a:rPr lang="en-US" b="1" dirty="0">
                    <a:solidFill>
                      <a:srgbClr val="0070C0"/>
                    </a:solidFill>
                    <a:sym typeface="Wingdings" pitchFamily="2" charset="2"/>
                  </a:rPr>
                  <a:t> </a:t>
                </a:r>
                <a14:m>
                  <m:oMath xmlns:m="http://schemas.openxmlformats.org/officeDocument/2006/math">
                    <m:sSub>
                      <m:sSubPr>
                        <m:ctrlPr>
                          <a:rPr lang="en-US" b="1">
                            <a:solidFill>
                              <a:srgbClr val="0070C0"/>
                            </a:solidFill>
                            <a:latin typeface="Cambria Math" panose="02040503050406030204" pitchFamily="18" charset="0"/>
                            <a:sym typeface="Wingdings" pitchFamily="2" charset="2"/>
                          </a:rPr>
                        </m:ctrlPr>
                      </m:sSubPr>
                      <m:e>
                        <m:r>
                          <a:rPr lang="en-US" b="1">
                            <a:solidFill>
                              <a:srgbClr val="0070C0"/>
                            </a:solidFill>
                            <a:latin typeface="Cambria Math" panose="02040503050406030204" pitchFamily="18" charset="0"/>
                            <a:sym typeface="Wingdings" pitchFamily="2" charset="2"/>
                          </a:rPr>
                          <m:t>𝐩</m:t>
                        </m:r>
                      </m:e>
                      <m:sub>
                        <m:r>
                          <a:rPr lang="en-US" b="1">
                            <a:solidFill>
                              <a:srgbClr val="0070C0"/>
                            </a:solidFill>
                            <a:latin typeface="Cambria Math" panose="02040503050406030204" pitchFamily="18" charset="0"/>
                            <a:sym typeface="Wingdings" pitchFamily="2" charset="2"/>
                          </a:rPr>
                          <m:t>𝟐</m:t>
                        </m:r>
                      </m:sub>
                    </m:sSub>
                    <m:r>
                      <a:rPr lang="en-US" b="1" i="1">
                        <a:solidFill>
                          <a:srgbClr val="0070C0"/>
                        </a:solidFill>
                        <a:latin typeface="Cambria Math" panose="02040503050406030204" pitchFamily="18" charset="0"/>
                        <a:sym typeface="Wingdings" pitchFamily="2" charset="2"/>
                      </a:rPr>
                      <m:t>=</m:t>
                    </m:r>
                    <m:r>
                      <a:rPr lang="en-US" i="1">
                        <a:solidFill>
                          <a:srgbClr val="0070C0"/>
                        </a:solidFill>
                        <a:latin typeface="Cambria Math" panose="02040503050406030204" pitchFamily="18" charset="0"/>
                        <a:sym typeface="Wingdings" pitchFamily="2" charset="2"/>
                      </a:rPr>
                      <m:t>0</m:t>
                    </m:r>
                  </m:oMath>
                </a14:m>
                <a:r>
                  <a:rPr lang="en-CH" dirty="0"/>
                  <a:t>  </a:t>
                </a:r>
              </a:p>
              <a:p>
                <a:endParaRPr lang="en-CH" sz="1000" dirty="0">
                  <a:latin typeface="Symbol" pitchFamily="2" charset="2"/>
                </a:endParaRPr>
              </a:p>
              <a:p>
                <a:r>
                  <a:rPr lang="en-CH" dirty="0">
                    <a:latin typeface="Symbol" pitchFamily="2" charset="2"/>
                  </a:rPr>
                  <a:t>® </a:t>
                </a:r>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panose="02040503050406030204" pitchFamily="18" charset="0"/>
                            <a:sym typeface="Wingdings" pitchFamily="2" charset="2"/>
                          </a:rPr>
                          <m:t> </m:t>
                        </m:r>
                        <m:r>
                          <a:rPr lang="en-US" b="0" i="1">
                            <a:latin typeface="Cambria Math" panose="02040503050406030204" pitchFamily="18" charset="0"/>
                            <a:sym typeface="Wingdings" pitchFamily="2" charset="2"/>
                          </a:rPr>
                          <m:t>𝐸</m:t>
                        </m:r>
                      </m:e>
                      <m:sub>
                        <m:r>
                          <m:rPr>
                            <m:sty m:val="p"/>
                          </m:rPr>
                          <a:rPr lang="en-US" b="0" i="0">
                            <a:latin typeface="Cambria Math" panose="02040503050406030204" pitchFamily="18" charset="0"/>
                            <a:sym typeface="Wingdings" pitchFamily="2" charset="2"/>
                          </a:rPr>
                          <m:t>CM</m:t>
                        </m:r>
                      </m:sub>
                    </m:sSub>
                    <m:r>
                      <a:rPr lang="en-US" b="0" i="1">
                        <a:latin typeface="Cambria Math" panose="02040503050406030204" pitchFamily="18" charset="0"/>
                        <a:ea typeface="Cambria Math" panose="02040503050406030204" pitchFamily="18" charset="0"/>
                        <a:cs typeface="Helvetica Light" charset="0"/>
                        <a:sym typeface="Wingdings" pitchFamily="2" charset="2"/>
                      </a:rPr>
                      <m:t>≈</m:t>
                    </m:r>
                    <m:rad>
                      <m:radPr>
                        <m:degHide m:val="on"/>
                        <m:ctrlPr>
                          <a:rPr lang="en-US" i="1" smtClean="0">
                            <a:latin typeface="Cambria Math" panose="02040503050406030204" pitchFamily="18" charset="0"/>
                            <a:sym typeface="Wingdings" pitchFamily="2" charset="2"/>
                          </a:rPr>
                        </m:ctrlPr>
                      </m:radPr>
                      <m:deg/>
                      <m:e>
                        <m:r>
                          <a:rPr lang="en-US" b="0" i="1" smtClean="0">
                            <a:latin typeface="Cambria Math" panose="02040503050406030204" pitchFamily="18" charset="0"/>
                            <a:sym typeface="Wingdings" pitchFamily="2" charset="2"/>
                          </a:rPr>
                          <m:t>2</m:t>
                        </m:r>
                        <m:sSub>
                          <m:sSubPr>
                            <m:ctrlPr>
                              <a:rPr lang="en-US" b="0" i="1">
                                <a:solidFill>
                                  <a:srgbClr val="0070C0"/>
                                </a:solidFill>
                                <a:latin typeface="Cambria Math" panose="02040503050406030204" pitchFamily="18" charset="0"/>
                                <a:sym typeface="Wingdings" pitchFamily="2" charset="2"/>
                              </a:rPr>
                            </m:ctrlPr>
                          </m:sSubPr>
                          <m:e>
                            <m:sSub>
                              <m:sSubPr>
                                <m:ctrlPr>
                                  <a:rPr lang="en-US" b="0" i="1">
                                    <a:solidFill>
                                      <a:srgbClr val="0070C0"/>
                                    </a:solidFill>
                                    <a:latin typeface="Cambria Math" panose="02040503050406030204" pitchFamily="18" charset="0"/>
                                    <a:sym typeface="Wingdings" pitchFamily="2" charset="2"/>
                                  </a:rPr>
                                </m:ctrlPr>
                              </m:sSubPr>
                              <m:e>
                                <m:r>
                                  <a:rPr lang="en-US" b="0" i="1">
                                    <a:solidFill>
                                      <a:srgbClr val="0070C0"/>
                                    </a:solidFill>
                                    <a:latin typeface="Cambria Math" panose="02040503050406030204" pitchFamily="18" charset="0"/>
                                    <a:sym typeface="Wingdings" pitchFamily="2" charset="2"/>
                                  </a:rPr>
                                  <m:t>𝑚</m:t>
                                </m:r>
                              </m:e>
                              <m:sub>
                                <m:r>
                                  <a:rPr lang="en-US" b="0" i="1">
                                    <a:solidFill>
                                      <a:srgbClr val="0070C0"/>
                                    </a:solidFill>
                                    <a:latin typeface="Cambria Math" panose="02040503050406030204" pitchFamily="18" charset="0"/>
                                    <a:sym typeface="Wingdings" pitchFamily="2" charset="2"/>
                                  </a:rPr>
                                  <m:t>2</m:t>
                                </m:r>
                              </m:sub>
                            </m:sSub>
                            <m:r>
                              <a:rPr lang="en-US" b="0" i="1">
                                <a:latin typeface="Cambria Math" panose="02040503050406030204" pitchFamily="18" charset="0"/>
                                <a:sym typeface="Wingdings" pitchFamily="2" charset="2"/>
                              </a:rPr>
                              <m:t>𝐸</m:t>
                            </m:r>
                          </m:e>
                          <m:sub>
                            <m:r>
                              <a:rPr lang="en-US" b="0" i="1">
                                <a:latin typeface="Cambria Math" panose="02040503050406030204" pitchFamily="18" charset="0"/>
                                <a:sym typeface="Wingdings" pitchFamily="2" charset="2"/>
                              </a:rPr>
                              <m:t>𝑏𝑒𝑎𝑚</m:t>
                            </m:r>
                          </m:sub>
                        </m:sSub>
                      </m:e>
                    </m:rad>
                  </m:oMath>
                </a14:m>
                <a:endParaRPr lang="en-CH" dirty="0"/>
              </a:p>
            </p:txBody>
          </p:sp>
        </mc:Choice>
        <mc:Fallback xmlns="">
          <p:sp>
            <p:nvSpPr>
              <p:cNvPr id="29" name="TextBox 28">
                <a:extLst>
                  <a:ext uri="{FF2B5EF4-FFF2-40B4-BE49-F238E27FC236}">
                    <a16:creationId xmlns:a16="http://schemas.microsoft.com/office/drawing/2014/main" id="{6C3E8D1F-4D79-1C10-0A5F-DC9B5C6D1376}"/>
                  </a:ext>
                </a:extLst>
              </p:cNvPr>
              <p:cNvSpPr txBox="1">
                <a:spLocks noRot="1" noChangeAspect="1" noMove="1" noResize="1" noEditPoints="1" noAdjustHandles="1" noChangeArrowheads="1" noChangeShapeType="1" noTextEdit="1"/>
              </p:cNvSpPr>
              <p:nvPr/>
            </p:nvSpPr>
            <p:spPr>
              <a:xfrm>
                <a:off x="7381878" y="3049125"/>
                <a:ext cx="3520132" cy="858633"/>
              </a:xfrm>
              <a:prstGeom prst="rect">
                <a:avLst/>
              </a:prstGeom>
              <a:blipFill>
                <a:blip r:embed="rId4"/>
                <a:stretch>
                  <a:fillRect l="-1439" t="-2941" b="-7353"/>
                </a:stretch>
              </a:blipFill>
            </p:spPr>
            <p:txBody>
              <a:bodyPr/>
              <a:lstStyle/>
              <a:p>
                <a:r>
                  <a:rPr lang="en-GB">
                    <a:noFill/>
                  </a:rPr>
                  <a:t> </a:t>
                </a:r>
              </a:p>
            </p:txBody>
          </p:sp>
        </mc:Fallback>
      </mc:AlternateContent>
      <p:sp>
        <p:nvSpPr>
          <p:cNvPr id="4" name="Rounded Rectangle 3">
            <a:extLst>
              <a:ext uri="{FF2B5EF4-FFF2-40B4-BE49-F238E27FC236}">
                <a16:creationId xmlns:a16="http://schemas.microsoft.com/office/drawing/2014/main" id="{29C9087B-9530-8249-8D85-9EB497E7DDF6}"/>
              </a:ext>
            </a:extLst>
          </p:cNvPr>
          <p:cNvSpPr/>
          <p:nvPr/>
        </p:nvSpPr>
        <p:spPr>
          <a:xfrm>
            <a:off x="6362560" y="1054514"/>
            <a:ext cx="5383369" cy="542466"/>
          </a:xfrm>
          <a:prstGeom prst="roundRect">
            <a:avLst>
              <a:gd name="adj" fmla="val 4796"/>
            </a:avLst>
          </a:prstGeom>
          <a:ln>
            <a:solidFill>
              <a:schemeClr val="tx1">
                <a:lumMod val="50000"/>
                <a:lumOff val="50000"/>
              </a:schemeClr>
            </a:solidFill>
          </a:ln>
        </p:spPr>
        <p:txBody>
          <a:bodyPr wrap="non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DCE717A-0D18-6EEA-1D3A-11978E473C81}"/>
                  </a:ext>
                </a:extLst>
              </p:cNvPr>
              <p:cNvSpPr txBox="1"/>
              <p:nvPr/>
            </p:nvSpPr>
            <p:spPr>
              <a:xfrm>
                <a:off x="623287" y="4213303"/>
                <a:ext cx="10897175" cy="1942840"/>
              </a:xfrm>
              <a:prstGeom prst="rect">
                <a:avLst/>
              </a:prstGeom>
              <a:noFill/>
            </p:spPr>
            <p:txBody>
              <a:bodyPr wrap="square" rtlCol="0">
                <a:spAutoFit/>
              </a:bodyPr>
              <a:lstStyle/>
              <a:p>
                <a:pPr>
                  <a:spcBef>
                    <a:spcPts val="3000"/>
                  </a:spcBef>
                </a:pPr>
                <a:r>
                  <a:rPr lang="en-CH" sz="1600" dirty="0">
                    <a:solidFill>
                      <a:prstClr val="black"/>
                    </a:solidFill>
                    <a:latin typeface="Helvetica" pitchFamily="2" charset="0"/>
                    <a:ea typeface="Helvetica Light" charset="0"/>
                    <a:cs typeface="Helvetica Light" charset="0"/>
                    <a:sym typeface="Wingdings" pitchFamily="2" charset="2"/>
                  </a:rPr>
                  <a:t>The second quantity that characterises particle collisions is </a:t>
                </a:r>
                <a:r>
                  <a:rPr lang="en-CH" sz="1600" b="1" dirty="0">
                    <a:solidFill>
                      <a:prstClr val="black"/>
                    </a:solidFill>
                    <a:latin typeface="Helvetica" pitchFamily="2" charset="0"/>
                    <a:ea typeface="Helvetica Light" charset="0"/>
                    <a:cs typeface="Helvetica Light" charset="0"/>
                    <a:sym typeface="Wingdings" pitchFamily="2" charset="2"/>
                  </a:rPr>
                  <a:t>luminosity </a:t>
                </a:r>
                <a:r>
                  <a:rPr lang="en-CH" sz="1600" b="1" i="1" dirty="0">
                    <a:solidFill>
                      <a:prstClr val="black"/>
                    </a:solidFill>
                    <a:latin typeface="Helvetica" pitchFamily="2" charset="0"/>
                    <a:ea typeface="Helvetica Light" charset="0"/>
                    <a:cs typeface="Helvetica Light" charset="0"/>
                    <a:sym typeface="Wingdings" pitchFamily="2" charset="2"/>
                  </a:rPr>
                  <a:t>L</a:t>
                </a:r>
                <a:r>
                  <a:rPr lang="en-CH" sz="1600" i="1" dirty="0">
                    <a:solidFill>
                      <a:prstClr val="black"/>
                    </a:solidFill>
                    <a:latin typeface="Helvetica" pitchFamily="2" charset="0"/>
                    <a:ea typeface="Helvetica Light" charset="0"/>
                    <a:cs typeface="Helvetica Light" charset="0"/>
                    <a:sym typeface="Wingdings" pitchFamily="2" charset="2"/>
                  </a:rPr>
                  <a:t> </a:t>
                </a:r>
                <a:r>
                  <a:rPr lang="en-CH" sz="1600" dirty="0">
                    <a:solidFill>
                      <a:prstClr val="black"/>
                    </a:solidFill>
                    <a:latin typeface="Helvetica" pitchFamily="2" charset="0"/>
                    <a:ea typeface="Helvetica Light" charset="0"/>
                    <a:cs typeface="Helvetica Light" charset="0"/>
                    <a:sym typeface="Wingdings" pitchFamily="2" charset="2"/>
                  </a:rPr>
                  <a:t>(</a:t>
                </a:r>
                <a:r>
                  <a:rPr lang="en-CH" sz="1600" i="1" dirty="0">
                    <a:solidFill>
                      <a:prstClr val="black"/>
                    </a:solidFill>
                    <a:latin typeface="Helvetica" pitchFamily="2" charset="0"/>
                    <a:ea typeface="Helvetica Light" charset="0"/>
                    <a:cs typeface="Helvetica Light" charset="0"/>
                    <a:sym typeface="Wingdings" pitchFamily="2" charset="2"/>
                  </a:rPr>
                  <a:t>N</a:t>
                </a:r>
                <a:r>
                  <a:rPr lang="en-CH" sz="1600" baseline="-25000" dirty="0">
                    <a:solidFill>
                      <a:prstClr val="black"/>
                    </a:solidFill>
                    <a:latin typeface="Helvetica" pitchFamily="2" charset="0"/>
                    <a:ea typeface="Helvetica Light" charset="0"/>
                    <a:cs typeface="Helvetica Light" charset="0"/>
                    <a:sym typeface="Wingdings" pitchFamily="2" charset="2"/>
                  </a:rPr>
                  <a:t>events of given process</a:t>
                </a:r>
                <a:r>
                  <a:rPr lang="en-CH" sz="1600" dirty="0">
                    <a:solidFill>
                      <a:prstClr val="black"/>
                    </a:solidFill>
                    <a:latin typeface="Helvetica" pitchFamily="2" charset="0"/>
                    <a:ea typeface="Helvetica Light" charset="0"/>
                    <a:cs typeface="Helvetica Light" charset="0"/>
                    <a:sym typeface="Wingdings" pitchFamily="2" charset="2"/>
                  </a:rPr>
                  <a:t> = σ</a:t>
                </a:r>
                <a:r>
                  <a:rPr lang="en-CH" sz="1600" baseline="-25000" dirty="0">
                    <a:solidFill>
                      <a:prstClr val="black"/>
                    </a:solidFill>
                    <a:latin typeface="Helvetica" pitchFamily="2" charset="0"/>
                    <a:ea typeface="Helvetica Light" charset="0"/>
                    <a:cs typeface="Helvetica Light" charset="0"/>
                    <a:sym typeface="Wingdings" pitchFamily="2" charset="2"/>
                  </a:rPr>
                  <a:t>process</a:t>
                </a:r>
                <a:r>
                  <a:rPr lang="en-CH" sz="160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a:rPr lang="en-US" sz="1600" i="1">
                        <a:solidFill>
                          <a:srgbClr val="000000"/>
                        </a:solidFill>
                        <a:latin typeface="Cambria Math" panose="02040503050406030204" pitchFamily="18" charset="0"/>
                        <a:ea typeface="Cambria Math" panose="02040503050406030204" pitchFamily="18" charset="0"/>
                      </a:rPr>
                      <m:t>∙</m:t>
                    </m:r>
                  </m:oMath>
                </a14:m>
                <a:r>
                  <a:rPr lang="en-CH" sz="1600" dirty="0">
                    <a:solidFill>
                      <a:prstClr val="black"/>
                    </a:solidFill>
                    <a:latin typeface="Helvetica" pitchFamily="2" charset="0"/>
                    <a:ea typeface="Helvetica Light" charset="0"/>
                    <a:cs typeface="Helvetica Light" charset="0"/>
                    <a:sym typeface="Wingdings" pitchFamily="2" charset="2"/>
                  </a:rPr>
                  <a:t> </a:t>
                </a:r>
                <a:r>
                  <a:rPr lang="en-CH" sz="1600" i="1" dirty="0">
                    <a:solidFill>
                      <a:prstClr val="black"/>
                    </a:solidFill>
                    <a:latin typeface="Helvetica" pitchFamily="2" charset="0"/>
                    <a:ea typeface="Helvetica Light" charset="0"/>
                    <a:cs typeface="Helvetica Light" charset="0"/>
                    <a:sym typeface="Wingdings" pitchFamily="2" charset="2"/>
                  </a:rPr>
                  <a:t>L</a:t>
                </a:r>
                <a:r>
                  <a:rPr lang="en-CH" sz="1600" dirty="0">
                    <a:solidFill>
                      <a:prstClr val="black"/>
                    </a:solidFill>
                    <a:latin typeface="Helvetica" pitchFamily="2" charset="0"/>
                    <a:ea typeface="Helvetica Light" charset="0"/>
                    <a:cs typeface="Helvetica Light" charset="0"/>
                    <a:sym typeface="Wingdings" pitchFamily="2" charset="2"/>
                  </a:rPr>
                  <a:t>)</a:t>
                </a:r>
              </a:p>
              <a:p>
                <a:pPr marL="285750" indent="-285750">
                  <a:spcBef>
                    <a:spcPts val="1200"/>
                  </a:spcBef>
                  <a:buFont typeface="Arial" panose="020B0604020202020204" pitchFamily="34" charset="0"/>
                  <a:buChar char="•"/>
                </a:pPr>
                <a:r>
                  <a:rPr lang="en-CH" sz="1400" dirty="0">
                    <a:solidFill>
                      <a:prstClr val="black"/>
                    </a:solidFill>
                    <a:latin typeface="Helvetica" pitchFamily="2" charset="0"/>
                    <a:ea typeface="Helvetica Light" charset="0"/>
                    <a:cs typeface="Helvetica Light" charset="0"/>
                    <a:sym typeface="Wingdings" pitchFamily="2" charset="2"/>
                  </a:rPr>
                  <a:t>At a collider </a:t>
                </a:r>
                <a14:m>
                  <m:oMath xmlns:m="http://schemas.openxmlformats.org/officeDocument/2006/math">
                    <m:sSub>
                      <m:sSubPr>
                        <m:ctrlPr>
                          <a:rPr lang="en-US" sz="1400" b="0" i="1" smtClean="0">
                            <a:solidFill>
                              <a:prstClr val="black"/>
                            </a:solidFill>
                            <a:latin typeface="Cambria Math" panose="02040503050406030204" pitchFamily="18" charset="0"/>
                            <a:sym typeface="Wingdings" pitchFamily="2" charset="2"/>
                          </a:rPr>
                        </m:ctrlPr>
                      </m:sSubPr>
                      <m:e>
                        <m:r>
                          <a:rPr lang="en-US" sz="1400" b="0" i="1" smtClean="0">
                            <a:solidFill>
                              <a:prstClr val="black"/>
                            </a:solidFill>
                            <a:latin typeface="Cambria Math" panose="02040503050406030204" pitchFamily="18" charset="0"/>
                            <a:sym typeface="Wingdings" pitchFamily="2" charset="2"/>
                          </a:rPr>
                          <m:t>𝐿</m:t>
                        </m:r>
                        <m:r>
                          <a:rPr lang="en-US" sz="1400" b="0" i="1" smtClean="0">
                            <a:solidFill>
                              <a:prstClr val="black"/>
                            </a:solidFill>
                            <a:latin typeface="Cambria Math" panose="02040503050406030204" pitchFamily="18" charset="0"/>
                            <a:sym typeface="Wingdings" pitchFamily="2" charset="2"/>
                          </a:rPr>
                          <m:t>= </m:t>
                        </m:r>
                        <m:r>
                          <a:rPr lang="en-US" sz="1400" b="0" i="1" smtClean="0">
                            <a:solidFill>
                              <a:prstClr val="black"/>
                            </a:solidFill>
                            <a:latin typeface="Cambria Math" panose="02040503050406030204" pitchFamily="18" charset="0"/>
                            <a:sym typeface="Wingdings" pitchFamily="2" charset="2"/>
                          </a:rPr>
                          <m:t>𝑛</m:t>
                        </m:r>
                      </m:e>
                      <m:sub>
                        <m:r>
                          <a:rPr lang="en-US" sz="1400" b="0" i="1" smtClean="0">
                            <a:solidFill>
                              <a:prstClr val="black"/>
                            </a:solidFill>
                            <a:latin typeface="Cambria Math" panose="02040503050406030204" pitchFamily="18" charset="0"/>
                            <a:sym typeface="Wingdings" pitchFamily="2" charset="2"/>
                          </a:rPr>
                          <m:t>1</m:t>
                        </m:r>
                      </m:sub>
                    </m:sSub>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𝑛</m:t>
                        </m:r>
                      </m:e>
                      <m:sub>
                        <m:r>
                          <a:rPr lang="en-US" sz="1400" b="0" i="1" smtClean="0">
                            <a:solidFill>
                              <a:prstClr val="black"/>
                            </a:solidFill>
                            <a:latin typeface="Cambria Math" panose="02040503050406030204" pitchFamily="18" charset="0"/>
                            <a:sym typeface="Wingdings" pitchFamily="2" charset="2"/>
                          </a:rPr>
                          <m:t>2</m:t>
                        </m:r>
                      </m:sub>
                    </m:sSub>
                    <m:r>
                      <a:rPr lang="en-US" sz="1400" b="0" i="1" smtClean="0">
                        <a:solidFill>
                          <a:prstClr val="black"/>
                        </a:solidFill>
                        <a:latin typeface="Cambria Math" panose="02040503050406030204" pitchFamily="18" charset="0"/>
                        <a:sym typeface="Wingdings" pitchFamily="2" charset="2"/>
                      </a:rPr>
                      <m:t>𝑓</m:t>
                    </m:r>
                    <m:r>
                      <a:rPr lang="en-US" sz="1400" b="0" i="1" smtClean="0">
                        <a:solidFill>
                          <a:prstClr val="black"/>
                        </a:solidFill>
                        <a:latin typeface="Cambria Math" panose="02040503050406030204" pitchFamily="18" charset="0"/>
                        <a:sym typeface="Wingdings" pitchFamily="2" charset="2"/>
                      </a:rPr>
                      <m:t>/</m:t>
                    </m:r>
                    <m:r>
                      <a:rPr lang="en-US" sz="1400" b="0" i="1" smtClean="0">
                        <a:solidFill>
                          <a:prstClr val="black"/>
                        </a:solidFill>
                        <a:latin typeface="Cambria Math" panose="02040503050406030204" pitchFamily="18" charset="0"/>
                        <a:sym typeface="Wingdings" pitchFamily="2" charset="2"/>
                      </a:rPr>
                      <m:t>𝐴</m:t>
                    </m:r>
                  </m:oMath>
                </a14:m>
                <a:r>
                  <a:rPr lang="en-CH" sz="1400" dirty="0">
                    <a:solidFill>
                      <a:prstClr val="black"/>
                    </a:solidFill>
                    <a:latin typeface="Helvetica" pitchFamily="2" charset="0"/>
                    <a:ea typeface="Helvetica Light" charset="0"/>
                    <a:cs typeface="Helvetica Light" charset="0"/>
                    <a:sym typeface="Wingdings" pitchFamily="2" charset="2"/>
                  </a:rPr>
                  <a:t>. LHC: </a:t>
                </a:r>
                <a14:m>
                  <m:oMath xmlns:m="http://schemas.openxmlformats.org/officeDocument/2006/math">
                    <m:sSub>
                      <m:sSubPr>
                        <m:ctrlPr>
                          <a:rPr lang="en-US" sz="1400" i="1">
                            <a:solidFill>
                              <a:prstClr val="black"/>
                            </a:solidFill>
                            <a:latin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sym typeface="Wingdings" pitchFamily="2" charset="2"/>
                          </a:rPr>
                          <m:t>𝑛</m:t>
                        </m:r>
                      </m:e>
                      <m:sub>
                        <m:r>
                          <a:rPr lang="en-US" sz="1400" i="1">
                            <a:solidFill>
                              <a:prstClr val="black"/>
                            </a:solidFill>
                            <a:latin typeface="Cambria Math" panose="02040503050406030204" pitchFamily="18" charset="0"/>
                            <a:sym typeface="Wingdings" pitchFamily="2" charset="2"/>
                          </a:rPr>
                          <m:t>1</m:t>
                        </m:r>
                      </m:sub>
                    </m:sSub>
                    <m:r>
                      <a:rPr lang="en-US" sz="1400" i="1">
                        <a:solidFill>
                          <a:prstClr val="black"/>
                        </a:solidFill>
                        <a:latin typeface="Cambria Math" panose="02040503050406030204" pitchFamily="18" charset="0"/>
                        <a:sym typeface="Wingdings" pitchFamily="2" charset="2"/>
                      </a:rPr>
                      <m:t> </m:t>
                    </m:r>
                    <m:r>
                      <a:rPr lang="en-US" sz="1400" b="0" i="1" smtClean="0">
                        <a:solidFill>
                          <a:prstClr val="black"/>
                        </a:solidFill>
                        <a:latin typeface="Cambria Math" panose="02040503050406030204" pitchFamily="18" charset="0"/>
                        <a:sym typeface="Wingdings" pitchFamily="2" charset="2"/>
                      </a:rPr>
                      <m:t>~</m:t>
                    </m:r>
                    <m:sSub>
                      <m:sSubPr>
                        <m:ctrlPr>
                          <a:rPr lang="en-US" sz="1400" b="0" i="1" smtClean="0">
                            <a:solidFill>
                              <a:prstClr val="black"/>
                            </a:solidFill>
                            <a:latin typeface="Cambria Math" panose="02040503050406030204" pitchFamily="18" charset="0"/>
                            <a:sym typeface="Wingdings" pitchFamily="2" charset="2"/>
                          </a:rPr>
                        </m:ctrlPr>
                      </m:sSubPr>
                      <m:e>
                        <m:r>
                          <a:rPr lang="en-US" sz="1400" b="0" i="1" smtClean="0">
                            <a:solidFill>
                              <a:prstClr val="black"/>
                            </a:solidFill>
                            <a:latin typeface="Cambria Math" panose="02040503050406030204" pitchFamily="18" charset="0"/>
                            <a:sym typeface="Wingdings" pitchFamily="2" charset="2"/>
                          </a:rPr>
                          <m:t> </m:t>
                        </m:r>
                        <m:r>
                          <a:rPr lang="en-US" sz="1400" i="1">
                            <a:solidFill>
                              <a:prstClr val="black"/>
                            </a:solidFill>
                            <a:latin typeface="Cambria Math" panose="02040503050406030204" pitchFamily="18" charset="0"/>
                            <a:sym typeface="Wingdings" pitchFamily="2" charset="2"/>
                          </a:rPr>
                          <m:t>𝑛</m:t>
                        </m:r>
                      </m:e>
                      <m:sub>
                        <m:r>
                          <a:rPr lang="en-US" sz="1400" b="0" i="1" smtClean="0">
                            <a:solidFill>
                              <a:prstClr val="black"/>
                            </a:solidFill>
                            <a:latin typeface="Cambria Math" panose="02040503050406030204" pitchFamily="18" charset="0"/>
                            <a:sym typeface="Wingdings" pitchFamily="2" charset="2"/>
                          </a:rPr>
                          <m:t>2</m:t>
                        </m:r>
                      </m:sub>
                    </m:sSub>
                    <m:r>
                      <a:rPr lang="en-US" sz="1400" b="0" i="1" smtClean="0">
                        <a:solidFill>
                          <a:prstClr val="black"/>
                        </a:solidFill>
                        <a:latin typeface="Cambria Math" panose="02040503050406030204" pitchFamily="18" charset="0"/>
                        <a:sym typeface="Wingdings" pitchFamily="2" charset="2"/>
                      </a:rPr>
                      <m:t>~ </m:t>
                    </m:r>
                    <m:r>
                      <a:rPr lang="en-US" sz="1400" b="0" i="1" smtClean="0">
                        <a:solidFill>
                          <a:srgbClr val="000000"/>
                        </a:solidFill>
                        <a:latin typeface="Cambria Math" panose="02040503050406030204" pitchFamily="18" charset="0"/>
                        <a:ea typeface="Cambria Math" panose="02040503050406030204" pitchFamily="18" charset="0"/>
                      </a:rPr>
                      <m:t>1.6</m:t>
                    </m:r>
                    <m:r>
                      <a:rPr lang="en-US" sz="1400" i="1">
                        <a:solidFill>
                          <a:srgbClr val="000000"/>
                        </a:solidFill>
                        <a:latin typeface="Cambria Math" panose="02040503050406030204" pitchFamily="18" charset="0"/>
                        <a:ea typeface="Cambria Math" panose="02040503050406030204" pitchFamily="18" charset="0"/>
                      </a:rPr>
                      <m:t>∙</m:t>
                    </m:r>
                    <m:sSup>
                      <m:sSupPr>
                        <m:ctrlPr>
                          <a:rPr lang="en-US" sz="1400" i="1">
                            <a:solidFill>
                              <a:srgbClr val="000000"/>
                            </a:solidFill>
                            <a:latin typeface="Cambria Math" panose="02040503050406030204" pitchFamily="18" charset="0"/>
                            <a:ea typeface="Cambria Math" panose="02040503050406030204" pitchFamily="18" charset="0"/>
                          </a:rPr>
                        </m:ctrlPr>
                      </m:sSupPr>
                      <m:e>
                        <m:r>
                          <a:rPr lang="en-US" sz="1400" i="1">
                            <a:solidFill>
                              <a:srgbClr val="000000"/>
                            </a:solidFill>
                            <a:latin typeface="Cambria Math" panose="02040503050406030204" pitchFamily="18" charset="0"/>
                            <a:ea typeface="Cambria Math" panose="02040503050406030204" pitchFamily="18" charset="0"/>
                          </a:rPr>
                          <m:t>10</m:t>
                        </m:r>
                      </m:e>
                      <m:sup>
                        <m:r>
                          <a:rPr lang="en-US" sz="1400" i="1">
                            <a:solidFill>
                              <a:srgbClr val="000000"/>
                            </a:solidFill>
                            <a:latin typeface="Cambria Math" panose="02040503050406030204" pitchFamily="18" charset="0"/>
                            <a:ea typeface="Cambria Math" panose="02040503050406030204" pitchFamily="18" charset="0"/>
                          </a:rPr>
                          <m:t>1</m:t>
                        </m:r>
                        <m:r>
                          <a:rPr lang="en-US" sz="1400" b="0" i="1" smtClean="0">
                            <a:solidFill>
                              <a:srgbClr val="000000"/>
                            </a:solidFill>
                            <a:latin typeface="Cambria Math" panose="02040503050406030204" pitchFamily="18" charset="0"/>
                            <a:ea typeface="Cambria Math" panose="02040503050406030204" pitchFamily="18" charset="0"/>
                          </a:rPr>
                          <m:t>1</m:t>
                        </m:r>
                      </m:sup>
                    </m:sSup>
                  </m:oMath>
                </a14:m>
                <a:r>
                  <a:rPr lang="en-CH" sz="1400" dirty="0">
                    <a:solidFill>
                      <a:prstClr val="black"/>
                    </a:solidFill>
                    <a:latin typeface="Helvetica" pitchFamily="2" charset="0"/>
                    <a:ea typeface="Helvetica Light" charset="0"/>
                    <a:cs typeface="Helvetica Light" charset="0"/>
                    <a:sym typeface="Wingdings" pitchFamily="2" charset="2"/>
                  </a:rPr>
                  <a:t> protons, </a:t>
                </a:r>
                <a14:m>
                  <m:oMath xmlns:m="http://schemas.openxmlformats.org/officeDocument/2006/math">
                    <m:r>
                      <a:rPr lang="en-US" sz="1400" i="1">
                        <a:solidFill>
                          <a:prstClr val="black"/>
                        </a:solidFill>
                        <a:latin typeface="Cambria Math" panose="02040503050406030204" pitchFamily="18" charset="0"/>
                        <a:sym typeface="Wingdings" pitchFamily="2" charset="2"/>
                      </a:rPr>
                      <m:t>𝑓</m:t>
                    </m:r>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≈28</m:t>
                    </m:r>
                  </m:oMath>
                </a14:m>
                <a:r>
                  <a:rPr lang="en-CH" sz="1400" dirty="0">
                    <a:solidFill>
                      <a:prstClr val="black"/>
                    </a:solidFill>
                    <a:latin typeface="Helvetica" pitchFamily="2" charset="0"/>
                    <a:ea typeface="Helvetica Light" charset="0"/>
                    <a:cs typeface="Helvetica Light" charset="0"/>
                    <a:sym typeface="Wingdings" pitchFamily="2" charset="2"/>
                  </a:rPr>
                  <a:t> MHz, </a:t>
                </a:r>
                <a14:m>
                  <m:oMath xmlns:m="http://schemas.openxmlformats.org/officeDocument/2006/math">
                    <m:r>
                      <a:rPr lang="en-US" sz="1400" i="1">
                        <a:solidFill>
                          <a:prstClr val="black"/>
                        </a:solidFill>
                        <a:latin typeface="Cambria Math" panose="02040503050406030204" pitchFamily="18" charset="0"/>
                        <a:sym typeface="Wingdings" pitchFamily="2" charset="2"/>
                      </a:rPr>
                      <m:t>𝐴</m:t>
                    </m:r>
                    <m:r>
                      <a:rPr lang="en-US" sz="1400" b="0" i="1" smtClean="0">
                        <a:solidFill>
                          <a:prstClr val="black"/>
                        </a:solidFill>
                        <a:latin typeface="Cambria Math" panose="02040503050406030204" pitchFamily="18" charset="0"/>
                        <a:sym typeface="Wingdings" pitchFamily="2" charset="2"/>
                      </a:rPr>
                      <m:t> ~ 4</m:t>
                    </m:r>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𝜋</m:t>
                    </m:r>
                    <m:r>
                      <a:rPr lang="en-US" sz="1400" b="0" i="1" smtClean="0">
                        <a:solidFill>
                          <a:prstClr val="black"/>
                        </a:solidFill>
                        <a:latin typeface="Cambria Math" panose="02040503050406030204" pitchFamily="18" charset="0"/>
                        <a:sym typeface="Wingdings" pitchFamily="2" charset="2"/>
                      </a:rPr>
                      <m:t>(0.016 µ</m:t>
                    </m:r>
                    <m:r>
                      <a:rPr lang="en-US" sz="1400" b="0" i="1" smtClean="0">
                        <a:solidFill>
                          <a:prstClr val="black"/>
                        </a:solidFill>
                        <a:latin typeface="Cambria Math" panose="02040503050406030204" pitchFamily="18" charset="0"/>
                        <a:sym typeface="Wingdings" pitchFamily="2" charset="2"/>
                      </a:rPr>
                      <m:t>𝑚</m:t>
                    </m:r>
                    <m:sSup>
                      <m:sSupPr>
                        <m:ctrlPr>
                          <a:rPr lang="en-US" sz="1400" b="0" i="1" smtClean="0">
                            <a:solidFill>
                              <a:prstClr val="black"/>
                            </a:solidFill>
                            <a:latin typeface="Cambria Math" panose="02040503050406030204" pitchFamily="18" charset="0"/>
                            <a:sym typeface="Wingdings" pitchFamily="2" charset="2"/>
                          </a:rPr>
                        </m:ctrlPr>
                      </m:sSupPr>
                      <m:e>
                        <m:r>
                          <a:rPr lang="en-US" sz="1400" b="0" i="1" smtClean="0">
                            <a:solidFill>
                              <a:prstClr val="black"/>
                            </a:solidFill>
                            <a:latin typeface="Cambria Math" panose="02040503050406030204" pitchFamily="18" charset="0"/>
                            <a:sym typeface="Wingdings" pitchFamily="2" charset="2"/>
                          </a:rPr>
                          <m:t>)</m:t>
                        </m:r>
                      </m:e>
                      <m:sup>
                        <m:r>
                          <a:rPr lang="en-US" sz="1400" b="0" i="1" smtClean="0">
                            <a:solidFill>
                              <a:prstClr val="black"/>
                            </a:solidFill>
                            <a:latin typeface="Cambria Math" panose="02040503050406030204" pitchFamily="18" charset="0"/>
                            <a:sym typeface="Wingdings" pitchFamily="2" charset="2"/>
                          </a:rPr>
                          <m:t>2</m:t>
                        </m:r>
                      </m:sup>
                    </m:sSup>
                  </m:oMath>
                </a14:m>
                <a:r>
                  <a:rPr lang="en-CH" sz="1400" dirty="0">
                    <a:solidFill>
                      <a:prstClr val="black"/>
                    </a:solidFill>
                    <a:latin typeface="Helvetica" pitchFamily="2" charset="0"/>
                    <a:ea typeface="Helvetica Light" charset="0"/>
                    <a:cs typeface="Helvetica Light" charset="0"/>
                    <a:sym typeface="Wingdings" pitchFamily="2" charset="2"/>
                  </a:rPr>
                  <a:t> </a:t>
                </a:r>
                <a:r>
                  <a:rPr lang="en-CH" sz="1400" dirty="0">
                    <a:solidFill>
                      <a:prstClr val="black"/>
                    </a:solidFill>
                    <a:latin typeface="Symbol" pitchFamily="2" charset="2"/>
                    <a:ea typeface="Helvetica Light" charset="0"/>
                    <a:cs typeface="Helvetica Light" charset="0"/>
                    <a:sym typeface="Wingdings" pitchFamily="2" charset="2"/>
                  </a:rPr>
                  <a:t>®</a:t>
                </a:r>
                <a:r>
                  <a:rPr lang="en-CH" sz="140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a:rPr lang="en-US" sz="1400" i="1">
                        <a:solidFill>
                          <a:prstClr val="black"/>
                        </a:solidFill>
                        <a:latin typeface="Cambria Math" panose="02040503050406030204" pitchFamily="18" charset="0"/>
                        <a:sym typeface="Wingdings" pitchFamily="2" charset="2"/>
                      </a:rPr>
                      <m:t>𝐿</m:t>
                    </m:r>
                    <m:r>
                      <a:rPr lang="en-US" sz="1400" b="0" i="1" smtClean="0">
                        <a:solidFill>
                          <a:prstClr val="black"/>
                        </a:solidFill>
                        <a:latin typeface="Cambria Math" panose="02040503050406030204" pitchFamily="18" charset="0"/>
                        <a:sym typeface="Wingdings" pitchFamily="2" charset="2"/>
                      </a:rPr>
                      <m:t> ~ 2.2</m:t>
                    </m:r>
                    <m:r>
                      <a:rPr lang="en-US" sz="1400" i="1">
                        <a:solidFill>
                          <a:srgbClr val="000000"/>
                        </a:solidFill>
                        <a:latin typeface="Cambria Math" panose="02040503050406030204" pitchFamily="18" charset="0"/>
                        <a:ea typeface="Cambria Math" panose="02040503050406030204" pitchFamily="18" charset="0"/>
                      </a:rPr>
                      <m:t>∙</m:t>
                    </m:r>
                    <m:sSup>
                      <m:sSupPr>
                        <m:ctrlPr>
                          <a:rPr lang="en-US" sz="1400" i="1">
                            <a:solidFill>
                              <a:srgbClr val="000000"/>
                            </a:solidFill>
                            <a:latin typeface="Cambria Math" panose="02040503050406030204" pitchFamily="18" charset="0"/>
                            <a:ea typeface="Cambria Math" panose="02040503050406030204" pitchFamily="18" charset="0"/>
                          </a:rPr>
                        </m:ctrlPr>
                      </m:sSupPr>
                      <m:e>
                        <m:r>
                          <a:rPr lang="en-US" sz="1400" i="1">
                            <a:solidFill>
                              <a:srgbClr val="000000"/>
                            </a:solidFill>
                            <a:latin typeface="Cambria Math" panose="02040503050406030204" pitchFamily="18" charset="0"/>
                            <a:ea typeface="Cambria Math" panose="02040503050406030204" pitchFamily="18" charset="0"/>
                          </a:rPr>
                          <m:t>10</m:t>
                        </m:r>
                      </m:e>
                      <m:sup>
                        <m:r>
                          <a:rPr lang="en-US" sz="1400" b="0" i="1" smtClean="0">
                            <a:solidFill>
                              <a:srgbClr val="000000"/>
                            </a:solidFill>
                            <a:latin typeface="Cambria Math" panose="02040503050406030204" pitchFamily="18" charset="0"/>
                            <a:ea typeface="Cambria Math" panose="02040503050406030204" pitchFamily="18" charset="0"/>
                          </a:rPr>
                          <m:t>34</m:t>
                        </m:r>
                      </m:sup>
                    </m:sSup>
                    <m:r>
                      <a:rPr lang="en-US" sz="1400" b="0" i="1" smtClean="0">
                        <a:solidFill>
                          <a:srgbClr val="000000"/>
                        </a:solidFill>
                        <a:latin typeface="Cambria Math" panose="02040503050406030204" pitchFamily="18" charset="0"/>
                        <a:ea typeface="Cambria Math" panose="02040503050406030204" pitchFamily="18" charset="0"/>
                      </a:rPr>
                      <m:t> </m:t>
                    </m:r>
                    <m:sSup>
                      <m:sSupPr>
                        <m:ctrlPr>
                          <a:rPr lang="en-US" sz="1400" i="0">
                            <a:solidFill>
                              <a:srgbClr val="000000"/>
                            </a:solidFill>
                            <a:latin typeface="Cambria Math" panose="02040503050406030204" pitchFamily="18" charset="0"/>
                            <a:ea typeface="Cambria Math" panose="02040503050406030204" pitchFamily="18" charset="0"/>
                          </a:rPr>
                        </m:ctrlPr>
                      </m:sSupPr>
                      <m:e>
                        <m:r>
                          <m:rPr>
                            <m:sty m:val="p"/>
                          </m:rPr>
                          <a:rPr lang="en-US" sz="1400" i="0">
                            <a:solidFill>
                              <a:srgbClr val="000000"/>
                            </a:solidFill>
                            <a:latin typeface="Cambria Math" panose="02040503050406030204" pitchFamily="18" charset="0"/>
                            <a:ea typeface="Cambria Math" panose="02040503050406030204" pitchFamily="18" charset="0"/>
                          </a:rPr>
                          <m:t>cm</m:t>
                        </m:r>
                      </m:e>
                      <m:sup>
                        <m:r>
                          <a:rPr lang="en-US" sz="1400" b="0" i="1" smtClean="0">
                            <a:solidFill>
                              <a:srgbClr val="000000"/>
                            </a:solidFill>
                            <a:latin typeface="Cambria Math" panose="02040503050406030204" pitchFamily="18" charset="0"/>
                            <a:ea typeface="Cambria Math" panose="02040503050406030204" pitchFamily="18" charset="0"/>
                          </a:rPr>
                          <m:t>–2</m:t>
                        </m:r>
                      </m:sup>
                    </m:sSup>
                    <m:sSup>
                      <m:sSupPr>
                        <m:ctrlPr>
                          <a:rPr lang="en-US" sz="1400" b="0" i="0" smtClean="0">
                            <a:solidFill>
                              <a:srgbClr val="000000"/>
                            </a:solidFill>
                            <a:latin typeface="Cambria Math" panose="02040503050406030204" pitchFamily="18" charset="0"/>
                            <a:ea typeface="Cambria Math" panose="02040503050406030204" pitchFamily="18" charset="0"/>
                          </a:rPr>
                        </m:ctrlPr>
                      </m:sSupPr>
                      <m:e>
                        <m:r>
                          <m:rPr>
                            <m:sty m:val="p"/>
                          </m:rPr>
                          <a:rPr lang="en-US" sz="1400" b="0" i="0" smtClean="0">
                            <a:solidFill>
                              <a:srgbClr val="000000"/>
                            </a:solidFill>
                            <a:latin typeface="Cambria Math" panose="02040503050406030204" pitchFamily="18" charset="0"/>
                            <a:ea typeface="Cambria Math" panose="02040503050406030204" pitchFamily="18" charset="0"/>
                          </a:rPr>
                          <m:t>s</m:t>
                        </m:r>
                      </m:e>
                      <m:sup>
                        <m:r>
                          <a:rPr lang="en-US" sz="1400" i="1">
                            <a:solidFill>
                              <a:srgbClr val="000000"/>
                            </a:solidFill>
                            <a:latin typeface="Cambria Math" panose="02040503050406030204" pitchFamily="18" charset="0"/>
                            <a:ea typeface="Cambria Math" panose="02040503050406030204" pitchFamily="18" charset="0"/>
                          </a:rPr>
                          <m:t>–</m:t>
                        </m:r>
                        <m:r>
                          <a:rPr lang="en-US" sz="1400" b="0" i="1" smtClean="0">
                            <a:solidFill>
                              <a:srgbClr val="000000"/>
                            </a:solidFill>
                            <a:latin typeface="Cambria Math" panose="02040503050406030204" pitchFamily="18" charset="0"/>
                            <a:ea typeface="Cambria Math" panose="02040503050406030204" pitchFamily="18" charset="0"/>
                          </a:rPr>
                          <m:t>1</m:t>
                        </m:r>
                      </m:sup>
                    </m:sSup>
                  </m:oMath>
                </a14:m>
                <a:endParaRPr lang="en-CH" sz="1400" dirty="0">
                  <a:solidFill>
                    <a:prstClr val="black"/>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CH" sz="1400" dirty="0">
                    <a:solidFill>
                      <a:prstClr val="black"/>
                    </a:solidFill>
                    <a:latin typeface="Helvetica" pitchFamily="2" charset="0"/>
                    <a:ea typeface="Helvetica Light" charset="0"/>
                    <a:cs typeface="Helvetica Light" charset="0"/>
                    <a:sym typeface="Wingdings" pitchFamily="2" charset="2"/>
                  </a:rPr>
                  <a:t>At a fixed-target experiment like NA62 at CERN’s SPS, </a:t>
                </a:r>
                <a:r>
                  <a:rPr lang="en-US" sz="1400" dirty="0">
                    <a:solidFill>
                      <a:prstClr val="black"/>
                    </a:solidFill>
                    <a:latin typeface="Helvetica" pitchFamily="2" charset="0"/>
                    <a:ea typeface="Helvetica Light" charset="0"/>
                    <a:cs typeface="Helvetica Light" charset="0"/>
                    <a:sym typeface="Wingdings" pitchFamily="2" charset="2"/>
                  </a:rPr>
                  <a:t>a proton beam hits a Be target of 40 cm </a:t>
                </a:r>
                <a:r>
                  <a:rPr lang="en-CH" sz="1400" dirty="0">
                    <a:solidFill>
                      <a:prstClr val="black"/>
                    </a:solidFill>
                    <a:latin typeface="Helvetica" pitchFamily="2" charset="0"/>
                    <a:ea typeface="Helvetica Light" charset="0"/>
                    <a:cs typeface="Helvetica Light" charset="0"/>
                    <a:sym typeface="Wingdings" pitchFamily="2" charset="2"/>
                  </a:rPr>
                  <a:t>length </a:t>
                </a:r>
                <a:r>
                  <a:rPr lang="en-CH" sz="1400" dirty="0">
                    <a:solidFill>
                      <a:prstClr val="black"/>
                    </a:solidFill>
                    <a:latin typeface="Symbol" pitchFamily="2" charset="2"/>
                    <a:ea typeface="Helvetica Light" charset="0"/>
                    <a:cs typeface="Helvetica Light" charset="0"/>
                    <a:sym typeface="Wingdings" pitchFamily="2" charset="2"/>
                  </a:rPr>
                  <a:t>®</a:t>
                </a:r>
                <a:r>
                  <a:rPr lang="en-CH" sz="140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a:rPr lang="en-US" sz="1400" i="1">
                        <a:solidFill>
                          <a:srgbClr val="000000"/>
                        </a:solidFill>
                        <a:latin typeface="Cambria Math" panose="02040503050406030204" pitchFamily="18" charset="0"/>
                        <a:ea typeface="Cambria Math" panose="02040503050406030204" pitchFamily="18" charset="0"/>
                        <a:sym typeface="Wingdings" pitchFamily="2" charset="2"/>
                      </a:rPr>
                      <m:t>4</m:t>
                    </m:r>
                    <m:r>
                      <a:rPr lang="en-US" sz="1400" b="0" i="1" smtClean="0">
                        <a:solidFill>
                          <a:srgbClr val="000000"/>
                        </a:solidFill>
                        <a:latin typeface="Cambria Math" panose="02040503050406030204" pitchFamily="18" charset="0"/>
                        <a:ea typeface="Cambria Math" panose="02040503050406030204" pitchFamily="18" charset="0"/>
                        <a:sym typeface="Wingdings" pitchFamily="2" charset="2"/>
                      </a:rPr>
                      <m:t>.4</m:t>
                    </m:r>
                    <m:r>
                      <a:rPr lang="en-US" sz="1400" i="1">
                        <a:solidFill>
                          <a:srgbClr val="000000"/>
                        </a:solidFill>
                        <a:latin typeface="Cambria Math" panose="02040503050406030204" pitchFamily="18" charset="0"/>
                        <a:ea typeface="Cambria Math" panose="02040503050406030204" pitchFamily="18" charset="0"/>
                      </a:rPr>
                      <m:t>∙</m:t>
                    </m:r>
                    <m:sSup>
                      <m:sSupPr>
                        <m:ctrlPr>
                          <a:rPr lang="en-US" sz="1400" b="0" i="1" smtClean="0">
                            <a:solidFill>
                              <a:srgbClr val="000000"/>
                            </a:solidFill>
                            <a:latin typeface="Cambria Math" panose="02040503050406030204" pitchFamily="18" charset="0"/>
                            <a:ea typeface="Cambria Math" panose="02040503050406030204" pitchFamily="18" charset="0"/>
                          </a:rPr>
                        </m:ctrlPr>
                      </m:sSupPr>
                      <m:e>
                        <m:r>
                          <a:rPr lang="en-US" sz="1400" b="0" i="1" smtClean="0">
                            <a:solidFill>
                              <a:srgbClr val="000000"/>
                            </a:solidFill>
                            <a:latin typeface="Cambria Math" panose="02040503050406030204" pitchFamily="18" charset="0"/>
                            <a:ea typeface="Cambria Math" panose="02040503050406030204" pitchFamily="18" charset="0"/>
                          </a:rPr>
                          <m:t>10</m:t>
                        </m:r>
                      </m:e>
                      <m:sup>
                        <m:r>
                          <a:rPr lang="en-US" sz="1400" b="0" i="1" smtClean="0">
                            <a:solidFill>
                              <a:srgbClr val="000000"/>
                            </a:solidFill>
                            <a:latin typeface="Cambria Math" panose="02040503050406030204" pitchFamily="18" charset="0"/>
                            <a:ea typeface="Cambria Math" panose="02040503050406030204" pitchFamily="18" charset="0"/>
                          </a:rPr>
                          <m:t>25</m:t>
                        </m:r>
                      </m:sup>
                    </m:sSup>
                  </m:oMath>
                </a14:m>
                <a:r>
                  <a:rPr lang="en-CH" sz="1400" dirty="0">
                    <a:solidFill>
                      <a:prstClr val="black"/>
                    </a:solidFill>
                    <a:latin typeface="Helvetica" pitchFamily="2" charset="0"/>
                    <a:ea typeface="Helvetica Light" charset="0"/>
                    <a:cs typeface="Helvetica Light" charset="0"/>
                    <a:sym typeface="Wingdings" pitchFamily="2" charset="2"/>
                  </a:rPr>
                  <a:t> </a:t>
                </a:r>
                <a14:m>
                  <m:oMath xmlns:m="http://schemas.openxmlformats.org/officeDocument/2006/math">
                    <m:r>
                      <m:rPr>
                        <m:sty m:val="p"/>
                      </m:rPr>
                      <a:rPr lang="en-US" sz="1400">
                        <a:solidFill>
                          <a:srgbClr val="000000"/>
                        </a:solidFill>
                        <a:latin typeface="Cambria Math" panose="02040503050406030204" pitchFamily="18" charset="0"/>
                        <a:ea typeface="Cambria Math" panose="02040503050406030204" pitchFamily="18" charset="0"/>
                      </a:rPr>
                      <m:t>nucleons</m:t>
                    </m:r>
                    <m:r>
                      <a:rPr lang="en-US" sz="1400" i="1">
                        <a:solidFill>
                          <a:srgbClr val="000000"/>
                        </a:solidFill>
                        <a:latin typeface="Cambria Math" panose="02040503050406030204" pitchFamily="18" charset="0"/>
                        <a:ea typeface="Cambria Math" panose="02040503050406030204" pitchFamily="18" charset="0"/>
                      </a:rPr>
                      <m:t>/</m:t>
                    </m:r>
                    <m:sSup>
                      <m:sSupPr>
                        <m:ctrlPr>
                          <a:rPr lang="en-US" sz="1400">
                            <a:solidFill>
                              <a:srgbClr val="000000"/>
                            </a:solidFill>
                            <a:latin typeface="Cambria Math" panose="02040503050406030204" pitchFamily="18" charset="0"/>
                            <a:ea typeface="Cambria Math" panose="02040503050406030204" pitchFamily="18" charset="0"/>
                          </a:rPr>
                        </m:ctrlPr>
                      </m:sSupPr>
                      <m:e>
                        <m:r>
                          <m:rPr>
                            <m:sty m:val="p"/>
                          </m:rPr>
                          <a:rPr lang="en-US" sz="1400">
                            <a:solidFill>
                              <a:srgbClr val="000000"/>
                            </a:solidFill>
                            <a:latin typeface="Cambria Math" panose="02040503050406030204" pitchFamily="18" charset="0"/>
                            <a:ea typeface="Cambria Math" panose="02040503050406030204" pitchFamily="18" charset="0"/>
                          </a:rPr>
                          <m:t>cm</m:t>
                        </m:r>
                      </m:e>
                      <m:sup>
                        <m:r>
                          <a:rPr lang="en-US" sz="1400" i="1">
                            <a:solidFill>
                              <a:srgbClr val="000000"/>
                            </a:solidFill>
                            <a:latin typeface="Cambria Math" panose="02040503050406030204" pitchFamily="18" charset="0"/>
                            <a:ea typeface="Cambria Math" panose="02040503050406030204" pitchFamily="18" charset="0"/>
                          </a:rPr>
                          <m:t>2</m:t>
                        </m:r>
                      </m:sup>
                    </m:sSup>
                  </m:oMath>
                </a14:m>
                <a:r>
                  <a:rPr lang="en-CH" sz="1400" dirty="0">
                    <a:solidFill>
                      <a:prstClr val="black"/>
                    </a:solidFill>
                    <a:latin typeface="Helvetica" pitchFamily="2" charset="0"/>
                    <a:ea typeface="Helvetica Light" charset="0"/>
                    <a:cs typeface="Helvetica Light" charset="0"/>
                    <a:sym typeface="Wingdings" pitchFamily="2" charset="2"/>
                  </a:rPr>
                  <a:t> !), reaching an effective lumnosity of </a:t>
                </a:r>
                <a14:m>
                  <m:oMath xmlns:m="http://schemas.openxmlformats.org/officeDocument/2006/math">
                    <m:r>
                      <a:rPr lang="en-US" sz="1400" i="1">
                        <a:solidFill>
                          <a:prstClr val="black"/>
                        </a:solidFill>
                        <a:latin typeface="Cambria Math" panose="02040503050406030204" pitchFamily="18" charset="0"/>
                        <a:sym typeface="Wingdings" pitchFamily="2" charset="2"/>
                      </a:rPr>
                      <m:t>𝐿</m:t>
                    </m:r>
                    <m:r>
                      <a:rPr lang="en-US" sz="1400" b="0" i="1" smtClean="0">
                        <a:solidFill>
                          <a:prstClr val="black"/>
                        </a:solidFill>
                        <a:latin typeface="Cambria Math" panose="02040503050406030204" pitchFamily="18" charset="0"/>
                        <a:sym typeface="Wingdings" pitchFamily="2" charset="2"/>
                      </a:rPr>
                      <m:t>=</m:t>
                    </m:r>
                    <m:sSub>
                      <m:sSub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𝜙</m:t>
                        </m:r>
                      </m:e>
                      <m:sub>
                        <m:r>
                          <m:rPr>
                            <m:sty m:val="p"/>
                          </m:rPr>
                          <a:rPr lang="en-US" sz="1400" b="0" i="0" smtClean="0">
                            <a:solidFill>
                              <a:prstClr val="black"/>
                            </a:solidFill>
                            <a:latin typeface="Cambria Math" panose="02040503050406030204" pitchFamily="18" charset="0"/>
                            <a:sym typeface="Wingdings" pitchFamily="2" charset="2"/>
                          </a:rPr>
                          <m:t>beam</m:t>
                        </m:r>
                      </m:sub>
                    </m:sSub>
                  </m:oMath>
                </a14:m>
                <a:r>
                  <a:rPr lang="en-US" sz="1400" dirty="0">
                    <a:solidFill>
                      <a:srgbClr val="000000"/>
                    </a:solidFill>
                    <a:ea typeface="Cambria Math" panose="02040503050406030204" pitchFamily="18" charset="0"/>
                  </a:rPr>
                  <a:t> </a:t>
                </a:r>
                <a14:m>
                  <m:oMath xmlns:m="http://schemas.openxmlformats.org/officeDocument/2006/math">
                    <m:r>
                      <a:rPr lang="en-US" sz="1400" b="0" i="0" smtClean="0">
                        <a:solidFill>
                          <a:srgbClr val="000000"/>
                        </a:solidFill>
                        <a:latin typeface="Cambria Math" panose="02040503050406030204" pitchFamily="18" charset="0"/>
                        <a:ea typeface="Cambria Math" panose="02040503050406030204" pitchFamily="18" charset="0"/>
                      </a:rPr>
                      <m:t>[</m:t>
                    </m:r>
                    <m:r>
                      <m:rPr>
                        <m:sty m:val="p"/>
                      </m:rPr>
                      <a:rPr lang="en-US" sz="1400" b="0" i="0" smtClean="0">
                        <a:solidFill>
                          <a:srgbClr val="000000"/>
                        </a:solidFill>
                        <a:latin typeface="Cambria Math" panose="02040503050406030204" pitchFamily="18" charset="0"/>
                        <a:ea typeface="Cambria Math" panose="02040503050406030204" pitchFamily="18" charset="0"/>
                      </a:rPr>
                      <m:t>protons</m:t>
                    </m:r>
                    <m:r>
                      <a:rPr lang="en-US" sz="1400" b="0" i="0" smtClean="0">
                        <a:solidFill>
                          <a:srgbClr val="000000"/>
                        </a:solidFill>
                        <a:latin typeface="Cambria Math" panose="02040503050406030204" pitchFamily="18" charset="0"/>
                        <a:ea typeface="Cambria Math" panose="02040503050406030204" pitchFamily="18" charset="0"/>
                      </a:rPr>
                      <m:t>/</m:t>
                    </m:r>
                    <m:r>
                      <m:rPr>
                        <m:sty m:val="p"/>
                      </m:rPr>
                      <a:rPr lang="en-US" sz="1400" b="0" i="0" smtClean="0">
                        <a:solidFill>
                          <a:srgbClr val="000000"/>
                        </a:solidFill>
                        <a:latin typeface="Cambria Math" panose="02040503050406030204" pitchFamily="18" charset="0"/>
                        <a:ea typeface="Cambria Math" panose="02040503050406030204" pitchFamily="18" charset="0"/>
                      </a:rPr>
                      <m:t>s</m:t>
                    </m:r>
                    <m:r>
                      <a:rPr lang="en-US" sz="1400" b="0" i="0" smtClean="0">
                        <a:solidFill>
                          <a:srgbClr val="000000"/>
                        </a:solidFill>
                        <a:latin typeface="Cambria Math" panose="02040503050406030204" pitchFamily="18" charset="0"/>
                        <a:ea typeface="Cambria Math" panose="02040503050406030204" pitchFamily="18" charset="0"/>
                      </a:rPr>
                      <m:t>]∙</m:t>
                    </m:r>
                    <m:sSub>
                      <m:sSubPr>
                        <m:ctrlPr>
                          <a:rPr lang="en-US" sz="1400" b="0" i="1" smtClean="0">
                            <a:solidFill>
                              <a:srgbClr val="000000"/>
                            </a:solidFill>
                            <a:latin typeface="Cambria Math" panose="02040503050406030204" pitchFamily="18" charset="0"/>
                            <a:ea typeface="Cambria Math" panose="02040503050406030204" pitchFamily="18" charset="0"/>
                          </a:rPr>
                        </m:ctrlPr>
                      </m:sSubPr>
                      <m:e>
                        <m:r>
                          <a:rPr lang="en-US" sz="1400" b="0" i="1" smtClean="0">
                            <a:solidFill>
                              <a:srgbClr val="000000"/>
                            </a:solidFill>
                            <a:latin typeface="Cambria Math" panose="02040503050406030204" pitchFamily="18" charset="0"/>
                            <a:ea typeface="Cambria Math" panose="02040503050406030204" pitchFamily="18" charset="0"/>
                          </a:rPr>
                          <m:t>𝑛</m:t>
                        </m:r>
                      </m:e>
                      <m:sub>
                        <m:r>
                          <m:rPr>
                            <m:sty m:val="p"/>
                          </m:rPr>
                          <a:rPr lang="en-US" sz="1400" b="0" i="0" smtClean="0">
                            <a:solidFill>
                              <a:srgbClr val="000000"/>
                            </a:solidFill>
                            <a:latin typeface="Cambria Math" panose="02040503050406030204" pitchFamily="18" charset="0"/>
                            <a:ea typeface="Cambria Math" panose="02040503050406030204" pitchFamily="18" charset="0"/>
                          </a:rPr>
                          <m:t>target</m:t>
                        </m:r>
                      </m:sub>
                    </m:sSub>
                    <m:r>
                      <a:rPr lang="en-US" sz="1400" b="0" i="1" smtClean="0">
                        <a:solidFill>
                          <a:srgbClr val="000000"/>
                        </a:solidFill>
                        <a:latin typeface="Cambria Math" panose="02040503050406030204" pitchFamily="18" charset="0"/>
                        <a:ea typeface="Cambria Math" panose="02040503050406030204" pitchFamily="18" charset="0"/>
                      </a:rPr>
                      <m:t>[</m:t>
                    </m:r>
                    <m:r>
                      <m:rPr>
                        <m:sty m:val="p"/>
                      </m:rPr>
                      <a:rPr lang="en-US" sz="1400" b="0" i="0" smtClean="0">
                        <a:solidFill>
                          <a:srgbClr val="000000"/>
                        </a:solidFill>
                        <a:latin typeface="Cambria Math" panose="02040503050406030204" pitchFamily="18" charset="0"/>
                        <a:ea typeface="Cambria Math" panose="02040503050406030204" pitchFamily="18" charset="0"/>
                      </a:rPr>
                      <m:t>nucleons</m:t>
                    </m:r>
                    <m:r>
                      <a:rPr lang="en-US" sz="1400" b="0" i="1" smtClean="0">
                        <a:solidFill>
                          <a:srgbClr val="000000"/>
                        </a:solidFill>
                        <a:latin typeface="Cambria Math" panose="02040503050406030204" pitchFamily="18" charset="0"/>
                        <a:ea typeface="Cambria Math" panose="02040503050406030204" pitchFamily="18" charset="0"/>
                      </a:rPr>
                      <m:t>/</m:t>
                    </m:r>
                    <m:sSup>
                      <m:sSupPr>
                        <m:ctrlPr>
                          <a:rPr lang="en-US" sz="1400" b="0" i="0" smtClean="0">
                            <a:solidFill>
                              <a:srgbClr val="000000"/>
                            </a:solidFill>
                            <a:latin typeface="Cambria Math" panose="02040503050406030204" pitchFamily="18" charset="0"/>
                            <a:ea typeface="Cambria Math" panose="02040503050406030204" pitchFamily="18" charset="0"/>
                          </a:rPr>
                        </m:ctrlPr>
                      </m:sSupPr>
                      <m:e>
                        <m:r>
                          <m:rPr>
                            <m:sty m:val="p"/>
                          </m:rPr>
                          <a:rPr lang="en-US" sz="1400" b="0" i="0" smtClean="0">
                            <a:solidFill>
                              <a:srgbClr val="000000"/>
                            </a:solidFill>
                            <a:latin typeface="Cambria Math" panose="02040503050406030204" pitchFamily="18" charset="0"/>
                            <a:ea typeface="Cambria Math" panose="02040503050406030204" pitchFamily="18" charset="0"/>
                          </a:rPr>
                          <m:t>cm</m:t>
                        </m:r>
                      </m:e>
                      <m:sup>
                        <m:r>
                          <a:rPr lang="en-US" sz="1400" b="0" i="1" smtClean="0">
                            <a:solidFill>
                              <a:srgbClr val="000000"/>
                            </a:solidFill>
                            <a:latin typeface="Cambria Math" panose="02040503050406030204" pitchFamily="18" charset="0"/>
                            <a:ea typeface="Cambria Math" panose="02040503050406030204" pitchFamily="18" charset="0"/>
                          </a:rPr>
                          <m:t>2</m:t>
                        </m:r>
                      </m:sup>
                    </m:sSup>
                    <m:r>
                      <a:rPr lang="en-US" sz="1400" b="0" i="1" smtClean="0">
                        <a:solidFill>
                          <a:prstClr val="black"/>
                        </a:solidFill>
                        <a:latin typeface="Cambria Math" panose="02040503050406030204" pitchFamily="18" charset="0"/>
                        <a:ea typeface="Helvetica Light" charset="0"/>
                        <a:cs typeface="Helvetica Light" charset="0"/>
                        <a:sym typeface="Wingdings" pitchFamily="2" charset="2"/>
                      </a:rPr>
                      <m:t>]</m:t>
                    </m:r>
                  </m:oMath>
                </a14:m>
                <a:r>
                  <a:rPr lang="en-US" sz="1400" dirty="0">
                    <a:solidFill>
                      <a:prstClr val="black"/>
                    </a:solidFill>
                    <a:sym typeface="Wingdings" pitchFamily="2" charset="2"/>
                  </a:rPr>
                  <a:t> </a:t>
                </a:r>
                <a14:m>
                  <m:oMath xmlns:m="http://schemas.openxmlformats.org/officeDocument/2006/math">
                    <m:r>
                      <a:rPr lang="en-US" sz="1400" i="1">
                        <a:solidFill>
                          <a:prstClr val="black"/>
                        </a:solidFill>
                        <a:latin typeface="Cambria Math" panose="02040503050406030204" pitchFamily="18" charset="0"/>
                        <a:sym typeface="Wingdings" pitchFamily="2" charset="2"/>
                      </a:rPr>
                      <m:t>~ </m:t>
                    </m:r>
                    <m:sSup>
                      <m:sSupPr>
                        <m:ctrlPr>
                          <a:rPr lang="en-US" sz="1400" i="1">
                            <a:solidFill>
                              <a:srgbClr val="000000"/>
                            </a:solidFill>
                            <a:latin typeface="Cambria Math" panose="02040503050406030204" pitchFamily="18" charset="0"/>
                            <a:ea typeface="Cambria Math" panose="02040503050406030204" pitchFamily="18" charset="0"/>
                          </a:rPr>
                        </m:ctrlPr>
                      </m:sSupPr>
                      <m:e>
                        <m:r>
                          <a:rPr lang="en-US" sz="1400" i="1">
                            <a:solidFill>
                              <a:srgbClr val="000000"/>
                            </a:solidFill>
                            <a:latin typeface="Cambria Math" panose="02040503050406030204" pitchFamily="18" charset="0"/>
                            <a:ea typeface="Cambria Math" panose="02040503050406030204" pitchFamily="18" charset="0"/>
                          </a:rPr>
                          <m:t>10</m:t>
                        </m:r>
                      </m:e>
                      <m:sup>
                        <m:r>
                          <a:rPr lang="en-US" sz="1400" i="1">
                            <a:solidFill>
                              <a:srgbClr val="000000"/>
                            </a:solidFill>
                            <a:latin typeface="Cambria Math" panose="02040503050406030204" pitchFamily="18" charset="0"/>
                            <a:ea typeface="Cambria Math" panose="02040503050406030204" pitchFamily="18" charset="0"/>
                          </a:rPr>
                          <m:t>3</m:t>
                        </m:r>
                        <m:r>
                          <a:rPr lang="en-US" sz="1400" b="0" i="1" smtClean="0">
                            <a:solidFill>
                              <a:srgbClr val="000000"/>
                            </a:solidFill>
                            <a:latin typeface="Cambria Math" panose="02040503050406030204" pitchFamily="18" charset="0"/>
                            <a:ea typeface="Cambria Math" panose="02040503050406030204" pitchFamily="18" charset="0"/>
                          </a:rPr>
                          <m:t>7</m:t>
                        </m:r>
                      </m:sup>
                    </m:sSup>
                    <m:r>
                      <a:rPr lang="en-US" sz="1400" i="1">
                        <a:solidFill>
                          <a:srgbClr val="000000"/>
                        </a:solidFill>
                        <a:latin typeface="Cambria Math" panose="02040503050406030204" pitchFamily="18" charset="0"/>
                        <a:ea typeface="Cambria Math" panose="02040503050406030204" pitchFamily="18" charset="0"/>
                      </a:rPr>
                      <m:t> </m:t>
                    </m:r>
                    <m:sSup>
                      <m:sSupPr>
                        <m:ctrlPr>
                          <a:rPr lang="en-US" sz="1400">
                            <a:solidFill>
                              <a:srgbClr val="000000"/>
                            </a:solidFill>
                            <a:latin typeface="Cambria Math" panose="02040503050406030204" pitchFamily="18" charset="0"/>
                            <a:ea typeface="Cambria Math" panose="02040503050406030204" pitchFamily="18" charset="0"/>
                          </a:rPr>
                        </m:ctrlPr>
                      </m:sSupPr>
                      <m:e>
                        <m:r>
                          <m:rPr>
                            <m:sty m:val="p"/>
                          </m:rPr>
                          <a:rPr lang="en-US" sz="1400">
                            <a:solidFill>
                              <a:srgbClr val="000000"/>
                            </a:solidFill>
                            <a:latin typeface="Cambria Math" panose="02040503050406030204" pitchFamily="18" charset="0"/>
                            <a:ea typeface="Cambria Math" panose="02040503050406030204" pitchFamily="18" charset="0"/>
                          </a:rPr>
                          <m:t>cm</m:t>
                        </m:r>
                      </m:e>
                      <m:sup>
                        <m:r>
                          <a:rPr lang="en-US" sz="1400" i="1">
                            <a:solidFill>
                              <a:srgbClr val="000000"/>
                            </a:solidFill>
                            <a:latin typeface="Cambria Math" panose="02040503050406030204" pitchFamily="18" charset="0"/>
                            <a:ea typeface="Cambria Math" panose="02040503050406030204" pitchFamily="18" charset="0"/>
                          </a:rPr>
                          <m:t>–2</m:t>
                        </m:r>
                      </m:sup>
                    </m:sSup>
                    <m:sSup>
                      <m:sSupPr>
                        <m:ctrlPr>
                          <a:rPr lang="en-US" sz="1400">
                            <a:solidFill>
                              <a:srgbClr val="000000"/>
                            </a:solidFill>
                            <a:latin typeface="Cambria Math" panose="02040503050406030204" pitchFamily="18" charset="0"/>
                            <a:ea typeface="Cambria Math" panose="02040503050406030204" pitchFamily="18" charset="0"/>
                          </a:rPr>
                        </m:ctrlPr>
                      </m:sSupPr>
                      <m:e>
                        <m:r>
                          <m:rPr>
                            <m:sty m:val="p"/>
                          </m:rPr>
                          <a:rPr lang="en-US" sz="1400">
                            <a:solidFill>
                              <a:srgbClr val="000000"/>
                            </a:solidFill>
                            <a:latin typeface="Cambria Math" panose="02040503050406030204" pitchFamily="18" charset="0"/>
                            <a:ea typeface="Cambria Math" panose="02040503050406030204" pitchFamily="18" charset="0"/>
                          </a:rPr>
                          <m:t>s</m:t>
                        </m:r>
                      </m:e>
                      <m:sup>
                        <m:r>
                          <a:rPr lang="en-US" sz="1400" i="1">
                            <a:solidFill>
                              <a:srgbClr val="000000"/>
                            </a:solidFill>
                            <a:latin typeface="Cambria Math" panose="02040503050406030204" pitchFamily="18" charset="0"/>
                            <a:ea typeface="Cambria Math" panose="02040503050406030204" pitchFamily="18" charset="0"/>
                          </a:rPr>
                          <m:t>–1</m:t>
                        </m:r>
                      </m:sup>
                    </m:sSup>
                  </m:oMath>
                </a14:m>
                <a:endParaRPr lang="en-CH" sz="1400" dirty="0">
                  <a:solidFill>
                    <a:prstClr val="black"/>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CH" sz="1400" dirty="0">
                    <a:solidFill>
                      <a:prstClr val="black"/>
                    </a:solidFill>
                    <a:latin typeface="Helvetica" pitchFamily="2" charset="0"/>
                    <a:ea typeface="Helvetica Light" charset="0"/>
                    <a:cs typeface="Helvetica Light" charset="0"/>
                    <a:sym typeface="Wingdings" pitchFamily="2" charset="2"/>
                  </a:rPr>
                  <a:t>Fixed-target experiments are also way easier to build and have less stringent precision / alignment requirements</a:t>
                </a:r>
              </a:p>
              <a:p>
                <a:pPr marL="285750" indent="-285750">
                  <a:spcBef>
                    <a:spcPts val="900"/>
                  </a:spcBef>
                  <a:buFont typeface="Arial" panose="020B0604020202020204" pitchFamily="34" charset="0"/>
                  <a:buChar char="•"/>
                </a:pPr>
                <a:r>
                  <a:rPr lang="en-CH" sz="1400" dirty="0">
                    <a:solidFill>
                      <a:prstClr val="black"/>
                    </a:solidFill>
                    <a:latin typeface="Helvetica" pitchFamily="2" charset="0"/>
                    <a:ea typeface="Helvetica Light" charset="0"/>
                    <a:cs typeface="Helvetica Light" charset="0"/>
                    <a:sym typeface="Wingdings" pitchFamily="2" charset="2"/>
                  </a:rPr>
                  <a:t>Nevertheless, to reach the energy frontier, a collider ist best!</a:t>
                </a:r>
              </a:p>
            </p:txBody>
          </p:sp>
        </mc:Choice>
        <mc:Fallback xmlns="">
          <p:sp>
            <p:nvSpPr>
              <p:cNvPr id="6" name="TextBox 5">
                <a:extLst>
                  <a:ext uri="{FF2B5EF4-FFF2-40B4-BE49-F238E27FC236}">
                    <a16:creationId xmlns:a16="http://schemas.microsoft.com/office/drawing/2014/main" id="{7DCE717A-0D18-6EEA-1D3A-11978E473C81}"/>
                  </a:ext>
                </a:extLst>
              </p:cNvPr>
              <p:cNvSpPr txBox="1">
                <a:spLocks noRot="1" noChangeAspect="1" noMove="1" noResize="1" noEditPoints="1" noAdjustHandles="1" noChangeArrowheads="1" noChangeShapeType="1" noTextEdit="1"/>
              </p:cNvSpPr>
              <p:nvPr/>
            </p:nvSpPr>
            <p:spPr>
              <a:xfrm>
                <a:off x="623287" y="4213303"/>
                <a:ext cx="10897175" cy="1942840"/>
              </a:xfrm>
              <a:prstGeom prst="rect">
                <a:avLst/>
              </a:prstGeom>
              <a:blipFill>
                <a:blip r:embed="rId5"/>
                <a:stretch>
                  <a:fillRect l="-233" t="-649" b="-2597"/>
                </a:stretch>
              </a:blipFill>
            </p:spPr>
            <p:txBody>
              <a:bodyPr/>
              <a:lstStyle/>
              <a:p>
                <a:r>
                  <a:rPr lang="en-GB">
                    <a:noFill/>
                  </a:rPr>
                  <a:t> </a:t>
                </a:r>
              </a:p>
            </p:txBody>
          </p:sp>
        </mc:Fallback>
      </mc:AlternateContent>
    </p:spTree>
    <p:extLst>
      <p:ext uri="{BB962C8B-B14F-4D97-AF65-F5344CB8AC3E}">
        <p14:creationId xmlns:p14="http://schemas.microsoft.com/office/powerpoint/2010/main" val="4164985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B563296A-EE83-C55F-4825-80268372FC3E}"/>
              </a:ext>
            </a:extLst>
          </p:cNvPr>
          <p:cNvPicPr>
            <a:picLocks noChangeAspect="1"/>
          </p:cNvPicPr>
          <p:nvPr/>
        </p:nvPicPr>
        <p:blipFill>
          <a:blip r:embed="rId2"/>
          <a:srcRect t="8710"/>
          <a:stretch>
            <a:fillRect/>
          </a:stretch>
        </p:blipFill>
        <p:spPr>
          <a:xfrm>
            <a:off x="5393434" y="0"/>
            <a:ext cx="6798566" cy="3769153"/>
          </a:xfrm>
          <a:prstGeom prst="rect">
            <a:avLst/>
          </a:prstGeom>
        </p:spPr>
      </p:pic>
      <p:pic>
        <p:nvPicPr>
          <p:cNvPr id="12" name="Picture 11">
            <a:extLst>
              <a:ext uri="{FF2B5EF4-FFF2-40B4-BE49-F238E27FC236}">
                <a16:creationId xmlns:a16="http://schemas.microsoft.com/office/drawing/2014/main" id="{26D68FE0-8372-8305-750C-4D6F0D6E1E96}"/>
              </a:ext>
            </a:extLst>
          </p:cNvPr>
          <p:cNvPicPr>
            <a:picLocks noChangeAspect="1"/>
          </p:cNvPicPr>
          <p:nvPr/>
        </p:nvPicPr>
        <p:blipFill rotWithShape="1">
          <a:blip r:embed="rId3"/>
          <a:srcRect b="16016"/>
          <a:stretch>
            <a:fillRect/>
          </a:stretch>
        </p:blipFill>
        <p:spPr>
          <a:xfrm>
            <a:off x="5393434" y="3064256"/>
            <a:ext cx="6798566" cy="3806444"/>
          </a:xfrm>
          <a:prstGeom prst="rect">
            <a:avLst/>
          </a:prstGeom>
          <a:ln>
            <a:noFill/>
          </a:ln>
        </p:spPr>
      </p:pic>
      <p:sp>
        <p:nvSpPr>
          <p:cNvPr id="2" name="Slide Number Placeholder 1">
            <a:extLst>
              <a:ext uri="{FF2B5EF4-FFF2-40B4-BE49-F238E27FC236}">
                <a16:creationId xmlns:a16="http://schemas.microsoft.com/office/drawing/2014/main" id="{31FFE1A9-C905-1D46-A0D0-62EF84FCC821}"/>
              </a:ext>
            </a:extLst>
          </p:cNvPr>
          <p:cNvSpPr>
            <a:spLocks noGrp="1"/>
          </p:cNvSpPr>
          <p:nvPr>
            <p:ph type="sldNum" sz="quarter" idx="4"/>
          </p:nvPr>
        </p:nvSpPr>
        <p:spPr/>
        <p:txBody>
          <a:bodyPr/>
          <a:lstStyle/>
          <a:p>
            <a:pPr>
              <a:defRPr/>
            </a:pPr>
            <a:fld id="{611C2F03-9E95-40C9-A99F-3C4F7EE8CF2A}" type="slidenum">
              <a:rPr lang="en-GB" smtClean="0"/>
              <a:pPr>
                <a:defRPr/>
              </a:pPr>
              <a:t>38</a:t>
            </a:fld>
            <a:endParaRPr lang="en-GB"/>
          </a:p>
        </p:txBody>
      </p:sp>
      <p:pic>
        <p:nvPicPr>
          <p:cNvPr id="11" name="Picture 10">
            <a:extLst>
              <a:ext uri="{FF2B5EF4-FFF2-40B4-BE49-F238E27FC236}">
                <a16:creationId xmlns:a16="http://schemas.microsoft.com/office/drawing/2014/main" id="{BFFAC8DA-37D9-3D63-120C-32BEF16B4F4E}"/>
              </a:ext>
            </a:extLst>
          </p:cNvPr>
          <p:cNvPicPr>
            <a:picLocks noChangeAspect="1"/>
          </p:cNvPicPr>
          <p:nvPr/>
        </p:nvPicPr>
        <p:blipFill>
          <a:blip r:embed="rId4"/>
          <a:stretch>
            <a:fillRect/>
          </a:stretch>
        </p:blipFill>
        <p:spPr>
          <a:xfrm>
            <a:off x="0" y="0"/>
            <a:ext cx="5393434" cy="6870700"/>
          </a:xfrm>
          <a:prstGeom prst="rect">
            <a:avLst/>
          </a:prstGeom>
        </p:spPr>
      </p:pic>
      <p:sp>
        <p:nvSpPr>
          <p:cNvPr id="4" name="TextBox 3">
            <a:extLst>
              <a:ext uri="{FF2B5EF4-FFF2-40B4-BE49-F238E27FC236}">
                <a16:creationId xmlns:a16="http://schemas.microsoft.com/office/drawing/2014/main" id="{B1A13A0E-9673-DA40-B56D-4C54D879322A}"/>
              </a:ext>
            </a:extLst>
          </p:cNvPr>
          <p:cNvSpPr txBox="1"/>
          <p:nvPr/>
        </p:nvSpPr>
        <p:spPr>
          <a:xfrm>
            <a:off x="474774" y="285524"/>
            <a:ext cx="6399083" cy="523220"/>
          </a:xfrm>
          <a:prstGeom prst="rect">
            <a:avLst/>
          </a:prstGeom>
          <a:solidFill>
            <a:schemeClr val="tx1">
              <a:alpha val="49000"/>
            </a:schemeClr>
          </a:solidFill>
        </p:spPr>
        <p:txBody>
          <a:bodyPr wrap="square" rtlCol="0">
            <a:spAutoFit/>
          </a:bodyPr>
          <a:lstStyle/>
          <a:p>
            <a:pPr defTabSz="430225" fontAlgn="base">
              <a:spcBef>
                <a:spcPct val="0"/>
              </a:spcBef>
              <a:spcAft>
                <a:spcPct val="0"/>
              </a:spcAft>
              <a:defRPr/>
            </a:pPr>
            <a:r>
              <a:rPr lang="en-GB" sz="2800" b="1">
                <a:solidFill>
                  <a:schemeClr val="bg1"/>
                </a:solidFill>
                <a:latin typeface="Helvetica" pitchFamily="2" charset="0"/>
                <a:ea typeface="Trebuchet MS" pitchFamily="-84" charset="0"/>
                <a:cs typeface="Helvetica Light"/>
              </a:rPr>
              <a:t>1971 — the first Hadron-Collider </a:t>
            </a:r>
            <a:endParaRPr lang="en-GB" sz="2800">
              <a:solidFill>
                <a:schemeClr val="bg1"/>
              </a:solidFill>
              <a:latin typeface="Helvetica Light" pitchFamily="2" charset="0"/>
              <a:ea typeface="Trebuchet MS" pitchFamily="-84" charset="0"/>
              <a:cs typeface="Helvetica Light"/>
            </a:endParaRPr>
          </a:p>
        </p:txBody>
      </p:sp>
      <p:sp>
        <p:nvSpPr>
          <p:cNvPr id="13" name="TextBox 12">
            <a:extLst>
              <a:ext uri="{FF2B5EF4-FFF2-40B4-BE49-F238E27FC236}">
                <a16:creationId xmlns:a16="http://schemas.microsoft.com/office/drawing/2014/main" id="{1941C773-8A0D-5E4D-BD0E-0FA71ADE3E5E}"/>
              </a:ext>
            </a:extLst>
          </p:cNvPr>
          <p:cNvSpPr txBox="1"/>
          <p:nvPr/>
        </p:nvSpPr>
        <p:spPr>
          <a:xfrm>
            <a:off x="474774" y="861667"/>
            <a:ext cx="6399083" cy="646331"/>
          </a:xfrm>
          <a:prstGeom prst="rect">
            <a:avLst/>
          </a:prstGeom>
          <a:solidFill>
            <a:schemeClr val="tx1">
              <a:alpha val="49000"/>
            </a:schemeClr>
          </a:solidFill>
        </p:spPr>
        <p:txBody>
          <a:bodyPr wrap="square" rtlCol="0">
            <a:spAutoFit/>
          </a:bodyPr>
          <a:lstStyle/>
          <a:p>
            <a:pPr>
              <a:spcBef>
                <a:spcPts val="3000"/>
              </a:spcBef>
            </a:pPr>
            <a:r>
              <a:rPr lang="en-CH" sz="1200" b="1" dirty="0">
                <a:solidFill>
                  <a:schemeClr val="bg1"/>
                </a:solidFill>
                <a:latin typeface="Helvetica" pitchFamily="2" charset="0"/>
                <a:ea typeface="Helvetica Light" charset="0"/>
                <a:cs typeface="Helvetica Light" charset="0"/>
                <a:sym typeface="Wingdings" pitchFamily="2" charset="2"/>
              </a:rPr>
              <a:t>Intersecting Storage Rings at CERN operated as a proton, proton–antiproton and ion collider for physics between 1971 and 1983. 943 m circumference, 1.3 T dipole field, CM energy up to 63 GeV, holding luminosity record for hadron colliders until 2004 </a:t>
            </a:r>
          </a:p>
        </p:txBody>
      </p:sp>
      <p:sp>
        <p:nvSpPr>
          <p:cNvPr id="18" name="TextBox 17">
            <a:extLst>
              <a:ext uri="{FF2B5EF4-FFF2-40B4-BE49-F238E27FC236}">
                <a16:creationId xmlns:a16="http://schemas.microsoft.com/office/drawing/2014/main" id="{8CBBAAB2-894C-DCE6-0F55-76A22432F2B3}"/>
              </a:ext>
            </a:extLst>
          </p:cNvPr>
          <p:cNvSpPr txBox="1"/>
          <p:nvPr/>
        </p:nvSpPr>
        <p:spPr>
          <a:xfrm>
            <a:off x="11638142" y="92331"/>
            <a:ext cx="41549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IP5</a:t>
            </a:r>
          </a:p>
        </p:txBody>
      </p:sp>
      <p:sp>
        <p:nvSpPr>
          <p:cNvPr id="19" name="TextBox 18">
            <a:extLst>
              <a:ext uri="{FF2B5EF4-FFF2-40B4-BE49-F238E27FC236}">
                <a16:creationId xmlns:a16="http://schemas.microsoft.com/office/drawing/2014/main" id="{D7AE7B92-56C4-2C85-3965-33C75CDA5CFE}"/>
              </a:ext>
            </a:extLst>
          </p:cNvPr>
          <p:cNvSpPr txBox="1"/>
          <p:nvPr/>
        </p:nvSpPr>
        <p:spPr>
          <a:xfrm>
            <a:off x="5472079" y="3149983"/>
            <a:ext cx="143981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IP7: R702 in 1977</a:t>
            </a:r>
          </a:p>
        </p:txBody>
      </p:sp>
    </p:spTree>
    <p:extLst>
      <p:ext uri="{BB962C8B-B14F-4D97-AF65-F5344CB8AC3E}">
        <p14:creationId xmlns:p14="http://schemas.microsoft.com/office/powerpoint/2010/main" val="236775032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FA43-6DC4-20A1-8AE7-651F9074FE96}"/>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5747790E-341D-4DEB-016E-B13F70860F57}"/>
              </a:ext>
            </a:extLst>
          </p:cNvPr>
          <p:cNvPicPr>
            <a:picLocks noChangeAspect="1"/>
          </p:cNvPicPr>
          <p:nvPr/>
        </p:nvPicPr>
        <p:blipFill>
          <a:blip r:embed="rId2"/>
          <a:srcRect t="8710"/>
          <a:stretch>
            <a:fillRect/>
          </a:stretch>
        </p:blipFill>
        <p:spPr>
          <a:xfrm>
            <a:off x="5393434" y="0"/>
            <a:ext cx="6798566" cy="3769153"/>
          </a:xfrm>
          <a:prstGeom prst="rect">
            <a:avLst/>
          </a:prstGeom>
        </p:spPr>
      </p:pic>
      <p:pic>
        <p:nvPicPr>
          <p:cNvPr id="12" name="Picture 11">
            <a:extLst>
              <a:ext uri="{FF2B5EF4-FFF2-40B4-BE49-F238E27FC236}">
                <a16:creationId xmlns:a16="http://schemas.microsoft.com/office/drawing/2014/main" id="{726ECD80-AEEC-8679-4E2F-E22EB40F229D}"/>
              </a:ext>
            </a:extLst>
          </p:cNvPr>
          <p:cNvPicPr>
            <a:picLocks noChangeAspect="1"/>
          </p:cNvPicPr>
          <p:nvPr/>
        </p:nvPicPr>
        <p:blipFill rotWithShape="1">
          <a:blip r:embed="rId3"/>
          <a:srcRect b="16016"/>
          <a:stretch>
            <a:fillRect/>
          </a:stretch>
        </p:blipFill>
        <p:spPr>
          <a:xfrm>
            <a:off x="5393434" y="3064256"/>
            <a:ext cx="6798566" cy="3806444"/>
          </a:xfrm>
          <a:prstGeom prst="rect">
            <a:avLst/>
          </a:prstGeom>
          <a:ln>
            <a:noFill/>
          </a:ln>
        </p:spPr>
      </p:pic>
      <p:sp>
        <p:nvSpPr>
          <p:cNvPr id="2" name="Slide Number Placeholder 1">
            <a:extLst>
              <a:ext uri="{FF2B5EF4-FFF2-40B4-BE49-F238E27FC236}">
                <a16:creationId xmlns:a16="http://schemas.microsoft.com/office/drawing/2014/main" id="{73B10980-4AA0-09F9-968C-5535FBD1F49F}"/>
              </a:ext>
            </a:extLst>
          </p:cNvPr>
          <p:cNvSpPr>
            <a:spLocks noGrp="1"/>
          </p:cNvSpPr>
          <p:nvPr>
            <p:ph type="sldNum" sz="quarter" idx="4"/>
          </p:nvPr>
        </p:nvSpPr>
        <p:spPr/>
        <p:txBody>
          <a:bodyPr/>
          <a:lstStyle/>
          <a:p>
            <a:pPr>
              <a:defRPr/>
            </a:pPr>
            <a:fld id="{611C2F03-9E95-40C9-A99F-3C4F7EE8CF2A}" type="slidenum">
              <a:rPr lang="en-GB" smtClean="0"/>
              <a:pPr>
                <a:defRPr/>
              </a:pPr>
              <a:t>39</a:t>
            </a:fld>
            <a:endParaRPr lang="en-GB"/>
          </a:p>
        </p:txBody>
      </p:sp>
      <p:pic>
        <p:nvPicPr>
          <p:cNvPr id="11" name="Picture 10">
            <a:extLst>
              <a:ext uri="{FF2B5EF4-FFF2-40B4-BE49-F238E27FC236}">
                <a16:creationId xmlns:a16="http://schemas.microsoft.com/office/drawing/2014/main" id="{BF7C0FB1-224F-75E5-D368-4C2597E71608}"/>
              </a:ext>
            </a:extLst>
          </p:cNvPr>
          <p:cNvPicPr>
            <a:picLocks noChangeAspect="1"/>
          </p:cNvPicPr>
          <p:nvPr/>
        </p:nvPicPr>
        <p:blipFill>
          <a:blip r:embed="rId4"/>
          <a:stretch>
            <a:fillRect/>
          </a:stretch>
        </p:blipFill>
        <p:spPr>
          <a:xfrm>
            <a:off x="0" y="0"/>
            <a:ext cx="5393434" cy="6870700"/>
          </a:xfrm>
          <a:prstGeom prst="rect">
            <a:avLst/>
          </a:prstGeom>
        </p:spPr>
      </p:pic>
      <p:sp>
        <p:nvSpPr>
          <p:cNvPr id="4" name="TextBox 3">
            <a:extLst>
              <a:ext uri="{FF2B5EF4-FFF2-40B4-BE49-F238E27FC236}">
                <a16:creationId xmlns:a16="http://schemas.microsoft.com/office/drawing/2014/main" id="{C5A5A56E-E3AE-6DC6-B367-D59ABFF29BAD}"/>
              </a:ext>
            </a:extLst>
          </p:cNvPr>
          <p:cNvSpPr txBox="1"/>
          <p:nvPr/>
        </p:nvSpPr>
        <p:spPr>
          <a:xfrm>
            <a:off x="474774" y="285524"/>
            <a:ext cx="6399083" cy="523220"/>
          </a:xfrm>
          <a:prstGeom prst="rect">
            <a:avLst/>
          </a:prstGeom>
          <a:solidFill>
            <a:schemeClr val="tx1">
              <a:alpha val="49000"/>
            </a:schemeClr>
          </a:solidFill>
        </p:spPr>
        <p:txBody>
          <a:bodyPr wrap="square" rtlCol="0">
            <a:spAutoFit/>
          </a:bodyPr>
          <a:lstStyle/>
          <a:p>
            <a:pPr defTabSz="430225" fontAlgn="base">
              <a:spcBef>
                <a:spcPct val="0"/>
              </a:spcBef>
              <a:spcAft>
                <a:spcPct val="0"/>
              </a:spcAft>
              <a:defRPr/>
            </a:pPr>
            <a:r>
              <a:rPr lang="en-GB" sz="2800" b="1">
                <a:solidFill>
                  <a:schemeClr val="bg1"/>
                </a:solidFill>
                <a:latin typeface="Helvetica" pitchFamily="2" charset="0"/>
                <a:ea typeface="Trebuchet MS" pitchFamily="-84" charset="0"/>
                <a:cs typeface="Helvetica Light"/>
              </a:rPr>
              <a:t>1971 — the first Hadron-Collider </a:t>
            </a:r>
            <a:endParaRPr lang="en-GB" sz="2800">
              <a:solidFill>
                <a:schemeClr val="bg1"/>
              </a:solidFill>
              <a:latin typeface="Helvetica Light" pitchFamily="2" charset="0"/>
              <a:ea typeface="Trebuchet MS" pitchFamily="-84" charset="0"/>
              <a:cs typeface="Helvetica Light"/>
            </a:endParaRPr>
          </a:p>
        </p:txBody>
      </p:sp>
      <p:sp>
        <p:nvSpPr>
          <p:cNvPr id="13" name="TextBox 12">
            <a:extLst>
              <a:ext uri="{FF2B5EF4-FFF2-40B4-BE49-F238E27FC236}">
                <a16:creationId xmlns:a16="http://schemas.microsoft.com/office/drawing/2014/main" id="{A32C978D-A932-FF4A-FC54-0A46FAE3B257}"/>
              </a:ext>
            </a:extLst>
          </p:cNvPr>
          <p:cNvSpPr txBox="1"/>
          <p:nvPr/>
        </p:nvSpPr>
        <p:spPr>
          <a:xfrm>
            <a:off x="474774" y="861667"/>
            <a:ext cx="6399083" cy="646331"/>
          </a:xfrm>
          <a:prstGeom prst="rect">
            <a:avLst/>
          </a:prstGeom>
          <a:solidFill>
            <a:schemeClr val="tx1">
              <a:alpha val="49000"/>
            </a:schemeClr>
          </a:solidFill>
        </p:spPr>
        <p:txBody>
          <a:bodyPr wrap="squar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Intersecting Storage Rings at CERN operated as a proton, proton–antiproton and ion collider for physics between 1971 and 1983. 943 m circumference, 1.3 T dipole field, CM energy up to 63 GeV, holding luminosity record for hadron machines until 2004 </a:t>
            </a:r>
          </a:p>
        </p:txBody>
      </p:sp>
      <p:sp>
        <p:nvSpPr>
          <p:cNvPr id="18" name="TextBox 17">
            <a:extLst>
              <a:ext uri="{FF2B5EF4-FFF2-40B4-BE49-F238E27FC236}">
                <a16:creationId xmlns:a16="http://schemas.microsoft.com/office/drawing/2014/main" id="{C3E0B6E4-6236-7613-9C68-FD85C060CA89}"/>
              </a:ext>
            </a:extLst>
          </p:cNvPr>
          <p:cNvSpPr txBox="1"/>
          <p:nvPr/>
        </p:nvSpPr>
        <p:spPr>
          <a:xfrm>
            <a:off x="11638142" y="92331"/>
            <a:ext cx="41549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IP5</a:t>
            </a:r>
          </a:p>
        </p:txBody>
      </p:sp>
      <p:sp>
        <p:nvSpPr>
          <p:cNvPr id="19" name="TextBox 18">
            <a:extLst>
              <a:ext uri="{FF2B5EF4-FFF2-40B4-BE49-F238E27FC236}">
                <a16:creationId xmlns:a16="http://schemas.microsoft.com/office/drawing/2014/main" id="{2152B664-48B9-CD26-6B16-B80A99A18FB5}"/>
              </a:ext>
            </a:extLst>
          </p:cNvPr>
          <p:cNvSpPr txBox="1"/>
          <p:nvPr/>
        </p:nvSpPr>
        <p:spPr>
          <a:xfrm>
            <a:off x="5472079" y="3149983"/>
            <a:ext cx="143981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IP7: R702 in 1977</a:t>
            </a:r>
          </a:p>
        </p:txBody>
      </p:sp>
      <p:sp>
        <p:nvSpPr>
          <p:cNvPr id="17" name="Rounded Rectangle 16">
            <a:extLst>
              <a:ext uri="{FF2B5EF4-FFF2-40B4-BE49-F238E27FC236}">
                <a16:creationId xmlns:a16="http://schemas.microsoft.com/office/drawing/2014/main" id="{6CFA6D92-2ECA-6EB8-C932-2C44012BDA39}"/>
              </a:ext>
            </a:extLst>
          </p:cNvPr>
          <p:cNvSpPr/>
          <p:nvPr/>
        </p:nvSpPr>
        <p:spPr>
          <a:xfrm>
            <a:off x="717778" y="2397418"/>
            <a:ext cx="10672771" cy="2296201"/>
          </a:xfrm>
          <a:prstGeom prst="roundRect">
            <a:avLst>
              <a:gd name="adj" fmla="val 2497"/>
            </a:avLst>
          </a:prstGeom>
          <a:solidFill>
            <a:schemeClr val="bg1"/>
          </a:solidFill>
          <a:ln>
            <a:solidFill>
              <a:schemeClr val="tx1">
                <a:lumMod val="50000"/>
                <a:lumOff val="50000"/>
              </a:schemeClr>
            </a:solidFill>
          </a:ln>
        </p:spPr>
        <p:txBody>
          <a:bodyPr wrap="square" rtlCol="0" anchor="ctr">
            <a:spAutoFit/>
          </a:bodyPr>
          <a:lstStyle/>
          <a:p>
            <a:pPr algn="l"/>
            <a:endParaRPr lang="en-CH" sz="1600" dirty="0">
              <a:latin typeface="Helvetica" pitchFamily="2" charset="0"/>
            </a:endParaRPr>
          </a:p>
        </p:txBody>
      </p:sp>
      <p:sp>
        <p:nvSpPr>
          <p:cNvPr id="7" name="TextBox 6">
            <a:extLst>
              <a:ext uri="{FF2B5EF4-FFF2-40B4-BE49-F238E27FC236}">
                <a16:creationId xmlns:a16="http://schemas.microsoft.com/office/drawing/2014/main" id="{CAE8AB5A-ABCA-42AC-7876-5B6B54F71ECC}"/>
              </a:ext>
            </a:extLst>
          </p:cNvPr>
          <p:cNvSpPr txBox="1"/>
          <p:nvPr/>
        </p:nvSpPr>
        <p:spPr>
          <a:xfrm>
            <a:off x="1338092" y="2874553"/>
            <a:ext cx="9688498" cy="1323439"/>
          </a:xfrm>
          <a:prstGeom prst="rect">
            <a:avLst/>
          </a:prstGeom>
          <a:noFill/>
        </p:spPr>
        <p:txBody>
          <a:bodyPr wrap="square" rtlCol="0">
            <a:spAutoFit/>
          </a:bodyPr>
          <a:lstStyle/>
          <a:p>
            <a:pPr>
              <a:spcBef>
                <a:spcPts val="3000"/>
              </a:spcBef>
            </a:pPr>
            <a:r>
              <a:rPr lang="en-CH" sz="1600" dirty="0">
                <a:solidFill>
                  <a:prstClr val="black"/>
                </a:solidFill>
                <a:latin typeface="Helvetica" pitchFamily="2" charset="0"/>
                <a:ea typeface="Helvetica Light" charset="0"/>
                <a:cs typeface="Helvetica Light" charset="0"/>
                <a:sym typeface="Wingdings" pitchFamily="2" charset="2"/>
              </a:rPr>
              <a:t>The ISR missed the 1974 ‘November revolution’ and also the bottom quark discovery in 1977 because of an initial lack of low-mass triggers, slow DAQ, and insufficient acceptance. However, its legacy enabled the next generation collider experiments: proton stacking, space charge compensation, beam diagnostics, stochastic cooling, van-der-Meer luminosity scans, importance of efficient triggers and large-angle coverage, jets, etc.</a:t>
            </a:r>
          </a:p>
        </p:txBody>
      </p:sp>
    </p:spTree>
    <p:extLst>
      <p:ext uri="{BB962C8B-B14F-4D97-AF65-F5344CB8AC3E}">
        <p14:creationId xmlns:p14="http://schemas.microsoft.com/office/powerpoint/2010/main" val="85406542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1A4B-2525-F378-4911-D35C54FF7625}"/>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A7E55ABC-9935-31B1-3FCD-DE3C09E47BDE}"/>
              </a:ext>
            </a:extLst>
          </p:cNvPr>
          <p:cNvPicPr>
            <a:picLocks noChangeAspect="1"/>
          </p:cNvPicPr>
          <p:nvPr/>
        </p:nvPicPr>
        <p:blipFill>
          <a:blip r:embed="rId2"/>
          <a:srcRect t="8710"/>
          <a:stretch>
            <a:fillRect/>
          </a:stretch>
        </p:blipFill>
        <p:spPr>
          <a:xfrm>
            <a:off x="5393434" y="0"/>
            <a:ext cx="6798566" cy="3769153"/>
          </a:xfrm>
          <a:prstGeom prst="rect">
            <a:avLst/>
          </a:prstGeom>
        </p:spPr>
      </p:pic>
      <p:pic>
        <p:nvPicPr>
          <p:cNvPr id="12" name="Picture 11">
            <a:extLst>
              <a:ext uri="{FF2B5EF4-FFF2-40B4-BE49-F238E27FC236}">
                <a16:creationId xmlns:a16="http://schemas.microsoft.com/office/drawing/2014/main" id="{434D3329-6E46-1586-762E-1843D08AF791}"/>
              </a:ext>
            </a:extLst>
          </p:cNvPr>
          <p:cNvPicPr>
            <a:picLocks noChangeAspect="1"/>
          </p:cNvPicPr>
          <p:nvPr/>
        </p:nvPicPr>
        <p:blipFill rotWithShape="1">
          <a:blip r:embed="rId3"/>
          <a:srcRect b="16016"/>
          <a:stretch>
            <a:fillRect/>
          </a:stretch>
        </p:blipFill>
        <p:spPr>
          <a:xfrm>
            <a:off x="5393434" y="3064256"/>
            <a:ext cx="6798566" cy="3806444"/>
          </a:xfrm>
          <a:prstGeom prst="rect">
            <a:avLst/>
          </a:prstGeom>
          <a:ln>
            <a:noFill/>
          </a:ln>
        </p:spPr>
      </p:pic>
      <p:sp>
        <p:nvSpPr>
          <p:cNvPr id="2" name="Slide Number Placeholder 1">
            <a:extLst>
              <a:ext uri="{FF2B5EF4-FFF2-40B4-BE49-F238E27FC236}">
                <a16:creationId xmlns:a16="http://schemas.microsoft.com/office/drawing/2014/main" id="{D49EACED-2C26-1F10-1C99-3EFB7B2DE6AD}"/>
              </a:ext>
            </a:extLst>
          </p:cNvPr>
          <p:cNvSpPr>
            <a:spLocks noGrp="1"/>
          </p:cNvSpPr>
          <p:nvPr>
            <p:ph type="sldNum" sz="quarter" idx="4"/>
          </p:nvPr>
        </p:nvSpPr>
        <p:spPr/>
        <p:txBody>
          <a:bodyPr/>
          <a:lstStyle/>
          <a:p>
            <a:pPr>
              <a:defRPr/>
            </a:pPr>
            <a:fld id="{611C2F03-9E95-40C9-A99F-3C4F7EE8CF2A}" type="slidenum">
              <a:rPr lang="en-GB" smtClean="0"/>
              <a:pPr>
                <a:defRPr/>
              </a:pPr>
              <a:t>40</a:t>
            </a:fld>
            <a:endParaRPr lang="en-GB"/>
          </a:p>
        </p:txBody>
      </p:sp>
      <p:pic>
        <p:nvPicPr>
          <p:cNvPr id="11" name="Picture 10">
            <a:extLst>
              <a:ext uri="{FF2B5EF4-FFF2-40B4-BE49-F238E27FC236}">
                <a16:creationId xmlns:a16="http://schemas.microsoft.com/office/drawing/2014/main" id="{9BC7D2CC-F52C-D6E6-C94F-EB42E42B21CC}"/>
              </a:ext>
            </a:extLst>
          </p:cNvPr>
          <p:cNvPicPr>
            <a:picLocks noChangeAspect="1"/>
          </p:cNvPicPr>
          <p:nvPr/>
        </p:nvPicPr>
        <p:blipFill>
          <a:blip r:embed="rId4"/>
          <a:stretch>
            <a:fillRect/>
          </a:stretch>
        </p:blipFill>
        <p:spPr>
          <a:xfrm>
            <a:off x="0" y="0"/>
            <a:ext cx="5393434" cy="6870700"/>
          </a:xfrm>
          <a:prstGeom prst="rect">
            <a:avLst/>
          </a:prstGeom>
        </p:spPr>
      </p:pic>
      <p:sp>
        <p:nvSpPr>
          <p:cNvPr id="4" name="TextBox 3">
            <a:extLst>
              <a:ext uri="{FF2B5EF4-FFF2-40B4-BE49-F238E27FC236}">
                <a16:creationId xmlns:a16="http://schemas.microsoft.com/office/drawing/2014/main" id="{A44AFEB7-313E-D870-D55D-752346ED9931}"/>
              </a:ext>
            </a:extLst>
          </p:cNvPr>
          <p:cNvSpPr txBox="1"/>
          <p:nvPr/>
        </p:nvSpPr>
        <p:spPr>
          <a:xfrm>
            <a:off x="474774" y="285524"/>
            <a:ext cx="6399083" cy="523220"/>
          </a:xfrm>
          <a:prstGeom prst="rect">
            <a:avLst/>
          </a:prstGeom>
          <a:solidFill>
            <a:schemeClr val="tx1">
              <a:alpha val="49000"/>
            </a:schemeClr>
          </a:solidFill>
        </p:spPr>
        <p:txBody>
          <a:bodyPr wrap="square" rtlCol="0">
            <a:spAutoFit/>
          </a:bodyPr>
          <a:lstStyle/>
          <a:p>
            <a:pPr defTabSz="430225" fontAlgn="base">
              <a:spcBef>
                <a:spcPct val="0"/>
              </a:spcBef>
              <a:spcAft>
                <a:spcPct val="0"/>
              </a:spcAft>
              <a:defRPr/>
            </a:pPr>
            <a:r>
              <a:rPr lang="en-GB" sz="2800" b="1">
                <a:solidFill>
                  <a:schemeClr val="bg1"/>
                </a:solidFill>
                <a:latin typeface="Helvetica" pitchFamily="2" charset="0"/>
                <a:ea typeface="Trebuchet MS" pitchFamily="-84" charset="0"/>
                <a:cs typeface="Helvetica Light"/>
              </a:rPr>
              <a:t>1971 — the first Hadron-Collider </a:t>
            </a:r>
            <a:endParaRPr lang="en-GB" sz="2800">
              <a:solidFill>
                <a:schemeClr val="bg1"/>
              </a:solidFill>
              <a:latin typeface="Helvetica Light" pitchFamily="2" charset="0"/>
              <a:ea typeface="Trebuchet MS" pitchFamily="-84" charset="0"/>
              <a:cs typeface="Helvetica Light"/>
            </a:endParaRPr>
          </a:p>
        </p:txBody>
      </p:sp>
      <p:sp>
        <p:nvSpPr>
          <p:cNvPr id="13" name="TextBox 12">
            <a:extLst>
              <a:ext uri="{FF2B5EF4-FFF2-40B4-BE49-F238E27FC236}">
                <a16:creationId xmlns:a16="http://schemas.microsoft.com/office/drawing/2014/main" id="{CD8E0464-B701-884D-0F03-92212F6629E9}"/>
              </a:ext>
            </a:extLst>
          </p:cNvPr>
          <p:cNvSpPr txBox="1"/>
          <p:nvPr/>
        </p:nvSpPr>
        <p:spPr>
          <a:xfrm>
            <a:off x="474774" y="861667"/>
            <a:ext cx="6399083" cy="646331"/>
          </a:xfrm>
          <a:prstGeom prst="rect">
            <a:avLst/>
          </a:prstGeom>
          <a:solidFill>
            <a:schemeClr val="tx1">
              <a:alpha val="49000"/>
            </a:schemeClr>
          </a:solidFill>
        </p:spPr>
        <p:txBody>
          <a:bodyPr wrap="squar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Intersecting Storage Rings at CERN operated as a proton, proton–antiproton and ion collider for physics between 1971 and 1983. 943 m circumference, 1.3 T dipole field, CM energy up to 63 GeV, holding luminosity record for hadron machines until 2004 </a:t>
            </a:r>
          </a:p>
        </p:txBody>
      </p:sp>
      <p:sp>
        <p:nvSpPr>
          <p:cNvPr id="18" name="TextBox 17">
            <a:extLst>
              <a:ext uri="{FF2B5EF4-FFF2-40B4-BE49-F238E27FC236}">
                <a16:creationId xmlns:a16="http://schemas.microsoft.com/office/drawing/2014/main" id="{B7FF7174-E2A8-3CD1-6476-11BDC19F7ECF}"/>
              </a:ext>
            </a:extLst>
          </p:cNvPr>
          <p:cNvSpPr txBox="1"/>
          <p:nvPr/>
        </p:nvSpPr>
        <p:spPr>
          <a:xfrm>
            <a:off x="11638142" y="92331"/>
            <a:ext cx="41549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IP5</a:t>
            </a:r>
          </a:p>
        </p:txBody>
      </p:sp>
      <p:sp>
        <p:nvSpPr>
          <p:cNvPr id="19" name="TextBox 18">
            <a:extLst>
              <a:ext uri="{FF2B5EF4-FFF2-40B4-BE49-F238E27FC236}">
                <a16:creationId xmlns:a16="http://schemas.microsoft.com/office/drawing/2014/main" id="{9C909C20-F098-9CCD-203E-FEC2ABA61E9D}"/>
              </a:ext>
            </a:extLst>
          </p:cNvPr>
          <p:cNvSpPr txBox="1"/>
          <p:nvPr/>
        </p:nvSpPr>
        <p:spPr>
          <a:xfrm>
            <a:off x="5472079" y="3149983"/>
            <a:ext cx="143981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IP7: R702 in 1977</a:t>
            </a:r>
          </a:p>
        </p:txBody>
      </p:sp>
      <p:grpSp>
        <p:nvGrpSpPr>
          <p:cNvPr id="8" name="Group 7">
            <a:extLst>
              <a:ext uri="{FF2B5EF4-FFF2-40B4-BE49-F238E27FC236}">
                <a16:creationId xmlns:a16="http://schemas.microsoft.com/office/drawing/2014/main" id="{45223A73-F5BD-01D9-DE12-8D19499E5E93}"/>
              </a:ext>
            </a:extLst>
          </p:cNvPr>
          <p:cNvGrpSpPr/>
          <p:nvPr/>
        </p:nvGrpSpPr>
        <p:grpSpPr>
          <a:xfrm>
            <a:off x="717778" y="2397418"/>
            <a:ext cx="10672771" cy="2296201"/>
            <a:chOff x="421944" y="2397418"/>
            <a:chExt cx="10672771" cy="2296201"/>
          </a:xfrm>
        </p:grpSpPr>
        <p:sp>
          <p:nvSpPr>
            <p:cNvPr id="9" name="Rounded Rectangle 8">
              <a:extLst>
                <a:ext uri="{FF2B5EF4-FFF2-40B4-BE49-F238E27FC236}">
                  <a16:creationId xmlns:a16="http://schemas.microsoft.com/office/drawing/2014/main" id="{22B26613-E7BB-E895-64A8-3F5C3BC9537E}"/>
                </a:ext>
              </a:extLst>
            </p:cNvPr>
            <p:cNvSpPr/>
            <p:nvPr/>
          </p:nvSpPr>
          <p:spPr>
            <a:xfrm>
              <a:off x="421944" y="2397418"/>
              <a:ext cx="10672771" cy="2296201"/>
            </a:xfrm>
            <a:prstGeom prst="roundRect">
              <a:avLst>
                <a:gd name="adj" fmla="val 2497"/>
              </a:avLst>
            </a:prstGeom>
            <a:solidFill>
              <a:schemeClr val="bg1"/>
            </a:solidFill>
            <a:ln>
              <a:solidFill>
                <a:schemeClr val="tx1">
                  <a:lumMod val="50000"/>
                  <a:lumOff val="50000"/>
                </a:schemeClr>
              </a:solidFill>
            </a:ln>
          </p:spPr>
          <p:txBody>
            <a:bodyPr wrap="square" rtlCol="0" anchor="ctr">
              <a:spAutoFit/>
            </a:bodyPr>
            <a:lstStyle/>
            <a:p>
              <a:pPr algn="l"/>
              <a:endParaRPr lang="en-CH" sz="1600" dirty="0">
                <a:latin typeface="Helvetica" pitchFamily="2" charset="0"/>
              </a:endParaRPr>
            </a:p>
          </p:txBody>
        </p:sp>
        <p:sp>
          <p:nvSpPr>
            <p:cNvPr id="10" name="TextBox 9">
              <a:extLst>
                <a:ext uri="{FF2B5EF4-FFF2-40B4-BE49-F238E27FC236}">
                  <a16:creationId xmlns:a16="http://schemas.microsoft.com/office/drawing/2014/main" id="{FA944A49-9530-480F-99AA-371453330687}"/>
                </a:ext>
              </a:extLst>
            </p:cNvPr>
            <p:cNvSpPr txBox="1"/>
            <p:nvPr/>
          </p:nvSpPr>
          <p:spPr>
            <a:xfrm>
              <a:off x="745396" y="2627697"/>
              <a:ext cx="10117676" cy="1477328"/>
            </a:xfrm>
            <a:prstGeom prst="rect">
              <a:avLst/>
            </a:prstGeom>
            <a:noFill/>
          </p:spPr>
          <p:txBody>
            <a:bodyPr wrap="square" rtlCol="0">
              <a:spAutoFit/>
            </a:bodyPr>
            <a:lstStyle/>
            <a:p>
              <a:pPr>
                <a:spcBef>
                  <a:spcPts val="3000"/>
                </a:spcBef>
              </a:pPr>
              <a:r>
                <a:rPr lang="en-CH" sz="1600" dirty="0">
                  <a:solidFill>
                    <a:prstClr val="black"/>
                  </a:solidFill>
                  <a:latin typeface="Helvetica" pitchFamily="2" charset="0"/>
                  <a:ea typeface="Helvetica Light" charset="0"/>
                  <a:cs typeface="Helvetica Light" charset="0"/>
                  <a:sym typeface="Wingdings" pitchFamily="2" charset="2"/>
                </a:rPr>
                <a:t>Particle detectors also went through revolutions from the low-rate visual (eg, cloud chambers) and high-rate counting devices (eg, scintillators with PMTs) in the late 1950s, early 1960s, to spark chambers in the 1960s, allowing to visualise charged tracks at relatively high rate</a:t>
              </a:r>
            </a:p>
            <a:p>
              <a:pPr>
                <a:spcBef>
                  <a:spcPts val="1200"/>
                </a:spcBef>
              </a:pPr>
              <a:r>
                <a:rPr lang="en-CH" sz="1600" dirty="0">
                  <a:solidFill>
                    <a:prstClr val="black"/>
                  </a:solidFill>
                  <a:latin typeface="Helvetica" pitchFamily="2" charset="0"/>
                  <a:ea typeface="Helvetica Light" charset="0"/>
                  <a:cs typeface="Helvetica Light" charset="0"/>
                  <a:sym typeface="Wingdings" pitchFamily="2" charset="2"/>
                </a:rPr>
                <a:t>Cylindrical spark chambers were at the heart of the </a:t>
              </a:r>
              <a:r>
                <a:rPr lang="en-GB" sz="1600" dirty="0">
                  <a:solidFill>
                    <a:prstClr val="black"/>
                  </a:solidFill>
                  <a:latin typeface="Helvetica" pitchFamily="2" charset="0"/>
                  <a:ea typeface="Helvetica Light" charset="0"/>
                  <a:cs typeface="Helvetica Light" charset="0"/>
                  <a:sym typeface="Wingdings" pitchFamily="2" charset="2"/>
                </a:rPr>
                <a:t>SLAC-LBL Magnetic Detector (</a:t>
              </a:r>
              <a:r>
                <a:rPr lang="en-CH" sz="1600" dirty="0">
                  <a:solidFill>
                    <a:prstClr val="black"/>
                  </a:solidFill>
                  <a:latin typeface="Helvetica" pitchFamily="2" charset="0"/>
                  <a:ea typeface="Helvetica Light" charset="0"/>
                  <a:cs typeface="Helvetica Light" charset="0"/>
                  <a:sym typeface="Wingdings" pitchFamily="2" charset="2"/>
                </a:rPr>
                <a:t>Mark-I) at SPEAR enabling the November 1974 revolution (charm), and also the discovery of 𝜓’, open charm, tau-lepton, quark spin, …)</a:t>
              </a:r>
            </a:p>
          </p:txBody>
        </p:sp>
      </p:grpSp>
      <p:pic>
        <p:nvPicPr>
          <p:cNvPr id="14" name="Picture 13">
            <a:extLst>
              <a:ext uri="{FF2B5EF4-FFF2-40B4-BE49-F238E27FC236}">
                <a16:creationId xmlns:a16="http://schemas.microsoft.com/office/drawing/2014/main" id="{4AD957F0-674A-46D9-846E-56189BD9292E}"/>
              </a:ext>
            </a:extLst>
          </p:cNvPr>
          <p:cNvPicPr>
            <a:picLocks noChangeAspect="1"/>
          </p:cNvPicPr>
          <p:nvPr/>
        </p:nvPicPr>
        <p:blipFill>
          <a:blip r:embed="rId5"/>
          <a:srcRect/>
          <a:stretch>
            <a:fillRect/>
          </a:stretch>
        </p:blipFill>
        <p:spPr>
          <a:xfrm>
            <a:off x="7507283" y="473561"/>
            <a:ext cx="3841700" cy="1763212"/>
          </a:xfrm>
          <a:prstGeom prst="roundRect">
            <a:avLst>
              <a:gd name="adj" fmla="val 4095"/>
            </a:avLst>
          </a:prstGeom>
          <a:ln w="57150">
            <a:solidFill>
              <a:schemeClr val="bg1"/>
            </a:solidFill>
          </a:ln>
        </p:spPr>
      </p:pic>
    </p:spTree>
    <p:extLst>
      <p:ext uri="{BB962C8B-B14F-4D97-AF65-F5344CB8AC3E}">
        <p14:creationId xmlns:p14="http://schemas.microsoft.com/office/powerpoint/2010/main" val="2195788437"/>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D0767-3A32-9A45-55D6-952F868C11A6}"/>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29E058AA-77B7-C56A-0E90-B442B50D3037}"/>
              </a:ext>
            </a:extLst>
          </p:cNvPr>
          <p:cNvPicPr>
            <a:picLocks noChangeAspect="1"/>
          </p:cNvPicPr>
          <p:nvPr/>
        </p:nvPicPr>
        <p:blipFill>
          <a:blip r:embed="rId2"/>
          <a:srcRect t="8710"/>
          <a:stretch>
            <a:fillRect/>
          </a:stretch>
        </p:blipFill>
        <p:spPr>
          <a:xfrm>
            <a:off x="5393434" y="0"/>
            <a:ext cx="6798566" cy="3769153"/>
          </a:xfrm>
          <a:prstGeom prst="rect">
            <a:avLst/>
          </a:prstGeom>
        </p:spPr>
      </p:pic>
      <p:pic>
        <p:nvPicPr>
          <p:cNvPr id="12" name="Picture 11">
            <a:extLst>
              <a:ext uri="{FF2B5EF4-FFF2-40B4-BE49-F238E27FC236}">
                <a16:creationId xmlns:a16="http://schemas.microsoft.com/office/drawing/2014/main" id="{088D1561-B20C-389D-1C78-E3D98131B7C5}"/>
              </a:ext>
            </a:extLst>
          </p:cNvPr>
          <p:cNvPicPr>
            <a:picLocks noChangeAspect="1"/>
          </p:cNvPicPr>
          <p:nvPr/>
        </p:nvPicPr>
        <p:blipFill rotWithShape="1">
          <a:blip r:embed="rId3"/>
          <a:srcRect b="16016"/>
          <a:stretch>
            <a:fillRect/>
          </a:stretch>
        </p:blipFill>
        <p:spPr>
          <a:xfrm>
            <a:off x="5393434" y="3064256"/>
            <a:ext cx="6798566" cy="3806444"/>
          </a:xfrm>
          <a:prstGeom prst="rect">
            <a:avLst/>
          </a:prstGeom>
          <a:ln>
            <a:noFill/>
          </a:ln>
        </p:spPr>
      </p:pic>
      <p:sp>
        <p:nvSpPr>
          <p:cNvPr id="2" name="Slide Number Placeholder 1">
            <a:extLst>
              <a:ext uri="{FF2B5EF4-FFF2-40B4-BE49-F238E27FC236}">
                <a16:creationId xmlns:a16="http://schemas.microsoft.com/office/drawing/2014/main" id="{99043103-22D6-D0AA-B174-1B26525030C9}"/>
              </a:ext>
            </a:extLst>
          </p:cNvPr>
          <p:cNvSpPr>
            <a:spLocks noGrp="1"/>
          </p:cNvSpPr>
          <p:nvPr>
            <p:ph type="sldNum" sz="quarter" idx="4"/>
          </p:nvPr>
        </p:nvSpPr>
        <p:spPr/>
        <p:txBody>
          <a:bodyPr/>
          <a:lstStyle/>
          <a:p>
            <a:pPr>
              <a:defRPr/>
            </a:pPr>
            <a:fld id="{611C2F03-9E95-40C9-A99F-3C4F7EE8CF2A}" type="slidenum">
              <a:rPr lang="en-GB" smtClean="0"/>
              <a:pPr>
                <a:defRPr/>
              </a:pPr>
              <a:t>41</a:t>
            </a:fld>
            <a:endParaRPr lang="en-GB"/>
          </a:p>
        </p:txBody>
      </p:sp>
      <p:pic>
        <p:nvPicPr>
          <p:cNvPr id="11" name="Picture 10">
            <a:extLst>
              <a:ext uri="{FF2B5EF4-FFF2-40B4-BE49-F238E27FC236}">
                <a16:creationId xmlns:a16="http://schemas.microsoft.com/office/drawing/2014/main" id="{A1804C22-26DB-B00A-F1E8-5E20C8961824}"/>
              </a:ext>
            </a:extLst>
          </p:cNvPr>
          <p:cNvPicPr>
            <a:picLocks noChangeAspect="1"/>
          </p:cNvPicPr>
          <p:nvPr/>
        </p:nvPicPr>
        <p:blipFill>
          <a:blip r:embed="rId4"/>
          <a:stretch>
            <a:fillRect/>
          </a:stretch>
        </p:blipFill>
        <p:spPr>
          <a:xfrm>
            <a:off x="0" y="0"/>
            <a:ext cx="5393434" cy="6870700"/>
          </a:xfrm>
          <a:prstGeom prst="rect">
            <a:avLst/>
          </a:prstGeom>
        </p:spPr>
      </p:pic>
      <p:sp>
        <p:nvSpPr>
          <p:cNvPr id="4" name="TextBox 3">
            <a:extLst>
              <a:ext uri="{FF2B5EF4-FFF2-40B4-BE49-F238E27FC236}">
                <a16:creationId xmlns:a16="http://schemas.microsoft.com/office/drawing/2014/main" id="{E481BC0F-D4D5-9A88-A6AE-5ABCFECF61C7}"/>
              </a:ext>
            </a:extLst>
          </p:cNvPr>
          <p:cNvSpPr txBox="1"/>
          <p:nvPr/>
        </p:nvSpPr>
        <p:spPr>
          <a:xfrm>
            <a:off x="474774" y="285524"/>
            <a:ext cx="6399083" cy="523220"/>
          </a:xfrm>
          <a:prstGeom prst="rect">
            <a:avLst/>
          </a:prstGeom>
          <a:solidFill>
            <a:schemeClr val="tx1">
              <a:alpha val="49000"/>
            </a:schemeClr>
          </a:solidFill>
        </p:spPr>
        <p:txBody>
          <a:bodyPr wrap="square" rtlCol="0">
            <a:spAutoFit/>
          </a:bodyPr>
          <a:lstStyle/>
          <a:p>
            <a:pPr defTabSz="430225" fontAlgn="base">
              <a:spcBef>
                <a:spcPct val="0"/>
              </a:spcBef>
              <a:spcAft>
                <a:spcPct val="0"/>
              </a:spcAft>
              <a:defRPr/>
            </a:pPr>
            <a:r>
              <a:rPr lang="en-GB" sz="2800" b="1">
                <a:solidFill>
                  <a:schemeClr val="bg1"/>
                </a:solidFill>
                <a:latin typeface="Helvetica" pitchFamily="2" charset="0"/>
                <a:ea typeface="Trebuchet MS" pitchFamily="-84" charset="0"/>
                <a:cs typeface="Helvetica Light"/>
              </a:rPr>
              <a:t>1971 — the first Hadron-Collider </a:t>
            </a:r>
            <a:endParaRPr lang="en-GB" sz="2800">
              <a:solidFill>
                <a:schemeClr val="bg1"/>
              </a:solidFill>
              <a:latin typeface="Helvetica Light" pitchFamily="2" charset="0"/>
              <a:ea typeface="Trebuchet MS" pitchFamily="-84" charset="0"/>
              <a:cs typeface="Helvetica Light"/>
            </a:endParaRPr>
          </a:p>
        </p:txBody>
      </p:sp>
      <p:sp>
        <p:nvSpPr>
          <p:cNvPr id="13" name="TextBox 12">
            <a:extLst>
              <a:ext uri="{FF2B5EF4-FFF2-40B4-BE49-F238E27FC236}">
                <a16:creationId xmlns:a16="http://schemas.microsoft.com/office/drawing/2014/main" id="{06897C70-0FFD-0B9E-7DD2-DFB2AE83C332}"/>
              </a:ext>
            </a:extLst>
          </p:cNvPr>
          <p:cNvSpPr txBox="1"/>
          <p:nvPr/>
        </p:nvSpPr>
        <p:spPr>
          <a:xfrm>
            <a:off x="474774" y="861667"/>
            <a:ext cx="6399083" cy="646331"/>
          </a:xfrm>
          <a:prstGeom prst="rect">
            <a:avLst/>
          </a:prstGeom>
          <a:solidFill>
            <a:schemeClr val="tx1">
              <a:alpha val="49000"/>
            </a:schemeClr>
          </a:solidFill>
        </p:spPr>
        <p:txBody>
          <a:bodyPr wrap="squar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Intersecting Storage Rings at CERN operated as a proton, proton–antiproton and ion collider for physics between 1971 and 1983. 943 m circumference, 1.3 T dipole field, CM energy up to 63 GeV, holding luminosity record for hadron machines until 2004 </a:t>
            </a:r>
          </a:p>
        </p:txBody>
      </p:sp>
      <p:sp>
        <p:nvSpPr>
          <p:cNvPr id="18" name="TextBox 17">
            <a:extLst>
              <a:ext uri="{FF2B5EF4-FFF2-40B4-BE49-F238E27FC236}">
                <a16:creationId xmlns:a16="http://schemas.microsoft.com/office/drawing/2014/main" id="{C6D2C746-72A5-9EF2-98F8-453B9C4AB8A0}"/>
              </a:ext>
            </a:extLst>
          </p:cNvPr>
          <p:cNvSpPr txBox="1"/>
          <p:nvPr/>
        </p:nvSpPr>
        <p:spPr>
          <a:xfrm>
            <a:off x="11638142" y="92331"/>
            <a:ext cx="41549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IP5</a:t>
            </a:r>
          </a:p>
        </p:txBody>
      </p:sp>
      <p:sp>
        <p:nvSpPr>
          <p:cNvPr id="19" name="TextBox 18">
            <a:extLst>
              <a:ext uri="{FF2B5EF4-FFF2-40B4-BE49-F238E27FC236}">
                <a16:creationId xmlns:a16="http://schemas.microsoft.com/office/drawing/2014/main" id="{183755EB-F291-4221-8901-FEE9629E6CF9}"/>
              </a:ext>
            </a:extLst>
          </p:cNvPr>
          <p:cNvSpPr txBox="1"/>
          <p:nvPr/>
        </p:nvSpPr>
        <p:spPr>
          <a:xfrm>
            <a:off x="5472079" y="3149983"/>
            <a:ext cx="1439818" cy="276999"/>
          </a:xfrm>
          <a:prstGeom prst="rect">
            <a:avLst/>
          </a:prstGeom>
          <a:noFill/>
        </p:spPr>
        <p:txBody>
          <a:bodyPr wrap="none" rtlCol="0">
            <a:spAutoFit/>
          </a:bodyPr>
          <a:lstStyle/>
          <a:p>
            <a:pPr>
              <a:spcBef>
                <a:spcPts val="3000"/>
              </a:spcBef>
            </a:pPr>
            <a:r>
              <a:rPr lang="en-CH" sz="1200" b="1">
                <a:solidFill>
                  <a:schemeClr val="bg1"/>
                </a:solidFill>
                <a:latin typeface="Helvetica" pitchFamily="2" charset="0"/>
                <a:ea typeface="Helvetica Light" charset="0"/>
                <a:cs typeface="Helvetica Light" charset="0"/>
                <a:sym typeface="Wingdings" pitchFamily="2" charset="2"/>
              </a:rPr>
              <a:t>IP7: R702 in 1977</a:t>
            </a:r>
          </a:p>
        </p:txBody>
      </p:sp>
      <p:grpSp>
        <p:nvGrpSpPr>
          <p:cNvPr id="8" name="Group 7">
            <a:extLst>
              <a:ext uri="{FF2B5EF4-FFF2-40B4-BE49-F238E27FC236}">
                <a16:creationId xmlns:a16="http://schemas.microsoft.com/office/drawing/2014/main" id="{CB92AB98-1085-C601-ACB6-4DECA11A3CF1}"/>
              </a:ext>
            </a:extLst>
          </p:cNvPr>
          <p:cNvGrpSpPr/>
          <p:nvPr/>
        </p:nvGrpSpPr>
        <p:grpSpPr>
          <a:xfrm>
            <a:off x="717778" y="2397418"/>
            <a:ext cx="10672771" cy="2296201"/>
            <a:chOff x="421944" y="2397418"/>
            <a:chExt cx="10672771" cy="2296201"/>
          </a:xfrm>
        </p:grpSpPr>
        <p:sp>
          <p:nvSpPr>
            <p:cNvPr id="9" name="Rounded Rectangle 8">
              <a:extLst>
                <a:ext uri="{FF2B5EF4-FFF2-40B4-BE49-F238E27FC236}">
                  <a16:creationId xmlns:a16="http://schemas.microsoft.com/office/drawing/2014/main" id="{9E1DF7E3-B45E-223F-13FD-3A437D4802C5}"/>
                </a:ext>
              </a:extLst>
            </p:cNvPr>
            <p:cNvSpPr/>
            <p:nvPr/>
          </p:nvSpPr>
          <p:spPr>
            <a:xfrm>
              <a:off x="421944" y="2397418"/>
              <a:ext cx="10672771" cy="2296201"/>
            </a:xfrm>
            <a:prstGeom prst="roundRect">
              <a:avLst>
                <a:gd name="adj" fmla="val 2497"/>
              </a:avLst>
            </a:prstGeom>
            <a:solidFill>
              <a:schemeClr val="bg1"/>
            </a:solidFill>
            <a:ln>
              <a:solidFill>
                <a:schemeClr val="tx1">
                  <a:lumMod val="50000"/>
                  <a:lumOff val="50000"/>
                </a:schemeClr>
              </a:solidFill>
            </a:ln>
          </p:spPr>
          <p:txBody>
            <a:bodyPr wrap="square" rtlCol="0" anchor="ctr">
              <a:spAutoFit/>
            </a:bodyPr>
            <a:lstStyle/>
            <a:p>
              <a:pPr algn="l"/>
              <a:endParaRPr lang="en-CH" sz="1600" dirty="0">
                <a:latin typeface="Helvetica" pitchFamily="2" charset="0"/>
              </a:endParaRPr>
            </a:p>
          </p:txBody>
        </p:sp>
        <p:sp>
          <p:nvSpPr>
            <p:cNvPr id="10" name="TextBox 9">
              <a:extLst>
                <a:ext uri="{FF2B5EF4-FFF2-40B4-BE49-F238E27FC236}">
                  <a16:creationId xmlns:a16="http://schemas.microsoft.com/office/drawing/2014/main" id="{B92A0020-8521-2E5B-187D-21D4DE18B04B}"/>
                </a:ext>
              </a:extLst>
            </p:cNvPr>
            <p:cNvSpPr txBox="1"/>
            <p:nvPr/>
          </p:nvSpPr>
          <p:spPr>
            <a:xfrm>
              <a:off x="745396" y="2627697"/>
              <a:ext cx="10117676" cy="1877437"/>
            </a:xfrm>
            <a:prstGeom prst="rect">
              <a:avLst/>
            </a:prstGeom>
            <a:noFill/>
          </p:spPr>
          <p:txBody>
            <a:bodyPr wrap="square" rtlCol="0">
              <a:spAutoFit/>
            </a:bodyPr>
            <a:lstStyle/>
            <a:p>
              <a:pPr>
                <a:spcBef>
                  <a:spcPts val="3000"/>
                </a:spcBef>
              </a:pPr>
              <a:r>
                <a:rPr lang="en-CH" sz="1600" dirty="0">
                  <a:solidFill>
                    <a:prstClr val="black"/>
                  </a:solidFill>
                  <a:latin typeface="Helvetica" pitchFamily="2" charset="0"/>
                  <a:ea typeface="Helvetica Light" charset="0"/>
                  <a:cs typeface="Helvetica Light" charset="0"/>
                  <a:sym typeface="Wingdings" pitchFamily="2" charset="2"/>
                </a:rPr>
                <a:t>Particle detectors also went through revolutions from the low-rate visual (eg, cloud chambers) and high-rate counting devices (eg, scintillators with PMTs) in the late 1950s, early 1960s, to spark chambers in the 1960s, allowing to visualise charged tracks at relatively high rate</a:t>
              </a:r>
            </a:p>
            <a:p>
              <a:pPr>
                <a:spcBef>
                  <a:spcPts val="1200"/>
                </a:spcBef>
              </a:pPr>
              <a:r>
                <a:rPr lang="en-CH" sz="1600" dirty="0">
                  <a:solidFill>
                    <a:prstClr val="black"/>
                  </a:solidFill>
                  <a:latin typeface="Helvetica" pitchFamily="2" charset="0"/>
                  <a:ea typeface="Helvetica Light" charset="0"/>
                  <a:cs typeface="Helvetica Light" charset="0"/>
                  <a:sym typeface="Wingdings" pitchFamily="2" charset="2"/>
                </a:rPr>
                <a:t>Cylindrical spark chambers were at the heart of the </a:t>
              </a:r>
              <a:r>
                <a:rPr lang="en-GB" sz="1600" dirty="0">
                  <a:solidFill>
                    <a:prstClr val="black"/>
                  </a:solidFill>
                  <a:latin typeface="Helvetica" pitchFamily="2" charset="0"/>
                  <a:ea typeface="Helvetica Light" charset="0"/>
                  <a:cs typeface="Helvetica Light" charset="0"/>
                  <a:sym typeface="Wingdings" pitchFamily="2" charset="2"/>
                </a:rPr>
                <a:t>SLAC-LBL Magnetic Detector (</a:t>
              </a:r>
              <a:r>
                <a:rPr lang="en-CH" sz="1600" dirty="0">
                  <a:solidFill>
                    <a:prstClr val="black"/>
                  </a:solidFill>
                  <a:latin typeface="Helvetica" pitchFamily="2" charset="0"/>
                  <a:ea typeface="Helvetica Light" charset="0"/>
                  <a:cs typeface="Helvetica Light" charset="0"/>
                  <a:sym typeface="Wingdings" pitchFamily="2" charset="2"/>
                </a:rPr>
                <a:t>Mark-I) at SPEAR enabling the November 1974 revolution (charm), and also the discovery of 𝜓’, open charm, tau-lepton, quark spin, …)</a:t>
              </a:r>
            </a:p>
            <a:p>
              <a:pPr>
                <a:spcBef>
                  <a:spcPts val="1200"/>
                </a:spcBef>
              </a:pPr>
              <a:r>
                <a:rPr lang="en-CH" sz="1600" dirty="0">
                  <a:solidFill>
                    <a:prstClr val="black"/>
                  </a:solidFill>
                  <a:latin typeface="Helvetica" pitchFamily="2" charset="0"/>
                  <a:ea typeface="Helvetica Light" charset="0"/>
                  <a:cs typeface="Helvetica Light" charset="0"/>
                  <a:sym typeface="Wingdings" pitchFamily="2" charset="2"/>
                </a:rPr>
                <a:t>The development of MWPC in 1968 by G. Charpak rapidly superseded spark chambers during the 1970s, …</a:t>
              </a:r>
            </a:p>
          </p:txBody>
        </p:sp>
      </p:grpSp>
      <p:pic>
        <p:nvPicPr>
          <p:cNvPr id="14" name="Picture 13">
            <a:extLst>
              <a:ext uri="{FF2B5EF4-FFF2-40B4-BE49-F238E27FC236}">
                <a16:creationId xmlns:a16="http://schemas.microsoft.com/office/drawing/2014/main" id="{F7BCC30F-FC9F-512E-0A3D-AC2C53AD2B0A}"/>
              </a:ext>
            </a:extLst>
          </p:cNvPr>
          <p:cNvPicPr>
            <a:picLocks noChangeAspect="1"/>
          </p:cNvPicPr>
          <p:nvPr/>
        </p:nvPicPr>
        <p:blipFill>
          <a:blip r:embed="rId5"/>
          <a:srcRect/>
          <a:stretch>
            <a:fillRect/>
          </a:stretch>
        </p:blipFill>
        <p:spPr>
          <a:xfrm>
            <a:off x="7507283" y="473561"/>
            <a:ext cx="3841700" cy="1763212"/>
          </a:xfrm>
          <a:prstGeom prst="roundRect">
            <a:avLst>
              <a:gd name="adj" fmla="val 4095"/>
            </a:avLst>
          </a:prstGeom>
          <a:ln w="57150">
            <a:solidFill>
              <a:schemeClr val="bg1"/>
            </a:solidFill>
          </a:ln>
        </p:spPr>
      </p:pic>
      <p:pic>
        <p:nvPicPr>
          <p:cNvPr id="15" name="Picture 14" descr="Georges Charpak et la chambre proportionnelle multifils">
            <a:extLst>
              <a:ext uri="{FF2B5EF4-FFF2-40B4-BE49-F238E27FC236}">
                <a16:creationId xmlns:a16="http://schemas.microsoft.com/office/drawing/2014/main" id="{F7A4DBCC-59D5-55E0-A899-4A5F74684549}"/>
              </a:ext>
            </a:extLst>
          </p:cNvPr>
          <p:cNvPicPr>
            <a:picLocks noChangeAspect="1"/>
          </p:cNvPicPr>
          <p:nvPr/>
        </p:nvPicPr>
        <p:blipFill>
          <a:blip r:embed="rId6"/>
          <a:stretch>
            <a:fillRect/>
          </a:stretch>
        </p:blipFill>
        <p:spPr>
          <a:xfrm>
            <a:off x="8953111" y="4867513"/>
            <a:ext cx="2395872" cy="1763212"/>
          </a:xfrm>
          <a:prstGeom prst="roundRect">
            <a:avLst>
              <a:gd name="adj" fmla="val 2534"/>
            </a:avLst>
          </a:prstGeom>
          <a:ln w="57150">
            <a:solidFill>
              <a:schemeClr val="bg1"/>
            </a:solidFill>
          </a:ln>
        </p:spPr>
      </p:pic>
    </p:spTree>
    <p:extLst>
      <p:ext uri="{BB962C8B-B14F-4D97-AF65-F5344CB8AC3E}">
        <p14:creationId xmlns:p14="http://schemas.microsoft.com/office/powerpoint/2010/main" val="2013263076"/>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1E1135-288B-4B21-150A-18DC43A29B14}"/>
              </a:ext>
            </a:extLst>
          </p:cNvPr>
          <p:cNvSpPr/>
          <p:nvPr/>
        </p:nvSpPr>
        <p:spPr>
          <a:xfrm>
            <a:off x="359570" y="3259723"/>
            <a:ext cx="184731" cy="338554"/>
          </a:xfrm>
          <a:prstGeom prst="rect">
            <a:avLst/>
          </a:prstGeom>
          <a:solidFill>
            <a:schemeClr val="tx1"/>
          </a:solidFill>
          <a:ln>
            <a:solidFill>
              <a:schemeClr val="tx1"/>
            </a:solidFill>
          </a:ln>
        </p:spPr>
        <p:txBody>
          <a:bodyPr wrap="none" rtlCol="0" anchor="ctr">
            <a:spAutoFit/>
          </a:bodyPr>
          <a:lstStyle/>
          <a:p>
            <a:pPr algn="l"/>
            <a:endParaRPr lang="en-CH" sz="1600">
              <a:latin typeface="Helvetica" pitchFamily="2" charset="0"/>
            </a:endParaRPr>
          </a:p>
        </p:txBody>
      </p:sp>
      <p:sp>
        <p:nvSpPr>
          <p:cNvPr id="2" name="Slide Number Placeholder 1">
            <a:extLst>
              <a:ext uri="{FF2B5EF4-FFF2-40B4-BE49-F238E27FC236}">
                <a16:creationId xmlns:a16="http://schemas.microsoft.com/office/drawing/2014/main" id="{ADB54FA6-BC5C-C31F-5AD2-E0AD56E1EF2D}"/>
              </a:ext>
            </a:extLst>
          </p:cNvPr>
          <p:cNvSpPr>
            <a:spLocks noGrp="1"/>
          </p:cNvSpPr>
          <p:nvPr>
            <p:ph type="sldNum" sz="quarter" idx="4"/>
          </p:nvPr>
        </p:nvSpPr>
        <p:spPr/>
        <p:txBody>
          <a:bodyPr/>
          <a:lstStyle/>
          <a:p>
            <a:pPr>
              <a:defRPr/>
            </a:pPr>
            <a:fld id="{611C2F03-9E95-40C9-A99F-3C4F7EE8CF2A}" type="slidenum">
              <a:rPr lang="en-GB" smtClean="0"/>
              <a:pPr>
                <a:defRPr/>
              </a:pPr>
              <a:t>42</a:t>
            </a:fld>
            <a:endParaRPr lang="en-GB"/>
          </a:p>
        </p:txBody>
      </p:sp>
      <p:pic>
        <p:nvPicPr>
          <p:cNvPr id="8" name="Picture 7">
            <a:extLst>
              <a:ext uri="{FF2B5EF4-FFF2-40B4-BE49-F238E27FC236}">
                <a16:creationId xmlns:a16="http://schemas.microsoft.com/office/drawing/2014/main" id="{986C74C2-2D79-4771-C019-34E15A399996}"/>
              </a:ext>
            </a:extLst>
          </p:cNvPr>
          <p:cNvPicPr>
            <a:picLocks noChangeAspect="1"/>
          </p:cNvPicPr>
          <p:nvPr/>
        </p:nvPicPr>
        <p:blipFill>
          <a:blip r:embed="rId2"/>
          <a:srcRect t="529"/>
          <a:stretch>
            <a:fillRect/>
          </a:stretch>
        </p:blipFill>
        <p:spPr>
          <a:xfrm>
            <a:off x="-13260" y="0"/>
            <a:ext cx="12205259" cy="6858000"/>
          </a:xfrm>
          <a:prstGeom prst="rect">
            <a:avLst/>
          </a:prstGeom>
        </p:spPr>
      </p:pic>
      <p:sp>
        <p:nvSpPr>
          <p:cNvPr id="6" name="TextBox 5">
            <a:extLst>
              <a:ext uri="{FF2B5EF4-FFF2-40B4-BE49-F238E27FC236}">
                <a16:creationId xmlns:a16="http://schemas.microsoft.com/office/drawing/2014/main" id="{84929162-9EDC-53B5-CB3B-DEC3B8162B5A}"/>
              </a:ext>
            </a:extLst>
          </p:cNvPr>
          <p:cNvSpPr txBox="1"/>
          <p:nvPr/>
        </p:nvSpPr>
        <p:spPr>
          <a:xfrm>
            <a:off x="141162" y="100014"/>
            <a:ext cx="2718720" cy="276999"/>
          </a:xfrm>
          <a:prstGeom prst="rect">
            <a:avLst/>
          </a:prstGeom>
          <a:noFill/>
        </p:spPr>
        <p:txBody>
          <a:bodyPr wrap="square">
            <a:spAutoFit/>
          </a:bodyPr>
          <a:lstStyle/>
          <a:p>
            <a:pPr fontAlgn="base">
              <a:spcBef>
                <a:spcPct val="0"/>
              </a:spcBef>
              <a:spcAft>
                <a:spcPct val="0"/>
              </a:spcAft>
              <a:defRPr/>
            </a:pPr>
            <a:r>
              <a:rPr lang="en-GB" sz="1200" b="1">
                <a:latin typeface="Helvetica" pitchFamily="2" charset="0"/>
              </a:rPr>
              <a:t>ISR Control Room (early 70s)</a:t>
            </a:r>
          </a:p>
        </p:txBody>
      </p:sp>
    </p:spTree>
    <p:extLst>
      <p:ext uri="{BB962C8B-B14F-4D97-AF65-F5344CB8AC3E}">
        <p14:creationId xmlns:p14="http://schemas.microsoft.com/office/powerpoint/2010/main" val="3566296050"/>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B54FA6-BC5C-C31F-5AD2-E0AD56E1EF2D}"/>
              </a:ext>
            </a:extLst>
          </p:cNvPr>
          <p:cNvSpPr>
            <a:spLocks noGrp="1"/>
          </p:cNvSpPr>
          <p:nvPr>
            <p:ph type="sldNum" sz="quarter" idx="4"/>
          </p:nvPr>
        </p:nvSpPr>
        <p:spPr/>
        <p:txBody>
          <a:bodyPr/>
          <a:lstStyle/>
          <a:p>
            <a:pPr>
              <a:defRPr/>
            </a:pPr>
            <a:fld id="{611C2F03-9E95-40C9-A99F-3C4F7EE8CF2A}" type="slidenum">
              <a:rPr lang="en-GB" smtClean="0"/>
              <a:pPr>
                <a:defRPr/>
              </a:pPr>
              <a:t>43</a:t>
            </a:fld>
            <a:endParaRPr lang="en-GB"/>
          </a:p>
        </p:txBody>
      </p:sp>
      <p:pic>
        <p:nvPicPr>
          <p:cNvPr id="4" name="Picture 3">
            <a:extLst>
              <a:ext uri="{FF2B5EF4-FFF2-40B4-BE49-F238E27FC236}">
                <a16:creationId xmlns:a16="http://schemas.microsoft.com/office/drawing/2014/main" id="{0AE2E79C-D5C2-A2C1-3B5D-C39D90E28F97}"/>
              </a:ext>
            </a:extLst>
          </p:cNvPr>
          <p:cNvPicPr>
            <a:picLocks noChangeAspect="1"/>
          </p:cNvPicPr>
          <p:nvPr/>
        </p:nvPicPr>
        <p:blipFill>
          <a:blip r:embed="rId2"/>
          <a:srcRect t="11732" b="2753"/>
          <a:stretch>
            <a:fillRect/>
          </a:stretch>
        </p:blipFill>
        <p:spPr>
          <a:xfrm>
            <a:off x="-14288" y="0"/>
            <a:ext cx="12220204" cy="6910924"/>
          </a:xfrm>
          <a:prstGeom prst="rect">
            <a:avLst/>
          </a:prstGeom>
          <a:ln>
            <a:noFill/>
          </a:ln>
          <a:effectLst/>
        </p:spPr>
      </p:pic>
      <p:sp>
        <p:nvSpPr>
          <p:cNvPr id="5" name="TextBox 4">
            <a:extLst>
              <a:ext uri="{FF2B5EF4-FFF2-40B4-BE49-F238E27FC236}">
                <a16:creationId xmlns:a16="http://schemas.microsoft.com/office/drawing/2014/main" id="{D6200C25-7F31-119F-9EAC-049C48EF255C}"/>
              </a:ext>
            </a:extLst>
          </p:cNvPr>
          <p:cNvSpPr txBox="1"/>
          <p:nvPr/>
        </p:nvSpPr>
        <p:spPr>
          <a:xfrm>
            <a:off x="142865" y="100013"/>
            <a:ext cx="5742878" cy="276999"/>
          </a:xfrm>
          <a:prstGeom prst="rect">
            <a:avLst/>
          </a:prstGeom>
          <a:noFill/>
        </p:spPr>
        <p:txBody>
          <a:bodyPr wrap="square">
            <a:spAutoFit/>
          </a:bodyPr>
          <a:lstStyle/>
          <a:p>
            <a:pPr fontAlgn="base">
              <a:spcBef>
                <a:spcPct val="0"/>
              </a:spcBef>
              <a:spcAft>
                <a:spcPct val="0"/>
              </a:spcAft>
              <a:defRPr/>
            </a:pPr>
            <a:r>
              <a:rPr lang="de-AT" sz="1200" b="1">
                <a:solidFill>
                  <a:schemeClr val="bg1"/>
                </a:solidFill>
                <a:latin typeface="Helvetica" pitchFamily="2" charset="0"/>
              </a:rPr>
              <a:t>LHC Control Room (</a:t>
            </a:r>
            <a:r>
              <a:rPr lang="de-AT" sz="1200" b="1" err="1">
                <a:solidFill>
                  <a:schemeClr val="bg1"/>
                </a:solidFill>
                <a:latin typeface="Helvetica" pitchFamily="2" charset="0"/>
              </a:rPr>
              <a:t>July</a:t>
            </a:r>
            <a:r>
              <a:rPr lang="de-AT" sz="1200" b="1">
                <a:solidFill>
                  <a:schemeClr val="bg1"/>
                </a:solidFill>
                <a:latin typeface="Helvetica" pitchFamily="2" charset="0"/>
              </a:rPr>
              <a:t> 2022)</a:t>
            </a:r>
          </a:p>
        </p:txBody>
      </p:sp>
    </p:spTree>
    <p:extLst>
      <p:ext uri="{BB962C8B-B14F-4D97-AF65-F5344CB8AC3E}">
        <p14:creationId xmlns:p14="http://schemas.microsoft.com/office/powerpoint/2010/main" val="994911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Super Proton Synchrotron – Home | CERN">
            <a:extLst>
              <a:ext uri="{FF2B5EF4-FFF2-40B4-BE49-F238E27FC236}">
                <a16:creationId xmlns:a16="http://schemas.microsoft.com/office/drawing/2014/main" id="{1D5C369D-9CB9-FAAC-C581-E0DAA5D16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02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1FC495-60E7-D8AB-4318-5F72004EE72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6000" contrast="10000"/>
                    </a14:imgEffect>
                  </a14:imgLayer>
                </a14:imgProps>
              </a:ext>
            </a:extLst>
          </a:blip>
          <a:stretch>
            <a:fillRect/>
          </a:stretch>
        </p:blipFill>
        <p:spPr>
          <a:xfrm>
            <a:off x="7612855" y="3805236"/>
            <a:ext cx="4579145" cy="3052763"/>
          </a:xfrm>
          <a:prstGeom prst="rect">
            <a:avLst/>
          </a:prstGeom>
        </p:spPr>
      </p:pic>
      <p:pic>
        <p:nvPicPr>
          <p:cNvPr id="4" name="Picture 3">
            <a:extLst>
              <a:ext uri="{FF2B5EF4-FFF2-40B4-BE49-F238E27FC236}">
                <a16:creationId xmlns:a16="http://schemas.microsoft.com/office/drawing/2014/main" id="{08AF573E-E4F1-1E77-961A-710C6FD8BFC1}"/>
              </a:ext>
            </a:extLst>
          </p:cNvPr>
          <p:cNvPicPr>
            <a:picLocks noChangeAspect="1"/>
          </p:cNvPicPr>
          <p:nvPr/>
        </p:nvPicPr>
        <p:blipFill>
          <a:blip r:embed="rId5"/>
          <a:srcRect t="-11233" b="16901"/>
          <a:stretch>
            <a:fillRect/>
          </a:stretch>
        </p:blipFill>
        <p:spPr>
          <a:xfrm>
            <a:off x="7612854" y="-514349"/>
            <a:ext cx="4579145" cy="4319584"/>
          </a:xfrm>
          <a:prstGeom prst="rect">
            <a:avLst/>
          </a:prstGeom>
        </p:spPr>
      </p:pic>
      <p:sp>
        <p:nvSpPr>
          <p:cNvPr id="5" name="TextBox 4">
            <a:extLst>
              <a:ext uri="{FF2B5EF4-FFF2-40B4-BE49-F238E27FC236}">
                <a16:creationId xmlns:a16="http://schemas.microsoft.com/office/drawing/2014/main" id="{2F79B5B5-A0B7-4B34-5C47-EB4EF1EA9C51}"/>
              </a:ext>
            </a:extLst>
          </p:cNvPr>
          <p:cNvSpPr txBox="1"/>
          <p:nvPr/>
        </p:nvSpPr>
        <p:spPr>
          <a:xfrm>
            <a:off x="57151" y="6353470"/>
            <a:ext cx="7099019" cy="446276"/>
          </a:xfrm>
          <a:prstGeom prst="rect">
            <a:avLst/>
          </a:prstGeom>
          <a:noFill/>
        </p:spPr>
        <p:txBody>
          <a:bodyPr wrap="square">
            <a:spAutoFit/>
          </a:bodyPr>
          <a:lstStyle/>
          <a:p>
            <a:pPr fontAlgn="base">
              <a:spcBef>
                <a:spcPct val="0"/>
              </a:spcBef>
              <a:spcAft>
                <a:spcPct val="0"/>
              </a:spcAft>
              <a:defRPr/>
            </a:pPr>
            <a:r>
              <a:rPr lang="en-GB" sz="1200" b="1" dirty="0">
                <a:solidFill>
                  <a:schemeClr val="bg1"/>
                </a:solidFill>
                <a:latin typeface="Helvetica" pitchFamily="2" charset="0"/>
              </a:rPr>
              <a:t>SPS: 6.9-km proton synchrotron and </a:t>
            </a:r>
            <a:r>
              <a:rPr lang="en-GB" sz="1200" b="1" dirty="0" err="1">
                <a:solidFill>
                  <a:schemeClr val="bg1"/>
                </a:solidFill>
                <a:latin typeface="Helvetica" pitchFamily="2" charset="0"/>
              </a:rPr>
              <a:t>ppbar</a:t>
            </a:r>
            <a:r>
              <a:rPr lang="en-GB" sz="1200" b="1" dirty="0">
                <a:solidFill>
                  <a:schemeClr val="bg1"/>
                </a:solidFill>
                <a:latin typeface="Helvetica" pitchFamily="2" charset="0"/>
              </a:rPr>
              <a:t> collider, (900 GeV) with UA1 and UA2 detectors</a:t>
            </a:r>
          </a:p>
          <a:p>
            <a:pPr fontAlgn="base">
              <a:spcBef>
                <a:spcPct val="0"/>
              </a:spcBef>
              <a:spcAft>
                <a:spcPct val="0"/>
              </a:spcAft>
              <a:defRPr/>
            </a:pPr>
            <a:r>
              <a:rPr lang="en-GB" sz="1100" dirty="0">
                <a:solidFill>
                  <a:schemeClr val="bg1"/>
                </a:solidFill>
                <a:latin typeface="Helvetica" pitchFamily="2" charset="0"/>
              </a:rPr>
              <a:t>Both experiments were approved in 1978, first data taking in 1981</a:t>
            </a:r>
          </a:p>
        </p:txBody>
      </p:sp>
      <p:cxnSp>
        <p:nvCxnSpPr>
          <p:cNvPr id="7" name="Straight Connector 6">
            <a:extLst>
              <a:ext uri="{FF2B5EF4-FFF2-40B4-BE49-F238E27FC236}">
                <a16:creationId xmlns:a16="http://schemas.microsoft.com/office/drawing/2014/main" id="{2E079404-8389-CB13-7386-EA99DF0D8BFB}"/>
              </a:ext>
            </a:extLst>
          </p:cNvPr>
          <p:cNvCxnSpPr/>
          <p:nvPr/>
        </p:nvCxnSpPr>
        <p:spPr>
          <a:xfrm>
            <a:off x="7612854" y="3805235"/>
            <a:ext cx="4579146"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B00144B-C233-A9EC-3D52-A98D2FFBB6A0}"/>
              </a:ext>
            </a:extLst>
          </p:cNvPr>
          <p:cNvCxnSpPr>
            <a:cxnSpLocks/>
          </p:cNvCxnSpPr>
          <p:nvPr/>
        </p:nvCxnSpPr>
        <p:spPr>
          <a:xfrm>
            <a:off x="7641430" y="0"/>
            <a:ext cx="0" cy="685800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1096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F5561E-11C3-AF7A-ABB1-046BF405BD33}"/>
              </a:ext>
            </a:extLst>
          </p:cNvPr>
          <p:cNvSpPr/>
          <p:nvPr/>
        </p:nvSpPr>
        <p:spPr>
          <a:xfrm>
            <a:off x="0" y="0"/>
            <a:ext cx="12191999" cy="6858000"/>
          </a:xfrm>
          <a:prstGeom prst="rect">
            <a:avLst/>
          </a:prstGeom>
          <a:solidFill>
            <a:schemeClr val="tx1"/>
          </a:solidFill>
          <a:ln w="3175"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extBox 32">
            <a:extLst>
              <a:ext uri="{FF2B5EF4-FFF2-40B4-BE49-F238E27FC236}">
                <a16:creationId xmlns:a16="http://schemas.microsoft.com/office/drawing/2014/main" id="{8445A19D-ECC1-8770-436E-D1B7E0A570AB}"/>
              </a:ext>
            </a:extLst>
          </p:cNvPr>
          <p:cNvSpPr txBox="1">
            <a:spLocks noChangeArrowheads="1"/>
          </p:cNvSpPr>
          <p:nvPr/>
        </p:nvSpPr>
        <p:spPr bwMode="auto">
          <a:xfrm>
            <a:off x="206200" y="116632"/>
            <a:ext cx="8337725" cy="482506"/>
          </a:xfrm>
          <a:prstGeom prst="rect">
            <a:avLst/>
          </a:prstGeom>
          <a:noFill/>
          <a:ln w="9525">
            <a:noFill/>
            <a:miter lim="800000"/>
            <a:headEnd/>
            <a:tailEnd/>
          </a:ln>
        </p:spPr>
        <p:txBody>
          <a:bodyPr wrap="square" tIns="93600" bIns="140400">
            <a:prstTxWarp prst="textNoShape">
              <a:avLst/>
            </a:prstTxWarp>
            <a:spAutoFit/>
          </a:bodyPr>
          <a:lstStyle/>
          <a:p>
            <a:pPr indent="11113"/>
            <a:r>
              <a:rPr lang="en-US" sz="1600" b="1" dirty="0">
                <a:solidFill>
                  <a:schemeClr val="bg1"/>
                </a:solidFill>
                <a:latin typeface="Helvetica" pitchFamily="2" charset="0"/>
                <a:ea typeface="Helvetica Light" charset="0"/>
                <a:cs typeface="Helvetica Light" charset="0"/>
              </a:rPr>
              <a:t>Discovery of the W and Z bosons by UA1 and UA2 at CERN’s SPS collider in 1983</a:t>
            </a:r>
          </a:p>
        </p:txBody>
      </p:sp>
      <p:sp>
        <p:nvSpPr>
          <p:cNvPr id="4" name="Rectangle 3">
            <a:extLst>
              <a:ext uri="{FF2B5EF4-FFF2-40B4-BE49-F238E27FC236}">
                <a16:creationId xmlns:a16="http://schemas.microsoft.com/office/drawing/2014/main" id="{39DD36EE-D21C-D77E-2CEE-5B26E2303E86}"/>
              </a:ext>
            </a:extLst>
          </p:cNvPr>
          <p:cNvSpPr/>
          <p:nvPr/>
        </p:nvSpPr>
        <p:spPr>
          <a:xfrm>
            <a:off x="2063551" y="6031216"/>
            <a:ext cx="8977487" cy="723275"/>
          </a:xfrm>
          <a:prstGeom prst="rect">
            <a:avLst/>
          </a:prstGeom>
        </p:spPr>
        <p:txBody>
          <a:bodyPr wrap="square">
            <a:spAutoFit/>
          </a:bodyPr>
          <a:lstStyle/>
          <a:p>
            <a:r>
              <a:rPr lang="en-US" sz="1200" dirty="0">
                <a:solidFill>
                  <a:schemeClr val="bg1"/>
                </a:solidFill>
                <a:latin typeface="Helvetica Light" charset="0"/>
                <a:ea typeface="Helvetica Light" charset="0"/>
                <a:cs typeface="Helvetica Light" charset="0"/>
              </a:rPr>
              <a:t>Displays show W (left) and Z (right) boson candidates from proton–antiproton collisions measured in the UA1 detector (1982/83)</a:t>
            </a:r>
          </a:p>
          <a:p>
            <a:pPr>
              <a:spcBef>
                <a:spcPts val="600"/>
              </a:spcBef>
            </a:pPr>
            <a:r>
              <a:rPr lang="en-US" sz="1200" dirty="0">
                <a:solidFill>
                  <a:schemeClr val="bg1"/>
                </a:solidFill>
                <a:latin typeface="Helvetica Light" charset="0"/>
                <a:ea typeface="Helvetica Light" charset="0"/>
                <a:cs typeface="Helvetica Light" charset="0"/>
              </a:rPr>
              <a:t>Nobel Prize 1984 to Carlo Rubbia and Simon van der Meer </a:t>
            </a:r>
            <a:r>
              <a:rPr lang="en-US" sz="1200" i="1" dirty="0">
                <a:solidFill>
                  <a:schemeClr val="bg1"/>
                </a:solidFill>
                <a:latin typeface="Helvetica Light" charset="0"/>
                <a:ea typeface="Helvetica Light" charset="0"/>
                <a:cs typeface="Helvetica Light" charset="0"/>
              </a:rPr>
              <a:t>for their decisive contributions to the large project, which led to the discovery of the field particles W and Z, communicators of weak interaction </a:t>
            </a:r>
            <a:r>
              <a:rPr lang="en-US" sz="1100" dirty="0">
                <a:solidFill>
                  <a:schemeClr val="bg1"/>
                </a:solidFill>
                <a:latin typeface="Helvetica Light" charset="0"/>
                <a:ea typeface="Helvetica Light" charset="0"/>
                <a:cs typeface="Helvetica Light" charset="0"/>
              </a:rPr>
              <a:t>[</a:t>
            </a:r>
            <a:r>
              <a:rPr lang="en-US" sz="1100" dirty="0">
                <a:solidFill>
                  <a:schemeClr val="bg1"/>
                </a:solidFill>
                <a:latin typeface="Helvetica Light" charset="0"/>
                <a:ea typeface="Helvetica Light" charset="0"/>
                <a:cs typeface="Helvetica Light" charset="0"/>
                <a:hlinkClick r:id="rId2">
                  <a:extLst>
                    <a:ext uri="{A12FA001-AC4F-418D-AE19-62706E023703}">
                      <ahyp:hlinkClr xmlns:ahyp="http://schemas.microsoft.com/office/drawing/2018/hyperlinkcolor" val="tx"/>
                    </a:ext>
                  </a:extLst>
                </a:hlinkClick>
              </a:rPr>
              <a:t>Link</a:t>
            </a:r>
            <a:r>
              <a:rPr lang="en-US" sz="1100" dirty="0">
                <a:solidFill>
                  <a:schemeClr val="bg1"/>
                </a:solidFill>
                <a:latin typeface="Helvetica Light" charset="0"/>
                <a:ea typeface="Helvetica Light" charset="0"/>
                <a:cs typeface="Helvetica Light" charset="0"/>
              </a:rPr>
              <a:t>]</a:t>
            </a:r>
            <a:endParaRPr lang="en-US" sz="1200" dirty="0">
              <a:solidFill>
                <a:schemeClr val="bg1"/>
              </a:solidFill>
              <a:latin typeface="Helvetica Light" charset="0"/>
              <a:ea typeface="Helvetica Light" charset="0"/>
              <a:cs typeface="Helvetica Light" charset="0"/>
            </a:endParaRPr>
          </a:p>
        </p:txBody>
      </p:sp>
      <p:pic>
        <p:nvPicPr>
          <p:cNvPr id="5" name="Picture 4">
            <a:extLst>
              <a:ext uri="{FF2B5EF4-FFF2-40B4-BE49-F238E27FC236}">
                <a16:creationId xmlns:a16="http://schemas.microsoft.com/office/drawing/2014/main" id="{CB05BD59-8F57-9309-BECA-4CBB365D27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0038" y="1100566"/>
            <a:ext cx="4931906" cy="4595640"/>
          </a:xfrm>
          <a:prstGeom prst="rect">
            <a:avLst/>
          </a:prstGeom>
        </p:spPr>
      </p:pic>
      <p:pic>
        <p:nvPicPr>
          <p:cNvPr id="6" name="Picture 5">
            <a:extLst>
              <a:ext uri="{FF2B5EF4-FFF2-40B4-BE49-F238E27FC236}">
                <a16:creationId xmlns:a16="http://schemas.microsoft.com/office/drawing/2014/main" id="{4B7BB1D8-9DFA-8D8D-B8A9-280334D35C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0298" y="1210686"/>
            <a:ext cx="6015608" cy="4391393"/>
          </a:xfrm>
          <a:prstGeom prst="rect">
            <a:avLst/>
          </a:prstGeom>
        </p:spPr>
      </p:pic>
      <p:sp>
        <p:nvSpPr>
          <p:cNvPr id="7" name="TextBox 6">
            <a:extLst>
              <a:ext uri="{FF2B5EF4-FFF2-40B4-BE49-F238E27FC236}">
                <a16:creationId xmlns:a16="http://schemas.microsoft.com/office/drawing/2014/main" id="{80E82BD3-B51C-78ED-1DE1-15C80A2E94E7}"/>
              </a:ext>
            </a:extLst>
          </p:cNvPr>
          <p:cNvSpPr txBox="1"/>
          <p:nvPr/>
        </p:nvSpPr>
        <p:spPr>
          <a:xfrm>
            <a:off x="2995864" y="3956788"/>
            <a:ext cx="840295" cy="307777"/>
          </a:xfrm>
          <a:prstGeom prst="rect">
            <a:avLst/>
          </a:prstGeom>
          <a:noFill/>
        </p:spPr>
        <p:txBody>
          <a:bodyPr wrap="none" rtlCol="0">
            <a:spAutoFit/>
          </a:bodyPr>
          <a:lstStyle/>
          <a:p>
            <a:r>
              <a:rPr lang="en-US" sz="1400" dirty="0">
                <a:solidFill>
                  <a:srgbClr val="92C8FF"/>
                </a:solidFill>
                <a:latin typeface="Helvetica Light" charset="0"/>
                <a:ea typeface="Helvetica Light" charset="0"/>
                <a:cs typeface="Helvetica Light" charset="0"/>
              </a:rPr>
              <a:t>Electron</a:t>
            </a:r>
          </a:p>
        </p:txBody>
      </p:sp>
      <p:sp>
        <p:nvSpPr>
          <p:cNvPr id="8" name="TextBox 7">
            <a:extLst>
              <a:ext uri="{FF2B5EF4-FFF2-40B4-BE49-F238E27FC236}">
                <a16:creationId xmlns:a16="http://schemas.microsoft.com/office/drawing/2014/main" id="{241E20D3-C571-2105-1757-092B59D723FE}"/>
              </a:ext>
            </a:extLst>
          </p:cNvPr>
          <p:cNvSpPr txBox="1"/>
          <p:nvPr/>
        </p:nvSpPr>
        <p:spPr>
          <a:xfrm>
            <a:off x="2721621" y="2217370"/>
            <a:ext cx="1904689" cy="307777"/>
          </a:xfrm>
          <a:prstGeom prst="rect">
            <a:avLst/>
          </a:prstGeom>
          <a:noFill/>
        </p:spPr>
        <p:txBody>
          <a:bodyPr wrap="none" rtlCol="0">
            <a:spAutoFit/>
          </a:bodyPr>
          <a:lstStyle/>
          <a:p>
            <a:r>
              <a:rPr lang="en-US" sz="1400" dirty="0">
                <a:solidFill>
                  <a:srgbClr val="92C8FF"/>
                </a:solidFill>
                <a:latin typeface="Helvetica Light" charset="0"/>
                <a:ea typeface="Helvetica Light" charset="0"/>
                <a:cs typeface="Helvetica Light" charset="0"/>
              </a:rPr>
              <a:t>Neutrino (missing </a:t>
            </a:r>
            <a:r>
              <a:rPr lang="en-US" sz="1400" i="1" dirty="0">
                <a:solidFill>
                  <a:srgbClr val="92C8FF"/>
                </a:solidFill>
                <a:latin typeface="Helvetica Light" charset="0"/>
                <a:ea typeface="Helvetica Light" charset="0"/>
                <a:cs typeface="Helvetica Light" charset="0"/>
              </a:rPr>
              <a:t>E</a:t>
            </a:r>
            <a:r>
              <a:rPr lang="en-US" sz="1400" i="1" baseline="-25000" dirty="0">
                <a:solidFill>
                  <a:srgbClr val="92C8FF"/>
                </a:solidFill>
                <a:latin typeface="Helvetica Light" charset="0"/>
                <a:ea typeface="Helvetica Light" charset="0"/>
                <a:cs typeface="Helvetica Light" charset="0"/>
              </a:rPr>
              <a:t>T</a:t>
            </a:r>
            <a:r>
              <a:rPr lang="en-US" sz="1400" dirty="0">
                <a:solidFill>
                  <a:srgbClr val="92C8FF"/>
                </a:solidFill>
                <a:latin typeface="Helvetica Light" charset="0"/>
                <a:ea typeface="Helvetica Light" charset="0"/>
                <a:cs typeface="Helvetica Light" charset="0"/>
              </a:rPr>
              <a:t>)</a:t>
            </a:r>
          </a:p>
        </p:txBody>
      </p:sp>
      <p:sp>
        <p:nvSpPr>
          <p:cNvPr id="9" name="TextBox 8">
            <a:extLst>
              <a:ext uri="{FF2B5EF4-FFF2-40B4-BE49-F238E27FC236}">
                <a16:creationId xmlns:a16="http://schemas.microsoft.com/office/drawing/2014/main" id="{F78EE021-0FDC-D3A9-67D4-DC8E66F03ABC}"/>
              </a:ext>
            </a:extLst>
          </p:cNvPr>
          <p:cNvSpPr txBox="1"/>
          <p:nvPr/>
        </p:nvSpPr>
        <p:spPr>
          <a:xfrm>
            <a:off x="8543925" y="2558875"/>
            <a:ext cx="840295" cy="307777"/>
          </a:xfrm>
          <a:prstGeom prst="rect">
            <a:avLst/>
          </a:prstGeom>
          <a:noFill/>
        </p:spPr>
        <p:txBody>
          <a:bodyPr wrap="none" rtlCol="0">
            <a:spAutoFit/>
          </a:bodyPr>
          <a:lstStyle/>
          <a:p>
            <a:r>
              <a:rPr lang="en-US" sz="1400" dirty="0">
                <a:solidFill>
                  <a:srgbClr val="92C8FF"/>
                </a:solidFill>
                <a:latin typeface="Helvetica Light" charset="0"/>
                <a:ea typeface="Helvetica Light" charset="0"/>
                <a:cs typeface="Helvetica Light" charset="0"/>
              </a:rPr>
              <a:t>Electron</a:t>
            </a:r>
          </a:p>
        </p:txBody>
      </p:sp>
      <p:sp>
        <p:nvSpPr>
          <p:cNvPr id="10" name="TextBox 9">
            <a:extLst>
              <a:ext uri="{FF2B5EF4-FFF2-40B4-BE49-F238E27FC236}">
                <a16:creationId xmlns:a16="http://schemas.microsoft.com/office/drawing/2014/main" id="{875E542A-563F-84A3-03EA-C14B0722A8C0}"/>
              </a:ext>
            </a:extLst>
          </p:cNvPr>
          <p:cNvSpPr txBox="1"/>
          <p:nvPr/>
        </p:nvSpPr>
        <p:spPr>
          <a:xfrm>
            <a:off x="8145620" y="3699720"/>
            <a:ext cx="830677" cy="307777"/>
          </a:xfrm>
          <a:prstGeom prst="rect">
            <a:avLst/>
          </a:prstGeom>
          <a:noFill/>
        </p:spPr>
        <p:txBody>
          <a:bodyPr wrap="none" rtlCol="0">
            <a:spAutoFit/>
          </a:bodyPr>
          <a:lstStyle/>
          <a:p>
            <a:r>
              <a:rPr lang="en-US" sz="1400" dirty="0">
                <a:solidFill>
                  <a:srgbClr val="92C8FF"/>
                </a:solidFill>
                <a:latin typeface="Helvetica Light" charset="0"/>
                <a:ea typeface="Helvetica Light" charset="0"/>
                <a:cs typeface="Helvetica Light" charset="0"/>
              </a:rPr>
              <a:t>Positron</a:t>
            </a:r>
          </a:p>
        </p:txBody>
      </p:sp>
    </p:spTree>
    <p:extLst>
      <p:ext uri="{BB962C8B-B14F-4D97-AF65-F5344CB8AC3E}">
        <p14:creationId xmlns:p14="http://schemas.microsoft.com/office/powerpoint/2010/main" val="4158191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F39A1-7E7A-ADA8-C228-A56F821E469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5CD529-0177-C992-4D93-815E901F5F96}"/>
              </a:ext>
            </a:extLst>
          </p:cNvPr>
          <p:cNvSpPr/>
          <p:nvPr/>
        </p:nvSpPr>
        <p:spPr>
          <a:xfrm>
            <a:off x="0" y="0"/>
            <a:ext cx="12191999" cy="6858000"/>
          </a:xfrm>
          <a:prstGeom prst="rect">
            <a:avLst/>
          </a:prstGeom>
          <a:solidFill>
            <a:schemeClr val="tx1"/>
          </a:solidFill>
          <a:ln w="3175"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TextBox 32">
            <a:extLst>
              <a:ext uri="{FF2B5EF4-FFF2-40B4-BE49-F238E27FC236}">
                <a16:creationId xmlns:a16="http://schemas.microsoft.com/office/drawing/2014/main" id="{104264DA-FCB7-D948-08F5-BDDD17477A1D}"/>
              </a:ext>
            </a:extLst>
          </p:cNvPr>
          <p:cNvSpPr txBox="1">
            <a:spLocks noChangeArrowheads="1"/>
          </p:cNvSpPr>
          <p:nvPr/>
        </p:nvSpPr>
        <p:spPr bwMode="auto">
          <a:xfrm>
            <a:off x="206200" y="116632"/>
            <a:ext cx="8337725" cy="482506"/>
          </a:xfrm>
          <a:prstGeom prst="rect">
            <a:avLst/>
          </a:prstGeom>
          <a:noFill/>
          <a:ln w="9525">
            <a:noFill/>
            <a:miter lim="800000"/>
            <a:headEnd/>
            <a:tailEnd/>
          </a:ln>
        </p:spPr>
        <p:txBody>
          <a:bodyPr wrap="square" tIns="93600" bIns="140400">
            <a:prstTxWarp prst="textNoShape">
              <a:avLst/>
            </a:prstTxWarp>
            <a:spAutoFit/>
          </a:bodyPr>
          <a:lstStyle/>
          <a:p>
            <a:pPr indent="11113"/>
            <a:r>
              <a:rPr lang="en-US" sz="1600" b="1" dirty="0">
                <a:solidFill>
                  <a:schemeClr val="bg1"/>
                </a:solidFill>
                <a:latin typeface="Helvetica" pitchFamily="2" charset="0"/>
                <a:ea typeface="Helvetica Light" charset="0"/>
                <a:cs typeface="Helvetica Light" charset="0"/>
              </a:rPr>
              <a:t>Discovery of the W and Z bosons by UA1 and UA2 at CERN’s SPS collider in 1983</a:t>
            </a:r>
          </a:p>
        </p:txBody>
      </p:sp>
      <p:sp>
        <p:nvSpPr>
          <p:cNvPr id="4" name="Rounded Rectangle 3">
            <a:extLst>
              <a:ext uri="{FF2B5EF4-FFF2-40B4-BE49-F238E27FC236}">
                <a16:creationId xmlns:a16="http://schemas.microsoft.com/office/drawing/2014/main" id="{9D79D287-1253-DE2B-90F9-D0CB6BCE4409}"/>
              </a:ext>
            </a:extLst>
          </p:cNvPr>
          <p:cNvSpPr/>
          <p:nvPr/>
        </p:nvSpPr>
        <p:spPr>
          <a:xfrm>
            <a:off x="361807" y="1093199"/>
            <a:ext cx="11496820" cy="5014907"/>
          </a:xfrm>
          <a:prstGeom prst="roundRect">
            <a:avLst>
              <a:gd name="adj" fmla="val 177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F355E2B4-3068-33BB-0CC5-EF8E51F1C9BB}"/>
              </a:ext>
            </a:extLst>
          </p:cNvPr>
          <p:cNvPicPr>
            <a:picLocks noChangeAspect="1"/>
          </p:cNvPicPr>
          <p:nvPr/>
        </p:nvPicPr>
        <p:blipFill>
          <a:blip r:embed="rId2"/>
          <a:stretch>
            <a:fillRect/>
          </a:stretch>
        </p:blipFill>
        <p:spPr>
          <a:xfrm>
            <a:off x="700666" y="1422859"/>
            <a:ext cx="4227711" cy="2678947"/>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BA8E209-91D4-21C3-AF7C-6E2E02AC140B}"/>
                  </a:ext>
                </a:extLst>
              </p:cNvPr>
              <p:cNvSpPr txBox="1"/>
              <p:nvPr/>
            </p:nvSpPr>
            <p:spPr>
              <a:xfrm>
                <a:off x="1311397" y="4346524"/>
                <a:ext cx="3616980" cy="1092607"/>
              </a:xfrm>
              <a:prstGeom prst="rect">
                <a:avLst/>
              </a:prstGeom>
              <a:solidFill>
                <a:schemeClr val="bg1"/>
              </a:solidFill>
            </p:spPr>
            <p:txBody>
              <a:bodyPr wrap="square" rtlCol="0">
                <a:spAutoFit/>
              </a:bodyPr>
              <a:lstStyle/>
              <a:p>
                <a:r>
                  <a:rPr lang="en-US" sz="1200" dirty="0">
                    <a:solidFill>
                      <a:schemeClr val="tx1">
                        <a:lumMod val="75000"/>
                        <a:lumOff val="25000"/>
                      </a:schemeClr>
                    </a:solidFill>
                    <a:latin typeface="Helvetica" pitchFamily="2" charset="0"/>
                    <a:ea typeface="Helvetica Light" charset="0"/>
                    <a:cs typeface="Helvetica Light" charset="0"/>
                  </a:rPr>
                  <a:t>Transverse mass with full UA2 dataset (1992): </a:t>
                </a:r>
              </a:p>
              <a:p>
                <a14:m>
                  <m:oMath xmlns:m="http://schemas.openxmlformats.org/officeDocument/2006/math">
                    <m:r>
                      <m:rPr>
                        <m:sty m:val="p"/>
                      </m:rPr>
                      <a:rPr lang="en-US" sz="1200" b="0" i="0" dirty="0" smtClean="0">
                        <a:solidFill>
                          <a:schemeClr val="tx1">
                            <a:lumMod val="75000"/>
                            <a:lumOff val="25000"/>
                          </a:schemeClr>
                        </a:solidFill>
                        <a:latin typeface="Cambria Math" panose="02040503050406030204" pitchFamily="18" charset="0"/>
                        <a:ea typeface="MS Mincho" panose="02020609040205080304" pitchFamily="49" charset="-128"/>
                        <a:cs typeface="Times New Roman" panose="02020603050405020304" pitchFamily="18" charset="0"/>
                      </a:rPr>
                      <m:t>m</m:t>
                    </m:r>
                    <m:r>
                      <m:rPr>
                        <m:sty m:val="p"/>
                      </m:rPr>
                      <a:rPr lang="en-US" sz="1200" b="0" i="0" baseline="-25000" dirty="0" smtClean="0">
                        <a:solidFill>
                          <a:schemeClr val="tx1">
                            <a:lumMod val="75000"/>
                            <a:lumOff val="25000"/>
                          </a:schemeClr>
                        </a:solidFill>
                        <a:latin typeface="Cambria Math" panose="02040503050406030204" pitchFamily="18" charset="0"/>
                        <a:ea typeface="MS Mincho" panose="02020609040205080304" pitchFamily="49" charset="-128"/>
                        <a:cs typeface="Times New Roman" panose="02020603050405020304" pitchFamily="18" charset="0"/>
                      </a:rPr>
                      <m:t>W</m:t>
                    </m:r>
                  </m:oMath>
                </a14:m>
                <a:r>
                  <a:rPr lang="en-US" sz="1200" baseline="-25000" dirty="0">
                    <a:solidFill>
                      <a:schemeClr val="tx1">
                        <a:lumMod val="75000"/>
                        <a:lumOff val="25000"/>
                      </a:schemeClr>
                    </a:solidFill>
                    <a:latin typeface="Helvetica" pitchFamily="2" charset="0"/>
                    <a:ea typeface="MS Mincho" panose="02020609040205080304" pitchFamily="49" charset="-128"/>
                    <a:cs typeface="Times New Roman" panose="02020603050405020304" pitchFamily="18" charset="0"/>
                  </a:rPr>
                  <a:t> </a:t>
                </a:r>
                <a:r>
                  <a:rPr lang="en-US" sz="1200" dirty="0">
                    <a:solidFill>
                      <a:schemeClr val="tx1">
                        <a:lumMod val="75000"/>
                        <a:lumOff val="25000"/>
                      </a:schemeClr>
                    </a:solidFill>
                    <a:latin typeface="Helvetica" pitchFamily="2" charset="0"/>
                    <a:ea typeface="MS Mincho" panose="02020609040205080304" pitchFamily="49" charset="-128"/>
                    <a:cs typeface="Times New Roman" panose="02020603050405020304" pitchFamily="18" charset="0"/>
                  </a:rPr>
                  <a:t>= 80.84 ± 0.22 ± 0.81 (calibration) GeV</a:t>
                </a:r>
              </a:p>
              <a:p>
                <a:pPr>
                  <a:spcBef>
                    <a:spcPts val="600"/>
                  </a:spcBef>
                </a:pPr>
                <a:r>
                  <a:rPr lang="en-US" sz="1200" dirty="0">
                    <a:solidFill>
                      <a:schemeClr val="tx1">
                        <a:lumMod val="75000"/>
                        <a:lumOff val="25000"/>
                      </a:schemeClr>
                    </a:solidFill>
                    <a:latin typeface="Helvetica" pitchFamily="2" charset="0"/>
                    <a:ea typeface="MS Mincho" panose="02020609040205080304" pitchFamily="49" charset="-128"/>
                    <a:cs typeface="Times New Roman" panose="02020603050405020304" pitchFamily="18" charset="0"/>
                  </a:rPr>
                  <a:t>Together with Z-mass measurement allowed to determine the weak mixing angle and to test the “custodial” symmetry relation:</a:t>
                </a:r>
              </a:p>
            </p:txBody>
          </p:sp>
        </mc:Choice>
        <mc:Fallback xmlns="">
          <p:sp>
            <p:nvSpPr>
              <p:cNvPr id="10" name="TextBox 9">
                <a:extLst>
                  <a:ext uri="{FF2B5EF4-FFF2-40B4-BE49-F238E27FC236}">
                    <a16:creationId xmlns:a16="http://schemas.microsoft.com/office/drawing/2014/main" id="{BBA8E209-91D4-21C3-AF7C-6E2E02AC140B}"/>
                  </a:ext>
                </a:extLst>
              </p:cNvPr>
              <p:cNvSpPr txBox="1">
                <a:spLocks noRot="1" noChangeAspect="1" noMove="1" noResize="1" noEditPoints="1" noAdjustHandles="1" noChangeArrowheads="1" noChangeShapeType="1" noTextEdit="1"/>
              </p:cNvSpPr>
              <p:nvPr/>
            </p:nvSpPr>
            <p:spPr>
              <a:xfrm>
                <a:off x="1311397" y="4346524"/>
                <a:ext cx="3616980" cy="1092607"/>
              </a:xfrm>
              <a:prstGeom prst="rect">
                <a:avLst/>
              </a:prstGeom>
              <a:blipFill>
                <a:blip r:embed="rId3"/>
                <a:stretch>
                  <a:fillRect b="-3448"/>
                </a:stretch>
              </a:blipFill>
            </p:spPr>
            <p:txBody>
              <a:bodyPr/>
              <a:lstStyle/>
              <a:p>
                <a:r>
                  <a:rPr lang="en-GB">
                    <a:noFill/>
                  </a:rPr>
                  <a:t> </a:t>
                </a:r>
              </a:p>
            </p:txBody>
          </p:sp>
        </mc:Fallback>
      </mc:AlternateContent>
      <p:pic>
        <p:nvPicPr>
          <p:cNvPr id="11" name="Picture 10">
            <a:extLst>
              <a:ext uri="{FF2B5EF4-FFF2-40B4-BE49-F238E27FC236}">
                <a16:creationId xmlns:a16="http://schemas.microsoft.com/office/drawing/2014/main" id="{AAD671C3-6A22-DBF5-E969-44B4D3CC61BC}"/>
              </a:ext>
            </a:extLst>
          </p:cNvPr>
          <p:cNvPicPr>
            <a:picLocks noChangeAspect="1"/>
          </p:cNvPicPr>
          <p:nvPr/>
        </p:nvPicPr>
        <p:blipFill>
          <a:blip r:embed="rId4"/>
          <a:srcRect l="5925" t="16048" r="15837" b="13333"/>
          <a:stretch>
            <a:fillRect/>
          </a:stretch>
        </p:blipFill>
        <p:spPr>
          <a:xfrm>
            <a:off x="4978914" y="1364229"/>
            <a:ext cx="3114759" cy="3895976"/>
          </a:xfrm>
          <a:prstGeom prst="rect">
            <a:avLst/>
          </a:prstGeom>
        </p:spPr>
      </p:pic>
      <p:sp>
        <p:nvSpPr>
          <p:cNvPr id="12" name="TextBox 11">
            <a:extLst>
              <a:ext uri="{FF2B5EF4-FFF2-40B4-BE49-F238E27FC236}">
                <a16:creationId xmlns:a16="http://schemas.microsoft.com/office/drawing/2014/main" id="{8DD7FF2E-3581-F24F-3B18-3D12BD99E751}"/>
              </a:ext>
            </a:extLst>
          </p:cNvPr>
          <p:cNvSpPr txBox="1"/>
          <p:nvPr/>
        </p:nvSpPr>
        <p:spPr>
          <a:xfrm>
            <a:off x="6096000" y="1232266"/>
            <a:ext cx="1971404" cy="246221"/>
          </a:xfrm>
          <a:prstGeom prst="rect">
            <a:avLst/>
          </a:prstGeom>
          <a:noFill/>
        </p:spPr>
        <p:txBody>
          <a:bodyPr wrap="square">
            <a:spAutoFit/>
          </a:bodyPr>
          <a:lstStyle/>
          <a:p>
            <a:pPr algn="r"/>
            <a:r>
              <a:rPr lang="en-CH" sz="1000" b="0" u="none" strike="noStrike" dirty="0">
                <a:solidFill>
                  <a:srgbClr val="1B5C7F"/>
                </a:solidFill>
                <a:effectLst/>
                <a:latin typeface="Helvetica" pitchFamily="2" charset="0"/>
                <a:hlinkClick r:id="rId5"/>
              </a:rPr>
              <a:t>UA1, Z. Phys. C 44 (1989) 15</a:t>
            </a:r>
            <a:endParaRPr lang="en-GB" sz="1000" dirty="0">
              <a:latin typeface="Helvetica" pitchFamily="2" charset="0"/>
            </a:endParaRPr>
          </a:p>
        </p:txBody>
      </p:sp>
      <p:pic>
        <p:nvPicPr>
          <p:cNvPr id="13" name="Picture 12">
            <a:extLst>
              <a:ext uri="{FF2B5EF4-FFF2-40B4-BE49-F238E27FC236}">
                <a16:creationId xmlns:a16="http://schemas.microsoft.com/office/drawing/2014/main" id="{5685FDDC-B3A4-3E88-B103-324389169ECD}"/>
              </a:ext>
            </a:extLst>
          </p:cNvPr>
          <p:cNvPicPr>
            <a:picLocks noChangeAspect="1"/>
          </p:cNvPicPr>
          <p:nvPr/>
        </p:nvPicPr>
        <p:blipFill>
          <a:blip r:embed="rId6">
            <a:alphaModFix/>
          </a:blip>
          <a:srcRect l="16572" t="16941" r="16572" b="20834"/>
          <a:stretch>
            <a:fillRect/>
          </a:stretch>
        </p:blipFill>
        <p:spPr>
          <a:xfrm>
            <a:off x="8206259" y="1252375"/>
            <a:ext cx="3278644" cy="4238952"/>
          </a:xfrm>
          <a:prstGeom prst="rect">
            <a:avLst/>
          </a:prstGeom>
        </p:spPr>
      </p:pic>
      <p:sp>
        <p:nvSpPr>
          <p:cNvPr id="14" name="TextBox 13">
            <a:extLst>
              <a:ext uri="{FF2B5EF4-FFF2-40B4-BE49-F238E27FC236}">
                <a16:creationId xmlns:a16="http://schemas.microsoft.com/office/drawing/2014/main" id="{10859C71-0BD5-2A12-8E09-343BD839C1EF}"/>
              </a:ext>
            </a:extLst>
          </p:cNvPr>
          <p:cNvSpPr txBox="1"/>
          <p:nvPr/>
        </p:nvSpPr>
        <p:spPr>
          <a:xfrm>
            <a:off x="5421614" y="5351555"/>
            <a:ext cx="2823114" cy="646331"/>
          </a:xfrm>
          <a:prstGeom prst="rect">
            <a:avLst/>
          </a:prstGeom>
          <a:noFill/>
        </p:spPr>
        <p:txBody>
          <a:bodyPr wrap="square">
            <a:spAutoFit/>
          </a:bodyPr>
          <a:lstStyle/>
          <a:p>
            <a:pPr>
              <a:buNone/>
            </a:pPr>
            <a:r>
              <a:rPr lang="en-CH" sz="1200" dirty="0">
                <a:solidFill>
                  <a:schemeClr val="tx1">
                    <a:lumMod val="75000"/>
                    <a:lumOff val="25000"/>
                  </a:schemeClr>
                </a:solidFill>
                <a:effectLst/>
                <a:latin typeface="Helvetica" pitchFamily="2" charset="0"/>
              </a:rPr>
              <a:t>Charge asymmetry in the W </a:t>
            </a:r>
            <a:r>
              <a:rPr lang="en-CH" sz="1200" dirty="0">
                <a:solidFill>
                  <a:schemeClr val="tx1">
                    <a:lumMod val="75000"/>
                    <a:lumOff val="25000"/>
                  </a:schemeClr>
                </a:solidFill>
                <a:latin typeface="Helvetica" pitchFamily="2" charset="0"/>
              </a:rPr>
              <a:t>→</a:t>
            </a:r>
            <a:r>
              <a:rPr lang="en-CH" sz="1200" dirty="0">
                <a:solidFill>
                  <a:schemeClr val="tx1">
                    <a:lumMod val="75000"/>
                    <a:lumOff val="25000"/>
                  </a:schemeClr>
                </a:solidFill>
                <a:effectLst/>
                <a:latin typeface="Helvetica" pitchFamily="2" charset="0"/>
              </a:rPr>
              <a:t> e</a:t>
            </a:r>
            <a:r>
              <a:rPr lang="en-CH" sz="1200" dirty="0">
                <a:solidFill>
                  <a:schemeClr val="tx1">
                    <a:lumMod val="75000"/>
                    <a:lumOff val="25000"/>
                  </a:schemeClr>
                </a:solidFill>
                <a:latin typeface="Helvetica" pitchFamily="2" charset="0"/>
              </a:rPr>
              <a:t>𝜈</a:t>
            </a:r>
            <a:r>
              <a:rPr lang="en-CH" sz="1200" dirty="0">
                <a:solidFill>
                  <a:schemeClr val="tx1">
                    <a:lumMod val="75000"/>
                    <a:lumOff val="25000"/>
                  </a:schemeClr>
                </a:solidFill>
                <a:effectLst/>
                <a:latin typeface="Helvetica" pitchFamily="2" charset="0"/>
              </a:rPr>
              <a:t> decay:</a:t>
            </a:r>
            <a:r>
              <a:rPr lang="en-CH" sz="1200" dirty="0">
                <a:solidFill>
                  <a:schemeClr val="tx1">
                    <a:lumMod val="75000"/>
                    <a:lumOff val="25000"/>
                  </a:schemeClr>
                </a:solidFill>
                <a:latin typeface="Helvetica" pitchFamily="2" charset="0"/>
              </a:rPr>
              <a:t> </a:t>
            </a:r>
            <a:r>
              <a:rPr lang="en-CH" sz="1200" dirty="0">
                <a:solidFill>
                  <a:schemeClr val="tx1">
                    <a:lumMod val="75000"/>
                    <a:lumOff val="25000"/>
                  </a:schemeClr>
                </a:solidFill>
                <a:effectLst/>
                <a:latin typeface="Helvetica" pitchFamily="2" charset="0"/>
              </a:rPr>
              <a:t>W production polarised along anti-p beam due to V–A coupling</a:t>
            </a:r>
          </a:p>
        </p:txBody>
      </p:sp>
      <p:sp>
        <p:nvSpPr>
          <p:cNvPr id="15" name="TextBox 14">
            <a:extLst>
              <a:ext uri="{FF2B5EF4-FFF2-40B4-BE49-F238E27FC236}">
                <a16:creationId xmlns:a16="http://schemas.microsoft.com/office/drawing/2014/main" id="{FDA65607-3C48-C2EF-8399-E8D87F6DF089}"/>
              </a:ext>
            </a:extLst>
          </p:cNvPr>
          <p:cNvSpPr txBox="1"/>
          <p:nvPr/>
        </p:nvSpPr>
        <p:spPr>
          <a:xfrm>
            <a:off x="8848651" y="5523008"/>
            <a:ext cx="2823114" cy="276999"/>
          </a:xfrm>
          <a:prstGeom prst="rect">
            <a:avLst/>
          </a:prstGeom>
          <a:noFill/>
        </p:spPr>
        <p:txBody>
          <a:bodyPr wrap="square">
            <a:spAutoFit/>
          </a:bodyPr>
          <a:lstStyle/>
          <a:p>
            <a:pPr>
              <a:buNone/>
            </a:pPr>
            <a:r>
              <a:rPr lang="en-GB" sz="1200" dirty="0">
                <a:solidFill>
                  <a:schemeClr val="tx1">
                    <a:lumMod val="75000"/>
                    <a:lumOff val="25000"/>
                  </a:schemeClr>
                </a:solidFill>
                <a:effectLst/>
                <a:latin typeface="Helvetica" pitchFamily="2" charset="0"/>
              </a:rPr>
              <a:t>Universality of weak currents</a:t>
            </a:r>
            <a:endParaRPr lang="en-CH" sz="1200" dirty="0">
              <a:solidFill>
                <a:schemeClr val="tx1">
                  <a:lumMod val="75000"/>
                  <a:lumOff val="25000"/>
                </a:schemeClr>
              </a:solidFill>
              <a:effectLst/>
              <a:latin typeface="Helvetica" pitchFamily="2" charset="0"/>
            </a:endParaRPr>
          </a:p>
        </p:txBody>
      </p:sp>
      <p:sp>
        <p:nvSpPr>
          <p:cNvPr id="17" name="TextBox 16">
            <a:extLst>
              <a:ext uri="{FF2B5EF4-FFF2-40B4-BE49-F238E27FC236}">
                <a16:creationId xmlns:a16="http://schemas.microsoft.com/office/drawing/2014/main" id="{BC226E63-DA14-86CF-4212-86DBC8C43E1F}"/>
              </a:ext>
            </a:extLst>
          </p:cNvPr>
          <p:cNvSpPr txBox="1"/>
          <p:nvPr/>
        </p:nvSpPr>
        <p:spPr>
          <a:xfrm>
            <a:off x="9416340" y="1232266"/>
            <a:ext cx="1971404" cy="246221"/>
          </a:xfrm>
          <a:prstGeom prst="rect">
            <a:avLst/>
          </a:prstGeom>
          <a:noFill/>
        </p:spPr>
        <p:txBody>
          <a:bodyPr wrap="square">
            <a:spAutoFit/>
          </a:bodyPr>
          <a:lstStyle/>
          <a:p>
            <a:pPr algn="r"/>
            <a:r>
              <a:rPr lang="en-CH" sz="1000" b="0" u="none" strike="noStrike" dirty="0">
                <a:solidFill>
                  <a:srgbClr val="1B5C7F"/>
                </a:solidFill>
                <a:effectLst/>
                <a:latin typeface="Helvetica" pitchFamily="2" charset="0"/>
                <a:hlinkClick r:id="rId5"/>
              </a:rPr>
              <a:t>UA1, Z. Phys. C 44 (1989) 15</a:t>
            </a:r>
            <a:endParaRPr lang="en-GB" sz="1000" dirty="0">
              <a:latin typeface="Helvetica" pitchFamily="2" charset="0"/>
            </a:endParaRPr>
          </a:p>
        </p:txBody>
      </p:sp>
      <p:sp>
        <p:nvSpPr>
          <p:cNvPr id="18" name="TextBox 17">
            <a:extLst>
              <a:ext uri="{FF2B5EF4-FFF2-40B4-BE49-F238E27FC236}">
                <a16:creationId xmlns:a16="http://schemas.microsoft.com/office/drawing/2014/main" id="{DB94756F-E75A-CD2E-A4E8-09C9E1195316}"/>
              </a:ext>
            </a:extLst>
          </p:cNvPr>
          <p:cNvSpPr txBox="1"/>
          <p:nvPr/>
        </p:nvSpPr>
        <p:spPr>
          <a:xfrm>
            <a:off x="2485578" y="1232265"/>
            <a:ext cx="2421730" cy="246221"/>
          </a:xfrm>
          <a:prstGeom prst="rect">
            <a:avLst/>
          </a:prstGeom>
          <a:noFill/>
        </p:spPr>
        <p:txBody>
          <a:bodyPr wrap="square">
            <a:spAutoFit/>
          </a:bodyPr>
          <a:lstStyle/>
          <a:p>
            <a:pPr algn="r">
              <a:buNone/>
            </a:pPr>
            <a:r>
              <a:rPr lang="en-CH" sz="1000" dirty="0">
                <a:solidFill>
                  <a:srgbClr val="000000"/>
                </a:solidFill>
                <a:effectLst/>
                <a:latin typeface="Helvetica" pitchFamily="2" charset="0"/>
                <a:hlinkClick r:id="rId7"/>
              </a:rPr>
              <a:t>UA2, Phys. Lett. B 276 (1992) 354</a:t>
            </a:r>
            <a:endParaRPr lang="en-CH" sz="1000" dirty="0">
              <a:solidFill>
                <a:srgbClr val="000000"/>
              </a:solidFill>
              <a:effectLst/>
              <a:latin typeface="Helvetica" pitchFamily="2" charset="0"/>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592BE70-1B9C-38B6-8F1E-E1FEAC5E4A10}"/>
                  </a:ext>
                </a:extLst>
              </p:cNvPr>
              <p:cNvSpPr txBox="1"/>
              <p:nvPr/>
            </p:nvSpPr>
            <p:spPr>
              <a:xfrm>
                <a:off x="1688126" y="5479436"/>
                <a:ext cx="2681726" cy="296107"/>
              </a:xfrm>
              <a:prstGeom prst="rect">
                <a:avLst/>
              </a:prstGeom>
              <a:noFill/>
            </p:spPr>
            <p:txBody>
              <a:bodyPr wrap="square">
                <a:spAutoFit/>
              </a:bodyPr>
              <a:lstStyle/>
              <a:p>
                <a:pPr/>
                <a14:m>
                  <m:oMathPara xmlns:m="http://schemas.openxmlformats.org/officeDocument/2006/math">
                    <m:oMath>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𝜌</m:t>
                      </m:r>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m:t>
                      </m:r>
                      <m:f>
                        <m:fPr>
                          <m:type m:val="lin"/>
                          <m:ctrlP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ctrlPr>
                        </m:fPr>
                        <m:num>
                          <m:sSubSup>
                            <m:sSubSupPr>
                              <m:ctrlP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ctrlPr>
                            </m:sSubSupPr>
                            <m:e>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𝑚</m:t>
                              </m:r>
                            </m:e>
                            <m:sub>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𝑊</m:t>
                              </m:r>
                            </m:sub>
                            <m:sup>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2</m:t>
                              </m:r>
                            </m:sup>
                          </m:sSubSup>
                        </m:num>
                        <m:den>
                          <m:sSubSup>
                            <m:sSubSupPr>
                              <m:ctrlP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ctrlPr>
                            </m:sSubSupPr>
                            <m:e>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m:t>
                              </m:r>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𝑚</m:t>
                              </m:r>
                            </m:e>
                            <m:sub>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𝑍</m:t>
                              </m:r>
                            </m:sub>
                            <m:sup>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2</m:t>
                              </m:r>
                            </m:sup>
                          </m:sSubSup>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1300">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300">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cos</m:t>
                              </m:r>
                            </m:e>
                            <m:sup>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2</m:t>
                              </m:r>
                            </m:sup>
                          </m:sSup>
                          <m:sSub>
                            <m:sSubPr>
                              <m:ctrlP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𝜃</m:t>
                              </m:r>
                            </m:e>
                            <m:sub>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𝑊</m:t>
                              </m:r>
                            </m:sub>
                          </m:sSub>
                          <m:r>
                            <a:rPr lang="en-US" sz="1300" i="1">
                              <a:solidFill>
                                <a:prstClr val="black">
                                  <a:lumMod val="75000"/>
                                  <a:lumOff val="25000"/>
                                </a:prstClr>
                              </a:solidFill>
                              <a:latin typeface="Cambria Math" panose="02040503050406030204" pitchFamily="18" charset="0"/>
                              <a:ea typeface="Cambria Math" panose="02040503050406030204" pitchFamily="18" charset="0"/>
                              <a:cs typeface="Times New Roman" panose="02020603050405020304" pitchFamily="18" charset="0"/>
                            </a:rPr>
                            <m:t>) ≈ 1</m:t>
                          </m:r>
                        </m:den>
                      </m:f>
                    </m:oMath>
                  </m:oMathPara>
                </a14:m>
                <a:endParaRPr lang="en-GB" sz="1300" dirty="0"/>
              </a:p>
            </p:txBody>
          </p:sp>
        </mc:Choice>
        <mc:Fallback xmlns="">
          <p:sp>
            <p:nvSpPr>
              <p:cNvPr id="22" name="TextBox 21">
                <a:extLst>
                  <a:ext uri="{FF2B5EF4-FFF2-40B4-BE49-F238E27FC236}">
                    <a16:creationId xmlns:a16="http://schemas.microsoft.com/office/drawing/2014/main" id="{7592BE70-1B9C-38B6-8F1E-E1FEAC5E4A10}"/>
                  </a:ext>
                </a:extLst>
              </p:cNvPr>
              <p:cNvSpPr txBox="1">
                <a:spLocks noRot="1" noChangeAspect="1" noMove="1" noResize="1" noEditPoints="1" noAdjustHandles="1" noChangeArrowheads="1" noChangeShapeType="1" noTextEdit="1"/>
              </p:cNvSpPr>
              <p:nvPr/>
            </p:nvSpPr>
            <p:spPr>
              <a:xfrm>
                <a:off x="1688126" y="5479436"/>
                <a:ext cx="2681726" cy="296107"/>
              </a:xfrm>
              <a:prstGeom prst="rect">
                <a:avLst/>
              </a:prstGeom>
              <a:blipFill>
                <a:blip r:embed="rId8"/>
                <a:stretch>
                  <a:fillRect t="-95833" b="-158333"/>
                </a:stretch>
              </a:blipFill>
            </p:spPr>
            <p:txBody>
              <a:bodyPr/>
              <a:lstStyle/>
              <a:p>
                <a:r>
                  <a:rPr lang="en-GB">
                    <a:noFill/>
                  </a:rPr>
                  <a:t> </a:t>
                </a:r>
              </a:p>
            </p:txBody>
          </p:sp>
        </mc:Fallback>
      </mc:AlternateContent>
    </p:spTree>
    <p:extLst>
      <p:ext uri="{BB962C8B-B14F-4D97-AF65-F5344CB8AC3E}">
        <p14:creationId xmlns:p14="http://schemas.microsoft.com/office/powerpoint/2010/main" val="3274464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98141-F8B7-6B4D-F261-DE1FEDF3BD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A18C1A-9739-3AA5-35DE-54782DE234F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20" name="Rectangle 19">
            <a:extLst>
              <a:ext uri="{FF2B5EF4-FFF2-40B4-BE49-F238E27FC236}">
                <a16:creationId xmlns:a16="http://schemas.microsoft.com/office/drawing/2014/main" id="{804DDABB-2A82-2E2F-5D0C-829A50B5C7DF}"/>
              </a:ext>
            </a:extLst>
          </p:cNvPr>
          <p:cNvSpPr/>
          <p:nvPr/>
        </p:nvSpPr>
        <p:spPr>
          <a:xfrm>
            <a:off x="641953" y="1147461"/>
            <a:ext cx="11550047" cy="338554"/>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The birth of LEP and the LHC: </a:t>
            </a: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a 26.7 km tunnel facility </a:t>
            </a:r>
          </a:p>
        </p:txBody>
      </p:sp>
      <p:sp>
        <p:nvSpPr>
          <p:cNvPr id="16" name="TextBox 15">
            <a:extLst>
              <a:ext uri="{FF2B5EF4-FFF2-40B4-BE49-F238E27FC236}">
                <a16:creationId xmlns:a16="http://schemas.microsoft.com/office/drawing/2014/main" id="{1C794A76-A56C-2986-48D6-C811EFA47F61}"/>
              </a:ext>
            </a:extLst>
          </p:cNvPr>
          <p:cNvSpPr txBox="1"/>
          <p:nvPr/>
        </p:nvSpPr>
        <p:spPr>
          <a:xfrm>
            <a:off x="214938" y="264651"/>
            <a:ext cx="11977062"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Helvetica" pitchFamily="2" charset="0"/>
                <a:ea typeface="Trebuchet MS" pitchFamily="-84" charset="0"/>
                <a:cs typeface="Helvetica Light"/>
              </a:rPr>
              <a:t>A new Circular Collider at CERN</a:t>
            </a:r>
          </a:p>
        </p:txBody>
      </p:sp>
      <p:pic>
        <p:nvPicPr>
          <p:cNvPr id="3" name="Picture 2">
            <a:extLst>
              <a:ext uri="{FF2B5EF4-FFF2-40B4-BE49-F238E27FC236}">
                <a16:creationId xmlns:a16="http://schemas.microsoft.com/office/drawing/2014/main" id="{FF23CE4D-56ED-878D-0444-1DF93E442A72}"/>
              </a:ext>
            </a:extLst>
          </p:cNvPr>
          <p:cNvPicPr>
            <a:picLocks noChangeAspect="1"/>
          </p:cNvPicPr>
          <p:nvPr/>
        </p:nvPicPr>
        <p:blipFill rotWithShape="1">
          <a:blip r:embed="rId2">
            <a:extLst>
              <a:ext uri="{28A0092B-C50C-407E-A947-70E740481C1C}">
                <a14:useLocalDpi xmlns:a14="http://schemas.microsoft.com/office/drawing/2010/main"/>
              </a:ext>
            </a:extLst>
          </a:blip>
          <a:srcRect r="50000"/>
          <a:stretch/>
        </p:blipFill>
        <p:spPr>
          <a:xfrm>
            <a:off x="4264828" y="1726335"/>
            <a:ext cx="3521125" cy="4688038"/>
          </a:xfrm>
          <a:prstGeom prst="rect">
            <a:avLst/>
          </a:prstGeom>
          <a:ln>
            <a:solidFill>
              <a:schemeClr val="tx1">
                <a:lumMod val="50000"/>
                <a:lumOff val="50000"/>
              </a:schemeClr>
            </a:solidFill>
          </a:ln>
        </p:spPr>
      </p:pic>
      <p:pic>
        <p:nvPicPr>
          <p:cNvPr id="4" name="Picture 3">
            <a:extLst>
              <a:ext uri="{FF2B5EF4-FFF2-40B4-BE49-F238E27FC236}">
                <a16:creationId xmlns:a16="http://schemas.microsoft.com/office/drawing/2014/main" id="{64D6DCD5-6219-D2BD-B31C-B0E16939C98D}"/>
              </a:ext>
            </a:extLst>
          </p:cNvPr>
          <p:cNvPicPr>
            <a:picLocks noChangeAspect="1"/>
          </p:cNvPicPr>
          <p:nvPr/>
        </p:nvPicPr>
        <p:blipFill>
          <a:blip r:embed="rId3"/>
          <a:stretch>
            <a:fillRect/>
          </a:stretch>
        </p:blipFill>
        <p:spPr>
          <a:xfrm>
            <a:off x="746391" y="1726336"/>
            <a:ext cx="3328147" cy="4688037"/>
          </a:xfrm>
          <a:prstGeom prst="rect">
            <a:avLst/>
          </a:prstGeom>
          <a:ln>
            <a:solidFill>
              <a:schemeClr val="tx1">
                <a:lumMod val="50000"/>
                <a:lumOff val="50000"/>
              </a:schemeClr>
            </a:solidFill>
          </a:ln>
        </p:spPr>
      </p:pic>
      <p:pic>
        <p:nvPicPr>
          <p:cNvPr id="5" name="Picture 4">
            <a:extLst>
              <a:ext uri="{FF2B5EF4-FFF2-40B4-BE49-F238E27FC236}">
                <a16:creationId xmlns:a16="http://schemas.microsoft.com/office/drawing/2014/main" id="{C25E5275-BB6B-DD79-BC45-61FF530ADE7B}"/>
              </a:ext>
            </a:extLst>
          </p:cNvPr>
          <p:cNvPicPr>
            <a:picLocks noChangeAspect="1"/>
          </p:cNvPicPr>
          <p:nvPr/>
        </p:nvPicPr>
        <p:blipFill>
          <a:blip r:embed="rId4"/>
          <a:stretch>
            <a:fillRect/>
          </a:stretch>
        </p:blipFill>
        <p:spPr>
          <a:xfrm>
            <a:off x="7976244" y="1726335"/>
            <a:ext cx="3469365" cy="4688037"/>
          </a:xfrm>
          <a:prstGeom prst="rect">
            <a:avLst/>
          </a:prstGeom>
          <a:ln>
            <a:solidFill>
              <a:schemeClr val="tx1">
                <a:lumMod val="50000"/>
                <a:lumOff val="50000"/>
              </a:schemeClr>
            </a:solidFill>
          </a:ln>
        </p:spPr>
      </p:pic>
    </p:spTree>
    <p:extLst>
      <p:ext uri="{BB962C8B-B14F-4D97-AF65-F5344CB8AC3E}">
        <p14:creationId xmlns:p14="http://schemas.microsoft.com/office/powerpoint/2010/main" val="1126173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11E3B-C639-72D6-66C4-7E5F182E939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932FCB-CFE2-B01E-725B-1EA0D029EC4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20" name="Rectangle 19">
            <a:extLst>
              <a:ext uri="{FF2B5EF4-FFF2-40B4-BE49-F238E27FC236}">
                <a16:creationId xmlns:a16="http://schemas.microsoft.com/office/drawing/2014/main" id="{3C37B391-AC39-ADC1-5A29-5FBDA9D2D514}"/>
              </a:ext>
            </a:extLst>
          </p:cNvPr>
          <p:cNvSpPr/>
          <p:nvPr/>
        </p:nvSpPr>
        <p:spPr>
          <a:xfrm>
            <a:off x="641953" y="1147461"/>
            <a:ext cx="11550047" cy="338554"/>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LEP was formally approved in 1981, tunnel construction 1983–1988, first beam on 14 July 1989</a:t>
            </a:r>
          </a:p>
        </p:txBody>
      </p:sp>
      <p:sp>
        <p:nvSpPr>
          <p:cNvPr id="16" name="TextBox 15">
            <a:extLst>
              <a:ext uri="{FF2B5EF4-FFF2-40B4-BE49-F238E27FC236}">
                <a16:creationId xmlns:a16="http://schemas.microsoft.com/office/drawing/2014/main" id="{6A836335-5D2B-8129-1FFE-1F46C53A63A4}"/>
              </a:ext>
            </a:extLst>
          </p:cNvPr>
          <p:cNvSpPr txBox="1"/>
          <p:nvPr/>
        </p:nvSpPr>
        <p:spPr>
          <a:xfrm>
            <a:off x="214938" y="264651"/>
            <a:ext cx="11977062"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The Large Electron–Positron Collider</a:t>
            </a:r>
            <a:endParaRPr lang="en-US" sz="2800" dirty="0">
              <a:solidFill>
                <a:srgbClr val="0D7FBF"/>
              </a:solidFill>
              <a:latin typeface="Helvetica Light" pitchFamily="2" charset="0"/>
              <a:ea typeface="Trebuchet MS" pitchFamily="-84" charset="0"/>
              <a:cs typeface="Helvetica Light"/>
            </a:endParaRPr>
          </a:p>
        </p:txBody>
      </p:sp>
      <p:pic>
        <p:nvPicPr>
          <p:cNvPr id="6" name="Picture 5">
            <a:extLst>
              <a:ext uri="{FF2B5EF4-FFF2-40B4-BE49-F238E27FC236}">
                <a16:creationId xmlns:a16="http://schemas.microsoft.com/office/drawing/2014/main" id="{28647A56-1E38-E2E6-B4A9-D50C246807A9}"/>
              </a:ext>
            </a:extLst>
          </p:cNvPr>
          <p:cNvPicPr>
            <a:picLocks noChangeAspect="1"/>
          </p:cNvPicPr>
          <p:nvPr/>
        </p:nvPicPr>
        <p:blipFill rotWithShape="1">
          <a:blip r:embed="rId2">
            <a:extLst>
              <a:ext uri="{28A0092B-C50C-407E-A947-70E740481C1C}">
                <a14:useLocalDpi xmlns:a14="http://schemas.microsoft.com/office/drawing/2010/main"/>
              </a:ext>
            </a:extLst>
          </a:blip>
          <a:srcRect b="42417"/>
          <a:stretch/>
        </p:blipFill>
        <p:spPr>
          <a:xfrm>
            <a:off x="-447" y="1757817"/>
            <a:ext cx="5209842" cy="4435200"/>
          </a:xfrm>
          <a:prstGeom prst="rect">
            <a:avLst/>
          </a:prstGeom>
        </p:spPr>
      </p:pic>
      <p:pic>
        <p:nvPicPr>
          <p:cNvPr id="7" name="Picture 6">
            <a:extLst>
              <a:ext uri="{FF2B5EF4-FFF2-40B4-BE49-F238E27FC236}">
                <a16:creationId xmlns:a16="http://schemas.microsoft.com/office/drawing/2014/main" id="{56C6E616-7E6D-7C4A-D3D6-CFCD6605A565}"/>
              </a:ext>
            </a:extLst>
          </p:cNvPr>
          <p:cNvPicPr>
            <a:picLocks noChangeAspect="1"/>
          </p:cNvPicPr>
          <p:nvPr/>
        </p:nvPicPr>
        <p:blipFill rotWithShape="1">
          <a:blip r:embed="rId3">
            <a:extLst>
              <a:ext uri="{28A0092B-C50C-407E-A947-70E740481C1C}">
                <a14:useLocalDpi xmlns:a14="http://schemas.microsoft.com/office/drawing/2010/main"/>
              </a:ext>
            </a:extLst>
          </a:blip>
          <a:srcRect l="1113" t="58030" b="270"/>
          <a:stretch>
            <a:fillRect/>
          </a:stretch>
        </p:blipFill>
        <p:spPr>
          <a:xfrm>
            <a:off x="5057776" y="1757817"/>
            <a:ext cx="7134224" cy="4447659"/>
          </a:xfrm>
          <a:prstGeom prst="rect">
            <a:avLst/>
          </a:prstGeom>
        </p:spPr>
      </p:pic>
      <p:sp>
        <p:nvSpPr>
          <p:cNvPr id="8" name="TextBox 7">
            <a:extLst>
              <a:ext uri="{FF2B5EF4-FFF2-40B4-BE49-F238E27FC236}">
                <a16:creationId xmlns:a16="http://schemas.microsoft.com/office/drawing/2014/main" id="{BA430F8C-7D4E-4C66-DC23-4030F29AF1B8}"/>
              </a:ext>
            </a:extLst>
          </p:cNvPr>
          <p:cNvSpPr txBox="1"/>
          <p:nvPr/>
        </p:nvSpPr>
        <p:spPr>
          <a:xfrm>
            <a:off x="5030722" y="6216750"/>
            <a:ext cx="7143641" cy="261610"/>
          </a:xfrm>
          <a:prstGeom prst="rect">
            <a:avLst/>
          </a:prstGeom>
          <a:noFill/>
        </p:spPr>
        <p:txBody>
          <a:bodyPr wrap="square" rtlCol="0">
            <a:spAutoFit/>
          </a:bodyPr>
          <a:lstStyle/>
          <a:p>
            <a:pPr algn="ctr">
              <a:spcBef>
                <a:spcPts val="3000"/>
              </a:spcBef>
            </a:pPr>
            <a:r>
              <a:rPr lang="en-CH" sz="1100" dirty="0">
                <a:solidFill>
                  <a:schemeClr val="tx1">
                    <a:lumMod val="75000"/>
                    <a:lumOff val="25000"/>
                  </a:schemeClr>
                </a:solidFill>
                <a:latin typeface="Helvetica Light" charset="0"/>
                <a:ea typeface="Helvetica Light" charset="0"/>
                <a:cs typeface="Helvetica Light" charset="0"/>
                <a:sym typeface="Wingdings" pitchFamily="2" charset="2"/>
              </a:rPr>
              <a:t>OPAL logbook entry on 13 Aug 1989 with the first Z-boson candidate</a:t>
            </a:r>
          </a:p>
        </p:txBody>
      </p:sp>
      <p:sp>
        <p:nvSpPr>
          <p:cNvPr id="9" name="TextBox 8">
            <a:extLst>
              <a:ext uri="{FF2B5EF4-FFF2-40B4-BE49-F238E27FC236}">
                <a16:creationId xmlns:a16="http://schemas.microsoft.com/office/drawing/2014/main" id="{0F3B89D2-EAE1-2F96-A401-746601CF27C4}"/>
              </a:ext>
            </a:extLst>
          </p:cNvPr>
          <p:cNvSpPr txBox="1"/>
          <p:nvPr/>
        </p:nvSpPr>
        <p:spPr>
          <a:xfrm>
            <a:off x="0" y="6216751"/>
            <a:ext cx="4829284" cy="261610"/>
          </a:xfrm>
          <a:prstGeom prst="rect">
            <a:avLst/>
          </a:prstGeom>
          <a:noFill/>
        </p:spPr>
        <p:txBody>
          <a:bodyPr wrap="square" rtlCol="0">
            <a:spAutoFit/>
          </a:bodyPr>
          <a:lstStyle/>
          <a:p>
            <a:pPr algn="ctr">
              <a:spcBef>
                <a:spcPts val="3000"/>
              </a:spcBef>
            </a:pPr>
            <a:r>
              <a:rPr lang="en-CH" sz="1100" dirty="0">
                <a:solidFill>
                  <a:schemeClr val="tx1">
                    <a:lumMod val="75000"/>
                    <a:lumOff val="25000"/>
                  </a:schemeClr>
                </a:solidFill>
                <a:latin typeface="Helvetica Light" charset="0"/>
                <a:ea typeface="Helvetica Light" charset="0"/>
                <a:cs typeface="Helvetica Light" charset="0"/>
                <a:sym typeface="Wingdings" pitchFamily="2" charset="2"/>
              </a:rPr>
              <a:t>LEP tunnel before installation of bending magnets</a:t>
            </a:r>
          </a:p>
        </p:txBody>
      </p:sp>
    </p:spTree>
    <p:extLst>
      <p:ext uri="{BB962C8B-B14F-4D97-AF65-F5344CB8AC3E}">
        <p14:creationId xmlns:p14="http://schemas.microsoft.com/office/powerpoint/2010/main" val="3417220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2C50-971B-446A-7722-06C8E4B57A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FAFD09-E2AA-04FC-F36A-B0E7C2F7D20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20" name="Rectangle 19">
            <a:extLst>
              <a:ext uri="{FF2B5EF4-FFF2-40B4-BE49-F238E27FC236}">
                <a16:creationId xmlns:a16="http://schemas.microsoft.com/office/drawing/2014/main" id="{312C6DE5-423D-4320-6EA4-6A341C119AE4}"/>
              </a:ext>
            </a:extLst>
          </p:cNvPr>
          <p:cNvSpPr/>
          <p:nvPr/>
        </p:nvSpPr>
        <p:spPr>
          <a:xfrm>
            <a:off x="641954" y="1147461"/>
            <a:ext cx="10759358" cy="584775"/>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Huge amount of experimental and theoretical developments during LEP and SLC (SLAC) years, pioneering era of high-precision physics in HEP, </a:t>
            </a:r>
            <a:r>
              <a:rPr kumimoji="0" lang="en-GB" sz="1600" b="1" i="0" u="none" strike="noStrike" kern="1200" cap="none" spc="0" normalizeH="0" baseline="0" noProof="0" dirty="0">
                <a:ln>
                  <a:noFill/>
                </a:ln>
                <a:solidFill>
                  <a:srgbClr val="0070C0"/>
                </a:solidFill>
                <a:effectLst/>
                <a:uLnTx/>
                <a:uFillTx/>
                <a:latin typeface="Helvetica" pitchFamily="2" charset="0"/>
                <a:ea typeface="+mn-ea"/>
                <a:cs typeface="+mn-cs"/>
              </a:rPr>
              <a:t>constraints on yet unseen heavy particles through quantum loops</a:t>
            </a:r>
          </a:p>
        </p:txBody>
      </p:sp>
      <p:sp>
        <p:nvSpPr>
          <p:cNvPr id="16" name="TextBox 15">
            <a:extLst>
              <a:ext uri="{FF2B5EF4-FFF2-40B4-BE49-F238E27FC236}">
                <a16:creationId xmlns:a16="http://schemas.microsoft.com/office/drawing/2014/main" id="{69401388-CE26-E89B-4198-881E8F62C937}"/>
              </a:ext>
            </a:extLst>
          </p:cNvPr>
          <p:cNvSpPr txBox="1"/>
          <p:nvPr/>
        </p:nvSpPr>
        <p:spPr>
          <a:xfrm>
            <a:off x="214938" y="264651"/>
            <a:ext cx="11977062"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With LEP and SLC, the Standard Model entered the precision era</a:t>
            </a:r>
          </a:p>
        </p:txBody>
      </p:sp>
      <p:pic>
        <p:nvPicPr>
          <p:cNvPr id="5" name="Picture 4">
            <a:extLst>
              <a:ext uri="{FF2B5EF4-FFF2-40B4-BE49-F238E27FC236}">
                <a16:creationId xmlns:a16="http://schemas.microsoft.com/office/drawing/2014/main" id="{77CEA84E-B1A8-112B-1F7A-E73563664C7D}"/>
              </a:ext>
            </a:extLst>
          </p:cNvPr>
          <p:cNvPicPr>
            <a:picLocks noChangeAspect="1"/>
          </p:cNvPicPr>
          <p:nvPr/>
        </p:nvPicPr>
        <p:blipFill>
          <a:blip r:embed="rId2"/>
          <a:stretch>
            <a:fillRect/>
          </a:stretch>
        </p:blipFill>
        <p:spPr>
          <a:xfrm>
            <a:off x="4073079" y="2237682"/>
            <a:ext cx="3673020" cy="3410056"/>
          </a:xfrm>
          <a:prstGeom prst="rect">
            <a:avLst/>
          </a:prstGeom>
        </p:spPr>
      </p:pic>
      <p:pic>
        <p:nvPicPr>
          <p:cNvPr id="10" name="Picture 9">
            <a:extLst>
              <a:ext uri="{FF2B5EF4-FFF2-40B4-BE49-F238E27FC236}">
                <a16:creationId xmlns:a16="http://schemas.microsoft.com/office/drawing/2014/main" id="{7058BEC0-AC72-3A5A-5FD4-8F5D13EADB53}"/>
              </a:ext>
            </a:extLst>
          </p:cNvPr>
          <p:cNvPicPr>
            <a:picLocks noChangeAspect="1"/>
          </p:cNvPicPr>
          <p:nvPr/>
        </p:nvPicPr>
        <p:blipFill rotWithShape="1">
          <a:blip r:embed="rId3">
            <a:extLst>
              <a:ext uri="{28A0092B-C50C-407E-A947-70E740481C1C}">
                <a14:useLocalDpi xmlns:a14="http://schemas.microsoft.com/office/drawing/2010/main"/>
              </a:ext>
            </a:extLst>
          </a:blip>
          <a:srcRect l="55861"/>
          <a:stretch/>
        </p:blipFill>
        <p:spPr>
          <a:xfrm>
            <a:off x="663106" y="2229780"/>
            <a:ext cx="3252546" cy="3217236"/>
          </a:xfrm>
          <a:prstGeom prst="rect">
            <a:avLst/>
          </a:prstGeom>
        </p:spPr>
      </p:pic>
      <p:sp>
        <p:nvSpPr>
          <p:cNvPr id="11" name="TextBox 10">
            <a:extLst>
              <a:ext uri="{FF2B5EF4-FFF2-40B4-BE49-F238E27FC236}">
                <a16:creationId xmlns:a16="http://schemas.microsoft.com/office/drawing/2014/main" id="{D78DC0F4-DF81-3D3B-3B94-FE7E03880557}"/>
              </a:ext>
            </a:extLst>
          </p:cNvPr>
          <p:cNvSpPr txBox="1"/>
          <p:nvPr/>
        </p:nvSpPr>
        <p:spPr>
          <a:xfrm>
            <a:off x="1239945" y="1906614"/>
            <a:ext cx="2675707" cy="276999"/>
          </a:xfrm>
          <a:prstGeom prst="rect">
            <a:avLst/>
          </a:prstGeom>
          <a:noFill/>
        </p:spPr>
        <p:txBody>
          <a:bodyPr wrap="square" rtlCol="0">
            <a:spAutoFit/>
          </a:bodyPr>
          <a:lstStyle/>
          <a:p>
            <a:pPr marL="0" algn="ctr">
              <a:spcBef>
                <a:spcPts val="3000"/>
              </a:spcBef>
            </a:pPr>
            <a:r>
              <a:rPr lang="en-CH" sz="1200" dirty="0">
                <a:solidFill>
                  <a:prstClr val="black"/>
                </a:solidFill>
                <a:latin typeface="Helvetica" pitchFamily="2" charset="0"/>
                <a:ea typeface="Helvetica Light" charset="0"/>
                <a:cs typeface="Helvetica Light" charset="0"/>
                <a:sym typeface="Wingdings" pitchFamily="2" charset="2"/>
              </a:rPr>
              <a:t>There are 3 light neutrino families</a:t>
            </a:r>
          </a:p>
        </p:txBody>
      </p:sp>
      <p:pic>
        <p:nvPicPr>
          <p:cNvPr id="12" name="Picture 11">
            <a:extLst>
              <a:ext uri="{FF2B5EF4-FFF2-40B4-BE49-F238E27FC236}">
                <a16:creationId xmlns:a16="http://schemas.microsoft.com/office/drawing/2014/main" id="{755618E9-0E0B-A7EC-707F-618680D925D7}"/>
              </a:ext>
            </a:extLst>
          </p:cNvPr>
          <p:cNvPicPr>
            <a:picLocks noChangeAspect="1"/>
          </p:cNvPicPr>
          <p:nvPr/>
        </p:nvPicPr>
        <p:blipFill>
          <a:blip r:embed="rId4"/>
          <a:stretch>
            <a:fillRect/>
          </a:stretch>
        </p:blipFill>
        <p:spPr>
          <a:xfrm>
            <a:off x="7793679" y="2065571"/>
            <a:ext cx="3607632" cy="3582166"/>
          </a:xfrm>
          <a:prstGeom prst="rect">
            <a:avLst/>
          </a:prstGeom>
        </p:spPr>
      </p:pic>
      <p:sp>
        <p:nvSpPr>
          <p:cNvPr id="13" name="TextBox 12">
            <a:extLst>
              <a:ext uri="{FF2B5EF4-FFF2-40B4-BE49-F238E27FC236}">
                <a16:creationId xmlns:a16="http://schemas.microsoft.com/office/drawing/2014/main" id="{F5685337-A410-9578-0DB7-29ECB860C8F3}"/>
              </a:ext>
            </a:extLst>
          </p:cNvPr>
          <p:cNvSpPr txBox="1"/>
          <p:nvPr/>
        </p:nvSpPr>
        <p:spPr>
          <a:xfrm>
            <a:off x="4674940" y="1906614"/>
            <a:ext cx="2675707" cy="276999"/>
          </a:xfrm>
          <a:prstGeom prst="rect">
            <a:avLst/>
          </a:prstGeom>
          <a:noFill/>
        </p:spPr>
        <p:txBody>
          <a:bodyPr wrap="square" rtlCol="0">
            <a:spAutoFit/>
          </a:bodyPr>
          <a:lstStyle/>
          <a:p>
            <a:pPr marL="0" algn="ctr">
              <a:spcBef>
                <a:spcPts val="3000"/>
              </a:spcBef>
            </a:pPr>
            <a:r>
              <a:rPr lang="en-CH" sz="1200" dirty="0">
                <a:solidFill>
                  <a:prstClr val="black"/>
                </a:solidFill>
                <a:latin typeface="Helvetica" pitchFamily="2" charset="0"/>
                <a:ea typeface="Helvetica Light" charset="0"/>
                <a:cs typeface="Helvetica Light" charset="0"/>
                <a:sym typeface="Wingdings" pitchFamily="2" charset="2"/>
              </a:rPr>
              <a:t>The top quark is heavy</a:t>
            </a:r>
          </a:p>
        </p:txBody>
      </p:sp>
      <p:sp>
        <p:nvSpPr>
          <p:cNvPr id="14" name="Rectangle 13">
            <a:extLst>
              <a:ext uri="{FF2B5EF4-FFF2-40B4-BE49-F238E27FC236}">
                <a16:creationId xmlns:a16="http://schemas.microsoft.com/office/drawing/2014/main" id="{379046AB-5E74-70AF-DD5E-00858EB08838}"/>
              </a:ext>
            </a:extLst>
          </p:cNvPr>
          <p:cNvSpPr/>
          <p:nvPr/>
        </p:nvSpPr>
        <p:spPr>
          <a:xfrm>
            <a:off x="10375798" y="2087873"/>
            <a:ext cx="947222" cy="172111"/>
          </a:xfrm>
          <a:prstGeom prst="rect">
            <a:avLst/>
          </a:prstGeom>
          <a:solidFill>
            <a:schemeClr val="bg1"/>
          </a:solidFill>
        </p:spPr>
        <p:txBody>
          <a:bodyPr wrap="square" rtlCol="0" anchor="ctr">
            <a:spAutoFit/>
          </a:bodyPr>
          <a:lstStyle/>
          <a:p>
            <a:pPr algn="l"/>
            <a:endParaRPr lang="en-CH" sz="1600" dirty="0">
              <a:latin typeface="Helvetica" pitchFamily="2" charset="0"/>
            </a:endParaRPr>
          </a:p>
        </p:txBody>
      </p:sp>
      <p:sp>
        <p:nvSpPr>
          <p:cNvPr id="15" name="TextBox 14">
            <a:extLst>
              <a:ext uri="{FF2B5EF4-FFF2-40B4-BE49-F238E27FC236}">
                <a16:creationId xmlns:a16="http://schemas.microsoft.com/office/drawing/2014/main" id="{B11FCBA0-015F-1893-9ED1-66AF6EA06CE5}"/>
              </a:ext>
            </a:extLst>
          </p:cNvPr>
          <p:cNvSpPr txBox="1"/>
          <p:nvPr/>
        </p:nvSpPr>
        <p:spPr>
          <a:xfrm>
            <a:off x="8440869" y="1906614"/>
            <a:ext cx="2787805" cy="276999"/>
          </a:xfrm>
          <a:prstGeom prst="rect">
            <a:avLst/>
          </a:prstGeom>
          <a:noFill/>
        </p:spPr>
        <p:txBody>
          <a:bodyPr wrap="square" rtlCol="0">
            <a:spAutoFit/>
          </a:bodyPr>
          <a:lstStyle/>
          <a:p>
            <a:pPr marL="0" algn="ctr">
              <a:spcBef>
                <a:spcPts val="3000"/>
              </a:spcBef>
            </a:pPr>
            <a:r>
              <a:rPr lang="en-CH" sz="1200" dirty="0">
                <a:solidFill>
                  <a:prstClr val="black"/>
                </a:solidFill>
                <a:latin typeface="Helvetica" pitchFamily="2" charset="0"/>
                <a:ea typeface="Helvetica Light" charset="0"/>
                <a:cs typeface="Helvetica Light" charset="0"/>
                <a:sym typeface="Wingdings" pitchFamily="2" charset="2"/>
              </a:rPr>
              <a:t>The Higgs boson is light, but &gt; m</a:t>
            </a:r>
            <a:r>
              <a:rPr lang="en-CH" sz="1200" baseline="-25000" dirty="0">
                <a:solidFill>
                  <a:prstClr val="black"/>
                </a:solidFill>
                <a:latin typeface="Helvetica" pitchFamily="2" charset="0"/>
                <a:ea typeface="Helvetica Light" charset="0"/>
                <a:cs typeface="Helvetica Light" charset="0"/>
                <a:sym typeface="Wingdings" pitchFamily="2" charset="2"/>
              </a:rPr>
              <a:t>Z</a:t>
            </a:r>
          </a:p>
        </p:txBody>
      </p:sp>
      <p:sp>
        <p:nvSpPr>
          <p:cNvPr id="17" name="Rectangle 16">
            <a:extLst>
              <a:ext uri="{FF2B5EF4-FFF2-40B4-BE49-F238E27FC236}">
                <a16:creationId xmlns:a16="http://schemas.microsoft.com/office/drawing/2014/main" id="{995E0903-B0D6-FF4A-6DC5-3F18ED2C6E8A}"/>
              </a:ext>
            </a:extLst>
          </p:cNvPr>
          <p:cNvSpPr/>
          <p:nvPr/>
        </p:nvSpPr>
        <p:spPr>
          <a:xfrm>
            <a:off x="641954" y="5618395"/>
            <a:ext cx="3431126" cy="1031051"/>
          </a:xfrm>
          <a:prstGeom prst="rect">
            <a:avLst/>
          </a:prstGeom>
        </p:spPr>
        <p:txBody>
          <a:bodyPr wrap="square">
            <a:spAutoFit/>
          </a:bodyPr>
          <a:lstStyle/>
          <a:p>
            <a:pPr marL="285750" lvl="0" indent="-285750" defTabSz="457200" fontAlgn="base">
              <a:spcBef>
                <a:spcPts val="1800"/>
              </a:spcBef>
              <a:spcAft>
                <a:spcPct val="0"/>
              </a:spcAft>
              <a:buFont typeface="Arial" panose="020B0604020202020204" pitchFamily="34" charset="0"/>
              <a:buChar char="•"/>
              <a:defRPr/>
            </a:pPr>
            <a:r>
              <a:rPr lang="en-GB" sz="1400" dirty="0" err="1">
                <a:solidFill>
                  <a:srgbClr val="000000"/>
                </a:solidFill>
                <a:latin typeface="Helvetica" pitchFamily="2" charset="0"/>
              </a:rPr>
              <a:t>m</a:t>
            </a:r>
            <a:r>
              <a:rPr lang="en-GB" sz="1400" baseline="-25000" dirty="0" err="1">
                <a:solidFill>
                  <a:srgbClr val="000000"/>
                </a:solidFill>
                <a:latin typeface="Helvetica" pitchFamily="2" charset="0"/>
              </a:rPr>
              <a:t>Z</a:t>
            </a:r>
            <a:r>
              <a:rPr lang="en-GB" sz="1400" dirty="0">
                <a:solidFill>
                  <a:srgbClr val="000000"/>
                </a:solidFill>
                <a:latin typeface="Helvetica" pitchFamily="2" charset="0"/>
              </a:rPr>
              <a:t> measured to 2.1 MeV </a:t>
            </a:r>
            <a:r>
              <a:rPr lang="en-GB" sz="1200" dirty="0">
                <a:solidFill>
                  <a:srgbClr val="000000"/>
                </a:solidFill>
                <a:latin typeface="Helvetica" pitchFamily="2" charset="0"/>
              </a:rPr>
              <a:t>(0.0023%)</a:t>
            </a:r>
            <a:r>
              <a:rPr lang="en-GB" sz="1400" dirty="0">
                <a:solidFill>
                  <a:srgbClr val="000000"/>
                </a:solidFill>
                <a:latin typeface="Helvetica" pitchFamily="2" charset="0"/>
              </a:rPr>
              <a:t> precision via beam-energy calibration</a:t>
            </a:r>
          </a:p>
          <a:p>
            <a:pPr marL="285750" lvl="0" indent="-285750" defTabSz="457200" fontAlgn="base">
              <a:spcBef>
                <a:spcPts val="600"/>
              </a:spcBef>
              <a:spcAft>
                <a:spcPct val="0"/>
              </a:spcAft>
              <a:buFont typeface="Arial" panose="020B0604020202020204" pitchFamily="34" charset="0"/>
              <a:buChar char="•"/>
              <a:defRPr/>
            </a:pPr>
            <a:r>
              <a:rPr lang="en-GB" sz="1400" dirty="0">
                <a:solidFill>
                  <a:srgbClr val="000000"/>
                </a:solidFill>
                <a:latin typeface="Helvetica" pitchFamily="2" charset="0"/>
              </a:rPr>
              <a:t>Per-mil tests of lepton universality, QCD, and tau-lepton properties</a:t>
            </a:r>
          </a:p>
        </p:txBody>
      </p:sp>
      <p:pic>
        <p:nvPicPr>
          <p:cNvPr id="21" name="Picture 4">
            <a:extLst>
              <a:ext uri="{FF2B5EF4-FFF2-40B4-BE49-F238E27FC236}">
                <a16:creationId xmlns:a16="http://schemas.microsoft.com/office/drawing/2014/main" id="{118B12FA-7B0A-C468-3A99-6781C33C2550}"/>
              </a:ext>
            </a:extLst>
          </p:cNvPr>
          <p:cNvPicPr>
            <a:picLocks noChangeAspect="1" noChangeArrowheads="1"/>
          </p:cNvPicPr>
          <p:nvPr/>
        </p:nvPicPr>
        <p:blipFill>
          <a:blip r:embed="rId5"/>
          <a:srcRect t="7963"/>
          <a:stretch>
            <a:fillRect/>
          </a:stretch>
        </p:blipFill>
        <p:spPr bwMode="auto">
          <a:xfrm>
            <a:off x="4722773" y="5774236"/>
            <a:ext cx="1870692" cy="954124"/>
          </a:xfrm>
          <a:prstGeom prst="rect">
            <a:avLst/>
          </a:prstGeom>
          <a:noFill/>
          <a:ln w="25400">
            <a:noFill/>
            <a:prstDash val="dash"/>
            <a:miter lim="800000"/>
            <a:headEnd/>
            <a:tailEnd/>
          </a:ln>
          <a:effectLst/>
        </p:spPr>
      </p:pic>
      <p:pic>
        <p:nvPicPr>
          <p:cNvPr id="22" name="Picture 5">
            <a:extLst>
              <a:ext uri="{FF2B5EF4-FFF2-40B4-BE49-F238E27FC236}">
                <a16:creationId xmlns:a16="http://schemas.microsoft.com/office/drawing/2014/main" id="{95476D0D-7088-D653-87AA-3DC265F1D395}"/>
              </a:ext>
            </a:extLst>
          </p:cNvPr>
          <p:cNvPicPr>
            <a:picLocks noChangeAspect="1" noChangeArrowheads="1"/>
          </p:cNvPicPr>
          <p:nvPr/>
        </p:nvPicPr>
        <p:blipFill>
          <a:blip r:embed="rId6"/>
          <a:srcRect b="6848"/>
          <a:stretch>
            <a:fillRect/>
          </a:stretch>
        </p:blipFill>
        <p:spPr bwMode="auto">
          <a:xfrm>
            <a:off x="8392292" y="5687518"/>
            <a:ext cx="1964227" cy="1080041"/>
          </a:xfrm>
          <a:prstGeom prst="rect">
            <a:avLst/>
          </a:prstGeom>
          <a:noFill/>
          <a:ln w="25400">
            <a:noFill/>
            <a:prstDash val="dash"/>
            <a:miter lim="800000"/>
            <a:headEnd/>
            <a:tailEnd/>
          </a:ln>
          <a:effec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F951335-F3A5-00A7-6224-52ED0DCD8D81}"/>
                  </a:ext>
                </a:extLst>
              </p:cNvPr>
              <p:cNvSpPr txBox="1"/>
              <p:nvPr/>
            </p:nvSpPr>
            <p:spPr>
              <a:xfrm>
                <a:off x="6487449" y="6041910"/>
                <a:ext cx="1014893" cy="311688"/>
              </a:xfrm>
              <a:prstGeom prst="rect">
                <a:avLst/>
              </a:prstGeom>
              <a:noFill/>
            </p:spPr>
            <p:txBody>
              <a:bodyPr wrap="none" rtlCol="0">
                <a:spAutoFit/>
              </a:bodyPr>
              <a:lstStyle/>
              <a:p>
                <a:pPr>
                  <a:spcBef>
                    <a:spcPts val="3000"/>
                  </a:spcBef>
                </a:pPr>
                <a14:m>
                  <m:oMathPara xmlns:m="http://schemas.openxmlformats.org/officeDocument/2006/math">
                    <m:oMath>
                      <m:r>
                        <a:rPr lang="en-GB" sz="140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bSup>
                        <m:sSubSupPr>
                          <m:ctrlP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𝑚</m:t>
                          </m:r>
                        </m:e>
                        <m:sub>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𝑡</m:t>
                          </m:r>
                        </m:sub>
                        <m:sup>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2</m:t>
                          </m:r>
                        </m:sup>
                      </m:sSubSup>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m:t>
                      </m:r>
                      <m:sSubSup>
                        <m:sSub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𝑚</m:t>
                          </m:r>
                        </m:e>
                        <m:sub>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𝑊</m:t>
                          </m:r>
                        </m:sub>
                        <m:sup>
                          <m:r>
                            <a:rPr lang="en-US" sz="1400" i="1">
                              <a:solidFill>
                                <a:prstClr val="black"/>
                              </a:solidFill>
                              <a:latin typeface="Cambria Math" panose="02040503050406030204" pitchFamily="18" charset="0"/>
                              <a:ea typeface="Cambria Math" panose="02040503050406030204" pitchFamily="18" charset="0"/>
                              <a:sym typeface="Wingdings" pitchFamily="2" charset="2"/>
                            </a:rPr>
                            <m:t>2</m:t>
                          </m:r>
                        </m:sup>
                      </m:sSubSup>
                    </m:oMath>
                  </m:oMathPara>
                </a14:m>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3" name="TextBox 2">
                <a:extLst>
                  <a:ext uri="{FF2B5EF4-FFF2-40B4-BE49-F238E27FC236}">
                    <a16:creationId xmlns:a16="http://schemas.microsoft.com/office/drawing/2014/main" id="{6F951335-F3A5-00A7-6224-52ED0DCD8D81}"/>
                  </a:ext>
                </a:extLst>
              </p:cNvPr>
              <p:cNvSpPr txBox="1">
                <a:spLocks noRot="1" noChangeAspect="1" noMove="1" noResize="1" noEditPoints="1" noAdjustHandles="1" noChangeArrowheads="1" noChangeShapeType="1" noTextEdit="1"/>
              </p:cNvSpPr>
              <p:nvPr/>
            </p:nvSpPr>
            <p:spPr>
              <a:xfrm>
                <a:off x="6487449" y="6041910"/>
                <a:ext cx="1014893" cy="311688"/>
              </a:xfrm>
              <a:prstGeom prst="rect">
                <a:avLst/>
              </a:prstGeom>
              <a:blipFill>
                <a:blip r:embed="rId7"/>
                <a:stretch>
                  <a:fillRect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345242A-8679-7A1E-E9F0-5E0D42385A9E}"/>
                  </a:ext>
                </a:extLst>
              </p:cNvPr>
              <p:cNvSpPr txBox="1"/>
              <p:nvPr/>
            </p:nvSpPr>
            <p:spPr>
              <a:xfrm>
                <a:off x="10198987" y="6041910"/>
                <a:ext cx="1465786" cy="311688"/>
              </a:xfrm>
              <a:prstGeom prst="rect">
                <a:avLst/>
              </a:prstGeom>
              <a:noFill/>
            </p:spPr>
            <p:txBody>
              <a:bodyPr wrap="none" rtlCol="0">
                <a:spAutoFit/>
              </a:bodyPr>
              <a:lstStyle/>
              <a:p>
                <a:pPr>
                  <a:spcBef>
                    <a:spcPts val="3000"/>
                  </a:spcBef>
                </a:pPr>
                <a14:m>
                  <m:oMathPara xmlns:m="http://schemas.openxmlformats.org/officeDocument/2006/math">
                    <m:oMath>
                      <m:r>
                        <a:rPr lang="en-GB" sz="140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r>
                        <m:rPr>
                          <m:sty m:val="p"/>
                        </m:rPr>
                        <a:rPr lang="en-US" sz="1400" b="0" i="0"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log</m:t>
                      </m:r>
                      <m:r>
                        <a:rPr lang="en-US" sz="1400" b="0" i="1" smtClean="0">
                          <a:solidFill>
                            <a:prstClr val="black"/>
                          </a:solidFill>
                          <a:latin typeface="Cambria Math" panose="02040503050406030204" pitchFamily="18" charset="0"/>
                          <a:ea typeface="Cambria Math" panose="02040503050406030204" pitchFamily="18" charset="0"/>
                          <a:cs typeface="Helvetica Light" charset="0"/>
                          <a:sym typeface="Wingdings" pitchFamily="2" charset="2"/>
                        </a:rPr>
                        <m:t>(</m:t>
                      </m:r>
                      <m:sSubSup>
                        <m:sSub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𝑚</m:t>
                          </m:r>
                        </m:e>
                        <m:sub>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𝐻</m:t>
                          </m:r>
                        </m:sub>
                        <m:sup>
                          <m:r>
                            <a:rPr lang="en-US" sz="1400" i="1">
                              <a:solidFill>
                                <a:prstClr val="black"/>
                              </a:solidFill>
                              <a:latin typeface="Cambria Math" panose="02040503050406030204" pitchFamily="18" charset="0"/>
                              <a:ea typeface="Cambria Math" panose="02040503050406030204" pitchFamily="18" charset="0"/>
                              <a:sym typeface="Wingdings" pitchFamily="2" charset="2"/>
                            </a:rPr>
                            <m:t>2</m:t>
                          </m:r>
                        </m:sup>
                      </m:sSubSup>
                      <m:r>
                        <a:rPr lang="en-US" sz="1400" i="1">
                          <a:solidFill>
                            <a:prstClr val="black"/>
                          </a:solidFill>
                          <a:latin typeface="Cambria Math" panose="02040503050406030204" pitchFamily="18" charset="0"/>
                          <a:ea typeface="Cambria Math" panose="02040503050406030204" pitchFamily="18" charset="0"/>
                          <a:sym typeface="Wingdings" pitchFamily="2" charset="2"/>
                        </a:rPr>
                        <m:t>/</m:t>
                      </m:r>
                      <m:sSubSup>
                        <m:sSub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𝑚</m:t>
                          </m:r>
                        </m:e>
                        <m:sub>
                          <m:r>
                            <a:rPr lang="en-US" sz="1400" i="1">
                              <a:solidFill>
                                <a:prstClr val="black"/>
                              </a:solidFill>
                              <a:latin typeface="Cambria Math" panose="02040503050406030204" pitchFamily="18" charset="0"/>
                              <a:ea typeface="Cambria Math" panose="02040503050406030204" pitchFamily="18" charset="0"/>
                              <a:sym typeface="Wingdings" pitchFamily="2" charset="2"/>
                            </a:rPr>
                            <m:t>𝑊</m:t>
                          </m:r>
                        </m:sub>
                        <m:sup>
                          <m:r>
                            <a:rPr lang="en-US" sz="1400" i="1">
                              <a:solidFill>
                                <a:prstClr val="black"/>
                              </a:solidFill>
                              <a:latin typeface="Cambria Math" panose="02040503050406030204" pitchFamily="18" charset="0"/>
                              <a:ea typeface="Cambria Math" panose="02040503050406030204" pitchFamily="18" charset="0"/>
                              <a:sym typeface="Wingdings" pitchFamily="2" charset="2"/>
                            </a:rPr>
                            <m:t>2</m:t>
                          </m:r>
                        </m:sup>
                      </m:sSubSup>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m:t>
                      </m:r>
                    </m:oMath>
                  </m:oMathPara>
                </a14:m>
                <a:endParaRPr lang="en-GB" sz="14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4" name="TextBox 3">
                <a:extLst>
                  <a:ext uri="{FF2B5EF4-FFF2-40B4-BE49-F238E27FC236}">
                    <a16:creationId xmlns:a16="http://schemas.microsoft.com/office/drawing/2014/main" id="{B345242A-8679-7A1E-E9F0-5E0D42385A9E}"/>
                  </a:ext>
                </a:extLst>
              </p:cNvPr>
              <p:cNvSpPr txBox="1">
                <a:spLocks noRot="1" noChangeAspect="1" noMove="1" noResize="1" noEditPoints="1" noAdjustHandles="1" noChangeArrowheads="1" noChangeShapeType="1" noTextEdit="1"/>
              </p:cNvSpPr>
              <p:nvPr/>
            </p:nvSpPr>
            <p:spPr>
              <a:xfrm>
                <a:off x="10198987" y="6041910"/>
                <a:ext cx="1465786" cy="311688"/>
              </a:xfrm>
              <a:prstGeom prst="rect">
                <a:avLst/>
              </a:prstGeom>
              <a:blipFill>
                <a:blip r:embed="rId8"/>
                <a:stretch>
                  <a:fillRect b="-7692"/>
                </a:stretch>
              </a:blipFill>
            </p:spPr>
            <p:txBody>
              <a:bodyPr/>
              <a:lstStyle/>
              <a:p>
                <a:r>
                  <a:rPr lang="en-GB">
                    <a:noFill/>
                  </a:rPr>
                  <a:t> </a:t>
                </a:r>
              </a:p>
            </p:txBody>
          </p:sp>
        </mc:Fallback>
      </mc:AlternateContent>
    </p:spTree>
    <p:extLst>
      <p:ext uri="{BB962C8B-B14F-4D97-AF65-F5344CB8AC3E}">
        <p14:creationId xmlns:p14="http://schemas.microsoft.com/office/powerpoint/2010/main" val="15192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58F1-4049-308F-F577-9C940D85A85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FC4917-1078-285E-FED7-BDF38DD4F76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4BEB4E83-A79E-45E3-842D-FDEB0AF63ED9}"/>
              </a:ext>
            </a:extLst>
          </p:cNvPr>
          <p:cNvSpPr txBox="1"/>
          <p:nvPr/>
        </p:nvSpPr>
        <p:spPr>
          <a:xfrm>
            <a:off x="214938" y="264651"/>
            <a:ext cx="11977062"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Helvetica" pitchFamily="2" charset="0"/>
                <a:ea typeface="Trebuchet MS" pitchFamily="-84" charset="0"/>
                <a:cs typeface="Helvetica Light"/>
              </a:rPr>
              <a:t>Late 1980s: the Tevatron at Fermilab climbed at the energy frontier </a:t>
            </a:r>
          </a:p>
        </p:txBody>
      </p:sp>
      <p:sp>
        <p:nvSpPr>
          <p:cNvPr id="20" name="Rectangle 19">
            <a:extLst>
              <a:ext uri="{FF2B5EF4-FFF2-40B4-BE49-F238E27FC236}">
                <a16:creationId xmlns:a16="http://schemas.microsoft.com/office/drawing/2014/main" id="{AE84B69C-8C8F-7D07-5862-0F478E22EE84}"/>
              </a:ext>
            </a:extLst>
          </p:cNvPr>
          <p:cNvSpPr/>
          <p:nvPr/>
        </p:nvSpPr>
        <p:spPr>
          <a:xfrm>
            <a:off x="641953" y="1147461"/>
            <a:ext cx="11550047" cy="830997"/>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Thanks to 4.4 T superconducting dipole magnets, the 6.3-km circumference Tevatron reached 1.8 TeV proton–antiproton collision energy (later up to 1.98 TeV) and quickly overtook the </a:t>
            </a:r>
            <a:r>
              <a:rPr kumimoji="0" lang="en-GB" sz="1600" i="0" u="none" strike="noStrike" kern="1200" cap="none" spc="0" normalizeH="0" baseline="0" noProof="0" dirty="0" err="1">
                <a:ln>
                  <a:noFill/>
                </a:ln>
                <a:solidFill>
                  <a:srgbClr val="000000"/>
                </a:solidFill>
                <a:effectLst/>
                <a:uLnTx/>
                <a:uFillTx/>
                <a:latin typeface="Helvetica" pitchFamily="2" charset="0"/>
                <a:ea typeface="+mn-ea"/>
                <a:cs typeface="+mn-cs"/>
              </a:rPr>
              <a:t>SppS</a:t>
            </a: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 after physics operation started in 1987 (the antiproton cooling was based on Gersh </a:t>
            </a:r>
            <a:r>
              <a:rPr kumimoji="0" lang="en-GB" sz="1600" i="0" u="none" strike="noStrike" kern="1200" cap="none" spc="0" normalizeH="0" baseline="0" noProof="0" dirty="0" err="1">
                <a:ln>
                  <a:noFill/>
                </a:ln>
                <a:solidFill>
                  <a:srgbClr val="000000"/>
                </a:solidFill>
                <a:effectLst/>
                <a:uLnTx/>
                <a:uFillTx/>
                <a:latin typeface="Helvetica" pitchFamily="2" charset="0"/>
                <a:ea typeface="+mn-ea"/>
                <a:cs typeface="+mn-cs"/>
              </a:rPr>
              <a:t>Budker’s</a:t>
            </a: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 electron cooling method during Run 2) and ended in 2011</a:t>
            </a:r>
          </a:p>
        </p:txBody>
      </p:sp>
      <p:pic>
        <p:nvPicPr>
          <p:cNvPr id="4" name="Picture 3">
            <a:extLst>
              <a:ext uri="{FF2B5EF4-FFF2-40B4-BE49-F238E27FC236}">
                <a16:creationId xmlns:a16="http://schemas.microsoft.com/office/drawing/2014/main" id="{070709AF-525D-50E2-9647-F5D33629EBB8}"/>
              </a:ext>
            </a:extLst>
          </p:cNvPr>
          <p:cNvPicPr>
            <a:picLocks noChangeAspect="1"/>
          </p:cNvPicPr>
          <p:nvPr/>
        </p:nvPicPr>
        <p:blipFill>
          <a:blip r:embed="rId2"/>
          <a:stretch>
            <a:fillRect/>
          </a:stretch>
        </p:blipFill>
        <p:spPr>
          <a:xfrm>
            <a:off x="783406" y="2163891"/>
            <a:ext cx="7213630" cy="4694109"/>
          </a:xfrm>
          <a:prstGeom prst="rect">
            <a:avLst/>
          </a:prstGeom>
        </p:spPr>
      </p:pic>
      <p:sp>
        <p:nvSpPr>
          <p:cNvPr id="5" name="TextBox 4">
            <a:extLst>
              <a:ext uri="{FF2B5EF4-FFF2-40B4-BE49-F238E27FC236}">
                <a16:creationId xmlns:a16="http://schemas.microsoft.com/office/drawing/2014/main" id="{5E7B6632-5A92-8B16-FB5C-753BE5FE4383}"/>
              </a:ext>
            </a:extLst>
          </p:cNvPr>
          <p:cNvSpPr txBox="1"/>
          <p:nvPr/>
        </p:nvSpPr>
        <p:spPr>
          <a:xfrm>
            <a:off x="8206800" y="3324442"/>
            <a:ext cx="3201794" cy="2123658"/>
          </a:xfrm>
          <a:prstGeom prst="rect">
            <a:avLst/>
          </a:prstGeom>
          <a:noFill/>
        </p:spPr>
        <p:txBody>
          <a:bodyPr wrap="square">
            <a:spAutoFit/>
          </a:bodyPr>
          <a:lstStyle/>
          <a:p>
            <a:r>
              <a:rPr lang="en-CH" sz="1200" dirty="0">
                <a:solidFill>
                  <a:schemeClr val="tx1">
                    <a:lumMod val="75000"/>
                    <a:lumOff val="25000"/>
                  </a:schemeClr>
                </a:solidFill>
                <a:latin typeface="Helvetica Light" panose="020B0403020202020204" pitchFamily="34" charset="0"/>
              </a:rPr>
              <a:t>Aerial view of Fermilab's proton--antiproton accelerator and collider complex in 2011. The Main Injector and Recycler ring is seen in front and the 6.3-kilometre circumference Tevatron collider ring in the background.  On the left the iconic Wilson Hall, Fermilab's central laboratory building. Close-by are the proton source and the Booster. Tevatron's main detectors CDF and D0 are placed to the left and right along the ring, respectively.</a:t>
            </a:r>
          </a:p>
        </p:txBody>
      </p:sp>
      <p:sp>
        <p:nvSpPr>
          <p:cNvPr id="6" name="TextBox 5">
            <a:extLst>
              <a:ext uri="{FF2B5EF4-FFF2-40B4-BE49-F238E27FC236}">
                <a16:creationId xmlns:a16="http://schemas.microsoft.com/office/drawing/2014/main" id="{28F3B2E5-4618-4E87-0175-588B3D14A72D}"/>
              </a:ext>
            </a:extLst>
          </p:cNvPr>
          <p:cNvSpPr txBox="1"/>
          <p:nvPr/>
        </p:nvSpPr>
        <p:spPr>
          <a:xfrm>
            <a:off x="3241313" y="3042159"/>
            <a:ext cx="553357" cy="307777"/>
          </a:xfrm>
          <a:prstGeom prst="rect">
            <a:avLst/>
          </a:prstGeom>
          <a:noFill/>
        </p:spPr>
        <p:txBody>
          <a:bodyPr wrap="none" rtlCol="0">
            <a:spAutoFit/>
          </a:bodyPr>
          <a:lstStyle/>
          <a:p>
            <a:pPr marL="0" algn="l">
              <a:spcBef>
                <a:spcPts val="3000"/>
              </a:spcBef>
            </a:pPr>
            <a:r>
              <a:rPr lang="en-GB" sz="1400" b="1" dirty="0">
                <a:solidFill>
                  <a:schemeClr val="bg1"/>
                </a:solidFill>
                <a:latin typeface="Helvetica" pitchFamily="2" charset="0"/>
                <a:ea typeface="Helvetica Light" charset="0"/>
                <a:cs typeface="Helvetica Light" charset="0"/>
                <a:sym typeface="Wingdings" pitchFamily="2" charset="2"/>
              </a:rPr>
              <a:t>CDF</a:t>
            </a:r>
          </a:p>
        </p:txBody>
      </p:sp>
      <p:sp>
        <p:nvSpPr>
          <p:cNvPr id="7" name="TextBox 6">
            <a:extLst>
              <a:ext uri="{FF2B5EF4-FFF2-40B4-BE49-F238E27FC236}">
                <a16:creationId xmlns:a16="http://schemas.microsoft.com/office/drawing/2014/main" id="{6B969834-CAE2-F930-F4C4-B3B60DA93FCD}"/>
              </a:ext>
            </a:extLst>
          </p:cNvPr>
          <p:cNvSpPr txBox="1"/>
          <p:nvPr/>
        </p:nvSpPr>
        <p:spPr>
          <a:xfrm>
            <a:off x="6205083" y="3265237"/>
            <a:ext cx="413896" cy="307777"/>
          </a:xfrm>
          <a:prstGeom prst="rect">
            <a:avLst/>
          </a:prstGeom>
          <a:noFill/>
        </p:spPr>
        <p:txBody>
          <a:bodyPr wrap="none" rtlCol="0">
            <a:spAutoFit/>
          </a:bodyPr>
          <a:lstStyle/>
          <a:p>
            <a:pPr marL="0" algn="l">
              <a:spcBef>
                <a:spcPts val="3000"/>
              </a:spcBef>
            </a:pPr>
            <a:r>
              <a:rPr lang="en-GB" sz="1400" b="1" dirty="0">
                <a:solidFill>
                  <a:schemeClr val="bg1"/>
                </a:solidFill>
                <a:latin typeface="Helvetica" pitchFamily="2" charset="0"/>
                <a:ea typeface="Helvetica Light" charset="0"/>
                <a:cs typeface="Helvetica Light" charset="0"/>
                <a:sym typeface="Wingdings" pitchFamily="2" charset="2"/>
              </a:rPr>
              <a:t>D0</a:t>
            </a:r>
          </a:p>
        </p:txBody>
      </p:sp>
      <p:sp>
        <p:nvSpPr>
          <p:cNvPr id="8" name="TextBox 7">
            <a:extLst>
              <a:ext uri="{FF2B5EF4-FFF2-40B4-BE49-F238E27FC236}">
                <a16:creationId xmlns:a16="http://schemas.microsoft.com/office/drawing/2014/main" id="{5E2618CC-547B-DCAE-7D0C-3FA7BE74E769}"/>
              </a:ext>
            </a:extLst>
          </p:cNvPr>
          <p:cNvSpPr txBox="1"/>
          <p:nvPr/>
        </p:nvSpPr>
        <p:spPr>
          <a:xfrm>
            <a:off x="2868718" y="5684035"/>
            <a:ext cx="1287532" cy="307777"/>
          </a:xfrm>
          <a:prstGeom prst="rect">
            <a:avLst/>
          </a:prstGeom>
          <a:noFill/>
        </p:spPr>
        <p:txBody>
          <a:bodyPr wrap="none" rtlCol="0">
            <a:spAutoFit/>
          </a:bodyPr>
          <a:lstStyle/>
          <a:p>
            <a:pPr marL="0" algn="l">
              <a:spcBef>
                <a:spcPts val="3000"/>
              </a:spcBef>
            </a:pPr>
            <a:r>
              <a:rPr lang="en-GB" sz="1400" b="1" dirty="0">
                <a:solidFill>
                  <a:schemeClr val="bg1"/>
                </a:solidFill>
                <a:latin typeface="Helvetica" pitchFamily="2" charset="0"/>
                <a:ea typeface="Helvetica Light" charset="0"/>
                <a:cs typeface="Helvetica Light" charset="0"/>
                <a:sym typeface="Wingdings" pitchFamily="2" charset="2"/>
              </a:rPr>
              <a:t>Main Injector</a:t>
            </a:r>
          </a:p>
        </p:txBody>
      </p:sp>
      <p:sp>
        <p:nvSpPr>
          <p:cNvPr id="9" name="TextBox 8">
            <a:extLst>
              <a:ext uri="{FF2B5EF4-FFF2-40B4-BE49-F238E27FC236}">
                <a16:creationId xmlns:a16="http://schemas.microsoft.com/office/drawing/2014/main" id="{90B167CE-1CF3-ACD4-2F10-163ECEEE971E}"/>
              </a:ext>
            </a:extLst>
          </p:cNvPr>
          <p:cNvSpPr txBox="1"/>
          <p:nvPr/>
        </p:nvSpPr>
        <p:spPr>
          <a:xfrm>
            <a:off x="3403073" y="3734201"/>
            <a:ext cx="1612557" cy="307777"/>
          </a:xfrm>
          <a:prstGeom prst="rect">
            <a:avLst/>
          </a:prstGeom>
          <a:noFill/>
        </p:spPr>
        <p:txBody>
          <a:bodyPr wrap="none" rtlCol="0">
            <a:spAutoFit/>
          </a:bodyPr>
          <a:lstStyle/>
          <a:p>
            <a:pPr marL="0" algn="l">
              <a:spcBef>
                <a:spcPts val="3000"/>
              </a:spcBef>
            </a:pPr>
            <a:r>
              <a:rPr lang="en-GB" sz="1400" b="1" dirty="0">
                <a:solidFill>
                  <a:schemeClr val="bg1"/>
                </a:solidFill>
                <a:latin typeface="Helvetica" pitchFamily="2" charset="0"/>
                <a:ea typeface="Helvetica Light" charset="0"/>
                <a:cs typeface="Helvetica Light" charset="0"/>
                <a:sym typeface="Wingdings" pitchFamily="2" charset="2"/>
              </a:rPr>
              <a:t>Tevatron collider</a:t>
            </a:r>
          </a:p>
        </p:txBody>
      </p:sp>
    </p:spTree>
    <p:extLst>
      <p:ext uri="{BB962C8B-B14F-4D97-AF65-F5344CB8AC3E}">
        <p14:creationId xmlns:p14="http://schemas.microsoft.com/office/powerpoint/2010/main" val="3974456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73BC5-9DC9-E5A3-8147-5BC03901CD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DD9947-B646-56C4-5584-809C7BC7287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kumimoji="0" lang="en-GB" sz="1400" b="0" i="0" u="none" strike="noStrike" kern="1200" cap="none" spc="0" normalizeH="0" baseline="0" noProof="0">
                <a:ln>
                  <a:noFill/>
                </a:ln>
                <a:solidFill>
                  <a:srgbClr val="000000">
                    <a:lumMod val="50000"/>
                    <a:lumOff val="50000"/>
                  </a:srgbClr>
                </a:solidFill>
                <a:effectLst/>
                <a:uLnTx/>
                <a:uFillTx/>
                <a:latin typeface="Helvetica Light"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grpSp>
        <p:nvGrpSpPr>
          <p:cNvPr id="14" name="Group 13">
            <a:extLst>
              <a:ext uri="{FF2B5EF4-FFF2-40B4-BE49-F238E27FC236}">
                <a16:creationId xmlns:a16="http://schemas.microsoft.com/office/drawing/2014/main" id="{9AA8CC8B-85C3-C9C7-5CC8-0D87078B7836}"/>
              </a:ext>
            </a:extLst>
          </p:cNvPr>
          <p:cNvGrpSpPr>
            <a:grpSpLocks noChangeAspect="1"/>
          </p:cNvGrpSpPr>
          <p:nvPr/>
        </p:nvGrpSpPr>
        <p:grpSpPr>
          <a:xfrm>
            <a:off x="755522" y="1887660"/>
            <a:ext cx="9745791" cy="3780151"/>
            <a:chOff x="984125" y="2173408"/>
            <a:chExt cx="8715759" cy="3380628"/>
          </a:xfrm>
        </p:grpSpPr>
        <p:pic>
          <p:nvPicPr>
            <p:cNvPr id="6" name="Picture 5">
              <a:extLst>
                <a:ext uri="{FF2B5EF4-FFF2-40B4-BE49-F238E27FC236}">
                  <a16:creationId xmlns:a16="http://schemas.microsoft.com/office/drawing/2014/main" id="{6584AC12-CCEC-FDE3-C0B3-A8C0495213F3}"/>
                </a:ext>
              </a:extLst>
            </p:cNvPr>
            <p:cNvPicPr>
              <a:picLocks noChangeAspect="1"/>
            </p:cNvPicPr>
            <p:nvPr/>
          </p:nvPicPr>
          <p:blipFill>
            <a:blip r:embed="rId2"/>
            <a:stretch>
              <a:fillRect/>
            </a:stretch>
          </p:blipFill>
          <p:spPr>
            <a:xfrm>
              <a:off x="984125" y="2197522"/>
              <a:ext cx="3046475" cy="3240399"/>
            </a:xfrm>
            <a:prstGeom prst="rect">
              <a:avLst/>
            </a:prstGeom>
          </p:spPr>
        </p:pic>
        <p:pic>
          <p:nvPicPr>
            <p:cNvPr id="8" name="Picture 7">
              <a:extLst>
                <a:ext uri="{FF2B5EF4-FFF2-40B4-BE49-F238E27FC236}">
                  <a16:creationId xmlns:a16="http://schemas.microsoft.com/office/drawing/2014/main" id="{3B778989-AB22-F0E8-547F-0A1B45AAF149}"/>
                </a:ext>
              </a:extLst>
            </p:cNvPr>
            <p:cNvPicPr>
              <a:picLocks noChangeAspect="1"/>
            </p:cNvPicPr>
            <p:nvPr/>
          </p:nvPicPr>
          <p:blipFill>
            <a:blip r:embed="rId3">
              <a:alphaModFix/>
            </a:blip>
            <a:stretch>
              <a:fillRect/>
            </a:stretch>
          </p:blipFill>
          <p:spPr>
            <a:xfrm>
              <a:off x="4685494" y="2173408"/>
              <a:ext cx="5014390" cy="3380628"/>
            </a:xfrm>
            <a:prstGeom prst="rect">
              <a:avLst/>
            </a:prstGeom>
          </p:spPr>
        </p:pic>
        <p:sp>
          <p:nvSpPr>
            <p:cNvPr id="10" name="Rectangle 9">
              <a:extLst>
                <a:ext uri="{FF2B5EF4-FFF2-40B4-BE49-F238E27FC236}">
                  <a16:creationId xmlns:a16="http://schemas.microsoft.com/office/drawing/2014/main" id="{DE5B8CA3-63F3-879F-CF62-7CD4CEA9B7C7}"/>
                </a:ext>
              </a:extLst>
            </p:cNvPr>
            <p:cNvSpPr/>
            <p:nvPr/>
          </p:nvSpPr>
          <p:spPr>
            <a:xfrm>
              <a:off x="3277347" y="2287604"/>
              <a:ext cx="426363" cy="231132"/>
            </a:xfrm>
            <a:prstGeom prst="rect">
              <a:avLst/>
            </a:prstGeom>
            <a:solidFill>
              <a:schemeClr val="bg1"/>
            </a:solidFill>
          </p:spPr>
          <p:txBody>
            <a:bodyPr wrap="square" rtlCol="0" anchor="ctr">
              <a:spAutoFit/>
            </a:bodyPr>
            <a:lstStyle/>
            <a:p>
              <a:endParaRPr lang="en-CH" sz="1600" dirty="0">
                <a:solidFill>
                  <a:srgbClr val="000000"/>
                </a:solidFill>
                <a:latin typeface="Helvetica" pitchFamily="2" charset="0"/>
              </a:endParaRPr>
            </a:p>
          </p:txBody>
        </p:sp>
      </p:grpSp>
      <p:sp>
        <p:nvSpPr>
          <p:cNvPr id="12" name="TextBox 11">
            <a:extLst>
              <a:ext uri="{FF2B5EF4-FFF2-40B4-BE49-F238E27FC236}">
                <a16:creationId xmlns:a16="http://schemas.microsoft.com/office/drawing/2014/main" id="{A727EF36-40D9-801E-2A72-417B3825A89D}"/>
              </a:ext>
            </a:extLst>
          </p:cNvPr>
          <p:cNvSpPr txBox="1"/>
          <p:nvPr/>
        </p:nvSpPr>
        <p:spPr>
          <a:xfrm>
            <a:off x="1423121" y="2292749"/>
            <a:ext cx="482824" cy="276999"/>
          </a:xfrm>
          <a:prstGeom prst="rect">
            <a:avLst/>
          </a:prstGeom>
          <a:noFill/>
        </p:spPr>
        <p:txBody>
          <a:bodyPr wrap="none" rtlCol="0">
            <a:spAutoFit/>
          </a:bodyPr>
          <a:lstStyle/>
          <a:p>
            <a:pPr>
              <a:spcBef>
                <a:spcPts val="3000"/>
              </a:spcBef>
            </a:pPr>
            <a:r>
              <a:rPr lang="en-CH" sz="1200" dirty="0">
                <a:solidFill>
                  <a:prstClr val="black"/>
                </a:solidFill>
                <a:latin typeface="Times" pitchFamily="2" charset="0"/>
                <a:ea typeface="Helvetica Light" charset="0"/>
                <a:cs typeface="Helvetica Light" charset="0"/>
                <a:sym typeface="Wingdings" pitchFamily="2" charset="2"/>
              </a:rPr>
              <a:t>CDF</a:t>
            </a:r>
          </a:p>
        </p:txBody>
      </p:sp>
      <p:sp>
        <p:nvSpPr>
          <p:cNvPr id="13" name="Rectangle 12">
            <a:extLst>
              <a:ext uri="{FF2B5EF4-FFF2-40B4-BE49-F238E27FC236}">
                <a16:creationId xmlns:a16="http://schemas.microsoft.com/office/drawing/2014/main" id="{981D2C75-920D-B479-7401-01984B84B945}"/>
              </a:ext>
            </a:extLst>
          </p:cNvPr>
          <p:cNvSpPr/>
          <p:nvPr/>
        </p:nvSpPr>
        <p:spPr>
          <a:xfrm>
            <a:off x="3315189" y="2178109"/>
            <a:ext cx="111431" cy="338554"/>
          </a:xfrm>
          <a:prstGeom prst="rect">
            <a:avLst/>
          </a:prstGeom>
          <a:solidFill>
            <a:schemeClr val="bg1"/>
          </a:solidFill>
        </p:spPr>
        <p:txBody>
          <a:bodyPr wrap="square" rtlCol="0" anchor="ctr">
            <a:spAutoFit/>
          </a:bodyPr>
          <a:lstStyle/>
          <a:p>
            <a:endParaRPr lang="en-CH" sz="1600" dirty="0">
              <a:solidFill>
                <a:srgbClr val="000000"/>
              </a:solidFill>
              <a:latin typeface="Helvetica" pitchFamily="2" charset="0"/>
            </a:endParaRPr>
          </a:p>
        </p:txBody>
      </p:sp>
      <p:sp>
        <p:nvSpPr>
          <p:cNvPr id="15" name="Rectangle 14">
            <a:extLst>
              <a:ext uri="{FF2B5EF4-FFF2-40B4-BE49-F238E27FC236}">
                <a16:creationId xmlns:a16="http://schemas.microsoft.com/office/drawing/2014/main" id="{95D113F0-A9C4-A953-D377-18742CCA2784}"/>
              </a:ext>
            </a:extLst>
          </p:cNvPr>
          <p:cNvSpPr/>
          <p:nvPr/>
        </p:nvSpPr>
        <p:spPr>
          <a:xfrm>
            <a:off x="951234" y="5977516"/>
            <a:ext cx="11105964" cy="661720"/>
          </a:xfrm>
          <a:prstGeom prst="rect">
            <a:avLst/>
          </a:prstGeom>
        </p:spPr>
        <p:txBody>
          <a:bodyPr wrap="square">
            <a:spAutoFit/>
          </a:bodyPr>
          <a:lstStyle/>
          <a:p>
            <a:pPr marL="285750" indent="-285750" defTabSz="457200" fontAlgn="base">
              <a:spcBef>
                <a:spcPts val="600"/>
              </a:spcBef>
              <a:spcAft>
                <a:spcPct val="0"/>
              </a:spcAft>
              <a:buFont typeface="Arial" panose="020B0604020202020204" pitchFamily="34" charset="0"/>
              <a:buChar char="•"/>
              <a:defRPr/>
            </a:pPr>
            <a:r>
              <a:rPr lang="en-GB" sz="1600" dirty="0">
                <a:solidFill>
                  <a:srgbClr val="000000"/>
                </a:solidFill>
                <a:latin typeface="Helvetica" pitchFamily="2" charset="0"/>
              </a:rPr>
              <a:t>High-precision top and W mass measurements, </a:t>
            </a:r>
            <a:r>
              <a:rPr lang="en-GB" sz="1600" dirty="0" err="1">
                <a:solidFill>
                  <a:srgbClr val="000000"/>
                </a:solidFill>
                <a:latin typeface="Helvetica" pitchFamily="2" charset="0"/>
              </a:rPr>
              <a:t>σ</a:t>
            </a:r>
            <a:r>
              <a:rPr lang="en-GB" sz="1600" dirty="0">
                <a:solidFill>
                  <a:srgbClr val="000000"/>
                </a:solidFill>
                <a:latin typeface="Helvetica" pitchFamily="2" charset="0"/>
              </a:rPr>
              <a:t>(</a:t>
            </a:r>
            <a:r>
              <a:rPr lang="en-GB" sz="1600" dirty="0" err="1">
                <a:solidFill>
                  <a:srgbClr val="000000"/>
                </a:solidFill>
                <a:latin typeface="Helvetica" pitchFamily="2" charset="0"/>
              </a:rPr>
              <a:t>m</a:t>
            </a:r>
            <a:r>
              <a:rPr lang="en-GB" sz="1600" baseline="-25000" dirty="0" err="1">
                <a:solidFill>
                  <a:srgbClr val="000000"/>
                </a:solidFill>
                <a:latin typeface="Helvetica" pitchFamily="2" charset="0"/>
              </a:rPr>
              <a:t>top</a:t>
            </a:r>
            <a:r>
              <a:rPr lang="en-GB" sz="1600" dirty="0">
                <a:solidFill>
                  <a:srgbClr val="000000"/>
                </a:solidFill>
                <a:latin typeface="Helvetica" pitchFamily="2" charset="0"/>
              </a:rPr>
              <a:t>) = 0.65 GeV </a:t>
            </a:r>
            <a:r>
              <a:rPr lang="en-GB" sz="1200" dirty="0">
                <a:solidFill>
                  <a:srgbClr val="000000"/>
                </a:solidFill>
                <a:latin typeface="Helvetica" pitchFamily="2" charset="0"/>
              </a:rPr>
              <a:t>(0.4%)</a:t>
            </a:r>
            <a:r>
              <a:rPr lang="en-GB" sz="1600" dirty="0">
                <a:solidFill>
                  <a:srgbClr val="000000"/>
                </a:solidFill>
                <a:latin typeface="Helvetica" pitchFamily="2" charset="0"/>
              </a:rPr>
              <a:t>, </a:t>
            </a:r>
            <a:r>
              <a:rPr lang="en-GB" sz="1600" dirty="0" err="1">
                <a:solidFill>
                  <a:srgbClr val="000000"/>
                </a:solidFill>
                <a:latin typeface="Helvetica" pitchFamily="2" charset="0"/>
              </a:rPr>
              <a:t>σ</a:t>
            </a:r>
            <a:r>
              <a:rPr lang="en-GB" sz="1600" dirty="0">
                <a:solidFill>
                  <a:srgbClr val="000000"/>
                </a:solidFill>
                <a:latin typeface="Helvetica" pitchFamily="2" charset="0"/>
              </a:rPr>
              <a:t>(</a:t>
            </a:r>
            <a:r>
              <a:rPr lang="en-GB" sz="1600" dirty="0" err="1">
                <a:solidFill>
                  <a:srgbClr val="000000"/>
                </a:solidFill>
                <a:latin typeface="Helvetica" pitchFamily="2" charset="0"/>
              </a:rPr>
              <a:t>m</a:t>
            </a:r>
            <a:r>
              <a:rPr lang="en-GB" sz="1600" baseline="-25000" dirty="0" err="1">
                <a:solidFill>
                  <a:srgbClr val="000000"/>
                </a:solidFill>
                <a:latin typeface="Helvetica" pitchFamily="2" charset="0"/>
              </a:rPr>
              <a:t>W</a:t>
            </a:r>
            <a:r>
              <a:rPr lang="en-GB" sz="1600" dirty="0">
                <a:solidFill>
                  <a:srgbClr val="000000"/>
                </a:solidFill>
                <a:latin typeface="Helvetica" pitchFamily="2" charset="0"/>
              </a:rPr>
              <a:t>) = 16 MeV </a:t>
            </a:r>
            <a:r>
              <a:rPr lang="en-GB" sz="1200" dirty="0">
                <a:solidFill>
                  <a:srgbClr val="000000"/>
                </a:solidFill>
                <a:latin typeface="Helvetica" pitchFamily="2" charset="0"/>
              </a:rPr>
              <a:t>(0.02%)</a:t>
            </a:r>
          </a:p>
          <a:p>
            <a:pPr marL="285750" indent="-285750" defTabSz="457200" fontAlgn="base">
              <a:spcBef>
                <a:spcPts val="600"/>
              </a:spcBef>
              <a:spcAft>
                <a:spcPct val="0"/>
              </a:spcAft>
              <a:buFont typeface="Arial" panose="020B0604020202020204" pitchFamily="34" charset="0"/>
              <a:buChar char="•"/>
              <a:defRPr/>
            </a:pPr>
            <a:r>
              <a:rPr lang="en-GB" sz="1600" dirty="0">
                <a:solidFill>
                  <a:srgbClr val="000000"/>
                </a:solidFill>
                <a:latin typeface="Helvetica" pitchFamily="2" charset="0"/>
              </a:rPr>
              <a:t>Also: first observation of neutral </a:t>
            </a:r>
            <a:r>
              <a:rPr lang="en-GB" sz="1600" i="1" dirty="0">
                <a:solidFill>
                  <a:srgbClr val="000000"/>
                </a:solidFill>
                <a:latin typeface="Helvetica" pitchFamily="2" charset="0"/>
              </a:rPr>
              <a:t>B</a:t>
            </a:r>
            <a:r>
              <a:rPr lang="en-GB" sz="1600" i="1" baseline="-25000" dirty="0">
                <a:solidFill>
                  <a:srgbClr val="000000"/>
                </a:solidFill>
                <a:latin typeface="Helvetica" pitchFamily="2" charset="0"/>
              </a:rPr>
              <a:t>s</a:t>
            </a:r>
            <a:r>
              <a:rPr lang="en-GB" sz="1600" dirty="0">
                <a:solidFill>
                  <a:srgbClr val="000000"/>
                </a:solidFill>
                <a:latin typeface="Helvetica" pitchFamily="2" charset="0"/>
              </a:rPr>
              <a:t> oscillation by CDF in 2006</a:t>
            </a:r>
          </a:p>
        </p:txBody>
      </p:sp>
      <p:sp>
        <p:nvSpPr>
          <p:cNvPr id="20" name="Rectangle 19">
            <a:extLst>
              <a:ext uri="{FF2B5EF4-FFF2-40B4-BE49-F238E27FC236}">
                <a16:creationId xmlns:a16="http://schemas.microsoft.com/office/drawing/2014/main" id="{5E9473E8-2BB0-5275-07C0-635B01497AE8}"/>
              </a:ext>
            </a:extLst>
          </p:cNvPr>
          <p:cNvSpPr/>
          <p:nvPr/>
        </p:nvSpPr>
        <p:spPr>
          <a:xfrm>
            <a:off x="641953" y="1147461"/>
            <a:ext cx="11550047" cy="338554"/>
          </a:xfrm>
          <a:prstGeom prst="rect">
            <a:avLst/>
          </a:prstGeom>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Helvetica" pitchFamily="2" charset="0"/>
                <a:ea typeface="+mn-ea"/>
                <a:cs typeface="+mn-cs"/>
              </a:rPr>
              <a:t>Among the Tevatron legacies:</a:t>
            </a:r>
          </a:p>
        </p:txBody>
      </p:sp>
      <p:sp>
        <p:nvSpPr>
          <p:cNvPr id="7" name="TextBox 6">
            <a:extLst>
              <a:ext uri="{FF2B5EF4-FFF2-40B4-BE49-F238E27FC236}">
                <a16:creationId xmlns:a16="http://schemas.microsoft.com/office/drawing/2014/main" id="{07BE4D58-2182-4EFF-BED7-92113B8FEC57}"/>
              </a:ext>
            </a:extLst>
          </p:cNvPr>
          <p:cNvSpPr txBox="1"/>
          <p:nvPr/>
        </p:nvSpPr>
        <p:spPr>
          <a:xfrm>
            <a:off x="1028704" y="1677635"/>
            <a:ext cx="3158169" cy="276999"/>
          </a:xfrm>
          <a:prstGeom prst="rect">
            <a:avLst/>
          </a:prstGeom>
          <a:noFill/>
        </p:spPr>
        <p:txBody>
          <a:bodyPr wrap="square" rtlCol="0">
            <a:spAutoFit/>
          </a:bodyPr>
          <a:lstStyle/>
          <a:p>
            <a:pPr algn="ctr">
              <a:spcBef>
                <a:spcPts val="3000"/>
              </a:spcBef>
            </a:pPr>
            <a:r>
              <a:rPr lang="en-CH" sz="1200" dirty="0">
                <a:solidFill>
                  <a:prstClr val="black"/>
                </a:solidFill>
                <a:latin typeface="Helvetica Light" charset="0"/>
                <a:ea typeface="Helvetica Light" charset="0"/>
                <a:cs typeface="Helvetica Light" charset="0"/>
                <a:sym typeface="Wingdings" pitchFamily="2" charset="2"/>
              </a:rPr>
              <a:t>Top-quark discovery by CDF &amp; D0 in 1995</a:t>
            </a:r>
          </a:p>
        </p:txBody>
      </p:sp>
      <p:sp>
        <p:nvSpPr>
          <p:cNvPr id="9" name="TextBox 8">
            <a:extLst>
              <a:ext uri="{FF2B5EF4-FFF2-40B4-BE49-F238E27FC236}">
                <a16:creationId xmlns:a16="http://schemas.microsoft.com/office/drawing/2014/main" id="{E58D1975-C190-86B7-04D9-005DE4C35D0E}"/>
              </a:ext>
            </a:extLst>
          </p:cNvPr>
          <p:cNvSpPr txBox="1"/>
          <p:nvPr/>
        </p:nvSpPr>
        <p:spPr>
          <a:xfrm>
            <a:off x="5461590" y="1673691"/>
            <a:ext cx="4315533" cy="276999"/>
          </a:xfrm>
          <a:prstGeom prst="rect">
            <a:avLst/>
          </a:prstGeom>
          <a:noFill/>
        </p:spPr>
        <p:txBody>
          <a:bodyPr wrap="square" rtlCol="0">
            <a:spAutoFit/>
          </a:bodyPr>
          <a:lstStyle/>
          <a:p>
            <a:pPr algn="ctr">
              <a:spcBef>
                <a:spcPts val="3000"/>
              </a:spcBef>
            </a:pPr>
            <a:r>
              <a:rPr lang="en-CH" sz="1200" dirty="0">
                <a:solidFill>
                  <a:prstClr val="black"/>
                </a:solidFill>
                <a:latin typeface="Helvetica Light" charset="0"/>
                <a:ea typeface="Helvetica Light" charset="0"/>
                <a:cs typeface="Helvetica Light" charset="0"/>
                <a:sym typeface="Wingdings" pitchFamily="2" charset="2"/>
              </a:rPr>
              <a:t>Final combined CDF &amp; D0 Higgs boson search result (2012)</a:t>
            </a:r>
          </a:p>
        </p:txBody>
      </p:sp>
      <p:sp>
        <p:nvSpPr>
          <p:cNvPr id="16" name="TextBox 15">
            <a:extLst>
              <a:ext uri="{FF2B5EF4-FFF2-40B4-BE49-F238E27FC236}">
                <a16:creationId xmlns:a16="http://schemas.microsoft.com/office/drawing/2014/main" id="{BD0BC0A5-4961-6FC5-75FA-AF04D248C66C}"/>
              </a:ext>
            </a:extLst>
          </p:cNvPr>
          <p:cNvSpPr txBox="1"/>
          <p:nvPr/>
        </p:nvSpPr>
        <p:spPr>
          <a:xfrm>
            <a:off x="214938" y="264651"/>
            <a:ext cx="11977062" cy="523220"/>
          </a:xfrm>
          <a:prstGeom prst="rect">
            <a:avLst/>
          </a:prstGeom>
          <a:noFill/>
        </p:spPr>
        <p:txBody>
          <a:bodyPr wrap="square" rtlCol="0">
            <a:spAutoFit/>
          </a:bodyPr>
          <a:lstStyle/>
          <a:p>
            <a:pPr marL="0" marR="0" lvl="0" indent="424250" algn="l" defTabSz="430225"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Helvetica" pitchFamily="2" charset="0"/>
                <a:ea typeface="Trebuchet MS" pitchFamily="-84" charset="0"/>
                <a:cs typeface="Helvetica Light"/>
              </a:rPr>
              <a:t>Late 1980s: the Tevatron at Fermilab climbed at the energy frontier </a:t>
            </a:r>
          </a:p>
        </p:txBody>
      </p:sp>
    </p:spTree>
    <p:extLst>
      <p:ext uri="{BB962C8B-B14F-4D97-AF65-F5344CB8AC3E}">
        <p14:creationId xmlns:p14="http://schemas.microsoft.com/office/powerpoint/2010/main" val="4181974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D53860-93BA-5572-24C8-1F0A0F21A51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87" t="9697" r="1774" b="3788"/>
          <a:stretch>
            <a:fillRect/>
          </a:stretch>
        </p:blipFill>
        <p:spPr>
          <a:xfrm>
            <a:off x="-20060" y="0"/>
            <a:ext cx="12224760" cy="6858000"/>
          </a:xfrm>
          <a:prstGeom prst="rect">
            <a:avLst/>
          </a:prstGeom>
        </p:spPr>
      </p:pic>
      <p:sp>
        <p:nvSpPr>
          <p:cNvPr id="13" name="Slide Number Placeholder 5">
            <a:extLst>
              <a:ext uri="{FF2B5EF4-FFF2-40B4-BE49-F238E27FC236}">
                <a16:creationId xmlns:a16="http://schemas.microsoft.com/office/drawing/2014/main" id="{AB1B0CA2-5950-F34A-8423-9DF6BA13B3C1}"/>
              </a:ext>
            </a:extLst>
          </p:cNvPr>
          <p:cNvSpPr>
            <a:spLocks noGrp="1"/>
          </p:cNvSpPr>
          <p:nvPr>
            <p:ph type="sldNum" sz="quarter" idx="4"/>
          </p:nvPr>
        </p:nvSpPr>
        <p:spPr>
          <a:xfrm>
            <a:off x="9138835" y="6545798"/>
            <a:ext cx="2677001" cy="365125"/>
          </a:xfrm>
        </p:spPr>
        <p:txBody>
          <a:bodyPr/>
          <a:lstStyle/>
          <a:p>
            <a:pPr defTabSz="457200" fontAlgn="base">
              <a:spcBef>
                <a:spcPct val="0"/>
              </a:spcBef>
              <a:spcAft>
                <a:spcPct val="0"/>
              </a:spcAft>
              <a:defRPr/>
            </a:pPr>
            <a:fld id="{611C2F03-9E95-40C9-A99F-3C4F7EE8CF2A}" type="slidenum">
              <a:rPr lang="en-GB">
                <a:solidFill>
                  <a:srgbClr val="000000">
                    <a:lumMod val="50000"/>
                    <a:lumOff val="50000"/>
                  </a:srgbClr>
                </a:solidFill>
              </a:rPr>
              <a:pPr defTabSz="457200" fontAlgn="base">
                <a:spcBef>
                  <a:spcPct val="0"/>
                </a:spcBef>
                <a:spcAft>
                  <a:spcPct val="0"/>
                </a:spcAft>
                <a:defRPr/>
              </a:pPr>
              <a:t>52</a:t>
            </a:fld>
            <a:endParaRPr lang="en-GB" dirty="0">
              <a:solidFill>
                <a:srgbClr val="000000">
                  <a:lumMod val="50000"/>
                  <a:lumOff val="50000"/>
                </a:srgbClr>
              </a:solidFill>
            </a:endParaRPr>
          </a:p>
        </p:txBody>
      </p:sp>
      <p:sp>
        <p:nvSpPr>
          <p:cNvPr id="12" name="TextBox 11">
            <a:extLst>
              <a:ext uri="{FF2B5EF4-FFF2-40B4-BE49-F238E27FC236}">
                <a16:creationId xmlns:a16="http://schemas.microsoft.com/office/drawing/2014/main" id="{885DC7D7-5F4F-1446-956C-9B7F7D71CC5A}"/>
              </a:ext>
            </a:extLst>
          </p:cNvPr>
          <p:cNvSpPr txBox="1"/>
          <p:nvPr/>
        </p:nvSpPr>
        <p:spPr>
          <a:xfrm>
            <a:off x="359570" y="2154666"/>
            <a:ext cx="11472863" cy="1015663"/>
          </a:xfrm>
          <a:prstGeom prst="rect">
            <a:avLst/>
          </a:prstGeom>
          <a:noFill/>
        </p:spPr>
        <p:txBody>
          <a:bodyPr wrap="square" rtlCol="0">
            <a:spAutoFit/>
          </a:bodyPr>
          <a:lstStyle/>
          <a:p>
            <a:pPr algn="ctr">
              <a:spcBef>
                <a:spcPts val="3000"/>
              </a:spcBef>
            </a:pPr>
            <a:r>
              <a:rPr lang="en-CH" sz="6000" b="1" dirty="0">
                <a:solidFill>
                  <a:schemeClr val="bg1"/>
                </a:solidFill>
                <a:latin typeface="Helvetica" pitchFamily="2" charset="0"/>
                <a:ea typeface="Helvetica Light" charset="0"/>
                <a:cs typeface="Helvetica Light" charset="0"/>
                <a:sym typeface="Wingdings" pitchFamily="2" charset="2"/>
              </a:rPr>
              <a:t>The Large Hadron Collider</a:t>
            </a:r>
          </a:p>
        </p:txBody>
      </p:sp>
    </p:spTree>
    <p:extLst>
      <p:ext uri="{BB962C8B-B14F-4D97-AF65-F5344CB8AC3E}">
        <p14:creationId xmlns:p14="http://schemas.microsoft.com/office/powerpoint/2010/main" val="320884129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F45C4-3019-F398-0650-DA93429D3F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CD2BB6-25B6-D355-FD04-93DD14BE269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87" t="9697" r="1774" b="3788"/>
          <a:stretch>
            <a:fillRect/>
          </a:stretch>
        </p:blipFill>
        <p:spPr>
          <a:xfrm>
            <a:off x="-20060" y="0"/>
            <a:ext cx="12224760" cy="6858000"/>
          </a:xfrm>
          <a:prstGeom prst="rect">
            <a:avLst/>
          </a:prstGeom>
        </p:spPr>
      </p:pic>
      <p:sp>
        <p:nvSpPr>
          <p:cNvPr id="13" name="Slide Number Placeholder 5">
            <a:extLst>
              <a:ext uri="{FF2B5EF4-FFF2-40B4-BE49-F238E27FC236}">
                <a16:creationId xmlns:a16="http://schemas.microsoft.com/office/drawing/2014/main" id="{1528BA04-1C42-77C5-9A3F-A04B52B2059F}"/>
              </a:ext>
            </a:extLst>
          </p:cNvPr>
          <p:cNvSpPr>
            <a:spLocks noGrp="1"/>
          </p:cNvSpPr>
          <p:nvPr>
            <p:ph type="sldNum" sz="quarter" idx="4"/>
          </p:nvPr>
        </p:nvSpPr>
        <p:spPr>
          <a:xfrm>
            <a:off x="9138835" y="6545798"/>
            <a:ext cx="2677001" cy="365125"/>
          </a:xfrm>
        </p:spPr>
        <p:txBody>
          <a:bodyPr/>
          <a:lstStyle/>
          <a:p>
            <a:pPr defTabSz="457200" fontAlgn="base">
              <a:spcBef>
                <a:spcPct val="0"/>
              </a:spcBef>
              <a:spcAft>
                <a:spcPct val="0"/>
              </a:spcAft>
              <a:defRPr/>
            </a:pPr>
            <a:fld id="{611C2F03-9E95-40C9-A99F-3C4F7EE8CF2A}" type="slidenum">
              <a:rPr lang="en-GB">
                <a:solidFill>
                  <a:srgbClr val="000000">
                    <a:lumMod val="50000"/>
                    <a:lumOff val="50000"/>
                  </a:srgbClr>
                </a:solidFill>
              </a:rPr>
              <a:pPr defTabSz="457200" fontAlgn="base">
                <a:spcBef>
                  <a:spcPct val="0"/>
                </a:spcBef>
                <a:spcAft>
                  <a:spcPct val="0"/>
                </a:spcAft>
                <a:defRPr/>
              </a:pPr>
              <a:t>53</a:t>
            </a:fld>
            <a:endParaRPr lang="en-GB" dirty="0">
              <a:solidFill>
                <a:srgbClr val="000000">
                  <a:lumMod val="50000"/>
                  <a:lumOff val="50000"/>
                </a:srgbClr>
              </a:solidFill>
            </a:endParaRPr>
          </a:p>
        </p:txBody>
      </p:sp>
      <p:sp>
        <p:nvSpPr>
          <p:cNvPr id="4" name="Rounded Rectangle 3">
            <a:extLst>
              <a:ext uri="{FF2B5EF4-FFF2-40B4-BE49-F238E27FC236}">
                <a16:creationId xmlns:a16="http://schemas.microsoft.com/office/drawing/2014/main" id="{853F3D48-C563-89DC-E299-010456C1AD14}"/>
              </a:ext>
            </a:extLst>
          </p:cNvPr>
          <p:cNvSpPr/>
          <p:nvPr/>
        </p:nvSpPr>
        <p:spPr>
          <a:xfrm>
            <a:off x="1447800" y="1498600"/>
            <a:ext cx="9082392" cy="4000500"/>
          </a:xfrm>
          <a:prstGeom prst="roundRect">
            <a:avLst>
              <a:gd name="adj" fmla="val 1722"/>
            </a:avLst>
          </a:prstGeom>
          <a:solidFill>
            <a:schemeClr val="bg1"/>
          </a:solidFill>
          <a:ln>
            <a:solidFill>
              <a:schemeClr val="tx1">
                <a:lumMod val="50000"/>
                <a:lumOff val="50000"/>
              </a:schemeClr>
            </a:solidFill>
          </a:ln>
        </p:spPr>
        <p:txBody>
          <a:bodyPr wrap="square" rtlCol="0" anchor="ctr">
            <a:spAutoFit/>
          </a:bodyPr>
          <a:lstStyle/>
          <a:p>
            <a:pPr algn="l"/>
            <a:endParaRPr lang="en-CH" sz="1600" dirty="0">
              <a:latin typeface="Helvetica" pitchFamily="2" charset="0"/>
            </a:endParaRPr>
          </a:p>
        </p:txBody>
      </p:sp>
      <p:sp>
        <p:nvSpPr>
          <p:cNvPr id="2" name="TextBox 1">
            <a:extLst>
              <a:ext uri="{FF2B5EF4-FFF2-40B4-BE49-F238E27FC236}">
                <a16:creationId xmlns:a16="http://schemas.microsoft.com/office/drawing/2014/main" id="{90CEF6E7-8E48-3CF9-B5D4-49CC27428AAE}"/>
              </a:ext>
            </a:extLst>
          </p:cNvPr>
          <p:cNvSpPr txBox="1"/>
          <p:nvPr/>
        </p:nvSpPr>
        <p:spPr>
          <a:xfrm>
            <a:off x="1868265" y="1722701"/>
            <a:ext cx="8075835" cy="3585597"/>
          </a:xfrm>
          <a:prstGeom prst="rect">
            <a:avLst/>
          </a:prstGeom>
          <a:noFill/>
        </p:spPr>
        <p:txBody>
          <a:bodyPr wrap="square" rtlCol="0">
            <a:spAutoFit/>
          </a:bodyPr>
          <a:lstStyle/>
          <a:p>
            <a:pPr>
              <a:spcBef>
                <a:spcPts val="3000"/>
              </a:spcBef>
            </a:pPr>
            <a:r>
              <a:rPr lang="en-GB" b="1" dirty="0">
                <a:solidFill>
                  <a:prstClr val="black"/>
                </a:solidFill>
                <a:latin typeface="Helvetica" pitchFamily="2" charset="0"/>
                <a:ea typeface="Helvetica Light" charset="0"/>
                <a:cs typeface="Helvetica Light" charset="0"/>
                <a:sym typeface="Wingdings" pitchFamily="2" charset="2"/>
              </a:rPr>
              <a:t>The LHC and its experiments are projects of superlatives</a:t>
            </a:r>
          </a:p>
          <a:p>
            <a:pPr marL="285750" indent="-285750">
              <a:spcBef>
                <a:spcPts val="18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Factors of 7 larger energy and 50 larger luminosity, almost twice larger dipole fields, 16 times narrower bunch spacing than the Tevatron</a:t>
            </a:r>
          </a:p>
          <a:p>
            <a:pPr marL="285750" indent="-285750">
              <a:spcBef>
                <a:spcPts val="12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Compact two-in-one accelerating scheme</a:t>
            </a:r>
          </a:p>
          <a:p>
            <a:pPr marL="285750" indent="-285750">
              <a:spcBef>
                <a:spcPts val="12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Detectors as technological masterpieces designed and optimised from scratch using detailed simulation</a:t>
            </a:r>
          </a:p>
          <a:p>
            <a:pPr marL="285750" indent="-285750">
              <a:spcBef>
                <a:spcPts val="12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Their physics performance exceeds the design expectations</a:t>
            </a:r>
          </a:p>
          <a:p>
            <a:pPr marL="285750" indent="-285750">
              <a:spcBef>
                <a:spcPts val="12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Experimental collaborations counting several thousand scientists and spanning entire careers between proposal and exploitation </a:t>
            </a:r>
          </a:p>
          <a:p>
            <a:pPr marL="285750" indent="-285750">
              <a:spcBef>
                <a:spcPts val="1200"/>
              </a:spcBef>
              <a:buFont typeface="Arial" panose="020B0604020202020204" pitchFamily="34" charset="0"/>
              <a:buChar char="•"/>
            </a:pPr>
            <a:r>
              <a:rPr lang="en-GB" sz="1600" dirty="0">
                <a:solidFill>
                  <a:prstClr val="black"/>
                </a:solidFill>
                <a:latin typeface="Helvetica" pitchFamily="2" charset="0"/>
                <a:ea typeface="Helvetica Light" charset="0"/>
                <a:cs typeface="Helvetica Light" charset="0"/>
                <a:sym typeface="Wingdings" pitchFamily="2" charset="2"/>
              </a:rPr>
              <a:t>World-wide distributed computing organised as its own collaboration</a:t>
            </a:r>
          </a:p>
        </p:txBody>
      </p:sp>
    </p:spTree>
    <p:extLst>
      <p:ext uri="{BB962C8B-B14F-4D97-AF65-F5344CB8AC3E}">
        <p14:creationId xmlns:p14="http://schemas.microsoft.com/office/powerpoint/2010/main" val="348276929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38B80-6D3E-3E59-F066-DF1E5A8490A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8E722AB-4ECD-4A72-E248-E5E35ABE88F4}"/>
              </a:ext>
            </a:extLst>
          </p:cNvPr>
          <p:cNvSpPr/>
          <p:nvPr/>
        </p:nvSpPr>
        <p:spPr>
          <a:xfrm>
            <a:off x="585788" y="787871"/>
            <a:ext cx="11606212" cy="359419"/>
          </a:xfrm>
          <a:prstGeom prst="rect">
            <a:avLst/>
          </a:prstGeom>
          <a:solidFill>
            <a:schemeClr val="bg1"/>
          </a:solidFill>
        </p:spPr>
        <p:txBody>
          <a:bodyPr wrap="none" rtlCol="0" anchor="ctr">
            <a:spAutoFit/>
          </a:bodyPr>
          <a:lstStyle/>
          <a:p>
            <a:pPr algn="l"/>
            <a:endParaRPr lang="en-CH" sz="1600">
              <a:latin typeface="Helvetica" pitchFamily="2" charset="0"/>
            </a:endParaRPr>
          </a:p>
        </p:txBody>
      </p:sp>
      <p:pic>
        <p:nvPicPr>
          <p:cNvPr id="4" name="Picture 3">
            <a:extLst>
              <a:ext uri="{FF2B5EF4-FFF2-40B4-BE49-F238E27FC236}">
                <a16:creationId xmlns:a16="http://schemas.microsoft.com/office/drawing/2014/main" id="{6588AA9C-6B8B-1FDD-06F7-8AE290F8643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325794" y="300034"/>
            <a:ext cx="10488552" cy="6459995"/>
          </a:xfrm>
          <a:prstGeom prst="rect">
            <a:avLst/>
          </a:prstGeom>
        </p:spPr>
      </p:pic>
      <p:sp>
        <p:nvSpPr>
          <p:cNvPr id="3" name="TextBox 2">
            <a:extLst>
              <a:ext uri="{FF2B5EF4-FFF2-40B4-BE49-F238E27FC236}">
                <a16:creationId xmlns:a16="http://schemas.microsoft.com/office/drawing/2014/main" id="{16392009-06B9-45AB-74DA-42091C1A76F3}"/>
              </a:ext>
            </a:extLst>
          </p:cNvPr>
          <p:cNvSpPr txBox="1"/>
          <p:nvPr/>
        </p:nvSpPr>
        <p:spPr>
          <a:xfrm>
            <a:off x="-113678" y="207499"/>
            <a:ext cx="3499816" cy="707886"/>
          </a:xfrm>
          <a:prstGeom prst="rect">
            <a:avLst/>
          </a:prstGeom>
          <a:noFill/>
        </p:spPr>
        <p:txBody>
          <a:bodyPr wrap="square" rtlCol="0">
            <a:spAutoFit/>
          </a:bodyPr>
          <a:lstStyle/>
          <a:p>
            <a:pPr lvl="0" indent="424250" defTabSz="430225" fontAlgn="base">
              <a:spcBef>
                <a:spcPct val="0"/>
              </a:spcBef>
              <a:spcAft>
                <a:spcPct val="0"/>
              </a:spcAft>
              <a:defRPr/>
            </a:pPr>
            <a:r>
              <a:rPr lang="en-US" sz="2000" b="1">
                <a:solidFill>
                  <a:srgbClr val="0D7FBF"/>
                </a:solidFill>
                <a:latin typeface="Helvetica" pitchFamily="2" charset="0"/>
                <a:ea typeface="Trebuchet MS" pitchFamily="-84" charset="0"/>
                <a:cs typeface="Helvetica Light"/>
              </a:rPr>
              <a:t>CERN’s Accelerator 	Complex </a:t>
            </a:r>
            <a:r>
              <a:rPr lang="en-US" sz="1200">
                <a:solidFill>
                  <a:srgbClr val="0D7FBF"/>
                </a:solidFill>
                <a:latin typeface="Helvetica Light" panose="020B0403020202020204" pitchFamily="34" charset="0"/>
                <a:ea typeface="Trebuchet MS" pitchFamily="-84" charset="0"/>
                <a:cs typeface="Helvetica Light"/>
              </a:rPr>
              <a:t>(&gt; 50 km beam lines)</a:t>
            </a:r>
            <a:endParaRPr lang="en-US" sz="2000">
              <a:solidFill>
                <a:srgbClr val="0D7FBF"/>
              </a:solidFill>
              <a:latin typeface="Helvetica Light" panose="020B0403020202020204" pitchFamily="34" charset="0"/>
              <a:ea typeface="Trebuchet MS" pitchFamily="-84" charset="0"/>
              <a:cs typeface="Helvetica Light"/>
            </a:endParaRPr>
          </a:p>
        </p:txBody>
      </p:sp>
      <p:pic>
        <p:nvPicPr>
          <p:cNvPr id="14" name="Picture 13">
            <a:extLst>
              <a:ext uri="{FF2B5EF4-FFF2-40B4-BE49-F238E27FC236}">
                <a16:creationId xmlns:a16="http://schemas.microsoft.com/office/drawing/2014/main" id="{B0282BC4-A344-2E63-0106-6550FDD7DF41}"/>
              </a:ext>
            </a:extLst>
          </p:cNvPr>
          <p:cNvPicPr>
            <a:picLocks noChangeAspect="1"/>
          </p:cNvPicPr>
          <p:nvPr/>
        </p:nvPicPr>
        <p:blipFill>
          <a:blip r:embed="rId3"/>
          <a:stretch>
            <a:fillRect/>
          </a:stretch>
        </p:blipFill>
        <p:spPr>
          <a:xfrm>
            <a:off x="10012094" y="300034"/>
            <a:ext cx="1887771" cy="1223228"/>
          </a:xfrm>
          <a:prstGeom prst="rect">
            <a:avLst/>
          </a:prstGeom>
        </p:spPr>
      </p:pic>
      <p:sp>
        <p:nvSpPr>
          <p:cNvPr id="15" name="TextBox 14">
            <a:extLst>
              <a:ext uri="{FF2B5EF4-FFF2-40B4-BE49-F238E27FC236}">
                <a16:creationId xmlns:a16="http://schemas.microsoft.com/office/drawing/2014/main" id="{21A57DD7-1BA6-E702-AE74-CF332A4E3529}"/>
              </a:ext>
            </a:extLst>
          </p:cNvPr>
          <p:cNvSpPr txBox="1"/>
          <p:nvPr/>
        </p:nvSpPr>
        <p:spPr>
          <a:xfrm>
            <a:off x="9913906" y="71441"/>
            <a:ext cx="1093569" cy="261610"/>
          </a:xfrm>
          <a:prstGeom prst="rect">
            <a:avLst/>
          </a:prstGeom>
          <a:noFill/>
        </p:spPr>
        <p:txBody>
          <a:bodyPr wrap="none" rtlCol="0">
            <a:spAutoFit/>
          </a:bodyPr>
          <a:lstStyle/>
          <a:p>
            <a:pPr marL="0" algn="l">
              <a:spcBef>
                <a:spcPts val="3000"/>
              </a:spcBef>
            </a:pPr>
            <a:r>
              <a:rPr lang="en-CH"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LHC (6.8 TeV)</a:t>
            </a:r>
          </a:p>
        </p:txBody>
      </p:sp>
      <p:pic>
        <p:nvPicPr>
          <p:cNvPr id="18" name="Picture 17">
            <a:extLst>
              <a:ext uri="{FF2B5EF4-FFF2-40B4-BE49-F238E27FC236}">
                <a16:creationId xmlns:a16="http://schemas.microsoft.com/office/drawing/2014/main" id="{DDC9A629-830C-4AA4-9F23-C3329A3E9283}"/>
              </a:ext>
            </a:extLst>
          </p:cNvPr>
          <p:cNvPicPr>
            <a:picLocks noChangeAspect="1"/>
          </p:cNvPicPr>
          <p:nvPr/>
        </p:nvPicPr>
        <p:blipFill>
          <a:blip r:embed="rId4"/>
          <a:stretch>
            <a:fillRect/>
          </a:stretch>
        </p:blipFill>
        <p:spPr>
          <a:xfrm>
            <a:off x="381908" y="2253689"/>
            <a:ext cx="1887771" cy="1258514"/>
          </a:xfrm>
          <a:prstGeom prst="rect">
            <a:avLst/>
          </a:prstGeom>
        </p:spPr>
      </p:pic>
      <p:sp>
        <p:nvSpPr>
          <p:cNvPr id="21" name="TextBox 20">
            <a:extLst>
              <a:ext uri="{FF2B5EF4-FFF2-40B4-BE49-F238E27FC236}">
                <a16:creationId xmlns:a16="http://schemas.microsoft.com/office/drawing/2014/main" id="{BA81FE46-397A-6DCE-A42C-7F79279AF85A}"/>
              </a:ext>
            </a:extLst>
          </p:cNvPr>
          <p:cNvSpPr txBox="1"/>
          <p:nvPr/>
        </p:nvSpPr>
        <p:spPr>
          <a:xfrm>
            <a:off x="333198" y="1992079"/>
            <a:ext cx="958917" cy="261610"/>
          </a:xfrm>
          <a:prstGeom prst="rect">
            <a:avLst/>
          </a:prstGeom>
          <a:noFill/>
        </p:spPr>
        <p:txBody>
          <a:bodyPr wrap="none" rtlCol="0">
            <a:spAutoFit/>
          </a:bodyPr>
          <a:lstStyle/>
          <a:p>
            <a:pPr marL="0" algn="l">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PS (26 GeV)</a:t>
            </a:r>
          </a:p>
        </p:txBody>
      </p:sp>
      <p:pic>
        <p:nvPicPr>
          <p:cNvPr id="23" name="Picture 22">
            <a:extLst>
              <a:ext uri="{FF2B5EF4-FFF2-40B4-BE49-F238E27FC236}">
                <a16:creationId xmlns:a16="http://schemas.microsoft.com/office/drawing/2014/main" id="{5D5196D3-DB40-9572-30CD-F0267284DA67}"/>
              </a:ext>
            </a:extLst>
          </p:cNvPr>
          <p:cNvPicPr>
            <a:picLocks noChangeAspect="1"/>
          </p:cNvPicPr>
          <p:nvPr/>
        </p:nvPicPr>
        <p:blipFill>
          <a:blip r:embed="rId5"/>
          <a:stretch>
            <a:fillRect/>
          </a:stretch>
        </p:blipFill>
        <p:spPr>
          <a:xfrm>
            <a:off x="381908" y="3604739"/>
            <a:ext cx="1887771" cy="1202780"/>
          </a:xfrm>
          <a:prstGeom prst="rect">
            <a:avLst/>
          </a:prstGeom>
        </p:spPr>
      </p:pic>
      <p:sp>
        <p:nvSpPr>
          <p:cNvPr id="27" name="TextBox 26">
            <a:extLst>
              <a:ext uri="{FF2B5EF4-FFF2-40B4-BE49-F238E27FC236}">
                <a16:creationId xmlns:a16="http://schemas.microsoft.com/office/drawing/2014/main" id="{9BAD3310-59A1-F7DD-D033-54650E7AA73E}"/>
              </a:ext>
            </a:extLst>
          </p:cNvPr>
          <p:cNvSpPr txBox="1"/>
          <p:nvPr/>
        </p:nvSpPr>
        <p:spPr>
          <a:xfrm>
            <a:off x="2280037" y="4462779"/>
            <a:ext cx="851883" cy="430887"/>
          </a:xfrm>
          <a:prstGeom prst="rect">
            <a:avLst/>
          </a:prstGeom>
          <a:noFill/>
        </p:spPr>
        <p:txBody>
          <a:bodyPr wrap="square" rtlCol="0">
            <a:spAutoFit/>
          </a:bodyPr>
          <a:lstStyle/>
          <a:p>
            <a:pPr marL="0" algn="l">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Booster (2.0 GeV)</a:t>
            </a:r>
          </a:p>
        </p:txBody>
      </p:sp>
      <p:pic>
        <p:nvPicPr>
          <p:cNvPr id="7174" name="Picture 6">
            <a:extLst>
              <a:ext uri="{FF2B5EF4-FFF2-40B4-BE49-F238E27FC236}">
                <a16:creationId xmlns:a16="http://schemas.microsoft.com/office/drawing/2014/main" id="{830F0B52-D20B-BF11-0F04-D417FBB933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908" y="4896704"/>
            <a:ext cx="1887771" cy="125949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290D19D3-DACF-931A-0802-FC714162303C}"/>
              </a:ext>
            </a:extLst>
          </p:cNvPr>
          <p:cNvSpPr txBox="1"/>
          <p:nvPr/>
        </p:nvSpPr>
        <p:spPr>
          <a:xfrm>
            <a:off x="2280037" y="5460661"/>
            <a:ext cx="1560443" cy="769441"/>
          </a:xfrm>
          <a:prstGeom prst="rect">
            <a:avLst/>
          </a:prstGeom>
          <a:noFill/>
        </p:spPr>
        <p:txBody>
          <a:bodyPr wrap="square" rtlCol="0">
            <a:spAutoFit/>
          </a:bodyPr>
          <a:lstStyle/>
          <a:p>
            <a:pPr marL="0" algn="l">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LINAC5 (160 MeV H</a:t>
            </a:r>
            <a:r>
              <a:rPr lang="en-CH" sz="1100" baseline="300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charge-exchange (stripping) injection into Booster</a:t>
            </a: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a:t>
            </a:r>
          </a:p>
        </p:txBody>
      </p:sp>
      <p:pic>
        <p:nvPicPr>
          <p:cNvPr id="2" name="Picture 1">
            <a:extLst>
              <a:ext uri="{FF2B5EF4-FFF2-40B4-BE49-F238E27FC236}">
                <a16:creationId xmlns:a16="http://schemas.microsoft.com/office/drawing/2014/main" id="{2D358023-E7DA-B978-A352-CC9E406103AD}"/>
              </a:ext>
            </a:extLst>
          </p:cNvPr>
          <p:cNvPicPr>
            <a:picLocks noChangeAspect="1"/>
          </p:cNvPicPr>
          <p:nvPr/>
        </p:nvPicPr>
        <p:blipFill>
          <a:blip r:embed="rId7"/>
          <a:srcRect t="8240" b="7618"/>
          <a:stretch>
            <a:fillRect/>
          </a:stretch>
        </p:blipFill>
        <p:spPr>
          <a:xfrm>
            <a:off x="8040980" y="300034"/>
            <a:ext cx="1887771" cy="1223228"/>
          </a:xfrm>
          <a:prstGeom prst="rect">
            <a:avLst/>
          </a:prstGeom>
        </p:spPr>
      </p:pic>
      <p:sp>
        <p:nvSpPr>
          <p:cNvPr id="5" name="TextBox 4">
            <a:extLst>
              <a:ext uri="{FF2B5EF4-FFF2-40B4-BE49-F238E27FC236}">
                <a16:creationId xmlns:a16="http://schemas.microsoft.com/office/drawing/2014/main" id="{2CB9AEC7-1BCA-9B7A-C9E9-6BFF656406E3}"/>
              </a:ext>
            </a:extLst>
          </p:cNvPr>
          <p:cNvSpPr txBox="1"/>
          <p:nvPr/>
        </p:nvSpPr>
        <p:spPr>
          <a:xfrm>
            <a:off x="7946014" y="71441"/>
            <a:ext cx="1156086" cy="261610"/>
          </a:xfrm>
          <a:prstGeom prst="rect">
            <a:avLst/>
          </a:prstGeom>
          <a:noFill/>
        </p:spPr>
        <p:txBody>
          <a:bodyPr wrap="none" rtlCol="0">
            <a:spAutoFit/>
          </a:bodyPr>
          <a:lstStyle/>
          <a:p>
            <a:pPr marL="0" algn="l">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SPS (450 GeV)</a:t>
            </a:r>
          </a:p>
        </p:txBody>
      </p:sp>
      <p:sp>
        <p:nvSpPr>
          <p:cNvPr id="6" name="Slide Number Placeholder 1">
            <a:extLst>
              <a:ext uri="{FF2B5EF4-FFF2-40B4-BE49-F238E27FC236}">
                <a16:creationId xmlns:a16="http://schemas.microsoft.com/office/drawing/2014/main" id="{A4F0F449-DE96-56B6-0FFA-89F6280043A7}"/>
              </a:ext>
            </a:extLst>
          </p:cNvPr>
          <p:cNvSpPr>
            <a:spLocks noGrp="1"/>
          </p:cNvSpPr>
          <p:nvPr>
            <p:ph type="sldNum" sz="quarter" idx="4"/>
          </p:nvPr>
        </p:nvSpPr>
        <p:spPr>
          <a:xfrm>
            <a:off x="9329563" y="6545798"/>
            <a:ext cx="2844800" cy="365125"/>
          </a:xfrm>
        </p:spPr>
        <p:txBody>
          <a:bodyPr/>
          <a:lstStyle/>
          <a:p>
            <a:pPr>
              <a:defRPr/>
            </a:pPr>
            <a:fld id="{611C2F03-9E95-40C9-A99F-3C4F7EE8CF2A}" type="slidenum">
              <a:rPr lang="en-GB" smtClean="0"/>
              <a:pPr>
                <a:defRPr/>
              </a:pPr>
              <a:t>54</a:t>
            </a:fld>
            <a:endParaRPr lang="en-GB"/>
          </a:p>
        </p:txBody>
      </p:sp>
    </p:spTree>
    <p:extLst>
      <p:ext uri="{BB962C8B-B14F-4D97-AF65-F5344CB8AC3E}">
        <p14:creationId xmlns:p14="http://schemas.microsoft.com/office/powerpoint/2010/main" val="14109819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4921-3FA5-C5C4-9041-7184137BAE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EE5651-140C-5988-A099-539837B164AF}"/>
              </a:ext>
            </a:extLst>
          </p:cNvPr>
          <p:cNvSpPr>
            <a:spLocks noGrp="1"/>
          </p:cNvSpPr>
          <p:nvPr>
            <p:ph type="sldNum" sz="quarter" idx="4"/>
          </p:nvPr>
        </p:nvSpPr>
        <p:spPr/>
        <p:txBody>
          <a:bodyPr/>
          <a:lstStyle/>
          <a:p>
            <a:pPr>
              <a:defRPr/>
            </a:pPr>
            <a:fld id="{611C2F03-9E95-40C9-A99F-3C4F7EE8CF2A}" type="slidenum">
              <a:rPr lang="en-GB" smtClean="0"/>
              <a:pPr>
                <a:defRPr/>
              </a:pPr>
              <a:t>55</a:t>
            </a:fld>
            <a:endParaRPr lang="en-GB"/>
          </a:p>
        </p:txBody>
      </p:sp>
      <p:sp>
        <p:nvSpPr>
          <p:cNvPr id="3" name="TextBox 2">
            <a:extLst>
              <a:ext uri="{FF2B5EF4-FFF2-40B4-BE49-F238E27FC236}">
                <a16:creationId xmlns:a16="http://schemas.microsoft.com/office/drawing/2014/main" id="{F3D90E8F-33EF-A01D-A9C0-B9C97A9B8291}"/>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Accelerating protons in the LHC</a:t>
            </a:r>
            <a:endParaRPr lang="en-US" sz="2800">
              <a:solidFill>
                <a:srgbClr val="0D7FBF"/>
              </a:solidFill>
              <a:latin typeface="Helvetica Light" pitchFamily="2" charset="0"/>
              <a:ea typeface="Trebuchet MS" pitchFamily="-84" charset="0"/>
              <a:cs typeface="Helvetica Light"/>
            </a:endParaRPr>
          </a:p>
        </p:txBody>
      </p:sp>
      <p:pic>
        <p:nvPicPr>
          <p:cNvPr id="7" name="Picture 6">
            <a:extLst>
              <a:ext uri="{FF2B5EF4-FFF2-40B4-BE49-F238E27FC236}">
                <a16:creationId xmlns:a16="http://schemas.microsoft.com/office/drawing/2014/main" id="{052E537F-A76C-449B-F4AA-E57AF6003186}"/>
              </a:ext>
            </a:extLst>
          </p:cNvPr>
          <p:cNvPicPr>
            <a:picLocks noChangeAspect="1"/>
          </p:cNvPicPr>
          <p:nvPr/>
        </p:nvPicPr>
        <p:blipFill>
          <a:blip r:embed="rId2"/>
          <a:stretch>
            <a:fillRect/>
          </a:stretch>
        </p:blipFill>
        <p:spPr>
          <a:xfrm>
            <a:off x="7500938" y="1106030"/>
            <a:ext cx="4424585" cy="2794475"/>
          </a:xfrm>
          <a:prstGeom prst="rect">
            <a:avLst/>
          </a:prstGeom>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FE04B89-A023-4059-E54B-78B933C68F7B}"/>
                  </a:ext>
                </a:extLst>
              </p:cNvPr>
              <p:cNvSpPr/>
              <p:nvPr/>
            </p:nvSpPr>
            <p:spPr>
              <a:xfrm>
                <a:off x="623288" y="1106030"/>
                <a:ext cx="6303985" cy="4031873"/>
              </a:xfrm>
              <a:prstGeom prst="rect">
                <a:avLst/>
              </a:prstGeom>
            </p:spPr>
            <p:txBody>
              <a:bodyPr wrap="square">
                <a:spAutoFit/>
              </a:bodyPr>
              <a:lstStyle/>
              <a:p>
                <a:pPr defTabSz="457200" fontAlgn="base">
                  <a:spcBef>
                    <a:spcPts val="1800"/>
                  </a:spcBef>
                  <a:spcAft>
                    <a:spcPct val="0"/>
                  </a:spcAft>
                  <a:defRPr/>
                </a:pPr>
                <a:r>
                  <a:rPr lang="en-US" sz="1600" b="1" dirty="0">
                    <a:solidFill>
                      <a:srgbClr val="000000"/>
                    </a:solidFill>
                    <a:latin typeface="Helvetica" pitchFamily="2" charset="0"/>
                  </a:rPr>
                  <a:t>Oscillating microwave fields accelerate the protons in the LHC</a:t>
                </a:r>
              </a:p>
              <a:p>
                <a:pPr marL="285750" lvl="0" indent="-285750">
                  <a:spcBef>
                    <a:spcPts val="1800"/>
                  </a:spcBef>
                  <a:buFont typeface="Arial" panose="020B0604020202020204" pitchFamily="34" charset="0"/>
                  <a:buChar char="•"/>
                </a:pPr>
                <a:r>
                  <a:rPr lang="en-US" sz="1400" dirty="0">
                    <a:solidFill>
                      <a:prstClr val="black"/>
                    </a:solidFill>
                    <a:latin typeface="Helvetica" pitchFamily="2" charset="0"/>
                    <a:ea typeface="Helvetica Light" charset="0"/>
                    <a:cs typeface="Helvetica Light" charset="0"/>
                    <a:sym typeface="Wingdings" pitchFamily="2" charset="2"/>
                  </a:rPr>
                  <a:t>16 400 MHz superconducting RF cavities (8 per beam in 4 cryomodules) each provide up to 2 MV (16 MV per beam). During energy ramp, only a small phase component of this voltage accelerates the protons; most provides longitudinal focusing and keeps the bunches stable</a:t>
                </a:r>
              </a:p>
              <a:p>
                <a:pPr marL="285750" lvl="0" indent="-285750">
                  <a:spcBef>
                    <a:spcPts val="1200"/>
                  </a:spcBef>
                  <a:buFont typeface="Arial" panose="020B0604020202020204" pitchFamily="34" charset="0"/>
                  <a:buChar char="•"/>
                </a:pPr>
                <a:r>
                  <a:rPr lang="en-GB" sz="1400" dirty="0">
                    <a:solidFill>
                      <a:prstClr val="black"/>
                    </a:solidFill>
                    <a:latin typeface="Helvetica" pitchFamily="2" charset="0"/>
                    <a:ea typeface="Helvetica Light" charset="0"/>
                    <a:cs typeface="Helvetica Light" charset="0"/>
                    <a:sym typeface="Wingdings" pitchFamily="2" charset="2"/>
                  </a:rPr>
                  <a:t>Each cavity is driven by a high-power klystron, a tube containing electron beams, intensity-modulated to a frequency of 400.8 MHz</a:t>
                </a:r>
              </a:p>
              <a:p>
                <a:pPr marL="285750" lvl="0" indent="-285750">
                  <a:spcBef>
                    <a:spcPts val="1200"/>
                  </a:spcBef>
                  <a:buFont typeface="Arial" panose="020B0604020202020204" pitchFamily="34" charset="0"/>
                  <a:buChar char="•"/>
                </a:pPr>
                <a:r>
                  <a:rPr lang="en-GB" sz="1400" dirty="0">
                    <a:solidFill>
                      <a:prstClr val="black"/>
                    </a:solidFill>
                    <a:latin typeface="Helvetica" pitchFamily="2" charset="0"/>
                    <a:sym typeface="Wingdings" pitchFamily="2" charset="2"/>
                  </a:rPr>
                  <a:t>Acceleration rate is limited by synchronous ramping of dipole fields with the beam momentum</a:t>
                </a:r>
              </a:p>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Helvetica" pitchFamily="2" charset="0"/>
                    <a:ea typeface="+mn-ea"/>
                    <a:cs typeface="+mn-cs"/>
                  </a:rPr>
                  <a:t>What</a:t>
                </a:r>
                <a:r>
                  <a:rPr kumimoji="0" lang="en-US" sz="1600" b="0"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US" sz="1600" b="1" i="0" u="none" strike="noStrike" kern="1200" cap="none" spc="0" normalizeH="0" baseline="0" noProof="0" dirty="0">
                    <a:ln>
                      <a:noFill/>
                    </a:ln>
                    <a:solidFill>
                      <a:srgbClr val="000000"/>
                    </a:solidFill>
                    <a:effectLst/>
                    <a:uLnTx/>
                    <a:uFillTx/>
                    <a:latin typeface="Helvetica" pitchFamily="2" charset="0"/>
                    <a:ea typeface="+mn-ea"/>
                    <a:cs typeface="+mn-cs"/>
                  </a:rPr>
                  <a:t>limits their energy?</a:t>
                </a:r>
              </a:p>
              <a:p>
                <a:pPr marL="285750" lvl="0" indent="-285750">
                  <a:spcBef>
                    <a:spcPts val="1200"/>
                  </a:spcBef>
                  <a:buFont typeface="Arial" panose="020B0604020202020204" pitchFamily="34" charset="0"/>
                  <a:buChar char="•"/>
                </a:pPr>
                <a:r>
                  <a:rPr lang="en-CH" sz="1400" dirty="0">
                    <a:latin typeface="Helvetica" pitchFamily="2" charset="0"/>
                  </a:rPr>
                  <a:t>Bending power of dipole magnets for given bending radius:                                                            </a:t>
                </a:r>
                <a14:m>
                  <m:oMath xmlns:m="http://schemas.openxmlformats.org/officeDocument/2006/math">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𝐸</m:t>
                        </m:r>
                      </m:e>
                      <m:sub>
                        <m:r>
                          <m:rPr>
                            <m:sty m:val="p"/>
                          </m:rPr>
                          <a:rPr lang="en-US" sz="1400" b="0" i="0" smtClean="0">
                            <a:latin typeface="Cambria Math" panose="02040503050406030204" pitchFamily="18" charset="0"/>
                            <a:ea typeface="Cambria Math" panose="02040503050406030204" pitchFamily="18" charset="0"/>
                          </a:rPr>
                          <m:t>beam</m:t>
                        </m:r>
                      </m:sub>
                    </m:sSub>
                    <m:d>
                      <m:dPr>
                        <m:begChr m:val="["/>
                        <m:endChr m:val="]"/>
                        <m:ctrlPr>
                          <a:rPr lang="en-US" sz="1400" b="0" i="0" smtClean="0">
                            <a:latin typeface="Cambria Math" panose="02040503050406030204" pitchFamily="18" charset="0"/>
                            <a:ea typeface="Cambria Math" panose="02040503050406030204" pitchFamily="18" charset="0"/>
                          </a:rPr>
                        </m:ctrlPr>
                      </m:dPr>
                      <m:e>
                        <m:r>
                          <m:rPr>
                            <m:sty m:val="p"/>
                          </m:rPr>
                          <a:rPr lang="en-US" sz="1400" b="0" i="0" smtClean="0">
                            <a:latin typeface="Cambria Math" panose="02040503050406030204" pitchFamily="18" charset="0"/>
                            <a:ea typeface="Cambria Math" panose="02040503050406030204" pitchFamily="18" charset="0"/>
                          </a:rPr>
                          <m:t>TeV</m:t>
                        </m:r>
                      </m:e>
                    </m:d>
                    <m:r>
                      <a:rPr lang="en-CH" sz="1400">
                        <a:latin typeface="Cambria Math" panose="02040503050406030204" pitchFamily="18" charset="0"/>
                      </a:rPr>
                      <m:t>≈</m:t>
                    </m:r>
                    <m:r>
                      <a:rPr lang="en-US" sz="1400" b="0" i="0" smtClean="0">
                        <a:latin typeface="Cambria Math" panose="02040503050406030204" pitchFamily="18" charset="0"/>
                        <a:ea typeface="Cambria Math" panose="02040503050406030204" pitchFamily="18" charset="0"/>
                      </a:rPr>
                      <m:t>0.3</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𝐵</m:t>
                    </m:r>
                    <m:d>
                      <m:dPr>
                        <m:begChr m:val="["/>
                        <m:endChr m:val="]"/>
                        <m:ctrlPr>
                          <a:rPr lang="en-US" sz="1400" b="0" i="0" smtClean="0">
                            <a:latin typeface="Cambria Math" panose="02040503050406030204" pitchFamily="18" charset="0"/>
                            <a:ea typeface="Cambria Math" panose="02040503050406030204" pitchFamily="18" charset="0"/>
                          </a:rPr>
                        </m:ctrlPr>
                      </m:dPr>
                      <m:e>
                        <m:r>
                          <m:rPr>
                            <m:sty m:val="p"/>
                          </m:rPr>
                          <a:rPr lang="en-US" sz="1400" b="0" i="0" smtClean="0">
                            <a:latin typeface="Cambria Math" panose="02040503050406030204" pitchFamily="18" charset="0"/>
                            <a:ea typeface="Cambria Math" panose="02040503050406030204" pitchFamily="18" charset="0"/>
                          </a:rPr>
                          <m:t>T</m:t>
                        </m:r>
                      </m:e>
                    </m:d>
                    <m:r>
                      <a:rPr lang="en-US" sz="1400" b="0" i="1" smtClean="0">
                        <a:latin typeface="Cambria Math" panose="02040503050406030204" pitchFamily="18" charset="0"/>
                        <a:ea typeface="Cambria Math" panose="02040503050406030204" pitchFamily="18" charset="0"/>
                      </a:rPr>
                      <m:t>∙</m:t>
                    </m:r>
                    <m:r>
                      <a:rPr lang="en-CH" sz="1400" i="1">
                        <a:latin typeface="Cambria Math" panose="02040503050406030204" pitchFamily="18" charset="0"/>
                        <a:ea typeface="Cambria Math" panose="02040503050406030204" pitchFamily="18" charset="0"/>
                      </a:rPr>
                      <m:t>𝜚</m:t>
                    </m:r>
                    <m:d>
                      <m:dPr>
                        <m:begChr m:val="["/>
                        <m:endChr m:val="]"/>
                        <m:ctrlPr>
                          <a:rPr lang="en-US" sz="1400" b="0" i="0" smtClean="0">
                            <a:latin typeface="Cambria Math" panose="02040503050406030204" pitchFamily="18" charset="0"/>
                            <a:ea typeface="Cambria Math" panose="02040503050406030204" pitchFamily="18" charset="0"/>
                          </a:rPr>
                        </m:ctrlPr>
                      </m:dPr>
                      <m:e>
                        <m:r>
                          <m:rPr>
                            <m:sty m:val="p"/>
                          </m:rPr>
                          <a:rPr lang="en-US" sz="1400" b="0" i="0" smtClean="0">
                            <a:latin typeface="Cambria Math" panose="02040503050406030204" pitchFamily="18" charset="0"/>
                            <a:ea typeface="Cambria Math" panose="02040503050406030204" pitchFamily="18" charset="0"/>
                          </a:rPr>
                          <m:t>km</m:t>
                        </m:r>
                      </m:e>
                    </m:d>
                    <m:r>
                      <a:rPr lang="en-CH" sz="1400">
                        <a:latin typeface="Cambria Math" panose="02040503050406030204" pitchFamily="18" charset="0"/>
                      </a:rPr>
                      <m:t>≈</m:t>
                    </m:r>
                    <m:r>
                      <a:rPr lang="en-US" sz="1400" b="0" i="0" smtClean="0">
                        <a:latin typeface="Cambria Math" panose="02040503050406030204" pitchFamily="18" charset="0"/>
                      </a:rPr>
                      <m:t>0.3</m:t>
                    </m:r>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8.3 </m:t>
                    </m:r>
                    <m:r>
                      <m:rPr>
                        <m:sty m:val="p"/>
                      </m:rPr>
                      <a:rPr lang="en-US" sz="1400" b="0" i="0" smtClean="0">
                        <a:latin typeface="Cambria Math" panose="02040503050406030204" pitchFamily="18" charset="0"/>
                        <a:ea typeface="Cambria Math" panose="02040503050406030204" pitchFamily="18" charset="0"/>
                      </a:rPr>
                      <m:t>T</m:t>
                    </m:r>
                    <m:r>
                      <a:rPr lang="en-US" sz="1400" i="1">
                        <a:latin typeface="Cambria Math" panose="02040503050406030204" pitchFamily="18" charset="0"/>
                        <a:ea typeface="Cambria Math" panose="02040503050406030204" pitchFamily="18" charset="0"/>
                      </a:rPr>
                      <m:t>∙</m:t>
                    </m:r>
                    <m:r>
                      <a:rPr lang="en-US" sz="1400" b="0" i="0" smtClean="0">
                        <a:latin typeface="Cambria Math" panose="02040503050406030204" pitchFamily="18" charset="0"/>
                        <a:ea typeface="Cambria Math" panose="02040503050406030204" pitchFamily="18" charset="0"/>
                      </a:rPr>
                      <m:t>2.8 </m:t>
                    </m:r>
                    <m:r>
                      <m:rPr>
                        <m:sty m:val="p"/>
                      </m:rPr>
                      <a:rPr lang="en-US" sz="1400" b="0" i="0" smtClean="0">
                        <a:latin typeface="Cambria Math" panose="02040503050406030204" pitchFamily="18" charset="0"/>
                        <a:ea typeface="Cambria Math" panose="02040503050406030204" pitchFamily="18" charset="0"/>
                      </a:rPr>
                      <m:t>km</m:t>
                    </m:r>
                  </m:oMath>
                </a14:m>
                <a:r>
                  <a:rPr lang="en-CH" sz="1400" dirty="0"/>
                  <a:t> </a:t>
                </a:r>
                <a14:m>
                  <m:oMath xmlns:m="http://schemas.openxmlformats.org/officeDocument/2006/math">
                    <m:r>
                      <a:rPr lang="en-CH" sz="1400">
                        <a:latin typeface="Cambria Math" panose="02040503050406030204" pitchFamily="18" charset="0"/>
                      </a:rPr>
                      <m:t>≈</m:t>
                    </m:r>
                    <m:r>
                      <a:rPr lang="en-US" sz="1400" b="0" i="1" smtClean="0">
                        <a:latin typeface="Cambria Math" panose="02040503050406030204" pitchFamily="18" charset="0"/>
                      </a:rPr>
                      <m:t>7</m:t>
                    </m:r>
                    <m:r>
                      <a:rPr lang="en-US" sz="1400" b="0" i="0" smtClean="0">
                        <a:latin typeface="Cambria Math" panose="02040503050406030204" pitchFamily="18" charset="0"/>
                      </a:rPr>
                      <m:t> </m:t>
                    </m:r>
                    <m:r>
                      <m:rPr>
                        <m:sty m:val="p"/>
                      </m:rPr>
                      <a:rPr lang="en-US" sz="1400" b="0" i="0" smtClean="0">
                        <a:latin typeface="Cambria Math" panose="02040503050406030204" pitchFamily="18" charset="0"/>
                      </a:rPr>
                      <m:t>TeV</m:t>
                    </m:r>
                  </m:oMath>
                </a14:m>
                <a:endParaRPr lang="en-CH" sz="1400" dirty="0">
                  <a:latin typeface="Helvetica" pitchFamily="2" charset="0"/>
                </a:endParaRPr>
              </a:p>
              <a:p>
                <a:pPr marL="285750" lvl="0" indent="-285750">
                  <a:spcBef>
                    <a:spcPts val="1200"/>
                  </a:spcBef>
                  <a:buFont typeface="Arial" panose="020B0604020202020204" pitchFamily="34" charset="0"/>
                  <a:buChar char="•"/>
                </a:pPr>
                <a:r>
                  <a:rPr lang="en-CH" sz="1400" dirty="0">
                    <a:latin typeface="Helvetica" pitchFamily="2" charset="0"/>
                  </a:rPr>
                  <a:t>High-field magnets are key for hadron colliders</a:t>
                </a:r>
              </a:p>
            </p:txBody>
          </p:sp>
        </mc:Choice>
        <mc:Fallback xmlns="">
          <p:sp>
            <p:nvSpPr>
              <p:cNvPr id="5" name="Rectangle 4">
                <a:extLst>
                  <a:ext uri="{FF2B5EF4-FFF2-40B4-BE49-F238E27FC236}">
                    <a16:creationId xmlns:a16="http://schemas.microsoft.com/office/drawing/2014/main" id="{1FE04B89-A023-4059-E54B-78B933C68F7B}"/>
                  </a:ext>
                </a:extLst>
              </p:cNvPr>
              <p:cNvSpPr>
                <a:spLocks noRot="1" noChangeAspect="1" noMove="1" noResize="1" noEditPoints="1" noAdjustHandles="1" noChangeArrowheads="1" noChangeShapeType="1" noTextEdit="1"/>
              </p:cNvSpPr>
              <p:nvPr/>
            </p:nvSpPr>
            <p:spPr>
              <a:xfrm>
                <a:off x="623288" y="1106030"/>
                <a:ext cx="6303985" cy="4031873"/>
              </a:xfrm>
              <a:prstGeom prst="rect">
                <a:avLst/>
              </a:prstGeom>
              <a:blipFill>
                <a:blip r:embed="rId3"/>
                <a:stretch>
                  <a:fillRect l="-402" t="-313" r="-27711" b="-627"/>
                </a:stretch>
              </a:blipFill>
            </p:spPr>
            <p:txBody>
              <a:bodyPr/>
              <a:lstStyle/>
              <a:p>
                <a:r>
                  <a:rPr lang="en-GB">
                    <a:noFill/>
                  </a:rPr>
                  <a:t> </a:t>
                </a:r>
              </a:p>
            </p:txBody>
          </p:sp>
        </mc:Fallback>
      </mc:AlternateContent>
      <p:pic>
        <p:nvPicPr>
          <p:cNvPr id="8194" name="Picture 2" descr="Operating principle Simulated longitudinal electron speeds, from blue (stationary) to orange (fast), overlaid on a simplified schematic of a TH2167HE-style klystron. An electron gun (left) emits electrons that are bunched by an input cavity which is excited by an input RF wave (red arrow, left). Four intermediate cavities improve electron bunching, until the output cavity quickly decelerates the now tightly bunched electrons, yielding a strongly amplified RF wave (red arrow, right) through a coaxial waveguide. The vacuum tube is encased within a solenoid to contain the beam. Credit: I Syratchev (simulation)/A Epshtein (art)">
            <a:extLst>
              <a:ext uri="{FF2B5EF4-FFF2-40B4-BE49-F238E27FC236}">
                <a16:creationId xmlns:a16="http://schemas.microsoft.com/office/drawing/2014/main" id="{6D5EE2EB-F54D-2BF2-C5AE-278FD9E6AC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4137" y="4037276"/>
            <a:ext cx="3656013" cy="255607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A15E75F-07DC-6095-BDAA-4D8ADCA86A5C}"/>
              </a:ext>
            </a:extLst>
          </p:cNvPr>
          <p:cNvPicPr>
            <a:picLocks noChangeAspect="1"/>
          </p:cNvPicPr>
          <p:nvPr/>
        </p:nvPicPr>
        <p:blipFill>
          <a:blip r:embed="rId5"/>
          <a:stretch>
            <a:fillRect/>
          </a:stretch>
        </p:blipFill>
        <p:spPr>
          <a:xfrm>
            <a:off x="1018452" y="5191384"/>
            <a:ext cx="1427874" cy="1401965"/>
          </a:xfrm>
          <a:prstGeom prst="rect">
            <a:avLst/>
          </a:prstGeom>
        </p:spPr>
      </p:pic>
      <p:sp>
        <p:nvSpPr>
          <p:cNvPr id="10" name="TextBox 9">
            <a:extLst>
              <a:ext uri="{FF2B5EF4-FFF2-40B4-BE49-F238E27FC236}">
                <a16:creationId xmlns:a16="http://schemas.microsoft.com/office/drawing/2014/main" id="{CA11FDA0-B664-1AD6-7247-2A33204D6A9C}"/>
              </a:ext>
            </a:extLst>
          </p:cNvPr>
          <p:cNvSpPr txBox="1"/>
          <p:nvPr/>
        </p:nvSpPr>
        <p:spPr>
          <a:xfrm>
            <a:off x="2491217" y="5150755"/>
            <a:ext cx="3228974" cy="646331"/>
          </a:xfrm>
          <a:prstGeom prst="rect">
            <a:avLst/>
          </a:prstGeom>
          <a:noFill/>
        </p:spPr>
        <p:txBody>
          <a:bodyPr wrap="square" rtlCol="0">
            <a:spAutoFit/>
          </a:bodyPr>
          <a:lstStyle/>
          <a:p>
            <a:pPr>
              <a:spcBef>
                <a:spcPts val="3000"/>
              </a:spcBef>
            </a:pPr>
            <a:r>
              <a:rPr lang="en-CH"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LHC: multifilament NbTi alloy superconducting wire (“strand”, 0.85 mm) surrounded by copper stabiliser, 11,800 A</a:t>
            </a:r>
          </a:p>
        </p:txBody>
      </p:sp>
      <p:sp>
        <p:nvSpPr>
          <p:cNvPr id="6" name="TextBox 5">
            <a:extLst>
              <a:ext uri="{FF2B5EF4-FFF2-40B4-BE49-F238E27FC236}">
                <a16:creationId xmlns:a16="http://schemas.microsoft.com/office/drawing/2014/main" id="{690F9656-E8AC-1586-923A-F1B5E21DA7DE}"/>
              </a:ext>
            </a:extLst>
          </p:cNvPr>
          <p:cNvSpPr txBox="1"/>
          <p:nvPr/>
        </p:nvSpPr>
        <p:spPr>
          <a:xfrm>
            <a:off x="8115134" y="5377942"/>
            <a:ext cx="764953" cy="215444"/>
          </a:xfrm>
          <a:prstGeom prst="rect">
            <a:avLst/>
          </a:prstGeom>
          <a:noFill/>
        </p:spPr>
        <p:txBody>
          <a:bodyPr wrap="none" rtlCol="0">
            <a:spAutoFit/>
          </a:bodyPr>
          <a:lstStyle/>
          <a:p>
            <a:pPr marL="0" algn="l">
              <a:spcBef>
                <a:spcPts val="3000"/>
              </a:spcBef>
            </a:pPr>
            <a:r>
              <a:rPr lang="en-GB" sz="800" dirty="0">
                <a:solidFill>
                  <a:schemeClr val="tx1">
                    <a:lumMod val="75000"/>
                    <a:lumOff val="25000"/>
                  </a:schemeClr>
                </a:solidFill>
                <a:latin typeface="Helvetica" pitchFamily="2" charset="0"/>
                <a:ea typeface="Helvetica Light" charset="0"/>
                <a:cs typeface="Calibri Light" panose="020F0302020204030204" pitchFamily="34" charset="0"/>
                <a:sym typeface="Wingdings" pitchFamily="2" charset="2"/>
              </a:rPr>
              <a:t>Electron gun</a:t>
            </a:r>
          </a:p>
        </p:txBody>
      </p:sp>
      <p:sp>
        <p:nvSpPr>
          <p:cNvPr id="11" name="TextBox 10">
            <a:extLst>
              <a:ext uri="{FF2B5EF4-FFF2-40B4-BE49-F238E27FC236}">
                <a16:creationId xmlns:a16="http://schemas.microsoft.com/office/drawing/2014/main" id="{5F1F4E2F-BC95-4628-9A96-A4E6FFBDD517}"/>
              </a:ext>
            </a:extLst>
          </p:cNvPr>
          <p:cNvSpPr txBox="1"/>
          <p:nvPr/>
        </p:nvSpPr>
        <p:spPr>
          <a:xfrm>
            <a:off x="10543914" y="5400992"/>
            <a:ext cx="976549" cy="215444"/>
          </a:xfrm>
          <a:prstGeom prst="rect">
            <a:avLst/>
          </a:prstGeom>
          <a:noFill/>
        </p:spPr>
        <p:txBody>
          <a:bodyPr wrap="none" rtlCol="0">
            <a:spAutoFit/>
          </a:bodyPr>
          <a:lstStyle/>
          <a:p>
            <a:pPr marL="0" algn="l">
              <a:spcBef>
                <a:spcPts val="3000"/>
              </a:spcBef>
            </a:pPr>
            <a:r>
              <a:rPr lang="en-GB" sz="800" dirty="0">
                <a:solidFill>
                  <a:schemeClr val="tx1">
                    <a:lumMod val="75000"/>
                    <a:lumOff val="25000"/>
                  </a:schemeClr>
                </a:solidFill>
                <a:latin typeface="Helvetica" pitchFamily="2" charset="0"/>
                <a:ea typeface="Helvetica Light" charset="0"/>
                <a:cs typeface="Calibri Light" panose="020F0302020204030204" pitchFamily="34" charset="0"/>
                <a:sym typeface="Wingdings" pitchFamily="2" charset="2"/>
              </a:rPr>
              <a:t>Fast deceleration</a:t>
            </a:r>
          </a:p>
        </p:txBody>
      </p:sp>
      <p:sp>
        <p:nvSpPr>
          <p:cNvPr id="12" name="TextBox 11">
            <a:extLst>
              <a:ext uri="{FF2B5EF4-FFF2-40B4-BE49-F238E27FC236}">
                <a16:creationId xmlns:a16="http://schemas.microsoft.com/office/drawing/2014/main" id="{2C4BA092-BF4F-AEE1-B359-9CB87A024EBE}"/>
              </a:ext>
            </a:extLst>
          </p:cNvPr>
          <p:cNvSpPr txBox="1"/>
          <p:nvPr/>
        </p:nvSpPr>
        <p:spPr>
          <a:xfrm>
            <a:off x="9329563" y="4859195"/>
            <a:ext cx="615874" cy="215444"/>
          </a:xfrm>
          <a:prstGeom prst="rect">
            <a:avLst/>
          </a:prstGeom>
          <a:noFill/>
        </p:spPr>
        <p:txBody>
          <a:bodyPr wrap="none" rtlCol="0">
            <a:spAutoFit/>
          </a:bodyPr>
          <a:lstStyle/>
          <a:p>
            <a:pPr marL="0" algn="l">
              <a:spcBef>
                <a:spcPts val="3000"/>
              </a:spcBef>
            </a:pPr>
            <a:r>
              <a:rPr lang="en-GB" sz="800" dirty="0">
                <a:solidFill>
                  <a:schemeClr val="tx1">
                    <a:lumMod val="75000"/>
                    <a:lumOff val="25000"/>
                  </a:schemeClr>
                </a:solidFill>
                <a:latin typeface="Helvetica" pitchFamily="2" charset="0"/>
                <a:ea typeface="Helvetica Light" charset="0"/>
                <a:cs typeface="Calibri Light" panose="020F0302020204030204" pitchFamily="34" charset="0"/>
                <a:sym typeface="Wingdings" pitchFamily="2" charset="2"/>
              </a:rPr>
              <a:t>Bunching</a:t>
            </a:r>
          </a:p>
        </p:txBody>
      </p:sp>
      <p:sp>
        <p:nvSpPr>
          <p:cNvPr id="13" name="TextBox 12">
            <a:extLst>
              <a:ext uri="{FF2B5EF4-FFF2-40B4-BE49-F238E27FC236}">
                <a16:creationId xmlns:a16="http://schemas.microsoft.com/office/drawing/2014/main" id="{596DC03F-DF7B-C42D-142C-0A8F92A6A518}"/>
              </a:ext>
            </a:extLst>
          </p:cNvPr>
          <p:cNvSpPr txBox="1"/>
          <p:nvPr/>
        </p:nvSpPr>
        <p:spPr>
          <a:xfrm>
            <a:off x="11193482" y="6289095"/>
            <a:ext cx="893335" cy="338554"/>
          </a:xfrm>
          <a:prstGeom prst="rect">
            <a:avLst/>
          </a:prstGeom>
          <a:noFill/>
        </p:spPr>
        <p:txBody>
          <a:bodyPr wrap="square" rtlCol="0">
            <a:spAutoFit/>
          </a:bodyPr>
          <a:lstStyle/>
          <a:p>
            <a:pPr marL="0" algn="l">
              <a:spcBef>
                <a:spcPts val="3000"/>
              </a:spcBef>
            </a:pPr>
            <a:r>
              <a:rPr lang="en-GB" sz="800" dirty="0">
                <a:solidFill>
                  <a:schemeClr val="tx1">
                    <a:lumMod val="75000"/>
                    <a:lumOff val="25000"/>
                  </a:schemeClr>
                </a:solidFill>
                <a:latin typeface="Helvetica" pitchFamily="2" charset="0"/>
                <a:ea typeface="Helvetica Light" charset="0"/>
                <a:cs typeface="Calibri Light" panose="020F0302020204030204" pitchFamily="34" charset="0"/>
                <a:sym typeface="Wingdings" pitchFamily="2" charset="2"/>
              </a:rPr>
              <a:t>Waveguide to RF cavity</a:t>
            </a:r>
          </a:p>
        </p:txBody>
      </p:sp>
      <p:sp>
        <p:nvSpPr>
          <p:cNvPr id="14" name="TextBox 13">
            <a:extLst>
              <a:ext uri="{FF2B5EF4-FFF2-40B4-BE49-F238E27FC236}">
                <a16:creationId xmlns:a16="http://schemas.microsoft.com/office/drawing/2014/main" id="{2B8DEAD5-3314-272A-4ED2-9554E5DEFB9D}"/>
              </a:ext>
            </a:extLst>
          </p:cNvPr>
          <p:cNvSpPr txBox="1"/>
          <p:nvPr/>
        </p:nvSpPr>
        <p:spPr>
          <a:xfrm>
            <a:off x="9318227" y="4220266"/>
            <a:ext cx="824265" cy="200055"/>
          </a:xfrm>
          <a:prstGeom prst="rect">
            <a:avLst/>
          </a:prstGeom>
          <a:noFill/>
        </p:spPr>
        <p:txBody>
          <a:bodyPr wrap="none" rtlCol="0">
            <a:spAutoFit/>
          </a:bodyPr>
          <a:lstStyle/>
          <a:p>
            <a:pPr marL="0" algn="l">
              <a:spcBef>
                <a:spcPts val="3000"/>
              </a:spcBef>
            </a:pPr>
            <a:r>
              <a:rPr lang="en-GB" sz="700" dirty="0">
                <a:solidFill>
                  <a:schemeClr val="tx1">
                    <a:lumMod val="75000"/>
                    <a:lumOff val="25000"/>
                  </a:schemeClr>
                </a:solidFill>
                <a:latin typeface="Helvetica" pitchFamily="2" charset="0"/>
                <a:ea typeface="Helvetica Light" charset="0"/>
                <a:cs typeface="Calibri Light" panose="020F0302020204030204" pitchFamily="34" charset="0"/>
                <a:sym typeface="Wingdings" pitchFamily="2" charset="2"/>
              </a:rPr>
              <a:t>to contain beam</a:t>
            </a:r>
          </a:p>
        </p:txBody>
      </p:sp>
      <p:sp>
        <p:nvSpPr>
          <p:cNvPr id="15" name="TextBox 14">
            <a:extLst>
              <a:ext uri="{FF2B5EF4-FFF2-40B4-BE49-F238E27FC236}">
                <a16:creationId xmlns:a16="http://schemas.microsoft.com/office/drawing/2014/main" id="{4319C5E8-F0AB-8A3B-0D98-827A18BE4DA5}"/>
              </a:ext>
            </a:extLst>
          </p:cNvPr>
          <p:cNvSpPr txBox="1"/>
          <p:nvPr/>
        </p:nvSpPr>
        <p:spPr>
          <a:xfrm>
            <a:off x="5308858" y="5996158"/>
            <a:ext cx="2675279" cy="646331"/>
          </a:xfrm>
          <a:prstGeom prst="rect">
            <a:avLst/>
          </a:prstGeom>
          <a:noFill/>
        </p:spPr>
        <p:txBody>
          <a:bodyPr wrap="square">
            <a:spAutoFit/>
          </a:bodyPr>
          <a:lstStyle/>
          <a:p>
            <a:pPr algn="r"/>
            <a:r>
              <a:rPr lang="en-CH"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Operating principle of a klystron (at LHC: 3–4 m height, </a:t>
            </a:r>
            <a:r>
              <a:rPr lang="en-US"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power efficiency ~62%, becoming 70% at HL-LHC)</a:t>
            </a:r>
            <a:endParaRPr lang="en-GB" sz="1600" dirty="0">
              <a:solidFill>
                <a:schemeClr val="tx1">
                  <a:lumMod val="75000"/>
                  <a:lumOff val="25000"/>
                </a:schemeClr>
              </a:solidFill>
              <a:latin typeface="Helvetica Light" panose="020B0403020202020204" pitchFamily="34" charset="0"/>
            </a:endParaRPr>
          </a:p>
        </p:txBody>
      </p:sp>
    </p:spTree>
    <p:extLst>
      <p:ext uri="{BB962C8B-B14F-4D97-AF65-F5344CB8AC3E}">
        <p14:creationId xmlns:p14="http://schemas.microsoft.com/office/powerpoint/2010/main" val="1539579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72786-F9B4-FEB7-E9DB-CD28CC7D91F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329208-9BF0-15F9-364C-4334FAFB35F7}"/>
              </a:ext>
            </a:extLst>
          </p:cNvPr>
          <p:cNvSpPr>
            <a:spLocks noGrp="1"/>
          </p:cNvSpPr>
          <p:nvPr>
            <p:ph type="sldNum" sz="quarter" idx="4"/>
          </p:nvPr>
        </p:nvSpPr>
        <p:spPr/>
        <p:txBody>
          <a:bodyPr/>
          <a:lstStyle/>
          <a:p>
            <a:pPr>
              <a:defRPr/>
            </a:pPr>
            <a:fld id="{611C2F03-9E95-40C9-A99F-3C4F7EE8CF2A}" type="slidenum">
              <a:rPr lang="en-GB" smtClean="0"/>
              <a:pPr>
                <a:defRPr/>
              </a:pPr>
              <a:t>56</a:t>
            </a:fld>
            <a:endParaRPr lang="en-GB"/>
          </a:p>
        </p:txBody>
      </p:sp>
      <p:sp>
        <p:nvSpPr>
          <p:cNvPr id="3" name="TextBox 2">
            <a:extLst>
              <a:ext uri="{FF2B5EF4-FFF2-40B4-BE49-F238E27FC236}">
                <a16:creationId xmlns:a16="http://schemas.microsoft.com/office/drawing/2014/main" id="{0F5A6FDC-2D31-46CD-5BE3-B275F71C436B}"/>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Cross section and luminosity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9BCFDAA4-71D5-6372-D2BF-6E7B1B574F83}"/>
              </a:ext>
            </a:extLst>
          </p:cNvPr>
          <p:cNvSpPr/>
          <p:nvPr/>
        </p:nvSpPr>
        <p:spPr>
          <a:xfrm>
            <a:off x="623287" y="1106030"/>
            <a:ext cx="6292473" cy="584775"/>
          </a:xfrm>
          <a:prstGeom prst="rect">
            <a:avLst/>
          </a:prstGeom>
        </p:spPr>
        <p:txBody>
          <a:bodyPr wrap="square">
            <a:spAutoFit/>
          </a:bodyPr>
          <a:lstStyle/>
          <a:p>
            <a:pPr defTabSz="457200" fontAlgn="base">
              <a:spcBef>
                <a:spcPts val="1800"/>
              </a:spcBef>
              <a:spcAft>
                <a:spcPct val="0"/>
              </a:spcAft>
              <a:defRPr/>
            </a:pPr>
            <a:r>
              <a:rPr lang="en-US" sz="1600" b="1" dirty="0">
                <a:solidFill>
                  <a:prstClr val="black"/>
                </a:solidFill>
                <a:latin typeface="Helvetica" pitchFamily="2" charset="0"/>
                <a:ea typeface="Helvetica Light" charset="0"/>
                <a:cs typeface="Helvetica Light" charset="0"/>
                <a:sym typeface="Wingdings" pitchFamily="2" charset="2"/>
              </a:rPr>
              <a:t>Cross section and luminosity drive the number of events produced of a given process</a:t>
            </a:r>
          </a:p>
        </p:txBody>
      </p:sp>
      <p:sp>
        <p:nvSpPr>
          <p:cNvPr id="28" name="TextBox 27">
            <a:extLst>
              <a:ext uri="{FF2B5EF4-FFF2-40B4-BE49-F238E27FC236}">
                <a16:creationId xmlns:a16="http://schemas.microsoft.com/office/drawing/2014/main" id="{EC229A47-D1DD-5B38-D2E1-3E2D59FD9416}"/>
              </a:ext>
            </a:extLst>
          </p:cNvPr>
          <p:cNvSpPr txBox="1"/>
          <p:nvPr/>
        </p:nvSpPr>
        <p:spPr>
          <a:xfrm>
            <a:off x="1784032" y="2506260"/>
            <a:ext cx="4098658" cy="800219"/>
          </a:xfrm>
          <a:prstGeom prst="rect">
            <a:avLst/>
          </a:prstGeom>
          <a:noFill/>
        </p:spPr>
        <p:txBody>
          <a:bodyPr wrap="square" rtlCol="0">
            <a:spAutoFit/>
          </a:bodyPr>
          <a:lstStyle/>
          <a:p>
            <a:pPr>
              <a:spcBef>
                <a:spcPts val="600"/>
              </a:spcBef>
            </a:pPr>
            <a:r>
              <a:rPr lang="en-GB" sz="1200" dirty="0">
                <a:solidFill>
                  <a:srgbClr val="0070C0"/>
                </a:solidFill>
                <a:latin typeface="Helvetica" pitchFamily="2" charset="0"/>
                <a:ea typeface="Helvetica Light" charset="0"/>
                <a:cs typeface="Helvetica Light" charset="0"/>
              </a:rPr>
              <a:t>“Cross section” given by Nature</a:t>
            </a:r>
          </a:p>
          <a:p>
            <a:pPr>
              <a:spcBef>
                <a:spcPts val="600"/>
              </a:spcBef>
            </a:pPr>
            <a:r>
              <a:rPr lang="en-GB" sz="1200" dirty="0">
                <a:solidFill>
                  <a:srgbClr val="00C14E"/>
                </a:solidFill>
                <a:latin typeface="Helvetica" pitchFamily="2" charset="0"/>
                <a:ea typeface="Helvetica Light" charset="0"/>
                <a:cs typeface="Helvetica Light" charset="0"/>
              </a:rPr>
              <a:t>“Acceptance” of detection optimised by experimentalist</a:t>
            </a:r>
          </a:p>
          <a:p>
            <a:pPr>
              <a:spcBef>
                <a:spcPts val="600"/>
              </a:spcBef>
            </a:pPr>
            <a:r>
              <a:rPr lang="en-GB" sz="1200" dirty="0">
                <a:solidFill>
                  <a:srgbClr val="D80017"/>
                </a:solidFill>
                <a:latin typeface="Helvetica" pitchFamily="2" charset="0"/>
                <a:ea typeface="Helvetica Light" charset="0"/>
                <a:cs typeface="Helvetica Light" charset="0"/>
              </a:rPr>
              <a:t>Integrated luminosity delivered by LHC</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B33B17A-FF37-9D1B-50E2-1ADBA60A57B8}"/>
                  </a:ext>
                </a:extLst>
              </p:cNvPr>
              <p:cNvSpPr txBox="1"/>
              <p:nvPr/>
            </p:nvSpPr>
            <p:spPr>
              <a:xfrm>
                <a:off x="860440" y="1869666"/>
                <a:ext cx="4620704" cy="686150"/>
              </a:xfrm>
              <a:prstGeom prst="rect">
                <a:avLst/>
              </a:prstGeom>
              <a:noFill/>
            </p:spPr>
            <p:txBody>
              <a:bodyPr wrap="square" lIns="0" tIns="0" rIns="0" bIns="0" rtlCol="0">
                <a:spAutoFit/>
              </a:bodyPr>
              <a:lstStyle/>
              <a:p>
                <a:pPr/>
                <a14:m>
                  <m:oMathPara xmlns:m="http://schemas.openxmlformats.org/officeDocument/2006/math">
                    <m:oMath>
                      <m:sSubSup>
                        <m:sSubSupPr>
                          <m:ctrlPr>
                            <a:rPr lang="en-US" sz="1700" i="1">
                              <a:latin typeface="Cambria Math" charset="0"/>
                              <a:ea typeface="Arial" charset="0"/>
                              <a:cs typeface="Arial" charset="0"/>
                            </a:rPr>
                          </m:ctrlPr>
                        </m:sSubSupPr>
                        <m:e>
                          <m:r>
                            <a:rPr lang="en-US" sz="1700" i="1">
                              <a:latin typeface="Cambria Math" charset="0"/>
                              <a:ea typeface="Arial" charset="0"/>
                              <a:cs typeface="Arial" charset="0"/>
                            </a:rPr>
                            <m:t>𝑁</m:t>
                          </m:r>
                        </m:e>
                        <m:sub>
                          <m:r>
                            <m:rPr>
                              <m:sty m:val="p"/>
                            </m:rPr>
                            <a:rPr lang="en-US" sz="1700">
                              <a:latin typeface="Cambria Math" charset="0"/>
                              <a:ea typeface="Arial" charset="0"/>
                              <a:cs typeface="Arial" charset="0"/>
                            </a:rPr>
                            <m:t>events</m:t>
                          </m:r>
                        </m:sub>
                        <m:sup>
                          <m:r>
                            <m:rPr>
                              <m:sty m:val="p"/>
                            </m:rPr>
                            <a:rPr lang="en-US" sz="1700">
                              <a:latin typeface="Cambria Math" charset="0"/>
                              <a:ea typeface="Arial" charset="0"/>
                              <a:cs typeface="Arial" charset="0"/>
                            </a:rPr>
                            <m:t>obs</m:t>
                          </m:r>
                        </m:sup>
                      </m:sSubSup>
                      <m:r>
                        <a:rPr lang="en-US" sz="1700">
                          <a:latin typeface="Cambria Math" charset="0"/>
                          <a:ea typeface="Arial" charset="0"/>
                          <a:cs typeface="Arial" charset="0"/>
                        </a:rPr>
                        <m:t>=</m:t>
                      </m:r>
                      <m:r>
                        <m:rPr>
                          <m:sty m:val="p"/>
                        </m:rPr>
                        <a:rPr lang="en-US" sz="1700" smtClean="0">
                          <a:solidFill>
                            <a:srgbClr val="0070C0"/>
                          </a:solidFill>
                          <a:latin typeface="Cambria Math" charset="0"/>
                          <a:ea typeface="Arial" charset="0"/>
                          <a:cs typeface="Arial" charset="0"/>
                        </a:rPr>
                        <m:t>cross</m:t>
                      </m:r>
                      <m:r>
                        <a:rPr lang="en-US" sz="1700" smtClean="0">
                          <a:solidFill>
                            <a:srgbClr val="0070C0"/>
                          </a:solidFill>
                          <a:latin typeface="Cambria Math" charset="0"/>
                          <a:ea typeface="Arial" charset="0"/>
                          <a:cs typeface="Arial" charset="0"/>
                        </a:rPr>
                        <m:t> </m:t>
                      </m:r>
                      <m:r>
                        <m:rPr>
                          <m:sty m:val="p"/>
                        </m:rPr>
                        <a:rPr lang="en-US" sz="1700" smtClean="0">
                          <a:solidFill>
                            <a:srgbClr val="0070C0"/>
                          </a:solidFill>
                          <a:latin typeface="Cambria Math" charset="0"/>
                          <a:ea typeface="Arial" charset="0"/>
                          <a:cs typeface="Arial" charset="0"/>
                        </a:rPr>
                        <m:t>section</m:t>
                      </m:r>
                      <m:r>
                        <a:rPr lang="en-US" sz="1700" smtClean="0">
                          <a:solidFill>
                            <a:srgbClr val="0070C0"/>
                          </a:solidFill>
                          <a:latin typeface="Cambria Math" charset="0"/>
                          <a:ea typeface="Arial" charset="0"/>
                          <a:cs typeface="Arial" charset="0"/>
                        </a:rPr>
                        <m:t> × </m:t>
                      </m:r>
                      <m:r>
                        <m:rPr>
                          <m:sty m:val="p"/>
                        </m:rPr>
                        <a:rPr lang="en-US" sz="1700" b="0" i="0" smtClean="0">
                          <a:solidFill>
                            <a:srgbClr val="00C14E"/>
                          </a:solidFill>
                          <a:latin typeface="Cambria Math" panose="02040503050406030204" pitchFamily="18" charset="0"/>
                          <a:ea typeface="Cambria Math" charset="0"/>
                          <a:cs typeface="Cambria Math" charset="0"/>
                        </a:rPr>
                        <m:t>acceptance</m:t>
                      </m:r>
                      <m:r>
                        <a:rPr lang="en-US" sz="1700" i="1">
                          <a:solidFill>
                            <a:srgbClr val="003BB8"/>
                          </a:solidFill>
                          <a:latin typeface="Cambria Math" charset="0"/>
                          <a:ea typeface="Cambria Math" charset="0"/>
                          <a:cs typeface="Cambria Math" charset="0"/>
                        </a:rPr>
                        <m:t> </m:t>
                      </m:r>
                      <m:r>
                        <a:rPr lang="en-US" sz="1700" i="1">
                          <a:latin typeface="Cambria Math" charset="0"/>
                          <a:ea typeface="Cambria Math" charset="0"/>
                          <a:cs typeface="Cambria Math" charset="0"/>
                        </a:rPr>
                        <m:t>× </m:t>
                      </m:r>
                      <m:nary>
                        <m:naryPr>
                          <m:limLoc m:val="undOvr"/>
                          <m:subHide m:val="on"/>
                          <m:supHide m:val="on"/>
                          <m:ctrlPr>
                            <a:rPr lang="en-US" sz="1700" i="1">
                              <a:solidFill>
                                <a:srgbClr val="D80017"/>
                              </a:solidFill>
                              <a:latin typeface="Cambria Math" panose="02040503050406030204" pitchFamily="18" charset="0"/>
                              <a:ea typeface="Cambria Math" charset="0"/>
                              <a:cs typeface="Cambria Math" charset="0"/>
                            </a:rPr>
                          </m:ctrlPr>
                        </m:naryPr>
                        <m:sub/>
                        <m:sup/>
                        <m:e>
                          <m:r>
                            <a:rPr lang="en-US" sz="1700" i="1">
                              <a:solidFill>
                                <a:srgbClr val="D80017"/>
                              </a:solidFill>
                              <a:latin typeface="Cambria Math" charset="0"/>
                              <a:ea typeface="Cambria Math" charset="0"/>
                              <a:cs typeface="Cambria Math" charset="0"/>
                            </a:rPr>
                            <m:t>𝐿</m:t>
                          </m:r>
                          <m:r>
                            <a:rPr lang="en-US" sz="1700" i="1">
                              <a:solidFill>
                                <a:srgbClr val="D80017"/>
                              </a:solidFill>
                              <a:latin typeface="Cambria Math" charset="0"/>
                              <a:ea typeface="Cambria Math" charset="0"/>
                              <a:cs typeface="Cambria Math" charset="0"/>
                            </a:rPr>
                            <m:t>∙</m:t>
                          </m:r>
                          <m:r>
                            <a:rPr lang="en-US" sz="1700" i="1">
                              <a:solidFill>
                                <a:srgbClr val="D80017"/>
                              </a:solidFill>
                              <a:latin typeface="Cambria Math" charset="0"/>
                              <a:ea typeface="Cambria Math" charset="0"/>
                              <a:cs typeface="Cambria Math" charset="0"/>
                            </a:rPr>
                            <m:t>𝑑𝑡</m:t>
                          </m:r>
                        </m:e>
                      </m:nary>
                    </m:oMath>
                  </m:oMathPara>
                </a14:m>
                <a:endParaRPr lang="en-US" sz="1700" dirty="0">
                  <a:solidFill>
                    <a:srgbClr val="D80017"/>
                  </a:solidFill>
                  <a:ea typeface="Arial" charset="0"/>
                  <a:cs typeface="Arial" charset="0"/>
                </a:endParaRPr>
              </a:p>
            </p:txBody>
          </p:sp>
        </mc:Choice>
        <mc:Fallback xmlns="">
          <p:sp>
            <p:nvSpPr>
              <p:cNvPr id="40" name="TextBox 39">
                <a:extLst>
                  <a:ext uri="{FF2B5EF4-FFF2-40B4-BE49-F238E27FC236}">
                    <a16:creationId xmlns:a16="http://schemas.microsoft.com/office/drawing/2014/main" id="{4B33B17A-FF37-9D1B-50E2-1ADBA60A57B8}"/>
                  </a:ext>
                </a:extLst>
              </p:cNvPr>
              <p:cNvSpPr txBox="1">
                <a:spLocks noRot="1" noChangeAspect="1" noMove="1" noResize="1" noEditPoints="1" noAdjustHandles="1" noChangeArrowheads="1" noChangeShapeType="1" noTextEdit="1"/>
              </p:cNvSpPr>
              <p:nvPr/>
            </p:nvSpPr>
            <p:spPr>
              <a:xfrm>
                <a:off x="860440" y="1869666"/>
                <a:ext cx="4620704" cy="686150"/>
              </a:xfrm>
              <a:prstGeom prst="rect">
                <a:avLst/>
              </a:prstGeom>
              <a:blipFill>
                <a:blip r:embed="rId2"/>
                <a:stretch>
                  <a:fillRect t="-156364" r="-2740" b="-218182"/>
                </a:stretch>
              </a:blipFill>
            </p:spPr>
            <p:txBody>
              <a:bodyPr/>
              <a:lstStyle/>
              <a:p>
                <a:r>
                  <a:rPr lang="en-GB">
                    <a:noFill/>
                  </a:rPr>
                  <a:t> </a:t>
                </a:r>
              </a:p>
            </p:txBody>
          </p:sp>
        </mc:Fallback>
      </mc:AlternateContent>
      <p:grpSp>
        <p:nvGrpSpPr>
          <p:cNvPr id="27" name="Group 26">
            <a:extLst>
              <a:ext uri="{FF2B5EF4-FFF2-40B4-BE49-F238E27FC236}">
                <a16:creationId xmlns:a16="http://schemas.microsoft.com/office/drawing/2014/main" id="{13DA6E5F-8F8A-42D8-F63C-1F838F50B26E}"/>
              </a:ext>
            </a:extLst>
          </p:cNvPr>
          <p:cNvGrpSpPr/>
          <p:nvPr/>
        </p:nvGrpSpPr>
        <p:grpSpPr>
          <a:xfrm>
            <a:off x="5519608" y="1573261"/>
            <a:ext cx="2090630" cy="1923201"/>
            <a:chOff x="5369708" y="1573261"/>
            <a:chExt cx="2090630" cy="1923201"/>
          </a:xfrm>
        </p:grpSpPr>
        <p:grpSp>
          <p:nvGrpSpPr>
            <p:cNvPr id="4" name="Group 3">
              <a:extLst>
                <a:ext uri="{FF2B5EF4-FFF2-40B4-BE49-F238E27FC236}">
                  <a16:creationId xmlns:a16="http://schemas.microsoft.com/office/drawing/2014/main" id="{83578576-A202-BD93-3FB2-B2F180CFADB3}"/>
                </a:ext>
              </a:extLst>
            </p:cNvPr>
            <p:cNvGrpSpPr>
              <a:grpSpLocks noChangeAspect="1"/>
            </p:cNvGrpSpPr>
            <p:nvPr/>
          </p:nvGrpSpPr>
          <p:grpSpPr>
            <a:xfrm>
              <a:off x="5369708" y="1573261"/>
              <a:ext cx="1921001" cy="1884446"/>
              <a:chOff x="8917291" y="2707445"/>
              <a:chExt cx="2210517" cy="2168453"/>
            </a:xfrm>
          </p:grpSpPr>
          <p:grpSp>
            <p:nvGrpSpPr>
              <p:cNvPr id="6" name="Group 5">
                <a:extLst>
                  <a:ext uri="{FF2B5EF4-FFF2-40B4-BE49-F238E27FC236}">
                    <a16:creationId xmlns:a16="http://schemas.microsoft.com/office/drawing/2014/main" id="{7E0E0B4F-7A1F-E13F-0505-EA9F75A301DF}"/>
                  </a:ext>
                </a:extLst>
              </p:cNvPr>
              <p:cNvGrpSpPr/>
              <p:nvPr/>
            </p:nvGrpSpPr>
            <p:grpSpPr>
              <a:xfrm>
                <a:off x="8917291" y="2707445"/>
                <a:ext cx="2210517" cy="2168453"/>
                <a:chOff x="9310991" y="2504245"/>
                <a:chExt cx="2210517" cy="2168453"/>
              </a:xfrm>
            </p:grpSpPr>
            <p:pic>
              <p:nvPicPr>
                <p:cNvPr id="8" name="Picture 7">
                  <a:extLst>
                    <a:ext uri="{FF2B5EF4-FFF2-40B4-BE49-F238E27FC236}">
                      <a16:creationId xmlns:a16="http://schemas.microsoft.com/office/drawing/2014/main" id="{EEDD04AA-3B32-1D02-7873-143DEFE0B3B6}"/>
                    </a:ext>
                  </a:extLst>
                </p:cNvPr>
                <p:cNvPicPr>
                  <a:picLocks noChangeAspect="1"/>
                </p:cNvPicPr>
                <p:nvPr/>
              </p:nvPicPr>
              <p:blipFill rotWithShape="1">
                <a:blip r:embed="rId3"/>
                <a:srcRect b="8324"/>
                <a:stretch/>
              </p:blipFill>
              <p:spPr>
                <a:xfrm>
                  <a:off x="9745331" y="2728482"/>
                  <a:ext cx="1775132" cy="1944216"/>
                </a:xfrm>
                <a:prstGeom prst="rect">
                  <a:avLst/>
                </a:prstGeom>
              </p:spPr>
            </p:pic>
            <p:sp>
              <p:nvSpPr>
                <p:cNvPr id="9" name="TextBox 8">
                  <a:extLst>
                    <a:ext uri="{FF2B5EF4-FFF2-40B4-BE49-F238E27FC236}">
                      <a16:creationId xmlns:a16="http://schemas.microsoft.com/office/drawing/2014/main" id="{F63EDE04-8468-22AD-19E8-B7714DA7A181}"/>
                    </a:ext>
                  </a:extLst>
                </p:cNvPr>
                <p:cNvSpPr txBox="1"/>
                <p:nvPr/>
              </p:nvSpPr>
              <p:spPr>
                <a:xfrm rot="1243425">
                  <a:off x="9627345" y="2788859"/>
                  <a:ext cx="320922"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H</a:t>
                  </a:r>
                </a:p>
              </p:txBody>
            </p:sp>
            <p:sp>
              <p:nvSpPr>
                <p:cNvPr id="10" name="TextBox 9">
                  <a:extLst>
                    <a:ext uri="{FF2B5EF4-FFF2-40B4-BE49-F238E27FC236}">
                      <a16:creationId xmlns:a16="http://schemas.microsoft.com/office/drawing/2014/main" id="{80FD6E4B-EE32-A999-5803-5782D6140BB6}"/>
                    </a:ext>
                  </a:extLst>
                </p:cNvPr>
                <p:cNvSpPr txBox="1"/>
                <p:nvPr/>
              </p:nvSpPr>
              <p:spPr>
                <a:xfrm rot="19609117">
                  <a:off x="10101388" y="2717951"/>
                  <a:ext cx="320922"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H</a:t>
                  </a:r>
                </a:p>
              </p:txBody>
            </p:sp>
            <p:sp>
              <p:nvSpPr>
                <p:cNvPr id="11" name="TextBox 10">
                  <a:extLst>
                    <a:ext uri="{FF2B5EF4-FFF2-40B4-BE49-F238E27FC236}">
                      <a16:creationId xmlns:a16="http://schemas.microsoft.com/office/drawing/2014/main" id="{14FE1244-92E6-18CB-7867-5A2C2602A618}"/>
                    </a:ext>
                  </a:extLst>
                </p:cNvPr>
                <p:cNvSpPr txBox="1"/>
                <p:nvPr/>
              </p:nvSpPr>
              <p:spPr>
                <a:xfrm>
                  <a:off x="9840673" y="2678922"/>
                  <a:ext cx="309700" cy="307777"/>
                </a:xfrm>
                <a:prstGeom prst="rect">
                  <a:avLst/>
                </a:prstGeom>
                <a:noFill/>
              </p:spPr>
              <p:txBody>
                <a:bodyPr wrap="none" rtlCol="0">
                  <a:spAutoFit/>
                </a:bodyPr>
                <a:lstStyle/>
                <a:p>
                  <a:r>
                    <a:rPr lang="en-US" sz="1400" dirty="0" err="1">
                      <a:latin typeface="Bradley Hand" pitchFamily="2" charset="77"/>
                      <a:ea typeface="Helvetica Light" charset="0"/>
                      <a:cs typeface="Helvetica Light" charset="0"/>
                    </a:rPr>
                    <a:t>tt</a:t>
                  </a:r>
                  <a:endParaRPr lang="en-US" sz="1400" dirty="0">
                    <a:latin typeface="Bradley Hand" pitchFamily="2" charset="77"/>
                    <a:ea typeface="Helvetica Light" charset="0"/>
                    <a:cs typeface="Helvetica Light" charset="0"/>
                  </a:endParaRPr>
                </a:p>
              </p:txBody>
            </p:sp>
            <p:sp>
              <p:nvSpPr>
                <p:cNvPr id="12" name="TextBox 11">
                  <a:extLst>
                    <a:ext uri="{FF2B5EF4-FFF2-40B4-BE49-F238E27FC236}">
                      <a16:creationId xmlns:a16="http://schemas.microsoft.com/office/drawing/2014/main" id="{988A40DD-ABA9-CE11-FDA4-5600EBE584B1}"/>
                    </a:ext>
                  </a:extLst>
                </p:cNvPr>
                <p:cNvSpPr txBox="1"/>
                <p:nvPr/>
              </p:nvSpPr>
              <p:spPr>
                <a:xfrm>
                  <a:off x="10227276" y="2853039"/>
                  <a:ext cx="360996"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W</a:t>
                  </a:r>
                </a:p>
              </p:txBody>
            </p:sp>
            <p:sp>
              <p:nvSpPr>
                <p:cNvPr id="13" name="TextBox 12">
                  <a:extLst>
                    <a:ext uri="{FF2B5EF4-FFF2-40B4-BE49-F238E27FC236}">
                      <a16:creationId xmlns:a16="http://schemas.microsoft.com/office/drawing/2014/main" id="{DC93AF0B-1D2E-E914-CD18-5100FEB156C8}"/>
                    </a:ext>
                  </a:extLst>
                </p:cNvPr>
                <p:cNvSpPr txBox="1"/>
                <p:nvPr/>
              </p:nvSpPr>
              <p:spPr>
                <a:xfrm>
                  <a:off x="9795572" y="2879744"/>
                  <a:ext cx="360996"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Z</a:t>
                  </a:r>
                </a:p>
              </p:txBody>
            </p:sp>
            <p:sp>
              <p:nvSpPr>
                <p:cNvPr id="14" name="TextBox 13">
                  <a:extLst>
                    <a:ext uri="{FF2B5EF4-FFF2-40B4-BE49-F238E27FC236}">
                      <a16:creationId xmlns:a16="http://schemas.microsoft.com/office/drawing/2014/main" id="{759F565B-8217-D07A-8299-76BEC2676C13}"/>
                    </a:ext>
                  </a:extLst>
                </p:cNvPr>
                <p:cNvSpPr txBox="1"/>
                <p:nvPr/>
              </p:nvSpPr>
              <p:spPr>
                <a:xfrm>
                  <a:off x="10280174" y="2606483"/>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5" name="TextBox 14">
                  <a:extLst>
                    <a:ext uri="{FF2B5EF4-FFF2-40B4-BE49-F238E27FC236}">
                      <a16:creationId xmlns:a16="http://schemas.microsoft.com/office/drawing/2014/main" id="{D8122D30-D7F6-8E2D-F201-BCE82B5590C0}"/>
                    </a:ext>
                  </a:extLst>
                </p:cNvPr>
                <p:cNvSpPr txBox="1"/>
                <p:nvPr/>
              </p:nvSpPr>
              <p:spPr>
                <a:xfrm rot="1470066">
                  <a:off x="9655738" y="2611201"/>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6" name="TextBox 15">
                  <a:extLst>
                    <a:ext uri="{FF2B5EF4-FFF2-40B4-BE49-F238E27FC236}">
                      <a16:creationId xmlns:a16="http://schemas.microsoft.com/office/drawing/2014/main" id="{6F678C3D-97EA-E63B-A281-5F33FB1CFF98}"/>
                    </a:ext>
                  </a:extLst>
                </p:cNvPr>
                <p:cNvSpPr txBox="1"/>
                <p:nvPr/>
              </p:nvSpPr>
              <p:spPr>
                <a:xfrm>
                  <a:off x="9866992" y="2504245"/>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7" name="TextBox 16">
                  <a:extLst>
                    <a:ext uri="{FF2B5EF4-FFF2-40B4-BE49-F238E27FC236}">
                      <a16:creationId xmlns:a16="http://schemas.microsoft.com/office/drawing/2014/main" id="{EB4FCF42-C962-7108-93C2-852934734D72}"/>
                    </a:ext>
                  </a:extLst>
                </p:cNvPr>
                <p:cNvSpPr txBox="1"/>
                <p:nvPr/>
              </p:nvSpPr>
              <p:spPr>
                <a:xfrm rot="20730200">
                  <a:off x="10057444" y="2801351"/>
                  <a:ext cx="65562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t</a:t>
                  </a:r>
                </a:p>
              </p:txBody>
            </p:sp>
            <p:sp>
              <p:nvSpPr>
                <p:cNvPr id="18" name="TextBox 17">
                  <a:extLst>
                    <a:ext uri="{FF2B5EF4-FFF2-40B4-BE49-F238E27FC236}">
                      <a16:creationId xmlns:a16="http://schemas.microsoft.com/office/drawing/2014/main" id="{E7AF1800-5670-A3FD-8EA4-ADAE54A52E47}"/>
                    </a:ext>
                  </a:extLst>
                </p:cNvPr>
                <p:cNvSpPr txBox="1"/>
                <p:nvPr/>
              </p:nvSpPr>
              <p:spPr>
                <a:xfrm rot="20730200">
                  <a:off x="9523808" y="2657001"/>
                  <a:ext cx="65562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a:t>
                  </a:r>
                </a:p>
              </p:txBody>
            </p:sp>
            <p:sp>
              <p:nvSpPr>
                <p:cNvPr id="19" name="TextBox 18">
                  <a:extLst>
                    <a:ext uri="{FF2B5EF4-FFF2-40B4-BE49-F238E27FC236}">
                      <a16:creationId xmlns:a16="http://schemas.microsoft.com/office/drawing/2014/main" id="{B6E1C531-09A9-16DA-6F75-0652300F2C01}"/>
                    </a:ext>
                  </a:extLst>
                </p:cNvPr>
                <p:cNvSpPr txBox="1"/>
                <p:nvPr/>
              </p:nvSpPr>
              <p:spPr>
                <a:xfrm>
                  <a:off x="9580687" y="2928073"/>
                  <a:ext cx="63933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B</a:t>
                  </a:r>
                </a:p>
              </p:txBody>
            </p:sp>
            <p:sp>
              <p:nvSpPr>
                <p:cNvPr id="20" name="TextBox 19">
                  <a:extLst>
                    <a:ext uri="{FF2B5EF4-FFF2-40B4-BE49-F238E27FC236}">
                      <a16:creationId xmlns:a16="http://schemas.microsoft.com/office/drawing/2014/main" id="{72B396CD-2A82-1336-AE7F-DAFADBEAE2B6}"/>
                    </a:ext>
                  </a:extLst>
                </p:cNvPr>
                <p:cNvSpPr txBox="1"/>
                <p:nvPr/>
              </p:nvSpPr>
              <p:spPr>
                <a:xfrm>
                  <a:off x="10595678" y="3711998"/>
                  <a:ext cx="925830" cy="307777"/>
                </a:xfrm>
                <a:prstGeom prst="rect">
                  <a:avLst/>
                </a:prstGeom>
                <a:noFill/>
              </p:spPr>
              <p:txBody>
                <a:bodyPr wrap="square" rtlCol="0">
                  <a:spAutoFit/>
                </a:bodyPr>
                <a:lstStyle/>
                <a:p>
                  <a:r>
                    <a:rPr lang="en-US" sz="1400" i="1" dirty="0">
                      <a:solidFill>
                        <a:srgbClr val="FFFF00"/>
                      </a:solidFill>
                      <a:latin typeface="Aharoni" panose="020F0502020204030204" pitchFamily="34" charset="0"/>
                      <a:ea typeface="Helvetica Light" charset="0"/>
                      <a:cs typeface="Aharoni" panose="020F0502020204030204" pitchFamily="34" charset="0"/>
                    </a:rPr>
                    <a:t>LHC</a:t>
                  </a:r>
                </a:p>
              </p:txBody>
            </p:sp>
            <p:sp>
              <p:nvSpPr>
                <p:cNvPr id="21" name="Rectangle 20">
                  <a:extLst>
                    <a:ext uri="{FF2B5EF4-FFF2-40B4-BE49-F238E27FC236}">
                      <a16:creationId xmlns:a16="http://schemas.microsoft.com/office/drawing/2014/main" id="{821A44F7-EE25-4F98-10F8-44C357A9EB43}"/>
                    </a:ext>
                  </a:extLst>
                </p:cNvPr>
                <p:cNvSpPr/>
                <p:nvPr/>
              </p:nvSpPr>
              <p:spPr>
                <a:xfrm>
                  <a:off x="9310991" y="2711685"/>
                  <a:ext cx="184730" cy="338554"/>
                </a:xfrm>
                <a:prstGeom prst="rect">
                  <a:avLst/>
                </a:prstGeom>
                <a:solidFill>
                  <a:schemeClr val="bg1"/>
                </a:solidFill>
                <a:ln>
                  <a:solidFill>
                    <a:schemeClr val="bg1"/>
                  </a:solidFill>
                </a:ln>
              </p:spPr>
              <p:txBody>
                <a:bodyPr wrap="none" rtlCol="0" anchor="ctr">
                  <a:spAutoFit/>
                </a:bodyPr>
                <a:lstStyle/>
                <a:p>
                  <a:pPr algn="r"/>
                  <a:endParaRPr lang="en-US" sz="1600">
                    <a:latin typeface="Helvetica Light" charset="0"/>
                    <a:ea typeface="Helvetica Light" charset="0"/>
                    <a:cs typeface="Helvetica Light" charset="0"/>
                  </a:endParaRPr>
                </a:p>
              </p:txBody>
            </p:sp>
          </p:grpSp>
          <p:sp>
            <p:nvSpPr>
              <p:cNvPr id="7" name="TextBox 6">
                <a:extLst>
                  <a:ext uri="{FF2B5EF4-FFF2-40B4-BE49-F238E27FC236}">
                    <a16:creationId xmlns:a16="http://schemas.microsoft.com/office/drawing/2014/main" id="{0BFA2792-D234-1597-C5E5-08F9493A0DF4}"/>
                  </a:ext>
                </a:extLst>
              </p:cNvPr>
              <p:cNvSpPr txBox="1"/>
              <p:nvPr/>
            </p:nvSpPr>
            <p:spPr>
              <a:xfrm rot="20730200">
                <a:off x="10012638" y="2899080"/>
                <a:ext cx="655627" cy="307777"/>
              </a:xfrm>
              <a:prstGeom prst="rect">
                <a:avLst/>
              </a:prstGeom>
              <a:noFill/>
            </p:spPr>
            <p:txBody>
              <a:bodyPr wrap="square" rtlCol="0">
                <a:spAutoFit/>
              </a:bodyPr>
              <a:lstStyle/>
              <a:p>
                <a:r>
                  <a:rPr lang="en-US" sz="1400" dirty="0" err="1">
                    <a:latin typeface="Bradley Hand" pitchFamily="2" charset="77"/>
                    <a:ea typeface="Helvetica Light" charset="0"/>
                    <a:cs typeface="Helvetica Light" charset="0"/>
                  </a:rPr>
                  <a:t>tt</a:t>
                </a:r>
                <a:endParaRPr lang="en-US" sz="1400" dirty="0">
                  <a:latin typeface="Bradley Hand" pitchFamily="2" charset="77"/>
                  <a:ea typeface="Helvetica Light" charset="0"/>
                  <a:cs typeface="Helvetica Light" charset="0"/>
                </a:endParaRPr>
              </a:p>
            </p:txBody>
          </p:sp>
        </p:grpSp>
        <p:sp>
          <p:nvSpPr>
            <p:cNvPr id="26" name="TextBox 25">
              <a:extLst>
                <a:ext uri="{FF2B5EF4-FFF2-40B4-BE49-F238E27FC236}">
                  <a16:creationId xmlns:a16="http://schemas.microsoft.com/office/drawing/2014/main" id="{D93065EB-1B93-389C-CC47-1541BEC90322}"/>
                </a:ext>
              </a:extLst>
            </p:cNvPr>
            <p:cNvSpPr txBox="1"/>
            <p:nvPr/>
          </p:nvSpPr>
          <p:spPr>
            <a:xfrm>
              <a:off x="5917699" y="3234852"/>
              <a:ext cx="1542639" cy="261610"/>
            </a:xfrm>
            <a:prstGeom prst="rect">
              <a:avLst/>
            </a:prstGeom>
            <a:noFill/>
          </p:spPr>
          <p:txBody>
            <a:bodyPr wrap="square">
              <a:spAutoFit/>
            </a:bodyPr>
            <a:lstStyle/>
            <a:p>
              <a:r>
                <a:rPr lang="en-US" sz="1100" b="1" dirty="0">
                  <a:solidFill>
                    <a:srgbClr val="FFFF00"/>
                  </a:solidFill>
                  <a:latin typeface="Helvetica" pitchFamily="2" charset="0"/>
                  <a:ea typeface="Helvetica Light" charset="0"/>
                  <a:cs typeface="Helvetica Light" charset="0"/>
                  <a:sym typeface="Wingdings" pitchFamily="2" charset="2"/>
                </a:rPr>
                <a:t>Particle factory</a:t>
              </a:r>
              <a:endParaRPr lang="en-GB" sz="1100" dirty="0">
                <a:solidFill>
                  <a:srgbClr val="FFFF00"/>
                </a:solidFill>
              </a:endParaRPr>
            </a:p>
          </p:txBody>
        </p:sp>
      </p:gr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671B4BD-BACE-D1E8-8009-BA8A896479B9}"/>
                  </a:ext>
                </a:extLst>
              </p:cNvPr>
              <p:cNvSpPr/>
              <p:nvPr/>
            </p:nvSpPr>
            <p:spPr>
              <a:xfrm>
                <a:off x="623287" y="3757501"/>
                <a:ext cx="11305524" cy="1077218"/>
              </a:xfrm>
              <a:prstGeom prst="rect">
                <a:avLst/>
              </a:prstGeom>
            </p:spPr>
            <p:txBody>
              <a:bodyPr wrap="square">
                <a:spAutoFit/>
              </a:bodyPr>
              <a:lstStyle/>
              <a:p>
                <a:pPr defTabSz="457200" fontAlgn="base">
                  <a:spcBef>
                    <a:spcPts val="1800"/>
                  </a:spcBef>
                  <a:spcAft>
                    <a:spcPct val="0"/>
                  </a:spcAft>
                  <a:defRPr/>
                </a:pPr>
                <a:r>
                  <a:rPr lang="en-US" sz="1600" dirty="0">
                    <a:solidFill>
                      <a:srgbClr val="0070C0"/>
                    </a:solidFill>
                    <a:latin typeface="Helvetica" pitchFamily="2" charset="0"/>
                    <a:ea typeface="Helvetica Light" charset="0"/>
                    <a:cs typeface="Helvetica Light" charset="0"/>
                    <a:sym typeface="Wingdings" pitchFamily="2" charset="2"/>
                  </a:rPr>
                  <a:t>The </a:t>
                </a:r>
                <a:r>
                  <a:rPr lang="en-US" sz="1600" b="1" dirty="0">
                    <a:solidFill>
                      <a:srgbClr val="0070C0"/>
                    </a:solidFill>
                    <a:latin typeface="Helvetica" pitchFamily="2" charset="0"/>
                    <a:ea typeface="Helvetica Light" charset="0"/>
                    <a:cs typeface="Helvetica Light" charset="0"/>
                    <a:sym typeface="Wingdings" pitchFamily="2" charset="2"/>
                  </a:rPr>
                  <a:t>cross section</a:t>
                </a:r>
                <a:r>
                  <a:rPr lang="en-US" sz="1600" dirty="0">
                    <a:solidFill>
                      <a:srgbClr val="0070C0"/>
                    </a:solidFill>
                    <a:latin typeface="Helvetica" pitchFamily="2" charset="0"/>
                    <a:ea typeface="Helvetica Light" charset="0"/>
                    <a:cs typeface="Helvetica Light" charset="0"/>
                    <a:sym typeface="Wingdings" pitchFamily="2" charset="2"/>
                  </a:rPr>
                  <a:t>, </a:t>
                </a:r>
                <a:r>
                  <a:rPr lang="en-US" sz="1600" dirty="0" err="1">
                    <a:solidFill>
                      <a:srgbClr val="0070C0"/>
                    </a:solidFill>
                    <a:latin typeface="Helvetica" pitchFamily="2" charset="0"/>
                    <a:ea typeface="Helvetica Light" charset="0"/>
                    <a:cs typeface="Helvetica Light" charset="0"/>
                    <a:sym typeface="Wingdings" pitchFamily="2" charset="2"/>
                  </a:rPr>
                  <a:t>σ</a:t>
                </a:r>
                <a:r>
                  <a:rPr lang="en-US" sz="1600" b="1" dirty="0">
                    <a:solidFill>
                      <a:srgbClr val="0070C0"/>
                    </a:solidFill>
                    <a:latin typeface="Helvetica" pitchFamily="2" charset="0"/>
                    <a:ea typeface="Helvetica Light" charset="0"/>
                    <a:cs typeface="Helvetica Light" charset="0"/>
                    <a:sym typeface="Wingdings" pitchFamily="2" charset="2"/>
                  </a:rPr>
                  <a:t>,</a:t>
                </a:r>
                <a:r>
                  <a:rPr lang="en-US" sz="1600" dirty="0">
                    <a:solidFill>
                      <a:srgbClr val="0070C0"/>
                    </a:solidFill>
                    <a:latin typeface="Helvetica" pitchFamily="2" charset="0"/>
                    <a:ea typeface="Helvetica Light" charset="0"/>
                    <a:cs typeface="Helvetica Light" charset="0"/>
                    <a:sym typeface="Wingdings" pitchFamily="2" charset="2"/>
                  </a:rPr>
                  <a:t> measures the probability of a particle reaction. It can be pictured as the effective target area presented by one particle to another: the larger the cross-section, the more frequently the reaction occurs</a:t>
                </a:r>
              </a:p>
              <a:p>
                <a:pPr defTabSz="457200" fontAlgn="base">
                  <a:spcBef>
                    <a:spcPts val="1800"/>
                  </a:spcBef>
                  <a:spcAft>
                    <a:spcPct val="0"/>
                  </a:spcAft>
                  <a:defRPr/>
                </a:pPr>
                <a:r>
                  <a:rPr lang="en-GB" sz="1600" dirty="0">
                    <a:solidFill>
                      <a:srgbClr val="0070C0"/>
                    </a:solidFill>
                    <a:latin typeface="Helvetica" pitchFamily="2" charset="0"/>
                    <a:ea typeface="Helvetica Light" charset="0"/>
                    <a:cs typeface="Helvetica Light" charset="0"/>
                    <a:sym typeface="Wingdings" pitchFamily="2" charset="2"/>
                  </a:rPr>
                  <a:t>Cross-sections have units of area. Particle physicists use the barn: </a:t>
                </a:r>
                <a14:m>
                  <m:oMath xmlns:m="http://schemas.openxmlformats.org/officeDocument/2006/math">
                    <m:r>
                      <a:rPr lang="en-US" sz="1700" b="0" i="1" smtClean="0">
                        <a:solidFill>
                          <a:srgbClr val="0070C0"/>
                        </a:solidFill>
                        <a:latin typeface="Cambria Math" panose="02040503050406030204" pitchFamily="18" charset="0"/>
                        <a:ea typeface="Helvetica Light" charset="0"/>
                        <a:cs typeface="Helvetica Light" charset="0"/>
                        <a:sym typeface="Wingdings" pitchFamily="2" charset="2"/>
                      </a:rPr>
                      <m:t>1 </m:t>
                    </m:r>
                    <m:r>
                      <m:rPr>
                        <m:sty m:val="p"/>
                      </m:rPr>
                      <a:rPr lang="en-US" sz="1700" b="0" i="0" smtClean="0">
                        <a:solidFill>
                          <a:srgbClr val="0070C0"/>
                        </a:solidFill>
                        <a:latin typeface="Cambria Math" panose="02040503050406030204" pitchFamily="18" charset="0"/>
                        <a:ea typeface="Helvetica Light" charset="0"/>
                        <a:cs typeface="Helvetica Light" charset="0"/>
                        <a:sym typeface="Wingdings" pitchFamily="2" charset="2"/>
                      </a:rPr>
                      <m:t>barn</m:t>
                    </m:r>
                    <m:r>
                      <a:rPr lang="en-US" sz="1700" b="0" i="1" smtClean="0">
                        <a:solidFill>
                          <a:srgbClr val="0070C0"/>
                        </a:solidFill>
                        <a:latin typeface="Cambria Math" panose="02040503050406030204" pitchFamily="18" charset="0"/>
                        <a:ea typeface="Helvetica Light" charset="0"/>
                        <a:cs typeface="Helvetica Light" charset="0"/>
                        <a:sym typeface="Wingdings" pitchFamily="2" charset="2"/>
                      </a:rPr>
                      <m:t>=</m:t>
                    </m:r>
                    <m:sSup>
                      <m:sSupPr>
                        <m:ctrlPr>
                          <a:rPr lang="en-US" sz="1700" b="0" i="1" smtClean="0">
                            <a:solidFill>
                              <a:srgbClr val="0070C0"/>
                            </a:solidFill>
                            <a:latin typeface="Cambria Math" panose="02040503050406030204" pitchFamily="18" charset="0"/>
                            <a:sym typeface="Wingdings" pitchFamily="2" charset="2"/>
                          </a:rPr>
                        </m:ctrlPr>
                      </m:sSupPr>
                      <m:e>
                        <m:r>
                          <a:rPr lang="en-US" sz="1700" b="0" i="1" smtClean="0">
                            <a:solidFill>
                              <a:srgbClr val="0070C0"/>
                            </a:solidFill>
                            <a:latin typeface="Cambria Math" panose="02040503050406030204" pitchFamily="18" charset="0"/>
                            <a:sym typeface="Wingdings" pitchFamily="2" charset="2"/>
                          </a:rPr>
                          <m:t>10</m:t>
                        </m:r>
                      </m:e>
                      <m:sup>
                        <m:r>
                          <a:rPr lang="en-US" sz="1700" b="0" i="1" smtClean="0">
                            <a:solidFill>
                              <a:srgbClr val="0070C0"/>
                            </a:solidFill>
                            <a:latin typeface="Cambria Math" panose="02040503050406030204" pitchFamily="18" charset="0"/>
                            <a:sym typeface="Wingdings" pitchFamily="2" charset="2"/>
                          </a:rPr>
                          <m:t>−24</m:t>
                        </m:r>
                      </m:sup>
                    </m:sSup>
                    <m:r>
                      <a:rPr lang="en-US" sz="1700" b="0" i="1" smtClean="0">
                        <a:solidFill>
                          <a:srgbClr val="0070C0"/>
                        </a:solidFill>
                        <a:latin typeface="Cambria Math" panose="02040503050406030204" pitchFamily="18" charset="0"/>
                        <a:sym typeface="Wingdings" pitchFamily="2" charset="2"/>
                      </a:rPr>
                      <m:t> </m:t>
                    </m:r>
                    <m:sSup>
                      <m:sSupPr>
                        <m:ctrlPr>
                          <a:rPr lang="en-US" sz="1700" b="0" i="0" smtClean="0">
                            <a:solidFill>
                              <a:srgbClr val="0070C0"/>
                            </a:solidFill>
                            <a:latin typeface="Cambria Math" panose="02040503050406030204" pitchFamily="18" charset="0"/>
                            <a:sym typeface="Wingdings" pitchFamily="2" charset="2"/>
                          </a:rPr>
                        </m:ctrlPr>
                      </m:sSupPr>
                      <m:e>
                        <m:r>
                          <m:rPr>
                            <m:sty m:val="p"/>
                          </m:rPr>
                          <a:rPr lang="en-US" sz="1700" b="0" i="0" smtClean="0">
                            <a:solidFill>
                              <a:srgbClr val="0070C0"/>
                            </a:solidFill>
                            <a:latin typeface="Cambria Math" panose="02040503050406030204" pitchFamily="18" charset="0"/>
                            <a:sym typeface="Wingdings" pitchFamily="2" charset="2"/>
                          </a:rPr>
                          <m:t>cm</m:t>
                        </m:r>
                      </m:e>
                      <m:sup>
                        <m:r>
                          <a:rPr lang="en-US" sz="1700" b="0" i="1" smtClean="0">
                            <a:solidFill>
                              <a:srgbClr val="0070C0"/>
                            </a:solidFill>
                            <a:latin typeface="Cambria Math" panose="02040503050406030204" pitchFamily="18" charset="0"/>
                            <a:sym typeface="Wingdings" pitchFamily="2" charset="2"/>
                          </a:rPr>
                          <m:t>2</m:t>
                        </m:r>
                      </m:sup>
                    </m:sSup>
                    <m:r>
                      <a:rPr lang="en-US" sz="1700" b="0" i="1" smtClean="0">
                        <a:solidFill>
                          <a:srgbClr val="0070C0"/>
                        </a:solidFill>
                        <a:latin typeface="Cambria Math" panose="02040503050406030204" pitchFamily="18" charset="0"/>
                        <a:sym typeface="Wingdings" pitchFamily="2" charset="2"/>
                      </a:rPr>
                      <m:t>=100</m:t>
                    </m:r>
                    <m:sSup>
                      <m:sSupPr>
                        <m:ctrlPr>
                          <a:rPr lang="en-US" sz="1700" b="0" i="0" smtClean="0">
                            <a:solidFill>
                              <a:srgbClr val="0070C0"/>
                            </a:solidFill>
                            <a:latin typeface="Cambria Math" panose="02040503050406030204" pitchFamily="18" charset="0"/>
                            <a:sym typeface="Wingdings" pitchFamily="2" charset="2"/>
                          </a:rPr>
                        </m:ctrlPr>
                      </m:sSupPr>
                      <m:e>
                        <m:r>
                          <a:rPr lang="en-US" sz="1700" b="0" i="0" smtClean="0">
                            <a:solidFill>
                              <a:srgbClr val="0070C0"/>
                            </a:solidFill>
                            <a:latin typeface="Cambria Math" panose="02040503050406030204" pitchFamily="18" charset="0"/>
                            <a:sym typeface="Wingdings" pitchFamily="2" charset="2"/>
                          </a:rPr>
                          <m:t> </m:t>
                        </m:r>
                        <m:r>
                          <m:rPr>
                            <m:sty m:val="p"/>
                          </m:rPr>
                          <a:rPr lang="en-US" sz="1700" b="0" i="0" smtClean="0">
                            <a:solidFill>
                              <a:srgbClr val="0070C0"/>
                            </a:solidFill>
                            <a:latin typeface="Cambria Math" panose="02040503050406030204" pitchFamily="18" charset="0"/>
                            <a:sym typeface="Wingdings" pitchFamily="2" charset="2"/>
                          </a:rPr>
                          <m:t>fm</m:t>
                        </m:r>
                      </m:e>
                      <m:sup>
                        <m:r>
                          <a:rPr lang="en-US" sz="1700" i="1">
                            <a:solidFill>
                              <a:srgbClr val="0070C0"/>
                            </a:solidFill>
                            <a:latin typeface="Cambria Math" panose="02040503050406030204" pitchFamily="18" charset="0"/>
                            <a:sym typeface="Wingdings" pitchFamily="2" charset="2"/>
                          </a:rPr>
                          <m:t>2</m:t>
                        </m:r>
                      </m:sup>
                    </m:sSup>
                  </m:oMath>
                </a14:m>
                <a:endParaRPr lang="en-GB" sz="1700" dirty="0">
                  <a:solidFill>
                    <a:srgbClr val="0070C0"/>
                  </a:solidFill>
                  <a:latin typeface="Helvetica" pitchFamily="2" charset="0"/>
                  <a:ea typeface="Helvetica Light" charset="0"/>
                  <a:cs typeface="Helvetica Light" charset="0"/>
                  <a:sym typeface="Wingdings" pitchFamily="2" charset="2"/>
                </a:endParaRPr>
              </a:p>
            </p:txBody>
          </p:sp>
        </mc:Choice>
        <mc:Fallback xmlns="">
          <p:sp>
            <p:nvSpPr>
              <p:cNvPr id="22" name="Rectangle 21">
                <a:extLst>
                  <a:ext uri="{FF2B5EF4-FFF2-40B4-BE49-F238E27FC236}">
                    <a16:creationId xmlns:a16="http://schemas.microsoft.com/office/drawing/2014/main" id="{C671B4BD-BACE-D1E8-8009-BA8A896479B9}"/>
                  </a:ext>
                </a:extLst>
              </p:cNvPr>
              <p:cNvSpPr>
                <a:spLocks noRot="1" noChangeAspect="1" noMove="1" noResize="1" noEditPoints="1" noAdjustHandles="1" noChangeArrowheads="1" noChangeShapeType="1" noTextEdit="1"/>
              </p:cNvSpPr>
              <p:nvPr/>
            </p:nvSpPr>
            <p:spPr>
              <a:xfrm>
                <a:off x="623287" y="3757501"/>
                <a:ext cx="11305524" cy="1077218"/>
              </a:xfrm>
              <a:prstGeom prst="rect">
                <a:avLst/>
              </a:prstGeom>
              <a:blipFill>
                <a:blip r:embed="rId4"/>
                <a:stretch>
                  <a:fillRect l="-224" t="-1163" b="-5814"/>
                </a:stretch>
              </a:blipFill>
            </p:spPr>
            <p:txBody>
              <a:bodyPr/>
              <a:lstStyle/>
              <a:p>
                <a:r>
                  <a:rPr lang="en-GB">
                    <a:noFill/>
                  </a:rPr>
                  <a:t> </a:t>
                </a:r>
              </a:p>
            </p:txBody>
          </p:sp>
        </mc:Fallback>
      </mc:AlternateContent>
    </p:spTree>
    <p:extLst>
      <p:ext uri="{BB962C8B-B14F-4D97-AF65-F5344CB8AC3E}">
        <p14:creationId xmlns:p14="http://schemas.microsoft.com/office/powerpoint/2010/main" val="39560592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5DB0E-C4C0-1EC7-47B4-F29168B811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E4B806-2303-FD7C-0296-AB462F75CE30}"/>
              </a:ext>
            </a:extLst>
          </p:cNvPr>
          <p:cNvSpPr>
            <a:spLocks noGrp="1"/>
          </p:cNvSpPr>
          <p:nvPr>
            <p:ph type="sldNum" sz="quarter" idx="4"/>
          </p:nvPr>
        </p:nvSpPr>
        <p:spPr/>
        <p:txBody>
          <a:bodyPr/>
          <a:lstStyle/>
          <a:p>
            <a:pPr>
              <a:defRPr/>
            </a:pPr>
            <a:fld id="{611C2F03-9E95-40C9-A99F-3C4F7EE8CF2A}" type="slidenum">
              <a:rPr lang="en-GB" smtClean="0"/>
              <a:pPr>
                <a:defRPr/>
              </a:pPr>
              <a:t>57</a:t>
            </a:fld>
            <a:endParaRPr lang="en-GB"/>
          </a:p>
        </p:txBody>
      </p:sp>
      <p:sp>
        <p:nvSpPr>
          <p:cNvPr id="3" name="TextBox 2">
            <a:extLst>
              <a:ext uri="{FF2B5EF4-FFF2-40B4-BE49-F238E27FC236}">
                <a16:creationId xmlns:a16="http://schemas.microsoft.com/office/drawing/2014/main" id="{583932B5-087A-EBB4-113F-55A64EC301A0}"/>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Cross section and luminosity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54FA96F2-DAE3-107E-3197-960F9E78FAA6}"/>
              </a:ext>
            </a:extLst>
          </p:cNvPr>
          <p:cNvSpPr/>
          <p:nvPr/>
        </p:nvSpPr>
        <p:spPr>
          <a:xfrm>
            <a:off x="623287" y="1106030"/>
            <a:ext cx="6292473" cy="584775"/>
          </a:xfrm>
          <a:prstGeom prst="rect">
            <a:avLst/>
          </a:prstGeom>
        </p:spPr>
        <p:txBody>
          <a:bodyPr wrap="square">
            <a:spAutoFit/>
          </a:bodyPr>
          <a:lstStyle/>
          <a:p>
            <a:pPr defTabSz="457200" fontAlgn="base">
              <a:spcBef>
                <a:spcPts val="1800"/>
              </a:spcBef>
              <a:spcAft>
                <a:spcPct val="0"/>
              </a:spcAft>
              <a:defRPr/>
            </a:pPr>
            <a:r>
              <a:rPr lang="en-US" sz="1600" b="1" dirty="0">
                <a:solidFill>
                  <a:prstClr val="black"/>
                </a:solidFill>
                <a:latin typeface="Helvetica" pitchFamily="2" charset="0"/>
                <a:ea typeface="Helvetica Light" charset="0"/>
                <a:cs typeface="Helvetica Light" charset="0"/>
                <a:sym typeface="Wingdings" pitchFamily="2" charset="2"/>
              </a:rPr>
              <a:t>Cross section and luminosity drive the number of events produced of a given process</a:t>
            </a:r>
          </a:p>
        </p:txBody>
      </p:sp>
      <p:sp>
        <p:nvSpPr>
          <p:cNvPr id="28" name="TextBox 27">
            <a:extLst>
              <a:ext uri="{FF2B5EF4-FFF2-40B4-BE49-F238E27FC236}">
                <a16:creationId xmlns:a16="http://schemas.microsoft.com/office/drawing/2014/main" id="{48777E0E-DFAD-EF91-C000-E67106F9810A}"/>
              </a:ext>
            </a:extLst>
          </p:cNvPr>
          <p:cNvSpPr txBox="1"/>
          <p:nvPr/>
        </p:nvSpPr>
        <p:spPr>
          <a:xfrm>
            <a:off x="1784032" y="2506260"/>
            <a:ext cx="4098658" cy="800219"/>
          </a:xfrm>
          <a:prstGeom prst="rect">
            <a:avLst/>
          </a:prstGeom>
          <a:noFill/>
        </p:spPr>
        <p:txBody>
          <a:bodyPr wrap="square" rtlCol="0">
            <a:spAutoFit/>
          </a:bodyPr>
          <a:lstStyle/>
          <a:p>
            <a:pPr>
              <a:spcBef>
                <a:spcPts val="600"/>
              </a:spcBef>
            </a:pPr>
            <a:r>
              <a:rPr lang="en-GB" sz="1200" dirty="0">
                <a:solidFill>
                  <a:srgbClr val="0070C0"/>
                </a:solidFill>
                <a:latin typeface="Helvetica" pitchFamily="2" charset="0"/>
                <a:ea typeface="Helvetica Light" charset="0"/>
                <a:cs typeface="Helvetica Light" charset="0"/>
              </a:rPr>
              <a:t>“Cross section” given by Nature</a:t>
            </a:r>
          </a:p>
          <a:p>
            <a:pPr>
              <a:spcBef>
                <a:spcPts val="600"/>
              </a:spcBef>
            </a:pPr>
            <a:r>
              <a:rPr lang="en-GB" sz="1200" dirty="0">
                <a:solidFill>
                  <a:srgbClr val="00C14E"/>
                </a:solidFill>
                <a:latin typeface="Helvetica" pitchFamily="2" charset="0"/>
                <a:ea typeface="Helvetica Light" charset="0"/>
                <a:cs typeface="Helvetica Light" charset="0"/>
              </a:rPr>
              <a:t>“Acceptance” of detection optimised by experimentalist</a:t>
            </a:r>
          </a:p>
          <a:p>
            <a:pPr>
              <a:spcBef>
                <a:spcPts val="600"/>
              </a:spcBef>
            </a:pPr>
            <a:r>
              <a:rPr lang="en-GB" sz="1200" dirty="0">
                <a:solidFill>
                  <a:srgbClr val="E40000"/>
                </a:solidFill>
                <a:latin typeface="Helvetica" pitchFamily="2" charset="0"/>
                <a:ea typeface="Helvetica Light" charset="0"/>
                <a:cs typeface="Helvetica Light" charset="0"/>
              </a:rPr>
              <a:t>Integrated luminosity delivered by LHC</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84E8A4C-2FE6-C835-BB6B-D793949E8354}"/>
                  </a:ext>
                </a:extLst>
              </p:cNvPr>
              <p:cNvSpPr txBox="1"/>
              <p:nvPr/>
            </p:nvSpPr>
            <p:spPr>
              <a:xfrm>
                <a:off x="860440" y="1869666"/>
                <a:ext cx="4620704" cy="686150"/>
              </a:xfrm>
              <a:prstGeom prst="rect">
                <a:avLst/>
              </a:prstGeom>
              <a:noFill/>
            </p:spPr>
            <p:txBody>
              <a:bodyPr wrap="square" lIns="0" tIns="0" rIns="0" bIns="0" rtlCol="0">
                <a:spAutoFit/>
              </a:bodyPr>
              <a:lstStyle/>
              <a:p>
                <a:pPr/>
                <a14:m>
                  <m:oMathPara xmlns:m="http://schemas.openxmlformats.org/officeDocument/2006/math">
                    <m:oMath>
                      <m:sSubSup>
                        <m:sSubSupPr>
                          <m:ctrlPr>
                            <a:rPr lang="en-US" sz="1700" i="1">
                              <a:latin typeface="Cambria Math" charset="0"/>
                              <a:ea typeface="Arial" charset="0"/>
                              <a:cs typeface="Arial" charset="0"/>
                            </a:rPr>
                          </m:ctrlPr>
                        </m:sSubSupPr>
                        <m:e>
                          <m:r>
                            <a:rPr lang="en-US" sz="1700" i="1">
                              <a:latin typeface="Cambria Math" charset="0"/>
                              <a:ea typeface="Arial" charset="0"/>
                              <a:cs typeface="Arial" charset="0"/>
                            </a:rPr>
                            <m:t>𝑁</m:t>
                          </m:r>
                        </m:e>
                        <m:sub>
                          <m:r>
                            <m:rPr>
                              <m:sty m:val="p"/>
                            </m:rPr>
                            <a:rPr lang="en-US" sz="1700">
                              <a:latin typeface="Cambria Math" charset="0"/>
                              <a:ea typeface="Arial" charset="0"/>
                              <a:cs typeface="Arial" charset="0"/>
                            </a:rPr>
                            <m:t>events</m:t>
                          </m:r>
                        </m:sub>
                        <m:sup>
                          <m:r>
                            <m:rPr>
                              <m:sty m:val="p"/>
                            </m:rPr>
                            <a:rPr lang="en-US" sz="1700">
                              <a:latin typeface="Cambria Math" charset="0"/>
                              <a:ea typeface="Arial" charset="0"/>
                              <a:cs typeface="Arial" charset="0"/>
                            </a:rPr>
                            <m:t>obs</m:t>
                          </m:r>
                        </m:sup>
                      </m:sSubSup>
                      <m:r>
                        <a:rPr lang="en-US" sz="1700">
                          <a:latin typeface="Cambria Math" charset="0"/>
                          <a:ea typeface="Arial" charset="0"/>
                          <a:cs typeface="Arial" charset="0"/>
                        </a:rPr>
                        <m:t>=</m:t>
                      </m:r>
                      <m:r>
                        <m:rPr>
                          <m:sty m:val="p"/>
                        </m:rPr>
                        <a:rPr lang="en-US" sz="1700" smtClean="0">
                          <a:solidFill>
                            <a:srgbClr val="0070C0"/>
                          </a:solidFill>
                          <a:latin typeface="Cambria Math" charset="0"/>
                          <a:ea typeface="Arial" charset="0"/>
                          <a:cs typeface="Arial" charset="0"/>
                        </a:rPr>
                        <m:t>cross</m:t>
                      </m:r>
                      <m:r>
                        <a:rPr lang="en-US" sz="1700" smtClean="0">
                          <a:solidFill>
                            <a:srgbClr val="0070C0"/>
                          </a:solidFill>
                          <a:latin typeface="Cambria Math" charset="0"/>
                          <a:ea typeface="Arial" charset="0"/>
                          <a:cs typeface="Arial" charset="0"/>
                        </a:rPr>
                        <m:t> </m:t>
                      </m:r>
                      <m:r>
                        <m:rPr>
                          <m:sty m:val="p"/>
                        </m:rPr>
                        <a:rPr lang="en-US" sz="1700" smtClean="0">
                          <a:solidFill>
                            <a:srgbClr val="0070C0"/>
                          </a:solidFill>
                          <a:latin typeface="Cambria Math" charset="0"/>
                          <a:ea typeface="Arial" charset="0"/>
                          <a:cs typeface="Arial" charset="0"/>
                        </a:rPr>
                        <m:t>section</m:t>
                      </m:r>
                      <m:r>
                        <a:rPr lang="en-US" sz="1700" smtClean="0">
                          <a:solidFill>
                            <a:srgbClr val="0070C0"/>
                          </a:solidFill>
                          <a:latin typeface="Cambria Math" charset="0"/>
                          <a:ea typeface="Arial" charset="0"/>
                          <a:cs typeface="Arial" charset="0"/>
                        </a:rPr>
                        <m:t> × </m:t>
                      </m:r>
                      <m:r>
                        <m:rPr>
                          <m:sty m:val="p"/>
                        </m:rPr>
                        <a:rPr lang="en-US" sz="1700" b="0" i="0" smtClean="0">
                          <a:solidFill>
                            <a:srgbClr val="00C14E"/>
                          </a:solidFill>
                          <a:latin typeface="Cambria Math" panose="02040503050406030204" pitchFamily="18" charset="0"/>
                          <a:ea typeface="Cambria Math" charset="0"/>
                          <a:cs typeface="Cambria Math" charset="0"/>
                        </a:rPr>
                        <m:t>acceptance</m:t>
                      </m:r>
                      <m:r>
                        <a:rPr lang="en-US" sz="1700" i="1">
                          <a:solidFill>
                            <a:srgbClr val="003BB8"/>
                          </a:solidFill>
                          <a:latin typeface="Cambria Math" charset="0"/>
                          <a:ea typeface="Cambria Math" charset="0"/>
                          <a:cs typeface="Cambria Math" charset="0"/>
                        </a:rPr>
                        <m:t> </m:t>
                      </m:r>
                      <m:r>
                        <a:rPr lang="en-US" sz="1700" i="1">
                          <a:latin typeface="Cambria Math" charset="0"/>
                          <a:ea typeface="Cambria Math" charset="0"/>
                          <a:cs typeface="Cambria Math" charset="0"/>
                        </a:rPr>
                        <m:t>× </m:t>
                      </m:r>
                      <m:nary>
                        <m:naryPr>
                          <m:limLoc m:val="undOvr"/>
                          <m:subHide m:val="on"/>
                          <m:supHide m:val="on"/>
                          <m:ctrlPr>
                            <a:rPr lang="en-US" sz="1700" i="1">
                              <a:solidFill>
                                <a:srgbClr val="E40000"/>
                              </a:solidFill>
                              <a:latin typeface="Cambria Math" panose="02040503050406030204" pitchFamily="18" charset="0"/>
                              <a:ea typeface="Cambria Math" charset="0"/>
                              <a:cs typeface="Cambria Math" charset="0"/>
                            </a:rPr>
                          </m:ctrlPr>
                        </m:naryPr>
                        <m:sub/>
                        <m:sup/>
                        <m:e>
                          <m:r>
                            <a:rPr lang="en-US" sz="1700" i="1">
                              <a:solidFill>
                                <a:srgbClr val="E40000"/>
                              </a:solidFill>
                              <a:latin typeface="Cambria Math" charset="0"/>
                              <a:ea typeface="Cambria Math" charset="0"/>
                              <a:cs typeface="Cambria Math" charset="0"/>
                            </a:rPr>
                            <m:t>𝐿</m:t>
                          </m:r>
                          <m:r>
                            <a:rPr lang="en-US" sz="1700" i="1">
                              <a:solidFill>
                                <a:srgbClr val="E40000"/>
                              </a:solidFill>
                              <a:latin typeface="Cambria Math" charset="0"/>
                              <a:ea typeface="Cambria Math" charset="0"/>
                              <a:cs typeface="Cambria Math" charset="0"/>
                            </a:rPr>
                            <m:t>∙</m:t>
                          </m:r>
                          <m:r>
                            <a:rPr lang="en-US" sz="1700" i="1">
                              <a:solidFill>
                                <a:srgbClr val="E40000"/>
                              </a:solidFill>
                              <a:latin typeface="Cambria Math" charset="0"/>
                              <a:ea typeface="Cambria Math" charset="0"/>
                              <a:cs typeface="Cambria Math" charset="0"/>
                            </a:rPr>
                            <m:t>𝑑𝑡</m:t>
                          </m:r>
                        </m:e>
                      </m:nary>
                    </m:oMath>
                  </m:oMathPara>
                </a14:m>
                <a:endParaRPr lang="en-US" sz="1700" dirty="0">
                  <a:solidFill>
                    <a:srgbClr val="D80017"/>
                  </a:solidFill>
                  <a:ea typeface="Arial" charset="0"/>
                  <a:cs typeface="Arial" charset="0"/>
                </a:endParaRPr>
              </a:p>
            </p:txBody>
          </p:sp>
        </mc:Choice>
        <mc:Fallback xmlns="">
          <p:sp>
            <p:nvSpPr>
              <p:cNvPr id="40" name="TextBox 39">
                <a:extLst>
                  <a:ext uri="{FF2B5EF4-FFF2-40B4-BE49-F238E27FC236}">
                    <a16:creationId xmlns:a16="http://schemas.microsoft.com/office/drawing/2014/main" id="{384E8A4C-2FE6-C835-BB6B-D793949E8354}"/>
                  </a:ext>
                </a:extLst>
              </p:cNvPr>
              <p:cNvSpPr txBox="1">
                <a:spLocks noRot="1" noChangeAspect="1" noMove="1" noResize="1" noEditPoints="1" noAdjustHandles="1" noChangeArrowheads="1" noChangeShapeType="1" noTextEdit="1"/>
              </p:cNvSpPr>
              <p:nvPr/>
            </p:nvSpPr>
            <p:spPr>
              <a:xfrm>
                <a:off x="860440" y="1869666"/>
                <a:ext cx="4620704" cy="686150"/>
              </a:xfrm>
              <a:prstGeom prst="rect">
                <a:avLst/>
              </a:prstGeom>
              <a:blipFill>
                <a:blip r:embed="rId2"/>
                <a:stretch>
                  <a:fillRect t="-156364" r="-2740" b="-218182"/>
                </a:stretch>
              </a:blipFill>
            </p:spPr>
            <p:txBody>
              <a:bodyPr/>
              <a:lstStyle/>
              <a:p>
                <a:r>
                  <a:rPr lang="en-GB">
                    <a:noFill/>
                  </a:rPr>
                  <a:t> </a:t>
                </a:r>
              </a:p>
            </p:txBody>
          </p:sp>
        </mc:Fallback>
      </mc:AlternateContent>
      <p:sp>
        <p:nvSpPr>
          <p:cNvPr id="23" name="Rectangle 22">
            <a:extLst>
              <a:ext uri="{FF2B5EF4-FFF2-40B4-BE49-F238E27FC236}">
                <a16:creationId xmlns:a16="http://schemas.microsoft.com/office/drawing/2014/main" id="{E43833F1-65D4-EEA3-219C-041F90AB8382}"/>
              </a:ext>
            </a:extLst>
          </p:cNvPr>
          <p:cNvSpPr/>
          <p:nvPr/>
        </p:nvSpPr>
        <p:spPr>
          <a:xfrm>
            <a:off x="623287" y="3757501"/>
            <a:ext cx="7136412" cy="2693045"/>
          </a:xfrm>
          <a:prstGeom prst="rect">
            <a:avLst/>
          </a:prstGeom>
        </p:spPr>
        <p:txBody>
          <a:bodyPr wrap="square">
            <a:spAutoFit/>
          </a:bodyPr>
          <a:lstStyle/>
          <a:p>
            <a:pPr defTabSz="457200" fontAlgn="base">
              <a:spcBef>
                <a:spcPts val="1800"/>
              </a:spcBef>
              <a:spcAft>
                <a:spcPct val="0"/>
              </a:spcAft>
              <a:defRPr/>
            </a:pPr>
            <a:r>
              <a:rPr lang="en-US" sz="1600" dirty="0">
                <a:solidFill>
                  <a:srgbClr val="0070C0"/>
                </a:solidFill>
                <a:latin typeface="Helvetica" pitchFamily="2" charset="0"/>
                <a:ea typeface="Helvetica Light" charset="0"/>
                <a:cs typeface="Helvetica Light" charset="0"/>
                <a:sym typeface="Wingdings" pitchFamily="2" charset="2"/>
              </a:rPr>
              <a:t>Cross sections at LHC (13 TeV) </a:t>
            </a:r>
            <a:r>
              <a:rPr lang="en-US" sz="1200" dirty="0">
                <a:solidFill>
                  <a:schemeClr val="tx2">
                    <a:lumMod val="75000"/>
                  </a:schemeClr>
                </a:solidFill>
                <a:latin typeface="Helvetica" pitchFamily="2" charset="0"/>
                <a:ea typeface="Helvetica Light" charset="0"/>
                <a:cs typeface="Helvetica Light" charset="0"/>
                <a:sym typeface="Wingdings" pitchFamily="2" charset="2"/>
              </a:rPr>
              <a:t>[</a:t>
            </a:r>
            <a:r>
              <a:rPr lang="en-US" sz="1200" dirty="0" err="1">
                <a:solidFill>
                  <a:schemeClr val="tx2">
                    <a:lumMod val="75000"/>
                  </a:schemeClr>
                </a:solidFill>
                <a:latin typeface="Helvetica" pitchFamily="2" charset="0"/>
                <a:ea typeface="Helvetica Light" charset="0"/>
                <a:cs typeface="Helvetica Light" charset="0"/>
                <a:sym typeface="Wingdings" pitchFamily="2" charset="2"/>
              </a:rPr>
              <a:t>N</a:t>
            </a:r>
            <a:r>
              <a:rPr lang="en-US" sz="1200" baseline="-25000" dirty="0" err="1">
                <a:solidFill>
                  <a:schemeClr val="tx2">
                    <a:lumMod val="75000"/>
                  </a:schemeClr>
                </a:solidFill>
                <a:latin typeface="Helvetica" pitchFamily="2" charset="0"/>
                <a:ea typeface="Helvetica Light" charset="0"/>
                <a:cs typeface="Helvetica Light" charset="0"/>
                <a:sym typeface="Wingdings" pitchFamily="2" charset="2"/>
              </a:rPr>
              <a:t>events</a:t>
            </a:r>
            <a:r>
              <a:rPr lang="en-US" sz="1200" dirty="0">
                <a:solidFill>
                  <a:schemeClr val="tx2">
                    <a:lumMod val="75000"/>
                  </a:schemeClr>
                </a:solidFill>
                <a:latin typeface="Helvetica" pitchFamily="2" charset="0"/>
                <a:ea typeface="Helvetica Light" charset="0"/>
                <a:cs typeface="Helvetica Light" charset="0"/>
                <a:sym typeface="Wingdings" pitchFamily="2" charset="2"/>
              </a:rPr>
              <a:t> in 140 fb</a:t>
            </a:r>
            <a:r>
              <a:rPr lang="en-US" sz="1200" baseline="30000" dirty="0">
                <a:solidFill>
                  <a:schemeClr val="tx2">
                    <a:lumMod val="75000"/>
                  </a:schemeClr>
                </a:solidFill>
                <a:latin typeface="Helvetica" pitchFamily="2" charset="0"/>
                <a:ea typeface="Helvetica Light" charset="0"/>
                <a:cs typeface="Helvetica Light" charset="0"/>
                <a:sym typeface="Wingdings" pitchFamily="2" charset="2"/>
              </a:rPr>
              <a:t>–1</a:t>
            </a:r>
            <a:r>
              <a:rPr lang="en-US" sz="1200" dirty="0">
                <a:solidFill>
                  <a:schemeClr val="tx2">
                    <a:lumMod val="75000"/>
                  </a:schemeClr>
                </a:solidFill>
                <a:latin typeface="Helvetica" pitchFamily="2" charset="0"/>
                <a:ea typeface="Helvetica Light" charset="0"/>
                <a:cs typeface="Helvetica Light" charset="0"/>
                <a:sym typeface="Wingdings" pitchFamily="2" charset="2"/>
              </a:rPr>
              <a:t> at √s = 13 TeV — Run 2]</a:t>
            </a:r>
            <a:endParaRPr lang="en-US" sz="1400" dirty="0">
              <a:solidFill>
                <a:schemeClr val="tx2">
                  <a:lumMod val="75000"/>
                </a:schemeClr>
              </a:solidFill>
              <a:latin typeface="Helvetica" pitchFamily="2" charset="0"/>
              <a:ea typeface="Helvetica Light" charset="0"/>
              <a:cs typeface="Helvetica Light" charset="0"/>
              <a:sym typeface="Wingdings" pitchFamily="2" charset="2"/>
            </a:endParaRPr>
          </a:p>
          <a:p>
            <a:pPr marL="285750" indent="-285750">
              <a:spcBef>
                <a:spcPts val="12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Total: 100 mb, inelastic: 80 mb (remaining diffractive)</a:t>
            </a:r>
            <a:endParaRPr lang="en-CH" sz="1400" dirty="0">
              <a:solidFill>
                <a:srgbClr val="0070C0"/>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b-quarks: 400 </a:t>
            </a:r>
            <a:r>
              <a:rPr lang="en-US" sz="1400" dirty="0" err="1">
                <a:solidFill>
                  <a:srgbClr val="0070C0"/>
                </a:solidFill>
                <a:latin typeface="Helvetica" pitchFamily="2" charset="0"/>
                <a:ea typeface="Helvetica Light" charset="0"/>
                <a:cs typeface="Helvetica Light" charset="0"/>
                <a:sym typeface="Wingdings" pitchFamily="2" charset="2"/>
              </a:rPr>
              <a:t>μb</a:t>
            </a:r>
            <a:r>
              <a:rPr lang="en-US" sz="1400" dirty="0">
                <a:solidFill>
                  <a:srgbClr val="0070C0"/>
                </a:solidFill>
                <a:latin typeface="Helvetica" pitchFamily="2" charset="0"/>
                <a:ea typeface="Helvetica Light" charset="0"/>
                <a:cs typeface="Helvetica Light" charset="0"/>
                <a:sym typeface="Wingdings" pitchFamily="2" charset="2"/>
              </a:rPr>
              <a:t>, jets with E</a:t>
            </a:r>
            <a:r>
              <a:rPr lang="en-US" sz="1400" baseline="-25000" dirty="0">
                <a:solidFill>
                  <a:srgbClr val="0070C0"/>
                </a:solidFill>
                <a:latin typeface="Helvetica" pitchFamily="2" charset="0"/>
                <a:ea typeface="Helvetica Light" charset="0"/>
                <a:cs typeface="Helvetica Light" charset="0"/>
                <a:sym typeface="Wingdings" pitchFamily="2" charset="2"/>
              </a:rPr>
              <a:t>T</a:t>
            </a:r>
            <a:r>
              <a:rPr lang="en-US" sz="1400" dirty="0">
                <a:solidFill>
                  <a:srgbClr val="0070C0"/>
                </a:solidFill>
                <a:latin typeface="Helvetica" pitchFamily="2" charset="0"/>
                <a:ea typeface="Helvetica Light" charset="0"/>
                <a:cs typeface="Helvetica Light" charset="0"/>
                <a:sym typeface="Wingdings" pitchFamily="2" charset="2"/>
              </a:rPr>
              <a:t> &gt; 100 GeV: 3 </a:t>
            </a:r>
            <a:r>
              <a:rPr lang="en-US" sz="1400" dirty="0" err="1">
                <a:solidFill>
                  <a:srgbClr val="0070C0"/>
                </a:solidFill>
                <a:latin typeface="Helvetica" pitchFamily="2" charset="0"/>
                <a:ea typeface="Helvetica Light" charset="0"/>
                <a:cs typeface="Helvetica Light" charset="0"/>
                <a:sym typeface="Wingdings" pitchFamily="2" charset="2"/>
              </a:rPr>
              <a:t>μb</a:t>
            </a:r>
            <a:endParaRPr lang="en-US" sz="1400" dirty="0">
              <a:solidFill>
                <a:srgbClr val="0070C0"/>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W and Z: 200 / 60 </a:t>
            </a:r>
            <a:r>
              <a:rPr lang="en-US" sz="1400" dirty="0" err="1">
                <a:solidFill>
                  <a:srgbClr val="0070C0"/>
                </a:solidFill>
                <a:latin typeface="Helvetica" pitchFamily="2" charset="0"/>
                <a:ea typeface="Helvetica Light" charset="0"/>
                <a:cs typeface="Helvetica Light" charset="0"/>
                <a:sym typeface="Wingdings" pitchFamily="2" charset="2"/>
              </a:rPr>
              <a:t>nb</a:t>
            </a:r>
            <a:r>
              <a:rPr lang="en-US" sz="1400" dirty="0">
                <a:solidFill>
                  <a:srgbClr val="0070C0"/>
                </a:solidFill>
                <a:latin typeface="Helvetica" pitchFamily="2" charset="0"/>
                <a:ea typeface="Helvetica Light" charset="0"/>
                <a:cs typeface="Helvetica Light" charset="0"/>
                <a:sym typeface="Wingdings" pitchFamily="2" charset="2"/>
              </a:rPr>
              <a:t> | </a:t>
            </a:r>
            <a:r>
              <a:rPr lang="en-US" sz="1200" dirty="0">
                <a:solidFill>
                  <a:schemeClr val="tx2">
                    <a:lumMod val="75000"/>
                  </a:schemeClr>
                </a:solidFill>
                <a:latin typeface="Helvetica" pitchFamily="2" charset="0"/>
                <a:ea typeface="Helvetica Light" charset="0"/>
                <a:cs typeface="Helvetica Light" charset="0"/>
                <a:sym typeface="Wingdings" pitchFamily="2" charset="2"/>
              </a:rPr>
              <a:t>[26 / 8 B events]</a:t>
            </a:r>
            <a:r>
              <a:rPr lang="en-US" sz="1400" dirty="0">
                <a:solidFill>
                  <a:schemeClr val="tx2">
                    <a:lumMod val="75000"/>
                  </a:schemeClr>
                </a:solidFill>
                <a:latin typeface="Helvetica" pitchFamily="2" charset="0"/>
                <a:ea typeface="Helvetica Light" charset="0"/>
                <a:cs typeface="Helvetica Light" charset="0"/>
                <a:sym typeface="Wingdings" pitchFamily="2" charset="2"/>
              </a:rPr>
              <a:t> </a:t>
            </a:r>
            <a:r>
              <a:rPr lang="en-US" sz="1400" dirty="0">
                <a:solidFill>
                  <a:srgbClr val="0070C0"/>
                </a:solidFill>
                <a:latin typeface="Helvetica" pitchFamily="2" charset="0"/>
                <a:ea typeface="Helvetica Light" charset="0"/>
                <a:cs typeface="Helvetica Light" charset="0"/>
                <a:sym typeface="Wingdings" pitchFamily="2" charset="2"/>
              </a:rPr>
              <a:t>(→ 𝓁𝜈 / 𝓁𝓁: 20 / 2 </a:t>
            </a:r>
            <a:r>
              <a:rPr lang="en-US" sz="1400" dirty="0" err="1">
                <a:solidFill>
                  <a:srgbClr val="0070C0"/>
                </a:solidFill>
                <a:latin typeface="Helvetica" pitchFamily="2" charset="0"/>
                <a:ea typeface="Helvetica Light" charset="0"/>
                <a:cs typeface="Helvetica Light" charset="0"/>
                <a:sym typeface="Wingdings" pitchFamily="2" charset="2"/>
              </a:rPr>
              <a:t>nb</a:t>
            </a:r>
            <a:r>
              <a:rPr lang="en-US" sz="1400" dirty="0">
                <a:solidFill>
                  <a:srgbClr val="0070C0"/>
                </a:solidFill>
                <a:latin typeface="Helvetica" pitchFamily="2" charset="0"/>
                <a:ea typeface="Helvetica Light" charset="0"/>
                <a:cs typeface="Helvetica Light" charset="0"/>
                <a:sym typeface="Wingdings" pitchFamily="2" charset="2"/>
              </a:rPr>
              <a:t> </a:t>
            </a:r>
            <a:r>
              <a:rPr lang="en-US" sz="1200" dirty="0">
                <a:solidFill>
                  <a:schemeClr val="tx2">
                    <a:lumMod val="75000"/>
                  </a:schemeClr>
                </a:solidFill>
                <a:latin typeface="Helvetica" pitchFamily="2" charset="0"/>
                <a:ea typeface="Helvetica Light" charset="0"/>
                <a:cs typeface="Helvetica Light" charset="0"/>
                <a:sym typeface="Wingdings" pitchFamily="2" charset="2"/>
              </a:rPr>
              <a:t>[2.8 / 0.27 B]</a:t>
            </a:r>
            <a:r>
              <a:rPr lang="en-US" sz="1400" dirty="0">
                <a:solidFill>
                  <a:srgbClr val="0070C0"/>
                </a:solidFill>
                <a:latin typeface="Helvetica" pitchFamily="2" charset="0"/>
                <a:ea typeface="Helvetica Light" charset="0"/>
                <a:cs typeface="Helvetica Light" charset="0"/>
                <a:sym typeface="Wingdings" pitchFamily="2" charset="2"/>
              </a:rPr>
              <a:t> per </a:t>
            </a:r>
            <a:r>
              <a:rPr lang="en-US" sz="1400" dirty="0" err="1">
                <a:solidFill>
                  <a:srgbClr val="0070C0"/>
                </a:solidFill>
                <a:latin typeface="Helvetica" pitchFamily="2" charset="0"/>
                <a:ea typeface="Helvetica Light" charset="0"/>
                <a:cs typeface="Helvetica Light" charset="0"/>
                <a:sym typeface="Wingdings" pitchFamily="2" charset="2"/>
              </a:rPr>
              <a:t>flavour</a:t>
            </a:r>
            <a:r>
              <a:rPr lang="en-US" sz="1400" dirty="0">
                <a:solidFill>
                  <a:srgbClr val="0070C0"/>
                </a:solidFill>
                <a:latin typeface="Helvetica" pitchFamily="2" charset="0"/>
                <a:ea typeface="Helvetica Light" charset="0"/>
                <a:cs typeface="Helvetica Light" charset="0"/>
                <a:sym typeface="Wingdings" pitchFamily="2" charset="2"/>
              </a:rPr>
              <a:t>)</a:t>
            </a: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WW / ZZ / WWW: 125 / 28 pb / 0.5 pb </a:t>
            </a:r>
            <a:r>
              <a:rPr lang="en-US" sz="1200" dirty="0">
                <a:solidFill>
                  <a:schemeClr val="tx2">
                    <a:lumMod val="75000"/>
                  </a:schemeClr>
                </a:solidFill>
                <a:latin typeface="Helvetica" pitchFamily="2" charset="0"/>
                <a:ea typeface="Helvetica Light" charset="0"/>
                <a:cs typeface="Helvetica Light" charset="0"/>
                <a:sym typeface="Wingdings" pitchFamily="2" charset="2"/>
              </a:rPr>
              <a:t>[17.5 / 3.9 M / 70 k ]</a:t>
            </a:r>
            <a:endParaRPr lang="en-US" sz="1400" dirty="0">
              <a:solidFill>
                <a:srgbClr val="0070C0"/>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Top quark pair: 830 pb </a:t>
            </a:r>
            <a:r>
              <a:rPr lang="en-US" sz="1200" dirty="0">
                <a:solidFill>
                  <a:schemeClr val="tx2">
                    <a:lumMod val="75000"/>
                  </a:schemeClr>
                </a:solidFill>
                <a:latin typeface="Helvetica" pitchFamily="2" charset="0"/>
                <a:ea typeface="Helvetica Light" charset="0"/>
                <a:cs typeface="Helvetica Light" charset="0"/>
                <a:sym typeface="Wingdings" pitchFamily="2" charset="2"/>
              </a:rPr>
              <a:t>[116 M]</a:t>
            </a:r>
            <a:endParaRPr lang="en-US" sz="1400" dirty="0">
              <a:solidFill>
                <a:srgbClr val="0070C0"/>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H: 56 pb </a:t>
            </a:r>
            <a:r>
              <a:rPr lang="en-US" sz="1200" dirty="0">
                <a:solidFill>
                  <a:schemeClr val="tx2">
                    <a:lumMod val="75000"/>
                  </a:schemeClr>
                </a:solidFill>
                <a:latin typeface="Helvetica" pitchFamily="2" charset="0"/>
                <a:ea typeface="Helvetica Light" charset="0"/>
                <a:cs typeface="Helvetica Light" charset="0"/>
                <a:sym typeface="Wingdings" pitchFamily="2" charset="2"/>
              </a:rPr>
              <a:t>[7.8 M]</a:t>
            </a:r>
            <a:endParaRPr lang="en-US" sz="1400" dirty="0">
              <a:solidFill>
                <a:srgbClr val="0070C0"/>
              </a:solidFill>
              <a:latin typeface="Helvetica" pitchFamily="2" charset="0"/>
              <a:ea typeface="Helvetica Light" charset="0"/>
              <a:cs typeface="Helvetica Light" charset="0"/>
              <a:sym typeface="Wingdings" pitchFamily="2" charset="2"/>
            </a:endParaRPr>
          </a:p>
          <a:p>
            <a:pPr marL="285750" indent="-285750">
              <a:spcBef>
                <a:spcPts val="900"/>
              </a:spcBef>
              <a:buFont typeface="Arial" panose="020B0604020202020204" pitchFamily="34" charset="0"/>
              <a:buChar char="•"/>
            </a:pPr>
            <a:r>
              <a:rPr lang="en-US" sz="1400" dirty="0">
                <a:solidFill>
                  <a:srgbClr val="0070C0"/>
                </a:solidFill>
                <a:latin typeface="Helvetica" pitchFamily="2" charset="0"/>
                <a:ea typeface="Helvetica Light" charset="0"/>
                <a:cs typeface="Helvetica Light" charset="0"/>
                <a:sym typeface="Wingdings" pitchFamily="2" charset="2"/>
              </a:rPr>
              <a:t>HH: 33 fb </a:t>
            </a:r>
            <a:r>
              <a:rPr lang="en-US" sz="1200" dirty="0">
                <a:solidFill>
                  <a:schemeClr val="tx2">
                    <a:lumMod val="75000"/>
                  </a:schemeClr>
                </a:solidFill>
                <a:latin typeface="Helvetica" pitchFamily="2" charset="0"/>
                <a:ea typeface="Helvetica Light" charset="0"/>
                <a:cs typeface="Helvetica Light" charset="0"/>
                <a:sym typeface="Wingdings" pitchFamily="2" charset="2"/>
              </a:rPr>
              <a:t>[4.6 k]</a:t>
            </a:r>
            <a:endParaRPr lang="en-CH" sz="1400" dirty="0">
              <a:solidFill>
                <a:srgbClr val="0070C0"/>
              </a:solidFill>
              <a:latin typeface="Helvetica" pitchFamily="2" charset="0"/>
              <a:ea typeface="Helvetica Light" charset="0"/>
              <a:cs typeface="Helvetica Light" charset="0"/>
              <a:sym typeface="Wingdings" pitchFamily="2" charset="2"/>
            </a:endParaRPr>
          </a:p>
        </p:txBody>
      </p:sp>
      <p:sp>
        <p:nvSpPr>
          <p:cNvPr id="24" name="TextBox 23">
            <a:extLst>
              <a:ext uri="{FF2B5EF4-FFF2-40B4-BE49-F238E27FC236}">
                <a16:creationId xmlns:a16="http://schemas.microsoft.com/office/drawing/2014/main" id="{0BA040A1-216D-02BA-A518-8BF09D13E31D}"/>
              </a:ext>
            </a:extLst>
          </p:cNvPr>
          <p:cNvSpPr txBox="1"/>
          <p:nvPr/>
        </p:nvSpPr>
        <p:spPr>
          <a:xfrm>
            <a:off x="8770245" y="1115074"/>
            <a:ext cx="1725152" cy="276999"/>
          </a:xfrm>
          <a:prstGeom prst="rect">
            <a:avLst/>
          </a:prstGeom>
          <a:noFill/>
        </p:spPr>
        <p:txBody>
          <a:bodyPr wrap="none" rtlCol="0">
            <a:spAutoFit/>
          </a:bodyPr>
          <a:lstStyle/>
          <a:p>
            <a:pPr marL="0" algn="l">
              <a:spcBef>
                <a:spcPts val="3000"/>
              </a:spcBef>
            </a:pPr>
            <a:r>
              <a:rPr lang="en-CH" sz="12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pp / pp cross sections</a:t>
            </a:r>
          </a:p>
        </p:txBody>
      </p:sp>
      <p:pic>
        <p:nvPicPr>
          <p:cNvPr id="25" name="Picture 24">
            <a:extLst>
              <a:ext uri="{FF2B5EF4-FFF2-40B4-BE49-F238E27FC236}">
                <a16:creationId xmlns:a16="http://schemas.microsoft.com/office/drawing/2014/main" id="{10868209-4194-CC6F-7754-6ABBD87E16C8}"/>
              </a:ext>
            </a:extLst>
          </p:cNvPr>
          <p:cNvPicPr>
            <a:picLocks noChangeAspect="1"/>
          </p:cNvPicPr>
          <p:nvPr/>
        </p:nvPicPr>
        <p:blipFill>
          <a:blip r:embed="rId3">
            <a:extLst>
              <a:ext uri="{28A0092B-C50C-407E-A947-70E740481C1C}">
                <a14:useLocalDpi xmlns:a14="http://schemas.microsoft.com/office/drawing/2010/main"/>
              </a:ext>
            </a:extLst>
          </a:blip>
          <a:srcRect l="7772" t="8686" b="7250"/>
          <a:stretch>
            <a:fillRect/>
          </a:stretch>
        </p:blipFill>
        <p:spPr>
          <a:xfrm>
            <a:off x="7759699" y="1270938"/>
            <a:ext cx="3987601" cy="5143466"/>
          </a:xfrm>
          <a:prstGeom prst="rect">
            <a:avLst/>
          </a:prstGeom>
        </p:spPr>
      </p:pic>
      <p:grpSp>
        <p:nvGrpSpPr>
          <p:cNvPr id="27" name="Group 26">
            <a:extLst>
              <a:ext uri="{FF2B5EF4-FFF2-40B4-BE49-F238E27FC236}">
                <a16:creationId xmlns:a16="http://schemas.microsoft.com/office/drawing/2014/main" id="{DA7B3FAD-64B0-F413-2F1C-A9BBE55B7DD7}"/>
              </a:ext>
            </a:extLst>
          </p:cNvPr>
          <p:cNvGrpSpPr/>
          <p:nvPr/>
        </p:nvGrpSpPr>
        <p:grpSpPr>
          <a:xfrm>
            <a:off x="5519608" y="1573261"/>
            <a:ext cx="2090630" cy="1923201"/>
            <a:chOff x="5369708" y="1573261"/>
            <a:chExt cx="2090630" cy="1923201"/>
          </a:xfrm>
        </p:grpSpPr>
        <p:grpSp>
          <p:nvGrpSpPr>
            <p:cNvPr id="4" name="Group 3">
              <a:extLst>
                <a:ext uri="{FF2B5EF4-FFF2-40B4-BE49-F238E27FC236}">
                  <a16:creationId xmlns:a16="http://schemas.microsoft.com/office/drawing/2014/main" id="{1CDEEA27-A9D8-F840-D110-CF24B1C5113F}"/>
                </a:ext>
              </a:extLst>
            </p:cNvPr>
            <p:cNvGrpSpPr>
              <a:grpSpLocks noChangeAspect="1"/>
            </p:cNvGrpSpPr>
            <p:nvPr/>
          </p:nvGrpSpPr>
          <p:grpSpPr>
            <a:xfrm>
              <a:off x="5369708" y="1573261"/>
              <a:ext cx="1921001" cy="1884446"/>
              <a:chOff x="8917291" y="2707445"/>
              <a:chExt cx="2210517" cy="2168453"/>
            </a:xfrm>
          </p:grpSpPr>
          <p:grpSp>
            <p:nvGrpSpPr>
              <p:cNvPr id="6" name="Group 5">
                <a:extLst>
                  <a:ext uri="{FF2B5EF4-FFF2-40B4-BE49-F238E27FC236}">
                    <a16:creationId xmlns:a16="http://schemas.microsoft.com/office/drawing/2014/main" id="{3792327D-331E-955C-7E7E-6916F5E7B1DD}"/>
                  </a:ext>
                </a:extLst>
              </p:cNvPr>
              <p:cNvGrpSpPr/>
              <p:nvPr/>
            </p:nvGrpSpPr>
            <p:grpSpPr>
              <a:xfrm>
                <a:off x="8917291" y="2707445"/>
                <a:ext cx="2210517" cy="2168453"/>
                <a:chOff x="9310991" y="2504245"/>
                <a:chExt cx="2210517" cy="2168453"/>
              </a:xfrm>
            </p:grpSpPr>
            <p:pic>
              <p:nvPicPr>
                <p:cNvPr id="8" name="Picture 7">
                  <a:extLst>
                    <a:ext uri="{FF2B5EF4-FFF2-40B4-BE49-F238E27FC236}">
                      <a16:creationId xmlns:a16="http://schemas.microsoft.com/office/drawing/2014/main" id="{61749C7E-B62A-2C14-4B6A-C3FCE524FD1C}"/>
                    </a:ext>
                  </a:extLst>
                </p:cNvPr>
                <p:cNvPicPr>
                  <a:picLocks noChangeAspect="1"/>
                </p:cNvPicPr>
                <p:nvPr/>
              </p:nvPicPr>
              <p:blipFill rotWithShape="1">
                <a:blip r:embed="rId4"/>
                <a:srcRect b="8324"/>
                <a:stretch/>
              </p:blipFill>
              <p:spPr>
                <a:xfrm>
                  <a:off x="9745331" y="2728482"/>
                  <a:ext cx="1775132" cy="1944216"/>
                </a:xfrm>
                <a:prstGeom prst="rect">
                  <a:avLst/>
                </a:prstGeom>
              </p:spPr>
            </p:pic>
            <p:sp>
              <p:nvSpPr>
                <p:cNvPr id="9" name="TextBox 8">
                  <a:extLst>
                    <a:ext uri="{FF2B5EF4-FFF2-40B4-BE49-F238E27FC236}">
                      <a16:creationId xmlns:a16="http://schemas.microsoft.com/office/drawing/2014/main" id="{02A7DCDF-5320-A34D-39C1-28C770AADDDC}"/>
                    </a:ext>
                  </a:extLst>
                </p:cNvPr>
                <p:cNvSpPr txBox="1"/>
                <p:nvPr/>
              </p:nvSpPr>
              <p:spPr>
                <a:xfrm rot="1243425">
                  <a:off x="9627345" y="2788859"/>
                  <a:ext cx="320922"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H</a:t>
                  </a:r>
                </a:p>
              </p:txBody>
            </p:sp>
            <p:sp>
              <p:nvSpPr>
                <p:cNvPr id="10" name="TextBox 9">
                  <a:extLst>
                    <a:ext uri="{FF2B5EF4-FFF2-40B4-BE49-F238E27FC236}">
                      <a16:creationId xmlns:a16="http://schemas.microsoft.com/office/drawing/2014/main" id="{FD2D5E6F-1CBC-08A7-CDFA-F5F025C43E0E}"/>
                    </a:ext>
                  </a:extLst>
                </p:cNvPr>
                <p:cNvSpPr txBox="1"/>
                <p:nvPr/>
              </p:nvSpPr>
              <p:spPr>
                <a:xfrm rot="19609117">
                  <a:off x="10101388" y="2717951"/>
                  <a:ext cx="320922"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H</a:t>
                  </a:r>
                </a:p>
              </p:txBody>
            </p:sp>
            <p:sp>
              <p:nvSpPr>
                <p:cNvPr id="11" name="TextBox 10">
                  <a:extLst>
                    <a:ext uri="{FF2B5EF4-FFF2-40B4-BE49-F238E27FC236}">
                      <a16:creationId xmlns:a16="http://schemas.microsoft.com/office/drawing/2014/main" id="{038839F8-A263-457F-C5F8-AF496FD43F13}"/>
                    </a:ext>
                  </a:extLst>
                </p:cNvPr>
                <p:cNvSpPr txBox="1"/>
                <p:nvPr/>
              </p:nvSpPr>
              <p:spPr>
                <a:xfrm>
                  <a:off x="9840673" y="2678922"/>
                  <a:ext cx="309700" cy="307777"/>
                </a:xfrm>
                <a:prstGeom prst="rect">
                  <a:avLst/>
                </a:prstGeom>
                <a:noFill/>
              </p:spPr>
              <p:txBody>
                <a:bodyPr wrap="none" rtlCol="0">
                  <a:spAutoFit/>
                </a:bodyPr>
                <a:lstStyle/>
                <a:p>
                  <a:r>
                    <a:rPr lang="en-US" sz="1400" dirty="0" err="1">
                      <a:latin typeface="Bradley Hand" pitchFamily="2" charset="77"/>
                      <a:ea typeface="Helvetica Light" charset="0"/>
                      <a:cs typeface="Helvetica Light" charset="0"/>
                    </a:rPr>
                    <a:t>tt</a:t>
                  </a:r>
                  <a:endParaRPr lang="en-US" sz="1400" dirty="0">
                    <a:latin typeface="Bradley Hand" pitchFamily="2" charset="77"/>
                    <a:ea typeface="Helvetica Light" charset="0"/>
                    <a:cs typeface="Helvetica Light" charset="0"/>
                  </a:endParaRPr>
                </a:p>
              </p:txBody>
            </p:sp>
            <p:sp>
              <p:nvSpPr>
                <p:cNvPr id="12" name="TextBox 11">
                  <a:extLst>
                    <a:ext uri="{FF2B5EF4-FFF2-40B4-BE49-F238E27FC236}">
                      <a16:creationId xmlns:a16="http://schemas.microsoft.com/office/drawing/2014/main" id="{A2F357BF-5E24-3700-AB24-4B81EC7CA526}"/>
                    </a:ext>
                  </a:extLst>
                </p:cNvPr>
                <p:cNvSpPr txBox="1"/>
                <p:nvPr/>
              </p:nvSpPr>
              <p:spPr>
                <a:xfrm>
                  <a:off x="10227276" y="2853039"/>
                  <a:ext cx="360996"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W</a:t>
                  </a:r>
                </a:p>
              </p:txBody>
            </p:sp>
            <p:sp>
              <p:nvSpPr>
                <p:cNvPr id="13" name="TextBox 12">
                  <a:extLst>
                    <a:ext uri="{FF2B5EF4-FFF2-40B4-BE49-F238E27FC236}">
                      <a16:creationId xmlns:a16="http://schemas.microsoft.com/office/drawing/2014/main" id="{CA85C91B-580B-2AED-F5E8-4959ED6A3418}"/>
                    </a:ext>
                  </a:extLst>
                </p:cNvPr>
                <p:cNvSpPr txBox="1"/>
                <p:nvPr/>
              </p:nvSpPr>
              <p:spPr>
                <a:xfrm>
                  <a:off x="9795572" y="2879744"/>
                  <a:ext cx="360996"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Z</a:t>
                  </a:r>
                </a:p>
              </p:txBody>
            </p:sp>
            <p:sp>
              <p:nvSpPr>
                <p:cNvPr id="14" name="TextBox 13">
                  <a:extLst>
                    <a:ext uri="{FF2B5EF4-FFF2-40B4-BE49-F238E27FC236}">
                      <a16:creationId xmlns:a16="http://schemas.microsoft.com/office/drawing/2014/main" id="{4A8B77AA-784B-E157-A1AF-8891EF22ED2F}"/>
                    </a:ext>
                  </a:extLst>
                </p:cNvPr>
                <p:cNvSpPr txBox="1"/>
                <p:nvPr/>
              </p:nvSpPr>
              <p:spPr>
                <a:xfrm>
                  <a:off x="10280174" y="2606483"/>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5" name="TextBox 14">
                  <a:extLst>
                    <a:ext uri="{FF2B5EF4-FFF2-40B4-BE49-F238E27FC236}">
                      <a16:creationId xmlns:a16="http://schemas.microsoft.com/office/drawing/2014/main" id="{EA972A2D-13C8-5C06-5F0D-09FF32695D84}"/>
                    </a:ext>
                  </a:extLst>
                </p:cNvPr>
                <p:cNvSpPr txBox="1"/>
                <p:nvPr/>
              </p:nvSpPr>
              <p:spPr>
                <a:xfrm rot="1470066">
                  <a:off x="9655738" y="2611201"/>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6" name="TextBox 15">
                  <a:extLst>
                    <a:ext uri="{FF2B5EF4-FFF2-40B4-BE49-F238E27FC236}">
                      <a16:creationId xmlns:a16="http://schemas.microsoft.com/office/drawing/2014/main" id="{8D50585B-B069-4832-3D9F-37119B68D8F1}"/>
                    </a:ext>
                  </a:extLst>
                </p:cNvPr>
                <p:cNvSpPr txBox="1"/>
                <p:nvPr/>
              </p:nvSpPr>
              <p:spPr>
                <a:xfrm>
                  <a:off x="9866992" y="2504245"/>
                  <a:ext cx="308098" cy="307777"/>
                </a:xfrm>
                <a:prstGeom prst="rect">
                  <a:avLst/>
                </a:prstGeom>
                <a:noFill/>
              </p:spPr>
              <p:txBody>
                <a:bodyPr wrap="none" rtlCol="0">
                  <a:spAutoFit/>
                </a:bodyPr>
                <a:lstStyle/>
                <a:p>
                  <a:r>
                    <a:rPr lang="en-US" sz="1400" dirty="0">
                      <a:latin typeface="Bradley Hand" pitchFamily="2" charset="77"/>
                      <a:ea typeface="Helvetica Light" charset="0"/>
                      <a:cs typeface="Helvetica Light" charset="0"/>
                    </a:rPr>
                    <a:t>B</a:t>
                  </a:r>
                </a:p>
              </p:txBody>
            </p:sp>
            <p:sp>
              <p:nvSpPr>
                <p:cNvPr id="17" name="TextBox 16">
                  <a:extLst>
                    <a:ext uri="{FF2B5EF4-FFF2-40B4-BE49-F238E27FC236}">
                      <a16:creationId xmlns:a16="http://schemas.microsoft.com/office/drawing/2014/main" id="{05542351-5B4F-383C-51F9-016317CF8FAA}"/>
                    </a:ext>
                  </a:extLst>
                </p:cNvPr>
                <p:cNvSpPr txBox="1"/>
                <p:nvPr/>
              </p:nvSpPr>
              <p:spPr>
                <a:xfrm rot="20730200">
                  <a:off x="10057444" y="2801351"/>
                  <a:ext cx="65562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t</a:t>
                  </a:r>
                </a:p>
              </p:txBody>
            </p:sp>
            <p:sp>
              <p:nvSpPr>
                <p:cNvPr id="18" name="TextBox 17">
                  <a:extLst>
                    <a:ext uri="{FF2B5EF4-FFF2-40B4-BE49-F238E27FC236}">
                      <a16:creationId xmlns:a16="http://schemas.microsoft.com/office/drawing/2014/main" id="{52FE190E-5202-E338-14EC-ED679DF8F985}"/>
                    </a:ext>
                  </a:extLst>
                </p:cNvPr>
                <p:cNvSpPr txBox="1"/>
                <p:nvPr/>
              </p:nvSpPr>
              <p:spPr>
                <a:xfrm rot="20730200">
                  <a:off x="9523808" y="2657001"/>
                  <a:ext cx="65562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a:t>
                  </a:r>
                </a:p>
              </p:txBody>
            </p:sp>
            <p:sp>
              <p:nvSpPr>
                <p:cNvPr id="19" name="TextBox 18">
                  <a:extLst>
                    <a:ext uri="{FF2B5EF4-FFF2-40B4-BE49-F238E27FC236}">
                      <a16:creationId xmlns:a16="http://schemas.microsoft.com/office/drawing/2014/main" id="{39FDE796-451E-248B-72BC-9E0950CBBE9A}"/>
                    </a:ext>
                  </a:extLst>
                </p:cNvPr>
                <p:cNvSpPr txBox="1"/>
                <p:nvPr/>
              </p:nvSpPr>
              <p:spPr>
                <a:xfrm>
                  <a:off x="9580687" y="2928073"/>
                  <a:ext cx="639337" cy="307777"/>
                </a:xfrm>
                <a:prstGeom prst="rect">
                  <a:avLst/>
                </a:prstGeom>
                <a:noFill/>
              </p:spPr>
              <p:txBody>
                <a:bodyPr wrap="square" rtlCol="0">
                  <a:spAutoFit/>
                </a:bodyPr>
                <a:lstStyle/>
                <a:p>
                  <a:r>
                    <a:rPr lang="en-US" sz="1400" dirty="0">
                      <a:latin typeface="Bradley Hand" pitchFamily="2" charset="77"/>
                      <a:ea typeface="Helvetica Light" charset="0"/>
                      <a:cs typeface="Helvetica Light" charset="0"/>
                    </a:rPr>
                    <a:t>B</a:t>
                  </a:r>
                </a:p>
              </p:txBody>
            </p:sp>
            <p:sp>
              <p:nvSpPr>
                <p:cNvPr id="20" name="TextBox 19">
                  <a:extLst>
                    <a:ext uri="{FF2B5EF4-FFF2-40B4-BE49-F238E27FC236}">
                      <a16:creationId xmlns:a16="http://schemas.microsoft.com/office/drawing/2014/main" id="{286BE0E8-8596-521F-50B7-198E686CA23A}"/>
                    </a:ext>
                  </a:extLst>
                </p:cNvPr>
                <p:cNvSpPr txBox="1"/>
                <p:nvPr/>
              </p:nvSpPr>
              <p:spPr>
                <a:xfrm>
                  <a:off x="10595678" y="3711998"/>
                  <a:ext cx="925830" cy="307777"/>
                </a:xfrm>
                <a:prstGeom prst="rect">
                  <a:avLst/>
                </a:prstGeom>
                <a:noFill/>
              </p:spPr>
              <p:txBody>
                <a:bodyPr wrap="square" rtlCol="0">
                  <a:spAutoFit/>
                </a:bodyPr>
                <a:lstStyle/>
                <a:p>
                  <a:r>
                    <a:rPr lang="en-US" sz="1400" i="1" dirty="0">
                      <a:solidFill>
                        <a:srgbClr val="FFFF00"/>
                      </a:solidFill>
                      <a:latin typeface="Aharoni" panose="020F0502020204030204" pitchFamily="34" charset="0"/>
                      <a:ea typeface="Helvetica Light" charset="0"/>
                      <a:cs typeface="Aharoni" panose="020F0502020204030204" pitchFamily="34" charset="0"/>
                    </a:rPr>
                    <a:t>LHC</a:t>
                  </a:r>
                </a:p>
              </p:txBody>
            </p:sp>
            <p:sp>
              <p:nvSpPr>
                <p:cNvPr id="21" name="Rectangle 20">
                  <a:extLst>
                    <a:ext uri="{FF2B5EF4-FFF2-40B4-BE49-F238E27FC236}">
                      <a16:creationId xmlns:a16="http://schemas.microsoft.com/office/drawing/2014/main" id="{FD15DA80-EE1F-B647-D917-227EC1F8D10D}"/>
                    </a:ext>
                  </a:extLst>
                </p:cNvPr>
                <p:cNvSpPr/>
                <p:nvPr/>
              </p:nvSpPr>
              <p:spPr>
                <a:xfrm>
                  <a:off x="9310991" y="2711685"/>
                  <a:ext cx="184730" cy="338554"/>
                </a:xfrm>
                <a:prstGeom prst="rect">
                  <a:avLst/>
                </a:prstGeom>
                <a:solidFill>
                  <a:schemeClr val="bg1"/>
                </a:solidFill>
                <a:ln>
                  <a:solidFill>
                    <a:schemeClr val="bg1"/>
                  </a:solidFill>
                </a:ln>
              </p:spPr>
              <p:txBody>
                <a:bodyPr wrap="none" rtlCol="0" anchor="ctr">
                  <a:spAutoFit/>
                </a:bodyPr>
                <a:lstStyle/>
                <a:p>
                  <a:pPr algn="r"/>
                  <a:endParaRPr lang="en-US" sz="1600">
                    <a:latin typeface="Helvetica Light" charset="0"/>
                    <a:ea typeface="Helvetica Light" charset="0"/>
                    <a:cs typeface="Helvetica Light" charset="0"/>
                  </a:endParaRPr>
                </a:p>
              </p:txBody>
            </p:sp>
          </p:grpSp>
          <p:sp>
            <p:nvSpPr>
              <p:cNvPr id="7" name="TextBox 6">
                <a:extLst>
                  <a:ext uri="{FF2B5EF4-FFF2-40B4-BE49-F238E27FC236}">
                    <a16:creationId xmlns:a16="http://schemas.microsoft.com/office/drawing/2014/main" id="{281941A0-0266-1C4D-D7B9-DDC70023D327}"/>
                  </a:ext>
                </a:extLst>
              </p:cNvPr>
              <p:cNvSpPr txBox="1"/>
              <p:nvPr/>
            </p:nvSpPr>
            <p:spPr>
              <a:xfrm rot="20730200">
                <a:off x="10012638" y="2899080"/>
                <a:ext cx="655627" cy="307777"/>
              </a:xfrm>
              <a:prstGeom prst="rect">
                <a:avLst/>
              </a:prstGeom>
              <a:noFill/>
            </p:spPr>
            <p:txBody>
              <a:bodyPr wrap="square" rtlCol="0">
                <a:spAutoFit/>
              </a:bodyPr>
              <a:lstStyle/>
              <a:p>
                <a:r>
                  <a:rPr lang="en-US" sz="1400" dirty="0" err="1">
                    <a:latin typeface="Bradley Hand" pitchFamily="2" charset="77"/>
                    <a:ea typeface="Helvetica Light" charset="0"/>
                    <a:cs typeface="Helvetica Light" charset="0"/>
                  </a:rPr>
                  <a:t>tt</a:t>
                </a:r>
                <a:endParaRPr lang="en-US" sz="1400" dirty="0">
                  <a:latin typeface="Bradley Hand" pitchFamily="2" charset="77"/>
                  <a:ea typeface="Helvetica Light" charset="0"/>
                  <a:cs typeface="Helvetica Light" charset="0"/>
                </a:endParaRPr>
              </a:p>
            </p:txBody>
          </p:sp>
        </p:grpSp>
        <p:sp>
          <p:nvSpPr>
            <p:cNvPr id="26" name="TextBox 25">
              <a:extLst>
                <a:ext uri="{FF2B5EF4-FFF2-40B4-BE49-F238E27FC236}">
                  <a16:creationId xmlns:a16="http://schemas.microsoft.com/office/drawing/2014/main" id="{EB58B7EF-A861-9E10-00E9-A2D1DAC94F2D}"/>
                </a:ext>
              </a:extLst>
            </p:cNvPr>
            <p:cNvSpPr txBox="1"/>
            <p:nvPr/>
          </p:nvSpPr>
          <p:spPr>
            <a:xfrm>
              <a:off x="5917699" y="3234852"/>
              <a:ext cx="1542639" cy="261610"/>
            </a:xfrm>
            <a:prstGeom prst="rect">
              <a:avLst/>
            </a:prstGeom>
            <a:noFill/>
          </p:spPr>
          <p:txBody>
            <a:bodyPr wrap="square">
              <a:spAutoFit/>
            </a:bodyPr>
            <a:lstStyle/>
            <a:p>
              <a:r>
                <a:rPr lang="en-US" sz="1100" b="1" dirty="0">
                  <a:solidFill>
                    <a:srgbClr val="FFFF00"/>
                  </a:solidFill>
                  <a:latin typeface="Helvetica" pitchFamily="2" charset="0"/>
                  <a:ea typeface="Helvetica Light" charset="0"/>
                  <a:cs typeface="Helvetica Light" charset="0"/>
                  <a:sym typeface="Wingdings" pitchFamily="2" charset="2"/>
                </a:rPr>
                <a:t>Particle factory</a:t>
              </a:r>
              <a:endParaRPr lang="en-GB" sz="1100" dirty="0">
                <a:solidFill>
                  <a:srgbClr val="FFFF00"/>
                </a:solidFill>
              </a:endParaRPr>
            </a:p>
          </p:txBody>
        </p:sp>
      </p:grpSp>
    </p:spTree>
    <p:extLst>
      <p:ext uri="{BB962C8B-B14F-4D97-AF65-F5344CB8AC3E}">
        <p14:creationId xmlns:p14="http://schemas.microsoft.com/office/powerpoint/2010/main" val="37501130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6DEB2-FD35-D80A-532A-06FD8D73CBC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B14804-F268-D7A9-B385-FE3C7FA03B64}"/>
              </a:ext>
            </a:extLst>
          </p:cNvPr>
          <p:cNvSpPr>
            <a:spLocks noGrp="1"/>
          </p:cNvSpPr>
          <p:nvPr>
            <p:ph type="sldNum" sz="quarter" idx="4"/>
          </p:nvPr>
        </p:nvSpPr>
        <p:spPr/>
        <p:txBody>
          <a:bodyPr/>
          <a:lstStyle/>
          <a:p>
            <a:pPr>
              <a:defRPr/>
            </a:pPr>
            <a:fld id="{611C2F03-9E95-40C9-A99F-3C4F7EE8CF2A}" type="slidenum">
              <a:rPr lang="en-GB" smtClean="0"/>
              <a:pPr>
                <a:defRPr/>
              </a:pPr>
              <a:t>58</a:t>
            </a:fld>
            <a:endParaRPr lang="en-GB"/>
          </a:p>
        </p:txBody>
      </p:sp>
      <p:sp>
        <p:nvSpPr>
          <p:cNvPr id="3" name="TextBox 2">
            <a:extLst>
              <a:ext uri="{FF2B5EF4-FFF2-40B4-BE49-F238E27FC236}">
                <a16:creationId xmlns:a16="http://schemas.microsoft.com/office/drawing/2014/main" id="{E744FCD5-81BF-1918-273A-B8985B8E4150}"/>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Cross section and luminosity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B6F857F3-C5F1-372B-2995-283A490616DD}"/>
              </a:ext>
            </a:extLst>
          </p:cNvPr>
          <p:cNvSpPr/>
          <p:nvPr/>
        </p:nvSpPr>
        <p:spPr>
          <a:xfrm>
            <a:off x="623287" y="1106030"/>
            <a:ext cx="6206535" cy="584775"/>
          </a:xfrm>
          <a:prstGeom prst="rect">
            <a:avLst/>
          </a:prstGeom>
        </p:spPr>
        <p:txBody>
          <a:bodyPr wrap="square">
            <a:spAutoFit/>
          </a:bodyPr>
          <a:lstStyle/>
          <a:p>
            <a:pPr defTabSz="457200" fontAlgn="base">
              <a:spcBef>
                <a:spcPts val="1800"/>
              </a:spcBef>
              <a:spcAft>
                <a:spcPct val="0"/>
              </a:spcAft>
              <a:defRPr/>
            </a:pPr>
            <a:r>
              <a:rPr lang="en-US" sz="1600" b="1" dirty="0">
                <a:solidFill>
                  <a:prstClr val="black"/>
                </a:solidFill>
                <a:latin typeface="Helvetica" pitchFamily="2" charset="0"/>
                <a:ea typeface="Helvetica Light" charset="0"/>
                <a:cs typeface="Helvetica Light" charset="0"/>
                <a:sym typeface="Wingdings" pitchFamily="2" charset="2"/>
              </a:rPr>
              <a:t>Cross section and luminosity drive the number of events produced of a given process</a:t>
            </a:r>
          </a:p>
        </p:txBody>
      </p:sp>
      <p:sp>
        <p:nvSpPr>
          <p:cNvPr id="4" name="Text Box 25">
            <a:extLst>
              <a:ext uri="{FF2B5EF4-FFF2-40B4-BE49-F238E27FC236}">
                <a16:creationId xmlns:a16="http://schemas.microsoft.com/office/drawing/2014/main" id="{D82FA55E-0DD0-4594-106F-307137D735D2}"/>
              </a:ext>
            </a:extLst>
          </p:cNvPr>
          <p:cNvSpPr txBox="1">
            <a:spLocks noChangeArrowheads="1"/>
          </p:cNvSpPr>
          <p:nvPr/>
        </p:nvSpPr>
        <p:spPr bwMode="auto">
          <a:xfrm>
            <a:off x="623287" y="2613116"/>
            <a:ext cx="6981826" cy="352019"/>
          </a:xfrm>
          <a:prstGeom prst="rect">
            <a:avLst/>
          </a:prstGeom>
          <a:noFill/>
          <a:ln w="12700">
            <a:noFill/>
            <a:miter lim="800000"/>
            <a:headEnd/>
            <a:tailEnd/>
          </a:ln>
          <a:effectLst/>
        </p:spPr>
        <p:txBody>
          <a:bodyPr wrap="square">
            <a:prstTxWarp prst="textNoShape">
              <a:avLst/>
            </a:prstTxWarp>
            <a:spAutoFit/>
          </a:bodyPr>
          <a:lstStyle/>
          <a:p>
            <a:pPr>
              <a:lnSpc>
                <a:spcPct val="110000"/>
              </a:lnSpc>
              <a:spcBef>
                <a:spcPct val="50000"/>
              </a:spcBef>
            </a:pPr>
            <a:r>
              <a:rPr lang="en-GB" sz="1600" dirty="0">
                <a:solidFill>
                  <a:srgbClr val="E40000"/>
                </a:solidFill>
                <a:latin typeface="Helvetica" pitchFamily="2" charset="0"/>
                <a:ea typeface="Helvetica Light" charset="0"/>
                <a:cs typeface="Helvetica Light" charset="0"/>
              </a:rPr>
              <a:t>Luminosity</a:t>
            </a:r>
            <a:r>
              <a:rPr lang="en-GB" sz="1600" dirty="0">
                <a:solidFill>
                  <a:prstClr val="black"/>
                </a:solidFill>
                <a:latin typeface="Helvetica" pitchFamily="2" charset="0"/>
                <a:ea typeface="Helvetica Light" charset="0"/>
                <a:cs typeface="Helvetica Light" charset="0"/>
              </a:rPr>
              <a:t> is a function of the LHC beam parameters</a:t>
            </a:r>
          </a:p>
        </p:txBody>
      </p:sp>
      <p:sp>
        <p:nvSpPr>
          <p:cNvPr id="6" name="Text Box 25">
            <a:extLst>
              <a:ext uri="{FF2B5EF4-FFF2-40B4-BE49-F238E27FC236}">
                <a16:creationId xmlns:a16="http://schemas.microsoft.com/office/drawing/2014/main" id="{C6D421A8-584E-E37B-22DE-BF5B34A17C1C}"/>
              </a:ext>
            </a:extLst>
          </p:cNvPr>
          <p:cNvSpPr txBox="1">
            <a:spLocks noChangeArrowheads="1"/>
          </p:cNvSpPr>
          <p:nvPr/>
        </p:nvSpPr>
        <p:spPr bwMode="auto">
          <a:xfrm>
            <a:off x="442736" y="3896092"/>
            <a:ext cx="11929373" cy="1107483"/>
          </a:xfrm>
          <a:prstGeom prst="rect">
            <a:avLst/>
          </a:prstGeom>
          <a:noFill/>
          <a:ln w="12700">
            <a:noFill/>
            <a:miter lim="800000"/>
            <a:headEnd/>
            <a:tailEnd/>
          </a:ln>
          <a:effectLst/>
        </p:spPr>
        <p:txBody>
          <a:bodyPr wrap="square">
            <a:prstTxWarp prst="textNoShape">
              <a:avLst/>
            </a:prstTxWarp>
            <a:spAutoFit/>
          </a:bodyPr>
          <a:lstStyle/>
          <a:p>
            <a:pPr marL="804863" lvl="1" indent="-347663">
              <a:lnSpc>
                <a:spcPct val="110000"/>
              </a:lnSpc>
              <a:spcBef>
                <a:spcPct val="50000"/>
              </a:spcBef>
              <a:buFont typeface="Lucida Grande"/>
              <a:buChar char="﹣"/>
              <a:tabLst>
                <a:tab pos="1333500" algn="l"/>
              </a:tabLst>
            </a:pPr>
            <a:r>
              <a:rPr lang="en-GB" sz="1400" dirty="0" err="1">
                <a:solidFill>
                  <a:prstClr val="black"/>
                </a:solidFill>
                <a:latin typeface="Helvetica" pitchFamily="2" charset="0"/>
                <a:ea typeface="Helvetica Light" charset="0"/>
                <a:cs typeface="Helvetica Light" charset="0"/>
              </a:rPr>
              <a:t>f</a:t>
            </a:r>
            <a:r>
              <a:rPr lang="en-GB" sz="1400" baseline="-25000" dirty="0" err="1">
                <a:solidFill>
                  <a:prstClr val="black"/>
                </a:solidFill>
                <a:latin typeface="Helvetica" pitchFamily="2" charset="0"/>
                <a:ea typeface="Helvetica Light" charset="0"/>
                <a:cs typeface="Helvetica Light" charset="0"/>
              </a:rPr>
              <a:t>r</a:t>
            </a:r>
            <a:r>
              <a:rPr lang="en-GB" sz="1400" dirty="0">
                <a:solidFill>
                  <a:prstClr val="black"/>
                </a:solidFill>
                <a:latin typeface="Helvetica" pitchFamily="2" charset="0"/>
                <a:ea typeface="Helvetica Light" charset="0"/>
                <a:cs typeface="Helvetica Light" charset="0"/>
              </a:rPr>
              <a:t> 	= </a:t>
            </a:r>
            <a:r>
              <a:rPr lang="en-US" sz="1400" dirty="0">
                <a:solidFill>
                  <a:prstClr val="black"/>
                </a:solidFill>
                <a:latin typeface="Helvetica" pitchFamily="2" charset="0"/>
                <a:ea typeface="Helvetica Light" charset="0"/>
                <a:cs typeface="Helvetica Light" charset="0"/>
              </a:rPr>
              <a:t>11245.5 Hz is the bunch revolution frequency</a:t>
            </a:r>
            <a:endParaRPr lang="en-GB" sz="1400" dirty="0">
              <a:solidFill>
                <a:srgbClr val="E12B0D"/>
              </a:solidFill>
              <a:latin typeface="Helvetica" pitchFamily="2" charset="0"/>
              <a:ea typeface="Helvetica Light" charset="0"/>
              <a:cs typeface="Helvetica Light" charset="0"/>
            </a:endParaRPr>
          </a:p>
          <a:p>
            <a:pPr marL="804863" lvl="1" indent="-347663">
              <a:lnSpc>
                <a:spcPct val="110000"/>
              </a:lnSpc>
              <a:spcBef>
                <a:spcPts val="200"/>
              </a:spcBef>
              <a:buFont typeface="Lucida Grande"/>
              <a:buChar char="﹣"/>
              <a:tabLst>
                <a:tab pos="1333500" algn="l"/>
              </a:tabLst>
            </a:pPr>
            <a:r>
              <a:rPr lang="en-GB" sz="1400" dirty="0" err="1">
                <a:solidFill>
                  <a:prstClr val="black"/>
                </a:solidFill>
                <a:latin typeface="Helvetica" pitchFamily="2" charset="0"/>
                <a:ea typeface="Helvetica Light" charset="0"/>
                <a:cs typeface="Helvetica Light" charset="0"/>
              </a:rPr>
              <a:t>n</a:t>
            </a:r>
            <a:r>
              <a:rPr lang="en-GB" sz="1400" baseline="-25000" dirty="0" err="1">
                <a:solidFill>
                  <a:prstClr val="black"/>
                </a:solidFill>
                <a:latin typeface="Helvetica" pitchFamily="2" charset="0"/>
                <a:ea typeface="Helvetica Light" charset="0"/>
                <a:cs typeface="Helvetica Light" charset="0"/>
              </a:rPr>
              <a:t>bunch</a:t>
            </a:r>
            <a:r>
              <a:rPr lang="en-GB" sz="1400" dirty="0">
                <a:solidFill>
                  <a:prstClr val="black"/>
                </a:solidFill>
                <a:latin typeface="Helvetica" pitchFamily="2" charset="0"/>
                <a:ea typeface="Helvetica Light" charset="0"/>
                <a:cs typeface="Helvetica Light" charset="0"/>
              </a:rPr>
              <a:t> 	~ 2500 is the number of bunches in the machine</a:t>
            </a:r>
          </a:p>
          <a:p>
            <a:pPr marL="804863" lvl="1" indent="-347663">
              <a:lnSpc>
                <a:spcPct val="110000"/>
              </a:lnSpc>
              <a:spcBef>
                <a:spcPts val="200"/>
              </a:spcBef>
              <a:buFont typeface="Lucida Grande"/>
              <a:buChar char="﹣"/>
              <a:tabLst>
                <a:tab pos="1333500" algn="l"/>
              </a:tabLst>
            </a:pPr>
            <a:r>
              <a:rPr lang="en-GB" sz="1400" dirty="0">
                <a:solidFill>
                  <a:prstClr val="black"/>
                </a:solidFill>
                <a:latin typeface="Helvetica" pitchFamily="2" charset="0"/>
                <a:ea typeface="Helvetica Light" charset="0"/>
                <a:cs typeface="Helvetica Light" charset="0"/>
              </a:rPr>
              <a:t>N</a:t>
            </a:r>
            <a:r>
              <a:rPr lang="en-GB" sz="1400" baseline="-25000" dirty="0">
                <a:solidFill>
                  <a:prstClr val="black"/>
                </a:solidFill>
                <a:latin typeface="Helvetica" pitchFamily="2" charset="0"/>
                <a:ea typeface="Helvetica Light" charset="0"/>
                <a:cs typeface="Helvetica Light" charset="0"/>
              </a:rPr>
              <a:t>p</a:t>
            </a:r>
            <a:r>
              <a:rPr lang="en-GB" sz="1400" dirty="0">
                <a:solidFill>
                  <a:prstClr val="black"/>
                </a:solidFill>
                <a:latin typeface="Helvetica" pitchFamily="2" charset="0"/>
                <a:ea typeface="Helvetica Light" charset="0"/>
                <a:cs typeface="Helvetica Light" charset="0"/>
              </a:rPr>
              <a:t> 	~ 1.6 × 10</a:t>
            </a:r>
            <a:r>
              <a:rPr lang="en-GB" sz="1400" baseline="30000" dirty="0">
                <a:solidFill>
                  <a:prstClr val="black"/>
                </a:solidFill>
                <a:latin typeface="Helvetica" pitchFamily="2" charset="0"/>
                <a:ea typeface="Helvetica Light" charset="0"/>
                <a:cs typeface="Helvetica Light" charset="0"/>
              </a:rPr>
              <a:t>11</a:t>
            </a:r>
            <a:r>
              <a:rPr lang="en-GB" sz="1400" dirty="0">
                <a:solidFill>
                  <a:prstClr val="black"/>
                </a:solidFill>
                <a:latin typeface="Helvetica" pitchFamily="2" charset="0"/>
                <a:ea typeface="Helvetica Light" charset="0"/>
                <a:cs typeface="Helvetica Light" charset="0"/>
              </a:rPr>
              <a:t> is the number of protons per bunch (“bunch intensity”)</a:t>
            </a:r>
          </a:p>
          <a:p>
            <a:pPr marL="804863" lvl="1" indent="-347663">
              <a:lnSpc>
                <a:spcPct val="110000"/>
              </a:lnSpc>
              <a:spcBef>
                <a:spcPts val="200"/>
              </a:spcBef>
              <a:buFont typeface="Lucida Grande"/>
              <a:buChar char="﹣"/>
              <a:tabLst>
                <a:tab pos="1333500" algn="l"/>
              </a:tabLst>
            </a:pPr>
            <a:r>
              <a:rPr lang="en-GB" sz="1400" dirty="0" err="1">
                <a:solidFill>
                  <a:prstClr val="black"/>
                </a:solidFill>
                <a:latin typeface="Helvetica" pitchFamily="2" charset="0"/>
                <a:ea typeface="Helvetica Light" charset="0"/>
                <a:cs typeface="Helvetica Light" charset="0"/>
              </a:rPr>
              <a:t>σ</a:t>
            </a:r>
            <a:r>
              <a:rPr lang="en-GB" sz="1400" baseline="-25000" dirty="0" err="1">
                <a:solidFill>
                  <a:prstClr val="black"/>
                </a:solidFill>
                <a:latin typeface="Helvetica" pitchFamily="2" charset="0"/>
                <a:ea typeface="Helvetica Light" charset="0"/>
                <a:cs typeface="Helvetica Light" charset="0"/>
              </a:rPr>
              <a:t>x</a:t>
            </a:r>
            <a:r>
              <a:rPr lang="en-GB" sz="1400" baseline="-25000" dirty="0">
                <a:solidFill>
                  <a:prstClr val="black"/>
                </a:solidFill>
                <a:latin typeface="Helvetica" pitchFamily="2" charset="0"/>
                <a:ea typeface="Helvetica Light" charset="0"/>
                <a:cs typeface="Helvetica Light" charset="0"/>
              </a:rPr>
              <a:t>/y</a:t>
            </a:r>
            <a:r>
              <a:rPr lang="en-GB" sz="1400" dirty="0">
                <a:solidFill>
                  <a:prstClr val="black"/>
                </a:solidFill>
                <a:latin typeface="Helvetica" pitchFamily="2" charset="0"/>
                <a:ea typeface="Helvetica Light" charset="0"/>
                <a:cs typeface="Helvetica Light" charset="0"/>
              </a:rPr>
              <a:t> 	~ 16 </a:t>
            </a:r>
            <a:r>
              <a:rPr lang="en-GB" sz="1400" dirty="0" err="1">
                <a:solidFill>
                  <a:prstClr val="black"/>
                </a:solidFill>
                <a:latin typeface="Helvetica" pitchFamily="2" charset="0"/>
                <a:ea typeface="Helvetica Light" charset="0"/>
                <a:cs typeface="Helvetica Light" charset="0"/>
              </a:rPr>
              <a:t>μm</a:t>
            </a:r>
            <a:r>
              <a:rPr lang="en-GB" sz="1400" dirty="0">
                <a:solidFill>
                  <a:prstClr val="black"/>
                </a:solidFill>
                <a:latin typeface="Helvetica" pitchFamily="2" charset="0"/>
                <a:ea typeface="Helvetica Light" charset="0"/>
                <a:cs typeface="Helvetica Light" charset="0"/>
              </a:rPr>
              <a:t> is the transverse beam width characterising beam optics of the final focusing system </a:t>
            </a:r>
            <a:r>
              <a:rPr lang="en-GB" sz="1200" dirty="0">
                <a:solidFill>
                  <a:prstClr val="black"/>
                </a:solidFill>
                <a:latin typeface="Helvetica" pitchFamily="2" charset="0"/>
                <a:ea typeface="Helvetica Light" charset="0"/>
                <a:cs typeface="Helvetica Light" charset="0"/>
              </a:rPr>
              <a:t>(60-m long “inner triplet” assembly)</a:t>
            </a:r>
            <a:endParaRPr lang="en-GB" sz="1400" dirty="0">
              <a:solidFill>
                <a:prstClr val="black"/>
              </a:solidFill>
              <a:latin typeface="Helvetica" pitchFamily="2" charset="0"/>
              <a:ea typeface="Helvetica Light" charset="0"/>
              <a:cs typeface="Helvetica Light"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F431B3C-3C35-E38A-AAFA-07E4AC878ED6}"/>
                  </a:ext>
                </a:extLst>
              </p:cNvPr>
              <p:cNvSpPr txBox="1"/>
              <p:nvPr/>
            </p:nvSpPr>
            <p:spPr>
              <a:xfrm>
                <a:off x="977305" y="3150281"/>
                <a:ext cx="7272808" cy="605037"/>
              </a:xfrm>
              <a:prstGeom prst="rect">
                <a:avLst/>
              </a:prstGeom>
              <a:noFill/>
            </p:spPr>
            <p:txBody>
              <a:bodyPr wrap="square" lIns="0" tIns="0" rIns="0" bIns="0" rtlCol="0">
                <a:spAutoFit/>
              </a:bodyPr>
              <a:lstStyle/>
              <a:p>
                <a:pPr/>
                <a14:m>
                  <m:oMathPara xmlns:m="http://schemas.openxmlformats.org/officeDocument/2006/math">
                    <m:oMathParaPr>
                      <m:jc m:val="left"/>
                    </m:oMathParaPr>
                    <m:oMath>
                      <m:r>
                        <a:rPr lang="en-US" sz="1700" i="1">
                          <a:latin typeface="Cambria Math" charset="0"/>
                          <a:ea typeface="Arial" charset="0"/>
                          <a:cs typeface="Arial" charset="0"/>
                        </a:rPr>
                        <m:t>𝐿</m:t>
                      </m:r>
                      <m:r>
                        <a:rPr lang="en-US" sz="1700">
                          <a:latin typeface="Cambria Math" charset="0"/>
                          <a:ea typeface="Arial" charset="0"/>
                          <a:cs typeface="Arial" charset="0"/>
                        </a:rPr>
                        <m:t>=</m:t>
                      </m:r>
                      <m:f>
                        <m:fPr>
                          <m:ctrlPr>
                            <a:rPr lang="en-US" sz="1700" i="1">
                              <a:latin typeface="Cambria Math" panose="02040503050406030204" pitchFamily="18" charset="0"/>
                              <a:ea typeface="Arial" charset="0"/>
                              <a:cs typeface="Arial" charset="0"/>
                            </a:rPr>
                          </m:ctrlPr>
                        </m:fPr>
                        <m:num>
                          <m:sSub>
                            <m:sSubPr>
                              <m:ctrlPr>
                                <a:rPr lang="en-US" sz="1700" i="1">
                                  <a:latin typeface="Cambria Math" charset="0"/>
                                  <a:ea typeface="Arial" charset="0"/>
                                  <a:cs typeface="Arial" charset="0"/>
                                </a:rPr>
                              </m:ctrlPr>
                            </m:sSubPr>
                            <m:e>
                              <m:r>
                                <a:rPr lang="en-US" sz="1700" i="1">
                                  <a:latin typeface="Cambria Math" charset="0"/>
                                  <a:ea typeface="Arial" charset="0"/>
                                  <a:cs typeface="Arial" charset="0"/>
                                </a:rPr>
                                <m:t>𝑓</m:t>
                              </m:r>
                            </m:e>
                            <m:sub>
                              <m:r>
                                <m:rPr>
                                  <m:sty m:val="p"/>
                                </m:rPr>
                                <a:rPr lang="en-US" sz="1700">
                                  <a:latin typeface="Cambria Math" charset="0"/>
                                  <a:ea typeface="Arial" charset="0"/>
                                  <a:cs typeface="Arial" charset="0"/>
                                </a:rPr>
                                <m:t>r</m:t>
                              </m:r>
                            </m:sub>
                          </m:sSub>
                          <m:sSub>
                            <m:sSubPr>
                              <m:ctrlPr>
                                <a:rPr lang="en-US" sz="1700" i="1">
                                  <a:latin typeface="Cambria Math" charset="0"/>
                                  <a:ea typeface="Arial" charset="0"/>
                                  <a:cs typeface="Arial" charset="0"/>
                                </a:rPr>
                              </m:ctrlPr>
                            </m:sSubPr>
                            <m:e>
                              <m:r>
                                <a:rPr lang="en-US" sz="1700" i="1">
                                  <a:latin typeface="Cambria Math" charset="0"/>
                                  <a:ea typeface="Arial" charset="0"/>
                                  <a:cs typeface="Arial" charset="0"/>
                                </a:rPr>
                                <m:t>𝑛</m:t>
                              </m:r>
                            </m:e>
                            <m:sub>
                              <m:r>
                                <m:rPr>
                                  <m:sty m:val="p"/>
                                </m:rPr>
                                <a:rPr lang="en-US" sz="1700">
                                  <a:latin typeface="Cambria Math" charset="0"/>
                                  <a:ea typeface="Arial" charset="0"/>
                                  <a:cs typeface="Arial" charset="0"/>
                                </a:rPr>
                                <m:t>bunch</m:t>
                              </m:r>
                            </m:sub>
                          </m:sSub>
                          <m:sSubSup>
                            <m:sSubSupPr>
                              <m:ctrlPr>
                                <a:rPr lang="en-US" sz="1700" i="1">
                                  <a:latin typeface="Cambria Math" charset="0"/>
                                  <a:ea typeface="Arial" charset="0"/>
                                  <a:cs typeface="Arial" charset="0"/>
                                </a:rPr>
                              </m:ctrlPr>
                            </m:sSubSupPr>
                            <m:e>
                              <m:r>
                                <a:rPr lang="en-US" sz="1700" i="1">
                                  <a:latin typeface="Cambria Math" charset="0"/>
                                  <a:ea typeface="Arial" charset="0"/>
                                  <a:cs typeface="Arial" charset="0"/>
                                </a:rPr>
                                <m:t>𝑁</m:t>
                              </m:r>
                            </m:e>
                            <m:sub>
                              <m:r>
                                <a:rPr lang="en-US" sz="1700" i="1">
                                  <a:latin typeface="Cambria Math" charset="0"/>
                                  <a:ea typeface="Arial" charset="0"/>
                                  <a:cs typeface="Arial" charset="0"/>
                                </a:rPr>
                                <m:t>𝑝</m:t>
                              </m:r>
                            </m:sub>
                            <m:sup>
                              <m:r>
                                <a:rPr lang="en-US" sz="1700" i="1">
                                  <a:latin typeface="Cambria Math" charset="0"/>
                                  <a:ea typeface="Arial" charset="0"/>
                                  <a:cs typeface="Arial" charset="0"/>
                                </a:rPr>
                                <m:t>2</m:t>
                              </m:r>
                            </m:sup>
                          </m:sSubSup>
                        </m:num>
                        <m:den>
                          <m:r>
                            <a:rPr lang="en-US" sz="1700" i="1">
                              <a:latin typeface="Cambria Math" charset="0"/>
                              <a:ea typeface="Arial" charset="0"/>
                              <a:cs typeface="Arial" charset="0"/>
                            </a:rPr>
                            <m:t>4</m:t>
                          </m:r>
                          <m:r>
                            <a:rPr lang="en-US" sz="1700" i="1">
                              <a:latin typeface="Cambria Math" charset="0"/>
                              <a:ea typeface="Cambria Math" charset="0"/>
                              <a:cs typeface="Cambria Math" charset="0"/>
                            </a:rPr>
                            <m:t>𝜋</m:t>
                          </m:r>
                          <m:sSub>
                            <m:sSubPr>
                              <m:ctrlPr>
                                <a:rPr lang="en-US" sz="1700" i="1">
                                  <a:solidFill>
                                    <a:schemeClr val="tx1"/>
                                  </a:solidFill>
                                  <a:latin typeface="Cambria Math" charset="0"/>
                                  <a:ea typeface="Cambria Math" charset="0"/>
                                  <a:cs typeface="Cambria Math" charset="0"/>
                                </a:rPr>
                              </m:ctrlPr>
                            </m:sSubPr>
                            <m:e>
                              <m:r>
                                <a:rPr lang="en-US" sz="1700" i="1">
                                  <a:solidFill>
                                    <a:schemeClr val="tx1"/>
                                  </a:solidFill>
                                  <a:latin typeface="Cambria Math" charset="0"/>
                                  <a:ea typeface="Cambria Math" charset="0"/>
                                  <a:cs typeface="Cambria Math" charset="0"/>
                                </a:rPr>
                                <m:t>𝜎</m:t>
                              </m:r>
                            </m:e>
                            <m:sub>
                              <m:r>
                                <a:rPr lang="en-US" sz="1700" i="1">
                                  <a:solidFill>
                                    <a:schemeClr val="tx1"/>
                                  </a:solidFill>
                                  <a:latin typeface="Cambria Math" charset="0"/>
                                  <a:ea typeface="Cambria Math" charset="0"/>
                                  <a:cs typeface="Cambria Math" charset="0"/>
                                </a:rPr>
                                <m:t>𝑥</m:t>
                              </m:r>
                            </m:sub>
                          </m:sSub>
                          <m:sSub>
                            <m:sSubPr>
                              <m:ctrlPr>
                                <a:rPr lang="en-US" sz="1700" i="1">
                                  <a:solidFill>
                                    <a:schemeClr val="tx1"/>
                                  </a:solidFill>
                                  <a:latin typeface="Cambria Math" charset="0"/>
                                  <a:ea typeface="Cambria Math" charset="0"/>
                                  <a:cs typeface="Cambria Math" charset="0"/>
                                </a:rPr>
                              </m:ctrlPr>
                            </m:sSubPr>
                            <m:e>
                              <m:r>
                                <a:rPr lang="en-US" sz="1700" i="1">
                                  <a:solidFill>
                                    <a:schemeClr val="tx1"/>
                                  </a:solidFill>
                                  <a:latin typeface="Cambria Math" charset="0"/>
                                  <a:ea typeface="Cambria Math" charset="0"/>
                                  <a:cs typeface="Cambria Math" charset="0"/>
                                </a:rPr>
                                <m:t>𝜎</m:t>
                              </m:r>
                            </m:e>
                            <m:sub>
                              <m:r>
                                <a:rPr lang="en-US" sz="1700" i="1">
                                  <a:solidFill>
                                    <a:schemeClr val="tx1"/>
                                  </a:solidFill>
                                  <a:latin typeface="Cambria Math" charset="0"/>
                                  <a:ea typeface="Cambria Math" charset="0"/>
                                  <a:cs typeface="Cambria Math" charset="0"/>
                                </a:rPr>
                                <m:t>𝑦</m:t>
                              </m:r>
                            </m:sub>
                          </m:sSub>
                        </m:den>
                      </m:f>
                      <m:r>
                        <a:rPr lang="en-US" sz="1700" i="1">
                          <a:latin typeface="Cambria Math" charset="0"/>
                          <a:ea typeface="Cambria Math" charset="0"/>
                          <a:cs typeface="Cambria Math" charset="0"/>
                        </a:rPr>
                        <m:t>∙</m:t>
                      </m:r>
                      <m:r>
                        <a:rPr lang="en-US" sz="1700" i="1" smtClean="0">
                          <a:solidFill>
                            <a:srgbClr val="0EA34D"/>
                          </a:solidFill>
                          <a:latin typeface="Cambria Math" charset="0"/>
                          <a:ea typeface="Cambria Math" charset="0"/>
                          <a:cs typeface="Cambria Math" charset="0"/>
                        </a:rPr>
                        <m:t>𝑅</m:t>
                      </m:r>
                      <m:d>
                        <m:dPr>
                          <m:ctrlPr>
                            <a:rPr lang="en-US" sz="1700" i="1">
                              <a:solidFill>
                                <a:srgbClr val="0EA34D"/>
                              </a:solidFill>
                              <a:latin typeface="Cambria Math" panose="02040503050406030204" pitchFamily="18" charset="0"/>
                              <a:ea typeface="Cambria Math" charset="0"/>
                              <a:cs typeface="Cambria Math" charset="0"/>
                            </a:rPr>
                          </m:ctrlPr>
                        </m:dPr>
                        <m:e>
                          <m:sSub>
                            <m:sSubPr>
                              <m:ctrlPr>
                                <a:rPr lang="en-US" sz="1700" i="1">
                                  <a:solidFill>
                                    <a:srgbClr val="0EA34D"/>
                                  </a:solidFill>
                                  <a:latin typeface="Cambria Math" charset="0"/>
                                  <a:ea typeface="Cambria Math" charset="0"/>
                                  <a:cs typeface="Cambria Math" charset="0"/>
                                </a:rPr>
                              </m:ctrlPr>
                            </m:sSubPr>
                            <m:e>
                              <m:r>
                                <a:rPr lang="en-US" sz="1700" i="1">
                                  <a:solidFill>
                                    <a:srgbClr val="0EA34D"/>
                                  </a:solidFill>
                                  <a:latin typeface="Cambria Math" charset="0"/>
                                  <a:ea typeface="Cambria Math" charset="0"/>
                                  <a:cs typeface="Cambria Math" charset="0"/>
                                </a:rPr>
                                <m:t>𝜃</m:t>
                              </m:r>
                            </m:e>
                            <m:sub>
                              <m:r>
                                <a:rPr lang="en-US" sz="1700" i="1">
                                  <a:solidFill>
                                    <a:srgbClr val="0EA34D"/>
                                  </a:solidFill>
                                  <a:latin typeface="Cambria Math" charset="0"/>
                                  <a:ea typeface="Cambria Math" charset="0"/>
                                  <a:cs typeface="Cambria Math" charset="0"/>
                                </a:rPr>
                                <m:t>𝑐</m:t>
                              </m:r>
                            </m:sub>
                          </m:sSub>
                          <m:r>
                            <a:rPr lang="en-US" sz="1700" i="1">
                              <a:solidFill>
                                <a:srgbClr val="0EA34D"/>
                              </a:solidFill>
                              <a:latin typeface="Cambria Math" charset="0"/>
                              <a:ea typeface="Cambria Math" charset="0"/>
                              <a:cs typeface="Cambria Math" charset="0"/>
                            </a:rPr>
                            <m:t>,</m:t>
                          </m:r>
                          <m:r>
                            <a:rPr lang="en-US" sz="1700" i="1">
                              <a:solidFill>
                                <a:srgbClr val="0EA34D"/>
                              </a:solidFill>
                              <a:latin typeface="Cambria Math" charset="0"/>
                              <a:ea typeface="Cambria Math" charset="0"/>
                              <a:cs typeface="Cambria Math" charset="0"/>
                            </a:rPr>
                            <m:t>𝜀</m:t>
                          </m:r>
                          <m:r>
                            <a:rPr lang="en-US" sz="1700" i="1">
                              <a:solidFill>
                                <a:srgbClr val="0EA34D"/>
                              </a:solidFill>
                              <a:latin typeface="Cambria Math" charset="0"/>
                              <a:ea typeface="Cambria Math" charset="0"/>
                              <a:cs typeface="Cambria Math" charset="0"/>
                            </a:rPr>
                            <m:t>,</m:t>
                          </m:r>
                          <m:sSup>
                            <m:sSupPr>
                              <m:ctrlPr>
                                <a:rPr lang="en-US" sz="1700" i="1">
                                  <a:solidFill>
                                    <a:srgbClr val="0EA34D"/>
                                  </a:solidFill>
                                  <a:latin typeface="Cambria Math" charset="0"/>
                                  <a:ea typeface="Cambria Math" charset="0"/>
                                  <a:cs typeface="Cambria Math" charset="0"/>
                                </a:rPr>
                              </m:ctrlPr>
                            </m:sSupPr>
                            <m:e>
                              <m:r>
                                <a:rPr lang="en-US" sz="1700" i="1">
                                  <a:solidFill>
                                    <a:srgbClr val="0EA34D"/>
                                  </a:solidFill>
                                  <a:latin typeface="Cambria Math" charset="0"/>
                                  <a:ea typeface="Cambria Math" charset="0"/>
                                  <a:cs typeface="Cambria Math" charset="0"/>
                                </a:rPr>
                                <m:t>𝛽</m:t>
                              </m:r>
                            </m:e>
                            <m:sup>
                              <m:r>
                                <a:rPr lang="en-US" sz="1700" i="1">
                                  <a:solidFill>
                                    <a:srgbClr val="0EA34D"/>
                                  </a:solidFill>
                                  <a:latin typeface="Cambria Math" charset="0"/>
                                  <a:ea typeface="Cambria Math" charset="0"/>
                                  <a:cs typeface="Cambria Math" charset="0"/>
                                </a:rPr>
                                <m:t>∗</m:t>
                              </m:r>
                            </m:sup>
                          </m:sSup>
                          <m:r>
                            <a:rPr lang="en-US" sz="1700" i="1">
                              <a:solidFill>
                                <a:srgbClr val="0EA34D"/>
                              </a:solidFill>
                              <a:latin typeface="Cambria Math" charset="0"/>
                              <a:ea typeface="Cambria Math" charset="0"/>
                              <a:cs typeface="Cambria Math" charset="0"/>
                            </a:rPr>
                            <m:t>,</m:t>
                          </m:r>
                          <m:sSub>
                            <m:sSubPr>
                              <m:ctrlPr>
                                <a:rPr lang="en-US" sz="1700" i="1">
                                  <a:solidFill>
                                    <a:srgbClr val="0EA34D"/>
                                  </a:solidFill>
                                  <a:latin typeface="Cambria Math" charset="0"/>
                                  <a:ea typeface="Cambria Math" charset="0"/>
                                  <a:cs typeface="Cambria Math" charset="0"/>
                                </a:rPr>
                              </m:ctrlPr>
                            </m:sSubPr>
                            <m:e>
                              <m:r>
                                <a:rPr lang="en-US" sz="1700" i="1">
                                  <a:solidFill>
                                    <a:srgbClr val="0EA34D"/>
                                  </a:solidFill>
                                  <a:latin typeface="Cambria Math" charset="0"/>
                                  <a:ea typeface="Cambria Math" charset="0"/>
                                  <a:cs typeface="Cambria Math" charset="0"/>
                                </a:rPr>
                                <m:t>𝜎</m:t>
                              </m:r>
                            </m:e>
                            <m:sub>
                              <m:r>
                                <a:rPr lang="en-US" sz="1700" i="1">
                                  <a:solidFill>
                                    <a:srgbClr val="0EA34D"/>
                                  </a:solidFill>
                                  <a:latin typeface="Cambria Math" charset="0"/>
                                  <a:ea typeface="Cambria Math" charset="0"/>
                                  <a:cs typeface="Cambria Math" charset="0"/>
                                </a:rPr>
                                <m:t>𝑧</m:t>
                              </m:r>
                            </m:sub>
                          </m:sSub>
                        </m:e>
                      </m:d>
                    </m:oMath>
                  </m:oMathPara>
                </a14:m>
                <a:endParaRPr lang="en-US" sz="1700" dirty="0">
                  <a:solidFill>
                    <a:srgbClr val="019645"/>
                  </a:solidFill>
                  <a:ea typeface="Arial" charset="0"/>
                  <a:cs typeface="Arial" charset="0"/>
                </a:endParaRPr>
              </a:p>
            </p:txBody>
          </p:sp>
        </mc:Choice>
        <mc:Fallback xmlns="">
          <p:sp>
            <p:nvSpPr>
              <p:cNvPr id="7" name="TextBox 6">
                <a:extLst>
                  <a:ext uri="{FF2B5EF4-FFF2-40B4-BE49-F238E27FC236}">
                    <a16:creationId xmlns:a16="http://schemas.microsoft.com/office/drawing/2014/main" id="{1F431B3C-3C35-E38A-AAFA-07E4AC878ED6}"/>
                  </a:ext>
                </a:extLst>
              </p:cNvPr>
              <p:cNvSpPr txBox="1">
                <a:spLocks noRot="1" noChangeAspect="1" noMove="1" noResize="1" noEditPoints="1" noAdjustHandles="1" noChangeArrowheads="1" noChangeShapeType="1" noTextEdit="1"/>
              </p:cNvSpPr>
              <p:nvPr/>
            </p:nvSpPr>
            <p:spPr>
              <a:xfrm>
                <a:off x="977305" y="3150281"/>
                <a:ext cx="7272808" cy="605037"/>
              </a:xfrm>
              <a:prstGeom prst="rect">
                <a:avLst/>
              </a:prstGeom>
              <a:blipFill>
                <a:blip r:embed="rId2"/>
                <a:stretch>
                  <a:fillRect l="-871" b="-104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98C8EB-61EC-A743-A3A9-0730A465B10A}"/>
                  </a:ext>
                </a:extLst>
              </p:cNvPr>
              <p:cNvSpPr txBox="1"/>
              <p:nvPr/>
            </p:nvSpPr>
            <p:spPr>
              <a:xfrm>
                <a:off x="5640302" y="2478097"/>
                <a:ext cx="2424132" cy="540917"/>
              </a:xfrm>
              <a:prstGeom prst="rect">
                <a:avLst/>
              </a:prstGeom>
              <a:noFill/>
            </p:spPr>
            <p:txBody>
              <a:bodyPr wrap="square" lIns="0" tIns="0" rIns="0" bIns="0" rtlCol="0">
                <a:spAutoFit/>
              </a:bodyPr>
              <a:lstStyle/>
              <a:p>
                <a:pPr/>
                <a14:m>
                  <m:oMathPara xmlns:m="http://schemas.openxmlformats.org/officeDocument/2006/math">
                    <m:oMathParaPr>
                      <m:jc m:val="left"/>
                    </m:oMathParaPr>
                    <m:oMath>
                      <m:d>
                        <m:dPr>
                          <m:begChr m:val="["/>
                          <m:endChr m:val="]"/>
                          <m:ctrlPr>
                            <a:rPr lang="en-US" sz="1700" i="1">
                              <a:latin typeface="Cambria Math" charset="0"/>
                              <a:ea typeface="Arial" charset="0"/>
                              <a:cs typeface="Arial" charset="0"/>
                            </a:rPr>
                          </m:ctrlPr>
                        </m:dPr>
                        <m:e>
                          <m:r>
                            <a:rPr lang="en-US" sz="1700" i="1">
                              <a:latin typeface="Cambria Math" charset="0"/>
                              <a:ea typeface="Arial" charset="0"/>
                              <a:cs typeface="Arial" charset="0"/>
                            </a:rPr>
                            <m:t>𝐿</m:t>
                          </m:r>
                        </m:e>
                      </m:d>
                      <m:r>
                        <a:rPr lang="en-US" sz="1700">
                          <a:latin typeface="Cambria Math" charset="0"/>
                          <a:ea typeface="Arial" charset="0"/>
                          <a:cs typeface="Arial" charset="0"/>
                        </a:rPr>
                        <m:t>=</m:t>
                      </m:r>
                      <m:f>
                        <m:fPr>
                          <m:ctrlPr>
                            <a:rPr lang="en-US" sz="1700" i="1">
                              <a:latin typeface="Cambria Math" charset="0"/>
                              <a:ea typeface="Arial" charset="0"/>
                              <a:cs typeface="Arial" charset="0"/>
                            </a:rPr>
                          </m:ctrlPr>
                        </m:fPr>
                        <m:num>
                          <m:r>
                            <a:rPr lang="en-US" sz="1700" i="1">
                              <a:latin typeface="Cambria Math" charset="0"/>
                              <a:ea typeface="Arial" charset="0"/>
                              <a:cs typeface="Arial" charset="0"/>
                            </a:rPr>
                            <m:t>1</m:t>
                          </m:r>
                        </m:num>
                        <m:den>
                          <m:r>
                            <m:rPr>
                              <m:sty m:val="p"/>
                            </m:rPr>
                            <a:rPr lang="en-US" sz="1700">
                              <a:latin typeface="Cambria Math" charset="0"/>
                              <a:ea typeface="Arial" charset="0"/>
                              <a:cs typeface="Arial" charset="0"/>
                            </a:rPr>
                            <m:t>s</m:t>
                          </m:r>
                          <m:r>
                            <a:rPr lang="en-US" sz="1700" i="1">
                              <a:latin typeface="Cambria Math" charset="0"/>
                              <a:ea typeface="Cambria Math" charset="0"/>
                              <a:cs typeface="Cambria Math" charset="0"/>
                            </a:rPr>
                            <m:t>∙</m:t>
                          </m:r>
                          <m:sSup>
                            <m:sSupPr>
                              <m:ctrlPr>
                                <a:rPr lang="en-US" sz="1700">
                                  <a:latin typeface="Cambria Math" charset="0"/>
                                  <a:ea typeface="Cambria Math" charset="0"/>
                                  <a:cs typeface="Cambria Math" charset="0"/>
                                </a:rPr>
                              </m:ctrlPr>
                            </m:sSupPr>
                            <m:e>
                              <m:r>
                                <m:rPr>
                                  <m:sty m:val="p"/>
                                </m:rPr>
                                <a:rPr lang="en-US" sz="1700">
                                  <a:latin typeface="Cambria Math" charset="0"/>
                                  <a:ea typeface="Cambria Math" charset="0"/>
                                  <a:cs typeface="Cambria Math" charset="0"/>
                                </a:rPr>
                                <m:t>cm</m:t>
                              </m:r>
                            </m:e>
                            <m:sup>
                              <m:r>
                                <a:rPr lang="en-US" sz="1700" i="1">
                                  <a:latin typeface="Cambria Math" charset="0"/>
                                  <a:ea typeface="Cambria Math" charset="0"/>
                                  <a:cs typeface="Cambria Math" charset="0"/>
                                </a:rPr>
                                <m:t>2</m:t>
                              </m:r>
                            </m:sup>
                          </m:sSup>
                        </m:den>
                      </m:f>
                      <m:r>
                        <a:rPr lang="en-US" sz="1700" b="0" i="1" smtClean="0">
                          <a:latin typeface="Cambria Math" panose="02040503050406030204" pitchFamily="18" charset="0"/>
                          <a:ea typeface="Cambria Math" charset="0"/>
                          <a:cs typeface="Cambria Math" charset="0"/>
                        </a:rPr>
                        <m:t>=</m:t>
                      </m:r>
                      <m:f>
                        <m:fPr>
                          <m:ctrlPr>
                            <a:rPr lang="en-US" sz="1700" b="0" i="1" smtClean="0">
                              <a:latin typeface="Cambria Math" panose="02040503050406030204" pitchFamily="18" charset="0"/>
                              <a:cs typeface="Arial" charset="0"/>
                            </a:rPr>
                          </m:ctrlPr>
                        </m:fPr>
                        <m:num>
                          <m:sSup>
                            <m:sSupPr>
                              <m:ctrlPr>
                                <a:rPr lang="en-US" sz="1700" b="0" i="1" smtClean="0">
                                  <a:latin typeface="Cambria Math" panose="02040503050406030204" pitchFamily="18" charset="0"/>
                                  <a:cs typeface="Arial" charset="0"/>
                                </a:rPr>
                              </m:ctrlPr>
                            </m:sSupPr>
                            <m:e>
                              <m:r>
                                <a:rPr lang="en-US" sz="1700" b="0" i="1" smtClean="0">
                                  <a:latin typeface="Cambria Math" panose="02040503050406030204" pitchFamily="18" charset="0"/>
                                  <a:cs typeface="Arial" charset="0"/>
                                </a:rPr>
                                <m:t>10</m:t>
                              </m:r>
                            </m:e>
                            <m:sup>
                              <m:r>
                                <a:rPr lang="en-US" sz="1700" b="0" i="1" smtClean="0">
                                  <a:latin typeface="Cambria Math" panose="02040503050406030204" pitchFamily="18" charset="0"/>
                                  <a:cs typeface="Arial" charset="0"/>
                                </a:rPr>
                                <m:t>−33</m:t>
                              </m:r>
                            </m:sup>
                          </m:sSup>
                        </m:num>
                        <m:den>
                          <m:r>
                            <m:rPr>
                              <m:sty m:val="p"/>
                            </m:rPr>
                            <a:rPr lang="en-US" sz="1700" b="0" i="0" smtClean="0">
                              <a:latin typeface="Cambria Math" panose="02040503050406030204" pitchFamily="18" charset="0"/>
                              <a:ea typeface="Arial" charset="0"/>
                              <a:cs typeface="Arial" charset="0"/>
                            </a:rPr>
                            <m:t>s</m:t>
                          </m:r>
                          <m:r>
                            <a:rPr lang="en-US" sz="1700" i="1">
                              <a:latin typeface="Cambria Math" charset="0"/>
                              <a:ea typeface="Cambria Math" charset="0"/>
                              <a:cs typeface="Cambria Math" charset="0"/>
                            </a:rPr>
                            <m:t>∙</m:t>
                          </m:r>
                          <m:r>
                            <m:rPr>
                              <m:sty m:val="p"/>
                            </m:rPr>
                            <a:rPr lang="en-US" sz="1700" b="0" i="0" smtClean="0">
                              <a:latin typeface="Cambria Math" panose="02040503050406030204" pitchFamily="18" charset="0"/>
                              <a:ea typeface="Cambria Math" charset="0"/>
                              <a:cs typeface="Cambria Math" charset="0"/>
                            </a:rPr>
                            <m:t>nb</m:t>
                          </m:r>
                        </m:den>
                      </m:f>
                    </m:oMath>
                  </m:oMathPara>
                </a14:m>
                <a:endParaRPr lang="en-US" sz="1700" dirty="0">
                  <a:ea typeface="Arial" charset="0"/>
                  <a:cs typeface="Arial" charset="0"/>
                </a:endParaRPr>
              </a:p>
            </p:txBody>
          </p:sp>
        </mc:Choice>
        <mc:Fallback xmlns="">
          <p:sp>
            <p:nvSpPr>
              <p:cNvPr id="8" name="TextBox 7">
                <a:extLst>
                  <a:ext uri="{FF2B5EF4-FFF2-40B4-BE49-F238E27FC236}">
                    <a16:creationId xmlns:a16="http://schemas.microsoft.com/office/drawing/2014/main" id="{2098C8EB-61EC-A743-A3A9-0730A465B10A}"/>
                  </a:ext>
                </a:extLst>
              </p:cNvPr>
              <p:cNvSpPr txBox="1">
                <a:spLocks noRot="1" noChangeAspect="1" noMove="1" noResize="1" noEditPoints="1" noAdjustHandles="1" noChangeArrowheads="1" noChangeShapeType="1" noTextEdit="1"/>
              </p:cNvSpPr>
              <p:nvPr/>
            </p:nvSpPr>
            <p:spPr>
              <a:xfrm>
                <a:off x="5640302" y="2478097"/>
                <a:ext cx="2424132" cy="540917"/>
              </a:xfrm>
              <a:prstGeom prst="rect">
                <a:avLst/>
              </a:prstGeom>
              <a:blipFill>
                <a:blip r:embed="rId3"/>
                <a:stretch>
                  <a:fillRect t="-2326" b="-9302"/>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D46A6C5D-1D44-599C-B19B-FB14A3E9AA4E}"/>
              </a:ext>
            </a:extLst>
          </p:cNvPr>
          <p:cNvSpPr/>
          <p:nvPr/>
        </p:nvSpPr>
        <p:spPr>
          <a:xfrm>
            <a:off x="8670909" y="2179453"/>
            <a:ext cx="2853824" cy="538609"/>
          </a:xfrm>
          <a:prstGeom prst="rect">
            <a:avLst/>
          </a:prstGeom>
        </p:spPr>
        <p:txBody>
          <a:bodyPr wrap="square">
            <a:spAutoFit/>
          </a:bodyPr>
          <a:lstStyle/>
          <a:p>
            <a:pPr>
              <a:tabLst>
                <a:tab pos="666750" algn="l"/>
              </a:tabLst>
            </a:pPr>
            <a:r>
              <a:rPr lang="en-GB" sz="1200" i="1" noProof="0" dirty="0" err="1">
                <a:solidFill>
                  <a:prstClr val="black"/>
                </a:solidFill>
                <a:latin typeface="Helvetica" pitchFamily="2" charset="0"/>
                <a:ea typeface="Helvetica Light" charset="0"/>
                <a:cs typeface="Helvetica Light" charset="0"/>
              </a:rPr>
              <a:t>L</a:t>
            </a:r>
            <a:r>
              <a:rPr lang="en-GB" sz="1200" baseline="-25000" noProof="0" dirty="0" err="1">
                <a:solidFill>
                  <a:prstClr val="black"/>
                </a:solidFill>
                <a:latin typeface="Helvetica" pitchFamily="2" charset="0"/>
                <a:ea typeface="Helvetica Light" charset="0"/>
                <a:cs typeface="Helvetica Light" charset="0"/>
              </a:rPr>
              <a:t>peak</a:t>
            </a:r>
            <a:r>
              <a:rPr lang="en-GB" sz="1200" noProof="0" dirty="0">
                <a:solidFill>
                  <a:prstClr val="black"/>
                </a:solidFill>
                <a:latin typeface="Helvetica" pitchFamily="2" charset="0"/>
                <a:ea typeface="Helvetica Light" charset="0"/>
                <a:cs typeface="Helvetica Light" charset="0"/>
              </a:rPr>
              <a:t> ~ 2.2 × 10</a:t>
            </a:r>
            <a:r>
              <a:rPr lang="en-GB" sz="1200" baseline="30000" noProof="0" dirty="0">
                <a:solidFill>
                  <a:prstClr val="black"/>
                </a:solidFill>
                <a:latin typeface="Helvetica" pitchFamily="2" charset="0"/>
                <a:ea typeface="Helvetica Light" charset="0"/>
                <a:cs typeface="Helvetica Light" charset="0"/>
              </a:rPr>
              <a:t>34</a:t>
            </a:r>
            <a:r>
              <a:rPr lang="en-GB" sz="1200" noProof="0" dirty="0">
                <a:solidFill>
                  <a:prstClr val="black"/>
                </a:solidFill>
                <a:latin typeface="Helvetica" pitchFamily="2" charset="0"/>
                <a:ea typeface="Helvetica Light" charset="0"/>
                <a:cs typeface="Helvetica Light" charset="0"/>
              </a:rPr>
              <a:t> s</a:t>
            </a:r>
            <a:r>
              <a:rPr lang="en-GB" sz="1200" baseline="30000" noProof="0" dirty="0">
                <a:solidFill>
                  <a:prstClr val="black"/>
                </a:solidFill>
                <a:latin typeface="Helvetica" pitchFamily="2" charset="0"/>
                <a:ea typeface="Helvetica Light" charset="0"/>
                <a:cs typeface="Helvetica Light" charset="0"/>
              </a:rPr>
              <a:t>–1</a:t>
            </a:r>
            <a:r>
              <a:rPr lang="en-GB" sz="1200" noProof="0" dirty="0">
                <a:solidFill>
                  <a:prstClr val="black"/>
                </a:solidFill>
                <a:latin typeface="Helvetica" pitchFamily="2" charset="0"/>
                <a:ea typeface="Helvetica Light" charset="0"/>
                <a:cs typeface="Helvetica Light" charset="0"/>
              </a:rPr>
              <a:t>cm</a:t>
            </a:r>
            <a:r>
              <a:rPr lang="en-GB" sz="1200" baseline="30000" noProof="0" dirty="0">
                <a:solidFill>
                  <a:prstClr val="black"/>
                </a:solidFill>
                <a:latin typeface="Helvetica" pitchFamily="2" charset="0"/>
                <a:ea typeface="Helvetica Light" charset="0"/>
                <a:cs typeface="Helvetica Light" charset="0"/>
              </a:rPr>
              <a:t>–2</a:t>
            </a:r>
            <a:endParaRPr lang="en-GB" sz="1200" noProof="0" dirty="0">
              <a:latin typeface="Helvetica" pitchFamily="2" charset="0"/>
              <a:ea typeface="Helvetica Light" charset="0"/>
              <a:cs typeface="Helvetica Light" charset="0"/>
            </a:endParaRPr>
          </a:p>
          <a:p>
            <a:pPr>
              <a:spcBef>
                <a:spcPts val="600"/>
              </a:spcBef>
              <a:tabLst>
                <a:tab pos="666750" algn="l"/>
              </a:tabLst>
            </a:pPr>
            <a:r>
              <a:rPr lang="en-GB" sz="1200" noProof="0" dirty="0">
                <a:latin typeface="Helvetica" pitchFamily="2" charset="0"/>
                <a:ea typeface="Helvetica Light" charset="0"/>
                <a:cs typeface="Helvetica Light" charset="0"/>
              </a:rPr>
              <a:t>Interaction rate: </a:t>
            </a:r>
            <a:r>
              <a:rPr lang="en-GB" sz="1200" i="1" noProof="0" dirty="0">
                <a:latin typeface="Helvetica" pitchFamily="2" charset="0"/>
                <a:ea typeface="Helvetica Light" charset="0"/>
                <a:cs typeface="Helvetica Light" charset="0"/>
              </a:rPr>
              <a:t>R</a:t>
            </a:r>
            <a:r>
              <a:rPr lang="en-GB" sz="1200" noProof="0" dirty="0">
                <a:latin typeface="Helvetica" pitchFamily="2" charset="0"/>
                <a:ea typeface="Helvetica Light" charset="0"/>
                <a:cs typeface="Helvetica Light" charset="0"/>
              </a:rPr>
              <a:t> = </a:t>
            </a:r>
            <a:r>
              <a:rPr lang="en-GB" sz="1200" i="1" dirty="0" err="1">
                <a:solidFill>
                  <a:prstClr val="black"/>
                </a:solidFill>
                <a:latin typeface="Helvetica" pitchFamily="2" charset="0"/>
                <a:ea typeface="Helvetica Light" charset="0"/>
                <a:cs typeface="Helvetica Light" charset="0"/>
              </a:rPr>
              <a:t>L</a:t>
            </a:r>
            <a:r>
              <a:rPr lang="en-GB" sz="1200" baseline="-25000" dirty="0" err="1">
                <a:solidFill>
                  <a:prstClr val="black"/>
                </a:solidFill>
                <a:latin typeface="Helvetica" pitchFamily="2" charset="0"/>
                <a:ea typeface="Helvetica Light" charset="0"/>
                <a:cs typeface="Helvetica Light" charset="0"/>
              </a:rPr>
              <a:t>peak</a:t>
            </a:r>
            <a:r>
              <a:rPr lang="en-GB" sz="1200" dirty="0">
                <a:solidFill>
                  <a:prstClr val="black"/>
                </a:solidFill>
                <a:latin typeface="Helvetica" pitchFamily="2" charset="0"/>
                <a:ea typeface="Helvetica Light" charset="0"/>
                <a:cs typeface="Helvetica Light" charset="0"/>
              </a:rPr>
              <a:t> </a:t>
            </a:r>
            <a:r>
              <a:rPr lang="el-GR" sz="1200" i="1" dirty="0">
                <a:solidFill>
                  <a:prstClr val="black"/>
                </a:solidFill>
                <a:latin typeface="Helvetica" pitchFamily="2" charset="0"/>
                <a:ea typeface="Helvetica Light" charset="0"/>
                <a:cs typeface="Helvetica Light" charset="0"/>
              </a:rPr>
              <a:t>σ</a:t>
            </a:r>
            <a:r>
              <a:rPr lang="en-US" sz="1200" dirty="0">
                <a:solidFill>
                  <a:prstClr val="black"/>
                </a:solidFill>
                <a:latin typeface="Helvetica" pitchFamily="2" charset="0"/>
                <a:ea typeface="Helvetica Light" charset="0"/>
                <a:cs typeface="Helvetica Light" charset="0"/>
              </a:rPr>
              <a:t>  ~ 1.8 GHz</a:t>
            </a:r>
            <a:endParaRPr lang="en-GB" sz="1200" noProof="0" dirty="0">
              <a:latin typeface="Helvetica" pitchFamily="2" charset="0"/>
              <a:ea typeface="Helvetica Light" charset="0"/>
              <a:cs typeface="Helvetica Light" charset="0"/>
            </a:endParaRPr>
          </a:p>
        </p:txBody>
      </p:sp>
      <p:sp>
        <p:nvSpPr>
          <p:cNvPr id="10" name="Rectangle 9">
            <a:extLst>
              <a:ext uri="{FF2B5EF4-FFF2-40B4-BE49-F238E27FC236}">
                <a16:creationId xmlns:a16="http://schemas.microsoft.com/office/drawing/2014/main" id="{B0A6C4A5-85A7-0A8C-8172-197520884858}"/>
              </a:ext>
            </a:extLst>
          </p:cNvPr>
          <p:cNvSpPr/>
          <p:nvPr/>
        </p:nvSpPr>
        <p:spPr>
          <a:xfrm>
            <a:off x="623287" y="5348490"/>
            <a:ext cx="3784092" cy="1031051"/>
          </a:xfrm>
          <a:prstGeom prst="rect">
            <a:avLst/>
          </a:prstGeom>
          <a:solidFill>
            <a:schemeClr val="bg1"/>
          </a:solidFill>
        </p:spPr>
        <p:txBody>
          <a:bodyPr wrap="square">
            <a:spAutoFit/>
          </a:bodyPr>
          <a:lstStyle/>
          <a:p>
            <a:pPr>
              <a:spcBef>
                <a:spcPts val="600"/>
              </a:spcBef>
            </a:pPr>
            <a:r>
              <a:rPr lang="en-GB" sz="1400" b="1" dirty="0">
                <a:solidFill>
                  <a:srgbClr val="0EA34D"/>
                </a:solidFill>
                <a:latin typeface="Helvetica Light" charset="0"/>
                <a:ea typeface="Helvetica Light" charset="0"/>
                <a:cs typeface="Helvetica Light" charset="0"/>
              </a:rPr>
              <a:t>Reduction factor </a:t>
            </a:r>
            <a:r>
              <a:rPr lang="en-GB" sz="1400" i="1" dirty="0">
                <a:solidFill>
                  <a:srgbClr val="0EA34D"/>
                </a:solidFill>
                <a:latin typeface="Cambria" panose="02040503050406030204" pitchFamily="18" charset="0"/>
                <a:ea typeface="Helvetica Light" charset="0"/>
                <a:cs typeface="Helvetica Light" charset="0"/>
              </a:rPr>
              <a:t>R</a:t>
            </a:r>
            <a:endParaRPr lang="en-GB" sz="1400" b="1" dirty="0">
              <a:solidFill>
                <a:srgbClr val="0EA34D"/>
              </a:solidFill>
              <a:latin typeface="Helvetica Light" charset="0"/>
              <a:ea typeface="Helvetica Light" charset="0"/>
              <a:cs typeface="Helvetica Light" charset="0"/>
            </a:endParaRPr>
          </a:p>
          <a:p>
            <a:pPr>
              <a:spcBef>
                <a:spcPts val="600"/>
              </a:spcBef>
            </a:pPr>
            <a:r>
              <a:rPr lang="en-GB" sz="1400" dirty="0">
                <a:latin typeface="Helvetica" pitchFamily="2" charset="0"/>
                <a:ea typeface="Helvetica Light" charset="0"/>
                <a:cs typeface="Helvetica Light" charset="0"/>
              </a:rPr>
              <a:t>Crossing angle (0.3 </a:t>
            </a:r>
            <a:r>
              <a:rPr lang="en-GB" sz="1400" dirty="0" err="1">
                <a:latin typeface="Helvetica" pitchFamily="2" charset="0"/>
                <a:ea typeface="Helvetica Light" charset="0"/>
                <a:cs typeface="Helvetica Light" charset="0"/>
              </a:rPr>
              <a:t>mrad</a:t>
            </a:r>
            <a:r>
              <a:rPr lang="en-GB" sz="1400" dirty="0">
                <a:latin typeface="Helvetica" pitchFamily="2" charset="0"/>
                <a:ea typeface="Helvetica Light" charset="0"/>
                <a:cs typeface="Helvetica Light" charset="0"/>
              </a:rPr>
              <a:t>, to avoid parasitic collisions) and small “hourglass effect” (</a:t>
            </a:r>
            <a:r>
              <a:rPr lang="en-GB" sz="1400" dirty="0" err="1">
                <a:latin typeface="Helvetica" pitchFamily="2" charset="0"/>
                <a:ea typeface="Helvetica Light" charset="0"/>
                <a:cs typeface="Helvetica Light" charset="0"/>
              </a:rPr>
              <a:t>σ</a:t>
            </a:r>
            <a:r>
              <a:rPr lang="en-GB" sz="1400" baseline="-25000" dirty="0" err="1">
                <a:latin typeface="Helvetica" pitchFamily="2" charset="0"/>
                <a:ea typeface="Helvetica Light" charset="0"/>
                <a:cs typeface="Helvetica Light" charset="0"/>
              </a:rPr>
              <a:t>z</a:t>
            </a:r>
            <a:r>
              <a:rPr lang="en-GB" sz="1400" dirty="0">
                <a:latin typeface="Helvetica" pitchFamily="2" charset="0"/>
                <a:ea typeface="Helvetica Light" charset="0"/>
                <a:cs typeface="Helvetica Light" charset="0"/>
              </a:rPr>
              <a:t> ~ 4–6 cm, β* varies along z)</a:t>
            </a:r>
          </a:p>
        </p:txBody>
      </p:sp>
      <p:grpSp>
        <p:nvGrpSpPr>
          <p:cNvPr id="11" name="Group 10">
            <a:extLst>
              <a:ext uri="{FF2B5EF4-FFF2-40B4-BE49-F238E27FC236}">
                <a16:creationId xmlns:a16="http://schemas.microsoft.com/office/drawing/2014/main" id="{3274EEF2-AD2A-F96B-AAAE-4D3CFE9716C5}"/>
              </a:ext>
            </a:extLst>
          </p:cNvPr>
          <p:cNvGrpSpPr/>
          <p:nvPr/>
        </p:nvGrpSpPr>
        <p:grpSpPr>
          <a:xfrm>
            <a:off x="4523293" y="5552966"/>
            <a:ext cx="6746610" cy="698527"/>
            <a:chOff x="6937631" y="5870965"/>
            <a:chExt cx="6746610" cy="698527"/>
          </a:xfrm>
        </p:grpSpPr>
        <p:sp>
          <p:nvSpPr>
            <p:cNvPr id="12" name="Oval 11">
              <a:extLst>
                <a:ext uri="{FF2B5EF4-FFF2-40B4-BE49-F238E27FC236}">
                  <a16:creationId xmlns:a16="http://schemas.microsoft.com/office/drawing/2014/main" id="{E980F424-F8C9-2975-31B0-A4D3257F9A7F}"/>
                </a:ext>
              </a:extLst>
            </p:cNvPr>
            <p:cNvSpPr/>
            <p:nvPr/>
          </p:nvSpPr>
          <p:spPr>
            <a:xfrm rot="952614">
              <a:off x="7258762" y="5973782"/>
              <a:ext cx="504056" cy="121532"/>
            </a:xfrm>
            <a:prstGeom prst="ellipse">
              <a:avLst/>
            </a:prstGeom>
            <a:solidFill>
              <a:schemeClr val="tx2">
                <a:lumMod val="60000"/>
                <a:lumOff val="40000"/>
              </a:schemeClr>
            </a:solid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sp>
          <p:nvSpPr>
            <p:cNvPr id="13" name="Oval 12">
              <a:extLst>
                <a:ext uri="{FF2B5EF4-FFF2-40B4-BE49-F238E27FC236}">
                  <a16:creationId xmlns:a16="http://schemas.microsoft.com/office/drawing/2014/main" id="{540AD18B-C029-0C5C-5149-732C39AC3BC7}"/>
                </a:ext>
              </a:extLst>
            </p:cNvPr>
            <p:cNvSpPr/>
            <p:nvPr/>
          </p:nvSpPr>
          <p:spPr>
            <a:xfrm rot="20647386" flipV="1">
              <a:off x="7258762" y="5979160"/>
              <a:ext cx="504056" cy="121532"/>
            </a:xfrm>
            <a:prstGeom prst="ellipse">
              <a:avLst/>
            </a:prstGeom>
            <a:solidFill>
              <a:srgbClr val="FF002D">
                <a:alpha val="61000"/>
              </a:srgbClr>
            </a:solid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grpSp>
          <p:nvGrpSpPr>
            <p:cNvPr id="14" name="Group 13">
              <a:extLst>
                <a:ext uri="{FF2B5EF4-FFF2-40B4-BE49-F238E27FC236}">
                  <a16:creationId xmlns:a16="http://schemas.microsoft.com/office/drawing/2014/main" id="{8284627B-A6C7-7458-43E3-AFD128E723E2}"/>
                </a:ext>
              </a:extLst>
            </p:cNvPr>
            <p:cNvGrpSpPr/>
            <p:nvPr/>
          </p:nvGrpSpPr>
          <p:grpSpPr>
            <a:xfrm>
              <a:off x="7523922" y="6311338"/>
              <a:ext cx="590115" cy="195564"/>
              <a:chOff x="7808536" y="2276872"/>
              <a:chExt cx="590115" cy="195564"/>
            </a:xfrm>
          </p:grpSpPr>
          <p:sp>
            <p:nvSpPr>
              <p:cNvPr id="21" name="Oval 20">
                <a:extLst>
                  <a:ext uri="{FF2B5EF4-FFF2-40B4-BE49-F238E27FC236}">
                    <a16:creationId xmlns:a16="http://schemas.microsoft.com/office/drawing/2014/main" id="{73952DE2-3917-B556-C46B-ED4098FFFDA9}"/>
                  </a:ext>
                </a:extLst>
              </p:cNvPr>
              <p:cNvSpPr/>
              <p:nvPr/>
            </p:nvSpPr>
            <p:spPr>
              <a:xfrm rot="20980918" flipV="1">
                <a:off x="7812360" y="2276872"/>
                <a:ext cx="504056" cy="121532"/>
              </a:xfrm>
              <a:prstGeom prst="ellipse">
                <a:avLst/>
              </a:prstGeom>
              <a:solidFill>
                <a:srgbClr val="FF6293"/>
              </a:solid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sp>
            <p:nvSpPr>
              <p:cNvPr id="22" name="Oval 21">
                <a:extLst>
                  <a:ext uri="{FF2B5EF4-FFF2-40B4-BE49-F238E27FC236}">
                    <a16:creationId xmlns:a16="http://schemas.microsoft.com/office/drawing/2014/main" id="{6BDFBEED-71F0-809C-1D6A-591E2B24A735}"/>
                  </a:ext>
                </a:extLst>
              </p:cNvPr>
              <p:cNvSpPr/>
              <p:nvPr/>
            </p:nvSpPr>
            <p:spPr>
              <a:xfrm rot="619082">
                <a:off x="7808536" y="2346051"/>
                <a:ext cx="504056" cy="121532"/>
              </a:xfrm>
              <a:prstGeom prst="ellipse">
                <a:avLst/>
              </a:prstGeom>
              <a:solidFill>
                <a:srgbClr val="FF6293"/>
              </a:solid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sp>
            <p:nvSpPr>
              <p:cNvPr id="26" name="Oval 25">
                <a:extLst>
                  <a:ext uri="{FF2B5EF4-FFF2-40B4-BE49-F238E27FC236}">
                    <a16:creationId xmlns:a16="http://schemas.microsoft.com/office/drawing/2014/main" id="{CE583E7A-53CE-D95F-E8D4-7BE5C4DDF70E}"/>
                  </a:ext>
                </a:extLst>
              </p:cNvPr>
              <p:cNvSpPr/>
              <p:nvPr/>
            </p:nvSpPr>
            <p:spPr>
              <a:xfrm flipV="1">
                <a:off x="8121658" y="2276872"/>
                <a:ext cx="276993" cy="195564"/>
              </a:xfrm>
              <a:prstGeom prst="ellipse">
                <a:avLst/>
              </a:prstGeom>
              <a:solidFill>
                <a:srgbClr val="FF6293"/>
              </a:solidFill>
              <a:ln>
                <a:noFill/>
              </a:ln>
            </p:spPr>
            <p:txBody>
              <a:bodyPr wrap="square" rtlCol="0" anchor="ctr">
                <a:spAutoFit/>
              </a:bodyPr>
              <a:lstStyle/>
              <a:p>
                <a:pPr algn="r"/>
                <a:endParaRPr lang="en-US" sz="1600">
                  <a:latin typeface="Helvetica Light" charset="0"/>
                  <a:ea typeface="Helvetica Light" charset="0"/>
                  <a:cs typeface="Helvetica Light" charset="0"/>
                </a:endParaRPr>
              </a:p>
            </p:txBody>
          </p:sp>
        </p:grpSp>
        <p:grpSp>
          <p:nvGrpSpPr>
            <p:cNvPr id="15" name="Group 14">
              <a:extLst>
                <a:ext uri="{FF2B5EF4-FFF2-40B4-BE49-F238E27FC236}">
                  <a16:creationId xmlns:a16="http://schemas.microsoft.com/office/drawing/2014/main" id="{EE09DEFC-C477-8D6F-3BF8-2129C4EF00D3}"/>
                </a:ext>
              </a:extLst>
            </p:cNvPr>
            <p:cNvGrpSpPr/>
            <p:nvPr/>
          </p:nvGrpSpPr>
          <p:grpSpPr>
            <a:xfrm flipH="1">
              <a:off x="6937631" y="6311338"/>
              <a:ext cx="590115" cy="195564"/>
              <a:chOff x="7808536" y="2276872"/>
              <a:chExt cx="590115" cy="195564"/>
            </a:xfrm>
            <a:solidFill>
              <a:schemeClr val="tx2">
                <a:lumMod val="60000"/>
                <a:lumOff val="40000"/>
              </a:schemeClr>
            </a:solidFill>
          </p:grpSpPr>
          <p:sp>
            <p:nvSpPr>
              <p:cNvPr id="18" name="Oval 17">
                <a:extLst>
                  <a:ext uri="{FF2B5EF4-FFF2-40B4-BE49-F238E27FC236}">
                    <a16:creationId xmlns:a16="http://schemas.microsoft.com/office/drawing/2014/main" id="{425FEB47-49A5-A4AC-CE46-48EC76030CFB}"/>
                  </a:ext>
                </a:extLst>
              </p:cNvPr>
              <p:cNvSpPr/>
              <p:nvPr/>
            </p:nvSpPr>
            <p:spPr>
              <a:xfrm rot="20980918" flipV="1">
                <a:off x="7812360" y="2276872"/>
                <a:ext cx="504056" cy="121532"/>
              </a:xfrm>
              <a:prstGeom prst="ellipse">
                <a:avLst/>
              </a:prstGeom>
              <a:grp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sp>
            <p:nvSpPr>
              <p:cNvPr id="19" name="Oval 18">
                <a:extLst>
                  <a:ext uri="{FF2B5EF4-FFF2-40B4-BE49-F238E27FC236}">
                    <a16:creationId xmlns:a16="http://schemas.microsoft.com/office/drawing/2014/main" id="{70016E4B-045C-1DD7-DB58-D4E5F0F6F0B5}"/>
                  </a:ext>
                </a:extLst>
              </p:cNvPr>
              <p:cNvSpPr/>
              <p:nvPr/>
            </p:nvSpPr>
            <p:spPr>
              <a:xfrm rot="619082">
                <a:off x="7808536" y="2346051"/>
                <a:ext cx="504056" cy="121532"/>
              </a:xfrm>
              <a:prstGeom prst="ellipse">
                <a:avLst/>
              </a:prstGeom>
              <a:grpFill/>
              <a:ln>
                <a:noFill/>
              </a:ln>
            </p:spPr>
            <p:txBody>
              <a:bodyPr wrap="none" rtlCol="0" anchor="ctr">
                <a:spAutoFit/>
              </a:bodyPr>
              <a:lstStyle/>
              <a:p>
                <a:pPr algn="r"/>
                <a:endParaRPr lang="en-US" sz="1600">
                  <a:latin typeface="Helvetica Light" charset="0"/>
                  <a:ea typeface="Helvetica Light" charset="0"/>
                  <a:cs typeface="Helvetica Light" charset="0"/>
                </a:endParaRPr>
              </a:p>
            </p:txBody>
          </p:sp>
          <p:sp>
            <p:nvSpPr>
              <p:cNvPr id="20" name="Oval 19">
                <a:extLst>
                  <a:ext uri="{FF2B5EF4-FFF2-40B4-BE49-F238E27FC236}">
                    <a16:creationId xmlns:a16="http://schemas.microsoft.com/office/drawing/2014/main" id="{589F5B24-EBC8-6578-17BF-E8CA577CF5D7}"/>
                  </a:ext>
                </a:extLst>
              </p:cNvPr>
              <p:cNvSpPr/>
              <p:nvPr/>
            </p:nvSpPr>
            <p:spPr>
              <a:xfrm flipV="1">
                <a:off x="8121658" y="2276872"/>
                <a:ext cx="276993" cy="195564"/>
              </a:xfrm>
              <a:prstGeom prst="ellipse">
                <a:avLst/>
              </a:prstGeom>
              <a:grpFill/>
              <a:ln>
                <a:noFill/>
              </a:ln>
            </p:spPr>
            <p:txBody>
              <a:bodyPr wrap="square" rtlCol="0" anchor="ctr">
                <a:spAutoFit/>
              </a:bodyPr>
              <a:lstStyle/>
              <a:p>
                <a:pPr algn="r"/>
                <a:endParaRPr lang="en-US" sz="1600">
                  <a:latin typeface="Helvetica Light" charset="0"/>
                  <a:ea typeface="Helvetica Light" charset="0"/>
                  <a:cs typeface="Helvetica Light" charset="0"/>
                </a:endParaRPr>
              </a:p>
            </p:txBody>
          </p:sp>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C0F43CA-4DDC-3F31-1E2B-18C945D9C819}"/>
                    </a:ext>
                  </a:extLst>
                </p:cNvPr>
                <p:cNvSpPr txBox="1"/>
                <p:nvPr/>
              </p:nvSpPr>
              <p:spPr>
                <a:xfrm>
                  <a:off x="8231928" y="5870965"/>
                  <a:ext cx="5174109" cy="316049"/>
                </a:xfrm>
                <a:prstGeom prst="rect">
                  <a:avLst/>
                </a:prstGeom>
                <a:noFill/>
              </p:spPr>
              <p:txBody>
                <a:bodyPr wrap="none" rtlCol="0">
                  <a:spAutoFit/>
                </a:bodyPr>
                <a:lstStyle/>
                <a:p>
                  <a:r>
                    <a:rPr lang="en-US" sz="1200" dirty="0">
                      <a:solidFill>
                        <a:schemeClr val="tx1">
                          <a:lumMod val="75000"/>
                          <a:lumOff val="25000"/>
                        </a:schemeClr>
                      </a:solidFill>
                      <a:latin typeface="Helvetica" pitchFamily="2" charset="0"/>
                      <a:ea typeface="Helvetica Light" charset="0"/>
                      <a:cs typeface="Helvetica Light" charset="0"/>
                    </a:rPr>
                    <a:t>Crossing angle (approx. factor </a:t>
                  </a:r>
                  <a14:m>
                    <m:oMath xmlns:m="http://schemas.openxmlformats.org/officeDocument/2006/math">
                      <m:f>
                        <m:fPr>
                          <m:type m:val="lin"/>
                          <m:ctrlPr>
                            <a:rPr lang="en-US" sz="1200" b="0" i="1" smtClean="0">
                              <a:solidFill>
                                <a:schemeClr val="tx1">
                                  <a:lumMod val="75000"/>
                                  <a:lumOff val="25000"/>
                                </a:schemeClr>
                              </a:solidFill>
                              <a:latin typeface="Cambria Math" panose="02040503050406030204" pitchFamily="18" charset="0"/>
                            </a:rPr>
                          </m:ctrlPr>
                        </m:fPr>
                        <m:num>
                          <m:r>
                            <a:rPr lang="en-US" sz="1200" b="0" i="1" smtClean="0">
                              <a:solidFill>
                                <a:schemeClr val="tx1">
                                  <a:lumMod val="75000"/>
                                  <a:lumOff val="25000"/>
                                </a:schemeClr>
                              </a:solidFill>
                              <a:latin typeface="Cambria Math" panose="02040503050406030204" pitchFamily="18" charset="0"/>
                            </a:rPr>
                            <m:t>1</m:t>
                          </m:r>
                        </m:num>
                        <m:den>
                          <m:rad>
                            <m:radPr>
                              <m:degHide m:val="on"/>
                              <m:ctrlPr>
                                <a:rPr lang="en-US" sz="1200" b="0" i="1" smtClean="0">
                                  <a:solidFill>
                                    <a:schemeClr val="tx1">
                                      <a:lumMod val="75000"/>
                                      <a:lumOff val="25000"/>
                                    </a:schemeClr>
                                  </a:solidFill>
                                  <a:latin typeface="Cambria Math" panose="02040503050406030204" pitchFamily="18" charset="0"/>
                                </a:rPr>
                              </m:ctrlPr>
                            </m:radPr>
                            <m:deg/>
                            <m:e>
                              <m:r>
                                <a:rPr lang="en-US" sz="1200" b="0" i="1" smtClean="0">
                                  <a:solidFill>
                                    <a:schemeClr val="tx1">
                                      <a:lumMod val="75000"/>
                                      <a:lumOff val="25000"/>
                                    </a:schemeClr>
                                  </a:solidFill>
                                  <a:latin typeface="Cambria Math" panose="02040503050406030204" pitchFamily="18" charset="0"/>
                                </a:rPr>
                                <m:t>1+</m:t>
                              </m:r>
                              <m:sSup>
                                <m:sSup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sSupPr>
                                <m:e>
                                  <m:d>
                                    <m:d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dPr>
                                    <m:e>
                                      <m:f>
                                        <m:fPr>
                                          <m:type m:val="lin"/>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fPr>
                                        <m:num>
                                          <m:sSub>
                                            <m:sSubPr>
                                              <m:ctrlP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ctrlPr>
                                            </m:sSubPr>
                                            <m:e>
                                              <m:r>
                                                <a:rPr lang="en-US" sz="1200" b="0" i="1" smtClean="0">
                                                  <a:solidFill>
                                                    <a:schemeClr val="tx1">
                                                      <a:lumMod val="75000"/>
                                                      <a:lumOff val="25000"/>
                                                    </a:schemeClr>
                                                  </a:solidFill>
                                                  <a:latin typeface="Cambria Math" panose="02040503050406030204" pitchFamily="18" charset="0"/>
                                                  <a:ea typeface="Cambria Math" panose="02040503050406030204" pitchFamily="18" charset="0"/>
                                                </a:rPr>
                                                <m:t>𝜃</m:t>
                                              </m:r>
                                            </m:e>
                                            <m:sub>
                                              <m:r>
                                                <a:rPr lang="en-US" sz="1200" b="0" i="1" smtClean="0">
                                                  <a:solidFill>
                                                    <a:schemeClr val="tx1">
                                                      <a:lumMod val="75000"/>
                                                      <a:lumOff val="25000"/>
                                                    </a:schemeClr>
                                                  </a:solidFill>
                                                  <a:latin typeface="Cambria Math" panose="02040503050406030204" pitchFamily="18" charset="0"/>
                                                </a:rPr>
                                                <m:t>𝑐</m:t>
                                              </m:r>
                                            </m:sub>
                                          </m:sSub>
                                          <m:sSub>
                                            <m:sSubPr>
                                              <m:ctrlPr>
                                                <a:rPr lang="en-US" sz="1200" i="1">
                                                  <a:solidFill>
                                                    <a:schemeClr val="tx1">
                                                      <a:lumMod val="75000"/>
                                                      <a:lumOff val="25000"/>
                                                    </a:schemeClr>
                                                  </a:solidFill>
                                                  <a:latin typeface="Cambria Math" panose="02040503050406030204" pitchFamily="18" charset="0"/>
                                                  <a:ea typeface="Cambria Math" panose="02040503050406030204" pitchFamily="18" charset="0"/>
                                                </a:rPr>
                                              </m:ctrlPr>
                                            </m:sSubPr>
                                            <m:e>
                                              <m:r>
                                                <a:rPr lang="en-US" sz="1200" i="1">
                                                  <a:solidFill>
                                                    <a:schemeClr val="tx1">
                                                      <a:lumMod val="75000"/>
                                                      <a:lumOff val="25000"/>
                                                    </a:schemeClr>
                                                  </a:solidFill>
                                                  <a:latin typeface="Cambria Math" panose="02040503050406030204" pitchFamily="18" charset="0"/>
                                                  <a:ea typeface="Cambria Math" panose="02040503050406030204" pitchFamily="18" charset="0"/>
                                                </a:rPr>
                                                <m:t>𝜎</m:t>
                                              </m:r>
                                            </m:e>
                                            <m:sub>
                                              <m:r>
                                                <a:rPr lang="en-US" sz="1200" b="0" i="1" smtClean="0">
                                                  <a:solidFill>
                                                    <a:schemeClr val="tx1">
                                                      <a:lumMod val="75000"/>
                                                      <a:lumOff val="25000"/>
                                                    </a:schemeClr>
                                                  </a:solidFill>
                                                  <a:latin typeface="Cambria Math" panose="02040503050406030204" pitchFamily="18" charset="0"/>
                                                </a:rPr>
                                                <m:t>𝑧</m:t>
                                              </m:r>
                                            </m:sub>
                                          </m:sSub>
                                        </m:num>
                                        <m:den>
                                          <m:r>
                                            <a:rPr lang="en-US" sz="1200" b="0" i="1" smtClean="0">
                                              <a:solidFill>
                                                <a:schemeClr val="tx1">
                                                  <a:lumMod val="75000"/>
                                                  <a:lumOff val="25000"/>
                                                </a:schemeClr>
                                              </a:solidFill>
                                              <a:latin typeface="Cambria Math" panose="02040503050406030204" pitchFamily="18" charset="0"/>
                                            </a:rPr>
                                            <m:t>2</m:t>
                                          </m:r>
                                          <m:sSub>
                                            <m:sSubPr>
                                              <m:ctrlPr>
                                                <a:rPr lang="en-US" sz="1200" i="1">
                                                  <a:solidFill>
                                                    <a:schemeClr val="tx1">
                                                      <a:lumMod val="75000"/>
                                                      <a:lumOff val="25000"/>
                                                    </a:schemeClr>
                                                  </a:solidFill>
                                                  <a:latin typeface="Cambria Math" panose="02040503050406030204" pitchFamily="18" charset="0"/>
                                                  <a:ea typeface="Cambria Math" panose="02040503050406030204" pitchFamily="18" charset="0"/>
                                                </a:rPr>
                                              </m:ctrlPr>
                                            </m:sSubPr>
                                            <m:e>
                                              <m:r>
                                                <a:rPr lang="en-US" sz="1200" i="1">
                                                  <a:solidFill>
                                                    <a:schemeClr val="tx1">
                                                      <a:lumMod val="75000"/>
                                                      <a:lumOff val="25000"/>
                                                    </a:schemeClr>
                                                  </a:solidFill>
                                                  <a:latin typeface="Cambria Math" panose="02040503050406030204" pitchFamily="18" charset="0"/>
                                                  <a:ea typeface="Cambria Math" panose="02040503050406030204" pitchFamily="18" charset="0"/>
                                                </a:rPr>
                                                <m:t>𝜎</m:t>
                                              </m:r>
                                            </m:e>
                                            <m:sub>
                                              <m:r>
                                                <a:rPr lang="en-US" sz="1200" b="0" i="1" smtClean="0">
                                                  <a:solidFill>
                                                    <a:schemeClr val="tx1">
                                                      <a:lumMod val="75000"/>
                                                      <a:lumOff val="25000"/>
                                                    </a:schemeClr>
                                                  </a:solidFill>
                                                  <a:latin typeface="Cambria Math" panose="02040503050406030204" pitchFamily="18" charset="0"/>
                                                </a:rPr>
                                                <m:t>𝑥</m:t>
                                              </m:r>
                                            </m:sub>
                                          </m:sSub>
                                        </m:den>
                                      </m:f>
                                    </m:e>
                                  </m:d>
                                </m:e>
                                <m:sup>
                                  <m:r>
                                    <a:rPr lang="en-US" sz="1200" b="0" i="1" smtClean="0">
                                      <a:solidFill>
                                        <a:schemeClr val="tx1">
                                          <a:lumMod val="75000"/>
                                          <a:lumOff val="25000"/>
                                        </a:schemeClr>
                                      </a:solidFill>
                                      <a:latin typeface="Cambria Math" panose="02040503050406030204" pitchFamily="18" charset="0"/>
                                    </a:rPr>
                                    <m:t>2</m:t>
                                  </m:r>
                                </m:sup>
                              </m:sSup>
                            </m:e>
                          </m:rad>
                        </m:den>
                      </m:f>
                      <m:r>
                        <a:rPr lang="en-US" sz="1200" b="0" i="0" smtClean="0">
                          <a:solidFill>
                            <a:schemeClr val="tx1">
                              <a:lumMod val="75000"/>
                              <a:lumOff val="25000"/>
                            </a:schemeClr>
                          </a:solidFill>
                          <a:latin typeface="Cambria Math" panose="02040503050406030204" pitchFamily="18" charset="0"/>
                        </a:rPr>
                        <m:t>=</m:t>
                      </m:r>
                      <m:f>
                        <m:fPr>
                          <m:type m:val="lin"/>
                          <m:ctrlPr>
                            <a:rPr lang="en-US" sz="1200" b="0" i="1" smtClean="0">
                              <a:solidFill>
                                <a:schemeClr val="tx1">
                                  <a:lumMod val="75000"/>
                                  <a:lumOff val="25000"/>
                                </a:schemeClr>
                              </a:solidFill>
                              <a:latin typeface="Cambria Math" panose="02040503050406030204" pitchFamily="18" charset="0"/>
                            </a:rPr>
                          </m:ctrlPr>
                        </m:fPr>
                        <m:num>
                          <m:r>
                            <a:rPr lang="en-US" sz="1200" b="0" i="1" smtClean="0">
                              <a:solidFill>
                                <a:schemeClr val="tx1">
                                  <a:lumMod val="75000"/>
                                  <a:lumOff val="25000"/>
                                </a:schemeClr>
                              </a:solidFill>
                              <a:latin typeface="Cambria Math" panose="02040503050406030204" pitchFamily="18" charset="0"/>
                            </a:rPr>
                            <m:t>1</m:t>
                          </m:r>
                        </m:num>
                        <m:den>
                          <m:rad>
                            <m:radPr>
                              <m:degHide m:val="on"/>
                              <m:ctrlPr>
                                <a:rPr lang="en-US" sz="1200" b="0" i="1" smtClean="0">
                                  <a:solidFill>
                                    <a:schemeClr val="tx1">
                                      <a:lumMod val="75000"/>
                                      <a:lumOff val="25000"/>
                                    </a:schemeClr>
                                  </a:solidFill>
                                  <a:latin typeface="Cambria Math" panose="02040503050406030204" pitchFamily="18" charset="0"/>
                                </a:rPr>
                              </m:ctrlPr>
                            </m:radPr>
                            <m:deg/>
                            <m:e>
                              <m:r>
                                <a:rPr lang="en-US" sz="1200" b="0" i="1" smtClean="0">
                                  <a:solidFill>
                                    <a:schemeClr val="tx1">
                                      <a:lumMod val="75000"/>
                                      <a:lumOff val="25000"/>
                                    </a:schemeClr>
                                  </a:solidFill>
                                  <a:latin typeface="Cambria Math" panose="02040503050406030204" pitchFamily="18" charset="0"/>
                                </a:rPr>
                                <m:t>1+</m:t>
                              </m:r>
                              <m:sSup>
                                <m:sSupPr>
                                  <m:ctrlPr>
                                    <a:rPr lang="en-US" sz="1200" i="1">
                                      <a:solidFill>
                                        <a:srgbClr val="00B050"/>
                                      </a:solidFill>
                                      <a:latin typeface="Cambria Math" panose="02040503050406030204" pitchFamily="18" charset="0"/>
                                      <a:ea typeface="Cambria Math" panose="02040503050406030204" pitchFamily="18" charset="0"/>
                                    </a:rPr>
                                  </m:ctrlPr>
                                </m:sSupPr>
                                <m:e>
                                  <m:r>
                                    <a:rPr lang="en-US" sz="1200" i="1">
                                      <a:solidFill>
                                        <a:srgbClr val="00B050"/>
                                      </a:solidFill>
                                      <a:latin typeface="Cambria Math" panose="02040503050406030204" pitchFamily="18" charset="0"/>
                                      <a:ea typeface="Cambria Math" panose="02040503050406030204" pitchFamily="18" charset="0"/>
                                    </a:rPr>
                                    <m:t>𝜙</m:t>
                                  </m:r>
                                </m:e>
                                <m:sup>
                                  <m:r>
                                    <a:rPr lang="en-US" sz="1200" b="0" i="1" smtClean="0">
                                      <a:solidFill>
                                        <a:schemeClr val="tx1">
                                          <a:lumMod val="75000"/>
                                          <a:lumOff val="25000"/>
                                        </a:schemeClr>
                                      </a:solidFill>
                                      <a:latin typeface="Cambria Math" panose="02040503050406030204" pitchFamily="18" charset="0"/>
                                    </a:rPr>
                                    <m:t>2</m:t>
                                  </m:r>
                                </m:sup>
                              </m:sSup>
                            </m:e>
                          </m:rad>
                        </m:den>
                      </m:f>
                      <m:r>
                        <a:rPr lang="en-US" sz="1200" dirty="0">
                          <a:solidFill>
                            <a:schemeClr val="tx1">
                              <a:lumMod val="75000"/>
                              <a:lumOff val="25000"/>
                            </a:schemeClr>
                          </a:solidFill>
                          <a:latin typeface="Cambria Math" panose="02040503050406030204" pitchFamily="18" charset="0"/>
                        </a:rPr>
                        <m:t>≈</m:t>
                      </m:r>
                      <m:r>
                        <a:rPr lang="en-US" sz="1200" b="0" i="0" dirty="0" smtClean="0">
                          <a:solidFill>
                            <a:schemeClr val="tx1">
                              <a:lumMod val="75000"/>
                              <a:lumOff val="25000"/>
                            </a:schemeClr>
                          </a:solidFill>
                          <a:latin typeface="Cambria Math" panose="02040503050406030204" pitchFamily="18" charset="0"/>
                        </a:rPr>
                        <m:t>0.82</m:t>
                      </m:r>
                    </m:oMath>
                  </a14:m>
                  <a:r>
                    <a:rPr lang="en-US" sz="1200" dirty="0">
                      <a:solidFill>
                        <a:schemeClr val="tx1">
                          <a:lumMod val="75000"/>
                          <a:lumOff val="25000"/>
                        </a:schemeClr>
                      </a:solidFill>
                      <a:latin typeface="Helvetica Light" charset="0"/>
                      <a:ea typeface="Helvetica Light" charset="0"/>
                      <a:cs typeface="Helvetica Light" charset="0"/>
                    </a:rPr>
                    <a:t>)</a:t>
                  </a:r>
                </a:p>
              </p:txBody>
            </p:sp>
          </mc:Choice>
          <mc:Fallback xmlns="">
            <p:sp>
              <p:nvSpPr>
                <p:cNvPr id="16" name="TextBox 15">
                  <a:extLst>
                    <a:ext uri="{FF2B5EF4-FFF2-40B4-BE49-F238E27FC236}">
                      <a16:creationId xmlns:a16="http://schemas.microsoft.com/office/drawing/2014/main" id="{6C0F43CA-4DDC-3F31-1E2B-18C945D9C819}"/>
                    </a:ext>
                  </a:extLst>
                </p:cNvPr>
                <p:cNvSpPr txBox="1">
                  <a:spLocks noRot="1" noChangeAspect="1" noMove="1" noResize="1" noEditPoints="1" noAdjustHandles="1" noChangeArrowheads="1" noChangeShapeType="1" noTextEdit="1"/>
                </p:cNvSpPr>
                <p:nvPr/>
              </p:nvSpPr>
              <p:spPr>
                <a:xfrm>
                  <a:off x="8231928" y="5870965"/>
                  <a:ext cx="5174109" cy="316049"/>
                </a:xfrm>
                <a:prstGeom prst="rect">
                  <a:avLst/>
                </a:prstGeom>
                <a:blipFill>
                  <a:blip r:embed="rId4"/>
                  <a:stretch>
                    <a:fillRect t="-69231" b="-130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85D8BB5-4681-F3ED-4E48-C54773C46B60}"/>
                    </a:ext>
                  </a:extLst>
                </p:cNvPr>
                <p:cNvSpPr txBox="1"/>
                <p:nvPr/>
              </p:nvSpPr>
              <p:spPr>
                <a:xfrm>
                  <a:off x="8233775" y="6292493"/>
                  <a:ext cx="5450466" cy="276999"/>
                </a:xfrm>
                <a:prstGeom prst="rect">
                  <a:avLst/>
                </a:prstGeom>
                <a:noFill/>
              </p:spPr>
              <p:txBody>
                <a:bodyPr wrap="none" rtlCol="0">
                  <a:spAutoFit/>
                </a:bodyPr>
                <a:lstStyle/>
                <a:p>
                  <a:r>
                    <a:rPr lang="en-US" sz="1200" dirty="0">
                      <a:solidFill>
                        <a:schemeClr val="tx1">
                          <a:lumMod val="75000"/>
                          <a:lumOff val="25000"/>
                        </a:schemeClr>
                      </a:solidFill>
                      <a:latin typeface="Helvetica" pitchFamily="2" charset="0"/>
                      <a:ea typeface="Helvetica Light" charset="0"/>
                      <a:cs typeface="Helvetica Light" charset="0"/>
                    </a:rPr>
                    <a:t>Hourglass (varying </a:t>
                  </a:r>
                  <a14:m>
                    <m:oMath xmlns:m="http://schemas.openxmlformats.org/officeDocument/2006/math">
                      <m:sSup>
                        <m:sSupPr>
                          <m:ctrlPr>
                            <a:rPr lang="en-US" sz="1200" i="1">
                              <a:solidFill>
                                <a:schemeClr val="tx1">
                                  <a:lumMod val="75000"/>
                                  <a:lumOff val="25000"/>
                                </a:schemeClr>
                              </a:solidFill>
                              <a:latin typeface="Cambria Math" panose="02040503050406030204" pitchFamily="18" charset="0"/>
                              <a:ea typeface="Cambria Math" panose="02040503050406030204" pitchFamily="18" charset="0"/>
                            </a:rPr>
                          </m:ctrlPr>
                        </m:sSupPr>
                        <m:e>
                          <m:r>
                            <a:rPr lang="en-US" sz="1200" i="1">
                              <a:solidFill>
                                <a:schemeClr val="tx1">
                                  <a:lumMod val="75000"/>
                                  <a:lumOff val="25000"/>
                                </a:schemeClr>
                              </a:solidFill>
                              <a:latin typeface="Cambria Math" panose="02040503050406030204" pitchFamily="18" charset="0"/>
                              <a:ea typeface="Cambria Math" panose="02040503050406030204" pitchFamily="18" charset="0"/>
                            </a:rPr>
                            <m:t>𝛽</m:t>
                          </m:r>
                        </m:e>
                        <m:sup>
                          <m:r>
                            <a:rPr lang="en-US" sz="1200" i="1">
                              <a:solidFill>
                                <a:schemeClr val="tx1">
                                  <a:lumMod val="75000"/>
                                  <a:lumOff val="25000"/>
                                </a:schemeClr>
                              </a:solidFill>
                              <a:latin typeface="Cambria Math" panose="02040503050406030204" pitchFamily="18" charset="0"/>
                              <a:ea typeface="Cambria Math" charset="0"/>
                            </a:rPr>
                            <m:t>∗</m:t>
                          </m:r>
                        </m:sup>
                      </m:sSup>
                      <m:r>
                        <a:rPr lang="en-US" sz="1200" i="1">
                          <a:solidFill>
                            <a:schemeClr val="tx1">
                              <a:lumMod val="75000"/>
                              <a:lumOff val="25000"/>
                            </a:schemeClr>
                          </a:solidFill>
                          <a:latin typeface="Cambria Math" panose="02040503050406030204" pitchFamily="18" charset="0"/>
                          <a:ea typeface="Cambria Math" charset="0"/>
                        </a:rPr>
                        <m:t> </m:t>
                      </m:r>
                    </m:oMath>
                  </a14:m>
                  <a:r>
                    <a:rPr lang="en-US" sz="1200" dirty="0">
                      <a:solidFill>
                        <a:schemeClr val="tx1">
                          <a:lumMod val="75000"/>
                          <a:lumOff val="25000"/>
                        </a:schemeClr>
                      </a:solidFill>
                      <a:latin typeface="Helvetica" pitchFamily="2" charset="0"/>
                      <a:ea typeface="Helvetica Light" charset="0"/>
                      <a:cs typeface="Helvetica Light" charset="0"/>
                    </a:rPr>
                    <a:t>along IP in z, factor decreases with increasing </a:t>
                  </a:r>
                  <a14:m>
                    <m:oMath xmlns:m="http://schemas.openxmlformats.org/officeDocument/2006/math">
                      <m:f>
                        <m:fPr>
                          <m:type m:val="lin"/>
                          <m:ctrlPr>
                            <a:rPr lang="en-US" sz="1200" i="1">
                              <a:solidFill>
                                <a:schemeClr val="tx1">
                                  <a:lumMod val="75000"/>
                                  <a:lumOff val="25000"/>
                                </a:schemeClr>
                              </a:solidFill>
                              <a:latin typeface="Cambria Math" panose="02040503050406030204" pitchFamily="18" charset="0"/>
                              <a:ea typeface="Cambria Math" charset="0"/>
                              <a:cs typeface="Cambria Math" charset="0"/>
                            </a:rPr>
                          </m:ctrlPr>
                        </m:fPr>
                        <m:num>
                          <m:sSub>
                            <m:sSubPr>
                              <m:ctrlPr>
                                <a:rPr lang="en-US" sz="1200" i="1">
                                  <a:solidFill>
                                    <a:schemeClr val="tx1">
                                      <a:lumMod val="75000"/>
                                      <a:lumOff val="25000"/>
                                    </a:schemeClr>
                                  </a:solidFill>
                                  <a:latin typeface="Cambria Math" charset="0"/>
                                  <a:ea typeface="Cambria Math" charset="0"/>
                                  <a:cs typeface="Cambria Math" charset="0"/>
                                </a:rPr>
                              </m:ctrlPr>
                            </m:sSubPr>
                            <m:e>
                              <m:r>
                                <a:rPr lang="en-US" sz="1200" i="1">
                                  <a:solidFill>
                                    <a:schemeClr val="tx1">
                                      <a:lumMod val="75000"/>
                                      <a:lumOff val="25000"/>
                                    </a:schemeClr>
                                  </a:solidFill>
                                  <a:latin typeface="Cambria Math" charset="0"/>
                                  <a:ea typeface="Cambria Math" charset="0"/>
                                  <a:cs typeface="Cambria Math" charset="0"/>
                                </a:rPr>
                                <m:t>𝜎</m:t>
                              </m:r>
                            </m:e>
                            <m:sub>
                              <m:r>
                                <a:rPr lang="en-US" sz="1200" i="1">
                                  <a:solidFill>
                                    <a:schemeClr val="tx1">
                                      <a:lumMod val="75000"/>
                                      <a:lumOff val="25000"/>
                                    </a:schemeClr>
                                  </a:solidFill>
                                  <a:latin typeface="Cambria Math" panose="02040503050406030204" pitchFamily="18" charset="0"/>
                                  <a:ea typeface="Cambria Math" charset="0"/>
                                  <a:cs typeface="Cambria Math" charset="0"/>
                                </a:rPr>
                                <m:t>𝑧</m:t>
                              </m:r>
                            </m:sub>
                          </m:sSub>
                        </m:num>
                        <m:den>
                          <m:sSup>
                            <m:sSupPr>
                              <m:ctrlPr>
                                <a:rPr lang="en-US" sz="1200" i="1">
                                  <a:solidFill>
                                    <a:schemeClr val="tx1">
                                      <a:lumMod val="75000"/>
                                      <a:lumOff val="25000"/>
                                    </a:schemeClr>
                                  </a:solidFill>
                                  <a:latin typeface="Cambria Math" panose="02040503050406030204" pitchFamily="18" charset="0"/>
                                  <a:ea typeface="Cambria Math" panose="02040503050406030204" pitchFamily="18" charset="0"/>
                                </a:rPr>
                              </m:ctrlPr>
                            </m:sSupPr>
                            <m:e>
                              <m:r>
                                <a:rPr lang="en-US" sz="1200" i="1">
                                  <a:solidFill>
                                    <a:schemeClr val="tx1">
                                      <a:lumMod val="75000"/>
                                      <a:lumOff val="25000"/>
                                    </a:schemeClr>
                                  </a:solidFill>
                                  <a:latin typeface="Cambria Math" panose="02040503050406030204" pitchFamily="18" charset="0"/>
                                  <a:ea typeface="Cambria Math" panose="02040503050406030204" pitchFamily="18" charset="0"/>
                                </a:rPr>
                                <m:t>𝛽</m:t>
                              </m:r>
                            </m:e>
                            <m:sup>
                              <m:r>
                                <a:rPr lang="en-US" sz="1200" b="0" i="1" smtClean="0">
                                  <a:solidFill>
                                    <a:schemeClr val="tx1">
                                      <a:lumMod val="75000"/>
                                      <a:lumOff val="25000"/>
                                    </a:schemeClr>
                                  </a:solidFill>
                                  <a:latin typeface="Cambria Math" panose="02040503050406030204" pitchFamily="18" charset="0"/>
                                  <a:ea typeface="Cambria Math" charset="0"/>
                                </a:rPr>
                                <m:t>∗</m:t>
                              </m:r>
                            </m:sup>
                          </m:sSup>
                        </m:den>
                      </m:f>
                    </m:oMath>
                  </a14:m>
                  <a:r>
                    <a:rPr lang="en-GB" sz="1200" dirty="0">
                      <a:solidFill>
                        <a:schemeClr val="tx1">
                          <a:lumMod val="75000"/>
                          <a:lumOff val="25000"/>
                        </a:schemeClr>
                      </a:solidFill>
                    </a:rPr>
                    <a:t>)</a:t>
                  </a:r>
                </a:p>
              </p:txBody>
            </p:sp>
          </mc:Choice>
          <mc:Fallback xmlns="">
            <p:sp>
              <p:nvSpPr>
                <p:cNvPr id="17" name="TextBox 16">
                  <a:extLst>
                    <a:ext uri="{FF2B5EF4-FFF2-40B4-BE49-F238E27FC236}">
                      <a16:creationId xmlns:a16="http://schemas.microsoft.com/office/drawing/2014/main" id="{985D8BB5-4681-F3ED-4E48-C54773C46B60}"/>
                    </a:ext>
                  </a:extLst>
                </p:cNvPr>
                <p:cNvSpPr txBox="1">
                  <a:spLocks noRot="1" noChangeAspect="1" noMove="1" noResize="1" noEditPoints="1" noAdjustHandles="1" noChangeArrowheads="1" noChangeShapeType="1" noTextEdit="1"/>
                </p:cNvSpPr>
                <p:nvPr/>
              </p:nvSpPr>
              <p:spPr>
                <a:xfrm>
                  <a:off x="8233775" y="6292493"/>
                  <a:ext cx="5450466" cy="276999"/>
                </a:xfrm>
                <a:prstGeom prst="rect">
                  <a:avLst/>
                </a:prstGeom>
                <a:blipFill>
                  <a:blip r:embed="rId5"/>
                  <a:stretch>
                    <a:fillRect t="-91304" b="-147826"/>
                  </a:stretch>
                </a:blipFill>
              </p:spPr>
              <p:txBody>
                <a:bodyPr/>
                <a:lstStyle/>
                <a:p>
                  <a:r>
                    <a:rPr lang="en-GB">
                      <a:noFill/>
                    </a:rPr>
                    <a:t> </a:t>
                  </a:r>
                </a:p>
              </p:txBody>
            </p:sp>
          </mc:Fallback>
        </mc:AlternateContent>
      </p:grpSp>
      <p:sp>
        <p:nvSpPr>
          <p:cNvPr id="24" name="TextBox 23">
            <a:extLst>
              <a:ext uri="{FF2B5EF4-FFF2-40B4-BE49-F238E27FC236}">
                <a16:creationId xmlns:a16="http://schemas.microsoft.com/office/drawing/2014/main" id="{9529C29A-1780-37E9-F145-976D6A7D91FE}"/>
              </a:ext>
            </a:extLst>
          </p:cNvPr>
          <p:cNvSpPr txBox="1"/>
          <p:nvPr/>
        </p:nvSpPr>
        <p:spPr>
          <a:xfrm>
            <a:off x="10282617" y="5144169"/>
            <a:ext cx="1082348" cy="261610"/>
          </a:xfrm>
          <a:prstGeom prst="rect">
            <a:avLst/>
          </a:prstGeom>
          <a:noFill/>
        </p:spPr>
        <p:txBody>
          <a:bodyPr wrap="none" rtlCol="0">
            <a:spAutoFit/>
          </a:bodyPr>
          <a:lstStyle/>
          <a:p>
            <a:pPr marL="0" algn="l">
              <a:spcBef>
                <a:spcPts val="3000"/>
              </a:spcBef>
            </a:pPr>
            <a:r>
              <a:rPr lang="en-GB" sz="1100" dirty="0">
                <a:solidFill>
                  <a:srgbClr val="00B050"/>
                </a:solidFill>
                <a:latin typeface="Helvetica Light" panose="020B0403020202020204" pitchFamily="34" charset="0"/>
                <a:ea typeface="Helvetica Light" charset="0"/>
                <a:cs typeface="Helvetica Light" charset="0"/>
                <a:sym typeface="Wingdings" pitchFamily="2" charset="2"/>
              </a:rPr>
              <a:t>Piwinski</a:t>
            </a:r>
            <a:r>
              <a:rPr lang="en-CH" sz="1100" dirty="0">
                <a:solidFill>
                  <a:srgbClr val="00B050"/>
                </a:solidFill>
                <a:latin typeface="Helvetica Light" panose="020B0403020202020204" pitchFamily="34" charset="0"/>
                <a:ea typeface="Helvetica Light" charset="0"/>
                <a:cs typeface="Helvetica Light" charset="0"/>
                <a:sym typeface="Wingdings" pitchFamily="2" charset="2"/>
              </a:rPr>
              <a:t> angle</a:t>
            </a:r>
          </a:p>
        </p:txBody>
      </p:sp>
      <p:cxnSp>
        <p:nvCxnSpPr>
          <p:cNvPr id="27" name="Curved Connector 26">
            <a:extLst>
              <a:ext uri="{FF2B5EF4-FFF2-40B4-BE49-F238E27FC236}">
                <a16:creationId xmlns:a16="http://schemas.microsoft.com/office/drawing/2014/main" id="{1CED8B0A-C48F-7BCE-5D47-15BAB60F02CB}"/>
              </a:ext>
            </a:extLst>
          </p:cNvPr>
          <p:cNvCxnSpPr>
            <a:cxnSpLocks/>
          </p:cNvCxnSpPr>
          <p:nvPr/>
        </p:nvCxnSpPr>
        <p:spPr>
          <a:xfrm rot="10800000" flipV="1">
            <a:off x="10188197" y="5266008"/>
            <a:ext cx="76491" cy="316847"/>
          </a:xfrm>
          <a:prstGeom prst="curvedConnector2">
            <a:avLst/>
          </a:prstGeom>
          <a:ln w="12700">
            <a:solidFill>
              <a:srgbClr val="00C14E"/>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FE4CB8AA-DF04-9414-E25B-886A505CCB45}"/>
              </a:ext>
            </a:extLst>
          </p:cNvPr>
          <p:cNvSpPr txBox="1"/>
          <p:nvPr/>
        </p:nvSpPr>
        <p:spPr>
          <a:xfrm>
            <a:off x="8660445" y="2825517"/>
            <a:ext cx="2853824" cy="646331"/>
          </a:xfrm>
          <a:prstGeom prst="rect">
            <a:avLst/>
          </a:prstGeom>
          <a:noFill/>
        </p:spPr>
        <p:txBody>
          <a:bodyPr wrap="square" rtlCol="0">
            <a:spAutoFit/>
          </a:bodyPr>
          <a:lstStyle/>
          <a:p>
            <a:pPr marL="0" algn="l">
              <a:spcBef>
                <a:spcPts val="3000"/>
              </a:spcBef>
            </a:pPr>
            <a:r>
              <a:rPr lang="en-GB" sz="1200" dirty="0">
                <a:solidFill>
                  <a:srgbClr val="0070C0"/>
                </a:solidFill>
                <a:latin typeface="Helvetica" pitchFamily="2" charset="0"/>
                <a:ea typeface="Helvetica Light" charset="0"/>
                <a:cs typeface="Helvetica Light" charset="0"/>
                <a:sym typeface="Wingdings" pitchFamily="2" charset="2"/>
              </a:rPr>
              <a:t>18 </a:t>
            </a:r>
            <a:r>
              <a:rPr lang="en-GB" sz="1200" dirty="0" err="1">
                <a:solidFill>
                  <a:srgbClr val="0070C0"/>
                </a:solidFill>
                <a:latin typeface="Helvetica" pitchFamily="2" charset="0"/>
                <a:ea typeface="Helvetica Light" charset="0"/>
                <a:cs typeface="Helvetica Light" charset="0"/>
                <a:sym typeface="Wingdings" pitchFamily="2" charset="2"/>
              </a:rPr>
              <a:t>nb</a:t>
            </a:r>
            <a:r>
              <a:rPr lang="en-GB" sz="1200" baseline="30000" dirty="0">
                <a:solidFill>
                  <a:srgbClr val="0070C0"/>
                </a:solidFill>
                <a:latin typeface="Helvetica" pitchFamily="2" charset="0"/>
                <a:ea typeface="Helvetica Light" charset="0"/>
                <a:cs typeface="Helvetica Light" charset="0"/>
                <a:sym typeface="Wingdings" pitchFamily="2" charset="2"/>
              </a:rPr>
              <a:t>–1</a:t>
            </a:r>
            <a:r>
              <a:rPr lang="en-GB" sz="1200" dirty="0">
                <a:solidFill>
                  <a:srgbClr val="0070C0"/>
                </a:solidFill>
                <a:latin typeface="Helvetica" pitchFamily="2" charset="0"/>
                <a:ea typeface="Helvetica Light" charset="0"/>
                <a:cs typeface="Helvetica Light" charset="0"/>
                <a:sym typeface="Wingdings" pitchFamily="2" charset="2"/>
              </a:rPr>
              <a:t> was the dataset used by UA1 for the W discovery (run of Nov/Dec 1982) → 0.8 seconds at the LHC </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81795CC-361F-C853-743B-190FBC392931}"/>
                  </a:ext>
                </a:extLst>
              </p:cNvPr>
              <p:cNvSpPr txBox="1"/>
              <p:nvPr/>
            </p:nvSpPr>
            <p:spPr>
              <a:xfrm>
                <a:off x="860440" y="1869666"/>
                <a:ext cx="4620704" cy="686150"/>
              </a:xfrm>
              <a:prstGeom prst="rect">
                <a:avLst/>
              </a:prstGeom>
              <a:noFill/>
            </p:spPr>
            <p:txBody>
              <a:bodyPr wrap="square" lIns="0" tIns="0" rIns="0" bIns="0" rtlCol="0">
                <a:spAutoFit/>
              </a:bodyPr>
              <a:lstStyle/>
              <a:p>
                <a:pPr/>
                <a14:m>
                  <m:oMathPara xmlns:m="http://schemas.openxmlformats.org/officeDocument/2006/math">
                    <m:oMath>
                      <m:sSubSup>
                        <m:sSubSupPr>
                          <m:ctrlPr>
                            <a:rPr lang="en-US" sz="1700" i="1">
                              <a:latin typeface="Cambria Math" charset="0"/>
                              <a:ea typeface="Arial" charset="0"/>
                              <a:cs typeface="Arial" charset="0"/>
                            </a:rPr>
                          </m:ctrlPr>
                        </m:sSubSupPr>
                        <m:e>
                          <m:r>
                            <a:rPr lang="en-US" sz="1700" i="1">
                              <a:latin typeface="Cambria Math" charset="0"/>
                              <a:ea typeface="Arial" charset="0"/>
                              <a:cs typeface="Arial" charset="0"/>
                            </a:rPr>
                            <m:t>𝑁</m:t>
                          </m:r>
                        </m:e>
                        <m:sub>
                          <m:r>
                            <m:rPr>
                              <m:sty m:val="p"/>
                            </m:rPr>
                            <a:rPr lang="en-US" sz="1700">
                              <a:latin typeface="Cambria Math" charset="0"/>
                              <a:ea typeface="Arial" charset="0"/>
                              <a:cs typeface="Arial" charset="0"/>
                            </a:rPr>
                            <m:t>events</m:t>
                          </m:r>
                        </m:sub>
                        <m:sup>
                          <m:r>
                            <m:rPr>
                              <m:sty m:val="p"/>
                            </m:rPr>
                            <a:rPr lang="en-US" sz="1700">
                              <a:latin typeface="Cambria Math" charset="0"/>
                              <a:ea typeface="Arial" charset="0"/>
                              <a:cs typeface="Arial" charset="0"/>
                            </a:rPr>
                            <m:t>obs</m:t>
                          </m:r>
                        </m:sup>
                      </m:sSubSup>
                      <m:r>
                        <a:rPr lang="en-US" sz="1700">
                          <a:latin typeface="Cambria Math" charset="0"/>
                          <a:ea typeface="Arial" charset="0"/>
                          <a:cs typeface="Arial" charset="0"/>
                        </a:rPr>
                        <m:t>=</m:t>
                      </m:r>
                      <m:r>
                        <m:rPr>
                          <m:sty m:val="p"/>
                        </m:rPr>
                        <a:rPr lang="en-US" sz="1700" smtClean="0">
                          <a:solidFill>
                            <a:schemeClr val="tx1">
                              <a:lumMod val="95000"/>
                              <a:lumOff val="5000"/>
                            </a:schemeClr>
                          </a:solidFill>
                          <a:latin typeface="Cambria Math" charset="0"/>
                          <a:ea typeface="Arial" charset="0"/>
                          <a:cs typeface="Arial" charset="0"/>
                        </a:rPr>
                        <m:t>cross</m:t>
                      </m:r>
                      <m:r>
                        <a:rPr lang="en-US" sz="1700" smtClean="0">
                          <a:solidFill>
                            <a:schemeClr val="tx1">
                              <a:lumMod val="95000"/>
                              <a:lumOff val="5000"/>
                            </a:schemeClr>
                          </a:solidFill>
                          <a:latin typeface="Cambria Math" charset="0"/>
                          <a:ea typeface="Arial" charset="0"/>
                          <a:cs typeface="Arial" charset="0"/>
                        </a:rPr>
                        <m:t> </m:t>
                      </m:r>
                      <m:r>
                        <m:rPr>
                          <m:sty m:val="p"/>
                        </m:rPr>
                        <a:rPr lang="en-US" sz="1700" smtClean="0">
                          <a:solidFill>
                            <a:schemeClr val="tx1">
                              <a:lumMod val="95000"/>
                              <a:lumOff val="5000"/>
                            </a:schemeClr>
                          </a:solidFill>
                          <a:latin typeface="Cambria Math" charset="0"/>
                          <a:ea typeface="Arial" charset="0"/>
                          <a:cs typeface="Arial" charset="0"/>
                        </a:rPr>
                        <m:t>section</m:t>
                      </m:r>
                      <m:r>
                        <a:rPr lang="en-US" sz="1700" smtClean="0">
                          <a:solidFill>
                            <a:schemeClr val="tx1">
                              <a:lumMod val="95000"/>
                              <a:lumOff val="5000"/>
                            </a:schemeClr>
                          </a:solidFill>
                          <a:latin typeface="Cambria Math" charset="0"/>
                          <a:ea typeface="Arial" charset="0"/>
                          <a:cs typeface="Arial" charset="0"/>
                        </a:rPr>
                        <m:t> × </m:t>
                      </m:r>
                      <m:r>
                        <m:rPr>
                          <m:sty m:val="p"/>
                        </m:rPr>
                        <a:rPr lang="en-US" sz="1700" b="0" i="0" smtClean="0">
                          <a:solidFill>
                            <a:schemeClr val="tx1">
                              <a:lumMod val="95000"/>
                              <a:lumOff val="5000"/>
                            </a:schemeClr>
                          </a:solidFill>
                          <a:latin typeface="Cambria Math" panose="02040503050406030204" pitchFamily="18" charset="0"/>
                          <a:ea typeface="Cambria Math" charset="0"/>
                          <a:cs typeface="Cambria Math" charset="0"/>
                        </a:rPr>
                        <m:t>acceptance</m:t>
                      </m:r>
                      <m:r>
                        <a:rPr lang="en-US" sz="1700" i="1">
                          <a:solidFill>
                            <a:srgbClr val="003BB8"/>
                          </a:solidFill>
                          <a:latin typeface="Cambria Math" charset="0"/>
                          <a:ea typeface="Cambria Math" charset="0"/>
                          <a:cs typeface="Cambria Math" charset="0"/>
                        </a:rPr>
                        <m:t> </m:t>
                      </m:r>
                      <m:r>
                        <a:rPr lang="en-US" sz="1700" i="1">
                          <a:latin typeface="Cambria Math" charset="0"/>
                          <a:ea typeface="Cambria Math" charset="0"/>
                          <a:cs typeface="Cambria Math" charset="0"/>
                        </a:rPr>
                        <m:t>× </m:t>
                      </m:r>
                      <m:nary>
                        <m:naryPr>
                          <m:limLoc m:val="undOvr"/>
                          <m:subHide m:val="on"/>
                          <m:supHide m:val="on"/>
                          <m:ctrlPr>
                            <a:rPr lang="en-US" sz="1700" i="1">
                              <a:solidFill>
                                <a:srgbClr val="E40000"/>
                              </a:solidFill>
                              <a:latin typeface="Cambria Math" panose="02040503050406030204" pitchFamily="18" charset="0"/>
                              <a:ea typeface="Cambria Math" charset="0"/>
                              <a:cs typeface="Cambria Math" charset="0"/>
                            </a:rPr>
                          </m:ctrlPr>
                        </m:naryPr>
                        <m:sub/>
                        <m:sup/>
                        <m:e>
                          <m:r>
                            <a:rPr lang="en-US" sz="1700" i="1">
                              <a:solidFill>
                                <a:srgbClr val="E40000"/>
                              </a:solidFill>
                              <a:latin typeface="Cambria Math" charset="0"/>
                              <a:ea typeface="Cambria Math" charset="0"/>
                              <a:cs typeface="Cambria Math" charset="0"/>
                            </a:rPr>
                            <m:t>𝐿</m:t>
                          </m:r>
                          <m:r>
                            <a:rPr lang="en-US" sz="1700" i="1">
                              <a:solidFill>
                                <a:srgbClr val="E40000"/>
                              </a:solidFill>
                              <a:latin typeface="Cambria Math" charset="0"/>
                              <a:ea typeface="Cambria Math" charset="0"/>
                              <a:cs typeface="Cambria Math" charset="0"/>
                            </a:rPr>
                            <m:t>∙</m:t>
                          </m:r>
                          <m:r>
                            <a:rPr lang="en-US" sz="1700" i="1">
                              <a:solidFill>
                                <a:srgbClr val="E40000"/>
                              </a:solidFill>
                              <a:latin typeface="Cambria Math" charset="0"/>
                              <a:ea typeface="Cambria Math" charset="0"/>
                              <a:cs typeface="Cambria Math" charset="0"/>
                            </a:rPr>
                            <m:t>𝑑𝑡</m:t>
                          </m:r>
                        </m:e>
                      </m:nary>
                    </m:oMath>
                  </m:oMathPara>
                </a14:m>
                <a:endParaRPr lang="en-US" sz="1700" dirty="0">
                  <a:solidFill>
                    <a:srgbClr val="D80017"/>
                  </a:solidFill>
                  <a:ea typeface="Arial" charset="0"/>
                  <a:cs typeface="Arial" charset="0"/>
                </a:endParaRPr>
              </a:p>
            </p:txBody>
          </p:sp>
        </mc:Choice>
        <mc:Fallback xmlns="">
          <p:sp>
            <p:nvSpPr>
              <p:cNvPr id="28" name="TextBox 27">
                <a:extLst>
                  <a:ext uri="{FF2B5EF4-FFF2-40B4-BE49-F238E27FC236}">
                    <a16:creationId xmlns:a16="http://schemas.microsoft.com/office/drawing/2014/main" id="{281795CC-361F-C853-743B-190FBC392931}"/>
                  </a:ext>
                </a:extLst>
              </p:cNvPr>
              <p:cNvSpPr txBox="1">
                <a:spLocks noRot="1" noChangeAspect="1" noMove="1" noResize="1" noEditPoints="1" noAdjustHandles="1" noChangeArrowheads="1" noChangeShapeType="1" noTextEdit="1"/>
              </p:cNvSpPr>
              <p:nvPr/>
            </p:nvSpPr>
            <p:spPr>
              <a:xfrm>
                <a:off x="860440" y="1869666"/>
                <a:ext cx="4620704" cy="686150"/>
              </a:xfrm>
              <a:prstGeom prst="rect">
                <a:avLst/>
              </a:prstGeom>
              <a:blipFill>
                <a:blip r:embed="rId6"/>
                <a:stretch>
                  <a:fillRect t="-156364" r="-2740" b="-218182"/>
                </a:stretch>
              </a:blipFill>
            </p:spPr>
            <p:txBody>
              <a:bodyPr/>
              <a:lstStyle/>
              <a:p>
                <a:r>
                  <a:rPr lang="en-GB">
                    <a:noFill/>
                  </a:rPr>
                  <a:t> </a:t>
                </a:r>
              </a:p>
            </p:txBody>
          </p:sp>
        </mc:Fallback>
      </mc:AlternateContent>
      <p:sp>
        <p:nvSpPr>
          <p:cNvPr id="29" name="Rounded Rectangle 28">
            <a:extLst>
              <a:ext uri="{FF2B5EF4-FFF2-40B4-BE49-F238E27FC236}">
                <a16:creationId xmlns:a16="http://schemas.microsoft.com/office/drawing/2014/main" id="{735CF3BE-A1D8-D633-5D86-0A68B11581B6}"/>
              </a:ext>
            </a:extLst>
          </p:cNvPr>
          <p:cNvSpPr/>
          <p:nvPr/>
        </p:nvSpPr>
        <p:spPr>
          <a:xfrm>
            <a:off x="8544181" y="2082041"/>
            <a:ext cx="2980552" cy="1467685"/>
          </a:xfrm>
          <a:prstGeom prst="roundRect">
            <a:avLst>
              <a:gd name="adj" fmla="val 4514"/>
            </a:avLst>
          </a:prstGeom>
          <a:ln w="6350">
            <a:solidFill>
              <a:schemeClr val="tx1">
                <a:lumMod val="75000"/>
                <a:lumOff val="25000"/>
              </a:schemeClr>
            </a:solidFill>
          </a:ln>
        </p:spPr>
        <p:txBody>
          <a:bodyPr wrap="square" rtlCol="0" anchor="ctr">
            <a:spAutoFit/>
          </a:bodyPr>
          <a:lstStyle/>
          <a:p>
            <a:pPr algn="l"/>
            <a:endParaRPr lang="en-GB" sz="1600" dirty="0">
              <a:latin typeface="Helvetica" pitchFamily="2" charset="0"/>
            </a:endParaRPr>
          </a:p>
        </p:txBody>
      </p:sp>
    </p:spTree>
    <p:extLst>
      <p:ext uri="{BB962C8B-B14F-4D97-AF65-F5344CB8AC3E}">
        <p14:creationId xmlns:p14="http://schemas.microsoft.com/office/powerpoint/2010/main" val="26807251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9B3CB-BADB-42C0-77DB-C94C8CD72E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44FFB4-921C-7434-5BD6-0F3A80F84D36}"/>
              </a:ext>
            </a:extLst>
          </p:cNvPr>
          <p:cNvSpPr>
            <a:spLocks noGrp="1"/>
          </p:cNvSpPr>
          <p:nvPr>
            <p:ph type="sldNum" sz="quarter" idx="4"/>
          </p:nvPr>
        </p:nvSpPr>
        <p:spPr/>
        <p:txBody>
          <a:bodyPr/>
          <a:lstStyle/>
          <a:p>
            <a:pPr>
              <a:defRPr/>
            </a:pPr>
            <a:fld id="{611C2F03-9E95-40C9-A99F-3C4F7EE8CF2A}" type="slidenum">
              <a:rPr lang="en-GB" smtClean="0"/>
              <a:pPr>
                <a:defRPr/>
              </a:pPr>
              <a:t>59</a:t>
            </a:fld>
            <a:endParaRPr lang="en-GB"/>
          </a:p>
        </p:txBody>
      </p:sp>
      <p:sp>
        <p:nvSpPr>
          <p:cNvPr id="3" name="TextBox 2">
            <a:extLst>
              <a:ext uri="{FF2B5EF4-FFF2-40B4-BE49-F238E27FC236}">
                <a16:creationId xmlns:a16="http://schemas.microsoft.com/office/drawing/2014/main" id="{5B342983-1C0F-0C58-D550-2D49A52A5772}"/>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GB" sz="2800" b="1" noProof="0" dirty="0">
                <a:solidFill>
                  <a:srgbClr val="0D7FBF"/>
                </a:solidFill>
                <a:latin typeface="Helvetica" pitchFamily="2" charset="0"/>
                <a:ea typeface="Trebuchet MS" pitchFamily="-84" charset="0"/>
                <a:cs typeface="Helvetica Light"/>
              </a:rPr>
              <a:t>Maximising luminosity</a:t>
            </a:r>
            <a:endParaRPr lang="en-GB" sz="2800" noProof="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72E7AF08-A200-9531-6FF9-81A222F50EE7}"/>
              </a:ext>
            </a:extLst>
          </p:cNvPr>
          <p:cNvSpPr/>
          <p:nvPr/>
        </p:nvSpPr>
        <p:spPr>
          <a:xfrm>
            <a:off x="623287" y="1106030"/>
            <a:ext cx="11551075" cy="338554"/>
          </a:xfrm>
          <a:prstGeom prst="rect">
            <a:avLst/>
          </a:prstGeom>
        </p:spPr>
        <p:txBody>
          <a:bodyPr wrap="square">
            <a:spAutoFit/>
          </a:bodyPr>
          <a:lstStyle/>
          <a:p>
            <a:pPr defTabSz="457200" fontAlgn="base">
              <a:spcBef>
                <a:spcPts val="1800"/>
              </a:spcBef>
              <a:spcAft>
                <a:spcPct val="0"/>
              </a:spcAft>
              <a:defRPr/>
            </a:pPr>
            <a:r>
              <a:rPr lang="en-US" sz="1600" b="1" dirty="0">
                <a:solidFill>
                  <a:prstClr val="black"/>
                </a:solidFill>
                <a:latin typeface="Helvetica" pitchFamily="2" charset="0"/>
                <a:ea typeface="Helvetica Light" charset="0"/>
                <a:cs typeface="Helvetica Light" charset="0"/>
                <a:sym typeface="Wingdings" pitchFamily="2" charset="2"/>
              </a:rPr>
              <a:t>High luminosity requires</a:t>
            </a:r>
            <a:r>
              <a:rPr lang="en-US" sz="1600" dirty="0">
                <a:solidFill>
                  <a:prstClr val="black"/>
                </a:solidFill>
                <a:latin typeface="Helvetica" pitchFamily="2" charset="0"/>
                <a:ea typeface="Helvetica Light" charset="0"/>
                <a:cs typeface="Helvetica Light" charset="0"/>
                <a:sym typeface="Wingdings" pitchFamily="2" charset="2"/>
              </a:rPr>
              <a:t>: many protons per bunch, many bunches, low transverse beam emittance, strong focusing</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E737D2-6F79-0C3A-B8D3-60509EDBCD41}"/>
                  </a:ext>
                </a:extLst>
              </p:cNvPr>
              <p:cNvSpPr txBox="1"/>
              <p:nvPr/>
            </p:nvSpPr>
            <p:spPr>
              <a:xfrm>
                <a:off x="623286" y="1618700"/>
                <a:ext cx="7910912" cy="1801006"/>
              </a:xfrm>
              <a:prstGeom prst="rect">
                <a:avLst/>
              </a:prstGeom>
              <a:noFill/>
            </p:spPr>
            <p:txBody>
              <a:bodyPr wrap="square">
                <a:spAutoFit/>
              </a:bodyPr>
              <a:lstStyle/>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Helvetica" pitchFamily="2" charset="0"/>
                    <a:ea typeface="+mn-ea"/>
                    <a:cs typeface="+mn-cs"/>
                  </a:rPr>
                  <a:t>What limits the luminosity?</a:t>
                </a:r>
              </a:p>
              <a:p>
                <a:pPr marL="285750" lvl="0" indent="-285750">
                  <a:spcBef>
                    <a:spcPts val="1200"/>
                  </a:spcBef>
                  <a:buFont typeface="Arial" panose="020B0604020202020204" pitchFamily="34" charset="0"/>
                  <a:buChar char="•"/>
                  <a:defRPr/>
                </a:pPr>
                <a:r>
                  <a:rPr kumimoji="0" lang="en-CH" sz="1400" b="1" i="0" u="none" strike="noStrike" kern="1200" cap="none" spc="0" normalizeH="0" baseline="0" noProof="0" dirty="0">
                    <a:ln>
                      <a:noFill/>
                    </a:ln>
                    <a:solidFill>
                      <a:srgbClr val="000000"/>
                    </a:solidFill>
                    <a:effectLst/>
                    <a:uLnTx/>
                    <a:uFillTx/>
                    <a:latin typeface="Helvetica" pitchFamily="2" charset="0"/>
                  </a:rPr>
                  <a:t>Beam intensity </a:t>
                </a:r>
                <a:r>
                  <a:rPr kumimoji="0" lang="en-CH" sz="1400" b="0" i="0" u="none" strike="noStrike" kern="1200" cap="none" spc="0" normalizeH="0" baseline="0" noProof="0" dirty="0">
                    <a:ln>
                      <a:noFill/>
                    </a:ln>
                    <a:solidFill>
                      <a:srgbClr val="000000"/>
                    </a:solidFill>
                    <a:effectLst/>
                    <a:uLnTx/>
                    <a:uFillTx/>
                    <a:latin typeface="Helvetica" pitchFamily="2" charset="0"/>
                  </a:rPr>
                  <a:t>limited by available cooling to mitigate heat load from synchrotron radiation &amp;</a:t>
                </a:r>
                <a:r>
                  <a:rPr kumimoji="0" lang="en-CH" sz="1400" b="0" i="0" u="none" strike="noStrike" kern="1200" cap="none" spc="0" normalizeH="0" noProof="0" dirty="0">
                    <a:ln>
                      <a:noFill/>
                    </a:ln>
                    <a:solidFill>
                      <a:srgbClr val="000000"/>
                    </a:solidFill>
                    <a:effectLst/>
                    <a:uLnTx/>
                    <a:uFillTx/>
                    <a:latin typeface="Helvetica" pitchFamily="2" charset="0"/>
                  </a:rPr>
                  <a:t> </a:t>
                </a:r>
                <a:r>
                  <a:rPr lang="en-GB" sz="1400" dirty="0">
                    <a:solidFill>
                      <a:srgbClr val="000000"/>
                    </a:solidFill>
                    <a:latin typeface="Helvetica" pitchFamily="2" charset="0"/>
                  </a:rPr>
                  <a:t>beam coupling </a:t>
                </a:r>
                <a:r>
                  <a:rPr kumimoji="0" lang="en-CH" sz="1400" b="0" i="0" u="none" strike="noStrike" kern="1200" cap="none" spc="0" normalizeH="0" noProof="0" dirty="0">
                    <a:ln>
                      <a:noFill/>
                    </a:ln>
                    <a:solidFill>
                      <a:srgbClr val="000000"/>
                    </a:solidFill>
                    <a:effectLst/>
                    <a:uLnTx/>
                    <a:uFillTx/>
                    <a:latin typeface="Helvetica" pitchFamily="2" charset="0"/>
                  </a:rPr>
                  <a:t>impedance*</a:t>
                </a:r>
                <a:r>
                  <a:rPr kumimoji="0" lang="en-CH" sz="1400" b="0" i="0" u="none" strike="noStrike" kern="1200" cap="none" spc="0" normalizeH="0" baseline="0" noProof="0" dirty="0">
                    <a:ln>
                      <a:noFill/>
                    </a:ln>
                    <a:solidFill>
                      <a:srgbClr val="000000"/>
                    </a:solidFill>
                    <a:effectLst/>
                    <a:uLnTx/>
                    <a:uFillTx/>
                    <a:latin typeface="Helvetica" pitchFamily="2" charset="0"/>
                  </a:rPr>
                  <a:t>: </a:t>
                </a:r>
                <a14:m>
                  <m:oMath xmlns:m="http://schemas.openxmlformats.org/officeDocument/2006/math">
                    <m:sSub>
                      <m:sSubPr>
                        <m:ctrlP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rPr>
                          <m:t>𝐸</m:t>
                        </m:r>
                      </m:e>
                      <m:sub>
                        <m:r>
                          <m:rPr>
                            <m:sty m:val="p"/>
                          </m:rPr>
                          <a:rPr kumimoji="0" lang="en-US" sz="1400" b="0" i="0" u="none" strike="noStrike" kern="1200" cap="none" spc="0" normalizeH="0" baseline="0" noProof="0">
                            <a:ln>
                              <a:noFill/>
                            </a:ln>
                            <a:solidFill>
                              <a:srgbClr val="000000"/>
                            </a:solidFill>
                            <a:effectLst/>
                            <a:uLnTx/>
                            <a:uFillTx/>
                            <a:latin typeface="Cambria Math" panose="02040503050406030204" pitchFamily="18" charset="0"/>
                          </a:rPr>
                          <m:t>loss</m:t>
                        </m:r>
                      </m:sub>
                    </m:sSub>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f>
                      <m:fPr>
                        <m:type m:val="lin"/>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fPr>
                      <m:num>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𝐸</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𝑝</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num>
                      <m:den>
                        <m:d>
                          <m:d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dPr>
                          <m:e>
                            <m:sSubSup>
                              <m:sSub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𝑚</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𝑝</m:t>
                                </m:r>
                              </m:sub>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4</m:t>
                                </m:r>
                              </m:sup>
                            </m:sSubSup>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m:t>
                            </m:r>
                            <m:r>
                              <a:rPr kumimoji="0" lang="en-CH"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𝜚</m:t>
                            </m:r>
                          </m:e>
                        </m:d>
                      </m:den>
                    </m:f>
                    <m:r>
                      <a:rPr kumimoji="0" lang="en-US" sz="14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 18 </m:t>
                    </m:r>
                    <m:r>
                      <m:rPr>
                        <m:sty m:val="p"/>
                      </m:rPr>
                      <a:rPr kumimoji="0" lang="en-US" sz="14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m:t>keV</m:t>
                    </m:r>
                  </m:oMath>
                </a14:m>
                <a:r>
                  <a:rPr kumimoji="0" lang="en-CH" sz="1400" b="0" i="0" u="none" strike="noStrike" kern="1200" cap="none" spc="0" normalizeH="0" baseline="0" noProof="0" dirty="0">
                    <a:ln>
                      <a:noFill/>
                    </a:ln>
                    <a:solidFill>
                      <a:srgbClr val="000000"/>
                    </a:solidFill>
                    <a:effectLst/>
                    <a:uLnTx/>
                    <a:uFillTx/>
                    <a:latin typeface="Calibri"/>
                  </a:rPr>
                  <a:t> / </a:t>
                </a:r>
                <a:r>
                  <a:rPr kumimoji="0" lang="en-CH" sz="1400" b="0" i="0" u="none" strike="noStrike" kern="1200" cap="none" spc="0" normalizeH="0" baseline="0" noProof="0" dirty="0">
                    <a:ln>
                      <a:noFill/>
                    </a:ln>
                    <a:solidFill>
                      <a:srgbClr val="000000"/>
                    </a:solidFill>
                    <a:effectLst/>
                    <a:uLnTx/>
                    <a:uFillTx/>
                    <a:latin typeface="Helvetica" pitchFamily="2" charset="0"/>
                  </a:rPr>
                  <a:t>turn, or a power of 6 kW / beam / turn, intercepted by </a:t>
                </a:r>
                <a:r>
                  <a:rPr kumimoji="0" lang="en-CH" sz="1400" b="0" i="1" u="none" strike="noStrike" kern="1200" cap="none" spc="0" normalizeH="0" baseline="0" noProof="0" dirty="0">
                    <a:ln>
                      <a:noFill/>
                    </a:ln>
                    <a:solidFill>
                      <a:srgbClr val="000000"/>
                    </a:solidFill>
                    <a:effectLst/>
                    <a:uLnTx/>
                    <a:uFillTx/>
                    <a:latin typeface="Helvetica" pitchFamily="2" charset="0"/>
                  </a:rPr>
                  <a:t>beamscreen</a:t>
                </a:r>
                <a:r>
                  <a:rPr kumimoji="0" lang="en-CH" sz="1400" b="0" i="0" u="none" strike="noStrike" kern="1200" cap="none" spc="0" normalizeH="0" baseline="0" noProof="0" dirty="0">
                    <a:ln>
                      <a:noFill/>
                    </a:ln>
                    <a:solidFill>
                      <a:srgbClr val="000000"/>
                    </a:solidFill>
                    <a:effectLst/>
                    <a:uLnTx/>
                    <a:uFillTx/>
                    <a:latin typeface="Helvetica" pitchFamily="2" charset="0"/>
                  </a:rPr>
                  <a:t> at higher temperature (5–20 K) to evacuate heat </a:t>
                </a:r>
              </a:p>
              <a:p>
                <a:pPr marL="285750" lvl="0" indent="-285750">
                  <a:spcBef>
                    <a:spcPts val="1200"/>
                  </a:spcBef>
                  <a:buFont typeface="Arial" panose="020B0604020202020204" pitchFamily="34" charset="0"/>
                  <a:buChar char="•"/>
                  <a:defRPr/>
                </a:pPr>
                <a:r>
                  <a:rPr kumimoji="0" lang="en-GB" sz="1400" b="1" i="0" u="none" strike="noStrike" kern="1200" cap="none" spc="0" normalizeH="0" baseline="0" noProof="0" dirty="0">
                    <a:ln>
                      <a:noFill/>
                    </a:ln>
                    <a:solidFill>
                      <a:prstClr val="black"/>
                    </a:solidFill>
                    <a:effectLst/>
                    <a:uLnTx/>
                    <a:uFillTx/>
                    <a:latin typeface="Helvetica" pitchFamily="2" charset="0"/>
                    <a:sym typeface="Wingdings" pitchFamily="2" charset="2"/>
                  </a:rPr>
                  <a:t>Beam focusing</a:t>
                </a:r>
                <a:r>
                  <a:rPr kumimoji="0" lang="en-GB" sz="1400" b="0" i="0" u="none" strike="noStrike" kern="1200" cap="none" spc="0" normalizeH="0" baseline="0" noProof="0" dirty="0">
                    <a:ln>
                      <a:noFill/>
                    </a:ln>
                    <a:solidFill>
                      <a:prstClr val="black"/>
                    </a:solidFill>
                    <a:effectLst/>
                    <a:uLnTx/>
                    <a:uFillTx/>
                    <a:latin typeface="Helvetica" pitchFamily="2" charset="0"/>
                    <a:sym typeface="Wingdings" pitchFamily="2" charset="2"/>
                  </a:rPr>
                  <a:t>: beamspot </a:t>
                </a:r>
                <a14:m>
                  <m:oMath xmlns:m="http://schemas.openxmlformats.org/officeDocument/2006/math">
                    <m:r>
                      <a:rPr kumimoji="0" lang="en-GB"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𝜎</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m:t>
                    </m:r>
                    <m:rad>
                      <m:radPr>
                        <m:degHide m:val="on"/>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ctrlPr>
                      </m:radPr>
                      <m:deg/>
                      <m:e>
                        <m:f>
                          <m:fPr>
                            <m:type m:val="lin"/>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fPr>
                          <m:num>
                            <m:r>
                              <a:rPr lang="en-US" sz="1400" i="1">
                                <a:solidFill>
                                  <a:prstClr val="black"/>
                                </a:solidFill>
                                <a:latin typeface="Cambria Math" panose="02040503050406030204" pitchFamily="18" charset="0"/>
                                <a:ea typeface="Cambria Math" panose="02040503050406030204" pitchFamily="18" charset="0"/>
                                <a:sym typeface="Wingdings" pitchFamily="2" charset="2"/>
                              </a:rPr>
                              <m:t>𝜀</m:t>
                            </m:r>
                            <m:sSup>
                              <m:s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𝛽</m:t>
                                </m:r>
                              </m:e>
                              <m:sup>
                                <m:r>
                                  <a:rPr lang="en-US" sz="1400" i="1">
                                    <a:solidFill>
                                      <a:prstClr val="black"/>
                                    </a:solidFill>
                                    <a:latin typeface="Cambria Math" panose="02040503050406030204" pitchFamily="18" charset="0"/>
                                    <a:ea typeface="Cambria Math" panose="02040503050406030204" pitchFamily="18" charset="0"/>
                                    <a:sym typeface="Wingdings" pitchFamily="2" charset="2"/>
                                  </a:rPr>
                                  <m:t>∗</m:t>
                                </m:r>
                              </m:sup>
                            </m:sSup>
                          </m:num>
                          <m:den>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sym typeface="Wingdings" pitchFamily="2" charset="2"/>
                              </a:rPr>
                              <m:t>𝛾</m:t>
                            </m:r>
                          </m:den>
                        </m:f>
                      </m:e>
                    </m:rad>
                  </m:oMath>
                </a14:m>
                <a:r>
                  <a:rPr kumimoji="0" lang="en-GB" sz="1400" b="0" i="0" u="none" strike="noStrike" kern="1200" cap="none" spc="0" normalizeH="0" baseline="0" noProof="0" dirty="0">
                    <a:ln>
                      <a:noFill/>
                    </a:ln>
                    <a:solidFill>
                      <a:prstClr val="black"/>
                    </a:solidFill>
                    <a:effectLst/>
                    <a:uLnTx/>
                    <a:uFillTx/>
                    <a:latin typeface="Helvetica" pitchFamily="2" charset="0"/>
                    <a:sym typeface="Wingdings" pitchFamily="2" charset="2"/>
                  </a:rPr>
                  <a:t>, LHC: </a:t>
                </a:r>
                <a14:m>
                  <m:oMath xmlns:m="http://schemas.openxmlformats.org/officeDocument/2006/math">
                    <m:r>
                      <a:rPr lang="en-US" sz="1400" i="1">
                        <a:solidFill>
                          <a:prstClr val="black"/>
                        </a:solidFill>
                        <a:latin typeface="Cambria Math" panose="02040503050406030204" pitchFamily="18" charset="0"/>
                        <a:ea typeface="Cambria Math" panose="02040503050406030204" pitchFamily="18" charset="0"/>
                        <a:sym typeface="Wingdings" pitchFamily="2" charset="2"/>
                      </a:rPr>
                      <m:t>𝜀</m:t>
                    </m:r>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 ~ 2.5 </m:t>
                    </m:r>
                    <m:r>
                      <a:rPr lang="en-US" sz="1400" b="0" i="0" smtClean="0">
                        <a:solidFill>
                          <a:prstClr val="black"/>
                        </a:solidFill>
                        <a:latin typeface="Cambria Math" panose="02040503050406030204" pitchFamily="18" charset="0"/>
                        <a:ea typeface="Cambria Math" panose="02040503050406030204" pitchFamily="18" charset="0"/>
                        <a:sym typeface="Wingdings" pitchFamily="2" charset="2"/>
                      </a:rPr>
                      <m:t>µ</m:t>
                    </m:r>
                    <m:r>
                      <m:rPr>
                        <m:sty m:val="p"/>
                      </m:rPr>
                      <a:rPr lang="en-US" sz="1400" b="0" i="0" smtClean="0">
                        <a:solidFill>
                          <a:prstClr val="black"/>
                        </a:solidFill>
                        <a:latin typeface="Cambria Math" panose="02040503050406030204" pitchFamily="18" charset="0"/>
                        <a:ea typeface="Cambria Math" panose="02040503050406030204" pitchFamily="18" charset="0"/>
                        <a:sym typeface="Wingdings" pitchFamily="2" charset="2"/>
                      </a:rPr>
                      <m:t>m</m:t>
                    </m:r>
                  </m:oMath>
                </a14:m>
                <a:r>
                  <a:rPr kumimoji="0" lang="en-GB" sz="1400" b="0" u="none" strike="noStrike" kern="1200" cap="none" spc="0" normalizeH="0" baseline="0" noProof="0" dirty="0">
                    <a:ln>
                      <a:noFill/>
                    </a:ln>
                    <a:solidFill>
                      <a:prstClr val="black"/>
                    </a:solidFill>
                    <a:effectLst/>
                    <a:uLnTx/>
                    <a:uFillTx/>
                    <a:latin typeface="Helvetica" pitchFamily="2" charset="0"/>
                    <a:sym typeface="Wingdings" pitchFamily="2" charset="2"/>
                  </a:rPr>
                  <a:t>, </a:t>
                </a:r>
                <a14:m>
                  <m:oMath xmlns:m="http://schemas.openxmlformats.org/officeDocument/2006/math">
                    <m:sSup>
                      <m:sSupPr>
                        <m:ctrlPr>
                          <a:rPr lang="en-US" sz="1400" i="1">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400" i="1">
                            <a:solidFill>
                              <a:prstClr val="black"/>
                            </a:solidFill>
                            <a:latin typeface="Cambria Math" panose="02040503050406030204" pitchFamily="18" charset="0"/>
                            <a:ea typeface="Cambria Math" panose="02040503050406030204" pitchFamily="18" charset="0"/>
                            <a:sym typeface="Wingdings" pitchFamily="2" charset="2"/>
                          </a:rPr>
                          <m:t>𝛽</m:t>
                        </m:r>
                      </m:e>
                      <m:sup>
                        <m:r>
                          <a:rPr lang="en-US" sz="1400" i="1">
                            <a:solidFill>
                              <a:prstClr val="black"/>
                            </a:solidFill>
                            <a:latin typeface="Cambria Math" panose="02040503050406030204" pitchFamily="18" charset="0"/>
                            <a:ea typeface="Cambria Math" panose="02040503050406030204" pitchFamily="18" charset="0"/>
                            <a:sym typeface="Wingdings" pitchFamily="2" charset="2"/>
                          </a:rPr>
                          <m:t>∗</m:t>
                        </m:r>
                      </m:sup>
                    </m:sSup>
                    <m:r>
                      <a:rPr lang="en-US" sz="1400" b="0" i="1" smtClean="0">
                        <a:solidFill>
                          <a:prstClr val="black"/>
                        </a:solidFill>
                        <a:latin typeface="Cambria Math" panose="02040503050406030204" pitchFamily="18" charset="0"/>
                        <a:ea typeface="Cambria Math" panose="02040503050406030204" pitchFamily="18" charset="0"/>
                        <a:sym typeface="Wingdings" pitchFamily="2" charset="2"/>
                      </a:rPr>
                      <m:t> ~ 30 </m:t>
                    </m:r>
                    <m:r>
                      <m:rPr>
                        <m:sty m:val="p"/>
                      </m:rPr>
                      <a:rPr lang="en-US" sz="1400" b="0" i="0" smtClean="0">
                        <a:solidFill>
                          <a:prstClr val="black"/>
                        </a:solidFill>
                        <a:latin typeface="Cambria Math" panose="02040503050406030204" pitchFamily="18" charset="0"/>
                        <a:ea typeface="Cambria Math" panose="02040503050406030204" pitchFamily="18" charset="0"/>
                        <a:sym typeface="Wingdings" pitchFamily="2" charset="2"/>
                      </a:rPr>
                      <m:t>cm</m:t>
                    </m:r>
                    <m:r>
                      <a:rPr lang="en-US" sz="1400" b="0" i="0" smtClean="0">
                        <a:solidFill>
                          <a:prstClr val="black"/>
                        </a:solidFill>
                        <a:latin typeface="Cambria Math" panose="02040503050406030204" pitchFamily="18" charset="0"/>
                        <a:ea typeface="Cambria Math" panose="02040503050406030204" pitchFamily="18" charset="0"/>
                        <a:sym typeface="Wingdings" pitchFamily="2" charset="2"/>
                      </a:rPr>
                      <m:t>, </m:t>
                    </m:r>
                  </m:oMath>
                </a14:m>
                <a:r>
                  <a:rPr kumimoji="0" lang="en-GB" sz="1400" b="0" u="none" strike="noStrike" kern="1200" cap="none" spc="0" normalizeH="0" baseline="0" noProof="0" dirty="0">
                    <a:ln>
                      <a:noFill/>
                    </a:ln>
                    <a:solidFill>
                      <a:prstClr val="black"/>
                    </a:solidFill>
                    <a:effectLst/>
                    <a:uLnTx/>
                    <a:uFillTx/>
                    <a:latin typeface="Helvetica" pitchFamily="2" charset="0"/>
                    <a:sym typeface="Wingdings" pitchFamily="2" charset="2"/>
                  </a:rPr>
                  <a:t>limited by strength and aperture (available clearance) of focusing quadrupole magnets in inner triplet</a:t>
                </a:r>
              </a:p>
            </p:txBody>
          </p:sp>
        </mc:Choice>
        <mc:Fallback xmlns="">
          <p:sp>
            <p:nvSpPr>
              <p:cNvPr id="9" name="TextBox 8">
                <a:extLst>
                  <a:ext uri="{FF2B5EF4-FFF2-40B4-BE49-F238E27FC236}">
                    <a16:creationId xmlns:a16="http://schemas.microsoft.com/office/drawing/2014/main" id="{84E737D2-6F79-0C3A-B8D3-60509EDBCD41}"/>
                  </a:ext>
                </a:extLst>
              </p:cNvPr>
              <p:cNvSpPr txBox="1">
                <a:spLocks noRot="1" noChangeAspect="1" noMove="1" noResize="1" noEditPoints="1" noAdjustHandles="1" noChangeArrowheads="1" noChangeShapeType="1" noTextEdit="1"/>
              </p:cNvSpPr>
              <p:nvPr/>
            </p:nvSpPr>
            <p:spPr>
              <a:xfrm>
                <a:off x="623286" y="1618700"/>
                <a:ext cx="7910912" cy="1801006"/>
              </a:xfrm>
              <a:prstGeom prst="rect">
                <a:avLst/>
              </a:prstGeom>
              <a:blipFill>
                <a:blip r:embed="rId2"/>
                <a:stretch>
                  <a:fillRect l="-321" t="-699" b="-15385"/>
                </a:stretch>
              </a:blipFill>
            </p:spPr>
            <p:txBody>
              <a:bodyPr/>
              <a:lstStyle/>
              <a:p>
                <a:r>
                  <a:rPr lang="en-GB">
                    <a:noFill/>
                  </a:rPr>
                  <a:t> </a:t>
                </a:r>
              </a:p>
            </p:txBody>
          </p:sp>
        </mc:Fallback>
      </mc:AlternateContent>
      <p:pic>
        <p:nvPicPr>
          <p:cNvPr id="9220" name="Picture 4">
            <a:extLst>
              <a:ext uri="{FF2B5EF4-FFF2-40B4-BE49-F238E27FC236}">
                <a16:creationId xmlns:a16="http://schemas.microsoft.com/office/drawing/2014/main" id="{D403401C-7622-57AC-9C2F-81BC03CBA4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851"/>
          <a:stretch>
            <a:fillRect/>
          </a:stretch>
        </p:blipFill>
        <p:spPr bwMode="auto">
          <a:xfrm>
            <a:off x="8886825" y="1828798"/>
            <a:ext cx="3019425" cy="168061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E402AF6-EA27-441D-7CEF-6630431C10EE}"/>
              </a:ext>
            </a:extLst>
          </p:cNvPr>
          <p:cNvSpPr txBox="1"/>
          <p:nvPr/>
        </p:nvSpPr>
        <p:spPr>
          <a:xfrm>
            <a:off x="8796338" y="3494391"/>
            <a:ext cx="3468627" cy="261610"/>
          </a:xfrm>
          <a:prstGeom prst="rect">
            <a:avLst/>
          </a:prstGeom>
          <a:noFill/>
        </p:spPr>
        <p:txBody>
          <a:bodyPr wrap="square" rtlCol="0">
            <a:spAutoFit/>
          </a:bodyPr>
          <a:lstStyle/>
          <a:p>
            <a:pPr>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Helium cooled LHC beamscreen within beampipe</a:t>
            </a:r>
          </a:p>
        </p:txBody>
      </p:sp>
      <p:sp>
        <p:nvSpPr>
          <p:cNvPr id="13" name="TextBox 12">
            <a:extLst>
              <a:ext uri="{FF2B5EF4-FFF2-40B4-BE49-F238E27FC236}">
                <a16:creationId xmlns:a16="http://schemas.microsoft.com/office/drawing/2014/main" id="{532A34C4-EB33-1B15-C216-0D406BB0E871}"/>
              </a:ext>
            </a:extLst>
          </p:cNvPr>
          <p:cNvSpPr txBox="1"/>
          <p:nvPr/>
        </p:nvSpPr>
        <p:spPr>
          <a:xfrm>
            <a:off x="17637" y="6378333"/>
            <a:ext cx="4655508" cy="430887"/>
          </a:xfrm>
          <a:prstGeom prst="rect">
            <a:avLst/>
          </a:prstGeom>
          <a:noFill/>
        </p:spPr>
        <p:txBody>
          <a:bodyPr wrap="square" rtlCol="0">
            <a:spAutoFit/>
          </a:bodyPr>
          <a:lstStyle/>
          <a:p>
            <a:pPr marL="0" algn="l">
              <a:spcBef>
                <a:spcPts val="3000"/>
              </a:spcBef>
            </a:pPr>
            <a:r>
              <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*Impedance: beam induces </a:t>
            </a:r>
            <a:r>
              <a:rPr lang="en-GB"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EM fields in surroundings (cavities, vacuum chamber walls, collimators, etc) quantified by “impedance” ]</a:t>
            </a:r>
            <a:endParaRPr lang="en-CH" sz="11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pic>
        <p:nvPicPr>
          <p:cNvPr id="14" name="Picture 13">
            <a:extLst>
              <a:ext uri="{FF2B5EF4-FFF2-40B4-BE49-F238E27FC236}">
                <a16:creationId xmlns:a16="http://schemas.microsoft.com/office/drawing/2014/main" id="{1BBE21FF-F769-58EB-BAB7-B3FC014BF57C}"/>
              </a:ext>
            </a:extLst>
          </p:cNvPr>
          <p:cNvPicPr>
            <a:picLocks noChangeAspect="1"/>
          </p:cNvPicPr>
          <p:nvPr/>
        </p:nvPicPr>
        <p:blipFill>
          <a:blip r:embed="rId4"/>
          <a:stretch>
            <a:fillRect/>
          </a:stretch>
        </p:blipFill>
        <p:spPr>
          <a:xfrm>
            <a:off x="8534198" y="3801679"/>
            <a:ext cx="3468627" cy="2266536"/>
          </a:xfrm>
          <a:prstGeom prst="rect">
            <a:avLst/>
          </a:prstGeom>
        </p:spPr>
      </p:pic>
      <p:sp>
        <p:nvSpPr>
          <p:cNvPr id="15" name="TextBox 14">
            <a:extLst>
              <a:ext uri="{FF2B5EF4-FFF2-40B4-BE49-F238E27FC236}">
                <a16:creationId xmlns:a16="http://schemas.microsoft.com/office/drawing/2014/main" id="{BA32A9A9-3633-300A-C4E9-4029596CFE69}"/>
              </a:ext>
            </a:extLst>
          </p:cNvPr>
          <p:cNvSpPr txBox="1"/>
          <p:nvPr/>
        </p:nvSpPr>
        <p:spPr>
          <a:xfrm>
            <a:off x="8796337" y="6045396"/>
            <a:ext cx="3109913" cy="430887"/>
          </a:xfrm>
          <a:prstGeom prst="rect">
            <a:avLst/>
          </a:prstGeom>
          <a:noFill/>
        </p:spPr>
        <p:txBody>
          <a:bodyPr wrap="square" rtlCol="0">
            <a:spAutoFit/>
          </a:bodyPr>
          <a:lstStyle/>
          <a:p>
            <a:pPr>
              <a:spcBef>
                <a:spcPts val="3000"/>
              </a:spcBef>
            </a:pPr>
            <a:r>
              <a:rPr lang="en-GB"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Horizontal  beam envelopes around IP1 of 5 and 10 </a:t>
            </a:r>
            <a:r>
              <a:rPr lang="el-GR"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σ </a:t>
            </a:r>
            <a:r>
              <a:rPr lang="en-GB"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for the 2018 optics with a </a:t>
            </a:r>
            <a:r>
              <a:rPr lang="el-GR"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β∗ </a:t>
            </a:r>
            <a:r>
              <a:rPr lang="en-GB"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of 25 cm</a:t>
            </a:r>
            <a:endParaRPr lang="en-CH"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sp>
        <p:nvSpPr>
          <p:cNvPr id="16" name="TextBox 15">
            <a:extLst>
              <a:ext uri="{FF2B5EF4-FFF2-40B4-BE49-F238E27FC236}">
                <a16:creationId xmlns:a16="http://schemas.microsoft.com/office/drawing/2014/main" id="{145A9E08-CB37-C1DC-B52C-08E63418F322}"/>
              </a:ext>
            </a:extLst>
          </p:cNvPr>
          <p:cNvSpPr txBox="1"/>
          <p:nvPr/>
        </p:nvSpPr>
        <p:spPr>
          <a:xfrm>
            <a:off x="9984134" y="5586101"/>
            <a:ext cx="854969" cy="169277"/>
          </a:xfrm>
          <a:prstGeom prst="rect">
            <a:avLst/>
          </a:prstGeom>
          <a:solidFill>
            <a:schemeClr val="bg1">
              <a:alpha val="82000"/>
            </a:schemeClr>
          </a:solidFill>
        </p:spPr>
        <p:txBody>
          <a:bodyPr wrap="none" lIns="36000" tIns="0" rIns="36000" bIns="0" rtlCol="0">
            <a:spAutoFit/>
          </a:bodyPr>
          <a:lstStyle/>
          <a:p>
            <a:pPr marL="0" algn="ctr">
              <a:spcBef>
                <a:spcPts val="3000"/>
              </a:spcBef>
            </a:pPr>
            <a:r>
              <a:rPr lang="en-CH" sz="1100">
                <a:solidFill>
                  <a:srgbClr val="FF0000"/>
                </a:solidFill>
                <a:latin typeface="Helvetica Light" panose="020B0403020202020204" pitchFamily="34" charset="0"/>
                <a:ea typeface="Helvetica Light" charset="0"/>
                <a:cs typeface="Helvetica Light" charset="0"/>
                <a:sym typeface="Wingdings" pitchFamily="2" charset="2"/>
              </a:rPr>
              <a:t>Inner triplets</a:t>
            </a:r>
          </a:p>
        </p:txBody>
      </p:sp>
      <p:pic>
        <p:nvPicPr>
          <p:cNvPr id="9222" name="Picture 6" descr="Collisions recorded by the CMS detector on 14 Oct 2016 during the high pile-up fill">
            <a:extLst>
              <a:ext uri="{FF2B5EF4-FFF2-40B4-BE49-F238E27FC236}">
                <a16:creationId xmlns:a16="http://schemas.microsoft.com/office/drawing/2014/main" id="{3D901F68-4269-456C-1097-57639CF250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7974" y="4027386"/>
            <a:ext cx="3574273" cy="180947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EA11A88-913C-EF87-6559-4B4BF8E9267E}"/>
              </a:ext>
            </a:extLst>
          </p:cNvPr>
          <p:cNvSpPr txBox="1"/>
          <p:nvPr/>
        </p:nvSpPr>
        <p:spPr>
          <a:xfrm>
            <a:off x="4787959" y="5853178"/>
            <a:ext cx="3304551" cy="261610"/>
          </a:xfrm>
          <a:prstGeom prst="rect">
            <a:avLst/>
          </a:prstGeom>
          <a:noFill/>
        </p:spPr>
        <p:txBody>
          <a:bodyPr wrap="square" rtlCol="0">
            <a:spAutoFit/>
          </a:bodyPr>
          <a:lstStyle/>
          <a:p>
            <a:pPr marL="0" algn="l">
              <a:spcBef>
                <a:spcPts val="3000"/>
              </a:spcBef>
            </a:pPr>
            <a:r>
              <a:rPr lang="en-US"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~100 pileup pp interactions in CMS detector</a:t>
            </a:r>
            <a:endParaRPr lang="en-CH" sz="110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ACC1A70-FB75-731C-34F5-D8DC462DE021}"/>
                  </a:ext>
                </a:extLst>
              </p:cNvPr>
              <p:cNvSpPr txBox="1"/>
              <p:nvPr/>
            </p:nvSpPr>
            <p:spPr>
              <a:xfrm>
                <a:off x="928701" y="4196439"/>
                <a:ext cx="4816535" cy="595997"/>
              </a:xfrm>
              <a:prstGeom prst="rect">
                <a:avLst/>
              </a:prstGeom>
              <a:noFill/>
            </p:spPr>
            <p:txBody>
              <a:bodyPr wrap="square">
                <a:spAutoFit/>
              </a:bodyPr>
              <a:lstStyle/>
              <a:p>
                <a:pPr/>
                <a14:m>
                  <m:oMathPara xmlns:m="http://schemas.openxmlformats.org/officeDocument/2006/math">
                    <m:oMathParaPr>
                      <m:jc m:val="left"/>
                    </m:oMathParaPr>
                    <m:oMath>
                      <m:r>
                        <a:rPr lang="en-GB" sz="1500" i="1" smtClean="0">
                          <a:solidFill>
                            <a:prstClr val="black"/>
                          </a:solidFill>
                          <a:latin typeface="Cambria Math" panose="02040503050406030204" pitchFamily="18" charset="0"/>
                          <a:ea typeface="Cambria Math" panose="02040503050406030204" pitchFamily="18" charset="0"/>
                          <a:sym typeface="Wingdings" pitchFamily="2" charset="2"/>
                        </a:rPr>
                        <m:t>𝜇</m:t>
                      </m:r>
                      <m:r>
                        <a:rPr lang="en-US" sz="1500" i="1">
                          <a:solidFill>
                            <a:prstClr val="black"/>
                          </a:solidFill>
                          <a:latin typeface="Cambria Math" panose="02040503050406030204" pitchFamily="18" charset="0"/>
                          <a:ea typeface="Cambria Math" panose="02040503050406030204" pitchFamily="18" charset="0"/>
                          <a:sym typeface="Wingdings" pitchFamily="2" charset="2"/>
                        </a:rPr>
                        <m:t>=</m:t>
                      </m:r>
                      <m:f>
                        <m:fPr>
                          <m:ctrlP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t>𝜎</m:t>
                              </m:r>
                            </m:e>
                            <m:sub>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inel</m:t>
                              </m:r>
                            </m:sub>
                          </m:sSub>
                          <m: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t>∙</m:t>
                          </m:r>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𝐿</m:t>
                          </m:r>
                        </m:num>
                        <m:den>
                          <m:sSub>
                            <m:sSubPr>
                              <m:ctrlP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𝑛</m:t>
                              </m:r>
                            </m:e>
                            <m:sub>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𝑏</m:t>
                              </m:r>
                            </m:sub>
                          </m:sSub>
                          <m: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t>∙</m:t>
                          </m:r>
                          <m:sSub>
                            <m:sSubPr>
                              <m:ctrlP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𝑓</m:t>
                              </m:r>
                            </m:e>
                            <m:sub>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r</m:t>
                              </m:r>
                            </m:sub>
                          </m:sSub>
                        </m:den>
                      </m:f>
                      <m: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80 </m:t>
                          </m:r>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mb</m:t>
                          </m:r>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∙2.2</m:t>
                          </m:r>
                          <m:r>
                            <a:rPr lang="en-US" sz="1500" i="1">
                              <a:solidFill>
                                <a:prstClr val="black"/>
                              </a:solidFill>
                              <a:latin typeface="Cambria Math" panose="02040503050406030204" pitchFamily="18" charset="0"/>
                              <a:ea typeface="Cambria Math" panose="02040503050406030204" pitchFamily="18" charset="0"/>
                              <a:sym typeface="Wingdings" pitchFamily="2" charset="2"/>
                            </a:rPr>
                            <m:t>∙</m:t>
                          </m:r>
                          <m:sSup>
                            <m:sSupPr>
                              <m:ctrlP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ctrlPr>
                            </m:sSupPr>
                            <m:e>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10</m:t>
                              </m:r>
                            </m:e>
                            <m:sup>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34</m:t>
                              </m:r>
                            </m:sup>
                          </m:sSup>
                          <m:sSup>
                            <m:sSupPr>
                              <m:ctrl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cm</m:t>
                              </m:r>
                            </m:e>
                            <m:sup>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−2</m:t>
                              </m:r>
                            </m:sup>
                          </m:sSup>
                          <m:sSup>
                            <m:sSupPr>
                              <m:ctrl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ctrlPr>
                            </m:sSupPr>
                            <m:e>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s</m:t>
                              </m:r>
                            </m:e>
                            <m:sup>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−1</m:t>
                              </m:r>
                            </m:sup>
                          </m:sSup>
                        </m:num>
                        <m:den>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2448∙11,246 </m:t>
                          </m:r>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Hz</m:t>
                          </m:r>
                        </m:den>
                      </m:f>
                    </m:oMath>
                  </m:oMathPara>
                </a14:m>
                <a:endParaRPr lang="en-CH" sz="1500" dirty="0"/>
              </a:p>
            </p:txBody>
          </p:sp>
        </mc:Choice>
        <mc:Fallback xmlns="">
          <p:sp>
            <p:nvSpPr>
              <p:cNvPr id="21" name="TextBox 20">
                <a:extLst>
                  <a:ext uri="{FF2B5EF4-FFF2-40B4-BE49-F238E27FC236}">
                    <a16:creationId xmlns:a16="http://schemas.microsoft.com/office/drawing/2014/main" id="{FACC1A70-FB75-731C-34F5-D8DC462DE021}"/>
                  </a:ext>
                </a:extLst>
              </p:cNvPr>
              <p:cNvSpPr txBox="1">
                <a:spLocks noRot="1" noChangeAspect="1" noMove="1" noResize="1" noEditPoints="1" noAdjustHandles="1" noChangeArrowheads="1" noChangeShapeType="1" noTextEdit="1"/>
              </p:cNvSpPr>
              <p:nvPr/>
            </p:nvSpPr>
            <p:spPr>
              <a:xfrm>
                <a:off x="928701" y="4196439"/>
                <a:ext cx="4816535" cy="595997"/>
              </a:xfrm>
              <a:prstGeom prst="rect">
                <a:avLst/>
              </a:prstGeom>
              <a:blipFill>
                <a:blip r:embed="rId6"/>
                <a:stretch>
                  <a:fillRect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DD4FA6B-0D81-B75E-B75F-CACC711FBDC7}"/>
                  </a:ext>
                </a:extLst>
              </p:cNvPr>
              <p:cNvSpPr txBox="1"/>
              <p:nvPr/>
            </p:nvSpPr>
            <p:spPr>
              <a:xfrm flipH="1">
                <a:off x="3660716" y="5036600"/>
                <a:ext cx="1057274" cy="307777"/>
              </a:xfrm>
              <a:prstGeom prst="rect">
                <a:avLst/>
              </a:prstGeom>
              <a:noFill/>
            </p:spPr>
            <p:txBody>
              <a:bodyPr wrap="square">
                <a:spAutoFit/>
              </a:bodyPr>
              <a:lstStyle/>
              <a:p>
                <a:pPr lvl="0"/>
                <a14:m>
                  <m:oMath xmlns:m="http://schemas.openxmlformats.org/officeDocument/2006/math">
                    <m:r>
                      <a:rPr lang="en-CH" sz="1400" i="1">
                        <a:solidFill>
                          <a:srgbClr val="000000"/>
                        </a:solidFill>
                        <a:latin typeface="Cambria Math" panose="02040503050406030204" pitchFamily="18" charset="0"/>
                        <a:ea typeface="Cambria Math" panose="02040503050406030204" pitchFamily="18" charset="0"/>
                      </a:rPr>
                      <m:t>≈</m:t>
                    </m:r>
                  </m:oMath>
                </a14:m>
                <a:r>
                  <a:rPr lang="en-CH" sz="1400" dirty="0">
                    <a:solidFill>
                      <a:srgbClr val="000000"/>
                    </a:solidFill>
                  </a:rPr>
                  <a:t> 64</a:t>
                </a:r>
              </a:p>
            </p:txBody>
          </p:sp>
        </mc:Choice>
        <mc:Fallback xmlns="">
          <p:sp>
            <p:nvSpPr>
              <p:cNvPr id="23" name="TextBox 22">
                <a:extLst>
                  <a:ext uri="{FF2B5EF4-FFF2-40B4-BE49-F238E27FC236}">
                    <a16:creationId xmlns:a16="http://schemas.microsoft.com/office/drawing/2014/main" id="{5DD4FA6B-0D81-B75E-B75F-CACC711FBDC7}"/>
                  </a:ext>
                </a:extLst>
              </p:cNvPr>
              <p:cNvSpPr txBox="1">
                <a:spLocks noRot="1" noChangeAspect="1" noMove="1" noResize="1" noEditPoints="1" noAdjustHandles="1" noChangeArrowheads="1" noChangeShapeType="1" noTextEdit="1"/>
              </p:cNvSpPr>
              <p:nvPr/>
            </p:nvSpPr>
            <p:spPr>
              <a:xfrm flipH="1">
                <a:off x="3660716" y="5036600"/>
                <a:ext cx="1057274" cy="307777"/>
              </a:xfrm>
              <a:prstGeom prst="rect">
                <a:avLst/>
              </a:prstGeom>
              <a:blipFill>
                <a:blip r:embed="rId7"/>
                <a:stretch>
                  <a:fillRect t="-4000" b="-20000"/>
                </a:stretch>
              </a:blipFill>
            </p:spPr>
            <p:txBody>
              <a:bodyPr/>
              <a:lstStyle/>
              <a:p>
                <a:r>
                  <a:rPr lang="en-CH">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C5B0E12-8666-EC9A-F0AE-85E0E5556A48}"/>
                  </a:ext>
                </a:extLst>
              </p:cNvPr>
              <p:cNvSpPr txBox="1"/>
              <p:nvPr/>
            </p:nvSpPr>
            <p:spPr>
              <a:xfrm>
                <a:off x="1946623" y="4892924"/>
                <a:ext cx="2034270" cy="550407"/>
              </a:xfrm>
              <a:prstGeom prst="rect">
                <a:avLst/>
              </a:prstGeom>
              <a:noFill/>
            </p:spPr>
            <p:txBody>
              <a:bodyPr wrap="square">
                <a:spAutoFit/>
              </a:bodyPr>
              <a:lstStyle/>
              <a:p>
                <a:pPr/>
                <a14:m>
                  <m:oMathPara xmlns:m="http://schemas.openxmlformats.org/officeDocument/2006/math">
                    <m:oMathParaPr>
                      <m:jc m:val="left"/>
                    </m:oMathParaPr>
                    <m:oMath>
                      <m:r>
                        <a:rPr lang="en-US" sz="1500" i="1" smtClean="0">
                          <a:solidFill>
                            <a:prstClr val="black"/>
                          </a:solidFill>
                          <a:latin typeface="Cambria Math" panose="02040503050406030204" pitchFamily="18" charset="0"/>
                          <a:ea typeface="Cambria Math" panose="02040503050406030204" pitchFamily="18" charset="0"/>
                          <a:sym typeface="Wingdings" pitchFamily="2" charset="2"/>
                        </a:rPr>
                        <m:t>≈</m:t>
                      </m:r>
                      <m:f>
                        <m:fPr>
                          <m:ctrlP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ctrlPr>
                        </m:fPr>
                        <m:num>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1.76 </m:t>
                          </m:r>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GHz</m:t>
                          </m:r>
                        </m:num>
                        <m:den>
                          <m:r>
                            <a:rPr lang="en-US" sz="1500" b="0" i="1" smtClean="0">
                              <a:solidFill>
                                <a:prstClr val="black"/>
                              </a:solidFill>
                              <a:latin typeface="Cambria Math" panose="02040503050406030204" pitchFamily="18" charset="0"/>
                              <a:ea typeface="Cambria Math" panose="02040503050406030204" pitchFamily="18" charset="0"/>
                              <a:sym typeface="Wingdings" pitchFamily="2" charset="2"/>
                            </a:rPr>
                            <m:t>2448∙11,246 </m:t>
                          </m:r>
                          <m:r>
                            <m:rPr>
                              <m:sty m:val="p"/>
                            </m:rPr>
                            <a:rPr lang="en-US" sz="1500" b="0" i="0" smtClean="0">
                              <a:solidFill>
                                <a:prstClr val="black"/>
                              </a:solidFill>
                              <a:latin typeface="Cambria Math" panose="02040503050406030204" pitchFamily="18" charset="0"/>
                              <a:ea typeface="Cambria Math" panose="02040503050406030204" pitchFamily="18" charset="0"/>
                              <a:sym typeface="Wingdings" pitchFamily="2" charset="2"/>
                            </a:rPr>
                            <m:t>Hz</m:t>
                          </m:r>
                        </m:den>
                      </m:f>
                    </m:oMath>
                  </m:oMathPara>
                </a14:m>
                <a:endParaRPr lang="en-CH" sz="1500" dirty="0"/>
              </a:p>
            </p:txBody>
          </p:sp>
        </mc:Choice>
        <mc:Fallback xmlns="">
          <p:sp>
            <p:nvSpPr>
              <p:cNvPr id="25" name="TextBox 24">
                <a:extLst>
                  <a:ext uri="{FF2B5EF4-FFF2-40B4-BE49-F238E27FC236}">
                    <a16:creationId xmlns:a16="http://schemas.microsoft.com/office/drawing/2014/main" id="{4C5B0E12-8666-EC9A-F0AE-85E0E5556A48}"/>
                  </a:ext>
                </a:extLst>
              </p:cNvPr>
              <p:cNvSpPr txBox="1">
                <a:spLocks noRot="1" noChangeAspect="1" noMove="1" noResize="1" noEditPoints="1" noAdjustHandles="1" noChangeArrowheads="1" noChangeShapeType="1" noTextEdit="1"/>
              </p:cNvSpPr>
              <p:nvPr/>
            </p:nvSpPr>
            <p:spPr>
              <a:xfrm>
                <a:off x="1946623" y="4892924"/>
                <a:ext cx="2034270" cy="550407"/>
              </a:xfrm>
              <a:prstGeom prst="rect">
                <a:avLst/>
              </a:prstGeom>
              <a:blipFill>
                <a:blip r:embed="rId8"/>
                <a:stretch>
                  <a:fillRect b="-11364"/>
                </a:stretch>
              </a:blipFill>
            </p:spPr>
            <p:txBody>
              <a:bodyPr/>
              <a:lstStyle/>
              <a:p>
                <a:r>
                  <a:rPr lang="en-GB">
                    <a:noFill/>
                  </a:rPr>
                  <a:t> </a:t>
                </a:r>
              </a:p>
            </p:txBody>
          </p:sp>
        </mc:Fallback>
      </mc:AlternateContent>
      <p:sp>
        <p:nvSpPr>
          <p:cNvPr id="26" name="TextBox 25">
            <a:extLst>
              <a:ext uri="{FF2B5EF4-FFF2-40B4-BE49-F238E27FC236}">
                <a16:creationId xmlns:a16="http://schemas.microsoft.com/office/drawing/2014/main" id="{AA20B675-20DC-C631-54D6-F4D7F8F742A8}"/>
              </a:ext>
            </a:extLst>
          </p:cNvPr>
          <p:cNvSpPr txBox="1"/>
          <p:nvPr/>
        </p:nvSpPr>
        <p:spPr>
          <a:xfrm>
            <a:off x="623285" y="3467168"/>
            <a:ext cx="7814338" cy="5232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High peak luminosity also challenges experiments due to </a:t>
            </a:r>
            <a:r>
              <a:rPr kumimoji="0" lang="en-GB" sz="1400" b="1" i="0" u="none"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simultaneous pp collisions</a:t>
            </a:r>
            <a:r>
              <a:rPr kumimoji="0" lang="en-GB" sz="1400" b="0" i="0" u="none"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 </a:t>
            </a:r>
            <a:r>
              <a:rPr kumimoji="0" lang="en-GB" sz="1400" b="1" i="0" u="none"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pileup background</a:t>
            </a:r>
            <a:r>
              <a:rPr lang="en-GB" sz="1400" dirty="0">
                <a:solidFill>
                  <a:prstClr val="black"/>
                </a:solidFill>
                <a:latin typeface="Helvetica" pitchFamily="2" charset="0"/>
                <a:sym typeface="Wingdings" pitchFamily="2" charset="2"/>
              </a:rPr>
              <a:t>, </a:t>
            </a:r>
            <a:r>
              <a:rPr kumimoji="0" lang="en-GB" sz="1400" b="0" i="0" u="none"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affecting trigger and event reconstruction</a:t>
            </a:r>
          </a:p>
        </p:txBody>
      </p:sp>
    </p:spTree>
    <p:extLst>
      <p:ext uri="{BB962C8B-B14F-4D97-AF65-F5344CB8AC3E}">
        <p14:creationId xmlns:p14="http://schemas.microsoft.com/office/powerpoint/2010/main" val="25243629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EFEFF0-1349-E712-29E4-581FC4A26A89}"/>
              </a:ext>
            </a:extLst>
          </p:cNvPr>
          <p:cNvSpPr>
            <a:spLocks noGrp="1"/>
          </p:cNvSpPr>
          <p:nvPr>
            <p:ph type="sldNum" sz="quarter" idx="4"/>
          </p:nvPr>
        </p:nvSpPr>
        <p:spPr/>
        <p:txBody>
          <a:bodyPr/>
          <a:lstStyle/>
          <a:p>
            <a:pPr>
              <a:defRPr/>
            </a:pPr>
            <a:fld id="{611C2F03-9E95-40C9-A99F-3C4F7EE8CF2A}" type="slidenum">
              <a:rPr lang="en-GB" smtClean="0"/>
              <a:pPr>
                <a:defRPr/>
              </a:pPr>
              <a:t>60</a:t>
            </a:fld>
            <a:endParaRPr lang="en-GB"/>
          </a:p>
        </p:txBody>
      </p:sp>
      <p:sp>
        <p:nvSpPr>
          <p:cNvPr id="4" name="TextBox 3">
            <a:extLst>
              <a:ext uri="{FF2B5EF4-FFF2-40B4-BE49-F238E27FC236}">
                <a16:creationId xmlns:a16="http://schemas.microsoft.com/office/drawing/2014/main" id="{5109D892-ED53-C1CF-3F5D-C18E596F130B}"/>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Cross-section measurements require precise luminosity value</a:t>
            </a:r>
            <a:endParaRPr lang="en-US" sz="2800" dirty="0">
              <a:solidFill>
                <a:srgbClr val="0D7FBF"/>
              </a:solidFill>
              <a:latin typeface="Helvetica Light" pitchFamily="2" charset="0"/>
              <a:ea typeface="Trebuchet MS" pitchFamily="-84" charset="0"/>
              <a:cs typeface="Helvetica Light"/>
            </a:endParaRPr>
          </a:p>
        </p:txBody>
      </p:sp>
      <p:pic>
        <p:nvPicPr>
          <p:cNvPr id="6" name="Picture 5">
            <a:extLst>
              <a:ext uri="{FF2B5EF4-FFF2-40B4-BE49-F238E27FC236}">
                <a16:creationId xmlns:a16="http://schemas.microsoft.com/office/drawing/2014/main" id="{5A2BB6FA-887E-73A7-E4D7-A6359EF9D595}"/>
              </a:ext>
            </a:extLst>
          </p:cNvPr>
          <p:cNvPicPr>
            <a:picLocks noChangeAspect="1"/>
          </p:cNvPicPr>
          <p:nvPr/>
        </p:nvPicPr>
        <p:blipFill>
          <a:blip r:embed="rId2"/>
          <a:srcRect/>
          <a:stretch/>
        </p:blipFill>
        <p:spPr>
          <a:xfrm>
            <a:off x="6987383" y="1408921"/>
            <a:ext cx="4937917" cy="4951826"/>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F8DF2DA-FA8A-C824-3CFB-DCE1545164F5}"/>
                  </a:ext>
                </a:extLst>
              </p:cNvPr>
              <p:cNvSpPr txBox="1"/>
              <p:nvPr/>
            </p:nvSpPr>
            <p:spPr>
              <a:xfrm>
                <a:off x="1238250" y="3658830"/>
                <a:ext cx="4845237" cy="423642"/>
              </a:xfrm>
              <a:prstGeom prst="rect">
                <a:avLst/>
              </a:prstGeom>
              <a:noFill/>
            </p:spPr>
            <p:txBody>
              <a:bodyPr wrap="none" lIns="0" tIns="0" rIns="0" bIns="0" rtlCol="0">
                <a:spAutoFit/>
              </a:bodyPr>
              <a:lstStyle/>
              <a:p>
                <a:pPr>
                  <a:spcBef>
                    <a:spcPts val="3000"/>
                  </a:spcBef>
                </a:pPr>
                <a14:m>
                  <m:oMath xmlns:m="http://schemas.openxmlformats.org/officeDocument/2006/math">
                    <m:sSub>
                      <m:sSub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𝜎</m:t>
                        </m:r>
                      </m:e>
                      <m:sub>
                        <m:r>
                          <m:rPr>
                            <m:sty m:val="p"/>
                          </m:rPr>
                          <a:rPr lang="en-US" sz="1700" b="0" i="0" smtClean="0">
                            <a:solidFill>
                              <a:prstClr val="black"/>
                            </a:solidFill>
                            <a:latin typeface="Cambria Math" panose="02040503050406030204" pitchFamily="18" charset="0"/>
                            <a:sym typeface="Wingdings" pitchFamily="2" charset="2"/>
                          </a:rPr>
                          <m:t>vis</m:t>
                        </m:r>
                      </m:sub>
                    </m:sSub>
                    <m:r>
                      <a:rPr lang="en-US" sz="1700" b="0" i="1" smtClean="0">
                        <a:solidFill>
                          <a:prstClr val="black"/>
                        </a:solidFill>
                        <a:latin typeface="Cambria Math" panose="02040503050406030204" pitchFamily="18" charset="0"/>
                        <a:ea typeface="Helvetica Light" charset="0"/>
                        <a:cs typeface="Helvetica Light" charset="0"/>
                        <a:sym typeface="Wingdings" pitchFamily="2" charset="2"/>
                      </a:rPr>
                      <m:t>=</m:t>
                    </m:r>
                    <m:sSubSup>
                      <m:sSubSupPr>
                        <m:ctrlP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ctrlPr>
                      </m:sSubSupPr>
                      <m:e>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𝜇</m:t>
                        </m:r>
                      </m:e>
                      <m:sub>
                        <m:r>
                          <m:rPr>
                            <m:sty m:val="p"/>
                          </m:rPr>
                          <a:rPr lang="en-US" sz="1700" b="0" i="0" smtClean="0">
                            <a:solidFill>
                              <a:prstClr val="black"/>
                            </a:solidFill>
                            <a:latin typeface="Cambria Math" panose="02040503050406030204" pitchFamily="18" charset="0"/>
                            <a:sym typeface="Wingdings" pitchFamily="2" charset="2"/>
                          </a:rPr>
                          <m:t>vis</m:t>
                        </m:r>
                      </m:sub>
                      <m:sup>
                        <m:r>
                          <m:rPr>
                            <m:sty m:val="p"/>
                          </m:rPr>
                          <a:rPr lang="en-US" sz="1700" b="0" i="0" smtClean="0">
                            <a:solidFill>
                              <a:prstClr val="black"/>
                            </a:solidFill>
                            <a:latin typeface="Cambria Math" panose="02040503050406030204" pitchFamily="18" charset="0"/>
                            <a:sym typeface="Wingdings" pitchFamily="2" charset="2"/>
                          </a:rPr>
                          <m:t>max</m:t>
                        </m:r>
                      </m:sup>
                    </m:sSubSup>
                    <m:f>
                      <m:fPr>
                        <m:ctrlPr>
                          <a:rPr lang="en-US" sz="1700" b="0" i="1" smtClean="0">
                            <a:solidFill>
                              <a:prstClr val="black"/>
                            </a:solidFill>
                            <a:latin typeface="Cambria Math" panose="02040503050406030204" pitchFamily="18" charset="0"/>
                            <a:sym typeface="Wingdings" pitchFamily="2" charset="2"/>
                          </a:rPr>
                        </m:ctrlPr>
                      </m:fPr>
                      <m:num>
                        <m:r>
                          <a:rPr lang="en-US" sz="1700" b="0" i="1" smtClean="0">
                            <a:solidFill>
                              <a:prstClr val="black"/>
                            </a:solidFill>
                            <a:latin typeface="Cambria Math" panose="02040503050406030204" pitchFamily="18" charset="0"/>
                            <a:sym typeface="Wingdings" pitchFamily="2" charset="2"/>
                          </a:rPr>
                          <m:t>2</m:t>
                        </m:r>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𝜋</m:t>
                        </m:r>
                        <m:sSub>
                          <m:sSubPr>
                            <m:ctrlPr>
                              <a:rPr lang="el-GR" sz="1700" i="1">
                                <a:solidFill>
                                  <a:prstClr val="black"/>
                                </a:solidFill>
                                <a:latin typeface="Cambria Math" panose="02040503050406030204" pitchFamily="18" charset="0"/>
                                <a:ea typeface="Cambria Math" panose="02040503050406030204" pitchFamily="18" charset="0"/>
                                <a:sym typeface="Wingdings" pitchFamily="2" charset="2"/>
                              </a:rPr>
                            </m:ctrlPr>
                          </m:sSubPr>
                          <m:e>
                            <m:r>
                              <m:rPr>
                                <m:sty m:val="p"/>
                              </m:rPr>
                              <a:rPr lang="el-GR" sz="1700" i="1">
                                <a:solidFill>
                                  <a:prstClr val="black"/>
                                </a:solidFill>
                                <a:latin typeface="Cambria Math" panose="02040503050406030204" pitchFamily="18" charset="0"/>
                                <a:ea typeface="Cambria Math" panose="02040503050406030204" pitchFamily="18" charset="0"/>
                                <a:sym typeface="Wingdings" pitchFamily="2" charset="2"/>
                              </a:rPr>
                              <m:t>Σ</m:t>
                            </m:r>
                          </m:e>
                          <m:sub>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𝑥</m:t>
                            </m:r>
                          </m:sub>
                        </m:sSub>
                        <m:sSub>
                          <m:sSubPr>
                            <m:ctrlPr>
                              <a:rPr lang="el-GR" sz="1700" i="1">
                                <a:solidFill>
                                  <a:prstClr val="black"/>
                                </a:solidFill>
                                <a:latin typeface="Cambria Math" panose="02040503050406030204" pitchFamily="18" charset="0"/>
                                <a:ea typeface="Cambria Math" panose="02040503050406030204" pitchFamily="18" charset="0"/>
                                <a:sym typeface="Wingdings" pitchFamily="2" charset="2"/>
                              </a:rPr>
                            </m:ctrlPr>
                          </m:sSubPr>
                          <m:e>
                            <m:r>
                              <m:rPr>
                                <m:sty m:val="p"/>
                              </m:rPr>
                              <a:rPr lang="el-GR" sz="1700" i="1">
                                <a:solidFill>
                                  <a:prstClr val="black"/>
                                </a:solidFill>
                                <a:latin typeface="Cambria Math" panose="02040503050406030204" pitchFamily="18" charset="0"/>
                                <a:ea typeface="Cambria Math" panose="02040503050406030204" pitchFamily="18" charset="0"/>
                                <a:sym typeface="Wingdings" pitchFamily="2" charset="2"/>
                              </a:rPr>
                              <m:t>Σ</m:t>
                            </m:r>
                          </m:e>
                          <m:sub>
                            <m:r>
                              <a:rPr lang="en-US" sz="1700" b="0" i="1" smtClean="0">
                                <a:solidFill>
                                  <a:prstClr val="black"/>
                                </a:solidFill>
                                <a:latin typeface="Cambria Math" panose="02040503050406030204" pitchFamily="18" charset="0"/>
                                <a:ea typeface="Cambria Math" panose="02040503050406030204" pitchFamily="18" charset="0"/>
                                <a:sym typeface="Wingdings" pitchFamily="2" charset="2"/>
                              </a:rPr>
                              <m:t>𝑦</m:t>
                            </m:r>
                          </m:sub>
                        </m:sSub>
                      </m:num>
                      <m:den>
                        <m:sSub>
                          <m:sSubPr>
                            <m:ctrlPr>
                              <a:rPr lang="en-US" sz="1700" b="0" i="1" smtClean="0">
                                <a:solidFill>
                                  <a:prstClr val="black"/>
                                </a:solidFill>
                                <a:latin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sym typeface="Wingdings" pitchFamily="2" charset="2"/>
                              </a:rPr>
                              <m:t>𝑛</m:t>
                            </m:r>
                          </m:e>
                          <m:sub>
                            <m:r>
                              <a:rPr lang="en-US" sz="1700" b="0" i="1" smtClean="0">
                                <a:solidFill>
                                  <a:prstClr val="black"/>
                                </a:solidFill>
                                <a:latin typeface="Cambria Math" panose="02040503050406030204" pitchFamily="18" charset="0"/>
                                <a:sym typeface="Wingdings" pitchFamily="2" charset="2"/>
                              </a:rPr>
                              <m:t>1</m:t>
                            </m:r>
                          </m:sub>
                        </m:sSub>
                        <m:sSub>
                          <m:sSubPr>
                            <m:ctrlPr>
                              <a:rPr lang="en-US" sz="1700" i="1">
                                <a:solidFill>
                                  <a:prstClr val="black"/>
                                </a:solidFill>
                                <a:latin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sym typeface="Wingdings" pitchFamily="2" charset="2"/>
                              </a:rPr>
                              <m:t>𝑛</m:t>
                            </m:r>
                          </m:e>
                          <m:sub>
                            <m:r>
                              <a:rPr lang="en-US" sz="1700" b="0" i="1" smtClean="0">
                                <a:solidFill>
                                  <a:prstClr val="black"/>
                                </a:solidFill>
                                <a:latin typeface="Cambria Math" panose="02040503050406030204" pitchFamily="18" charset="0"/>
                                <a:sym typeface="Wingdings" pitchFamily="2" charset="2"/>
                              </a:rPr>
                              <m:t>2</m:t>
                            </m:r>
                          </m:sub>
                        </m:sSub>
                      </m:den>
                    </m:f>
                  </m:oMath>
                </a14:m>
                <a:r>
                  <a:rPr lang="en-CH" sz="1700" dirty="0">
                    <a:solidFill>
                      <a:prstClr val="black"/>
                    </a:solidFill>
                    <a:latin typeface="Helvetica" pitchFamily="2" charset="0"/>
                    <a:ea typeface="Helvetica Light" charset="0"/>
                    <a:cs typeface="Helvetica Light" charset="0"/>
                    <a:sym typeface="Wingdings" pitchFamily="2" charset="2"/>
                  </a:rPr>
                  <a:t>      </a:t>
                </a:r>
                <a:r>
                  <a:rPr lang="en-CH" sz="1600" dirty="0">
                    <a:solidFill>
                      <a:prstClr val="black"/>
                    </a:solidFill>
                    <a:latin typeface="Helvetica" pitchFamily="2" charset="0"/>
                    <a:ea typeface="Helvetica Light" charset="0"/>
                    <a:cs typeface="Helvetica Light" charset="0"/>
                    <a:sym typeface="Wingdings" pitchFamily="2" charset="2"/>
                  </a:rPr>
                  <a:t>and then:      </a:t>
                </a:r>
                <a14:m>
                  <m:oMath xmlns:m="http://schemas.openxmlformats.org/officeDocument/2006/math">
                    <m:sSub>
                      <m:sSubPr>
                        <m:ctrlPr>
                          <a:rPr lang="en-US" sz="1700" b="0" i="1" smtClean="0">
                            <a:solidFill>
                              <a:prstClr val="black"/>
                            </a:solidFill>
                            <a:latin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sym typeface="Wingdings" pitchFamily="2" charset="2"/>
                          </a:rPr>
                          <m:t>𝐿</m:t>
                        </m:r>
                      </m:e>
                      <m:sub>
                        <m:r>
                          <a:rPr lang="en-US" sz="1700" b="0" i="1" smtClean="0">
                            <a:solidFill>
                              <a:prstClr val="black"/>
                            </a:solidFill>
                            <a:latin typeface="Cambria Math" panose="02040503050406030204" pitchFamily="18" charset="0"/>
                            <a:sym typeface="Wingdings" pitchFamily="2" charset="2"/>
                          </a:rPr>
                          <m:t>𝑏</m:t>
                        </m:r>
                      </m:sub>
                    </m:sSub>
                    <m:r>
                      <a:rPr lang="en-US" sz="1700" i="1">
                        <a:solidFill>
                          <a:prstClr val="black"/>
                        </a:solidFill>
                        <a:latin typeface="Cambria Math" panose="02040503050406030204" pitchFamily="18" charset="0"/>
                        <a:ea typeface="Helvetica Light" charset="0"/>
                        <a:cs typeface="Helvetica Light" charset="0"/>
                        <a:sym typeface="Wingdings" pitchFamily="2" charset="2"/>
                      </a:rPr>
                      <m:t>=</m:t>
                    </m:r>
                    <m:f>
                      <m:fPr>
                        <m:type m:val="lin"/>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fPr>
                      <m:num>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𝜇</m:t>
                            </m:r>
                          </m:e>
                          <m:sub>
                            <m:r>
                              <m:rPr>
                                <m:sty m:val="p"/>
                              </m:rPr>
                              <a:rPr lang="en-US" sz="1700">
                                <a:solidFill>
                                  <a:prstClr val="black"/>
                                </a:solidFill>
                                <a:latin typeface="Cambria Math" panose="02040503050406030204" pitchFamily="18" charset="0"/>
                                <a:sym typeface="Wingdings" pitchFamily="2" charset="2"/>
                              </a:rPr>
                              <m:t>vis</m:t>
                            </m:r>
                          </m:sub>
                        </m:sSub>
                        <m:sSub>
                          <m:sSubPr>
                            <m:ctrlPr>
                              <a:rPr lang="en-US" sz="1700" b="0" i="1" smtClean="0">
                                <a:solidFill>
                                  <a:prstClr val="black"/>
                                </a:solidFill>
                                <a:latin typeface="Cambria Math" panose="02040503050406030204" pitchFamily="18" charset="0"/>
                                <a:sym typeface="Wingdings" pitchFamily="2" charset="2"/>
                              </a:rPr>
                            </m:ctrlPr>
                          </m:sSubPr>
                          <m:e>
                            <m:r>
                              <a:rPr lang="en-US" sz="1700" b="0" i="1" smtClean="0">
                                <a:solidFill>
                                  <a:prstClr val="black"/>
                                </a:solidFill>
                                <a:latin typeface="Cambria Math" panose="02040503050406030204" pitchFamily="18" charset="0"/>
                                <a:sym typeface="Wingdings" pitchFamily="2" charset="2"/>
                              </a:rPr>
                              <m:t>𝑓</m:t>
                            </m:r>
                          </m:e>
                          <m:sub>
                            <m:r>
                              <a:rPr lang="en-US" sz="1700" b="0" i="1" smtClean="0">
                                <a:solidFill>
                                  <a:prstClr val="black"/>
                                </a:solidFill>
                                <a:latin typeface="Cambria Math" panose="02040503050406030204" pitchFamily="18" charset="0"/>
                                <a:sym typeface="Wingdings" pitchFamily="2" charset="2"/>
                              </a:rPr>
                              <m:t>𝑟</m:t>
                            </m:r>
                          </m:sub>
                        </m:sSub>
                      </m:num>
                      <m:den>
                        <m:sSub>
                          <m:sSubPr>
                            <m:ctrlPr>
                              <a:rPr lang="en-US" sz="1700" i="1">
                                <a:solidFill>
                                  <a:prstClr val="black"/>
                                </a:solidFill>
                                <a:latin typeface="Cambria Math" panose="02040503050406030204" pitchFamily="18" charset="0"/>
                                <a:ea typeface="Cambria Math" panose="02040503050406030204" pitchFamily="18" charset="0"/>
                                <a:sym typeface="Wingdings" pitchFamily="2" charset="2"/>
                              </a:rPr>
                            </m:ctrlPr>
                          </m:sSubPr>
                          <m:e>
                            <m:r>
                              <a:rPr lang="en-US" sz="1700" i="1">
                                <a:solidFill>
                                  <a:prstClr val="black"/>
                                </a:solidFill>
                                <a:latin typeface="Cambria Math" panose="02040503050406030204" pitchFamily="18" charset="0"/>
                                <a:ea typeface="Cambria Math" panose="02040503050406030204" pitchFamily="18" charset="0"/>
                                <a:sym typeface="Wingdings" pitchFamily="2" charset="2"/>
                              </a:rPr>
                              <m:t>𝜎</m:t>
                            </m:r>
                          </m:e>
                          <m:sub>
                            <m:r>
                              <m:rPr>
                                <m:sty m:val="p"/>
                              </m:rPr>
                              <a:rPr lang="en-US" sz="1700">
                                <a:solidFill>
                                  <a:prstClr val="black"/>
                                </a:solidFill>
                                <a:latin typeface="Cambria Math" panose="02040503050406030204" pitchFamily="18" charset="0"/>
                                <a:sym typeface="Wingdings" pitchFamily="2" charset="2"/>
                              </a:rPr>
                              <m:t>vis</m:t>
                            </m:r>
                          </m:sub>
                        </m:sSub>
                      </m:den>
                    </m:f>
                  </m:oMath>
                </a14:m>
                <a:endParaRPr lang="en-CH" sz="1700" dirty="0">
                  <a:solidFill>
                    <a:prstClr val="black"/>
                  </a:solidFill>
                  <a:latin typeface="Helvetica" pitchFamily="2" charset="0"/>
                  <a:ea typeface="Helvetica Light" charset="0"/>
                  <a:cs typeface="Helvetica Light" charset="0"/>
                  <a:sym typeface="Wingdings" pitchFamily="2" charset="2"/>
                </a:endParaRPr>
              </a:p>
            </p:txBody>
          </p:sp>
        </mc:Choice>
        <mc:Fallback xmlns="">
          <p:sp>
            <p:nvSpPr>
              <p:cNvPr id="10" name="TextBox 9">
                <a:extLst>
                  <a:ext uri="{FF2B5EF4-FFF2-40B4-BE49-F238E27FC236}">
                    <a16:creationId xmlns:a16="http://schemas.microsoft.com/office/drawing/2014/main" id="{BF8DF2DA-FA8A-C824-3CFB-DCE1545164F5}"/>
                  </a:ext>
                </a:extLst>
              </p:cNvPr>
              <p:cNvSpPr txBox="1">
                <a:spLocks noRot="1" noChangeAspect="1" noMove="1" noResize="1" noEditPoints="1" noAdjustHandles="1" noChangeArrowheads="1" noChangeShapeType="1" noTextEdit="1"/>
              </p:cNvSpPr>
              <p:nvPr/>
            </p:nvSpPr>
            <p:spPr>
              <a:xfrm>
                <a:off x="1238250" y="3658830"/>
                <a:ext cx="4845237" cy="423642"/>
              </a:xfrm>
              <a:prstGeom prst="rect">
                <a:avLst/>
              </a:prstGeom>
              <a:blipFill>
                <a:blip r:embed="rId3"/>
                <a:stretch>
                  <a:fillRect l="-1044" t="-82353" b="-129412"/>
                </a:stretch>
              </a:blipFill>
            </p:spPr>
            <p:txBody>
              <a:bodyPr/>
              <a:lstStyle/>
              <a:p>
                <a:r>
                  <a:rPr lang="en-GB">
                    <a:noFill/>
                  </a:rPr>
                  <a:t> </a:t>
                </a:r>
              </a:p>
            </p:txBody>
          </p:sp>
        </mc:Fallback>
      </mc:AlternateContent>
      <p:pic>
        <p:nvPicPr>
          <p:cNvPr id="39938" name="Picture 2">
            <a:extLst>
              <a:ext uri="{FF2B5EF4-FFF2-40B4-BE49-F238E27FC236}">
                <a16:creationId xmlns:a16="http://schemas.microsoft.com/office/drawing/2014/main" id="{3AEC114B-3E24-975C-6877-27E2F9280E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3971"/>
          <a:stretch>
            <a:fillRect/>
          </a:stretch>
        </p:blipFill>
        <p:spPr bwMode="auto">
          <a:xfrm>
            <a:off x="919480" y="1860899"/>
            <a:ext cx="4824253" cy="141801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1E1C59-232E-8240-E36D-15CF2E69FCAD}"/>
              </a:ext>
            </a:extLst>
          </p:cNvPr>
          <p:cNvSpPr txBox="1"/>
          <p:nvPr/>
        </p:nvSpPr>
        <p:spPr>
          <a:xfrm>
            <a:off x="3009110" y="3373517"/>
            <a:ext cx="1620957" cy="261610"/>
          </a:xfrm>
          <a:prstGeom prst="rect">
            <a:avLst/>
          </a:prstGeom>
          <a:noFill/>
        </p:spPr>
        <p:txBody>
          <a:bodyPr wrap="none" rtlCol="0">
            <a:spAutoFit/>
          </a:bodyPr>
          <a:lstStyle/>
          <a:p>
            <a:pPr marL="0" algn="l">
              <a:spcBef>
                <a:spcPts val="3000"/>
              </a:spcBef>
            </a:pPr>
            <a:r>
              <a:rPr lang="en-CH" sz="11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Convolved beam sizes</a:t>
            </a:r>
          </a:p>
        </p:txBody>
      </p:sp>
      <p:cxnSp>
        <p:nvCxnSpPr>
          <p:cNvPr id="13" name="Straight Connector 12">
            <a:extLst>
              <a:ext uri="{FF2B5EF4-FFF2-40B4-BE49-F238E27FC236}">
                <a16:creationId xmlns:a16="http://schemas.microsoft.com/office/drawing/2014/main" id="{A1DA4FF0-9A20-3E49-6116-10CEC0A9138F}"/>
              </a:ext>
            </a:extLst>
          </p:cNvPr>
          <p:cNvCxnSpPr>
            <a:cxnSpLocks/>
            <a:stCxn id="11" idx="1"/>
          </p:cNvCxnSpPr>
          <p:nvPr/>
        </p:nvCxnSpPr>
        <p:spPr>
          <a:xfrm flipH="1">
            <a:off x="2773218" y="3504322"/>
            <a:ext cx="235892" cy="107101"/>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4AF89877-6CDA-EE4D-0065-A4198146125B}"/>
              </a:ext>
            </a:extLst>
          </p:cNvPr>
          <p:cNvSpPr txBox="1"/>
          <p:nvPr/>
        </p:nvSpPr>
        <p:spPr>
          <a:xfrm>
            <a:off x="3009110" y="4082472"/>
            <a:ext cx="1252266" cy="261610"/>
          </a:xfrm>
          <a:prstGeom prst="rect">
            <a:avLst/>
          </a:prstGeom>
          <a:noFill/>
        </p:spPr>
        <p:txBody>
          <a:bodyPr wrap="none" rtlCol="0">
            <a:spAutoFit/>
          </a:bodyPr>
          <a:lstStyle/>
          <a:p>
            <a:pPr marL="0" algn="l">
              <a:spcBef>
                <a:spcPts val="3000"/>
              </a:spcBef>
            </a:pPr>
            <a:r>
              <a:rPr lang="en-CH" sz="11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Bunch intensities</a:t>
            </a:r>
          </a:p>
        </p:txBody>
      </p:sp>
      <p:cxnSp>
        <p:nvCxnSpPr>
          <p:cNvPr id="16" name="Straight Connector 15">
            <a:extLst>
              <a:ext uri="{FF2B5EF4-FFF2-40B4-BE49-F238E27FC236}">
                <a16:creationId xmlns:a16="http://schemas.microsoft.com/office/drawing/2014/main" id="{004AC1D3-2B73-D98D-F4F8-AEED80363437}"/>
              </a:ext>
            </a:extLst>
          </p:cNvPr>
          <p:cNvCxnSpPr>
            <a:cxnSpLocks/>
            <a:stCxn id="15" idx="1"/>
          </p:cNvCxnSpPr>
          <p:nvPr/>
        </p:nvCxnSpPr>
        <p:spPr>
          <a:xfrm flipH="1" flipV="1">
            <a:off x="2604655" y="4129879"/>
            <a:ext cx="404455" cy="83398"/>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ADB8045E-9B71-0A70-311B-EC8579FC203D}"/>
              </a:ext>
            </a:extLst>
          </p:cNvPr>
          <p:cNvSpPr txBox="1"/>
          <p:nvPr/>
        </p:nvSpPr>
        <p:spPr>
          <a:xfrm>
            <a:off x="623283" y="3190385"/>
            <a:ext cx="1726216" cy="430887"/>
          </a:xfrm>
          <a:prstGeom prst="rect">
            <a:avLst/>
          </a:prstGeom>
          <a:solidFill>
            <a:schemeClr val="bg1"/>
          </a:solidFill>
        </p:spPr>
        <p:txBody>
          <a:bodyPr wrap="square" rtlCol="0">
            <a:spAutoFit/>
          </a:bodyPr>
          <a:lstStyle/>
          <a:p>
            <a:pPr marL="0" algn="l">
              <a:spcBef>
                <a:spcPts val="3000"/>
              </a:spcBef>
            </a:pPr>
            <a:r>
              <a:rPr lang="en-GB" sz="11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rPr>
              <a:t>Peak visible interaction rate per bunch crossing</a:t>
            </a:r>
            <a:endParaRPr lang="en-CH" sz="1100" dirty="0">
              <a:solidFill>
                <a:schemeClr val="tx1">
                  <a:lumMod val="50000"/>
                  <a:lumOff val="50000"/>
                </a:schemeClr>
              </a:solidFill>
              <a:latin typeface="Helvetica Light" panose="020B0403020202020204" pitchFamily="34" charset="0"/>
              <a:ea typeface="Helvetica Light" charset="0"/>
              <a:cs typeface="Helvetica Light" charset="0"/>
              <a:sym typeface="Wingdings" pitchFamily="2" charset="2"/>
            </a:endParaRPr>
          </a:p>
        </p:txBody>
      </p:sp>
      <p:cxnSp>
        <p:nvCxnSpPr>
          <p:cNvPr id="19" name="Straight Connector 18">
            <a:extLst>
              <a:ext uri="{FF2B5EF4-FFF2-40B4-BE49-F238E27FC236}">
                <a16:creationId xmlns:a16="http://schemas.microsoft.com/office/drawing/2014/main" id="{8BFE4DC7-51B8-C0CF-913E-14251CEF52E8}"/>
              </a:ext>
            </a:extLst>
          </p:cNvPr>
          <p:cNvCxnSpPr>
            <a:cxnSpLocks/>
          </p:cNvCxnSpPr>
          <p:nvPr/>
        </p:nvCxnSpPr>
        <p:spPr>
          <a:xfrm>
            <a:off x="1652423" y="3595872"/>
            <a:ext cx="222866" cy="130107"/>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24" name="Picture 23">
            <a:extLst>
              <a:ext uri="{FF2B5EF4-FFF2-40B4-BE49-F238E27FC236}">
                <a16:creationId xmlns:a16="http://schemas.microsoft.com/office/drawing/2014/main" id="{2CFE33AC-3941-22A5-E0CB-A436248CAE66}"/>
              </a:ext>
            </a:extLst>
          </p:cNvPr>
          <p:cNvPicPr>
            <a:picLocks noChangeAspect="1"/>
          </p:cNvPicPr>
          <p:nvPr/>
        </p:nvPicPr>
        <p:blipFill>
          <a:blip r:embed="rId5"/>
          <a:stretch>
            <a:fillRect/>
          </a:stretch>
        </p:blipFill>
        <p:spPr>
          <a:xfrm rot="5400000">
            <a:off x="3802785" y="4221692"/>
            <a:ext cx="2211727" cy="2596375"/>
          </a:xfrm>
          <a:prstGeom prst="rect">
            <a:avLst/>
          </a:prstGeom>
        </p:spPr>
      </p:pic>
      <p:pic>
        <p:nvPicPr>
          <p:cNvPr id="26" name="Picture 25">
            <a:extLst>
              <a:ext uri="{FF2B5EF4-FFF2-40B4-BE49-F238E27FC236}">
                <a16:creationId xmlns:a16="http://schemas.microsoft.com/office/drawing/2014/main" id="{7F10E4E5-C60E-E1C0-802C-58CC3432B8F3}"/>
              </a:ext>
            </a:extLst>
          </p:cNvPr>
          <p:cNvPicPr>
            <a:picLocks noChangeAspect="1"/>
          </p:cNvPicPr>
          <p:nvPr/>
        </p:nvPicPr>
        <p:blipFill>
          <a:blip r:embed="rId6"/>
          <a:stretch>
            <a:fillRect/>
          </a:stretch>
        </p:blipFill>
        <p:spPr>
          <a:xfrm rot="5400000">
            <a:off x="968010" y="4221692"/>
            <a:ext cx="2211727" cy="2596375"/>
          </a:xfrm>
          <a:prstGeom prst="rect">
            <a:avLst/>
          </a:prstGeom>
        </p:spPr>
      </p:pic>
      <p:sp>
        <p:nvSpPr>
          <p:cNvPr id="30" name="TextBox 29">
            <a:extLst>
              <a:ext uri="{FF2B5EF4-FFF2-40B4-BE49-F238E27FC236}">
                <a16:creationId xmlns:a16="http://schemas.microsoft.com/office/drawing/2014/main" id="{A10636DA-F6B2-65B2-4CA7-AADDE5EDC813}"/>
              </a:ext>
            </a:extLst>
          </p:cNvPr>
          <p:cNvSpPr txBox="1"/>
          <p:nvPr/>
        </p:nvSpPr>
        <p:spPr>
          <a:xfrm>
            <a:off x="6933905" y="6386812"/>
            <a:ext cx="4191000" cy="230832"/>
          </a:xfrm>
          <a:prstGeom prst="rect">
            <a:avLst/>
          </a:prstGeom>
          <a:noFill/>
        </p:spPr>
        <p:txBody>
          <a:bodyPr wrap="square">
            <a:spAutoFit/>
          </a:bodyPr>
          <a:lstStyle/>
          <a:p>
            <a:r>
              <a:rPr kumimoji="0" lang="en-US"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rPr>
              <a:t>Table from: </a:t>
            </a:r>
            <a:r>
              <a:rPr kumimoji="0" lang="en-US"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hlinkClick r:id="rId7"/>
              </a:rPr>
              <a:t>ATLAS: arXiv:2212.09379</a:t>
            </a:r>
            <a:r>
              <a:rPr kumimoji="0" lang="en-US"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rPr>
              <a:t>, See also: </a:t>
            </a:r>
            <a:r>
              <a:rPr kumimoji="0" lang="en-US"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hlinkClick r:id="rId8"/>
              </a:rPr>
              <a:t>CMS: arXiv:2606.26832</a:t>
            </a:r>
            <a:endParaRPr kumimoji="0" lang="en-US" sz="900" b="0" i="0" u="none" strike="noStrike" kern="1200" cap="none" spc="0" normalizeH="0" baseline="0" noProof="0" dirty="0">
              <a:ln>
                <a:noFill/>
              </a:ln>
              <a:solidFill>
                <a:srgbClr val="000000">
                  <a:lumMod val="50000"/>
                  <a:lumOff val="50000"/>
                </a:srgbClr>
              </a:solidFill>
              <a:effectLst/>
              <a:uLnTx/>
              <a:uFillTx/>
              <a:latin typeface="Helvetica Light" pitchFamily="2" charset="0"/>
              <a:ea typeface="Helvetica Neue Medium" charset="0"/>
              <a:cs typeface="Helvetica Neue Medium" charset="0"/>
              <a:sym typeface="Wingdings" pitchFamily="2" charset="2"/>
            </a:endParaRPr>
          </a:p>
        </p:txBody>
      </p:sp>
      <p:sp>
        <p:nvSpPr>
          <p:cNvPr id="31" name="TextBox 30">
            <a:extLst>
              <a:ext uri="{FF2B5EF4-FFF2-40B4-BE49-F238E27FC236}">
                <a16:creationId xmlns:a16="http://schemas.microsoft.com/office/drawing/2014/main" id="{ECE51EB6-A1A1-A750-B404-24A6A3E5AAD8}"/>
              </a:ext>
            </a:extLst>
          </p:cNvPr>
          <p:cNvSpPr txBox="1"/>
          <p:nvPr/>
        </p:nvSpPr>
        <p:spPr>
          <a:xfrm>
            <a:off x="6933905" y="1131922"/>
            <a:ext cx="5240458" cy="276999"/>
          </a:xfrm>
          <a:prstGeom prst="rect">
            <a:avLst/>
          </a:prstGeom>
          <a:noFill/>
        </p:spPr>
        <p:txBody>
          <a:bodyPr wrap="square">
            <a:spAutoFit/>
          </a:bodyPr>
          <a:lstStyle/>
          <a:p>
            <a:r>
              <a:rPr kumimoji="0" lang="en-US" sz="1200" b="0" i="0" u="none" strike="noStrike" kern="1200" cap="none" spc="0" normalizeH="0" baseline="0" noProof="0" dirty="0">
                <a:ln>
                  <a:noFill/>
                </a:ln>
                <a:solidFill>
                  <a:schemeClr val="tx1">
                    <a:lumMod val="75000"/>
                    <a:lumOff val="25000"/>
                  </a:schemeClr>
                </a:solidFill>
                <a:effectLst/>
                <a:uLnTx/>
                <a:uFillTx/>
                <a:latin typeface="Helvetica Light" pitchFamily="2" charset="0"/>
                <a:ea typeface="Helvetica Neue Medium" charset="0"/>
                <a:cs typeface="Helvetica Neue Medium" charset="0"/>
                <a:sym typeface="Wingdings" pitchFamily="2" charset="2"/>
              </a:rPr>
              <a:t>Very challenging to achieve sub-percent precision (Tevatron </a:t>
            </a:r>
            <a:r>
              <a:rPr kumimoji="0" lang="en-US" sz="1200" b="0" i="0" u="none" strike="noStrike" kern="1200" cap="none" spc="0" normalizeH="0" baseline="0" noProof="0" dirty="0" err="1">
                <a:ln>
                  <a:noFill/>
                </a:ln>
                <a:solidFill>
                  <a:schemeClr val="tx1">
                    <a:lumMod val="75000"/>
                    <a:lumOff val="25000"/>
                  </a:schemeClr>
                </a:solidFill>
                <a:effectLst/>
                <a:uLnTx/>
                <a:uFillTx/>
                <a:latin typeface="Helvetica Light" pitchFamily="2" charset="0"/>
                <a:ea typeface="Helvetica Neue Medium" charset="0"/>
                <a:cs typeface="Helvetica Neue Medium" charset="0"/>
                <a:sym typeface="Wingdings" pitchFamily="2" charset="2"/>
              </a:rPr>
              <a:t>exps</a:t>
            </a:r>
            <a:r>
              <a:rPr kumimoji="0" lang="en-US" sz="1200" b="0" i="0" u="none" strike="noStrike" kern="1200" cap="none" spc="0" normalizeH="0" baseline="0" noProof="0" dirty="0">
                <a:ln>
                  <a:noFill/>
                </a:ln>
                <a:solidFill>
                  <a:schemeClr val="tx1">
                    <a:lumMod val="75000"/>
                    <a:lumOff val="25000"/>
                  </a:schemeClr>
                </a:solidFill>
                <a:effectLst/>
                <a:uLnTx/>
                <a:uFillTx/>
                <a:latin typeface="Helvetica Light" pitchFamily="2" charset="0"/>
                <a:ea typeface="Helvetica Neue Medium" charset="0"/>
                <a:cs typeface="Helvetica Neue Medium" charset="0"/>
                <a:sym typeface="Wingdings" pitchFamily="2" charset="2"/>
              </a:rPr>
              <a:t>: ~6%)</a:t>
            </a:r>
          </a:p>
        </p:txBody>
      </p:sp>
      <p:sp>
        <p:nvSpPr>
          <p:cNvPr id="3" name="Rounded Rectangle 2">
            <a:extLst>
              <a:ext uri="{FF2B5EF4-FFF2-40B4-BE49-F238E27FC236}">
                <a16:creationId xmlns:a16="http://schemas.microsoft.com/office/drawing/2014/main" id="{7DCFDA17-025F-85D6-348A-A784F2715CE0}"/>
              </a:ext>
            </a:extLst>
          </p:cNvPr>
          <p:cNvSpPr/>
          <p:nvPr/>
        </p:nvSpPr>
        <p:spPr>
          <a:xfrm>
            <a:off x="11346287" y="6130344"/>
            <a:ext cx="528034" cy="231819"/>
          </a:xfrm>
          <a:prstGeom prst="roundRect">
            <a:avLst/>
          </a:prstGeom>
          <a:ln w="19050">
            <a:solidFill>
              <a:srgbClr val="E40000"/>
            </a:solidFill>
          </a:ln>
        </p:spPr>
        <p:txBody>
          <a:bodyPr wrap="square" rtlCol="0" anchor="ctr">
            <a:spAutoFit/>
          </a:bodyPr>
          <a:lstStyle/>
          <a:p>
            <a:pPr algn="l"/>
            <a:endParaRPr lang="en-GB" sz="1600" dirty="0">
              <a:latin typeface="Helvetica" pitchFamily="2" charset="0"/>
            </a:endParaRPr>
          </a:p>
        </p:txBody>
      </p:sp>
      <p:sp>
        <p:nvSpPr>
          <p:cNvPr id="7" name="TextBox 6">
            <a:extLst>
              <a:ext uri="{FF2B5EF4-FFF2-40B4-BE49-F238E27FC236}">
                <a16:creationId xmlns:a16="http://schemas.microsoft.com/office/drawing/2014/main" id="{D9C8393B-9219-B20D-81C1-793E477755BC}"/>
              </a:ext>
            </a:extLst>
          </p:cNvPr>
          <p:cNvSpPr txBox="1"/>
          <p:nvPr/>
        </p:nvSpPr>
        <p:spPr>
          <a:xfrm>
            <a:off x="11754170" y="5504779"/>
            <a:ext cx="432893" cy="307777"/>
          </a:xfrm>
          <a:prstGeom prst="rect">
            <a:avLst/>
          </a:prstGeom>
          <a:noFill/>
        </p:spPr>
        <p:txBody>
          <a:bodyPr wrap="square" rtlCol="0">
            <a:spAutoFit/>
          </a:bodyPr>
          <a:lstStyle/>
          <a:p>
            <a:pPr marL="0" algn="l">
              <a:spcBef>
                <a:spcPts val="3000"/>
              </a:spcBef>
            </a:pPr>
            <a:r>
              <a:rPr lang="en-GB" sz="1400" dirty="0">
                <a:solidFill>
                  <a:srgbClr val="E40000"/>
                </a:solidFill>
                <a:latin typeface="Helvetica" pitchFamily="2" charset="0"/>
                <a:ea typeface="Helvetica Light" charset="0"/>
                <a:cs typeface="Helvetica Light" charset="0"/>
                <a:sym typeface="Wingdings" pitchFamily="2" charset="2"/>
              </a:rPr>
              <a:t>←</a:t>
            </a:r>
          </a:p>
        </p:txBody>
      </p:sp>
      <p:sp>
        <p:nvSpPr>
          <p:cNvPr id="5" name="TextBox 4">
            <a:extLst>
              <a:ext uri="{FF2B5EF4-FFF2-40B4-BE49-F238E27FC236}">
                <a16:creationId xmlns:a16="http://schemas.microsoft.com/office/drawing/2014/main" id="{2ADD12F0-91D9-95E4-FC33-C2E3C1533E97}"/>
              </a:ext>
            </a:extLst>
          </p:cNvPr>
          <p:cNvSpPr txBox="1"/>
          <p:nvPr/>
        </p:nvSpPr>
        <p:spPr>
          <a:xfrm>
            <a:off x="623283" y="1108786"/>
            <a:ext cx="6310621" cy="830997"/>
          </a:xfrm>
          <a:prstGeom prst="rect">
            <a:avLst/>
          </a:prstGeom>
          <a:noFill/>
        </p:spPr>
        <p:txBody>
          <a:bodyPr wrap="square" rtlCol="0">
            <a:spAutoFit/>
          </a:bodyPr>
          <a:lstStyle/>
          <a:p>
            <a:pPr>
              <a:spcBef>
                <a:spcPts val="3000"/>
              </a:spcBef>
            </a:pPr>
            <a:r>
              <a:rPr lang="en-GB" sz="1600" dirty="0">
                <a:solidFill>
                  <a:prstClr val="black"/>
                </a:solidFill>
                <a:latin typeface="Helvetica" pitchFamily="2" charset="0"/>
                <a:ea typeface="Helvetica Light" charset="0"/>
                <a:cs typeface="Helvetica Light" charset="0"/>
                <a:sym typeface="Wingdings" pitchFamily="2" charset="2"/>
              </a:rPr>
              <a:t>Any detector with a linear luminosity response can be used to measure the luminosity. Its “visible cross section” is calibrated in situ using van der Meer beam-separation scans.</a:t>
            </a:r>
          </a:p>
        </p:txBody>
      </p:sp>
    </p:spTree>
    <p:extLst>
      <p:ext uri="{BB962C8B-B14F-4D97-AF65-F5344CB8AC3E}">
        <p14:creationId xmlns:p14="http://schemas.microsoft.com/office/powerpoint/2010/main" val="2592363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CD2A-1B90-BC89-1787-DD0E7DE66C8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68208B-CF16-1BFC-798F-AD96D45EE918}"/>
              </a:ext>
            </a:extLst>
          </p:cNvPr>
          <p:cNvSpPr>
            <a:spLocks noGrp="1"/>
          </p:cNvSpPr>
          <p:nvPr>
            <p:ph type="sldNum" sz="quarter" idx="4"/>
          </p:nvPr>
        </p:nvSpPr>
        <p:spPr/>
        <p:txBody>
          <a:bodyPr/>
          <a:lstStyle/>
          <a:p>
            <a:pPr>
              <a:defRPr/>
            </a:pPr>
            <a:fld id="{611C2F03-9E95-40C9-A99F-3C4F7EE8CF2A}" type="slidenum">
              <a:rPr lang="en-GB" smtClean="0"/>
              <a:pPr>
                <a:defRPr/>
              </a:pPr>
              <a:t>61</a:t>
            </a:fld>
            <a:endParaRPr lang="en-GB"/>
          </a:p>
        </p:txBody>
      </p:sp>
      <p:sp>
        <p:nvSpPr>
          <p:cNvPr id="3" name="TextBox 2">
            <a:extLst>
              <a:ext uri="{FF2B5EF4-FFF2-40B4-BE49-F238E27FC236}">
                <a16:creationId xmlns:a16="http://schemas.microsoft.com/office/drawing/2014/main" id="{E171FF2E-7DE1-50E8-1CED-2C4CFEEA0882}"/>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a:solidFill>
                  <a:srgbClr val="0D7FBF"/>
                </a:solidFill>
                <a:latin typeface="Helvetica" pitchFamily="2" charset="0"/>
                <a:ea typeface="Trebuchet MS" pitchFamily="-84" charset="0"/>
                <a:cs typeface="Helvetica Light"/>
              </a:rPr>
              <a:t>A typical LHC fill during Run 3</a:t>
            </a:r>
            <a:endParaRPr lang="en-US" sz="280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80FD7000-52C3-4D00-6BE3-4620E2277584}"/>
              </a:ext>
            </a:extLst>
          </p:cNvPr>
          <p:cNvSpPr/>
          <p:nvPr/>
        </p:nvSpPr>
        <p:spPr>
          <a:xfrm>
            <a:off x="623287" y="1106030"/>
            <a:ext cx="11551075" cy="338554"/>
          </a:xfrm>
          <a:prstGeom prst="rect">
            <a:avLst/>
          </a:prstGeom>
        </p:spPr>
        <p:txBody>
          <a:bodyPr wrap="square">
            <a:spAutoFit/>
          </a:bodyPr>
          <a:lstStyle/>
          <a:p>
            <a:pPr defTabSz="457200" fontAlgn="base">
              <a:spcBef>
                <a:spcPts val="1800"/>
              </a:spcBef>
              <a:spcAft>
                <a:spcPct val="0"/>
              </a:spcAft>
              <a:defRPr/>
            </a:pPr>
            <a:r>
              <a:rPr lang="en-US" sz="1600" dirty="0">
                <a:solidFill>
                  <a:prstClr val="black"/>
                </a:solidFill>
                <a:latin typeface="Helvetica" pitchFamily="2" charset="0"/>
                <a:ea typeface="Helvetica Light" charset="0"/>
                <a:cs typeface="Helvetica Light" charset="0"/>
                <a:sym typeface="Wingdings" pitchFamily="2" charset="2"/>
              </a:rPr>
              <a:t>Luminosity profile during a 15h28 fill (13h07 in stable beams), 2 Oct 2025 </a:t>
            </a:r>
          </a:p>
        </p:txBody>
      </p:sp>
      <p:sp>
        <p:nvSpPr>
          <p:cNvPr id="62" name="TextBox 61">
            <a:extLst>
              <a:ext uri="{FF2B5EF4-FFF2-40B4-BE49-F238E27FC236}">
                <a16:creationId xmlns:a16="http://schemas.microsoft.com/office/drawing/2014/main" id="{23ED3E47-E245-66F3-7EEC-47D0C2E61B9E}"/>
              </a:ext>
            </a:extLst>
          </p:cNvPr>
          <p:cNvSpPr txBox="1"/>
          <p:nvPr/>
        </p:nvSpPr>
        <p:spPr>
          <a:xfrm>
            <a:off x="2384422" y="1725595"/>
            <a:ext cx="5554927" cy="276999"/>
          </a:xfrm>
          <a:prstGeom prst="rect">
            <a:avLst/>
          </a:prstGeom>
          <a:noFill/>
        </p:spPr>
        <p:txBody>
          <a:bodyPr wrap="square" rtlCol="0">
            <a:spAutoFit/>
          </a:bodyPr>
          <a:lstStyle/>
          <a:p>
            <a:pPr marL="0"/>
            <a:r>
              <a:rPr lang="en-CH" sz="1200">
                <a:solidFill>
                  <a:schemeClr val="tx1">
                    <a:lumMod val="65000"/>
                    <a:lumOff val="35000"/>
                  </a:schemeClr>
                </a:solidFill>
                <a:latin typeface="Helvetica Light" charset="0"/>
                <a:ea typeface="Helvetica Light" charset="0"/>
                <a:cs typeface="Helvetica Light" charset="0"/>
                <a:sym typeface="Wingdings" pitchFamily="2" charset="2"/>
              </a:rPr>
              <a:t>Luminosity profile of a typical run (6 September 2024)</a:t>
            </a:r>
          </a:p>
        </p:txBody>
      </p:sp>
      <p:pic>
        <p:nvPicPr>
          <p:cNvPr id="69" name="Picture 68">
            <a:extLst>
              <a:ext uri="{FF2B5EF4-FFF2-40B4-BE49-F238E27FC236}">
                <a16:creationId xmlns:a16="http://schemas.microsoft.com/office/drawing/2014/main" id="{56762049-DEA8-6F1E-CC01-699B6DD14A2F}"/>
              </a:ext>
            </a:extLst>
          </p:cNvPr>
          <p:cNvPicPr>
            <a:picLocks noChangeAspect="1"/>
          </p:cNvPicPr>
          <p:nvPr/>
        </p:nvPicPr>
        <p:blipFill>
          <a:blip r:embed="rId2">
            <a:alphaModFix/>
          </a:blip>
          <a:srcRect r="7766"/>
          <a:stretch>
            <a:fillRect/>
          </a:stretch>
        </p:blipFill>
        <p:spPr>
          <a:xfrm>
            <a:off x="1648963" y="1798780"/>
            <a:ext cx="5431827" cy="4231955"/>
          </a:xfrm>
          <a:prstGeom prst="rect">
            <a:avLst/>
          </a:prstGeom>
        </p:spPr>
      </p:pic>
      <p:sp>
        <p:nvSpPr>
          <p:cNvPr id="70" name="TextBox 69">
            <a:extLst>
              <a:ext uri="{FF2B5EF4-FFF2-40B4-BE49-F238E27FC236}">
                <a16:creationId xmlns:a16="http://schemas.microsoft.com/office/drawing/2014/main" id="{31B57F6A-E9A7-2781-7F74-838B1C6E5316}"/>
              </a:ext>
            </a:extLst>
          </p:cNvPr>
          <p:cNvSpPr txBox="1"/>
          <p:nvPr/>
        </p:nvSpPr>
        <p:spPr>
          <a:xfrm>
            <a:off x="6983437" y="1706218"/>
            <a:ext cx="2240165" cy="671979"/>
          </a:xfrm>
          <a:prstGeom prst="rect">
            <a:avLst/>
          </a:prstGeom>
          <a:solidFill>
            <a:schemeClr val="bg1"/>
          </a:solidFill>
        </p:spPr>
        <p:txBody>
          <a:bodyPr wrap="none" rtlCol="0">
            <a:spAutoFit/>
          </a:bodyPr>
          <a:lstStyle/>
          <a:p>
            <a:pPr marL="0">
              <a:spcBef>
                <a:spcPts val="3000"/>
              </a:spcBef>
            </a:pPr>
            <a:r>
              <a:rPr lang="en-CH" sz="1200" dirty="0">
                <a:solidFill>
                  <a:srgbClr val="006DD1"/>
                </a:solidFill>
                <a:latin typeface="Helvetica" pitchFamily="2" charset="0"/>
                <a:ea typeface="Helvetica Light" charset="0"/>
                <a:cs typeface="Helvetica Light" charset="0"/>
                <a:sym typeface="Wingdings" pitchFamily="2" charset="2"/>
              </a:rPr>
              <a:t>Luminosity: 2.2×10</a:t>
            </a:r>
            <a:r>
              <a:rPr lang="en-CH" sz="1200" baseline="30000" dirty="0">
                <a:solidFill>
                  <a:srgbClr val="006DD1"/>
                </a:solidFill>
                <a:latin typeface="Helvetica" pitchFamily="2" charset="0"/>
                <a:ea typeface="Helvetica Light" charset="0"/>
                <a:cs typeface="Helvetica Light" charset="0"/>
                <a:sym typeface="Wingdings" pitchFamily="2" charset="2"/>
              </a:rPr>
              <a:t>34</a:t>
            </a:r>
            <a:r>
              <a:rPr lang="en-CH" sz="1200" dirty="0">
                <a:solidFill>
                  <a:srgbClr val="006DD1"/>
                </a:solidFill>
                <a:latin typeface="Helvetica" pitchFamily="2" charset="0"/>
                <a:ea typeface="Helvetica Light" charset="0"/>
                <a:cs typeface="Helvetica Light" charset="0"/>
                <a:sym typeface="Wingdings" pitchFamily="2" charset="2"/>
              </a:rPr>
              <a:t> cm</a:t>
            </a:r>
            <a:r>
              <a:rPr lang="en-CH" sz="1200" baseline="30000" dirty="0">
                <a:solidFill>
                  <a:srgbClr val="006DD1"/>
                </a:solidFill>
                <a:latin typeface="Helvetica" pitchFamily="2" charset="0"/>
                <a:ea typeface="Helvetica Light" charset="0"/>
                <a:cs typeface="Helvetica Light" charset="0"/>
                <a:sym typeface="Wingdings" pitchFamily="2" charset="2"/>
              </a:rPr>
              <a:t>–2</a:t>
            </a:r>
            <a:r>
              <a:rPr lang="en-CH" sz="1200" dirty="0">
                <a:solidFill>
                  <a:srgbClr val="006DD1"/>
                </a:solidFill>
                <a:latin typeface="Helvetica" pitchFamily="2" charset="0"/>
                <a:ea typeface="Helvetica Light" charset="0"/>
                <a:cs typeface="Helvetica Light" charset="0"/>
                <a:sym typeface="Wingdings" pitchFamily="2" charset="2"/>
              </a:rPr>
              <a:t>s</a:t>
            </a:r>
            <a:r>
              <a:rPr lang="en-CH" sz="1200" baseline="30000" dirty="0">
                <a:solidFill>
                  <a:srgbClr val="006DD1"/>
                </a:solidFill>
                <a:latin typeface="Helvetica" pitchFamily="2" charset="0"/>
                <a:ea typeface="Helvetica Light" charset="0"/>
                <a:cs typeface="Helvetica Light" charset="0"/>
                <a:sym typeface="Wingdings" pitchFamily="2" charset="2"/>
              </a:rPr>
              <a:t>–1</a:t>
            </a:r>
            <a:endParaRPr lang="en-CH" sz="1200" dirty="0">
              <a:solidFill>
                <a:srgbClr val="006DD1"/>
              </a:solidFill>
              <a:latin typeface="Helvetica" pitchFamily="2" charset="0"/>
              <a:ea typeface="Helvetica Light" charset="0"/>
              <a:cs typeface="Helvetica Light" charset="0"/>
              <a:sym typeface="Wingdings" pitchFamily="2" charset="2"/>
            </a:endParaRPr>
          </a:p>
          <a:p>
            <a:pPr marL="0">
              <a:spcBef>
                <a:spcPts val="100"/>
              </a:spcBef>
            </a:pPr>
            <a:r>
              <a:rPr lang="en-CH" sz="1200" b="1" dirty="0">
                <a:solidFill>
                  <a:srgbClr val="E70000"/>
                </a:solidFill>
                <a:latin typeface="Helvetica" pitchFamily="2" charset="0"/>
                <a:ea typeface="Helvetica Light" charset="0"/>
                <a:cs typeface="Helvetica Light" charset="0"/>
                <a:sym typeface="Wingdings" pitchFamily="2" charset="2"/>
              </a:rPr>
              <a:t>Pileup: μ = 64</a:t>
            </a:r>
          </a:p>
          <a:p>
            <a:pPr marL="0">
              <a:spcBef>
                <a:spcPts val="100"/>
              </a:spcBef>
            </a:pPr>
            <a:r>
              <a:rPr lang="en-CH" sz="1200" dirty="0">
                <a:solidFill>
                  <a:srgbClr val="099809"/>
                </a:solidFill>
                <a:latin typeface="Helvetica" pitchFamily="2" charset="0"/>
                <a:ea typeface="Helvetica Light" charset="0"/>
                <a:cs typeface="Helvetica Light" charset="0"/>
                <a:sym typeface="Wingdings" pitchFamily="2" charset="2"/>
              </a:rPr>
              <a:t>Intensity: 1.7 × 10</a:t>
            </a:r>
            <a:r>
              <a:rPr lang="en-CH" sz="1200" baseline="30000" dirty="0">
                <a:solidFill>
                  <a:srgbClr val="099809"/>
                </a:solidFill>
                <a:latin typeface="Helvetica" pitchFamily="2" charset="0"/>
                <a:ea typeface="Helvetica Light" charset="0"/>
                <a:cs typeface="Helvetica Light" charset="0"/>
                <a:sym typeface="Wingdings" pitchFamily="2" charset="2"/>
              </a:rPr>
              <a:t>11</a:t>
            </a:r>
            <a:r>
              <a:rPr lang="en-CH" sz="1200" dirty="0">
                <a:solidFill>
                  <a:srgbClr val="099809"/>
                </a:solidFill>
                <a:latin typeface="Helvetica" pitchFamily="2" charset="0"/>
                <a:ea typeface="Helvetica Light" charset="0"/>
                <a:cs typeface="Helvetica Light" charset="0"/>
                <a:sym typeface="Wingdings" pitchFamily="2" charset="2"/>
              </a:rPr>
              <a:t> p / bunch </a:t>
            </a:r>
          </a:p>
        </p:txBody>
      </p:sp>
      <p:cxnSp>
        <p:nvCxnSpPr>
          <p:cNvPr id="71" name="Straight Connector 70">
            <a:extLst>
              <a:ext uri="{FF2B5EF4-FFF2-40B4-BE49-F238E27FC236}">
                <a16:creationId xmlns:a16="http://schemas.microsoft.com/office/drawing/2014/main" id="{A45EE03C-BE80-997F-2D89-000483C39AB0}"/>
              </a:ext>
            </a:extLst>
          </p:cNvPr>
          <p:cNvCxnSpPr>
            <a:cxnSpLocks/>
          </p:cNvCxnSpPr>
          <p:nvPr/>
        </p:nvCxnSpPr>
        <p:spPr>
          <a:xfrm>
            <a:off x="2490438" y="3321037"/>
            <a:ext cx="3087474" cy="0"/>
          </a:xfrm>
          <a:prstGeom prst="line">
            <a:avLst/>
          </a:prstGeom>
          <a:ln w="12700">
            <a:solidFill>
              <a:srgbClr val="E7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FC3CC5B1-81ED-99C1-F241-3DA5C8968AB9}"/>
              </a:ext>
            </a:extLst>
          </p:cNvPr>
          <p:cNvCxnSpPr>
            <a:cxnSpLocks/>
          </p:cNvCxnSpPr>
          <p:nvPr/>
        </p:nvCxnSpPr>
        <p:spPr>
          <a:xfrm flipH="1">
            <a:off x="5632961" y="2049499"/>
            <a:ext cx="1341813" cy="1228053"/>
          </a:xfrm>
          <a:prstGeom prst="straightConnector1">
            <a:avLst/>
          </a:prstGeom>
          <a:ln w="3175">
            <a:solidFill>
              <a:schemeClr val="tx1">
                <a:lumMod val="75000"/>
                <a:lumOff val="2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D89D7BBE-61D8-37F7-78F0-C0E5CEDFD5E2}"/>
              </a:ext>
            </a:extLst>
          </p:cNvPr>
          <p:cNvSpPr txBox="1"/>
          <p:nvPr/>
        </p:nvSpPr>
        <p:spPr>
          <a:xfrm>
            <a:off x="1648525" y="6041670"/>
            <a:ext cx="3534942" cy="400110"/>
          </a:xfrm>
          <a:prstGeom prst="rect">
            <a:avLst/>
          </a:prstGeom>
          <a:noFill/>
        </p:spPr>
        <p:txBody>
          <a:bodyPr wrap="none" rtlCol="0">
            <a:spAutoFit/>
          </a:bodyPr>
          <a:lstStyle/>
          <a:p>
            <a:pPr>
              <a:spcBef>
                <a:spcPts val="3000"/>
              </a:spcBef>
              <a:tabLst>
                <a:tab pos="1820863" algn="l"/>
                <a:tab pos="2217738" algn="l"/>
                <a:tab pos="2349500" algn="l"/>
              </a:tabLst>
            </a:pPr>
            <a:r>
              <a:rPr lang="en-CH" sz="1000" dirty="0">
                <a:solidFill>
                  <a:schemeClr val="tx1">
                    <a:lumMod val="75000"/>
                    <a:lumOff val="25000"/>
                  </a:schemeClr>
                </a:solidFill>
                <a:latin typeface="Helvetica Light" charset="0"/>
                <a:ea typeface="Helvetica Light" charset="0"/>
                <a:cs typeface="Helvetica Light" charset="0"/>
                <a:sym typeface="Wingdings" pitchFamily="2" charset="2"/>
              </a:rPr>
              <a:t>Delivered integrated luminosity in this fill: 	947 pb</a:t>
            </a:r>
            <a:r>
              <a:rPr lang="en-CH" sz="1000" baseline="30000" dirty="0">
                <a:solidFill>
                  <a:schemeClr val="tx1">
                    <a:lumMod val="75000"/>
                    <a:lumOff val="25000"/>
                  </a:schemeClr>
                </a:solidFill>
                <a:latin typeface="Helvetica Light" charset="0"/>
                <a:ea typeface="Helvetica Light" charset="0"/>
                <a:cs typeface="Helvetica Light" charset="0"/>
                <a:sym typeface="Wingdings" pitchFamily="2" charset="2"/>
              </a:rPr>
              <a:t>–1</a:t>
            </a:r>
          </a:p>
          <a:p>
            <a:pPr>
              <a:tabLst>
                <a:tab pos="1820863" algn="l"/>
                <a:tab pos="2217738" algn="l"/>
                <a:tab pos="2349500" algn="l"/>
              </a:tabLst>
            </a:pPr>
            <a:r>
              <a:rPr lang="en-CH" sz="1000" dirty="0">
                <a:solidFill>
                  <a:schemeClr val="tx1">
                    <a:lumMod val="75000"/>
                    <a:lumOff val="25000"/>
                  </a:schemeClr>
                </a:solidFill>
                <a:latin typeface="Helvetica Light" charset="0"/>
                <a:ea typeface="Helvetica Light" charset="0"/>
                <a:cs typeface="Helvetica Light" charset="0"/>
                <a:sym typeface="Wingdings" pitchFamily="2" charset="2"/>
              </a:rPr>
              <a:t>ATLAS recorded luminosity : 			917 pb</a:t>
            </a:r>
            <a:r>
              <a:rPr lang="en-CH" sz="1000" baseline="30000" dirty="0">
                <a:solidFill>
                  <a:schemeClr val="tx1">
                    <a:lumMod val="75000"/>
                    <a:lumOff val="25000"/>
                  </a:schemeClr>
                </a:solidFill>
                <a:latin typeface="Helvetica Light" charset="0"/>
                <a:ea typeface="Helvetica Light" charset="0"/>
                <a:cs typeface="Helvetica Light" charset="0"/>
                <a:sym typeface="Wingdings" pitchFamily="2" charset="2"/>
              </a:rPr>
              <a:t>–1</a:t>
            </a:r>
            <a:r>
              <a:rPr lang="en-CH" sz="1000" dirty="0">
                <a:solidFill>
                  <a:schemeClr val="tx1">
                    <a:lumMod val="75000"/>
                    <a:lumOff val="25000"/>
                  </a:schemeClr>
                </a:solidFill>
                <a:latin typeface="Helvetica Light" charset="0"/>
                <a:ea typeface="Helvetica Light" charset="0"/>
                <a:cs typeface="Helvetica Light" charset="0"/>
                <a:sym typeface="Wingdings" pitchFamily="2" charset="2"/>
              </a:rPr>
              <a:t> (96.9%)</a:t>
            </a:r>
          </a:p>
        </p:txBody>
      </p:sp>
      <p:pic>
        <p:nvPicPr>
          <p:cNvPr id="74" name="Picture 73">
            <a:extLst>
              <a:ext uri="{FF2B5EF4-FFF2-40B4-BE49-F238E27FC236}">
                <a16:creationId xmlns:a16="http://schemas.microsoft.com/office/drawing/2014/main" id="{5D42C641-754A-7E70-0B3B-544F0843BD52}"/>
              </a:ext>
            </a:extLst>
          </p:cNvPr>
          <p:cNvPicPr>
            <a:picLocks noChangeAspect="1"/>
          </p:cNvPicPr>
          <p:nvPr/>
        </p:nvPicPr>
        <p:blipFill>
          <a:blip r:embed="rId3"/>
          <a:srcRect l="6924" r="10059"/>
          <a:stretch>
            <a:fillRect/>
          </a:stretch>
        </p:blipFill>
        <p:spPr>
          <a:xfrm>
            <a:off x="7650675" y="3313833"/>
            <a:ext cx="2838006" cy="2456584"/>
          </a:xfrm>
          <a:prstGeom prst="rect">
            <a:avLst/>
          </a:prstGeom>
        </p:spPr>
      </p:pic>
      <p:sp>
        <p:nvSpPr>
          <p:cNvPr id="75" name="TextBox 74">
            <a:extLst>
              <a:ext uri="{FF2B5EF4-FFF2-40B4-BE49-F238E27FC236}">
                <a16:creationId xmlns:a16="http://schemas.microsoft.com/office/drawing/2014/main" id="{E0F9D8B1-EEC2-0130-149E-EF7E27345F5E}"/>
              </a:ext>
            </a:extLst>
          </p:cNvPr>
          <p:cNvSpPr txBox="1"/>
          <p:nvPr/>
        </p:nvSpPr>
        <p:spPr>
          <a:xfrm>
            <a:off x="8087997" y="4941253"/>
            <a:ext cx="2064490" cy="369332"/>
          </a:xfrm>
          <a:prstGeom prst="rect">
            <a:avLst/>
          </a:prstGeom>
          <a:solidFill>
            <a:schemeClr val="bg1"/>
          </a:solidFill>
        </p:spPr>
        <p:txBody>
          <a:bodyPr wrap="square" lIns="36000" tIns="0" rIns="36000" bIns="0">
            <a:spAutoFit/>
          </a:bodyPr>
          <a:lstStyle/>
          <a:p>
            <a:pPr algn="r"/>
            <a:r>
              <a:rPr kumimoji="0" lang="en-GB" sz="1200" u="none" strike="noStrike" kern="1200" cap="none" spc="0" normalizeH="0" baseline="0" noProof="0" dirty="0">
                <a:ln>
                  <a:noFill/>
                </a:ln>
                <a:solidFill>
                  <a:schemeClr val="tx1">
                    <a:lumMod val="75000"/>
                    <a:lumOff val="25000"/>
                  </a:schemeClr>
                </a:solidFill>
                <a:effectLst/>
                <a:uLnTx/>
                <a:uFillTx/>
                <a:latin typeface="Helvetica" pitchFamily="2" charset="0"/>
              </a:rPr>
              <a:t>β* levelling 120 → 60 / 18 cm (shown is average) </a:t>
            </a:r>
            <a:endParaRPr lang="en-CH" sz="1400" dirty="0">
              <a:solidFill>
                <a:schemeClr val="tx1">
                  <a:lumMod val="75000"/>
                  <a:lumOff val="25000"/>
                </a:schemeClr>
              </a:solidFill>
              <a:latin typeface="Helvetica" pitchFamily="2" charset="0"/>
            </a:endParaRPr>
          </a:p>
        </p:txBody>
      </p:sp>
      <p:pic>
        <p:nvPicPr>
          <p:cNvPr id="76" name="Picture 75">
            <a:extLst>
              <a:ext uri="{FF2B5EF4-FFF2-40B4-BE49-F238E27FC236}">
                <a16:creationId xmlns:a16="http://schemas.microsoft.com/office/drawing/2014/main" id="{F379D1F5-C4D0-1F9B-FED0-4EDDC490EC65}"/>
              </a:ext>
            </a:extLst>
          </p:cNvPr>
          <p:cNvPicPr>
            <a:picLocks noChangeAspect="1"/>
          </p:cNvPicPr>
          <p:nvPr/>
        </p:nvPicPr>
        <p:blipFill>
          <a:blip r:embed="rId4"/>
          <a:srcRect l="7013" r="11706" b="65539"/>
          <a:stretch>
            <a:fillRect/>
          </a:stretch>
        </p:blipFill>
        <p:spPr>
          <a:xfrm>
            <a:off x="7650675" y="2520152"/>
            <a:ext cx="2778632" cy="846558"/>
          </a:xfrm>
          <a:prstGeom prst="rect">
            <a:avLst/>
          </a:prstGeom>
        </p:spPr>
      </p:pic>
      <p:sp>
        <p:nvSpPr>
          <p:cNvPr id="77" name="TextBox 76">
            <a:extLst>
              <a:ext uri="{FF2B5EF4-FFF2-40B4-BE49-F238E27FC236}">
                <a16:creationId xmlns:a16="http://schemas.microsoft.com/office/drawing/2014/main" id="{E69ABB3F-D9E3-FD3E-FFB5-9B87B420559F}"/>
              </a:ext>
            </a:extLst>
          </p:cNvPr>
          <p:cNvSpPr txBox="1"/>
          <p:nvPr/>
        </p:nvSpPr>
        <p:spPr>
          <a:xfrm rot="16200000">
            <a:off x="7122338" y="3648643"/>
            <a:ext cx="825468" cy="261610"/>
          </a:xfrm>
          <a:prstGeom prst="rect">
            <a:avLst/>
          </a:prstGeom>
          <a:noFill/>
        </p:spPr>
        <p:txBody>
          <a:bodyPr wrap="square">
            <a:spAutoFit/>
          </a:bodyPr>
          <a:lstStyle/>
          <a:p>
            <a:pPr algn="r"/>
            <a:r>
              <a:rPr kumimoji="0" lang="en-GB" sz="1050" u="none" strike="noStrike" kern="1200" cap="none" spc="0" normalizeH="0" baseline="0" noProof="0" dirty="0">
                <a:ln>
                  <a:noFill/>
                </a:ln>
                <a:solidFill>
                  <a:schemeClr val="tx1">
                    <a:lumMod val="75000"/>
                    <a:lumOff val="25000"/>
                  </a:schemeClr>
                </a:solidFill>
                <a:effectLst/>
                <a:uLnTx/>
                <a:uFillTx/>
                <a:latin typeface="Helvetica" pitchFamily="2" charset="0"/>
              </a:rPr>
              <a:t>β* (m) </a:t>
            </a:r>
            <a:endParaRPr lang="en-GB" sz="1050" dirty="0"/>
          </a:p>
        </p:txBody>
      </p:sp>
      <p:sp>
        <p:nvSpPr>
          <p:cNvPr id="78" name="TextBox 77">
            <a:extLst>
              <a:ext uri="{FF2B5EF4-FFF2-40B4-BE49-F238E27FC236}">
                <a16:creationId xmlns:a16="http://schemas.microsoft.com/office/drawing/2014/main" id="{54C84D13-9CD2-52A2-153B-DF2D84F34C3F}"/>
              </a:ext>
            </a:extLst>
          </p:cNvPr>
          <p:cNvSpPr txBox="1"/>
          <p:nvPr/>
        </p:nvSpPr>
        <p:spPr>
          <a:xfrm rot="16200000">
            <a:off x="7131001" y="2820878"/>
            <a:ext cx="825468" cy="261610"/>
          </a:xfrm>
          <a:prstGeom prst="rect">
            <a:avLst/>
          </a:prstGeom>
          <a:noFill/>
        </p:spPr>
        <p:txBody>
          <a:bodyPr wrap="square">
            <a:spAutoFit/>
          </a:bodyPr>
          <a:lstStyle/>
          <a:p>
            <a:pPr algn="r"/>
            <a:r>
              <a:rPr kumimoji="0" lang="en-GB" sz="1050" u="none" strike="noStrike" kern="1200" cap="none" spc="0" normalizeH="0" baseline="0" noProof="0" dirty="0" err="1">
                <a:ln>
                  <a:noFill/>
                </a:ln>
                <a:solidFill>
                  <a:schemeClr val="tx1">
                    <a:lumMod val="75000"/>
                    <a:lumOff val="25000"/>
                  </a:schemeClr>
                </a:solidFill>
                <a:effectLst/>
                <a:uLnTx/>
                <a:uFillTx/>
                <a:latin typeface="Helvetica" pitchFamily="2" charset="0"/>
              </a:rPr>
              <a:t>θ</a:t>
            </a:r>
            <a:r>
              <a:rPr kumimoji="0" lang="en-GB" sz="1050" u="none" strike="noStrike" kern="1200" cap="none" spc="0" normalizeH="0" baseline="0" noProof="0" dirty="0">
                <a:ln>
                  <a:noFill/>
                </a:ln>
                <a:solidFill>
                  <a:schemeClr val="tx1">
                    <a:lumMod val="75000"/>
                    <a:lumOff val="25000"/>
                  </a:schemeClr>
                </a:solidFill>
                <a:effectLst/>
                <a:uLnTx/>
                <a:uFillTx/>
                <a:latin typeface="Helvetica" pitchFamily="2" charset="0"/>
              </a:rPr>
              <a:t> (</a:t>
            </a:r>
            <a:r>
              <a:rPr kumimoji="0" lang="en-GB" sz="1050" u="none" strike="noStrike" kern="1200" cap="none" spc="0" normalizeH="0" baseline="0" noProof="0" dirty="0" err="1">
                <a:ln>
                  <a:noFill/>
                </a:ln>
                <a:solidFill>
                  <a:schemeClr val="tx1">
                    <a:lumMod val="75000"/>
                    <a:lumOff val="25000"/>
                  </a:schemeClr>
                </a:solidFill>
                <a:effectLst/>
                <a:uLnTx/>
                <a:uFillTx/>
                <a:latin typeface="Helvetica" pitchFamily="2" charset="0"/>
              </a:rPr>
              <a:t>μrad</a:t>
            </a:r>
            <a:r>
              <a:rPr kumimoji="0" lang="en-GB" sz="1050" u="none" strike="noStrike" kern="1200" cap="none" spc="0" normalizeH="0" baseline="0" noProof="0" dirty="0">
                <a:ln>
                  <a:noFill/>
                </a:ln>
                <a:solidFill>
                  <a:schemeClr val="tx1">
                    <a:lumMod val="75000"/>
                    <a:lumOff val="25000"/>
                  </a:schemeClr>
                </a:solidFill>
                <a:effectLst/>
                <a:uLnTx/>
                <a:uFillTx/>
                <a:latin typeface="Helvetica" pitchFamily="2" charset="0"/>
              </a:rPr>
              <a:t>)</a:t>
            </a:r>
            <a:endParaRPr lang="en-GB" sz="1050" dirty="0"/>
          </a:p>
        </p:txBody>
      </p:sp>
      <p:sp>
        <p:nvSpPr>
          <p:cNvPr id="79" name="TextBox 78">
            <a:extLst>
              <a:ext uri="{FF2B5EF4-FFF2-40B4-BE49-F238E27FC236}">
                <a16:creationId xmlns:a16="http://schemas.microsoft.com/office/drawing/2014/main" id="{7DB72076-B35E-2396-9ED6-3E6B6D633671}"/>
              </a:ext>
            </a:extLst>
          </p:cNvPr>
          <p:cNvSpPr txBox="1"/>
          <p:nvPr/>
        </p:nvSpPr>
        <p:spPr>
          <a:xfrm>
            <a:off x="8150627" y="2828708"/>
            <a:ext cx="1195501" cy="553998"/>
          </a:xfrm>
          <a:prstGeom prst="rect">
            <a:avLst/>
          </a:prstGeom>
          <a:solidFill>
            <a:schemeClr val="bg1"/>
          </a:solidFill>
        </p:spPr>
        <p:txBody>
          <a:bodyPr wrap="square" lIns="36000" tIns="0" rIns="36000" bIns="0">
            <a:spAutoFit/>
          </a:bodyPr>
          <a:lstStyle/>
          <a:p>
            <a:r>
              <a:rPr kumimoji="0" lang="en-GB" sz="1200" u="none" strike="noStrike" kern="1200" cap="none" spc="0" normalizeH="0" baseline="0" noProof="0" dirty="0">
                <a:ln>
                  <a:noFill/>
                </a:ln>
                <a:solidFill>
                  <a:schemeClr val="tx1">
                    <a:lumMod val="75000"/>
                    <a:lumOff val="25000"/>
                  </a:schemeClr>
                </a:solidFill>
                <a:effectLst/>
                <a:uLnTx/>
                <a:uFillTx/>
                <a:latin typeface="Helvetica" pitchFamily="2" charset="0"/>
              </a:rPr>
              <a:t>Crossing angle levelling:                160 </a:t>
            </a:r>
            <a:r>
              <a:rPr lang="en-GB" sz="1200" dirty="0">
                <a:solidFill>
                  <a:schemeClr val="tx1">
                    <a:lumMod val="75000"/>
                    <a:lumOff val="25000"/>
                  </a:schemeClr>
                </a:solidFill>
                <a:latin typeface="Helvetica" pitchFamily="2" charset="0"/>
              </a:rPr>
              <a:t>→ 120 </a:t>
            </a:r>
            <a:r>
              <a:rPr lang="en-GB" sz="1200" dirty="0" err="1">
                <a:solidFill>
                  <a:schemeClr val="tx1">
                    <a:lumMod val="75000"/>
                    <a:lumOff val="25000"/>
                  </a:schemeClr>
                </a:solidFill>
                <a:latin typeface="Helvetica" pitchFamily="2" charset="0"/>
              </a:rPr>
              <a:t>μrad</a:t>
            </a:r>
            <a:endParaRPr lang="en-CH" sz="1200" dirty="0">
              <a:solidFill>
                <a:schemeClr val="tx1">
                  <a:lumMod val="75000"/>
                  <a:lumOff val="25000"/>
                </a:schemeClr>
              </a:solidFill>
              <a:latin typeface="Helvetica" pitchFamily="2" charset="0"/>
            </a:endParaRPr>
          </a:p>
        </p:txBody>
      </p:sp>
    </p:spTree>
    <p:extLst>
      <p:ext uri="{BB962C8B-B14F-4D97-AF65-F5344CB8AC3E}">
        <p14:creationId xmlns:p14="http://schemas.microsoft.com/office/powerpoint/2010/main" val="35016973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DB240-46C4-9C42-FEDA-C7EEFBA40AF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F9A456-3188-F81E-013F-8188AD417DF9}"/>
              </a:ext>
            </a:extLst>
          </p:cNvPr>
          <p:cNvSpPr>
            <a:spLocks noGrp="1"/>
          </p:cNvSpPr>
          <p:nvPr>
            <p:ph type="sldNum" sz="quarter" idx="4"/>
          </p:nvPr>
        </p:nvSpPr>
        <p:spPr/>
        <p:txBody>
          <a:bodyPr/>
          <a:lstStyle/>
          <a:p>
            <a:pPr>
              <a:defRPr/>
            </a:pPr>
            <a:fld id="{611C2F03-9E95-40C9-A99F-3C4F7EE8CF2A}" type="slidenum">
              <a:rPr lang="en-GB" noProof="0">
                <a:solidFill>
                  <a:srgbClr val="000000">
                    <a:lumMod val="50000"/>
                    <a:lumOff val="50000"/>
                  </a:srgbClr>
                </a:solidFill>
              </a:rPr>
              <a:pPr>
                <a:defRPr/>
              </a:pPr>
              <a:t>62</a:t>
            </a:fld>
            <a:endParaRPr lang="en-GB" noProof="0">
              <a:solidFill>
                <a:srgbClr val="000000">
                  <a:lumMod val="50000"/>
                  <a:lumOff val="50000"/>
                </a:srgbClr>
              </a:solidFill>
            </a:endParaRPr>
          </a:p>
        </p:txBody>
      </p:sp>
      <p:sp>
        <p:nvSpPr>
          <p:cNvPr id="5" name="TextBox 4">
            <a:extLst>
              <a:ext uri="{FF2B5EF4-FFF2-40B4-BE49-F238E27FC236}">
                <a16:creationId xmlns:a16="http://schemas.microsoft.com/office/drawing/2014/main" id="{E7C56369-6D28-1554-AD70-E2B82933F93D}"/>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Delivered luminosity</a:t>
            </a:r>
            <a:endParaRPr lang="en-US" sz="2800" dirty="0">
              <a:solidFill>
                <a:srgbClr val="0D7FBF"/>
              </a:solidFill>
              <a:latin typeface="Helvetica Light" pitchFamily="2" charset="0"/>
              <a:ea typeface="Trebuchet MS" pitchFamily="-84" charset="0"/>
              <a:cs typeface="Helvetica Light"/>
            </a:endParaRPr>
          </a:p>
        </p:txBody>
      </p:sp>
      <p:sp>
        <p:nvSpPr>
          <p:cNvPr id="7" name="Rectangle 6">
            <a:extLst>
              <a:ext uri="{FF2B5EF4-FFF2-40B4-BE49-F238E27FC236}">
                <a16:creationId xmlns:a16="http://schemas.microsoft.com/office/drawing/2014/main" id="{A40FF0BA-8654-83D3-574A-90F2A2ECAAFF}"/>
              </a:ext>
            </a:extLst>
          </p:cNvPr>
          <p:cNvSpPr/>
          <p:nvPr/>
        </p:nvSpPr>
        <p:spPr>
          <a:xfrm>
            <a:off x="627665" y="1104597"/>
            <a:ext cx="11550047" cy="338554"/>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Superb LHC performance </a:t>
            </a:r>
            <a:r>
              <a:rPr lang="en-GB" sz="1600" dirty="0">
                <a:solidFill>
                  <a:srgbClr val="000000"/>
                </a:solidFill>
                <a:latin typeface="Helvetica" pitchFamily="2" charset="0"/>
              </a:rPr>
              <a:t>in 2024 through 2026 — Run 2+3 &gt; 3 × Run 2; &gt; 450 fb</a:t>
            </a:r>
            <a:r>
              <a:rPr lang="en-GB" sz="1600" baseline="30000" dirty="0">
                <a:solidFill>
                  <a:srgbClr val="000000"/>
                </a:solidFill>
                <a:latin typeface="Helvetica" pitchFamily="2" charset="0"/>
              </a:rPr>
              <a:t>–1</a:t>
            </a:r>
            <a:r>
              <a:rPr lang="en-GB" sz="1600" dirty="0">
                <a:solidFill>
                  <a:srgbClr val="000000"/>
                </a:solidFill>
                <a:latin typeface="Helvetica" pitchFamily="2" charset="0"/>
              </a:rPr>
              <a:t> good physics data at 13 &amp; 13.6 TeV</a:t>
            </a:r>
            <a:endParaRPr lang="en-GB" sz="1600" baseline="30000" dirty="0">
              <a:solidFill>
                <a:srgbClr val="000000"/>
              </a:solidFill>
              <a:latin typeface="Helvetica" pitchFamily="2" charset="0"/>
            </a:endParaRPr>
          </a:p>
        </p:txBody>
      </p:sp>
      <p:pic>
        <p:nvPicPr>
          <p:cNvPr id="3" name="Picture 2">
            <a:extLst>
              <a:ext uri="{FF2B5EF4-FFF2-40B4-BE49-F238E27FC236}">
                <a16:creationId xmlns:a16="http://schemas.microsoft.com/office/drawing/2014/main" id="{442BF024-152E-CB3E-132D-99BA00A470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641" y="1543898"/>
            <a:ext cx="9120326" cy="5049451"/>
          </a:xfrm>
          <a:prstGeom prst="rect">
            <a:avLst/>
          </a:prstGeom>
        </p:spPr>
      </p:pic>
      <p:sp>
        <p:nvSpPr>
          <p:cNvPr id="4" name="TextBox 3">
            <a:extLst>
              <a:ext uri="{FF2B5EF4-FFF2-40B4-BE49-F238E27FC236}">
                <a16:creationId xmlns:a16="http://schemas.microsoft.com/office/drawing/2014/main" id="{50D429DA-AB39-F0B3-BE2D-A3E55C2661BB}"/>
              </a:ext>
            </a:extLst>
          </p:cNvPr>
          <p:cNvSpPr txBox="1"/>
          <p:nvPr/>
        </p:nvSpPr>
        <p:spPr>
          <a:xfrm>
            <a:off x="10020291" y="1988775"/>
            <a:ext cx="2254516" cy="461665"/>
          </a:xfrm>
          <a:prstGeom prst="rect">
            <a:avLst/>
          </a:prstGeom>
          <a:noFill/>
        </p:spPr>
        <p:txBody>
          <a:bodyPr wrap="square" rtlCol="0">
            <a:spAutoFit/>
          </a:bodyPr>
          <a:lstStyle/>
          <a:p>
            <a:pPr marL="0">
              <a:spcBef>
                <a:spcPts val="3000"/>
              </a:spcBef>
            </a:pPr>
            <a:r>
              <a:rPr lang="en-GB" sz="1200" b="1" noProof="0" dirty="0">
                <a:solidFill>
                  <a:schemeClr val="tx1">
                    <a:lumMod val="75000"/>
                    <a:lumOff val="25000"/>
                  </a:schemeClr>
                </a:solidFill>
                <a:latin typeface="Helvetica" pitchFamily="2" charset="0"/>
                <a:ea typeface="Helvetica Light" charset="0"/>
                <a:cs typeface="Helvetica Light" charset="0"/>
                <a:sym typeface="Wingdings" pitchFamily="2" charset="2"/>
              </a:rPr>
              <a:t>Total delivered luminosity (ATLAS, CMS): </a:t>
            </a:r>
            <a:r>
              <a:rPr lang="en-GB" sz="1200" b="1" dirty="0">
                <a:solidFill>
                  <a:schemeClr val="tx1">
                    <a:lumMod val="75000"/>
                    <a:lumOff val="25000"/>
                  </a:schemeClr>
                </a:solidFill>
                <a:latin typeface="Helvetica" pitchFamily="2" charset="0"/>
                <a:ea typeface="Helvetica Light" charset="0"/>
                <a:cs typeface="Helvetica Light" charset="0"/>
                <a:sym typeface="Wingdings" pitchFamily="2" charset="2"/>
              </a:rPr>
              <a:t>548</a:t>
            </a:r>
            <a:r>
              <a:rPr lang="en-GB" sz="1200" b="1" noProof="0" dirty="0">
                <a:solidFill>
                  <a:schemeClr val="tx1">
                    <a:lumMod val="75000"/>
                    <a:lumOff val="25000"/>
                  </a:schemeClr>
                </a:solidFill>
                <a:latin typeface="Helvetica" pitchFamily="2" charset="0"/>
                <a:ea typeface="Helvetica Light" charset="0"/>
                <a:cs typeface="Helvetica Light" charset="0"/>
                <a:sym typeface="Wingdings" pitchFamily="2" charset="2"/>
              </a:rPr>
              <a:t> fb</a:t>
            </a:r>
            <a:r>
              <a:rPr lang="en-GB" sz="1200" b="1" baseline="30000" noProof="0" dirty="0">
                <a:solidFill>
                  <a:schemeClr val="tx1">
                    <a:lumMod val="75000"/>
                    <a:lumOff val="25000"/>
                  </a:schemeClr>
                </a:solidFill>
                <a:latin typeface="Helvetica" pitchFamily="2" charset="0"/>
                <a:ea typeface="Helvetica Light" charset="0"/>
                <a:cs typeface="Helvetica Light" charset="0"/>
                <a:sym typeface="Wingdings" pitchFamily="2" charset="2"/>
              </a:rPr>
              <a:t>–1</a:t>
            </a:r>
          </a:p>
        </p:txBody>
      </p:sp>
      <p:cxnSp>
        <p:nvCxnSpPr>
          <p:cNvPr id="8" name="Straight Connector 7">
            <a:extLst>
              <a:ext uri="{FF2B5EF4-FFF2-40B4-BE49-F238E27FC236}">
                <a16:creationId xmlns:a16="http://schemas.microsoft.com/office/drawing/2014/main" id="{42780721-E2D0-AD7D-C6EE-FF7593D68882}"/>
              </a:ext>
            </a:extLst>
          </p:cNvPr>
          <p:cNvCxnSpPr>
            <a:cxnSpLocks/>
          </p:cNvCxnSpPr>
          <p:nvPr/>
        </p:nvCxnSpPr>
        <p:spPr>
          <a:xfrm>
            <a:off x="2326095" y="3966255"/>
            <a:ext cx="7667692" cy="0"/>
          </a:xfrm>
          <a:prstGeom prst="line">
            <a:avLst/>
          </a:prstGeom>
          <a:ln w="12700">
            <a:solidFill>
              <a:srgbClr val="E7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FF90FCD-09DA-80CF-BAB3-284AF504C46D}"/>
              </a:ext>
            </a:extLst>
          </p:cNvPr>
          <p:cNvSpPr txBox="1"/>
          <p:nvPr/>
        </p:nvSpPr>
        <p:spPr>
          <a:xfrm>
            <a:off x="10020291" y="3755780"/>
            <a:ext cx="1707538" cy="430887"/>
          </a:xfrm>
          <a:prstGeom prst="rect">
            <a:avLst/>
          </a:prstGeom>
          <a:noFill/>
        </p:spPr>
        <p:txBody>
          <a:bodyPr wrap="square" rtlCol="0">
            <a:spAutoFit/>
          </a:bodyPr>
          <a:lstStyle/>
          <a:p>
            <a:pPr marL="0">
              <a:spcBef>
                <a:spcPts val="3000"/>
              </a:spcBef>
            </a:pPr>
            <a:r>
              <a:rPr lang="en-CH" sz="1100" dirty="0">
                <a:solidFill>
                  <a:srgbClr val="C00000"/>
                </a:solidFill>
                <a:latin typeface="Helvetica Light" charset="0"/>
                <a:ea typeface="Helvetica Light" charset="0"/>
                <a:cs typeface="Helvetica Light" charset="0"/>
                <a:sym typeface="Wingdings" pitchFamily="2" charset="2"/>
              </a:rPr>
              <a:t>LHC design value per experiment 300 fb</a:t>
            </a:r>
            <a:r>
              <a:rPr lang="en-CH" sz="1100" baseline="30000" dirty="0">
                <a:solidFill>
                  <a:srgbClr val="C00000"/>
                </a:solidFill>
                <a:latin typeface="Helvetica Light" charset="0"/>
                <a:ea typeface="Helvetica Light" charset="0"/>
                <a:cs typeface="Helvetica Light" charset="0"/>
                <a:sym typeface="Wingdings" pitchFamily="2" charset="2"/>
              </a:rPr>
              <a:t>–1</a:t>
            </a:r>
          </a:p>
        </p:txBody>
      </p:sp>
      <p:cxnSp>
        <p:nvCxnSpPr>
          <p:cNvPr id="18" name="Straight Connector 17">
            <a:extLst>
              <a:ext uri="{FF2B5EF4-FFF2-40B4-BE49-F238E27FC236}">
                <a16:creationId xmlns:a16="http://schemas.microsoft.com/office/drawing/2014/main" id="{3C8B6F0E-853D-56A7-CEFF-1C76EEA19E80}"/>
              </a:ext>
            </a:extLst>
          </p:cNvPr>
          <p:cNvCxnSpPr>
            <a:cxnSpLocks/>
          </p:cNvCxnSpPr>
          <p:nvPr/>
        </p:nvCxnSpPr>
        <p:spPr>
          <a:xfrm>
            <a:off x="9422297" y="2243338"/>
            <a:ext cx="571490" cy="0"/>
          </a:xfrm>
          <a:prstGeom prst="line">
            <a:avLst/>
          </a:prstGeom>
          <a:ln w="12700">
            <a:solidFill>
              <a:schemeClr val="tx1">
                <a:lumMod val="85000"/>
                <a:lumOff val="15000"/>
              </a:schemeClr>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4669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9AFA1-B606-BCA4-BF93-100F4B0EFA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F3742-245C-8D07-4FEC-526A60DACC3D}"/>
              </a:ext>
            </a:extLst>
          </p:cNvPr>
          <p:cNvSpPr>
            <a:spLocks noGrp="1"/>
          </p:cNvSpPr>
          <p:nvPr>
            <p:ph type="sldNum" sz="quarter" idx="4"/>
          </p:nvPr>
        </p:nvSpPr>
        <p:spPr/>
        <p:txBody>
          <a:bodyPr/>
          <a:lstStyle/>
          <a:p>
            <a:pPr>
              <a:defRPr/>
            </a:pPr>
            <a:fld id="{611C2F03-9E95-40C9-A99F-3C4F7EE8CF2A}" type="slidenum">
              <a:rPr lang="en-GB" noProof="0">
                <a:solidFill>
                  <a:srgbClr val="000000">
                    <a:lumMod val="50000"/>
                    <a:lumOff val="50000"/>
                  </a:srgbClr>
                </a:solidFill>
              </a:rPr>
              <a:pPr>
                <a:defRPr/>
              </a:pPr>
              <a:t>63</a:t>
            </a:fld>
            <a:endParaRPr lang="en-GB" noProof="0">
              <a:solidFill>
                <a:srgbClr val="000000">
                  <a:lumMod val="50000"/>
                  <a:lumOff val="50000"/>
                </a:srgbClr>
              </a:solidFill>
            </a:endParaRPr>
          </a:p>
        </p:txBody>
      </p:sp>
      <p:sp>
        <p:nvSpPr>
          <p:cNvPr id="5" name="TextBox 4">
            <a:extLst>
              <a:ext uri="{FF2B5EF4-FFF2-40B4-BE49-F238E27FC236}">
                <a16:creationId xmlns:a16="http://schemas.microsoft.com/office/drawing/2014/main" id="{BF224E59-C6CC-24E8-4B73-57663959DB5C}"/>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Some conclusions from today’s lecture</a:t>
            </a:r>
            <a:endParaRPr lang="en-US" sz="2800" dirty="0">
              <a:solidFill>
                <a:srgbClr val="0D7FBF"/>
              </a:solidFill>
              <a:latin typeface="Helvetica Light" pitchFamily="2" charset="0"/>
              <a:ea typeface="Trebuchet MS" pitchFamily="-84" charset="0"/>
              <a:cs typeface="Helvetica Light"/>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D81F112-4471-9EE7-8486-1F58370FB176}"/>
                  </a:ext>
                </a:extLst>
              </p:cNvPr>
              <p:cNvSpPr/>
              <p:nvPr/>
            </p:nvSpPr>
            <p:spPr>
              <a:xfrm>
                <a:off x="641953" y="1132304"/>
                <a:ext cx="11092847" cy="5055230"/>
              </a:xfrm>
              <a:prstGeom prst="rect">
                <a:avLst/>
              </a:prstGeom>
            </p:spPr>
            <p:txBody>
              <a:bodyPr wrap="square">
                <a:spAutoFit/>
              </a:bodyPr>
              <a:lstStyle/>
              <a:p>
                <a:pPr lvl="1">
                  <a:spcBef>
                    <a:spcPts val="30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The universe is a strange place</a:t>
                </a:r>
              </a:p>
              <a:p>
                <a:pPr lvl="1">
                  <a:spcBef>
                    <a:spcPts val="15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The gauge sector is tightly constrained by symmetry, new physics effects are typically suppressed by </a:t>
                </a:r>
                <a14:m>
                  <m:oMath xmlns:m="http://schemas.openxmlformats.org/officeDocument/2006/math">
                    <m:f>
                      <m:fPr>
                        <m:type m:val="lin"/>
                        <m:ctrlPr>
                          <a:rPr lang="en-GB" sz="2000" b="0" i="1"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fPr>
                      <m:num>
                        <m:sSup>
                          <m:sSupPr>
                            <m:ctrlPr>
                              <a:rPr lang="en-GB" sz="2000" b="0" i="1"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ctrlPr>
                          </m:sSupPr>
                          <m:e>
                            <m:r>
                              <a:rPr lang="en-GB" sz="2000" b="0" i="1" smtClean="0">
                                <a:solidFill>
                                  <a:schemeClr val="tx1">
                                    <a:lumMod val="75000"/>
                                    <a:lumOff val="25000"/>
                                  </a:schemeClr>
                                </a:solidFill>
                                <a:latin typeface="Cambria Math" panose="02040503050406030204" pitchFamily="18" charset="0"/>
                                <a:ea typeface="Cambria Math" panose="02040503050406030204" pitchFamily="18" charset="0"/>
                                <a:cs typeface="Helvetica Light" charset="0"/>
                                <a:sym typeface="Wingdings" pitchFamily="2" charset="2"/>
                              </a:rPr>
                              <m:t>𝜐</m:t>
                            </m:r>
                          </m:e>
                          <m:sup>
                            <m:r>
                              <a:rPr lang="en-US" sz="2000" b="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num>
                      <m:den>
                        <m:sSup>
                          <m:sSupPr>
                            <m:ctrlPr>
                              <a:rPr lang="en-GB" sz="2000" b="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ctrlPr>
                          </m:sSupPr>
                          <m:e>
                            <m:r>
                              <a:rPr lang="en-GB" sz="2000" b="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𝛬</m:t>
                            </m:r>
                          </m:e>
                          <m:sup>
                            <m:r>
                              <a:rPr lang="en-US" sz="2000" b="0" i="1" smtClean="0">
                                <a:solidFill>
                                  <a:schemeClr val="tx1">
                                    <a:lumMod val="75000"/>
                                    <a:lumOff val="25000"/>
                                  </a:schemeClr>
                                </a:solidFill>
                                <a:latin typeface="Cambria Math" panose="02040503050406030204" pitchFamily="18" charset="0"/>
                                <a:ea typeface="Cambria Math" panose="02040503050406030204" pitchFamily="18" charset="0"/>
                                <a:sym typeface="Wingdings" pitchFamily="2" charset="2"/>
                              </a:rPr>
                              <m:t>2</m:t>
                            </m:r>
                          </m:sup>
                        </m:sSup>
                      </m:den>
                    </m:f>
                  </m:oMath>
                </a14:m>
                <a:endPar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endParaRPr>
              </a:p>
              <a:p>
                <a:pPr lvl="1">
                  <a:spcBef>
                    <a:spcPts val="15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The Yukawa sector is far less constrained: gauge symmetry permits the Yukawa couplings but does not explain their values, hierarchy, flavour structure, or CP phases. Many BSM scenarios therefore predict modified Yukawa interactions</a:t>
                </a:r>
              </a:p>
              <a:p>
                <a:pPr lvl="1">
                  <a:spcBef>
                    <a:spcPts val="15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The Higgs is the only elementary scalar in the SM. It is subject to large radiative corrections, making it particularly susceptible to heavy new degrees of freedom — the essence of the hierarchy or naturalness problem</a:t>
                </a:r>
              </a:p>
              <a:p>
                <a:pPr lvl="1">
                  <a:spcBef>
                    <a:spcPts val="15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High-energy and luminosity colliders are essential: they are the telescopes of particle physics</a:t>
                </a:r>
              </a:p>
              <a:p>
                <a:pPr lvl="1">
                  <a:spcBef>
                    <a:spcPts val="1500"/>
                  </a:spcBef>
                </a:pPr>
                <a:r>
                  <a:rPr lang="en-GB" sz="2000" dirty="0">
                    <a:solidFill>
                      <a:schemeClr val="tx1">
                        <a:lumMod val="75000"/>
                        <a:lumOff val="25000"/>
                      </a:schemeClr>
                    </a:solidFill>
                    <a:latin typeface="Helvetica" pitchFamily="2" charset="0"/>
                    <a:ea typeface="Helvetica Light" charset="0"/>
                    <a:cs typeface="Helvetica Light" charset="0"/>
                    <a:sym typeface="Wingdings" pitchFamily="2" charset="2"/>
                  </a:rPr>
                  <a:t>At a hadron collider, the collision energy is limited by the ring circumference and the strength of the bending magnets, while the luminosity is driven by the beam intensity and the focusing strength</a:t>
                </a:r>
              </a:p>
            </p:txBody>
          </p:sp>
        </mc:Choice>
        <mc:Fallback xmlns="">
          <p:sp>
            <p:nvSpPr>
              <p:cNvPr id="7" name="Rectangle 6">
                <a:extLst>
                  <a:ext uri="{FF2B5EF4-FFF2-40B4-BE49-F238E27FC236}">
                    <a16:creationId xmlns:a16="http://schemas.microsoft.com/office/drawing/2014/main" id="{DD81F112-4471-9EE7-8486-1F58370FB176}"/>
                  </a:ext>
                </a:extLst>
              </p:cNvPr>
              <p:cNvSpPr>
                <a:spLocks noRot="1" noChangeAspect="1" noMove="1" noResize="1" noEditPoints="1" noAdjustHandles="1" noChangeArrowheads="1" noChangeShapeType="1" noTextEdit="1"/>
              </p:cNvSpPr>
              <p:nvPr/>
            </p:nvSpPr>
            <p:spPr>
              <a:xfrm>
                <a:off x="641953" y="1132304"/>
                <a:ext cx="11092847" cy="5055230"/>
              </a:xfrm>
              <a:prstGeom prst="rect">
                <a:avLst/>
              </a:prstGeom>
              <a:blipFill>
                <a:blip r:embed="rId2"/>
                <a:stretch>
                  <a:fillRect t="-752" r="-800" b="-1253"/>
                </a:stretch>
              </a:blipFill>
            </p:spPr>
            <p:txBody>
              <a:bodyPr/>
              <a:lstStyle/>
              <a:p>
                <a:r>
                  <a:rPr lang="en-GB">
                    <a:noFill/>
                  </a:rPr>
                  <a:t> </a:t>
                </a:r>
              </a:p>
            </p:txBody>
          </p:sp>
        </mc:Fallback>
      </mc:AlternateContent>
      <p:sp>
        <p:nvSpPr>
          <p:cNvPr id="3" name="model-dot-1">
            <a:extLst>
              <a:ext uri="{FF2B5EF4-FFF2-40B4-BE49-F238E27FC236}">
                <a16:creationId xmlns:a16="http://schemas.microsoft.com/office/drawing/2014/main" id="{EC3434A0-DEA7-F3A5-1C2B-B650FE6D0511}"/>
              </a:ext>
            </a:extLst>
          </p:cNvPr>
          <p:cNvSpPr>
            <a:spLocks noGrp="1"/>
          </p:cNvSpPr>
          <p:nvPr/>
        </p:nvSpPr>
        <p:spPr>
          <a:xfrm>
            <a:off x="771529" y="1256434"/>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4" name="model-dot-1">
            <a:extLst>
              <a:ext uri="{FF2B5EF4-FFF2-40B4-BE49-F238E27FC236}">
                <a16:creationId xmlns:a16="http://schemas.microsoft.com/office/drawing/2014/main" id="{4494C7BF-127B-EA6F-FE97-1B8E84ECFA0C}"/>
              </a:ext>
            </a:extLst>
          </p:cNvPr>
          <p:cNvSpPr>
            <a:spLocks noGrp="1"/>
          </p:cNvSpPr>
          <p:nvPr/>
        </p:nvSpPr>
        <p:spPr>
          <a:xfrm>
            <a:off x="771529" y="1758076"/>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6" name="model-dot-1">
            <a:extLst>
              <a:ext uri="{FF2B5EF4-FFF2-40B4-BE49-F238E27FC236}">
                <a16:creationId xmlns:a16="http://schemas.microsoft.com/office/drawing/2014/main" id="{FC71669E-F7CC-4F44-F9D9-B8C389A57604}"/>
              </a:ext>
            </a:extLst>
          </p:cNvPr>
          <p:cNvSpPr>
            <a:spLocks noGrp="1"/>
          </p:cNvSpPr>
          <p:nvPr/>
        </p:nvSpPr>
        <p:spPr>
          <a:xfrm>
            <a:off x="771529" y="2555166"/>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8" name="model-dot-1">
            <a:extLst>
              <a:ext uri="{FF2B5EF4-FFF2-40B4-BE49-F238E27FC236}">
                <a16:creationId xmlns:a16="http://schemas.microsoft.com/office/drawing/2014/main" id="{6CF013ED-F8CB-2513-14B5-C907C5573023}"/>
              </a:ext>
            </a:extLst>
          </p:cNvPr>
          <p:cNvSpPr>
            <a:spLocks noGrp="1"/>
          </p:cNvSpPr>
          <p:nvPr/>
        </p:nvSpPr>
        <p:spPr>
          <a:xfrm>
            <a:off x="771529" y="3692501"/>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9" name="model-dot-1">
            <a:extLst>
              <a:ext uri="{FF2B5EF4-FFF2-40B4-BE49-F238E27FC236}">
                <a16:creationId xmlns:a16="http://schemas.microsoft.com/office/drawing/2014/main" id="{FC2F7A6B-7497-C723-D841-81E586BEB853}"/>
              </a:ext>
            </a:extLst>
          </p:cNvPr>
          <p:cNvSpPr>
            <a:spLocks noGrp="1"/>
          </p:cNvSpPr>
          <p:nvPr/>
        </p:nvSpPr>
        <p:spPr>
          <a:xfrm>
            <a:off x="771529" y="4773693"/>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
        <p:nvSpPr>
          <p:cNvPr id="10" name="model-dot-1">
            <a:extLst>
              <a:ext uri="{FF2B5EF4-FFF2-40B4-BE49-F238E27FC236}">
                <a16:creationId xmlns:a16="http://schemas.microsoft.com/office/drawing/2014/main" id="{EA3E2FA7-9BE2-1DD0-FED7-803377C6FCF3}"/>
              </a:ext>
            </a:extLst>
          </p:cNvPr>
          <p:cNvSpPr>
            <a:spLocks noGrp="1"/>
          </p:cNvSpPr>
          <p:nvPr/>
        </p:nvSpPr>
        <p:spPr>
          <a:xfrm>
            <a:off x="771529" y="5269760"/>
            <a:ext cx="114300" cy="114300"/>
          </a:xfrm>
          <a:prstGeom prst="ellipse">
            <a:avLst/>
          </a:prstGeom>
          <a:solidFill>
            <a:srgbClr val="157FC1"/>
          </a:solidFill>
          <a:ln w="0">
            <a:solidFill>
              <a:srgbClr val="157FC1"/>
            </a:solidFill>
            <a:prstDash val="solid"/>
          </a:ln>
        </p:spPr>
        <p:txBody>
          <a:bodyPr/>
          <a:lstStyle/>
          <a:p>
            <a:endParaRPr lang="en-GB" sz="1400" noProof="0" dirty="0">
              <a:latin typeface="Helvetica" pitchFamily="2" charset="0"/>
            </a:endParaRPr>
          </a:p>
        </p:txBody>
      </p:sp>
    </p:spTree>
    <p:extLst>
      <p:ext uri="{BB962C8B-B14F-4D97-AF65-F5344CB8AC3E}">
        <p14:creationId xmlns:p14="http://schemas.microsoft.com/office/powerpoint/2010/main" val="127059195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0994-EE46-7037-FBF6-AAAD937B2C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639CED-33FA-ECED-72D0-8BDF89D86C0B}"/>
              </a:ext>
            </a:extLst>
          </p:cNvPr>
          <p:cNvPicPr>
            <a:picLocks noChangeAspect="1"/>
          </p:cNvPicPr>
          <p:nvPr/>
        </p:nvPicPr>
        <p:blipFill>
          <a:blip r:embed="rId2"/>
          <a:srcRect t="5569" r="50"/>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13D4AFF-4010-BF49-946C-B9734B6B8B8C}"/>
              </a:ext>
            </a:extLst>
          </p:cNvPr>
          <p:cNvSpPr txBox="1"/>
          <p:nvPr/>
        </p:nvSpPr>
        <p:spPr>
          <a:xfrm>
            <a:off x="438540" y="3429000"/>
            <a:ext cx="5657460" cy="461665"/>
          </a:xfrm>
          <a:prstGeom prst="rect">
            <a:avLst/>
          </a:prstGeom>
          <a:noFill/>
        </p:spPr>
        <p:txBody>
          <a:bodyPr wrap="square" rtlCol="0">
            <a:spAutoFit/>
          </a:bodyPr>
          <a:lstStyle/>
          <a:p>
            <a:pPr algn="l"/>
            <a:r>
              <a:rPr lang="en-US" sz="2400" b="1" dirty="0">
                <a:solidFill>
                  <a:schemeClr val="bg1"/>
                </a:solidFill>
                <a:latin typeface="Helvetica" pitchFamily="2" charset="0"/>
              </a:rPr>
              <a:t>Extra slides</a:t>
            </a:r>
            <a:endParaRPr lang="en-CH" sz="2000" b="1" dirty="0">
              <a:solidFill>
                <a:schemeClr val="bg1"/>
              </a:solidFill>
              <a:latin typeface="Helvetica" pitchFamily="2" charset="0"/>
            </a:endParaRPr>
          </a:p>
        </p:txBody>
      </p:sp>
    </p:spTree>
    <p:extLst>
      <p:ext uri="{BB962C8B-B14F-4D97-AF65-F5344CB8AC3E}">
        <p14:creationId xmlns:p14="http://schemas.microsoft.com/office/powerpoint/2010/main" val="15168615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56D32-13F0-30FF-2173-854C353A25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B66FAE-24F6-1942-D0A6-39EF652257DC}"/>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B548B48A-A9FF-4EA9-5CC0-B7FF8158B25E}"/>
              </a:ext>
            </a:extLst>
          </p:cNvPr>
          <p:cNvSpPr txBox="1"/>
          <p:nvPr/>
        </p:nvSpPr>
        <p:spPr>
          <a:xfrm>
            <a:off x="214938" y="264651"/>
            <a:ext cx="11305525" cy="492443"/>
          </a:xfrm>
          <a:prstGeom prst="rect">
            <a:avLst/>
          </a:prstGeom>
          <a:noFill/>
        </p:spPr>
        <p:txBody>
          <a:bodyPr wrap="square" rtlCol="0">
            <a:spAutoFit/>
          </a:bodyPr>
          <a:lstStyle/>
          <a:p>
            <a:pPr lvl="0" indent="424250" defTabSz="430225" fontAlgn="base">
              <a:spcBef>
                <a:spcPct val="0"/>
              </a:spcBef>
              <a:spcAft>
                <a:spcPct val="0"/>
              </a:spcAft>
              <a:defRPr/>
            </a:pPr>
            <a:r>
              <a:rPr lang="en-US" sz="2600" dirty="0">
                <a:solidFill>
                  <a:schemeClr val="tx1">
                    <a:lumMod val="75000"/>
                    <a:lumOff val="25000"/>
                  </a:schemeClr>
                </a:solidFill>
                <a:latin typeface="Helvetica" pitchFamily="2" charset="0"/>
                <a:ea typeface="Trebuchet MS" pitchFamily="-84" charset="0"/>
                <a:cs typeface="Helvetica Light"/>
              </a:rPr>
              <a:t>(Digression) Gauge anomaly cancellation and GUT</a:t>
            </a:r>
          </a:p>
        </p:txBody>
      </p:sp>
      <p:sp>
        <p:nvSpPr>
          <p:cNvPr id="32" name="detectors-card">
            <a:extLst>
              <a:ext uri="{FF2B5EF4-FFF2-40B4-BE49-F238E27FC236}">
                <a16:creationId xmlns:a16="http://schemas.microsoft.com/office/drawing/2014/main" id="{18BDA71D-522F-432B-EF30-FF2E1BB1815E}"/>
              </a:ext>
            </a:extLst>
          </p:cNvPr>
          <p:cNvSpPr>
            <a:spLocks noGrp="1"/>
          </p:cNvSpPr>
          <p:nvPr/>
        </p:nvSpPr>
        <p:spPr>
          <a:xfrm>
            <a:off x="711200" y="2483608"/>
            <a:ext cx="11090527" cy="1848306"/>
          </a:xfrm>
          <a:prstGeom prst="roundRect">
            <a:avLst>
              <a:gd name="adj" fmla="val 4494"/>
            </a:avLst>
          </a:prstGeom>
          <a:solidFill>
            <a:srgbClr val="F7F9FB"/>
          </a:solidFill>
          <a:ln w="9525">
            <a:solidFill>
              <a:srgbClr val="D9DFE4"/>
            </a:solidFill>
            <a:prstDash val="solid"/>
          </a:ln>
        </p:spPr>
        <p:txBody>
          <a:bodyPr/>
          <a:lstStyle/>
          <a:p>
            <a:endParaRPr lang="en-GB">
              <a:latin typeface="Helvetica" pitchFamily="2" charset="0"/>
            </a:endParaRPr>
          </a:p>
        </p:txBody>
      </p:sp>
      <p:sp>
        <p:nvSpPr>
          <p:cNvPr id="12" name="Rectangle 11">
            <a:extLst>
              <a:ext uri="{FF2B5EF4-FFF2-40B4-BE49-F238E27FC236}">
                <a16:creationId xmlns:a16="http://schemas.microsoft.com/office/drawing/2014/main" id="{851E6151-8D47-7067-EC33-E1C0D5744FB9}"/>
              </a:ext>
            </a:extLst>
          </p:cNvPr>
          <p:cNvSpPr/>
          <p:nvPr/>
        </p:nvSpPr>
        <p:spPr>
          <a:xfrm>
            <a:off x="623288" y="1109964"/>
            <a:ext cx="8812058" cy="1215717"/>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A chiral gauge theory is consistent only if all gauge anomalies cancel</a:t>
            </a:r>
          </a:p>
          <a:p>
            <a:pPr lvl="0" defTabSz="457200" fontAlgn="base">
              <a:spcBef>
                <a:spcPts val="300"/>
              </a:spcBef>
              <a:spcAft>
                <a:spcPct val="0"/>
              </a:spcAft>
              <a:defRPr/>
            </a:pPr>
            <a:r>
              <a:rPr lang="en-GB" sz="1400" dirty="0">
                <a:solidFill>
                  <a:srgbClr val="000000"/>
                </a:solidFill>
                <a:latin typeface="Helvetica" pitchFamily="2" charset="0"/>
              </a:rPr>
              <a:t>In the SM, quark and lepton contributions cancel precisely, generation by generation — by design?</a:t>
            </a:r>
            <a:endParaRPr lang="en-GB" sz="1600" b="1" dirty="0">
              <a:solidFill>
                <a:srgbClr val="000000"/>
              </a:solidFill>
              <a:latin typeface="Helvetica" pitchFamily="2" charset="0"/>
            </a:endParaRPr>
          </a:p>
          <a:p>
            <a:pPr marL="285750" lvl="0" indent="-285750" defTabSz="457200" fontAlgn="base">
              <a:spcBef>
                <a:spcPts val="900"/>
              </a:spcBef>
              <a:spcAft>
                <a:spcPct val="0"/>
              </a:spcAft>
              <a:buFont typeface="Arial" panose="020B0604020202020204" pitchFamily="34" charset="0"/>
              <a:buChar char="•"/>
              <a:defRPr/>
            </a:pPr>
            <a:r>
              <a:rPr lang="en-GB" sz="1400" dirty="0">
                <a:latin typeface="Helvetica" pitchFamily="2" charset="0"/>
              </a:rPr>
              <a:t>SM is chiral: left- and right-handed fermions carry different electroweak quantum numbers</a:t>
            </a:r>
            <a:endParaRPr lang="en-GB" sz="1400" b="1" dirty="0">
              <a:latin typeface="Helvetica" pitchFamily="2" charset="0"/>
            </a:endParaRPr>
          </a:p>
          <a:p>
            <a:pPr marL="285750" indent="-285750" defTabSz="457200" fontAlgn="base">
              <a:spcBef>
                <a:spcPts val="600"/>
              </a:spcBef>
              <a:spcAft>
                <a:spcPct val="0"/>
              </a:spcAft>
              <a:buFont typeface="Arial" panose="020B0604020202020204" pitchFamily="34" charset="0"/>
              <a:buChar char="•"/>
              <a:defRPr/>
            </a:pPr>
            <a:r>
              <a:rPr lang="en-GB" sz="1400" dirty="0">
                <a:latin typeface="Helvetica" pitchFamily="2" charset="0"/>
              </a:rPr>
              <a:t>Fermion triangle diagrams can make gauge currents non-conserved</a:t>
            </a:r>
          </a:p>
        </p:txBody>
      </p:sp>
      <p:pic>
        <p:nvPicPr>
          <p:cNvPr id="7" name="Picture 6">
            <a:extLst>
              <a:ext uri="{FF2B5EF4-FFF2-40B4-BE49-F238E27FC236}">
                <a16:creationId xmlns:a16="http://schemas.microsoft.com/office/drawing/2014/main" id="{26424FA6-C840-4C54-5B63-21B74812D3D4}"/>
              </a:ext>
            </a:extLst>
          </p:cNvPr>
          <p:cNvPicPr>
            <a:picLocks noChangeAspect="1"/>
          </p:cNvPicPr>
          <p:nvPr/>
        </p:nvPicPr>
        <p:blipFill>
          <a:blip r:embed="rId2"/>
          <a:srcRect l="21429" t="13137" r="22098" b="15734"/>
          <a:stretch>
            <a:fillRect/>
          </a:stretch>
        </p:blipFill>
        <p:spPr>
          <a:xfrm>
            <a:off x="9518249" y="185811"/>
            <a:ext cx="2283479" cy="1606559"/>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71A7955-5438-8F99-D3F6-C31A2F19EDAE}"/>
                  </a:ext>
                </a:extLst>
              </p:cNvPr>
              <p:cNvSpPr txBox="1"/>
              <p:nvPr/>
            </p:nvSpPr>
            <p:spPr>
              <a:xfrm>
                <a:off x="903514" y="2649777"/>
                <a:ext cx="2275115" cy="1577996"/>
              </a:xfrm>
              <a:prstGeom prst="rect">
                <a:avLst/>
              </a:prstGeom>
              <a:noFill/>
            </p:spPr>
            <p:txBody>
              <a:bodyPr wrap="square">
                <a:spAutoFit/>
              </a:bodyPr>
              <a:lstStyle/>
              <a:p>
                <a:pPr>
                  <a:spcBef>
                    <a:spcPts val="600"/>
                  </a:spcBef>
                </a:pPr>
                <a14:m>
                  <m:oMathPara xmlns:m="http://schemas.openxmlformats.org/officeDocument/2006/math">
                    <m:oMathParaPr>
                      <m:jc m:val="left"/>
                    </m:oMathParaPr>
                    <m:oMath>
                      <m:m>
                        <m:mPr>
                          <m:mcs>
                            <m:mc>
                              <m:mcPr>
                                <m:count m:val="2"/>
                                <m:mcJc m:val="center"/>
                              </m:mcPr>
                            </m:mc>
                          </m:mcs>
                          <m:ctrlPr>
                            <a:rPr lang="en-GB" sz="1400" i="1" smtClean="0">
                              <a:latin typeface="Cambria Math" panose="02040503050406030204" pitchFamily="18" charset="0"/>
                            </a:rPr>
                          </m:ctrlPr>
                        </m:mPr>
                        <m:mr>
                          <m:e>
                            <m:r>
                              <m:rPr>
                                <m:nor/>
                              </m:rPr>
                              <a:rPr lang="en-US" sz="1400" b="0" i="0" smtClean="0">
                                <a:latin typeface="Helvetica" pitchFamily="2" charset="0"/>
                              </a:rPr>
                              <m:t>LH </m:t>
                            </m:r>
                            <m:r>
                              <m:rPr>
                                <m:nor/>
                              </m:rPr>
                              <a:rPr lang="en-GB" sz="1400" i="0" smtClean="0">
                                <a:latin typeface="Helvetica" pitchFamily="2" charset="0"/>
                              </a:rPr>
                              <m:t>Field</m:t>
                            </m:r>
                            <m:r>
                              <m:rPr>
                                <m:nor/>
                              </m:rPr>
                              <a:rPr lang="en-US" sz="1400" b="0" i="0" smtClean="0">
                                <a:latin typeface="Helvetica" pitchFamily="2" charset="0"/>
                              </a:rPr>
                              <m:t>s</m:t>
                            </m:r>
                          </m:e>
                          <m:e>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m:rPr>
                                        <m:sty m:val="p"/>
                                      </m:rPr>
                                      <a:rPr lang="en-GB" sz="1400" i="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3</m:t>
                                            </m:r>
                                          </m:e>
                                        </m:d>
                                      </m:e>
                                      <m:sub>
                                        <m:r>
                                          <a:rPr lang="en-GB" sz="1400" i="1">
                                            <a:latin typeface="Cambria Math" panose="02040503050406030204" pitchFamily="18" charset="0"/>
                                          </a:rPr>
                                          <m:t>𝐶</m:t>
                                        </m:r>
                                      </m:sub>
                                    </m:sSub>
                                    <m:r>
                                      <a:rPr lang="en-GB" sz="1400" i="0">
                                        <a:latin typeface="Cambria Math" panose="02040503050406030204" pitchFamily="18" charset="0"/>
                                      </a:rPr>
                                      <m:t>,</m:t>
                                    </m:r>
                                    <m:r>
                                      <m:rPr>
                                        <m:sty m:val="p"/>
                                      </m:rPr>
                                      <a:rPr lang="en-GB" sz="1400" i="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2</m:t>
                                            </m:r>
                                          </m:e>
                                        </m:d>
                                      </m:e>
                                      <m:sub>
                                        <m:r>
                                          <a:rPr lang="en-GB" sz="1400" i="1">
                                            <a:latin typeface="Cambria Math" panose="02040503050406030204" pitchFamily="18" charset="0"/>
                                          </a:rPr>
                                          <m:t>𝐿</m:t>
                                        </m:r>
                                      </m:sub>
                                    </m:sSub>
                                  </m:e>
                                </m:d>
                              </m:e>
                              <m:sub>
                                <m:r>
                                  <a:rPr lang="en-GB" sz="1400" i="1">
                                    <a:latin typeface="Cambria Math" panose="02040503050406030204" pitchFamily="18" charset="0"/>
                                  </a:rPr>
                                  <m:t>𝑌</m:t>
                                </m:r>
                              </m:sub>
                            </m:sSub>
                          </m:e>
                        </m:mr>
                        <m:mr>
                          <m:e>
                            <m:sSub>
                              <m:sSubPr>
                                <m:ctrlPr>
                                  <a:rPr lang="en-GB" sz="1400" i="1">
                                    <a:latin typeface="Cambria Math" panose="02040503050406030204" pitchFamily="18" charset="0"/>
                                  </a:rPr>
                                </m:ctrlPr>
                              </m:sSubPr>
                              <m:e>
                                <m:r>
                                  <a:rPr lang="en-GB" sz="1400" i="1">
                                    <a:latin typeface="Cambria Math" panose="02040503050406030204" pitchFamily="18" charset="0"/>
                                  </a:rPr>
                                  <m:t>𝑄</m:t>
                                </m:r>
                              </m:e>
                              <m:sub>
                                <m:r>
                                  <a:rPr lang="en-GB" sz="1400" i="1">
                                    <a:latin typeface="Cambria Math" panose="02040503050406030204" pitchFamily="18" charset="0"/>
                                  </a:rPr>
                                  <m:t>𝐿</m:t>
                                </m:r>
                              </m:sub>
                            </m:sSub>
                          </m:e>
                          <m:e>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3,2</m:t>
                                    </m:r>
                                  </m:e>
                                </m:d>
                              </m:e>
                              <m:sub>
                                <m:r>
                                  <a:rPr lang="en-GB" sz="1400" i="0">
                                    <a:latin typeface="Cambria Math" panose="02040503050406030204" pitchFamily="18" charset="0"/>
                                  </a:rPr>
                                  <m:t>+1/6</m:t>
                                </m:r>
                              </m:sub>
                            </m:sSub>
                          </m:e>
                        </m:mr>
                        <m:mr>
                          <m:e>
                            <m:sSubSup>
                              <m:sSubSupPr>
                                <m:ctrlPr>
                                  <a:rPr lang="en-GB" sz="1400" i="1">
                                    <a:latin typeface="Cambria Math" panose="02040503050406030204" pitchFamily="18" charset="0"/>
                                  </a:rPr>
                                </m:ctrlPr>
                              </m:sSubSupPr>
                              <m:e>
                                <m:r>
                                  <a:rPr lang="en-GB" sz="1400" i="1">
                                    <a:latin typeface="Cambria Math" panose="02040503050406030204" pitchFamily="18" charset="0"/>
                                  </a:rPr>
                                  <m:t>𝑢</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e>
                          <m:e>
                            <m:sSub>
                              <m:sSubPr>
                                <m:ctrlPr>
                                  <a:rPr lang="en-GB" sz="1400" i="1">
                                    <a:latin typeface="Cambria Math" panose="02040503050406030204" pitchFamily="18" charset="0"/>
                                  </a:rPr>
                                </m:ctrlPr>
                              </m:sSubPr>
                              <m:e>
                                <m:d>
                                  <m:dPr>
                                    <m:ctrlPr>
                                      <a:rPr lang="en-GB" sz="1400" i="1">
                                        <a:latin typeface="Cambria Math" panose="02040503050406030204" pitchFamily="18" charset="0"/>
                                      </a:rPr>
                                    </m:ctrlPr>
                                  </m:dPr>
                                  <m:e>
                                    <m:acc>
                                      <m:accPr>
                                        <m:chr m:val="̅"/>
                                        <m:ctrlPr>
                                          <a:rPr lang="en-GB" sz="1400" i="0">
                                            <a:latin typeface="Cambria Math" panose="02040503050406030204" pitchFamily="18" charset="0"/>
                                          </a:rPr>
                                        </m:ctrlPr>
                                      </m:accPr>
                                      <m:e>
                                        <m:r>
                                          <a:rPr lang="en-GB" sz="1400" i="0">
                                            <a:latin typeface="Cambria Math" panose="02040503050406030204" pitchFamily="18" charset="0"/>
                                          </a:rPr>
                                          <m:t>3</m:t>
                                        </m:r>
                                      </m:e>
                                    </m:acc>
                                    <m:r>
                                      <a:rPr lang="en-GB" sz="1400" i="0">
                                        <a:latin typeface="Cambria Math" panose="02040503050406030204" pitchFamily="18" charset="0"/>
                                      </a:rPr>
                                      <m:t>,1</m:t>
                                    </m:r>
                                  </m:e>
                                </m:d>
                              </m:e>
                              <m:sub>
                                <m:r>
                                  <a:rPr lang="en-GB" sz="1400" i="0">
                                    <a:latin typeface="Cambria Math" panose="02040503050406030204" pitchFamily="18" charset="0"/>
                                  </a:rPr>
                                  <m:t>−2/3</m:t>
                                </m:r>
                              </m:sub>
                            </m:sSub>
                          </m:e>
                        </m:mr>
                        <m:mr>
                          <m:e>
                            <m:sSubSup>
                              <m:sSubSupPr>
                                <m:ctrlPr>
                                  <a:rPr lang="en-GB" sz="1400" i="1">
                                    <a:latin typeface="Cambria Math" panose="02040503050406030204" pitchFamily="18" charset="0"/>
                                  </a:rPr>
                                </m:ctrlPr>
                              </m:sSubSupPr>
                              <m:e>
                                <m:r>
                                  <a:rPr lang="en-GB" sz="1400" i="1">
                                    <a:latin typeface="Cambria Math" panose="02040503050406030204" pitchFamily="18" charset="0"/>
                                  </a:rPr>
                                  <m:t>𝑑</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e>
                          <m:e>
                            <m:sSub>
                              <m:sSubPr>
                                <m:ctrlPr>
                                  <a:rPr lang="en-GB" sz="1400" i="1">
                                    <a:latin typeface="Cambria Math" panose="02040503050406030204" pitchFamily="18" charset="0"/>
                                  </a:rPr>
                                </m:ctrlPr>
                              </m:sSubPr>
                              <m:e>
                                <m:d>
                                  <m:dPr>
                                    <m:ctrlPr>
                                      <a:rPr lang="en-GB" sz="1400" i="1">
                                        <a:latin typeface="Cambria Math" panose="02040503050406030204" pitchFamily="18" charset="0"/>
                                      </a:rPr>
                                    </m:ctrlPr>
                                  </m:dPr>
                                  <m:e>
                                    <m:acc>
                                      <m:accPr>
                                        <m:chr m:val="̅"/>
                                        <m:ctrlPr>
                                          <a:rPr lang="en-GB" sz="1400" i="0">
                                            <a:latin typeface="Cambria Math" panose="02040503050406030204" pitchFamily="18" charset="0"/>
                                          </a:rPr>
                                        </m:ctrlPr>
                                      </m:accPr>
                                      <m:e>
                                        <m:r>
                                          <a:rPr lang="en-GB" sz="1400" i="0">
                                            <a:latin typeface="Cambria Math" panose="02040503050406030204" pitchFamily="18" charset="0"/>
                                          </a:rPr>
                                          <m:t>3</m:t>
                                        </m:r>
                                      </m:e>
                                    </m:acc>
                                    <m:r>
                                      <a:rPr lang="en-GB" sz="1400" i="0">
                                        <a:latin typeface="Cambria Math" panose="02040503050406030204" pitchFamily="18" charset="0"/>
                                      </a:rPr>
                                      <m:t>,1</m:t>
                                    </m:r>
                                  </m:e>
                                </m:d>
                              </m:e>
                              <m:sub>
                                <m:r>
                                  <a:rPr lang="en-GB" sz="1400" i="0">
                                    <a:latin typeface="Cambria Math" panose="02040503050406030204" pitchFamily="18" charset="0"/>
                                  </a:rPr>
                                  <m:t>+1/3</m:t>
                                </m:r>
                              </m:sub>
                            </m:sSub>
                          </m:e>
                        </m:mr>
                        <m:mr>
                          <m:e>
                            <m:sSub>
                              <m:sSubPr>
                                <m:ctrlPr>
                                  <a:rPr lang="en-GB" sz="1400" i="1">
                                    <a:latin typeface="Cambria Math" panose="02040503050406030204" pitchFamily="18" charset="0"/>
                                  </a:rPr>
                                </m:ctrlPr>
                              </m:sSubPr>
                              <m:e>
                                <m:r>
                                  <a:rPr lang="en-GB" sz="1400" i="1">
                                    <a:latin typeface="Cambria Math" panose="02040503050406030204" pitchFamily="18" charset="0"/>
                                  </a:rPr>
                                  <m:t>𝐿</m:t>
                                </m:r>
                              </m:e>
                              <m:sub>
                                <m:r>
                                  <a:rPr lang="en-GB" sz="1400" i="1">
                                    <a:latin typeface="Cambria Math" panose="02040503050406030204" pitchFamily="18" charset="0"/>
                                  </a:rPr>
                                  <m:t>𝐿</m:t>
                                </m:r>
                              </m:sub>
                            </m:sSub>
                          </m:e>
                          <m:e>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1,2</m:t>
                                    </m:r>
                                  </m:e>
                                </m:d>
                              </m:e>
                              <m:sub>
                                <m:r>
                                  <a:rPr lang="en-GB" sz="1400" i="0">
                                    <a:latin typeface="Cambria Math" panose="02040503050406030204" pitchFamily="18" charset="0"/>
                                  </a:rPr>
                                  <m:t>−1/2</m:t>
                                </m:r>
                              </m:sub>
                            </m:sSub>
                          </m:e>
                        </m:mr>
                        <m:mr>
                          <m:e>
                            <m:sSubSup>
                              <m:sSubSupPr>
                                <m:ctrlPr>
                                  <a:rPr lang="en-GB" sz="1400" i="1">
                                    <a:latin typeface="Cambria Math" panose="02040503050406030204" pitchFamily="18" charset="0"/>
                                  </a:rPr>
                                </m:ctrlPr>
                              </m:sSubSupPr>
                              <m:e>
                                <m:r>
                                  <a:rPr lang="en-GB" sz="1400" i="1">
                                    <a:latin typeface="Cambria Math" panose="02040503050406030204" pitchFamily="18" charset="0"/>
                                  </a:rPr>
                                  <m:t>𝑒</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e>
                          <m:e>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1,1</m:t>
                                    </m:r>
                                  </m:e>
                                </m:d>
                              </m:e>
                              <m:sub>
                                <m:r>
                                  <a:rPr lang="en-GB" sz="1400" i="0">
                                    <a:latin typeface="Cambria Math" panose="02040503050406030204" pitchFamily="18" charset="0"/>
                                  </a:rPr>
                                  <m:t>+1</m:t>
                                </m:r>
                              </m:sub>
                            </m:sSub>
                          </m:e>
                        </m:mr>
                      </m:m>
                    </m:oMath>
                  </m:oMathPara>
                </a14:m>
                <a:endParaRPr lang="en-GB" sz="1400" dirty="0"/>
              </a:p>
            </p:txBody>
          </p:sp>
        </mc:Choice>
        <mc:Fallback xmlns="">
          <p:sp>
            <p:nvSpPr>
              <p:cNvPr id="10" name="TextBox 9">
                <a:extLst>
                  <a:ext uri="{FF2B5EF4-FFF2-40B4-BE49-F238E27FC236}">
                    <a16:creationId xmlns:a16="http://schemas.microsoft.com/office/drawing/2014/main" id="{671A7955-5438-8F99-D3F6-C31A2F19EDAE}"/>
                  </a:ext>
                </a:extLst>
              </p:cNvPr>
              <p:cNvSpPr txBox="1">
                <a:spLocks noRot="1" noChangeAspect="1" noMove="1" noResize="1" noEditPoints="1" noAdjustHandles="1" noChangeArrowheads="1" noChangeShapeType="1" noTextEdit="1"/>
              </p:cNvSpPr>
              <p:nvPr/>
            </p:nvSpPr>
            <p:spPr>
              <a:xfrm>
                <a:off x="903514" y="2649777"/>
                <a:ext cx="2275115" cy="1577996"/>
              </a:xfrm>
              <a:prstGeom prst="rect">
                <a:avLst/>
              </a:prstGeom>
              <a:blipFill>
                <a:blip r:embed="rId3"/>
                <a:stretch>
                  <a:fillRect r="-7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4C94FA28-D1E8-4ED5-F398-1D72E21951E6}"/>
                  </a:ext>
                </a:extLst>
              </p:cNvPr>
              <p:cNvSpPr/>
              <p:nvPr/>
            </p:nvSpPr>
            <p:spPr>
              <a:xfrm>
                <a:off x="623288" y="4504813"/>
                <a:ext cx="10897175" cy="1982081"/>
              </a:xfrm>
              <a:prstGeom prst="rect">
                <a:avLst/>
              </a:prstGeom>
            </p:spPr>
            <p:txBody>
              <a:bodyPr wrap="square">
                <a:spAutoFit/>
              </a:bodyPr>
              <a:lstStyle/>
              <a:p>
                <a:pPr lvl="0" defTabSz="457200" fontAlgn="base">
                  <a:spcBef>
                    <a:spcPts val="1800"/>
                  </a:spcBef>
                  <a:spcAft>
                    <a:spcPct val="0"/>
                  </a:spcAft>
                  <a:defRPr/>
                </a:pPr>
                <a:r>
                  <a:rPr lang="en-US" sz="1600" b="1" dirty="0">
                    <a:solidFill>
                      <a:srgbClr val="000000"/>
                    </a:solidFill>
                    <a:latin typeface="Helvetica" pitchFamily="2" charset="0"/>
                  </a:rPr>
                  <a:t>Gauge anomaly cancellation hints at grand unification (GUT)</a:t>
                </a:r>
                <a:endParaRPr lang="en-GB" sz="1600" b="1" dirty="0">
                  <a:solidFill>
                    <a:srgbClr val="000000"/>
                  </a:solidFill>
                  <a:latin typeface="Helvetica" pitchFamily="2" charset="0"/>
                </a:endParaRPr>
              </a:p>
              <a:p>
                <a:pPr marL="285750" indent="-285750" defTabSz="457200" fontAlgn="base">
                  <a:spcBef>
                    <a:spcPts val="900"/>
                  </a:spcBef>
                  <a:spcAft>
                    <a:spcPct val="0"/>
                  </a:spcAft>
                  <a:buFont typeface="Arial" panose="020B0604020202020204" pitchFamily="34" charset="0"/>
                  <a:buChar char="•"/>
                  <a:defRPr/>
                </a:pPr>
                <a14:m>
                  <m:oMath xmlns:m="http://schemas.openxmlformats.org/officeDocument/2006/math">
                    <m:r>
                      <m:rPr>
                        <m:sty m:val="p"/>
                      </m:rPr>
                      <a:rPr lang="en-GB" sz="1400">
                        <a:latin typeface="Cambria Math" panose="02040503050406030204" pitchFamily="18" charset="0"/>
                      </a:rPr>
                      <m:t>SU</m:t>
                    </m:r>
                    <m:d>
                      <m:dPr>
                        <m:ctrlPr>
                          <a:rPr lang="en-GB" sz="1400">
                            <a:latin typeface="Cambria Math" panose="02040503050406030204" pitchFamily="18" charset="0"/>
                          </a:rPr>
                        </m:ctrlPr>
                      </m:dPr>
                      <m:e>
                        <m:r>
                          <a:rPr lang="en-GB" sz="1400">
                            <a:latin typeface="Cambria Math" panose="02040503050406030204" pitchFamily="18" charset="0"/>
                          </a:rPr>
                          <m:t>5</m:t>
                        </m:r>
                      </m:e>
                    </m:d>
                    <m:r>
                      <a:rPr lang="en-GB" sz="1400">
                        <a:latin typeface="Cambria Math" panose="02040503050406030204" pitchFamily="18" charset="0"/>
                      </a:rPr>
                      <m:t>⟶</m:t>
                    </m:r>
                    <m:r>
                      <m:rPr>
                        <m:sty m:val="p"/>
                      </m:rPr>
                      <a:rPr lang="en-GB" sz="140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3</m:t>
                            </m:r>
                          </m:e>
                        </m:d>
                      </m:e>
                      <m:sub>
                        <m:r>
                          <a:rPr lang="en-GB" sz="1400" i="1">
                            <a:latin typeface="Cambria Math" panose="02040503050406030204" pitchFamily="18" charset="0"/>
                          </a:rPr>
                          <m:t>𝐶</m:t>
                        </m:r>
                      </m:sub>
                    </m:sSub>
                    <m:r>
                      <a:rPr lang="en-US" sz="1400">
                        <a:latin typeface="Cambria Math" panose="02040503050406030204" pitchFamily="18" charset="0"/>
                      </a:rPr>
                      <m:t> </m:t>
                    </m:r>
                    <m:r>
                      <a:rPr lang="en-GB" sz="1400">
                        <a:latin typeface="Cambria Math" panose="02040503050406030204" pitchFamily="18" charset="0"/>
                      </a:rPr>
                      <m:t>×</m:t>
                    </m:r>
                    <m:r>
                      <a:rPr lang="en-US" sz="1400">
                        <a:latin typeface="Cambria Math" panose="02040503050406030204" pitchFamily="18" charset="0"/>
                      </a:rPr>
                      <m:t> </m:t>
                    </m:r>
                    <m:r>
                      <m:rPr>
                        <m:sty m:val="p"/>
                      </m:rPr>
                      <a:rPr lang="en-GB" sz="140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2</m:t>
                            </m:r>
                          </m:e>
                        </m:d>
                      </m:e>
                      <m:sub>
                        <m:r>
                          <a:rPr lang="en-GB" sz="1400" i="1">
                            <a:latin typeface="Cambria Math" panose="02040503050406030204" pitchFamily="18" charset="0"/>
                          </a:rPr>
                          <m:t>𝐿</m:t>
                        </m:r>
                      </m:sub>
                    </m:sSub>
                    <m:r>
                      <a:rPr lang="en-US" sz="1400">
                        <a:latin typeface="Cambria Math" panose="02040503050406030204" pitchFamily="18" charset="0"/>
                      </a:rPr>
                      <m:t> </m:t>
                    </m:r>
                    <m:r>
                      <a:rPr lang="en-GB" sz="1400">
                        <a:latin typeface="Cambria Math" panose="02040503050406030204" pitchFamily="18" charset="0"/>
                      </a:rPr>
                      <m:t>×</m:t>
                    </m:r>
                    <m:r>
                      <a:rPr lang="en-US" sz="1400">
                        <a:latin typeface="Cambria Math" panose="02040503050406030204" pitchFamily="18" charset="0"/>
                      </a:rPr>
                      <m:t> </m:t>
                    </m:r>
                    <m:r>
                      <m:rPr>
                        <m:sty m:val="p"/>
                      </m:rPr>
                      <a:rPr lang="en-GB" sz="1400">
                        <a:latin typeface="Cambria Math" panose="02040503050406030204" pitchFamily="18" charset="0"/>
                      </a:rPr>
                      <m:t>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1</m:t>
                            </m:r>
                          </m:e>
                        </m:d>
                      </m:e>
                      <m:sub>
                        <m:r>
                          <a:rPr lang="en-GB" sz="1400" i="1">
                            <a:latin typeface="Cambria Math" panose="02040503050406030204" pitchFamily="18" charset="0"/>
                          </a:rPr>
                          <m:t>𝑌</m:t>
                        </m:r>
                      </m:sub>
                    </m:sSub>
                  </m:oMath>
                </a14:m>
                <a:r>
                  <a:rPr lang="en-GB" sz="1400" dirty="0">
                    <a:latin typeface="Helvetica" pitchFamily="2" charset="0"/>
                  </a:rPr>
                  <a:t>, with fermion </a:t>
                </a:r>
                <a:r>
                  <a:rPr lang="en-GB" sz="1400" dirty="0" err="1">
                    <a:latin typeface="Helvetica" pitchFamily="2" charset="0"/>
                  </a:rPr>
                  <a:t>multiplets</a:t>
                </a:r>
                <a:r>
                  <a:rPr lang="en-GB" sz="1400" dirty="0">
                    <a:latin typeface="Helvetica" pitchFamily="2" charset="0"/>
                  </a:rPr>
                  <a:t> for each generation: </a:t>
                </a:r>
                <a14:m>
                  <m:oMath xmlns:m="http://schemas.openxmlformats.org/officeDocument/2006/math">
                    <m:sSub>
                      <m:sSubPr>
                        <m:ctrlPr>
                          <a:rPr lang="en-GB" sz="1400" b="1" i="1" dirty="0">
                            <a:latin typeface="Cambria Math" panose="02040503050406030204" pitchFamily="18" charset="0"/>
                          </a:rPr>
                        </m:ctrlPr>
                      </m:sSubPr>
                      <m:e>
                        <m:acc>
                          <m:accPr>
                            <m:chr m:val="̅"/>
                            <m:ctrlPr>
                              <a:rPr lang="en-GB" sz="1400" b="1" dirty="0">
                                <a:latin typeface="Cambria Math" panose="02040503050406030204" pitchFamily="18" charset="0"/>
                              </a:rPr>
                            </m:ctrlPr>
                          </m:accPr>
                          <m:e>
                            <m:r>
                              <a:rPr lang="en-GB" sz="1400" b="1" dirty="0">
                                <a:latin typeface="Cambria Math" panose="02040503050406030204" pitchFamily="18" charset="0"/>
                              </a:rPr>
                              <m:t>𝟓</m:t>
                            </m:r>
                          </m:e>
                        </m:acc>
                      </m:e>
                      <m:sub>
                        <m:r>
                          <a:rPr lang="en-GB" sz="1400" b="0" i="1" dirty="0">
                            <a:latin typeface="Cambria Math" panose="02040503050406030204" pitchFamily="18" charset="0"/>
                          </a:rPr>
                          <m:t>𝐹</m:t>
                        </m:r>
                      </m:sub>
                    </m:sSub>
                    <m:r>
                      <a:rPr lang="en-GB" sz="1400" b="0" i="0" dirty="0">
                        <a:latin typeface="Cambria Math" panose="02040503050406030204" pitchFamily="18" charset="0"/>
                      </a:rPr>
                      <m:t>⊕</m:t>
                    </m:r>
                    <m:sSub>
                      <m:sSubPr>
                        <m:ctrlPr>
                          <a:rPr lang="en-GB" sz="1400" b="1" i="0" dirty="0">
                            <a:latin typeface="Cambria Math" panose="02040503050406030204" pitchFamily="18" charset="0"/>
                          </a:rPr>
                        </m:ctrlPr>
                      </m:sSubPr>
                      <m:e>
                        <m:r>
                          <a:rPr lang="en-GB" sz="1400" b="1" i="0" dirty="0">
                            <a:latin typeface="Cambria Math" panose="02040503050406030204" pitchFamily="18" charset="0"/>
                          </a:rPr>
                          <m:t>𝟏𝟎</m:t>
                        </m:r>
                      </m:e>
                      <m:sub>
                        <m:r>
                          <a:rPr lang="en-GB" sz="1400" b="0" i="1" dirty="0">
                            <a:latin typeface="Cambria Math" panose="02040503050406030204" pitchFamily="18" charset="0"/>
                          </a:rPr>
                          <m:t>𝐹</m:t>
                        </m:r>
                      </m:sub>
                    </m:sSub>
                  </m:oMath>
                </a14:m>
                <a:r>
                  <a:rPr lang="en-GB" sz="1400" dirty="0"/>
                  <a:t> with </a:t>
                </a:r>
                <a14:m>
                  <m:oMath xmlns:m="http://schemas.openxmlformats.org/officeDocument/2006/math">
                    <m:r>
                      <a:rPr lang="en-GB" sz="1400" i="1" dirty="0" smtClean="0">
                        <a:latin typeface="Cambria Math" panose="02040503050406030204" pitchFamily="18" charset="0"/>
                      </a:rPr>
                      <m:t>𝐴</m:t>
                    </m:r>
                    <m:d>
                      <m:dPr>
                        <m:ctrlPr>
                          <a:rPr lang="en-GB" sz="1400" b="1" i="0" dirty="0">
                            <a:latin typeface="Cambria Math" panose="02040503050406030204" pitchFamily="18" charset="0"/>
                          </a:rPr>
                        </m:ctrlPr>
                      </m:dPr>
                      <m:e>
                        <m:r>
                          <a:rPr lang="en-GB" sz="1400" b="1" i="0" dirty="0">
                            <a:latin typeface="Cambria Math" panose="02040503050406030204" pitchFamily="18" charset="0"/>
                          </a:rPr>
                          <m:t>𝟏𝟎</m:t>
                        </m:r>
                      </m:e>
                    </m:d>
                    <m:r>
                      <a:rPr lang="en-GB" sz="1400" b="0" i="0" dirty="0">
                        <a:latin typeface="Cambria Math" panose="02040503050406030204" pitchFamily="18" charset="0"/>
                      </a:rPr>
                      <m:t>+</m:t>
                    </m:r>
                    <m:r>
                      <a:rPr lang="en-GB" sz="1400" b="0" i="1" dirty="0">
                        <a:latin typeface="Cambria Math" panose="02040503050406030204" pitchFamily="18" charset="0"/>
                      </a:rPr>
                      <m:t>𝐴</m:t>
                    </m:r>
                    <m:d>
                      <m:dPr>
                        <m:ctrlPr>
                          <a:rPr lang="en-GB" sz="1400" b="1" i="1" dirty="0">
                            <a:latin typeface="Cambria Math" panose="02040503050406030204" pitchFamily="18" charset="0"/>
                          </a:rPr>
                        </m:ctrlPr>
                      </m:dPr>
                      <m:e>
                        <m:acc>
                          <m:accPr>
                            <m:chr m:val="̅"/>
                            <m:ctrlPr>
                              <a:rPr lang="en-GB" sz="1400" b="1" i="0" dirty="0">
                                <a:latin typeface="Cambria Math" panose="02040503050406030204" pitchFamily="18" charset="0"/>
                              </a:rPr>
                            </m:ctrlPr>
                          </m:accPr>
                          <m:e>
                            <m:r>
                              <a:rPr lang="en-GB" sz="1400" b="1" i="0" dirty="0">
                                <a:latin typeface="Cambria Math" panose="02040503050406030204" pitchFamily="18" charset="0"/>
                              </a:rPr>
                              <m:t>𝟓</m:t>
                            </m:r>
                          </m:e>
                        </m:acc>
                      </m:e>
                    </m:d>
                    <m:r>
                      <a:rPr lang="en-GB" sz="1400" b="0" i="0" dirty="0">
                        <a:latin typeface="Cambria Math" panose="02040503050406030204" pitchFamily="18" charset="0"/>
                      </a:rPr>
                      <m:t>=1−1=0</m:t>
                    </m:r>
                  </m:oMath>
                </a14:m>
                <a:endParaRPr lang="en-GB" sz="1400" dirty="0"/>
              </a:p>
              <a:p>
                <a:pPr marL="285750" indent="-285750" defTabSz="457200" fontAlgn="base">
                  <a:spcBef>
                    <a:spcPts val="900"/>
                  </a:spcBef>
                  <a:spcAft>
                    <a:spcPct val="0"/>
                  </a:spcAft>
                  <a:buFont typeface="Arial" panose="020B0604020202020204" pitchFamily="34" charset="0"/>
                  <a:buChar char="•"/>
                  <a:defRPr/>
                </a:pPr>
                <a14:m>
                  <m:oMath xmlns:m="http://schemas.openxmlformats.org/officeDocument/2006/math">
                    <m:r>
                      <m:rPr>
                        <m:sty m:val="p"/>
                      </m:rPr>
                      <a:rPr lang="en-GB" sz="1400">
                        <a:latin typeface="Cambria Math" panose="02040503050406030204" pitchFamily="18" charset="0"/>
                      </a:rPr>
                      <m:t>S</m:t>
                    </m:r>
                    <m:r>
                      <m:rPr>
                        <m:sty m:val="p"/>
                      </m:rPr>
                      <a:rPr lang="en-US" sz="1400" b="0" i="0" smtClean="0">
                        <a:latin typeface="Cambria Math" panose="02040503050406030204" pitchFamily="18" charset="0"/>
                      </a:rPr>
                      <m:t>O</m:t>
                    </m:r>
                    <m:d>
                      <m:dPr>
                        <m:ctrlPr>
                          <a:rPr lang="en-US" sz="1400" b="0" i="0" smtClean="0">
                            <a:latin typeface="Cambria Math" panose="02040503050406030204" pitchFamily="18" charset="0"/>
                          </a:rPr>
                        </m:ctrlPr>
                      </m:dPr>
                      <m:e>
                        <m:r>
                          <a:rPr lang="en-US" sz="1400" b="0" i="0" smtClean="0">
                            <a:latin typeface="Cambria Math" panose="02040503050406030204" pitchFamily="18" charset="0"/>
                          </a:rPr>
                          <m:t>10</m:t>
                        </m:r>
                      </m:e>
                    </m:d>
                    <m:r>
                      <a:rPr lang="en-GB" sz="1400">
                        <a:latin typeface="Cambria Math" panose="02040503050406030204" pitchFamily="18" charset="0"/>
                      </a:rPr>
                      <m:t>⟶</m:t>
                    </m:r>
                    <m:r>
                      <a:rPr lang="en-US" sz="1400" b="0" i="0" smtClean="0">
                        <a:latin typeface="Cambria Math" panose="02040503050406030204" pitchFamily="18" charset="0"/>
                      </a:rPr>
                      <m:t>…</m:t>
                    </m:r>
                    <m:r>
                      <a:rPr lang="en-GB" sz="1400">
                        <a:latin typeface="Cambria Math" panose="02040503050406030204" pitchFamily="18" charset="0"/>
                      </a:rPr>
                      <m:t>⟶</m:t>
                    </m:r>
                    <m:r>
                      <m:rPr>
                        <m:sty m:val="p"/>
                      </m:rPr>
                      <a:rPr lang="en-GB" sz="140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3</m:t>
                            </m:r>
                          </m:e>
                        </m:d>
                      </m:e>
                      <m:sub>
                        <m:r>
                          <a:rPr lang="en-GB" sz="1400" i="1">
                            <a:latin typeface="Cambria Math" panose="02040503050406030204" pitchFamily="18" charset="0"/>
                          </a:rPr>
                          <m:t>𝐶</m:t>
                        </m:r>
                      </m:sub>
                    </m:sSub>
                    <m:r>
                      <a:rPr lang="en-US" sz="1400">
                        <a:latin typeface="Cambria Math" panose="02040503050406030204" pitchFamily="18" charset="0"/>
                      </a:rPr>
                      <m:t> </m:t>
                    </m:r>
                    <m:r>
                      <a:rPr lang="en-GB" sz="1400">
                        <a:latin typeface="Cambria Math" panose="02040503050406030204" pitchFamily="18" charset="0"/>
                      </a:rPr>
                      <m:t>×</m:t>
                    </m:r>
                    <m:r>
                      <a:rPr lang="en-US" sz="1400">
                        <a:latin typeface="Cambria Math" panose="02040503050406030204" pitchFamily="18" charset="0"/>
                      </a:rPr>
                      <m:t> </m:t>
                    </m:r>
                    <m:r>
                      <m:rPr>
                        <m:sty m:val="p"/>
                      </m:rPr>
                      <a:rPr lang="en-GB" sz="1400">
                        <a:latin typeface="Cambria Math" panose="02040503050406030204" pitchFamily="18" charset="0"/>
                      </a:rPr>
                      <m:t>SU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2</m:t>
                            </m:r>
                          </m:e>
                        </m:d>
                      </m:e>
                      <m:sub>
                        <m:r>
                          <a:rPr lang="en-GB" sz="1400" i="1">
                            <a:latin typeface="Cambria Math" panose="02040503050406030204" pitchFamily="18" charset="0"/>
                          </a:rPr>
                          <m:t>𝐿</m:t>
                        </m:r>
                      </m:sub>
                    </m:sSub>
                    <m:r>
                      <a:rPr lang="en-US" sz="1400">
                        <a:latin typeface="Cambria Math" panose="02040503050406030204" pitchFamily="18" charset="0"/>
                      </a:rPr>
                      <m:t> </m:t>
                    </m:r>
                    <m:r>
                      <a:rPr lang="en-GB" sz="1400">
                        <a:latin typeface="Cambria Math" panose="02040503050406030204" pitchFamily="18" charset="0"/>
                      </a:rPr>
                      <m:t>×</m:t>
                    </m:r>
                    <m:r>
                      <a:rPr lang="en-US" sz="1400">
                        <a:latin typeface="Cambria Math" panose="02040503050406030204" pitchFamily="18" charset="0"/>
                      </a:rPr>
                      <m:t> </m:t>
                    </m:r>
                    <m:r>
                      <m:rPr>
                        <m:sty m:val="p"/>
                      </m:rPr>
                      <a:rPr lang="en-GB" sz="1400">
                        <a:latin typeface="Cambria Math" panose="02040503050406030204" pitchFamily="18" charset="0"/>
                      </a:rPr>
                      <m:t>U</m:t>
                    </m:r>
                    <m:sSub>
                      <m:sSubPr>
                        <m:ctrlPr>
                          <a:rPr lang="en-GB" sz="1400" i="1">
                            <a:latin typeface="Cambria Math" panose="02040503050406030204" pitchFamily="18" charset="0"/>
                          </a:rPr>
                        </m:ctrlPr>
                      </m:sSubPr>
                      <m:e>
                        <m:d>
                          <m:dPr>
                            <m:ctrlPr>
                              <a:rPr lang="en-GB" sz="1400">
                                <a:latin typeface="Cambria Math" panose="02040503050406030204" pitchFamily="18" charset="0"/>
                              </a:rPr>
                            </m:ctrlPr>
                          </m:dPr>
                          <m:e>
                            <m:r>
                              <a:rPr lang="en-GB" sz="1400">
                                <a:latin typeface="Cambria Math" panose="02040503050406030204" pitchFamily="18" charset="0"/>
                              </a:rPr>
                              <m:t>1</m:t>
                            </m:r>
                          </m:e>
                        </m:d>
                      </m:e>
                      <m:sub>
                        <m:r>
                          <a:rPr lang="en-GB" sz="1400" i="1">
                            <a:latin typeface="Cambria Math" panose="02040503050406030204" pitchFamily="18" charset="0"/>
                          </a:rPr>
                          <m:t>𝑌</m:t>
                        </m:r>
                      </m:sub>
                    </m:sSub>
                  </m:oMath>
                </a14:m>
                <a:r>
                  <a:rPr lang="en-GB" sz="1400" dirty="0"/>
                  <a:t>, </a:t>
                </a:r>
                <a:r>
                  <a:rPr lang="en-GB" sz="1400" dirty="0">
                    <a:latin typeface="Helvetica" pitchFamily="2" charset="0"/>
                  </a:rPr>
                  <a:t>with</a:t>
                </a:r>
                <a:r>
                  <a:rPr lang="en-GB" sz="1400" dirty="0"/>
                  <a:t> </a:t>
                </a:r>
                <a14:m>
                  <m:oMath xmlns:m="http://schemas.openxmlformats.org/officeDocument/2006/math">
                    <m:sSub>
                      <m:sSubPr>
                        <m:ctrlPr>
                          <a:rPr lang="en-GB" sz="1400" b="1" dirty="0">
                            <a:latin typeface="Cambria Math" panose="02040503050406030204" pitchFamily="18" charset="0"/>
                          </a:rPr>
                        </m:ctrlPr>
                      </m:sSubPr>
                      <m:e>
                        <m:r>
                          <a:rPr lang="en-GB" sz="1400" b="1" dirty="0">
                            <a:latin typeface="Cambria Math" panose="02040503050406030204" pitchFamily="18" charset="0"/>
                          </a:rPr>
                          <m:t>𝟏𝟔</m:t>
                        </m:r>
                      </m:e>
                      <m:sub>
                        <m:r>
                          <a:rPr lang="en-GB" sz="1400" b="0" i="1" dirty="0">
                            <a:latin typeface="Cambria Math" panose="02040503050406030204" pitchFamily="18" charset="0"/>
                          </a:rPr>
                          <m:t>𝐹</m:t>
                        </m:r>
                      </m:sub>
                    </m:sSub>
                    <m:r>
                      <a:rPr lang="en-GB" sz="1400" b="0" i="0" dirty="0">
                        <a:latin typeface="Cambria Math" panose="02040503050406030204" pitchFamily="18" charset="0"/>
                      </a:rPr>
                      <m:t>=</m:t>
                    </m:r>
                    <m:sSub>
                      <m:sSubPr>
                        <m:ctrlPr>
                          <a:rPr lang="en-GB" sz="1400" b="0" i="1" dirty="0">
                            <a:latin typeface="Cambria Math" panose="02040503050406030204" pitchFamily="18" charset="0"/>
                          </a:rPr>
                        </m:ctrlPr>
                      </m:sSubPr>
                      <m:e>
                        <m:r>
                          <a:rPr lang="en-GB" sz="1400" b="0" i="1" dirty="0">
                            <a:latin typeface="Cambria Math" panose="02040503050406030204" pitchFamily="18" charset="0"/>
                          </a:rPr>
                          <m:t>𝑄</m:t>
                        </m:r>
                      </m:e>
                      <m:sub>
                        <m:r>
                          <a:rPr lang="en-GB" sz="1400" b="0" i="1" dirty="0">
                            <a:latin typeface="Cambria Math" panose="02040503050406030204" pitchFamily="18" charset="0"/>
                          </a:rPr>
                          <m:t>𝐿</m:t>
                        </m:r>
                      </m:sub>
                    </m:sSub>
                    <m:r>
                      <a:rPr lang="en-GB" sz="1400" b="0" i="0" dirty="0">
                        <a:latin typeface="Cambria Math" panose="02040503050406030204" pitchFamily="18" charset="0"/>
                      </a:rPr>
                      <m:t>+</m:t>
                    </m:r>
                    <m:sSubSup>
                      <m:sSubSupPr>
                        <m:ctrlPr>
                          <a:rPr lang="en-GB" sz="1400" b="0" i="1" dirty="0">
                            <a:latin typeface="Cambria Math" panose="02040503050406030204" pitchFamily="18" charset="0"/>
                          </a:rPr>
                        </m:ctrlPr>
                      </m:sSubSupPr>
                      <m:e>
                        <m:r>
                          <a:rPr lang="en-GB" sz="1400" b="0" i="1" dirty="0">
                            <a:latin typeface="Cambria Math" panose="02040503050406030204" pitchFamily="18" charset="0"/>
                          </a:rPr>
                          <m:t>𝑢</m:t>
                        </m:r>
                      </m:e>
                      <m:sub>
                        <m:r>
                          <a:rPr lang="en-GB" sz="1400" b="0" i="1" dirty="0">
                            <a:latin typeface="Cambria Math" panose="02040503050406030204" pitchFamily="18" charset="0"/>
                          </a:rPr>
                          <m:t>𝑅</m:t>
                        </m:r>
                      </m:sub>
                      <m:sup>
                        <m:r>
                          <a:rPr lang="en-GB" sz="1400" b="0" i="1" dirty="0">
                            <a:latin typeface="Cambria Math" panose="02040503050406030204" pitchFamily="18" charset="0"/>
                          </a:rPr>
                          <m:t>𝑐</m:t>
                        </m:r>
                      </m:sup>
                    </m:sSubSup>
                    <m:r>
                      <a:rPr lang="en-GB" sz="1400" b="0" i="0" dirty="0">
                        <a:latin typeface="Cambria Math" panose="02040503050406030204" pitchFamily="18" charset="0"/>
                      </a:rPr>
                      <m:t>+</m:t>
                    </m:r>
                    <m:sSubSup>
                      <m:sSubSupPr>
                        <m:ctrlPr>
                          <a:rPr lang="en-GB" sz="1400" b="0" i="1" dirty="0">
                            <a:latin typeface="Cambria Math" panose="02040503050406030204" pitchFamily="18" charset="0"/>
                          </a:rPr>
                        </m:ctrlPr>
                      </m:sSubSupPr>
                      <m:e>
                        <m:r>
                          <a:rPr lang="en-GB" sz="1400" b="0" i="1" dirty="0">
                            <a:latin typeface="Cambria Math" panose="02040503050406030204" pitchFamily="18" charset="0"/>
                          </a:rPr>
                          <m:t>𝑑</m:t>
                        </m:r>
                      </m:e>
                      <m:sub>
                        <m:r>
                          <a:rPr lang="en-GB" sz="1400" b="0" i="1" dirty="0">
                            <a:latin typeface="Cambria Math" panose="02040503050406030204" pitchFamily="18" charset="0"/>
                          </a:rPr>
                          <m:t>𝑅</m:t>
                        </m:r>
                      </m:sub>
                      <m:sup>
                        <m:r>
                          <a:rPr lang="en-GB" sz="1400" b="0" i="1" dirty="0">
                            <a:latin typeface="Cambria Math" panose="02040503050406030204" pitchFamily="18" charset="0"/>
                          </a:rPr>
                          <m:t>𝑐</m:t>
                        </m:r>
                      </m:sup>
                    </m:sSubSup>
                    <m:r>
                      <a:rPr lang="en-GB" sz="1400" b="0" i="0" dirty="0">
                        <a:latin typeface="Cambria Math" panose="02040503050406030204" pitchFamily="18" charset="0"/>
                      </a:rPr>
                      <m:t>+</m:t>
                    </m:r>
                    <m:sSub>
                      <m:sSubPr>
                        <m:ctrlPr>
                          <a:rPr lang="en-GB" sz="1400" b="0" i="1" dirty="0">
                            <a:latin typeface="Cambria Math" panose="02040503050406030204" pitchFamily="18" charset="0"/>
                          </a:rPr>
                        </m:ctrlPr>
                      </m:sSubPr>
                      <m:e>
                        <m:r>
                          <a:rPr lang="en-GB" sz="1400" b="0" i="1" dirty="0">
                            <a:latin typeface="Cambria Math" panose="02040503050406030204" pitchFamily="18" charset="0"/>
                          </a:rPr>
                          <m:t>𝐿</m:t>
                        </m:r>
                      </m:e>
                      <m:sub>
                        <m:r>
                          <a:rPr lang="en-GB" sz="1400" b="0" i="1" dirty="0">
                            <a:latin typeface="Cambria Math" panose="02040503050406030204" pitchFamily="18" charset="0"/>
                          </a:rPr>
                          <m:t>𝐿</m:t>
                        </m:r>
                      </m:sub>
                    </m:sSub>
                    <m:r>
                      <a:rPr lang="en-GB" sz="1400" b="0" i="0" dirty="0">
                        <a:latin typeface="Cambria Math" panose="02040503050406030204" pitchFamily="18" charset="0"/>
                      </a:rPr>
                      <m:t>+</m:t>
                    </m:r>
                    <m:sSubSup>
                      <m:sSubSupPr>
                        <m:ctrlPr>
                          <a:rPr lang="en-GB" sz="1400" b="0" i="1" dirty="0">
                            <a:latin typeface="Cambria Math" panose="02040503050406030204" pitchFamily="18" charset="0"/>
                          </a:rPr>
                        </m:ctrlPr>
                      </m:sSubSupPr>
                      <m:e>
                        <m:r>
                          <a:rPr lang="en-GB" sz="1400" b="0" i="1" dirty="0">
                            <a:latin typeface="Cambria Math" panose="02040503050406030204" pitchFamily="18" charset="0"/>
                          </a:rPr>
                          <m:t>𝑒</m:t>
                        </m:r>
                      </m:e>
                      <m:sub>
                        <m:r>
                          <a:rPr lang="en-GB" sz="1400" b="0" i="1" dirty="0">
                            <a:latin typeface="Cambria Math" panose="02040503050406030204" pitchFamily="18" charset="0"/>
                          </a:rPr>
                          <m:t>𝑅</m:t>
                        </m:r>
                      </m:sub>
                      <m:sup>
                        <m:r>
                          <a:rPr lang="en-GB" sz="1400" b="0" i="1" dirty="0">
                            <a:latin typeface="Cambria Math" panose="02040503050406030204" pitchFamily="18" charset="0"/>
                          </a:rPr>
                          <m:t>𝑐</m:t>
                        </m:r>
                      </m:sup>
                    </m:sSubSup>
                    <m:r>
                      <a:rPr lang="en-GB" sz="1400" b="0" i="0" dirty="0">
                        <a:latin typeface="Cambria Math" panose="02040503050406030204" pitchFamily="18" charset="0"/>
                      </a:rPr>
                      <m:t>+</m:t>
                    </m:r>
                    <m:sSubSup>
                      <m:sSubSupPr>
                        <m:ctrlPr>
                          <a:rPr lang="en-GB" sz="1400" b="0" i="1" dirty="0">
                            <a:latin typeface="Cambria Math" panose="02040503050406030204" pitchFamily="18" charset="0"/>
                          </a:rPr>
                        </m:ctrlPr>
                      </m:sSubSupPr>
                      <m:e>
                        <m:r>
                          <a:rPr lang="en-GB" sz="1400" b="0" i="1" dirty="0">
                            <a:latin typeface="Cambria Math" panose="02040503050406030204" pitchFamily="18" charset="0"/>
                          </a:rPr>
                          <m:t>𝜈</m:t>
                        </m:r>
                      </m:e>
                      <m:sub>
                        <m:r>
                          <a:rPr lang="en-GB" sz="1400" b="0" i="1" dirty="0">
                            <a:latin typeface="Cambria Math" panose="02040503050406030204" pitchFamily="18" charset="0"/>
                          </a:rPr>
                          <m:t>𝑅</m:t>
                        </m:r>
                      </m:sub>
                      <m:sup>
                        <m:r>
                          <a:rPr lang="en-GB" sz="1400" b="0" i="1" dirty="0">
                            <a:latin typeface="Cambria Math" panose="02040503050406030204" pitchFamily="18" charset="0"/>
                          </a:rPr>
                          <m:t>𝑐</m:t>
                        </m:r>
                      </m:sup>
                    </m:sSubSup>
                  </m:oMath>
                </a14:m>
                <a:r>
                  <a:rPr lang="en-GB" sz="1400" dirty="0">
                    <a:latin typeface="Helvetica" pitchFamily="2" charset="0"/>
                  </a:rPr>
                  <a:t>, single </a:t>
                </a:r>
                <a:r>
                  <a:rPr lang="en-GB" sz="1400" dirty="0" err="1">
                    <a:latin typeface="Helvetica" pitchFamily="2" charset="0"/>
                  </a:rPr>
                  <a:t>multiplet</a:t>
                </a:r>
                <a:r>
                  <a:rPr lang="en-GB" sz="1400" dirty="0">
                    <a:latin typeface="Helvetica" pitchFamily="2" charset="0"/>
                  </a:rPr>
                  <a:t>, built-in anomaly cancellation</a:t>
                </a:r>
              </a:p>
              <a:p>
                <a:pPr marL="285750" indent="-285750" defTabSz="457200" fontAlgn="base">
                  <a:spcBef>
                    <a:spcPts val="900"/>
                  </a:spcBef>
                  <a:spcAft>
                    <a:spcPct val="0"/>
                  </a:spcAft>
                  <a:buFont typeface="Arial" panose="020B0604020202020204" pitchFamily="34" charset="0"/>
                  <a:buChar char="•"/>
                  <a:tabLst>
                    <a:tab pos="5994400" algn="l"/>
                  </a:tabLst>
                  <a:defRPr/>
                </a:pPr>
                <a:r>
                  <a:rPr lang="en-GB" sz="1400" dirty="0">
                    <a:latin typeface="Helvetica" pitchFamily="2" charset="0"/>
                  </a:rPr>
                  <a:t>GUTs unify quarks and leptons, explaining anomaly cancellation and quantising hypercharge, </a:t>
                </a:r>
                <a:r>
                  <a:rPr lang="en-GB" sz="1400" i="1" dirty="0">
                    <a:latin typeface="Helvetica" pitchFamily="2" charset="0"/>
                  </a:rPr>
                  <a:t>but it is not a prove for GUT</a:t>
                </a:r>
                <a:r>
                  <a:rPr lang="en-GB" sz="1400" dirty="0">
                    <a:latin typeface="Helvetica" pitchFamily="2" charset="0"/>
                  </a:rPr>
                  <a:t>!</a:t>
                </a:r>
              </a:p>
              <a:p>
                <a:pPr defTabSz="457200" fontAlgn="base">
                  <a:spcBef>
                    <a:spcPts val="1200"/>
                  </a:spcBef>
                  <a:spcAft>
                    <a:spcPct val="0"/>
                  </a:spcAft>
                  <a:defRPr/>
                </a:pPr>
                <a:r>
                  <a:rPr lang="en-GB" sz="1400" b="1" dirty="0">
                    <a:latin typeface="Helvetica" pitchFamily="2" charset="0"/>
                  </a:rPr>
                  <a:t>GUT scalar sector is tricky: </a:t>
                </a:r>
                <a:r>
                  <a:rPr lang="en-GB" sz="1400" dirty="0">
                    <a:latin typeface="Helvetica" pitchFamily="2" charset="0"/>
                  </a:rPr>
                  <a:t>coloured Higgs partners must be superheavy to suppress proton decay; GUT-scale states destabilise Higgs mass (</a:t>
                </a:r>
                <a:r>
                  <a:rPr lang="en-GB" sz="1400" dirty="0" err="1">
                    <a:latin typeface="Helvetica" pitchFamily="2" charset="0"/>
                  </a:rPr>
                  <a:t>μ</a:t>
                </a:r>
                <a:r>
                  <a:rPr lang="en-GB" sz="1400" dirty="0">
                    <a:latin typeface="Helvetica" pitchFamily="2" charset="0"/>
                  </a:rPr>
                  <a:t>); and breaking the GUT to exactly the SM often requires large scalar </a:t>
                </a:r>
                <a:r>
                  <a:rPr lang="en-GB" sz="1400" dirty="0" err="1">
                    <a:latin typeface="Helvetica" pitchFamily="2" charset="0"/>
                  </a:rPr>
                  <a:t>multiplets</a:t>
                </a:r>
                <a:r>
                  <a:rPr lang="en-GB" sz="1400" dirty="0">
                    <a:latin typeface="Helvetica" pitchFamily="2" charset="0"/>
                  </a:rPr>
                  <a:t> with carefully aligned VEVs</a:t>
                </a:r>
              </a:p>
            </p:txBody>
          </p:sp>
        </mc:Choice>
        <mc:Fallback xmlns="">
          <p:sp>
            <p:nvSpPr>
              <p:cNvPr id="33" name="Rectangle 32">
                <a:extLst>
                  <a:ext uri="{FF2B5EF4-FFF2-40B4-BE49-F238E27FC236}">
                    <a16:creationId xmlns:a16="http://schemas.microsoft.com/office/drawing/2014/main" id="{4C94FA28-D1E8-4ED5-F398-1D72E21951E6}"/>
                  </a:ext>
                </a:extLst>
              </p:cNvPr>
              <p:cNvSpPr>
                <a:spLocks noRot="1" noChangeAspect="1" noMove="1" noResize="1" noEditPoints="1" noAdjustHandles="1" noChangeArrowheads="1" noChangeShapeType="1" noTextEdit="1"/>
              </p:cNvSpPr>
              <p:nvPr/>
            </p:nvSpPr>
            <p:spPr>
              <a:xfrm>
                <a:off x="623288" y="4504813"/>
                <a:ext cx="10897175" cy="1982081"/>
              </a:xfrm>
              <a:prstGeom prst="rect">
                <a:avLst/>
              </a:prstGeom>
              <a:blipFill>
                <a:blip r:embed="rId4"/>
                <a:stretch>
                  <a:fillRect l="-233" t="-637" b="-1274"/>
                </a:stretch>
              </a:blipFill>
            </p:spPr>
            <p:txBody>
              <a:bodyPr/>
              <a:lstStyle/>
              <a:p>
                <a:r>
                  <a:rPr lang="en-GB">
                    <a:noFill/>
                  </a:rPr>
                  <a:t> </a:t>
                </a:r>
              </a:p>
            </p:txBody>
          </p:sp>
        </mc:Fallback>
      </mc:AlternateContent>
      <p:sp>
        <p:nvSpPr>
          <p:cNvPr id="11" name="Right Arrow 10">
            <a:extLst>
              <a:ext uri="{FF2B5EF4-FFF2-40B4-BE49-F238E27FC236}">
                <a16:creationId xmlns:a16="http://schemas.microsoft.com/office/drawing/2014/main" id="{FBBC46D4-9E5F-700F-30CD-D7B8AFB6D090}"/>
              </a:ext>
            </a:extLst>
          </p:cNvPr>
          <p:cNvSpPr/>
          <p:nvPr/>
        </p:nvSpPr>
        <p:spPr>
          <a:xfrm>
            <a:off x="3356429" y="3270047"/>
            <a:ext cx="725714" cy="410029"/>
          </a:xfrm>
          <a:prstGeom prst="rightArrow">
            <a:avLst/>
          </a:prstGeom>
          <a:solidFill>
            <a:schemeClr val="bg1">
              <a:lumMod val="85000"/>
            </a:schemeClr>
          </a:solidFill>
        </p:spPr>
        <p:txBody>
          <a:bodyPr wrap="square" rtlCol="0" anchor="ctr">
            <a:spAutoFit/>
          </a:bodyPr>
          <a:lstStyle/>
          <a:p>
            <a:pPr algn="l"/>
            <a:endParaRPr lang="en-GB" sz="1600" dirty="0">
              <a:latin typeface="Helvetica" pitchFamily="2"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4057734-D501-2A8D-A1AF-DC79DBA0315D}"/>
                  </a:ext>
                </a:extLst>
              </p:cNvPr>
              <p:cNvSpPr txBox="1"/>
              <p:nvPr/>
            </p:nvSpPr>
            <p:spPr>
              <a:xfrm>
                <a:off x="4347029" y="3838444"/>
                <a:ext cx="6103256" cy="414729"/>
              </a:xfrm>
              <a:prstGeom prst="rect">
                <a:avLst/>
              </a:prstGeom>
              <a:noFill/>
            </p:spPr>
            <p:txBody>
              <a:bodyPr wrap="square">
                <a:spAutoFit/>
              </a:bodyPr>
              <a:lstStyle/>
              <a:p>
                <a14:m>
                  <m:oMath xmlns:m="http://schemas.openxmlformats.org/officeDocument/2006/math">
                    <m:r>
                      <m:rPr>
                        <m:sty m:val="p"/>
                      </m:rPr>
                      <a:rPr lang="en-GB" sz="1400" b="0" i="0" smtClean="0">
                        <a:latin typeface="Cambria Math" panose="02040503050406030204" pitchFamily="18" charset="0"/>
                      </a:rPr>
                      <m:t>SU</m:t>
                    </m:r>
                    <m:sSubSup>
                      <m:sSubSupPr>
                        <m:ctrlPr>
                          <a:rPr lang="en-US" sz="1400" b="0" i="1" smtClean="0">
                            <a:latin typeface="Cambria Math" panose="02040503050406030204" pitchFamily="18" charset="0"/>
                          </a:rPr>
                        </m:ctrlPr>
                      </m:sSubSupPr>
                      <m:e>
                        <m:d>
                          <m:dPr>
                            <m:ctrlPr>
                              <a:rPr lang="en-US" sz="1400" b="0" i="0" smtClean="0">
                                <a:latin typeface="Cambria Math" panose="02040503050406030204" pitchFamily="18" charset="0"/>
                              </a:rPr>
                            </m:ctrlPr>
                          </m:dPr>
                          <m:e>
                            <m:r>
                              <a:rPr lang="en-US" sz="1400" b="0" i="0" smtClean="0">
                                <a:latin typeface="Cambria Math" panose="02040503050406030204" pitchFamily="18" charset="0"/>
                              </a:rPr>
                              <m:t>3</m:t>
                            </m:r>
                          </m:e>
                        </m:d>
                      </m:e>
                      <m:sub>
                        <m:r>
                          <a:rPr lang="en-US" sz="1400" b="0" i="1" smtClean="0">
                            <a:latin typeface="Cambria Math" panose="02040503050406030204" pitchFamily="18" charset="0"/>
                          </a:rPr>
                          <m:t>𝐶</m:t>
                        </m:r>
                      </m:sub>
                      <m:sup>
                        <m:r>
                          <a:rPr lang="en-US" sz="1400" b="0" i="0" smtClean="0">
                            <a:latin typeface="Cambria Math" panose="02040503050406030204" pitchFamily="18" charset="0"/>
                          </a:rPr>
                          <m:t>2</m:t>
                        </m:r>
                      </m:sup>
                    </m:sSubSup>
                    <m:r>
                      <m:rPr>
                        <m:sty m:val="p"/>
                      </m:rPr>
                      <a:rPr lang="en-GB" sz="1400" i="0">
                        <a:latin typeface="Cambria Math" panose="02040503050406030204" pitchFamily="18" charset="0"/>
                      </a:rPr>
                      <m:t>U</m:t>
                    </m:r>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1</m:t>
                            </m:r>
                          </m:e>
                        </m:d>
                      </m:e>
                      <m:sub>
                        <m:r>
                          <a:rPr lang="en-GB" sz="1400" i="1">
                            <a:latin typeface="Cambria Math" panose="02040503050406030204" pitchFamily="18" charset="0"/>
                          </a:rPr>
                          <m:t>𝑌</m:t>
                        </m:r>
                      </m:sub>
                    </m:sSub>
                  </m:oMath>
                </a14:m>
                <a:r>
                  <a:rPr lang="en-GB" sz="1400" dirty="0"/>
                  <a:t> </a:t>
                </a:r>
                <a:r>
                  <a:rPr lang="en-GB" sz="1400" dirty="0">
                    <a:latin typeface="Helvetica" pitchFamily="2" charset="0"/>
                  </a:rPr>
                  <a:t>anomaly: </a:t>
                </a:r>
                <a14:m>
                  <m:oMath xmlns:m="http://schemas.openxmlformats.org/officeDocument/2006/math">
                    <m:r>
                      <a:rPr lang="en-GB" sz="1400">
                        <a:latin typeface="Cambria Math" panose="02040503050406030204" pitchFamily="18" charset="0"/>
                      </a:rPr>
                      <m:t>2</m:t>
                    </m:r>
                    <m:sSub>
                      <m:sSubPr>
                        <m:ctrlPr>
                          <a:rPr lang="en-GB" sz="1400" i="1">
                            <a:latin typeface="Cambria Math" panose="02040503050406030204" pitchFamily="18" charset="0"/>
                          </a:rPr>
                        </m:ctrlPr>
                      </m:sSubPr>
                      <m:e>
                        <m:r>
                          <a:rPr lang="en-GB" sz="1400" i="1">
                            <a:latin typeface="Cambria Math" panose="02040503050406030204" pitchFamily="18" charset="0"/>
                          </a:rPr>
                          <m:t>𝑌</m:t>
                        </m:r>
                      </m:e>
                      <m:sub>
                        <m:sSub>
                          <m:sSubPr>
                            <m:ctrlPr>
                              <a:rPr lang="en-GB" sz="1400" i="1">
                                <a:latin typeface="Cambria Math" panose="02040503050406030204" pitchFamily="18" charset="0"/>
                              </a:rPr>
                            </m:ctrlPr>
                          </m:sSubPr>
                          <m:e>
                            <m:r>
                              <a:rPr lang="en-GB" sz="1400" i="1">
                                <a:latin typeface="Cambria Math" panose="02040503050406030204" pitchFamily="18" charset="0"/>
                              </a:rPr>
                              <m:t>𝑄</m:t>
                            </m:r>
                          </m:e>
                          <m:sub>
                            <m:r>
                              <a:rPr lang="en-GB" sz="1400" i="1">
                                <a:latin typeface="Cambria Math" panose="02040503050406030204" pitchFamily="18" charset="0"/>
                              </a:rPr>
                              <m:t>𝐿</m:t>
                            </m:r>
                          </m:sub>
                        </m:sSub>
                      </m:sub>
                    </m:sSub>
                    <m:r>
                      <a:rPr lang="en-GB" sz="140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𝑌</m:t>
                        </m:r>
                      </m:e>
                      <m:sub>
                        <m:sSubSup>
                          <m:sSubSupPr>
                            <m:ctrlPr>
                              <a:rPr lang="en-GB" sz="1400" i="1">
                                <a:latin typeface="Cambria Math" panose="02040503050406030204" pitchFamily="18" charset="0"/>
                              </a:rPr>
                            </m:ctrlPr>
                          </m:sSubSupPr>
                          <m:e>
                            <m:r>
                              <a:rPr lang="en-GB" sz="1400" i="1">
                                <a:latin typeface="Cambria Math" panose="02040503050406030204" pitchFamily="18" charset="0"/>
                              </a:rPr>
                              <m:t>𝑢</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sub>
                    </m:sSub>
                    <m:r>
                      <a:rPr lang="en-GB" sz="140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𝑌</m:t>
                        </m:r>
                      </m:e>
                      <m:sub>
                        <m:sSubSup>
                          <m:sSubSupPr>
                            <m:ctrlPr>
                              <a:rPr lang="en-GB" sz="1400" i="1">
                                <a:latin typeface="Cambria Math" panose="02040503050406030204" pitchFamily="18" charset="0"/>
                              </a:rPr>
                            </m:ctrlPr>
                          </m:sSubSupPr>
                          <m:e>
                            <m:r>
                              <a:rPr lang="en-GB" sz="1400" i="1">
                                <a:latin typeface="Cambria Math" panose="02040503050406030204" pitchFamily="18" charset="0"/>
                              </a:rPr>
                              <m:t>𝑑</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sub>
                    </m:sSub>
                    <m:r>
                      <a:rPr lang="en-GB" sz="1400">
                        <a:latin typeface="Cambria Math" panose="02040503050406030204" pitchFamily="18" charset="0"/>
                      </a:rPr>
                      <m:t>=</m:t>
                    </m:r>
                    <m:r>
                      <a:rPr lang="en-US" sz="1400">
                        <a:latin typeface="Cambria Math" panose="02040503050406030204" pitchFamily="18" charset="0"/>
                      </a:rPr>
                      <m:t>2</m:t>
                    </m:r>
                    <m:d>
                      <m:dPr>
                        <m:ctrlPr>
                          <a:rPr lang="en-GB" sz="1400" i="1">
                            <a:latin typeface="Cambria Math" panose="02040503050406030204" pitchFamily="18" charset="0"/>
                          </a:rPr>
                        </m:ctrlPr>
                      </m:dPr>
                      <m:e>
                        <m:f>
                          <m:fPr>
                            <m:ctrlPr>
                              <a:rPr lang="en-GB" sz="1400">
                                <a:latin typeface="Cambria Math" panose="02040503050406030204" pitchFamily="18" charset="0"/>
                              </a:rPr>
                            </m:ctrlPr>
                          </m:fPr>
                          <m:num>
                            <m:r>
                              <a:rPr lang="en-GB" sz="1400">
                                <a:latin typeface="Cambria Math" panose="02040503050406030204" pitchFamily="18" charset="0"/>
                              </a:rPr>
                              <m:t>1</m:t>
                            </m:r>
                          </m:num>
                          <m:den>
                            <m:r>
                              <a:rPr lang="en-US" sz="1400">
                                <a:latin typeface="Cambria Math" panose="02040503050406030204" pitchFamily="18" charset="0"/>
                              </a:rPr>
                              <m:t>6</m:t>
                            </m:r>
                          </m:den>
                        </m:f>
                      </m:e>
                    </m:d>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num>
                      <m:den>
                        <m:r>
                          <a:rPr lang="en-US" sz="1400" i="1">
                            <a:latin typeface="Cambria Math" panose="02040503050406030204" pitchFamily="18" charset="0"/>
                          </a:rPr>
                          <m:t>3</m:t>
                        </m:r>
                      </m:den>
                    </m:f>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3</m:t>
                        </m:r>
                      </m:den>
                    </m:f>
                    <m:r>
                      <a:rPr lang="en-US" sz="1400" i="1">
                        <a:latin typeface="Cambria Math" panose="02040503050406030204" pitchFamily="18" charset="0"/>
                      </a:rPr>
                      <m:t>=0</m:t>
                    </m:r>
                  </m:oMath>
                </a14:m>
                <a:endParaRPr lang="en-GB" sz="1400" dirty="0"/>
              </a:p>
            </p:txBody>
          </p:sp>
        </mc:Choice>
        <mc:Fallback xmlns="">
          <p:sp>
            <p:nvSpPr>
              <p:cNvPr id="26" name="TextBox 25">
                <a:extLst>
                  <a:ext uri="{FF2B5EF4-FFF2-40B4-BE49-F238E27FC236}">
                    <a16:creationId xmlns:a16="http://schemas.microsoft.com/office/drawing/2014/main" id="{A4057734-D501-2A8D-A1AF-DC79DBA0315D}"/>
                  </a:ext>
                </a:extLst>
              </p:cNvPr>
              <p:cNvSpPr txBox="1">
                <a:spLocks noRot="1" noChangeAspect="1" noMove="1" noResize="1" noEditPoints="1" noAdjustHandles="1" noChangeArrowheads="1" noChangeShapeType="1" noTextEdit="1"/>
              </p:cNvSpPr>
              <p:nvPr/>
            </p:nvSpPr>
            <p:spPr>
              <a:xfrm>
                <a:off x="4347029" y="3838444"/>
                <a:ext cx="6103256" cy="414729"/>
              </a:xfrm>
              <a:prstGeom prst="rect">
                <a:avLst/>
              </a:prstGeom>
              <a:blipFill>
                <a:blip r:embed="rId5"/>
                <a:stretch>
                  <a:fillRect b="-294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EDD845A-5D31-80EB-F5B2-820FACFBD529}"/>
                  </a:ext>
                </a:extLst>
              </p:cNvPr>
              <p:cNvSpPr txBox="1"/>
              <p:nvPr/>
            </p:nvSpPr>
            <p:spPr>
              <a:xfrm>
                <a:off x="4347029" y="2551855"/>
                <a:ext cx="6670674" cy="465064"/>
              </a:xfrm>
              <a:prstGeom prst="rect">
                <a:avLst/>
              </a:prstGeom>
              <a:noFill/>
            </p:spPr>
            <p:txBody>
              <a:bodyPr wrap="square">
                <a:spAutoFit/>
              </a:bodyPr>
              <a:lstStyle/>
              <a:p>
                <a14:m>
                  <m:oMath xmlns:m="http://schemas.openxmlformats.org/officeDocument/2006/math">
                    <m:r>
                      <m:rPr>
                        <m:sty m:val="p"/>
                      </m:rPr>
                      <a:rPr lang="en-GB" sz="1400" smtClean="0">
                        <a:latin typeface="Cambria Math" panose="02040503050406030204" pitchFamily="18" charset="0"/>
                      </a:rPr>
                      <m:t>U</m:t>
                    </m:r>
                    <m:sSubSup>
                      <m:sSubSupPr>
                        <m:ctrlPr>
                          <a:rPr lang="en-US" sz="1400" b="0" i="1" smtClean="0">
                            <a:latin typeface="Cambria Math" panose="02040503050406030204" pitchFamily="18" charset="0"/>
                          </a:rPr>
                        </m:ctrlPr>
                      </m:sSubSupPr>
                      <m:e>
                        <m:d>
                          <m:dPr>
                            <m:ctrlPr>
                              <a:rPr lang="en-US" sz="1400" b="0" i="0" smtClean="0">
                                <a:latin typeface="Cambria Math" panose="02040503050406030204" pitchFamily="18" charset="0"/>
                              </a:rPr>
                            </m:ctrlPr>
                          </m:dPr>
                          <m:e>
                            <m:r>
                              <a:rPr lang="en-US" sz="1400" b="0" i="0" smtClean="0">
                                <a:latin typeface="Cambria Math" panose="02040503050406030204" pitchFamily="18" charset="0"/>
                              </a:rPr>
                              <m:t>1</m:t>
                            </m:r>
                          </m:e>
                        </m:d>
                      </m:e>
                      <m:sub>
                        <m:r>
                          <a:rPr lang="en-US" sz="1400" b="0" i="1" smtClean="0">
                            <a:latin typeface="Cambria Math" panose="02040503050406030204" pitchFamily="18" charset="0"/>
                          </a:rPr>
                          <m:t>𝑌</m:t>
                        </m:r>
                      </m:sub>
                      <m:sup>
                        <m:r>
                          <a:rPr lang="en-US" sz="1400" b="0" i="0" smtClean="0">
                            <a:latin typeface="Cambria Math" panose="02040503050406030204" pitchFamily="18" charset="0"/>
                          </a:rPr>
                          <m:t>3</m:t>
                        </m:r>
                      </m:sup>
                    </m:sSubSup>
                  </m:oMath>
                </a14:m>
                <a:r>
                  <a:rPr lang="en-GB" sz="1400" dirty="0"/>
                  <a:t> </a:t>
                </a:r>
                <a:r>
                  <a:rPr lang="en-GB" sz="1400" dirty="0">
                    <a:latin typeface="Helvetica" pitchFamily="2" charset="0"/>
                  </a:rPr>
                  <a:t>anomaly: </a:t>
                </a:r>
                <a14:m>
                  <m:oMath xmlns:m="http://schemas.openxmlformats.org/officeDocument/2006/math">
                    <m:nary>
                      <m:naryPr>
                        <m:chr m:val="∑"/>
                        <m:limLoc m:val="undOvr"/>
                        <m:supHide m:val="on"/>
                        <m:ctrlPr>
                          <a:rPr lang="en-US" sz="1400" i="1" dirty="0">
                            <a:latin typeface="Cambria Math" panose="02040503050406030204" pitchFamily="18" charset="0"/>
                            <a:ea typeface="Cambria Math" panose="02040503050406030204" pitchFamily="18" charset="0"/>
                          </a:rPr>
                        </m:ctrlPr>
                      </m:naryPr>
                      <m:sub>
                        <m:sSub>
                          <m:sSubPr>
                            <m:ctrlPr>
                              <a:rPr lang="en-US" sz="1400" i="1" dirty="0">
                                <a:latin typeface="Cambria Math" panose="02040503050406030204" pitchFamily="18" charset="0"/>
                                <a:ea typeface="Cambria Math" panose="02040503050406030204" pitchFamily="18" charset="0"/>
                              </a:rPr>
                            </m:ctrlPr>
                          </m:sSubPr>
                          <m:e>
                            <m:r>
                              <a:rPr lang="en-US" sz="1400" i="1" dirty="0">
                                <a:latin typeface="Cambria Math" panose="02040503050406030204" pitchFamily="18" charset="0"/>
                                <a:ea typeface="Cambria Math" panose="02040503050406030204" pitchFamily="18" charset="0"/>
                              </a:rPr>
                              <m:t>𝜓</m:t>
                            </m:r>
                          </m:e>
                          <m:sub>
                            <m:r>
                              <a:rPr lang="en-US" sz="1400" i="1" dirty="0">
                                <a:latin typeface="Cambria Math" panose="02040503050406030204" pitchFamily="18" charset="0"/>
                              </a:rPr>
                              <m:t>𝐿</m:t>
                            </m:r>
                          </m:sub>
                        </m:sSub>
                      </m:sub>
                      <m:sup/>
                      <m:e>
                        <m:sSup>
                          <m:sSupPr>
                            <m:ctrlPr>
                              <a:rPr lang="en-GB" sz="1400" i="1">
                                <a:latin typeface="Cambria Math" panose="02040503050406030204" pitchFamily="18" charset="0"/>
                              </a:rPr>
                            </m:ctrlPr>
                          </m:sSupPr>
                          <m:e>
                            <m:r>
                              <a:rPr lang="en-GB" sz="1400" i="1">
                                <a:latin typeface="Cambria Math" panose="02040503050406030204" pitchFamily="18" charset="0"/>
                              </a:rPr>
                              <m:t>𝑌</m:t>
                            </m:r>
                          </m:e>
                          <m:sup>
                            <m:r>
                              <a:rPr lang="en-GB" sz="1400">
                                <a:latin typeface="Cambria Math" panose="02040503050406030204" pitchFamily="18" charset="0"/>
                              </a:rPr>
                              <m:t>3</m:t>
                            </m:r>
                          </m:sup>
                        </m:sSup>
                      </m:e>
                    </m:nary>
                    <m:r>
                      <a:rPr lang="en-GB" sz="1400">
                        <a:latin typeface="Cambria Math" panose="02040503050406030204" pitchFamily="18" charset="0"/>
                      </a:rPr>
                      <m:t>=</m:t>
                    </m:r>
                    <m:r>
                      <a:rPr lang="en-US" sz="1400" b="0" i="1" smtClean="0">
                        <a:latin typeface="Cambria Math" panose="02040503050406030204" pitchFamily="18" charset="0"/>
                      </a:rPr>
                      <m:t>6</m:t>
                    </m:r>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f>
                              <m:fPr>
                                <m:ctrlPr>
                                  <a:rPr lang="en-GB" sz="1400">
                                    <a:latin typeface="Cambria Math" panose="02040503050406030204" pitchFamily="18" charset="0"/>
                                  </a:rPr>
                                </m:ctrlPr>
                              </m:fPr>
                              <m:num>
                                <m:r>
                                  <a:rPr lang="en-GB" sz="1400">
                                    <a:latin typeface="Cambria Math" panose="02040503050406030204" pitchFamily="18" charset="0"/>
                                  </a:rPr>
                                  <m:t>1</m:t>
                                </m:r>
                              </m:num>
                              <m:den>
                                <m:r>
                                  <a:rPr lang="en-US" sz="1400">
                                    <a:latin typeface="Cambria Math" panose="02040503050406030204" pitchFamily="18" charset="0"/>
                                  </a:rPr>
                                  <m:t>6</m:t>
                                </m:r>
                              </m:den>
                            </m:f>
                          </m:e>
                        </m:d>
                      </m:e>
                      <m:sup>
                        <m:r>
                          <a:rPr lang="en-US" sz="1400" b="0" i="1" smtClean="0">
                            <a:latin typeface="Cambria Math" panose="02040503050406030204" pitchFamily="18" charset="0"/>
                          </a:rPr>
                          <m:t>3</m:t>
                        </m:r>
                      </m:sup>
                    </m:sSup>
                    <m:r>
                      <a:rPr lang="en-US" sz="1400" b="0" i="1" smtClean="0">
                        <a:latin typeface="Cambria Math" panose="02040503050406030204" pitchFamily="18" charset="0"/>
                      </a:rPr>
                      <m:t>+3</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m:t>
                            </m:r>
                            <m:f>
                              <m:fPr>
                                <m:ctrlPr>
                                  <a:rPr lang="en-US" sz="1400" b="0" i="0" smtClean="0">
                                    <a:latin typeface="Cambria Math" panose="02040503050406030204" pitchFamily="18" charset="0"/>
                                  </a:rPr>
                                </m:ctrlPr>
                              </m:fPr>
                              <m:num>
                                <m:r>
                                  <a:rPr lang="en-US" sz="1400" b="0" i="0" smtClean="0">
                                    <a:latin typeface="Cambria Math" panose="02040503050406030204" pitchFamily="18" charset="0"/>
                                  </a:rPr>
                                  <m:t>2</m:t>
                                </m:r>
                              </m:num>
                              <m:den>
                                <m:r>
                                  <a:rPr lang="en-US" sz="1400" b="0" i="0" smtClean="0">
                                    <a:latin typeface="Cambria Math" panose="02040503050406030204" pitchFamily="18" charset="0"/>
                                  </a:rPr>
                                  <m:t>3</m:t>
                                </m:r>
                              </m:den>
                            </m:f>
                          </m:e>
                        </m:d>
                      </m:e>
                      <m:sup>
                        <m:r>
                          <a:rPr lang="en-US" sz="1400" i="1">
                            <a:latin typeface="Cambria Math" panose="02040503050406030204" pitchFamily="18" charset="0"/>
                          </a:rPr>
                          <m:t>3</m:t>
                        </m:r>
                      </m:sup>
                    </m:sSup>
                    <m:r>
                      <a:rPr lang="en-US" sz="1400" i="1">
                        <a:latin typeface="Cambria Math" panose="02040503050406030204" pitchFamily="18" charset="0"/>
                      </a:rPr>
                      <m:t>+3</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f>
                              <m:fPr>
                                <m:ctrlPr>
                                  <a:rPr lang="en-US" sz="1400" b="0" i="0" smtClean="0">
                                    <a:latin typeface="Cambria Math" panose="02040503050406030204" pitchFamily="18" charset="0"/>
                                  </a:rPr>
                                </m:ctrlPr>
                              </m:fPr>
                              <m:num>
                                <m:r>
                                  <a:rPr lang="en-US" sz="1400" b="0" i="0" smtClean="0">
                                    <a:latin typeface="Cambria Math" panose="02040503050406030204" pitchFamily="18" charset="0"/>
                                  </a:rPr>
                                  <m:t>1</m:t>
                                </m:r>
                              </m:num>
                              <m:den>
                                <m:r>
                                  <a:rPr lang="en-US" sz="1400">
                                    <a:latin typeface="Cambria Math" panose="02040503050406030204" pitchFamily="18" charset="0"/>
                                  </a:rPr>
                                  <m:t>3</m:t>
                                </m:r>
                              </m:den>
                            </m:f>
                          </m:e>
                        </m:d>
                      </m:e>
                      <m:sup>
                        <m:r>
                          <a:rPr lang="en-US" sz="1400" i="1">
                            <a:latin typeface="Cambria Math" panose="02040503050406030204" pitchFamily="18" charset="0"/>
                          </a:rPr>
                          <m:t>3</m:t>
                        </m:r>
                      </m:sup>
                    </m:sSup>
                    <m:r>
                      <a:rPr lang="en-US" sz="1400" b="0" i="1" smtClean="0">
                        <a:latin typeface="Cambria Math" panose="02040503050406030204" pitchFamily="18" charset="0"/>
                      </a:rPr>
                      <m:t>+2</m:t>
                    </m:r>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m:t>
                            </m:r>
                            <m:f>
                              <m:fPr>
                                <m:ctrlPr>
                                  <a:rPr lang="en-US" sz="1400" b="0" i="0" smtClean="0">
                                    <a:latin typeface="Cambria Math" panose="02040503050406030204" pitchFamily="18" charset="0"/>
                                  </a:rPr>
                                </m:ctrlPr>
                              </m:fPr>
                              <m:num>
                                <m:r>
                                  <a:rPr lang="en-US" sz="1400" b="0" i="0" smtClean="0">
                                    <a:latin typeface="Cambria Math" panose="02040503050406030204" pitchFamily="18" charset="0"/>
                                  </a:rPr>
                                  <m:t>1</m:t>
                                </m:r>
                              </m:num>
                              <m:den>
                                <m:r>
                                  <a:rPr lang="en-US" sz="1400" b="0" i="0" smtClean="0">
                                    <a:latin typeface="Cambria Math" panose="02040503050406030204" pitchFamily="18" charset="0"/>
                                  </a:rPr>
                                  <m:t>2</m:t>
                                </m:r>
                              </m:den>
                            </m:f>
                          </m:e>
                        </m:d>
                      </m:e>
                      <m:sup>
                        <m:r>
                          <a:rPr lang="en-US" sz="1400" i="1">
                            <a:latin typeface="Cambria Math" panose="02040503050406030204" pitchFamily="18" charset="0"/>
                          </a:rPr>
                          <m:t>3</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m:t>
                        </m:r>
                      </m:e>
                      <m:sup>
                        <m:r>
                          <a:rPr lang="en-US" sz="1400" b="0" i="1" smtClean="0">
                            <a:latin typeface="Cambria Math" panose="02040503050406030204" pitchFamily="18" charset="0"/>
                          </a:rPr>
                          <m:t>3</m:t>
                        </m:r>
                      </m:sup>
                    </m:sSup>
                    <m:r>
                      <a:rPr lang="en-US" sz="1400" b="0" i="0" smtClean="0">
                        <a:latin typeface="Cambria Math" panose="02040503050406030204" pitchFamily="18" charset="0"/>
                      </a:rPr>
                      <m:t>=</m:t>
                    </m:r>
                    <m:r>
                      <a:rPr lang="en-GB" sz="1400">
                        <a:latin typeface="Cambria Math" panose="02040503050406030204" pitchFamily="18" charset="0"/>
                      </a:rPr>
                      <m:t>0</m:t>
                    </m:r>
                  </m:oMath>
                </a14:m>
                <a:r>
                  <a:rPr lang="en-GB" sz="1400" dirty="0"/>
                  <a:t> </a:t>
                </a:r>
                <a:r>
                  <a:rPr lang="en-GB" sz="1400" dirty="0">
                    <a:latin typeface="Helvetica" pitchFamily="2" charset="0"/>
                  </a:rPr>
                  <a:t> </a:t>
                </a:r>
              </a:p>
            </p:txBody>
          </p:sp>
        </mc:Choice>
        <mc:Fallback xmlns="">
          <p:sp>
            <p:nvSpPr>
              <p:cNvPr id="41" name="TextBox 40">
                <a:extLst>
                  <a:ext uri="{FF2B5EF4-FFF2-40B4-BE49-F238E27FC236}">
                    <a16:creationId xmlns:a16="http://schemas.microsoft.com/office/drawing/2014/main" id="{0EDD845A-5D31-80EB-F5B2-820FACFBD529}"/>
                  </a:ext>
                </a:extLst>
              </p:cNvPr>
              <p:cNvSpPr txBox="1">
                <a:spLocks noRot="1" noChangeAspect="1" noMove="1" noResize="1" noEditPoints="1" noAdjustHandles="1" noChangeArrowheads="1" noChangeShapeType="1" noTextEdit="1"/>
              </p:cNvSpPr>
              <p:nvPr/>
            </p:nvSpPr>
            <p:spPr>
              <a:xfrm>
                <a:off x="4347029" y="2551855"/>
                <a:ext cx="6670674" cy="465064"/>
              </a:xfrm>
              <a:prstGeom prst="rect">
                <a:avLst/>
              </a:prstGeom>
              <a:blipFill>
                <a:blip r:embed="rId6"/>
                <a:stretch>
                  <a:fillRect t="-51351" b="-10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1DC3EFF6-7DA7-E276-9ED2-A6AC3D8A37C8}"/>
                  </a:ext>
                </a:extLst>
              </p:cNvPr>
              <p:cNvSpPr txBox="1"/>
              <p:nvPr/>
            </p:nvSpPr>
            <p:spPr>
              <a:xfrm>
                <a:off x="4347029" y="3066880"/>
                <a:ext cx="6103256" cy="314445"/>
              </a:xfrm>
              <a:prstGeom prst="rect">
                <a:avLst/>
              </a:prstGeom>
              <a:noFill/>
            </p:spPr>
            <p:txBody>
              <a:bodyPr wrap="square">
                <a:spAutoFit/>
              </a:bodyPr>
              <a:lstStyle/>
              <a:p>
                <a14:m>
                  <m:oMath xmlns:m="http://schemas.openxmlformats.org/officeDocument/2006/math">
                    <m:r>
                      <m:rPr>
                        <m:sty m:val="p"/>
                      </m:rPr>
                      <a:rPr lang="en-GB" sz="1400" smtClean="0">
                        <a:latin typeface="Cambria Math" panose="02040503050406030204" pitchFamily="18" charset="0"/>
                      </a:rPr>
                      <m:t>SU</m:t>
                    </m:r>
                    <m:sSubSup>
                      <m:sSubSupPr>
                        <m:ctrlPr>
                          <a:rPr lang="en-US" sz="1400" i="1">
                            <a:latin typeface="Cambria Math" panose="02040503050406030204" pitchFamily="18" charset="0"/>
                          </a:rPr>
                        </m:ctrlPr>
                      </m:sSubSupPr>
                      <m:e>
                        <m:d>
                          <m:dPr>
                            <m:ctrlPr>
                              <a:rPr lang="en-US" sz="1400">
                                <a:latin typeface="Cambria Math" panose="02040503050406030204" pitchFamily="18" charset="0"/>
                              </a:rPr>
                            </m:ctrlPr>
                          </m:dPr>
                          <m:e>
                            <m:r>
                              <a:rPr lang="en-US" sz="1400">
                                <a:latin typeface="Cambria Math" panose="02040503050406030204" pitchFamily="18" charset="0"/>
                              </a:rPr>
                              <m:t>3</m:t>
                            </m:r>
                          </m:e>
                        </m:d>
                      </m:e>
                      <m:sub>
                        <m:r>
                          <a:rPr lang="en-US" sz="1400" i="1">
                            <a:latin typeface="Cambria Math" panose="02040503050406030204" pitchFamily="18" charset="0"/>
                          </a:rPr>
                          <m:t>𝐶</m:t>
                        </m:r>
                      </m:sub>
                      <m:sup>
                        <m:r>
                          <a:rPr lang="en-US" sz="1400">
                            <a:latin typeface="Cambria Math" panose="02040503050406030204" pitchFamily="18" charset="0"/>
                          </a:rPr>
                          <m:t>3</m:t>
                        </m:r>
                      </m:sup>
                    </m:sSubSup>
                  </m:oMath>
                </a14:m>
                <a:r>
                  <a:rPr lang="en-GB" sz="1400" dirty="0">
                    <a:latin typeface="Helvetica" pitchFamily="2" charset="0"/>
                  </a:rPr>
                  <a:t> anomaly: cancels because </a:t>
                </a:r>
                <a14:m>
                  <m:oMath xmlns:m="http://schemas.openxmlformats.org/officeDocument/2006/math">
                    <m:sSub>
                      <m:sSubPr>
                        <m:ctrlPr>
                          <a:rPr lang="en-GB" sz="1400" i="1" dirty="0">
                            <a:latin typeface="Cambria Math" panose="02040503050406030204" pitchFamily="18" charset="0"/>
                          </a:rPr>
                        </m:ctrlPr>
                      </m:sSubPr>
                      <m:e>
                        <m:r>
                          <a:rPr lang="en-GB" sz="1400" i="1" dirty="0">
                            <a:latin typeface="Cambria Math" panose="02040503050406030204" pitchFamily="18" charset="0"/>
                          </a:rPr>
                          <m:t>𝑄</m:t>
                        </m:r>
                      </m:e>
                      <m:sub>
                        <m:r>
                          <a:rPr lang="en-GB" sz="1400" i="1" dirty="0">
                            <a:latin typeface="Cambria Math" panose="02040503050406030204" pitchFamily="18" charset="0"/>
                          </a:rPr>
                          <m:t>𝐿</m:t>
                        </m:r>
                      </m:sub>
                    </m:sSub>
                  </m:oMath>
                </a14:m>
                <a:r>
                  <a:rPr lang="en-GB" sz="1400" dirty="0">
                    <a:latin typeface="Helvetica" pitchFamily="2" charset="0"/>
                  </a:rPr>
                  <a:t> balanced by </a:t>
                </a:r>
                <a14:m>
                  <m:oMath xmlns:m="http://schemas.openxmlformats.org/officeDocument/2006/math">
                    <m:sSubSup>
                      <m:sSubSupPr>
                        <m:ctrlPr>
                          <a:rPr lang="en-GB" sz="1400" i="1">
                            <a:latin typeface="Cambria Math" panose="02040503050406030204" pitchFamily="18" charset="0"/>
                          </a:rPr>
                        </m:ctrlPr>
                      </m:sSubSupPr>
                      <m:e>
                        <m:r>
                          <a:rPr lang="en-GB" sz="1400" i="1">
                            <a:latin typeface="Cambria Math" panose="02040503050406030204" pitchFamily="18" charset="0"/>
                          </a:rPr>
                          <m:t>𝑢</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oMath>
                </a14:m>
                <a:r>
                  <a:rPr lang="en-GB" sz="1400" dirty="0">
                    <a:latin typeface="Helvetica" pitchFamily="2" charset="0"/>
                  </a:rPr>
                  <a:t> and </a:t>
                </a:r>
                <a14:m>
                  <m:oMath xmlns:m="http://schemas.openxmlformats.org/officeDocument/2006/math">
                    <m:sSubSup>
                      <m:sSubSupPr>
                        <m:ctrlPr>
                          <a:rPr lang="en-GB" sz="1400" i="1">
                            <a:latin typeface="Cambria Math" panose="02040503050406030204" pitchFamily="18" charset="0"/>
                          </a:rPr>
                        </m:ctrlPr>
                      </m:sSubSupPr>
                      <m:e>
                        <m:r>
                          <a:rPr lang="en-GB" sz="1400" i="1">
                            <a:latin typeface="Cambria Math" panose="02040503050406030204" pitchFamily="18" charset="0"/>
                          </a:rPr>
                          <m:t>𝑑</m:t>
                        </m:r>
                      </m:e>
                      <m:sub>
                        <m:r>
                          <a:rPr lang="en-GB" sz="1400" i="1">
                            <a:latin typeface="Cambria Math" panose="02040503050406030204" pitchFamily="18" charset="0"/>
                          </a:rPr>
                          <m:t>𝑅</m:t>
                        </m:r>
                      </m:sub>
                      <m:sup>
                        <m:r>
                          <a:rPr lang="en-GB" sz="1400" i="1">
                            <a:latin typeface="Cambria Math" panose="02040503050406030204" pitchFamily="18" charset="0"/>
                          </a:rPr>
                          <m:t>𝑐</m:t>
                        </m:r>
                      </m:sup>
                    </m:sSubSup>
                  </m:oMath>
                </a14:m>
                <a:r>
                  <a:rPr lang="en-GB" sz="1400" dirty="0">
                    <a:latin typeface="Helvetica" pitchFamily="2" charset="0"/>
                  </a:rPr>
                  <a:t> </a:t>
                </a:r>
                <a:endParaRPr lang="en-GB" dirty="0"/>
              </a:p>
            </p:txBody>
          </p:sp>
        </mc:Choice>
        <mc:Fallback xmlns="">
          <p:sp>
            <p:nvSpPr>
              <p:cNvPr id="43" name="TextBox 42">
                <a:extLst>
                  <a:ext uri="{FF2B5EF4-FFF2-40B4-BE49-F238E27FC236}">
                    <a16:creationId xmlns:a16="http://schemas.microsoft.com/office/drawing/2014/main" id="{1DC3EFF6-7DA7-E276-9ED2-A6AC3D8A37C8}"/>
                  </a:ext>
                </a:extLst>
              </p:cNvPr>
              <p:cNvSpPr txBox="1">
                <a:spLocks noRot="1" noChangeAspect="1" noMove="1" noResize="1" noEditPoints="1" noAdjustHandles="1" noChangeArrowheads="1" noChangeShapeType="1" noTextEdit="1"/>
              </p:cNvSpPr>
              <p:nvPr/>
            </p:nvSpPr>
            <p:spPr>
              <a:xfrm>
                <a:off x="4347029" y="3066880"/>
                <a:ext cx="6103256" cy="314445"/>
              </a:xfrm>
              <a:prstGeom prst="rect">
                <a:avLst/>
              </a:prstGeom>
              <a:blipFill>
                <a:blip r:embed="rId7"/>
                <a:stretch>
                  <a:fillRect b="-1923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F603004-BF40-D6F3-546B-60F97930B35C}"/>
                  </a:ext>
                </a:extLst>
              </p:cNvPr>
              <p:cNvSpPr txBox="1"/>
              <p:nvPr/>
            </p:nvSpPr>
            <p:spPr>
              <a:xfrm>
                <a:off x="4347028" y="3426109"/>
                <a:ext cx="5382985" cy="414729"/>
              </a:xfrm>
              <a:prstGeom prst="rect">
                <a:avLst/>
              </a:prstGeom>
              <a:noFill/>
            </p:spPr>
            <p:txBody>
              <a:bodyPr wrap="square">
                <a:spAutoFit/>
              </a:bodyPr>
              <a:lstStyle/>
              <a:p>
                <a14:m>
                  <m:oMath xmlns:m="http://schemas.openxmlformats.org/officeDocument/2006/math">
                    <m:r>
                      <m:rPr>
                        <m:sty m:val="p"/>
                      </m:rPr>
                      <a:rPr lang="en-GB" sz="1400" b="0" i="0" smtClean="0">
                        <a:latin typeface="Cambria Math" panose="02040503050406030204" pitchFamily="18" charset="0"/>
                      </a:rPr>
                      <m:t>SU</m:t>
                    </m:r>
                    <m:sSubSup>
                      <m:sSubSupPr>
                        <m:ctrlPr>
                          <a:rPr lang="en-GB" sz="1400" i="1">
                            <a:latin typeface="Cambria Math" panose="02040503050406030204" pitchFamily="18" charset="0"/>
                          </a:rPr>
                        </m:ctrlPr>
                      </m:sSubSupPr>
                      <m:e>
                        <m:d>
                          <m:dPr>
                            <m:ctrlPr>
                              <a:rPr lang="en-GB" sz="1400" i="0">
                                <a:latin typeface="Cambria Math" panose="02040503050406030204" pitchFamily="18" charset="0"/>
                              </a:rPr>
                            </m:ctrlPr>
                          </m:dPr>
                          <m:e>
                            <m:r>
                              <a:rPr lang="en-GB" sz="1400" i="0">
                                <a:latin typeface="Cambria Math" panose="02040503050406030204" pitchFamily="18" charset="0"/>
                              </a:rPr>
                              <m:t>2</m:t>
                            </m:r>
                          </m:e>
                        </m:d>
                      </m:e>
                      <m:sub>
                        <m:r>
                          <a:rPr lang="en-GB" sz="1400" i="1">
                            <a:latin typeface="Cambria Math" panose="02040503050406030204" pitchFamily="18" charset="0"/>
                          </a:rPr>
                          <m:t>𝐿</m:t>
                        </m:r>
                      </m:sub>
                      <m:sup>
                        <m:r>
                          <a:rPr lang="en-GB" sz="1400" i="0">
                            <a:latin typeface="Cambria Math" panose="02040503050406030204" pitchFamily="18" charset="0"/>
                          </a:rPr>
                          <m:t>2</m:t>
                        </m:r>
                      </m:sup>
                    </m:sSubSup>
                    <m:r>
                      <m:rPr>
                        <m:sty m:val="p"/>
                      </m:rPr>
                      <a:rPr lang="en-GB" sz="1400" i="0">
                        <a:latin typeface="Cambria Math" panose="02040503050406030204" pitchFamily="18" charset="0"/>
                      </a:rPr>
                      <m:t>U</m:t>
                    </m:r>
                    <m:sSub>
                      <m:sSubPr>
                        <m:ctrlPr>
                          <a:rPr lang="en-GB" sz="1400" i="1">
                            <a:latin typeface="Cambria Math" panose="02040503050406030204" pitchFamily="18" charset="0"/>
                          </a:rPr>
                        </m:ctrlPr>
                      </m:sSubPr>
                      <m:e>
                        <m:d>
                          <m:dPr>
                            <m:ctrlPr>
                              <a:rPr lang="en-GB" sz="1400" i="0">
                                <a:latin typeface="Cambria Math" panose="02040503050406030204" pitchFamily="18" charset="0"/>
                              </a:rPr>
                            </m:ctrlPr>
                          </m:dPr>
                          <m:e>
                            <m:r>
                              <a:rPr lang="en-GB" sz="1400" i="0">
                                <a:latin typeface="Cambria Math" panose="02040503050406030204" pitchFamily="18" charset="0"/>
                              </a:rPr>
                              <m:t>1</m:t>
                            </m:r>
                          </m:e>
                        </m:d>
                      </m:e>
                      <m:sub>
                        <m:r>
                          <a:rPr lang="en-GB" sz="1400" i="1">
                            <a:latin typeface="Cambria Math" panose="02040503050406030204" pitchFamily="18" charset="0"/>
                          </a:rPr>
                          <m:t>𝑌</m:t>
                        </m:r>
                      </m:sub>
                    </m:sSub>
                  </m:oMath>
                </a14:m>
                <a:r>
                  <a:rPr lang="en-GB" sz="1400" dirty="0"/>
                  <a:t> </a:t>
                </a:r>
                <a:r>
                  <a:rPr lang="en-GB" sz="1400" dirty="0">
                    <a:latin typeface="Helvetica" pitchFamily="2" charset="0"/>
                  </a:rPr>
                  <a:t>anomaly:</a:t>
                </a:r>
                <a:r>
                  <a:rPr lang="en-GB" sz="1400" dirty="0"/>
                  <a:t> </a:t>
                </a:r>
                <a14:m>
                  <m:oMath xmlns:m="http://schemas.openxmlformats.org/officeDocument/2006/math">
                    <m:r>
                      <a:rPr lang="en-GB" sz="1400">
                        <a:latin typeface="Cambria Math" panose="02040503050406030204" pitchFamily="18" charset="0"/>
                      </a:rPr>
                      <m:t>3</m:t>
                    </m:r>
                    <m:sSub>
                      <m:sSubPr>
                        <m:ctrlPr>
                          <a:rPr lang="en-GB" sz="1400" i="1">
                            <a:latin typeface="Cambria Math" panose="02040503050406030204" pitchFamily="18" charset="0"/>
                          </a:rPr>
                        </m:ctrlPr>
                      </m:sSubPr>
                      <m:e>
                        <m:r>
                          <a:rPr lang="en-GB" sz="1400" i="1">
                            <a:latin typeface="Cambria Math" panose="02040503050406030204" pitchFamily="18" charset="0"/>
                          </a:rPr>
                          <m:t>𝑌</m:t>
                        </m:r>
                      </m:e>
                      <m:sub>
                        <m:sSub>
                          <m:sSubPr>
                            <m:ctrlPr>
                              <a:rPr lang="en-GB" sz="1400" i="1">
                                <a:latin typeface="Cambria Math" panose="02040503050406030204" pitchFamily="18" charset="0"/>
                              </a:rPr>
                            </m:ctrlPr>
                          </m:sSubPr>
                          <m:e>
                            <m:r>
                              <a:rPr lang="en-GB" sz="1400" i="1">
                                <a:latin typeface="Cambria Math" panose="02040503050406030204" pitchFamily="18" charset="0"/>
                              </a:rPr>
                              <m:t>𝑄</m:t>
                            </m:r>
                          </m:e>
                          <m:sub>
                            <m:r>
                              <a:rPr lang="en-GB" sz="1400" i="1">
                                <a:latin typeface="Cambria Math" panose="02040503050406030204" pitchFamily="18" charset="0"/>
                              </a:rPr>
                              <m:t>𝐿</m:t>
                            </m:r>
                          </m:sub>
                        </m:sSub>
                      </m:sub>
                    </m:sSub>
                    <m:r>
                      <a:rPr lang="en-GB" sz="140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𝑌</m:t>
                        </m:r>
                      </m:e>
                      <m:sub>
                        <m:sSub>
                          <m:sSubPr>
                            <m:ctrlPr>
                              <a:rPr lang="en-GB" sz="1400" i="1">
                                <a:latin typeface="Cambria Math" panose="02040503050406030204" pitchFamily="18" charset="0"/>
                              </a:rPr>
                            </m:ctrlPr>
                          </m:sSubPr>
                          <m:e>
                            <m:r>
                              <a:rPr lang="en-GB" sz="1400" i="1">
                                <a:latin typeface="Cambria Math" panose="02040503050406030204" pitchFamily="18" charset="0"/>
                              </a:rPr>
                              <m:t>𝐿</m:t>
                            </m:r>
                          </m:e>
                          <m:sub>
                            <m:r>
                              <a:rPr lang="en-GB" sz="1400" i="1">
                                <a:latin typeface="Cambria Math" panose="02040503050406030204" pitchFamily="18" charset="0"/>
                              </a:rPr>
                              <m:t>𝐿</m:t>
                            </m:r>
                          </m:sub>
                        </m:sSub>
                      </m:sub>
                    </m:sSub>
                    <m:r>
                      <a:rPr lang="en-GB" sz="1400">
                        <a:latin typeface="Cambria Math" panose="02040503050406030204" pitchFamily="18" charset="0"/>
                      </a:rPr>
                      <m:t>=3</m:t>
                    </m:r>
                    <m:d>
                      <m:dPr>
                        <m:ctrlPr>
                          <a:rPr lang="en-GB" sz="1400" i="1">
                            <a:latin typeface="Cambria Math" panose="02040503050406030204" pitchFamily="18" charset="0"/>
                          </a:rPr>
                        </m:ctrlPr>
                      </m:dPr>
                      <m:e>
                        <m:f>
                          <m:fPr>
                            <m:ctrlPr>
                              <a:rPr lang="en-GB" sz="1400">
                                <a:latin typeface="Cambria Math" panose="02040503050406030204" pitchFamily="18" charset="0"/>
                              </a:rPr>
                            </m:ctrlPr>
                          </m:fPr>
                          <m:num>
                            <m:r>
                              <a:rPr lang="en-GB" sz="1400">
                                <a:latin typeface="Cambria Math" panose="02040503050406030204" pitchFamily="18" charset="0"/>
                              </a:rPr>
                              <m:t>1</m:t>
                            </m:r>
                          </m:num>
                          <m:den>
                            <m:r>
                              <a:rPr lang="en-US" sz="1400">
                                <a:latin typeface="Cambria Math" panose="02040503050406030204" pitchFamily="18" charset="0"/>
                              </a:rPr>
                              <m:t>6</m:t>
                            </m:r>
                          </m:den>
                        </m:f>
                      </m:e>
                    </m:d>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2</m:t>
                        </m:r>
                      </m:den>
                    </m:f>
                    <m:r>
                      <a:rPr lang="en-US" sz="1400" i="1">
                        <a:latin typeface="Cambria Math" panose="02040503050406030204" pitchFamily="18" charset="0"/>
                      </a:rPr>
                      <m:t>=0</m:t>
                    </m:r>
                  </m:oMath>
                </a14:m>
                <a:endParaRPr lang="en-GB" sz="1400" dirty="0"/>
              </a:p>
            </p:txBody>
          </p:sp>
        </mc:Choice>
        <mc:Fallback xmlns="">
          <p:sp>
            <p:nvSpPr>
              <p:cNvPr id="44" name="TextBox 43">
                <a:extLst>
                  <a:ext uri="{FF2B5EF4-FFF2-40B4-BE49-F238E27FC236}">
                    <a16:creationId xmlns:a16="http://schemas.microsoft.com/office/drawing/2014/main" id="{3F603004-BF40-D6F3-546B-60F97930B35C}"/>
                  </a:ext>
                </a:extLst>
              </p:cNvPr>
              <p:cNvSpPr txBox="1">
                <a:spLocks noRot="1" noChangeAspect="1" noMove="1" noResize="1" noEditPoints="1" noAdjustHandles="1" noChangeArrowheads="1" noChangeShapeType="1" noTextEdit="1"/>
              </p:cNvSpPr>
              <p:nvPr/>
            </p:nvSpPr>
            <p:spPr>
              <a:xfrm>
                <a:off x="4347028" y="3426109"/>
                <a:ext cx="5382985" cy="414729"/>
              </a:xfrm>
              <a:prstGeom prst="rect">
                <a:avLst/>
              </a:prstGeom>
              <a:blipFill>
                <a:blip r:embed="rId8"/>
                <a:stretch>
                  <a:fillRect b="-5882"/>
                </a:stretch>
              </a:blipFill>
            </p:spPr>
            <p:txBody>
              <a:bodyPr/>
              <a:lstStyle/>
              <a:p>
                <a:r>
                  <a:rPr lang="en-GB">
                    <a:noFill/>
                  </a:rPr>
                  <a:t> </a:t>
                </a:r>
              </a:p>
            </p:txBody>
          </p:sp>
        </mc:Fallback>
      </mc:AlternateContent>
      <p:sp>
        <p:nvSpPr>
          <p:cNvPr id="46" name="TextBox 45">
            <a:extLst>
              <a:ext uri="{FF2B5EF4-FFF2-40B4-BE49-F238E27FC236}">
                <a16:creationId xmlns:a16="http://schemas.microsoft.com/office/drawing/2014/main" id="{71D9C75B-B27A-3E6B-DDB4-5188DE955D9E}"/>
              </a:ext>
            </a:extLst>
          </p:cNvPr>
          <p:cNvSpPr txBox="1"/>
          <p:nvPr/>
        </p:nvSpPr>
        <p:spPr>
          <a:xfrm>
            <a:off x="9607149" y="1813043"/>
            <a:ext cx="2483251" cy="430887"/>
          </a:xfrm>
          <a:prstGeom prst="rect">
            <a:avLst/>
          </a:prstGeom>
          <a:noFill/>
        </p:spPr>
        <p:txBody>
          <a:bodyPr wrap="square" rtlCol="0">
            <a:spAutoFit/>
          </a:bodyPr>
          <a:lstStyle/>
          <a:p>
            <a:pPr marL="0" algn="l">
              <a:spcBef>
                <a:spcPts val="3000"/>
              </a:spcBef>
            </a:pPr>
            <a:r>
              <a:rPr lang="en-GB" sz="1100" dirty="0">
                <a:solidFill>
                  <a:srgbClr val="E40000"/>
                </a:solidFill>
                <a:latin typeface="Helvetica Light" panose="020B0403020202020204" pitchFamily="34" charset="0"/>
                <a:ea typeface="Helvetica Light" charset="0"/>
                <a:cs typeface="Helvetica Light" charset="0"/>
                <a:sym typeface="Wingdings" pitchFamily="2" charset="2"/>
              </a:rPr>
              <a:t>Chiral gauge anomalies cancel when summing all SM contributions</a:t>
            </a:r>
          </a:p>
        </p:txBody>
      </p:sp>
      <p:sp>
        <p:nvSpPr>
          <p:cNvPr id="47" name="TextBox 46">
            <a:extLst>
              <a:ext uri="{FF2B5EF4-FFF2-40B4-BE49-F238E27FC236}">
                <a16:creationId xmlns:a16="http://schemas.microsoft.com/office/drawing/2014/main" id="{21E8C81B-5F2F-63A5-B66C-8F8B4CE1010A}"/>
              </a:ext>
            </a:extLst>
          </p:cNvPr>
          <p:cNvSpPr txBox="1"/>
          <p:nvPr/>
        </p:nvSpPr>
        <p:spPr>
          <a:xfrm>
            <a:off x="38100" y="6596293"/>
            <a:ext cx="11412098" cy="230832"/>
          </a:xfrm>
          <a:prstGeom prst="rect">
            <a:avLst/>
          </a:prstGeom>
          <a:noFill/>
        </p:spPr>
        <p:txBody>
          <a:bodyPr wrap="none" rtlCol="0">
            <a:spAutoFit/>
          </a:bodyPr>
          <a:lstStyle/>
          <a:p>
            <a:pPr>
              <a:spcBef>
                <a:spcPts val="3000"/>
              </a:spcBef>
            </a:pP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Gauge anomaly references: </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9"/>
              </a:rPr>
              <a:t>S. Adler, Phys Rev, 177, 2426 (1969)</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10"/>
              </a:rPr>
              <a:t>J.S. Bell, R. Jackiw, Il Nuovo Cim. A, 60, 47 (1969)</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11"/>
              </a:rPr>
              <a:t>D.J. Gross, R. Jackiw, PRD, 6, 477 (1972)</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rPr>
              <a:t>, </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12"/>
              </a:rPr>
              <a:t>C. </a:t>
            </a:r>
            <a:r>
              <a:rPr lang="en-GB" sz="900" dirty="0" err="1">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12"/>
              </a:rPr>
              <a:t>Bouchiat</a:t>
            </a:r>
            <a:r>
              <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hlinkClick r:id="rId12"/>
              </a:rPr>
              <a:t>, J. Iliopoulos,, Ph. Meyer, PLB, 38, 519 (1972)</a:t>
            </a:r>
            <a:endParaRPr lang="en-GB" sz="900" dirty="0">
              <a:solidFill>
                <a:schemeClr val="tx1">
                  <a:lumMod val="75000"/>
                  <a:lumOff val="25000"/>
                </a:schemeClr>
              </a:solidFill>
              <a:latin typeface="Helvetica Light" panose="020B0403020202020204" pitchFamily="34" charset="0"/>
              <a:ea typeface="Helvetica Light" charset="0"/>
              <a:cs typeface="Helvetica Light" charset="0"/>
              <a:sym typeface="Wingdings" pitchFamily="2" charset="2"/>
            </a:endParaRPr>
          </a:p>
        </p:txBody>
      </p:sp>
      <p:sp>
        <p:nvSpPr>
          <p:cNvPr id="49" name="TextBox 48">
            <a:extLst>
              <a:ext uri="{FF2B5EF4-FFF2-40B4-BE49-F238E27FC236}">
                <a16:creationId xmlns:a16="http://schemas.microsoft.com/office/drawing/2014/main" id="{9D49EA15-D781-16D1-CC09-974E1D62D486}"/>
              </a:ext>
            </a:extLst>
          </p:cNvPr>
          <p:cNvSpPr txBox="1"/>
          <p:nvPr/>
        </p:nvSpPr>
        <p:spPr>
          <a:xfrm>
            <a:off x="10093677" y="2519394"/>
            <a:ext cx="1625147" cy="600164"/>
          </a:xfrm>
          <a:prstGeom prst="rect">
            <a:avLst/>
          </a:prstGeom>
          <a:noFill/>
        </p:spPr>
        <p:txBody>
          <a:bodyPr wrap="square">
            <a:spAutoFit/>
          </a:bodyPr>
          <a:lstStyle/>
          <a:p>
            <a:r>
              <a:rPr lang="en-GB" sz="1100" dirty="0">
                <a:solidFill>
                  <a:schemeClr val="tx1">
                    <a:lumMod val="75000"/>
                    <a:lumOff val="25000"/>
                  </a:schemeClr>
                </a:solidFill>
                <a:latin typeface="Helvetica Light" panose="020B0403020202020204" pitchFamily="34" charset="0"/>
              </a:rPr>
              <a:t>Quantum contributions from chiral quarks and leptons cancel</a:t>
            </a:r>
            <a:endParaRPr lang="en-GB" sz="1400" dirty="0">
              <a:solidFill>
                <a:schemeClr val="tx1">
                  <a:lumMod val="75000"/>
                  <a:lumOff val="25000"/>
                </a:schemeClr>
              </a:solidFill>
              <a:latin typeface="Helvetica Light" panose="020B0403020202020204" pitchFamily="34" charset="0"/>
            </a:endParaRPr>
          </a:p>
        </p:txBody>
      </p:sp>
    </p:spTree>
    <p:extLst>
      <p:ext uri="{BB962C8B-B14F-4D97-AF65-F5344CB8AC3E}">
        <p14:creationId xmlns:p14="http://schemas.microsoft.com/office/powerpoint/2010/main" val="6570150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4BF08-5248-A983-0BBD-B252BFE404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2AB704-F616-9A22-EEC6-B3A47FC92BA4}"/>
              </a:ext>
            </a:extLst>
          </p:cNvPr>
          <p:cNvSpPr>
            <a:spLocks noGrp="1"/>
          </p:cNvSpPr>
          <p:nvPr>
            <p:ph type="sldNum" sz="quarter" idx="4"/>
          </p:nvPr>
        </p:nvSpPr>
        <p:spPr>
          <a:xfrm>
            <a:off x="9329563" y="6545798"/>
            <a:ext cx="2844800" cy="365125"/>
          </a:xfrm>
          <a:prstGeom prst="rect">
            <a:avLst/>
          </a:prstGeom>
        </p:spPr>
        <p:txBody>
          <a:bodyPr/>
          <a:lstStyle>
            <a:defPPr>
              <a:defRPr lang="en-CH"/>
            </a:defPPr>
            <a:lvl1pPr marL="0" algn="r" defTabSz="914400" rtl="0" eaLnBrk="1" latinLnBrk="0" hangingPunct="1">
              <a:defRPr sz="1400" b="0" i="0" kern="1200">
                <a:solidFill>
                  <a:schemeClr val="tx1">
                    <a:lumMod val="50000"/>
                    <a:lumOff val="50000"/>
                  </a:schemeClr>
                </a:solidFill>
                <a:latin typeface="Helvetica Light" charset="0"/>
                <a:ea typeface="Helvetica Light" charset="0"/>
                <a:cs typeface="Helvetica Light"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11C2F03-9E95-40C9-A99F-3C4F7EE8CF2A}"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400" b="0" i="0" u="none" strike="noStrike" kern="1200" cap="none" spc="0" normalizeH="0" baseline="0" noProof="0">
              <a:ln>
                <a:noFill/>
              </a:ln>
              <a:solidFill>
                <a:srgbClr val="000000">
                  <a:lumMod val="50000"/>
                  <a:lumOff val="50000"/>
                </a:srgbClr>
              </a:solidFill>
              <a:effectLst/>
              <a:uLnTx/>
              <a:uFillTx/>
              <a:latin typeface="Helvetica Light" charset="0"/>
            </a:endParaRPr>
          </a:p>
        </p:txBody>
      </p:sp>
      <p:sp>
        <p:nvSpPr>
          <p:cNvPr id="3" name="TextBox 2">
            <a:extLst>
              <a:ext uri="{FF2B5EF4-FFF2-40B4-BE49-F238E27FC236}">
                <a16:creationId xmlns:a16="http://schemas.microsoft.com/office/drawing/2014/main" id="{7C53AE87-3A80-01E7-02FD-1930D4C8376A}"/>
              </a:ext>
            </a:extLst>
          </p:cNvPr>
          <p:cNvSpPr txBox="1"/>
          <p:nvPr/>
        </p:nvSpPr>
        <p:spPr>
          <a:xfrm>
            <a:off x="214938" y="264651"/>
            <a:ext cx="11305525" cy="492443"/>
          </a:xfrm>
          <a:prstGeom prst="rect">
            <a:avLst/>
          </a:prstGeom>
          <a:noFill/>
        </p:spPr>
        <p:txBody>
          <a:bodyPr wrap="square" rtlCol="0">
            <a:spAutoFit/>
          </a:bodyPr>
          <a:lstStyle/>
          <a:p>
            <a:pPr indent="424250" defTabSz="430225" fontAlgn="base">
              <a:spcBef>
                <a:spcPct val="0"/>
              </a:spcBef>
              <a:spcAft>
                <a:spcPct val="0"/>
              </a:spcAft>
              <a:defRPr/>
            </a:pPr>
            <a:r>
              <a:rPr kumimoji="0" lang="en-US" sz="2600" b="0" i="0" u="none" strike="noStrike" kern="1200" cap="none" spc="0" normalizeH="0" baseline="0" noProof="0" dirty="0">
                <a:ln>
                  <a:noFill/>
                </a:ln>
                <a:solidFill>
                  <a:srgbClr val="000000">
                    <a:lumMod val="75000"/>
                    <a:lumOff val="25000"/>
                  </a:srgbClr>
                </a:solidFill>
                <a:effectLst/>
                <a:uLnTx/>
                <a:uFillTx/>
                <a:latin typeface="Helvetica" pitchFamily="2" charset="0"/>
                <a:ea typeface="Trebuchet MS" pitchFamily="-84" charset="0"/>
                <a:cs typeface="Helvetica Light"/>
              </a:rPr>
              <a:t>(Digression) </a:t>
            </a:r>
            <a:r>
              <a:rPr lang="en-US" sz="2600" dirty="0">
                <a:solidFill>
                  <a:schemeClr val="tx1">
                    <a:lumMod val="75000"/>
                    <a:lumOff val="25000"/>
                  </a:schemeClr>
                </a:solidFill>
                <a:latin typeface="Helvetica" pitchFamily="2" charset="0"/>
                <a:ea typeface="Trebuchet MS" pitchFamily="-84" charset="0"/>
                <a:cs typeface="Helvetica Light"/>
              </a:rPr>
              <a:t>Vacuum energy: where QFT meets gravity</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2FDD25C-5470-5A45-BA79-BDEB8120EA0C}"/>
                  </a:ext>
                </a:extLst>
              </p:cNvPr>
              <p:cNvSpPr/>
              <p:nvPr/>
            </p:nvSpPr>
            <p:spPr>
              <a:xfrm>
                <a:off x="623288" y="1109964"/>
                <a:ext cx="8084056" cy="5242269"/>
              </a:xfrm>
              <a:prstGeom prst="rect">
                <a:avLst/>
              </a:prstGeom>
            </p:spPr>
            <p:txBody>
              <a:bodyPr wrap="square">
                <a:spAutoFit/>
              </a:bodyPr>
              <a:lstStyle/>
              <a:p>
                <a:pPr lvl="0" defTabSz="457200" fontAlgn="base">
                  <a:spcBef>
                    <a:spcPts val="1800"/>
                  </a:spcBef>
                  <a:spcAft>
                    <a:spcPct val="0"/>
                  </a:spcAft>
                  <a:defRPr/>
                </a:pPr>
                <a:r>
                  <a:rPr lang="en-GB" sz="1600" b="1" dirty="0">
                    <a:solidFill>
                      <a:srgbClr val="000000"/>
                    </a:solidFill>
                    <a:latin typeface="Helvetica" pitchFamily="2" charset="0"/>
                  </a:rPr>
                  <a:t>Quantum field theory </a:t>
                </a:r>
                <a:r>
                  <a:rPr lang="en-GB" sz="1600" dirty="0">
                    <a:solidFill>
                      <a:srgbClr val="000000"/>
                    </a:solidFill>
                    <a:latin typeface="Helvetica" pitchFamily="2" charset="0"/>
                  </a:rPr>
                  <a:t>describes the fabric of empty space</a:t>
                </a:r>
              </a:p>
              <a:p>
                <a:pPr marL="285750" lvl="0" indent="-285750" defTabSz="457200" fontAlgn="base">
                  <a:spcBef>
                    <a:spcPts val="900"/>
                  </a:spcBef>
                  <a:spcAft>
                    <a:spcPct val="0"/>
                  </a:spcAft>
                  <a:buFont typeface="Arial" panose="020B0604020202020204" pitchFamily="34" charset="0"/>
                  <a:buChar char="•"/>
                  <a:defRPr/>
                </a:pPr>
                <a:r>
                  <a:rPr lang="en-GB" sz="1400" dirty="0">
                    <a:latin typeface="Helvetica" pitchFamily="2" charset="0"/>
                  </a:rPr>
                  <a:t>In QFT, the vacuum is not an empty void but a dynamic and structured entity with                  </a:t>
                </a:r>
                <a:r>
                  <a:rPr lang="en-GB" sz="1400" b="1" dirty="0">
                    <a:latin typeface="Helvetica" pitchFamily="2" charset="0"/>
                  </a:rPr>
                  <a:t>quantum fluctuations, zero-point energy </a:t>
                </a:r>
                <a:r>
                  <a:rPr lang="en-GB" sz="1200" dirty="0">
                    <a:latin typeface="Helvetica" pitchFamily="2" charset="0"/>
                  </a:rPr>
                  <a:t>(</a:t>
                </a:r>
                <a:r>
                  <a:rPr lang="en-GB" sz="1200" i="1" dirty="0" err="1">
                    <a:latin typeface="Helvetica" pitchFamily="2" charset="0"/>
                  </a:rPr>
                  <a:t>Nullpunktsenergie</a:t>
                </a:r>
                <a:r>
                  <a:rPr lang="en-GB" sz="1200" dirty="0">
                    <a:latin typeface="Helvetica" pitchFamily="2" charset="0"/>
                  </a:rPr>
                  <a:t>)</a:t>
                </a:r>
                <a:endParaRPr lang="en-GB" sz="1400" b="1" dirty="0">
                  <a:latin typeface="Helvetica" pitchFamily="2" charset="0"/>
                </a:endParaRPr>
              </a:p>
              <a:p>
                <a:pPr marL="285750" indent="-285750" defTabSz="457200" fontAlgn="base">
                  <a:spcBef>
                    <a:spcPts val="600"/>
                  </a:spcBef>
                  <a:spcAft>
                    <a:spcPct val="0"/>
                  </a:spcAft>
                  <a:buFont typeface="Arial" panose="020B0604020202020204" pitchFamily="34" charset="0"/>
                  <a:buChar char="•"/>
                  <a:defRPr/>
                </a:pPr>
                <a:r>
                  <a:rPr lang="en-GB" sz="1400" dirty="0">
                    <a:latin typeface="Helvetica" pitchFamily="2" charset="0"/>
                  </a:rPr>
                  <a:t>Zero-point energy: quantum fields have vacuum energy even in absence of real particles </a:t>
                </a:r>
              </a:p>
              <a:p>
                <a:pPr defTabSz="457200" fontAlgn="base">
                  <a:spcAft>
                    <a:spcPct val="0"/>
                  </a:spcAft>
                  <a:tabLst>
                    <a:tab pos="261938" algn="l"/>
                  </a:tabLst>
                  <a:defRPr/>
                </a:pPr>
                <a:r>
                  <a:rPr lang="en-GB" sz="1400" dirty="0">
                    <a:solidFill>
                      <a:srgbClr val="000000"/>
                    </a:solidFill>
                    <a:latin typeface="Helvetica" pitchFamily="2" charset="0"/>
                  </a:rPr>
                  <a:t>	</a:t>
                </a:r>
                <a:r>
                  <a:rPr lang="en-GB" sz="500" dirty="0">
                    <a:solidFill>
                      <a:srgbClr val="000000"/>
                    </a:solidFill>
                    <a:latin typeface="Helvetica" pitchFamily="2" charset="0"/>
                  </a:rPr>
                  <a:t> </a:t>
                </a:r>
                <a:r>
                  <a:rPr lang="en-GB" sz="1200" dirty="0">
                    <a:solidFill>
                      <a:schemeClr val="tx1">
                        <a:lumMod val="75000"/>
                        <a:lumOff val="25000"/>
                      </a:schemeClr>
                    </a:solidFill>
                    <a:latin typeface="Helvetica Light" panose="020B0403020202020204" pitchFamily="34" charset="0"/>
                  </a:rPr>
                  <a:t>(</a:t>
                </a:r>
                <a:r>
                  <a:rPr lang="en-US" sz="1200" dirty="0" err="1">
                    <a:solidFill>
                      <a:schemeClr val="tx1">
                        <a:lumMod val="75000"/>
                        <a:lumOff val="25000"/>
                      </a:schemeClr>
                    </a:solidFill>
                    <a:latin typeface="Helvetica Light" panose="020B0403020202020204" pitchFamily="34" charset="0"/>
                    <a:cs typeface="Trebuchet MS"/>
                  </a:rPr>
                  <a:t>ρ</a:t>
                </a:r>
                <a:r>
                  <a:rPr lang="en-US" sz="1200" baseline="-25000" dirty="0" err="1">
                    <a:solidFill>
                      <a:schemeClr val="tx1">
                        <a:lumMod val="75000"/>
                        <a:lumOff val="25000"/>
                      </a:schemeClr>
                    </a:solidFill>
                    <a:latin typeface="Helvetica Light" panose="020B0403020202020204" pitchFamily="34" charset="0"/>
                    <a:cs typeface="Trebuchet MS"/>
                  </a:rPr>
                  <a:t>QFT</a:t>
                </a:r>
                <a:r>
                  <a:rPr lang="en-US" sz="1200" dirty="0">
                    <a:solidFill>
                      <a:schemeClr val="tx1">
                        <a:lumMod val="75000"/>
                        <a:lumOff val="25000"/>
                      </a:schemeClr>
                    </a:solidFill>
                    <a:latin typeface="Helvetica Light" panose="020B0403020202020204" pitchFamily="34" charset="0"/>
                    <a:cs typeface="Trebuchet MS"/>
                  </a:rPr>
                  <a:t> ∝ M</a:t>
                </a:r>
                <a:r>
                  <a:rPr lang="en-US" sz="1200" baseline="30000" dirty="0">
                    <a:solidFill>
                      <a:schemeClr val="tx1">
                        <a:lumMod val="75000"/>
                        <a:lumOff val="25000"/>
                      </a:schemeClr>
                    </a:solidFill>
                    <a:latin typeface="Helvetica Light" panose="020B0403020202020204" pitchFamily="34" charset="0"/>
                    <a:cs typeface="Trebuchet MS"/>
                  </a:rPr>
                  <a:t>4</a:t>
                </a:r>
                <a:r>
                  <a:rPr lang="en-US" sz="1200" baseline="-25000" dirty="0">
                    <a:solidFill>
                      <a:schemeClr val="tx1">
                        <a:lumMod val="75000"/>
                        <a:lumOff val="25000"/>
                      </a:schemeClr>
                    </a:solidFill>
                    <a:latin typeface="Helvetica Light" panose="020B0403020202020204" pitchFamily="34" charset="0"/>
                    <a:cs typeface="Trebuchet MS"/>
                  </a:rPr>
                  <a:t>Pl</a:t>
                </a:r>
                <a:r>
                  <a:rPr lang="en-US" sz="1200" dirty="0">
                    <a:solidFill>
                      <a:schemeClr val="tx1">
                        <a:lumMod val="75000"/>
                        <a:lumOff val="25000"/>
                      </a:schemeClr>
                    </a:solidFill>
                    <a:latin typeface="Helvetica Light" panose="020B0403020202020204" pitchFamily="34" charset="0"/>
                    <a:cs typeface="Trebuchet MS"/>
                  </a:rPr>
                  <a:t> ~ (2 </a:t>
                </a:r>
                <a14:m>
                  <m:oMath xmlns:m="http://schemas.openxmlformats.org/officeDocument/2006/math">
                    <m:r>
                      <a:rPr lang="en-US" sz="1200" i="1" smtClean="0">
                        <a:solidFill>
                          <a:schemeClr val="tx1">
                            <a:lumMod val="75000"/>
                            <a:lumOff val="25000"/>
                          </a:schemeClr>
                        </a:solidFill>
                        <a:latin typeface="Cambria Math" panose="02040503050406030204" pitchFamily="18" charset="0"/>
                        <a:ea typeface="Cambria Math" panose="02040503050406030204" pitchFamily="18" charset="0"/>
                        <a:cs typeface="Trebuchet MS"/>
                      </a:rPr>
                      <m:t>∙</m:t>
                    </m:r>
                  </m:oMath>
                </a14:m>
                <a:r>
                  <a:rPr lang="en-US" sz="1200" dirty="0">
                    <a:solidFill>
                      <a:schemeClr val="tx1">
                        <a:lumMod val="75000"/>
                        <a:lumOff val="25000"/>
                      </a:schemeClr>
                    </a:solidFill>
                    <a:latin typeface="Helvetica Light" panose="020B0403020202020204" pitchFamily="34" charset="0"/>
                    <a:cs typeface="Trebuchet MS"/>
                  </a:rPr>
                  <a:t>10</a:t>
                </a:r>
                <a:r>
                  <a:rPr lang="en-US" sz="1200" baseline="30000" dirty="0">
                    <a:solidFill>
                      <a:schemeClr val="tx1">
                        <a:lumMod val="75000"/>
                        <a:lumOff val="25000"/>
                      </a:schemeClr>
                    </a:solidFill>
                    <a:latin typeface="Helvetica Light" panose="020B0403020202020204" pitchFamily="34" charset="0"/>
                    <a:cs typeface="Trebuchet MS"/>
                  </a:rPr>
                  <a:t>18</a:t>
                </a:r>
                <a:r>
                  <a:rPr lang="en-US" sz="1200" dirty="0">
                    <a:solidFill>
                      <a:schemeClr val="tx1">
                        <a:lumMod val="75000"/>
                        <a:lumOff val="25000"/>
                      </a:schemeClr>
                    </a:solidFill>
                    <a:latin typeface="Helvetica Light" panose="020B0403020202020204" pitchFamily="34" charset="0"/>
                    <a:cs typeface="Trebuchet MS"/>
                  </a:rPr>
                  <a:t> GeV)</a:t>
                </a:r>
                <a:r>
                  <a:rPr lang="en-US" sz="1200" baseline="30000" dirty="0">
                    <a:solidFill>
                      <a:schemeClr val="tx1">
                        <a:lumMod val="75000"/>
                        <a:lumOff val="25000"/>
                      </a:schemeClr>
                    </a:solidFill>
                    <a:latin typeface="Helvetica Light" panose="020B0403020202020204" pitchFamily="34" charset="0"/>
                    <a:cs typeface="Trebuchet MS"/>
                  </a:rPr>
                  <a:t>4</a:t>
                </a:r>
                <a:r>
                  <a:rPr lang="en-US" sz="1200" dirty="0">
                    <a:solidFill>
                      <a:schemeClr val="tx1">
                        <a:lumMod val="75000"/>
                        <a:lumOff val="25000"/>
                      </a:schemeClr>
                    </a:solidFill>
                    <a:latin typeface="Helvetica Light" panose="020B0403020202020204" pitchFamily="34" charset="0"/>
                    <a:cs typeface="Trebuchet MS"/>
                  </a:rPr>
                  <a:t> </a:t>
                </a:r>
                <a:r>
                  <a:rPr lang="en-US" sz="1200" dirty="0">
                    <a:solidFill>
                      <a:schemeClr val="tx1">
                        <a:lumMod val="75000"/>
                        <a:lumOff val="25000"/>
                      </a:schemeClr>
                    </a:solidFill>
                    <a:latin typeface="Symbol" pitchFamily="2" charset="2"/>
                    <a:cs typeface="Trebuchet MS"/>
                  </a:rPr>
                  <a:t>→</a:t>
                </a:r>
                <a:r>
                  <a:rPr lang="en-US" sz="1200" dirty="0">
                    <a:solidFill>
                      <a:schemeClr val="tx1">
                        <a:lumMod val="75000"/>
                        <a:lumOff val="25000"/>
                      </a:schemeClr>
                    </a:solidFill>
                    <a:latin typeface="Helvetica Light" panose="020B0403020202020204" pitchFamily="34" charset="0"/>
                    <a:cs typeface="Trebuchet MS"/>
                  </a:rPr>
                  <a:t> 10</a:t>
                </a:r>
                <a:r>
                  <a:rPr lang="en-US" sz="1200" baseline="30000" dirty="0">
                    <a:solidFill>
                      <a:schemeClr val="tx1">
                        <a:lumMod val="75000"/>
                        <a:lumOff val="25000"/>
                      </a:schemeClr>
                    </a:solidFill>
                    <a:latin typeface="Helvetica Light" panose="020B0403020202020204" pitchFamily="34" charset="0"/>
                    <a:cs typeface="Trebuchet MS"/>
                  </a:rPr>
                  <a:t>110</a:t>
                </a:r>
                <a:r>
                  <a:rPr lang="en-US" sz="1200" dirty="0">
                    <a:solidFill>
                      <a:schemeClr val="tx1">
                        <a:lumMod val="75000"/>
                        <a:lumOff val="25000"/>
                      </a:schemeClr>
                    </a:solidFill>
                    <a:latin typeface="Helvetica Light" panose="020B0403020202020204" pitchFamily="34" charset="0"/>
                    <a:cs typeface="Trebuchet MS"/>
                  </a:rPr>
                  <a:t> eV</a:t>
                </a:r>
                <a:r>
                  <a:rPr lang="en-US" sz="1200" baseline="30000" dirty="0">
                    <a:solidFill>
                      <a:schemeClr val="tx1">
                        <a:lumMod val="75000"/>
                        <a:lumOff val="25000"/>
                      </a:schemeClr>
                    </a:solidFill>
                    <a:latin typeface="Helvetica Light" panose="020B0403020202020204" pitchFamily="34" charset="0"/>
                    <a:cs typeface="Trebuchet MS"/>
                  </a:rPr>
                  <a:t>4</a:t>
                </a:r>
                <a:r>
                  <a:rPr lang="en-US" sz="1200" dirty="0">
                    <a:solidFill>
                      <a:schemeClr val="tx1">
                        <a:lumMod val="75000"/>
                        <a:lumOff val="25000"/>
                      </a:schemeClr>
                    </a:solidFill>
                    <a:latin typeface="Helvetica Light" panose="020B0403020202020204" pitchFamily="34" charset="0"/>
                    <a:cs typeface="Trebuchet MS"/>
                  </a:rPr>
                  <a:t> ≫ </a:t>
                </a:r>
                <a:r>
                  <a:rPr kumimoji="0" lang="en-US" sz="1200" b="0" i="0" u="none" strike="noStrike" kern="1200" cap="none" spc="0" normalizeH="0" baseline="0" noProof="0" dirty="0" err="1">
                    <a:ln>
                      <a:noFill/>
                    </a:ln>
                    <a:solidFill>
                      <a:schemeClr val="tx1">
                        <a:lumMod val="75000"/>
                        <a:lumOff val="25000"/>
                      </a:schemeClr>
                    </a:solidFill>
                    <a:effectLst/>
                    <a:uLnTx/>
                    <a:uFillTx/>
                    <a:latin typeface="Helvetica Light" panose="020B0403020202020204" pitchFamily="34" charset="0"/>
                    <a:ea typeface="+mn-ea"/>
                    <a:cs typeface="Trebuchet MS"/>
                  </a:rPr>
                  <a:t>ρ</a:t>
                </a:r>
                <a:r>
                  <a:rPr kumimoji="0" lang="en-US" sz="1200" b="0" i="0" u="none" strike="noStrike" kern="1200" cap="none" spc="0" normalizeH="0" baseline="-25000" noProof="0" dirty="0" err="1">
                    <a:ln>
                      <a:noFill/>
                    </a:ln>
                    <a:solidFill>
                      <a:schemeClr val="tx1">
                        <a:lumMod val="75000"/>
                        <a:lumOff val="25000"/>
                      </a:schemeClr>
                    </a:solidFill>
                    <a:effectLst/>
                    <a:uLnTx/>
                    <a:uFillTx/>
                    <a:latin typeface="Helvetica Light" panose="020B0403020202020204" pitchFamily="34" charset="0"/>
                    <a:ea typeface="+mn-ea"/>
                    <a:cs typeface="Trebuchet MS"/>
                  </a:rPr>
                  <a:t>Λ</a:t>
                </a:r>
                <a:r>
                  <a:rPr kumimoji="0" lang="en-US" sz="1200" b="0" i="0" u="none" strike="noStrike" kern="1200" cap="none" spc="0" normalizeH="0" baseline="0" noProof="0" dirty="0">
                    <a:ln>
                      <a:noFill/>
                    </a:ln>
                    <a:solidFill>
                      <a:schemeClr val="tx1">
                        <a:lumMod val="75000"/>
                        <a:lumOff val="25000"/>
                      </a:schemeClr>
                    </a:solidFill>
                    <a:effectLst/>
                    <a:uLnTx/>
                    <a:uFillTx/>
                    <a:latin typeface="Helvetica Light" panose="020B0403020202020204" pitchFamily="34" charset="0"/>
                    <a:ea typeface="+mn-ea"/>
                    <a:cs typeface="Trebuchet MS"/>
                  </a:rPr>
                  <a:t> ~ (2×10</a:t>
                </a:r>
                <a:r>
                  <a:rPr kumimoji="0" lang="en-US" sz="1200" b="0" i="0" u="none" strike="noStrike" kern="1200" cap="none" spc="0" normalizeH="0" baseline="30000" noProof="0" dirty="0">
                    <a:ln>
                      <a:noFill/>
                    </a:ln>
                    <a:solidFill>
                      <a:schemeClr val="tx1">
                        <a:lumMod val="75000"/>
                        <a:lumOff val="25000"/>
                      </a:schemeClr>
                    </a:solidFill>
                    <a:effectLst/>
                    <a:uLnTx/>
                    <a:uFillTx/>
                    <a:latin typeface="Helvetica Light" panose="020B0403020202020204" pitchFamily="34" charset="0"/>
                    <a:ea typeface="+mn-ea"/>
                    <a:cs typeface="Trebuchet MS"/>
                  </a:rPr>
                  <a:t>–3</a:t>
                </a:r>
                <a:r>
                  <a:rPr kumimoji="0" lang="en-US" sz="1200" b="0" i="0" u="none" strike="noStrike" kern="1200" cap="none" spc="0" normalizeH="0" baseline="0" noProof="0" dirty="0">
                    <a:ln>
                      <a:noFill/>
                    </a:ln>
                    <a:solidFill>
                      <a:schemeClr val="tx1">
                        <a:lumMod val="75000"/>
                        <a:lumOff val="25000"/>
                      </a:schemeClr>
                    </a:solidFill>
                    <a:effectLst/>
                    <a:uLnTx/>
                    <a:uFillTx/>
                    <a:latin typeface="Helvetica Light" panose="020B0403020202020204" pitchFamily="34" charset="0"/>
                    <a:ea typeface="+mn-ea"/>
                    <a:cs typeface="Trebuchet MS"/>
                  </a:rPr>
                  <a:t> eV)</a:t>
                </a:r>
                <a:r>
                  <a:rPr kumimoji="0" lang="en-US" sz="1200" b="0" i="0" u="none" strike="noStrike" kern="1200" cap="none" spc="0" normalizeH="0" baseline="30000" noProof="0" dirty="0">
                    <a:ln>
                      <a:noFill/>
                    </a:ln>
                    <a:solidFill>
                      <a:schemeClr val="tx1">
                        <a:lumMod val="75000"/>
                        <a:lumOff val="25000"/>
                      </a:schemeClr>
                    </a:solidFill>
                    <a:effectLst/>
                    <a:uLnTx/>
                    <a:uFillTx/>
                    <a:latin typeface="Helvetica Light" panose="020B0403020202020204" pitchFamily="34" charset="0"/>
                    <a:ea typeface="+mn-ea"/>
                    <a:cs typeface="Trebuchet MS"/>
                  </a:rPr>
                  <a:t>4</a:t>
                </a:r>
                <a:r>
                  <a:rPr kumimoji="0" lang="en-US" sz="1200" b="0" i="0" u="none" strike="noStrike" kern="1200" cap="none" spc="0" normalizeH="0" noProof="0" dirty="0">
                    <a:ln>
                      <a:noFill/>
                    </a:ln>
                    <a:solidFill>
                      <a:schemeClr val="tx1">
                        <a:lumMod val="75000"/>
                        <a:lumOff val="25000"/>
                      </a:schemeClr>
                    </a:solidFill>
                    <a:effectLst/>
                    <a:uLnTx/>
                    <a:uFillTx/>
                    <a:latin typeface="Helvetica Light" panose="020B0403020202020204" pitchFamily="34" charset="0"/>
                    <a:ea typeface="+mn-ea"/>
                    <a:cs typeface="Trebuchet MS"/>
                  </a:rPr>
                  <a:t> ~ 10</a:t>
                </a:r>
                <a:r>
                  <a:rPr kumimoji="0" lang="en-US" sz="1200" b="0" i="0" u="none" strike="noStrike" kern="1200" cap="none" spc="0" normalizeH="0" baseline="30000" noProof="0" dirty="0">
                    <a:ln>
                      <a:noFill/>
                    </a:ln>
                    <a:solidFill>
                      <a:schemeClr val="tx1">
                        <a:lumMod val="75000"/>
                        <a:lumOff val="25000"/>
                      </a:schemeClr>
                    </a:solidFill>
                    <a:effectLst/>
                    <a:uLnTx/>
                    <a:uFillTx/>
                    <a:latin typeface="Helvetica Light" panose="020B0403020202020204" pitchFamily="34" charset="0"/>
                    <a:ea typeface="+mn-ea"/>
                    <a:cs typeface="Trebuchet MS"/>
                  </a:rPr>
                  <a:t>–11</a:t>
                </a:r>
                <a:r>
                  <a:rPr kumimoji="0" lang="en-US" sz="1200" b="0" i="0" u="none" strike="noStrike" kern="1200" cap="none" spc="0" normalizeH="0" noProof="0" dirty="0">
                    <a:ln>
                      <a:noFill/>
                    </a:ln>
                    <a:solidFill>
                      <a:schemeClr val="tx1">
                        <a:lumMod val="75000"/>
                        <a:lumOff val="25000"/>
                      </a:schemeClr>
                    </a:solidFill>
                    <a:effectLst/>
                    <a:uLnTx/>
                    <a:uFillTx/>
                    <a:latin typeface="Helvetica Light" panose="020B0403020202020204" pitchFamily="34" charset="0"/>
                    <a:ea typeface="+mn-ea"/>
                    <a:cs typeface="Trebuchet MS"/>
                  </a:rPr>
                  <a:t> eV</a:t>
                </a:r>
                <a:r>
                  <a:rPr kumimoji="0" lang="en-US" sz="1200" b="0" i="0" u="none" strike="noStrike" kern="1200" cap="none" spc="0" normalizeH="0" baseline="30000" noProof="0" dirty="0">
                    <a:ln>
                      <a:noFill/>
                    </a:ln>
                    <a:solidFill>
                      <a:schemeClr val="tx1">
                        <a:lumMod val="75000"/>
                        <a:lumOff val="25000"/>
                      </a:schemeClr>
                    </a:solidFill>
                    <a:effectLst/>
                    <a:uLnTx/>
                    <a:uFillTx/>
                    <a:latin typeface="Helvetica Light" panose="020B0403020202020204" pitchFamily="34" charset="0"/>
                    <a:ea typeface="+mn-ea"/>
                    <a:cs typeface="Trebuchet MS"/>
                  </a:rPr>
                  <a:t>4</a:t>
                </a:r>
                <a:r>
                  <a:rPr kumimoji="0" lang="en-GB" sz="1200" b="0" i="0" u="none" strike="noStrike" kern="1200" cap="none" spc="0" normalizeH="0" noProof="0" dirty="0">
                    <a:ln>
                      <a:noFill/>
                    </a:ln>
                    <a:solidFill>
                      <a:schemeClr val="tx1">
                        <a:lumMod val="75000"/>
                        <a:lumOff val="25000"/>
                      </a:schemeClr>
                    </a:solidFill>
                    <a:effectLst/>
                    <a:uLnTx/>
                    <a:uFillTx/>
                    <a:latin typeface="Helvetica" pitchFamily="2" charset="0"/>
                    <a:ea typeface="+mn-ea"/>
                    <a:cs typeface="Trebuchet MS"/>
                  </a:rPr>
                  <a:t>)</a:t>
                </a:r>
              </a:p>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Electroweak theory and </a:t>
                </a:r>
                <a:r>
                  <a:rPr kumimoji="0" lang="en-GB" sz="1600" b="1" i="0" u="none" strike="noStrike" kern="1200" cap="none" spc="0" normalizeH="0" baseline="0" noProof="0" dirty="0" err="1">
                    <a:ln>
                      <a:noFill/>
                    </a:ln>
                    <a:solidFill>
                      <a:srgbClr val="000000"/>
                    </a:solidFill>
                    <a:effectLst/>
                    <a:uLnTx/>
                    <a:uFillTx/>
                    <a:latin typeface="Helvetica" pitchFamily="2" charset="0"/>
                    <a:ea typeface="+mn-ea"/>
                    <a:cs typeface="+mn-cs"/>
                  </a:rPr>
                  <a:t>Brout</a:t>
                </a: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-Englert-Higgs mechanism</a:t>
                </a:r>
              </a:p>
              <a:p>
                <a:pPr marL="285750" lvl="0" indent="-285750" defTabSz="457200" fontAlgn="base">
                  <a:spcBef>
                    <a:spcPts val="900"/>
                  </a:spcBef>
                  <a:spcAft>
                    <a:spcPct val="0"/>
                  </a:spcAft>
                  <a:buFont typeface="Arial" panose="020B0604020202020204" pitchFamily="34" charset="0"/>
                  <a:buChar char="•"/>
                  <a:defRPr/>
                </a:pPr>
                <a:r>
                  <a:rPr kumimoji="0" lang="en-GB" sz="1400" b="0" i="0" u="none" strike="noStrike" kern="1200" cap="none" spc="0" normalizeH="0" baseline="0" noProof="0" dirty="0">
                    <a:ln>
                      <a:noFill/>
                    </a:ln>
                    <a:solidFill>
                      <a:schemeClr val="tx1"/>
                    </a:solidFill>
                    <a:effectLst/>
                    <a:uLnTx/>
                    <a:uFillTx/>
                    <a:latin typeface="Helvetica" pitchFamily="2" charset="0"/>
                    <a:ea typeface="+mn-ea"/>
                    <a:cs typeface="+mn-cs"/>
                  </a:rPr>
                  <a:t>Higgs field has vacuum expectation value </a:t>
                </a:r>
                <a14:m>
                  <m:oMath xmlns:m="http://schemas.openxmlformats.org/officeDocument/2006/math">
                    <m:d>
                      <m:dPr>
                        <m:begChr m:val="⟨"/>
                        <m:endChr m:val="⟩"/>
                        <m:ctrlPr>
                          <a:rPr kumimoji="0" lang="en-US" sz="14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ctrlPr>
                      </m:dPr>
                      <m:e>
                        <m:r>
                          <a:rPr kumimoji="0" lang="en-US" sz="14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0</m:t>
                        </m:r>
                        <m:r>
                          <a:rPr lang="en-US" sz="1400" i="1">
                            <a:solidFill>
                              <a:schemeClr val="tx1"/>
                            </a:solidFill>
                            <a:latin typeface="Cambria Math" panose="02040503050406030204" pitchFamily="18" charset="0"/>
                            <a:ea typeface="Cambria Math" panose="02040503050406030204" pitchFamily="18" charset="0"/>
                          </a:rPr>
                          <m:t>|</m:t>
                        </m:r>
                        <m:r>
                          <a:rPr lang="en-US" sz="1400" i="1">
                            <a:solidFill>
                              <a:schemeClr val="tx1"/>
                            </a:solidFill>
                            <a:latin typeface="Cambria Math" panose="02040503050406030204" pitchFamily="18" charset="0"/>
                            <a:ea typeface="Cambria Math" panose="02040503050406030204" pitchFamily="18" charset="0"/>
                          </a:rPr>
                          <m:t>𝜙</m:t>
                        </m:r>
                        <m:r>
                          <a:rPr lang="en-US" sz="1400" i="1">
                            <a:solidFill>
                              <a:schemeClr val="tx1"/>
                            </a:solidFill>
                            <a:latin typeface="Cambria Math" panose="02040503050406030204" pitchFamily="18" charset="0"/>
                            <a:ea typeface="Cambria Math" panose="02040503050406030204" pitchFamily="18" charset="0"/>
                          </a:rPr>
                          <m:t>|0</m:t>
                        </m:r>
                      </m:e>
                    </m:d>
                    <m:r>
                      <a:rPr kumimoji="0" lang="en-US" sz="14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m:t>
                    </m:r>
                    <m:r>
                      <a:rPr kumimoji="0" lang="en-US" sz="14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𝜐</m:t>
                    </m:r>
                    <m:r>
                      <a:rPr kumimoji="0" lang="en-US" sz="1400" b="0" i="1" u="none" strike="noStrike" kern="120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≈246 </m:t>
                    </m:r>
                    <m:r>
                      <m:rPr>
                        <m:sty m:val="p"/>
                      </m:rPr>
                      <a:rPr kumimoji="0" lang="en-US" sz="1400" b="0" i="0" u="none" strike="noStrike" kern="120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mn-cs"/>
                      </a:rPr>
                      <m:t>GeV</m:t>
                    </m:r>
                  </m:oMath>
                </a14:m>
                <a:r>
                  <a:rPr kumimoji="0" lang="en-GB" sz="1400" b="1" i="0" u="none" strike="noStrike" kern="1200" cap="none" spc="0" normalizeH="0" baseline="0" noProof="0" dirty="0">
                    <a:ln>
                      <a:noFill/>
                    </a:ln>
                    <a:solidFill>
                      <a:schemeClr val="tx1"/>
                    </a:solidFill>
                    <a:effectLst/>
                    <a:uLnTx/>
                    <a:uFillTx/>
                    <a:latin typeface="Helvetica" pitchFamily="2" charset="0"/>
                    <a:ea typeface="+mn-ea"/>
                    <a:cs typeface="+mn-cs"/>
                  </a:rPr>
                  <a:t>                                         </a:t>
                </a:r>
              </a:p>
              <a:p>
                <a:pPr lvl="0" defTabSz="457200" fontAlgn="base">
                  <a:spcAft>
                    <a:spcPct val="0"/>
                  </a:spcAft>
                  <a:defRPr/>
                </a:pPr>
                <a:r>
                  <a:rPr lang="en-GB" sz="1400" b="1" dirty="0">
                    <a:solidFill>
                      <a:srgbClr val="000000"/>
                    </a:solidFill>
                    <a:latin typeface="Helvetica" pitchFamily="2" charset="0"/>
                  </a:rPr>
                  <a:t>      </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a:t>
                </a:r>
                <a:r>
                  <a:rPr kumimoji="0" lang="en-GB" sz="1100" b="0" i="0" u="none" strike="noStrike" kern="1200" cap="none" spc="0" normalizeH="0" baseline="0" noProof="0" dirty="0" err="1">
                    <a:ln>
                      <a:noFill/>
                    </a:ln>
                    <a:solidFill>
                      <a:srgbClr val="000000">
                        <a:lumMod val="75000"/>
                        <a:lumOff val="25000"/>
                      </a:srgbClr>
                    </a:solidFill>
                    <a:effectLst/>
                    <a:uLnTx/>
                    <a:uFillTx/>
                    <a:latin typeface="Helvetica Light" panose="020B0403020202020204" pitchFamily="34" charset="0"/>
                    <a:ea typeface="+mn-ea"/>
                    <a:cs typeface="+mn-cs"/>
                  </a:rPr>
                  <a:t>Δ</a:t>
                </a:r>
                <a:r>
                  <a:rPr kumimoji="0" lang="en-US" sz="1200" b="0" i="0" u="none" strike="noStrike" kern="1200" cap="none" spc="0" normalizeH="0" baseline="0" noProof="0" dirty="0" err="1">
                    <a:ln>
                      <a:noFill/>
                    </a:ln>
                    <a:solidFill>
                      <a:srgbClr val="000000"/>
                    </a:solidFill>
                    <a:effectLst/>
                    <a:uLnTx/>
                    <a:uFillTx/>
                    <a:latin typeface="Helvetica Light" panose="020B0403020202020204" pitchFamily="34" charset="0"/>
                    <a:ea typeface="+mn-ea"/>
                    <a:cs typeface="Trebuchet MS"/>
                  </a:rPr>
                  <a:t>ρ</a:t>
                </a:r>
                <a:r>
                  <a:rPr kumimoji="0" lang="en-US" sz="1200" b="0" i="0" u="none" strike="noStrike" kern="1200" cap="none" spc="0" normalizeH="0" baseline="-25000" noProof="0" dirty="0" err="1">
                    <a:ln>
                      <a:noFill/>
                    </a:ln>
                    <a:solidFill>
                      <a:srgbClr val="000000"/>
                    </a:solidFill>
                    <a:effectLst/>
                    <a:uLnTx/>
                    <a:uFillTx/>
                    <a:latin typeface="Helvetica Light" panose="020B0403020202020204" pitchFamily="34" charset="0"/>
                    <a:ea typeface="+mn-ea"/>
                    <a:cs typeface="Trebuchet MS"/>
                  </a:rPr>
                  <a:t>EW</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 V(</a:t>
                </a:r>
                <a14:m>
                  <m:oMath xmlns:m="http://schemas.openxmlformats.org/officeDocument/2006/math">
                    <m:r>
                      <a:rPr lang="en-US" sz="1200" i="1">
                        <a:solidFill>
                          <a:srgbClr val="000000"/>
                        </a:solidFill>
                        <a:latin typeface="Cambria Math" panose="02040503050406030204" pitchFamily="18" charset="0"/>
                        <a:ea typeface="Cambria Math" panose="02040503050406030204" pitchFamily="18" charset="0"/>
                      </a:rPr>
                      <m:t>𝜐</m:t>
                    </m:r>
                    <m:r>
                      <a:rPr lang="en-US" sz="1200" i="1">
                        <a:solidFill>
                          <a:srgbClr val="000000"/>
                        </a:solidFill>
                        <a:latin typeface="Cambria Math" panose="02040503050406030204" pitchFamily="18" charset="0"/>
                        <a:ea typeface="Cambria Math" panose="02040503050406030204" pitchFamily="18" charset="0"/>
                      </a:rPr>
                      <m:t> </m:t>
                    </m:r>
                  </m:oMath>
                </a14:m>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 V(0) = m</a:t>
                </a:r>
                <a:r>
                  <a:rPr kumimoji="0" lang="en-US" sz="1200" b="0" i="0" u="none" strike="noStrike" kern="1200" cap="none" spc="0" normalizeH="0" baseline="-25000" noProof="0" dirty="0">
                    <a:ln>
                      <a:noFill/>
                    </a:ln>
                    <a:solidFill>
                      <a:srgbClr val="000000"/>
                    </a:solidFill>
                    <a:effectLst/>
                    <a:uLnTx/>
                    <a:uFillTx/>
                    <a:latin typeface="Helvetica Light" panose="020B0403020202020204" pitchFamily="34" charset="0"/>
                    <a:ea typeface="+mn-ea"/>
                    <a:cs typeface="Trebuchet MS"/>
                  </a:rPr>
                  <a:t>H</a:t>
                </a:r>
                <a:r>
                  <a:rPr kumimoji="0" lang="en-US" sz="1200" b="0" i="0" u="none" strike="noStrike" kern="1200" cap="none" spc="0" normalizeH="0" baseline="30000" noProof="0" dirty="0">
                    <a:ln>
                      <a:noFill/>
                    </a:ln>
                    <a:solidFill>
                      <a:srgbClr val="000000"/>
                    </a:solidFill>
                    <a:effectLst/>
                    <a:uLnTx/>
                    <a:uFillTx/>
                    <a:latin typeface="Helvetica Light" panose="020B0403020202020204" pitchFamily="34" charset="0"/>
                    <a:ea typeface="+mn-ea"/>
                    <a:cs typeface="Trebuchet MS"/>
                  </a:rPr>
                  <a:t>2</a:t>
                </a:r>
                <a:r>
                  <a:rPr kumimoji="0" lang="en-US" sz="1200" b="0" i="0" u="none" strike="noStrike" kern="1200" cap="none" spc="0" normalizeH="0" baseline="-25000" noProof="0" dirty="0">
                    <a:ln>
                      <a:noFill/>
                    </a:ln>
                    <a:solidFill>
                      <a:srgbClr val="000000"/>
                    </a:solidFill>
                    <a:effectLst/>
                    <a:uLnTx/>
                    <a:uFillTx/>
                    <a:latin typeface="Helvetica Light" panose="020B0403020202020204" pitchFamily="34" charset="0"/>
                    <a:ea typeface="+mn-ea"/>
                    <a:cs typeface="Trebuchet MS"/>
                  </a:rPr>
                  <a:t> </a:t>
                </a:r>
                <a14:m>
                  <m:oMath xmlns:m="http://schemas.openxmlformats.org/officeDocument/2006/math">
                    <m:r>
                      <a:rPr lang="en-US" sz="1200" i="1">
                        <a:solidFill>
                          <a:srgbClr val="000000"/>
                        </a:solidFill>
                        <a:latin typeface="Cambria Math" panose="02040503050406030204" pitchFamily="18" charset="0"/>
                        <a:ea typeface="Cambria Math" panose="02040503050406030204" pitchFamily="18" charset="0"/>
                      </a:rPr>
                      <m:t>𝜐</m:t>
                    </m:r>
                    <m:r>
                      <a:rPr lang="en-US" sz="1200" b="0" i="0" baseline="30000" smtClean="0">
                        <a:solidFill>
                          <a:srgbClr val="000000"/>
                        </a:solidFill>
                        <a:latin typeface="Cambria Math" panose="02040503050406030204" pitchFamily="18" charset="0"/>
                        <a:ea typeface="Cambria Math" panose="02040503050406030204" pitchFamily="18" charset="0"/>
                      </a:rPr>
                      <m:t>2</m:t>
                    </m:r>
                  </m:oMath>
                </a14:m>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 8 ~ 10</a:t>
                </a:r>
                <a:r>
                  <a:rPr kumimoji="0" lang="en-US" sz="1200" b="0" i="0" u="none" strike="noStrike" kern="1200" cap="none" spc="0" normalizeH="0" baseline="30000" noProof="0" dirty="0">
                    <a:ln>
                      <a:noFill/>
                    </a:ln>
                    <a:solidFill>
                      <a:srgbClr val="000000"/>
                    </a:solidFill>
                    <a:effectLst/>
                    <a:uLnTx/>
                    <a:uFillTx/>
                    <a:latin typeface="Helvetica Light" panose="020B0403020202020204" pitchFamily="34" charset="0"/>
                    <a:ea typeface="+mn-ea"/>
                    <a:cs typeface="Trebuchet MS"/>
                  </a:rPr>
                  <a:t>44</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eV</a:t>
                </a:r>
                <a:r>
                  <a:rPr kumimoji="0" lang="en-US" sz="1200" b="0" i="0" u="none" strike="noStrike" kern="1200" cap="none" spc="0" normalizeH="0" baseline="30000" noProof="0" dirty="0">
                    <a:ln>
                      <a:noFill/>
                    </a:ln>
                    <a:solidFill>
                      <a:srgbClr val="000000"/>
                    </a:solidFill>
                    <a:effectLst/>
                    <a:uLnTx/>
                    <a:uFillTx/>
                    <a:latin typeface="Helvetica Light" panose="020B0403020202020204" pitchFamily="34" charset="0"/>
                    <a:ea typeface="+mn-ea"/>
                    <a:cs typeface="Trebuchet MS"/>
                  </a:rPr>
                  <a:t>4</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a:t>
                </a:r>
                <a:endParaRPr kumimoji="0" lang="en-GB" sz="1400" b="1" i="0" u="none" strike="noStrike" kern="1200" cap="none" spc="0" normalizeH="0" baseline="0" noProof="0" dirty="0">
                  <a:ln>
                    <a:noFill/>
                  </a:ln>
                  <a:solidFill>
                    <a:srgbClr val="000000"/>
                  </a:solidFill>
                  <a:effectLst/>
                  <a:uLnTx/>
                  <a:uFillTx/>
                  <a:latin typeface="Helvetica" pitchFamily="2" charset="0"/>
                  <a:ea typeface="+mn-ea"/>
                  <a:cs typeface="+mn-cs"/>
                </a:endParaRPr>
              </a:p>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QCD vacuum</a:t>
                </a:r>
              </a:p>
              <a:p>
                <a:pPr marL="285750" marR="0" lvl="0" indent="-285750" algn="l" defTabSz="457200" rtl="0" eaLnBrk="1" fontAlgn="base" latinLnBrk="0" hangingPunct="1">
                  <a:lnSpc>
                    <a:spcPct val="100000"/>
                  </a:lnSpc>
                  <a:spcBef>
                    <a:spcPts val="9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Helvetica" pitchFamily="2" charset="0"/>
                    <a:ea typeface="+mn-ea"/>
                    <a:cs typeface="+mn-cs"/>
                  </a:rPr>
                  <a:t>The quark condensate signals spontaneous chiral-symmetry breaking; quark                                 and gluon condensates contribute to the nonperturbative QCD vacuum energy</a:t>
                </a:r>
                <a:endParaRPr kumimoji="0" lang="en-GB" sz="1400" b="1" i="0" u="none" strike="noStrike" kern="1200" cap="none" spc="0" normalizeH="0" baseline="0" noProof="0" dirty="0">
                  <a:ln>
                    <a:noFill/>
                  </a:ln>
                  <a:effectLst/>
                  <a:uLnTx/>
                  <a:uFillTx/>
                  <a:latin typeface="Helvetica" pitchFamily="2" charset="0"/>
                  <a:ea typeface="+mn-ea"/>
                  <a:cs typeface="+mn-cs"/>
                </a:endParaRPr>
              </a:p>
              <a:p>
                <a:pPr lvl="0" defTabSz="457200" fontAlgn="base">
                  <a:spcAft>
                    <a:spcPct val="0"/>
                  </a:spcAft>
                  <a:defRPr/>
                </a:pPr>
                <a:r>
                  <a:rPr kumimoji="0" lang="en-GB" sz="1400" b="1" i="0" u="none" strike="noStrike" kern="1200" cap="none" spc="0" normalizeH="0" baseline="0" noProof="0" dirty="0">
                    <a:ln>
                      <a:noFill/>
                    </a:ln>
                    <a:solidFill>
                      <a:srgbClr val="000000"/>
                    </a:solidFill>
                    <a:effectLst/>
                    <a:uLnTx/>
                    <a:uFillTx/>
                    <a:latin typeface="Helvetica" pitchFamily="2" charset="0"/>
                    <a:ea typeface="+mn-ea"/>
                    <a:cs typeface="+mn-cs"/>
                  </a:rPr>
                  <a:t>      </a:t>
                </a:r>
                <a:r>
                  <a:rPr kumimoji="0" lang="en-GB" sz="1100" b="0" i="0" u="none" strike="noStrike" kern="1200" cap="none" spc="0" normalizeH="0" baseline="0" noProof="0" dirty="0">
                    <a:ln>
                      <a:noFill/>
                    </a:ln>
                    <a:solidFill>
                      <a:srgbClr val="000000">
                        <a:lumMod val="75000"/>
                        <a:lumOff val="25000"/>
                      </a:srgbClr>
                    </a:solidFill>
                    <a:effectLst/>
                    <a:uLnTx/>
                    <a:uFillTx/>
                    <a:latin typeface="Helvetica Light" panose="020B0403020202020204" pitchFamily="34" charset="0"/>
                    <a:ea typeface="+mn-ea"/>
                    <a:cs typeface="+mn-cs"/>
                  </a:rPr>
                  <a:t>(|</a:t>
                </a:r>
                <a:r>
                  <a:rPr lang="en-GB" sz="1200" dirty="0" err="1">
                    <a:solidFill>
                      <a:srgbClr val="000000">
                        <a:lumMod val="75000"/>
                        <a:lumOff val="25000"/>
                      </a:srgbClr>
                    </a:solidFill>
                    <a:latin typeface="Helvetica Light" panose="020B0403020202020204" pitchFamily="34" charset="0"/>
                  </a:rPr>
                  <a:t>Δ</a:t>
                </a:r>
                <a:r>
                  <a:rPr kumimoji="0" lang="en-US" sz="1200" b="0" i="0" u="none" strike="noStrike" kern="1200" cap="none" spc="0" normalizeH="0" baseline="0" noProof="0" dirty="0" err="1">
                    <a:ln>
                      <a:noFill/>
                    </a:ln>
                    <a:solidFill>
                      <a:srgbClr val="000000"/>
                    </a:solidFill>
                    <a:effectLst/>
                    <a:uLnTx/>
                    <a:uFillTx/>
                    <a:latin typeface="Helvetica Light" panose="020B0403020202020204" pitchFamily="34" charset="0"/>
                    <a:ea typeface="+mn-ea"/>
                    <a:cs typeface="Trebuchet MS"/>
                  </a:rPr>
                  <a:t>ρ</a:t>
                </a:r>
                <a:r>
                  <a:rPr lang="en-US" sz="1200" baseline="-25000" dirty="0">
                    <a:solidFill>
                      <a:srgbClr val="000000"/>
                    </a:solidFill>
                    <a:latin typeface="Helvetica Light" panose="020B0403020202020204" pitchFamily="34" charset="0"/>
                    <a:cs typeface="Trebuchet MS"/>
                  </a:rPr>
                  <a:t>QCD</a:t>
                </a:r>
                <a:r>
                  <a:rPr lang="en-US" sz="1200" dirty="0">
                    <a:solidFill>
                      <a:srgbClr val="000000"/>
                    </a:solidFill>
                    <a:latin typeface="Helvetica Light" panose="020B0403020202020204" pitchFamily="34" charset="0"/>
                    <a:cs typeface="Trebuchet MS"/>
                  </a:rPr>
                  <a:t>|</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 </a:t>
                </a:r>
                <a14:m>
                  <m:oMath xmlns:m="http://schemas.openxmlformats.org/officeDocument/2006/math">
                    <m:sSubSup>
                      <m:sSubSupPr>
                        <m:ctrlPr>
                          <a:rPr kumimoji="0" lang="el-GR" sz="12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bSupPr>
                      <m:e>
                        <m:r>
                          <m:rPr>
                            <m:sty m:val="p"/>
                          </m:rPr>
                          <a:rPr kumimoji="0" lang="el-GR" sz="12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Λ</m:t>
                        </m:r>
                      </m:e>
                      <m:sub>
                        <m:r>
                          <m:rPr>
                            <m:sty m:val="p"/>
                          </m:rPr>
                          <a:rPr kumimoji="0" lang="en-US" sz="1200" b="0" i="0" u="none" strike="noStrike" kern="1200" cap="none" spc="0" normalizeH="0" baseline="0" noProof="0" smtClean="0">
                            <a:ln>
                              <a:noFill/>
                            </a:ln>
                            <a:solidFill>
                              <a:srgbClr val="000000"/>
                            </a:solidFill>
                            <a:effectLst/>
                            <a:uLnTx/>
                            <a:uFillTx/>
                            <a:latin typeface="Cambria Math" panose="02040503050406030204" pitchFamily="18" charset="0"/>
                            <a:ea typeface="+mn-ea"/>
                          </a:rPr>
                          <m:t>QCD</m:t>
                        </m:r>
                      </m:sub>
                      <m:sup>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rPr>
                          <m:t>4</m:t>
                        </m:r>
                      </m:sup>
                    </m:sSubSup>
                  </m:oMath>
                </a14:m>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 10</a:t>
                </a:r>
                <a:r>
                  <a:rPr lang="en-US" sz="1200" baseline="30000" dirty="0">
                    <a:solidFill>
                      <a:srgbClr val="000000"/>
                    </a:solidFill>
                    <a:latin typeface="Helvetica Light" panose="020B0403020202020204" pitchFamily="34" charset="0"/>
                    <a:cs typeface="Trebuchet MS"/>
                  </a:rPr>
                  <a:t>32</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 eV</a:t>
                </a:r>
                <a:r>
                  <a:rPr kumimoji="0" lang="en-US" sz="1200" b="0" i="0" u="none" strike="noStrike" kern="1200" cap="none" spc="0" normalizeH="0" baseline="30000" noProof="0" dirty="0">
                    <a:ln>
                      <a:noFill/>
                    </a:ln>
                    <a:solidFill>
                      <a:srgbClr val="000000"/>
                    </a:solidFill>
                    <a:effectLst/>
                    <a:uLnTx/>
                    <a:uFillTx/>
                    <a:latin typeface="Helvetica Light" panose="020B0403020202020204" pitchFamily="34" charset="0"/>
                    <a:ea typeface="+mn-ea"/>
                    <a:cs typeface="Trebuchet MS"/>
                  </a:rPr>
                  <a:t>4</a:t>
                </a:r>
                <a:r>
                  <a:rPr kumimoji="0" lang="en-US" sz="1200" b="0" i="0" u="none" strike="noStrike" kern="1200" cap="none" spc="0" normalizeH="0" baseline="0" noProof="0" dirty="0">
                    <a:ln>
                      <a:noFill/>
                    </a:ln>
                    <a:solidFill>
                      <a:srgbClr val="000000"/>
                    </a:solidFill>
                    <a:effectLst/>
                    <a:uLnTx/>
                    <a:uFillTx/>
                    <a:latin typeface="Helvetica Light" panose="020B0403020202020204" pitchFamily="34" charset="0"/>
                    <a:ea typeface="+mn-ea"/>
                    <a:cs typeface="Trebuchet MS"/>
                  </a:rPr>
                  <a:t>)</a:t>
                </a:r>
                <a:endParaRPr kumimoji="0" lang="en-GB" sz="1400" b="0" i="0" u="none" strike="noStrike" kern="1200" cap="none" spc="0" normalizeH="0" baseline="0" noProof="0" dirty="0">
                  <a:ln>
                    <a:noFill/>
                  </a:ln>
                  <a:solidFill>
                    <a:srgbClr val="000000"/>
                  </a:solidFill>
                  <a:effectLst/>
                  <a:uLnTx/>
                  <a:uFillTx/>
                  <a:latin typeface="Helvetica" pitchFamily="2" charset="0"/>
                  <a:ea typeface="+mn-ea"/>
                  <a:cs typeface="+mn-cs"/>
                </a:endParaRPr>
              </a:p>
              <a:p>
                <a:pPr marL="0" marR="0" lvl="0" indent="0" algn="l" defTabSz="457200" rtl="0" eaLnBrk="1" fontAlgn="base" latinLnBrk="0" hangingPunct="1">
                  <a:lnSpc>
                    <a:spcPct val="100000"/>
                  </a:lnSpc>
                  <a:spcBef>
                    <a:spcPts val="180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Helvetica" pitchFamily="2" charset="0"/>
                    <a:ea typeface="+mn-ea"/>
                    <a:cs typeface="+mn-cs"/>
                  </a:rPr>
                  <a:t>General relativity</a:t>
                </a:r>
              </a:p>
              <a:p>
                <a:pPr marL="285750" marR="0" lvl="0" indent="-285750" algn="l" defTabSz="457200" rtl="0" eaLnBrk="1" fontAlgn="base" latinLnBrk="0" hangingPunct="1">
                  <a:lnSpc>
                    <a:spcPct val="100000"/>
                  </a:lnSpc>
                  <a:spcBef>
                    <a:spcPts val="90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Helvetica" pitchFamily="2" charset="0"/>
                    <a:ea typeface="+mn-ea"/>
                    <a:cs typeface="+mn-cs"/>
                  </a:rPr>
                  <a:t>In General Relativity, the cosmological constant (</a:t>
                </a:r>
                <a:r>
                  <a:rPr kumimoji="0" lang="el-GR" sz="1400" b="0" i="0" u="none" strike="noStrike" kern="1200" cap="none" spc="0" normalizeH="0" baseline="0" noProof="0" dirty="0">
                    <a:ln>
                      <a:noFill/>
                    </a:ln>
                    <a:effectLst/>
                    <a:uLnTx/>
                    <a:uFillTx/>
                    <a:latin typeface="Helvetica" pitchFamily="2" charset="0"/>
                    <a:ea typeface="+mn-ea"/>
                    <a:cs typeface="+mn-cs"/>
                  </a:rPr>
                  <a:t>Λ)</a:t>
                </a:r>
                <a:r>
                  <a:rPr kumimoji="0" lang="en-US" sz="1400" b="0" i="0" u="none" strike="noStrike" kern="1200" cap="none" spc="0" normalizeH="0" baseline="0" noProof="0" dirty="0">
                    <a:ln>
                      <a:noFill/>
                    </a:ln>
                    <a:effectLst/>
                    <a:uLnTx/>
                    <a:uFillTx/>
                    <a:latin typeface="Helvetica" pitchFamily="2" charset="0"/>
                    <a:ea typeface="+mn-ea"/>
                    <a:cs typeface="+mn-cs"/>
                  </a:rPr>
                  <a:t> which can be interpreted as a                         form of (dark) vacuum energy,</a:t>
                </a:r>
                <a:r>
                  <a:rPr kumimoji="0" lang="el-GR" sz="1400" b="0" i="0" u="none" strike="noStrike" kern="1200" cap="none" spc="0" normalizeH="0" baseline="0" noProof="0" dirty="0">
                    <a:ln>
                      <a:noFill/>
                    </a:ln>
                    <a:effectLst/>
                    <a:uLnTx/>
                    <a:uFillTx/>
                    <a:latin typeface="Helvetica" pitchFamily="2" charset="0"/>
                    <a:ea typeface="+mn-ea"/>
                    <a:cs typeface="+mn-cs"/>
                  </a:rPr>
                  <a:t> </a:t>
                </a:r>
                <a:r>
                  <a:rPr kumimoji="0" lang="en-US" sz="1400" b="0" i="0" u="none" strike="noStrike" kern="1200" cap="none" spc="0" normalizeH="0" baseline="0" noProof="0" dirty="0">
                    <a:ln>
                      <a:noFill/>
                    </a:ln>
                    <a:effectLst/>
                    <a:uLnTx/>
                    <a:uFillTx/>
                    <a:latin typeface="Helvetica" pitchFamily="2" charset="0"/>
                    <a:ea typeface="+mn-ea"/>
                    <a:cs typeface="+mn-cs"/>
                  </a:rPr>
                  <a:t>drives the accelerated expansion of the universe</a:t>
                </a:r>
              </a:p>
              <a:p>
                <a:pPr lvl="0" defTabSz="457200" fontAlgn="base">
                  <a:spcBef>
                    <a:spcPts val="1800"/>
                  </a:spcBef>
                  <a:spcAft>
                    <a:spcPct val="0"/>
                  </a:spcAft>
                  <a:defRPr/>
                </a:pPr>
                <a:r>
                  <a:rPr lang="en-GB" sz="1600" b="1" noProof="0" dirty="0">
                    <a:solidFill>
                      <a:srgbClr val="E40000"/>
                    </a:solidFill>
                    <a:latin typeface="Helvetica" pitchFamily="2" charset="0"/>
                  </a:rPr>
                  <a:t>➠</a:t>
                </a:r>
                <a:r>
                  <a:rPr kumimoji="0" lang="en-GB" sz="1600" b="1" i="0" u="none" strike="noStrike" kern="1200" cap="none" spc="0" normalizeH="0" baseline="0" noProof="0" dirty="0">
                    <a:ln>
                      <a:noFill/>
                    </a:ln>
                    <a:solidFill>
                      <a:srgbClr val="E40000"/>
                    </a:solidFill>
                    <a:effectLst/>
                    <a:uLnTx/>
                    <a:uFillTx/>
                    <a:latin typeface="Helvetica" pitchFamily="2" charset="0"/>
                    <a:ea typeface="+mn-ea"/>
                    <a:cs typeface="+mn-cs"/>
                  </a:rPr>
                  <a:t> </a:t>
                </a:r>
                <a14:m>
                  <m:oMath xmlns:m="http://schemas.openxmlformats.org/officeDocument/2006/math">
                    <m:sSubSup>
                      <m:sSubSupPr>
                        <m:ctrlP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ctrlPr>
                      </m:sSubSupPr>
                      <m:e>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𝝆</m:t>
                        </m:r>
                      </m:e>
                      <m:sub>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𝚲</m:t>
                        </m:r>
                      </m:sub>
                      <m:sup>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𝐨𝐛𝐬</m:t>
                        </m:r>
                      </m:sup>
                    </m:sSubSup>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m:t>
                    </m:r>
                    <m:sSub>
                      <m:sSubPr>
                        <m:ctrlP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ctrlPr>
                      </m:sSubPr>
                      <m:e>
                        <m:f>
                          <m:fPr>
                            <m:type m:val="lin"/>
                            <m:ctrlP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ctrlPr>
                          </m:fPr>
                          <m:num>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𝚲</m:t>
                            </m:r>
                          </m:num>
                          <m:den>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𝟖</m:t>
                            </m:r>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𝝅</m:t>
                            </m:r>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𝑮</m:t>
                            </m:r>
                          </m:den>
                        </m:f>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m:t>
                        </m:r>
                        <m:r>
                          <a:rPr lang="en-US" sz="1600" b="1" i="1">
                            <a:solidFill>
                              <a:srgbClr val="E40000"/>
                            </a:solidFill>
                            <a:latin typeface="Cambria Math" panose="02040503050406030204" pitchFamily="18" charset="0"/>
                            <a:ea typeface="Cambria Math" panose="02040503050406030204" pitchFamily="18" charset="0"/>
                          </a:rPr>
                          <m:t>𝝆</m:t>
                        </m:r>
                      </m:e>
                      <m:sub>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𝐛𝐚𝐫𝐞</m:t>
                        </m:r>
                      </m:sub>
                    </m:sSub>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m:t>
                    </m:r>
                    <m:sSubSup>
                      <m:sSubSupPr>
                        <m:ctrlP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ctrlPr>
                      </m:sSubSupPr>
                      <m:e>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𝝆</m:t>
                        </m:r>
                      </m:e>
                      <m:sub>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𝐐𝐅𝐓</m:t>
                        </m:r>
                      </m:sub>
                      <m:sup>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𝐫𝐞𝐧</m:t>
                        </m:r>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m:t>
                        </m:r>
                      </m:sup>
                    </m:sSubSup>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m:t>
                    </m:r>
                    <m:sSub>
                      <m:sSubPr>
                        <m:ctrlP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ctrlPr>
                      </m:sSubPr>
                      <m:e>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𝚫</m:t>
                        </m:r>
                        <m:r>
                          <a:rPr kumimoji="0" lang="en-US" sz="1600" b="1" i="1" u="none" strike="noStrike" kern="1200" cap="none" spc="0" normalizeH="0" baseline="0" noProof="0" smtClean="0">
                            <a:ln>
                              <a:noFill/>
                            </a:ln>
                            <a:solidFill>
                              <a:srgbClr val="E40000"/>
                            </a:solidFill>
                            <a:effectLst/>
                            <a:uLnTx/>
                            <a:uFillTx/>
                            <a:latin typeface="Cambria Math" panose="02040503050406030204" pitchFamily="18" charset="0"/>
                            <a:ea typeface="Cambria Math" panose="02040503050406030204" pitchFamily="18" charset="0"/>
                          </a:rPr>
                          <m:t>𝝆</m:t>
                        </m:r>
                      </m:e>
                      <m:sub>
                        <m:r>
                          <a:rPr kumimoji="0" lang="en-US" sz="1600" b="1" i="0" u="none" strike="noStrike" kern="1200" cap="none" spc="0" normalizeH="0" baseline="0" noProof="0" smtClean="0">
                            <a:ln>
                              <a:noFill/>
                            </a:ln>
                            <a:solidFill>
                              <a:srgbClr val="E40000"/>
                            </a:solidFill>
                            <a:effectLst/>
                            <a:uLnTx/>
                            <a:uFillTx/>
                            <a:latin typeface="Cambria Math" panose="02040503050406030204" pitchFamily="18" charset="0"/>
                            <a:ea typeface="+mn-ea"/>
                            <a:cs typeface="+mn-cs"/>
                          </a:rPr>
                          <m:t>𝐄𝐖</m:t>
                        </m:r>
                      </m:sub>
                    </m:sSub>
                    <m:r>
                      <a:rPr lang="en-US" sz="1600" b="1" i="1">
                        <a:solidFill>
                          <a:srgbClr val="E40000"/>
                        </a:solidFill>
                        <a:latin typeface="Cambria Math" panose="02040503050406030204" pitchFamily="18" charset="0"/>
                      </a:rPr>
                      <m:t>+</m:t>
                    </m:r>
                    <m:sSub>
                      <m:sSubPr>
                        <m:ctrlPr>
                          <a:rPr lang="en-US" sz="1600" b="1" i="1">
                            <a:solidFill>
                              <a:srgbClr val="E40000"/>
                            </a:solidFill>
                            <a:latin typeface="Cambria Math" panose="02040503050406030204" pitchFamily="18" charset="0"/>
                            <a:ea typeface="Cambria Math" panose="02040503050406030204" pitchFamily="18" charset="0"/>
                          </a:rPr>
                        </m:ctrlPr>
                      </m:sSubPr>
                      <m:e>
                        <m:r>
                          <a:rPr lang="en-US" sz="1600" b="1" i="1">
                            <a:solidFill>
                              <a:srgbClr val="E40000"/>
                            </a:solidFill>
                            <a:latin typeface="Cambria Math" panose="02040503050406030204" pitchFamily="18" charset="0"/>
                            <a:ea typeface="Cambria Math" panose="02040503050406030204" pitchFamily="18" charset="0"/>
                          </a:rPr>
                          <m:t>𝚫</m:t>
                        </m:r>
                        <m:r>
                          <a:rPr lang="en-US" sz="1600" b="1" i="1">
                            <a:solidFill>
                              <a:srgbClr val="E40000"/>
                            </a:solidFill>
                            <a:latin typeface="Cambria Math" panose="02040503050406030204" pitchFamily="18" charset="0"/>
                            <a:ea typeface="Cambria Math" panose="02040503050406030204" pitchFamily="18" charset="0"/>
                          </a:rPr>
                          <m:t>𝝆</m:t>
                        </m:r>
                      </m:e>
                      <m:sub>
                        <m:r>
                          <a:rPr lang="en-US" sz="1600" b="1" i="0" smtClean="0">
                            <a:solidFill>
                              <a:srgbClr val="E40000"/>
                            </a:solidFill>
                            <a:latin typeface="Cambria Math" panose="02040503050406030204" pitchFamily="18" charset="0"/>
                          </a:rPr>
                          <m:t>𝐐𝐂𝐃</m:t>
                        </m:r>
                      </m:sub>
                    </m:sSub>
                    <m:r>
                      <a:rPr lang="en-US" sz="1600" b="1" i="1" smtClean="0">
                        <a:solidFill>
                          <a:srgbClr val="E40000"/>
                        </a:solidFill>
                        <a:latin typeface="Cambria Math" panose="02040503050406030204" pitchFamily="18" charset="0"/>
                      </a:rPr>
                      <m:t>+…</m:t>
                    </m:r>
                    <m:r>
                      <a:rPr lang="en-US" sz="1600" b="1" i="1" smtClean="0">
                        <a:solidFill>
                          <a:srgbClr val="E40000"/>
                        </a:solidFill>
                        <a:latin typeface="Cambria Math" panose="02040503050406030204" pitchFamily="18" charset="0"/>
                        <a:ea typeface="Cambria Math" panose="02040503050406030204" pitchFamily="18" charset="0"/>
                      </a:rPr>
                      <m:t>≃</m:t>
                    </m:r>
                    <m:sSup>
                      <m:sSupPr>
                        <m:ctrlPr>
                          <a:rPr lang="en-US" sz="1600" b="1" i="1">
                            <a:solidFill>
                              <a:srgbClr val="E40000"/>
                            </a:solidFill>
                            <a:latin typeface="Cambria Math" panose="02040503050406030204" pitchFamily="18" charset="0"/>
                            <a:ea typeface="Cambria Math" panose="02040503050406030204" pitchFamily="18" charset="0"/>
                          </a:rPr>
                        </m:ctrlPr>
                      </m:sSupPr>
                      <m:e>
                        <m:d>
                          <m:dPr>
                            <m:ctrlPr>
                              <a:rPr lang="en-US" sz="1600" b="1" i="1">
                                <a:solidFill>
                                  <a:srgbClr val="E40000"/>
                                </a:solidFill>
                                <a:latin typeface="Cambria Math" panose="02040503050406030204" pitchFamily="18" charset="0"/>
                                <a:ea typeface="Cambria Math" panose="02040503050406030204" pitchFamily="18" charset="0"/>
                              </a:rPr>
                            </m:ctrlPr>
                          </m:dPr>
                          <m:e>
                            <m:r>
                              <a:rPr lang="en-US" sz="1600" b="1" i="1">
                                <a:solidFill>
                                  <a:srgbClr val="E40000"/>
                                </a:solidFill>
                                <a:latin typeface="Cambria Math" panose="02040503050406030204" pitchFamily="18" charset="0"/>
                                <a:ea typeface="Cambria Math" panose="02040503050406030204" pitchFamily="18" charset="0"/>
                              </a:rPr>
                              <m:t>𝟐</m:t>
                            </m:r>
                            <m:r>
                              <a:rPr lang="en-US" sz="1600" b="1" i="1">
                                <a:solidFill>
                                  <a:srgbClr val="E40000"/>
                                </a:solidFill>
                                <a:latin typeface="Cambria Math" panose="02040503050406030204" pitchFamily="18" charset="0"/>
                                <a:ea typeface="Cambria Math" panose="02040503050406030204" pitchFamily="18" charset="0"/>
                              </a:rPr>
                              <m:t>.</m:t>
                            </m:r>
                            <m:r>
                              <a:rPr lang="en-US" sz="1600" b="1" i="1">
                                <a:solidFill>
                                  <a:srgbClr val="E40000"/>
                                </a:solidFill>
                                <a:latin typeface="Cambria Math" panose="02040503050406030204" pitchFamily="18" charset="0"/>
                                <a:ea typeface="Cambria Math" panose="02040503050406030204" pitchFamily="18" charset="0"/>
                              </a:rPr>
                              <m:t>𝟑</m:t>
                            </m:r>
                            <m:r>
                              <a:rPr lang="en-US" sz="1600" b="1" i="1">
                                <a:solidFill>
                                  <a:srgbClr val="E40000"/>
                                </a:solidFill>
                                <a:latin typeface="Cambria Math" panose="02040503050406030204" pitchFamily="18" charset="0"/>
                                <a:ea typeface="Cambria Math" panose="02040503050406030204" pitchFamily="18" charset="0"/>
                              </a:rPr>
                              <m:t> </m:t>
                            </m:r>
                            <m:r>
                              <a:rPr lang="en-US" sz="1600" b="1">
                                <a:solidFill>
                                  <a:srgbClr val="E40000"/>
                                </a:solidFill>
                                <a:latin typeface="Cambria Math" panose="02040503050406030204" pitchFamily="18" charset="0"/>
                                <a:ea typeface="Cambria Math" panose="02040503050406030204" pitchFamily="18" charset="0"/>
                              </a:rPr>
                              <m:t>𝐦𝐞𝐕</m:t>
                            </m:r>
                          </m:e>
                        </m:d>
                      </m:e>
                      <m:sup>
                        <m:r>
                          <a:rPr lang="en-US" sz="1600" b="1" i="1" smtClean="0">
                            <a:solidFill>
                              <a:srgbClr val="E40000"/>
                            </a:solidFill>
                            <a:latin typeface="Cambria Math" panose="02040503050406030204" pitchFamily="18" charset="0"/>
                            <a:ea typeface="Cambria Math" panose="02040503050406030204" pitchFamily="18" charset="0"/>
                          </a:rPr>
                          <m:t>𝟒</m:t>
                        </m:r>
                      </m:sup>
                    </m:sSup>
                    <m:r>
                      <a:rPr lang="en-US" sz="1600" b="1" i="1">
                        <a:solidFill>
                          <a:srgbClr val="E40000"/>
                        </a:solidFill>
                        <a:latin typeface="Cambria Math" panose="02040503050406030204" pitchFamily="18" charset="0"/>
                        <a:ea typeface="Cambria Math" panose="02040503050406030204" pitchFamily="18" charset="0"/>
                      </a:rPr>
                      <m:t>≃</m:t>
                    </m:r>
                    <m:r>
                      <a:rPr lang="en-US" sz="1600" b="1" i="1" smtClean="0">
                        <a:solidFill>
                          <a:srgbClr val="E40000"/>
                        </a:solidFill>
                        <a:latin typeface="Cambria Math" panose="02040503050406030204" pitchFamily="18" charset="0"/>
                        <a:ea typeface="Cambria Math" panose="02040503050406030204" pitchFamily="18" charset="0"/>
                      </a:rPr>
                      <m:t>𝟐</m:t>
                    </m:r>
                    <m:r>
                      <a:rPr lang="en-US" sz="1600" b="1" i="1" smtClean="0">
                        <a:solidFill>
                          <a:srgbClr val="E40000"/>
                        </a:solidFill>
                        <a:latin typeface="Cambria Math" panose="02040503050406030204" pitchFamily="18" charset="0"/>
                        <a:ea typeface="Cambria Math" panose="02040503050406030204" pitchFamily="18" charset="0"/>
                      </a:rPr>
                      <m:t>.</m:t>
                    </m:r>
                    <m:r>
                      <a:rPr lang="en-US" sz="1600" b="1" i="1" smtClean="0">
                        <a:solidFill>
                          <a:srgbClr val="E40000"/>
                        </a:solidFill>
                        <a:latin typeface="Cambria Math" panose="02040503050406030204" pitchFamily="18" charset="0"/>
                        <a:ea typeface="Cambria Math" panose="02040503050406030204" pitchFamily="18" charset="0"/>
                      </a:rPr>
                      <m:t>𝟖</m:t>
                    </m:r>
                    <m:r>
                      <a:rPr lang="en-US" sz="1600" b="1" i="1" smtClean="0">
                        <a:solidFill>
                          <a:srgbClr val="E40000"/>
                        </a:solidFill>
                        <a:latin typeface="Cambria Math" panose="02040503050406030204" pitchFamily="18" charset="0"/>
                        <a:ea typeface="Cambria Math" panose="02040503050406030204" pitchFamily="18" charset="0"/>
                      </a:rPr>
                      <m:t>∙</m:t>
                    </m:r>
                    <m:sSup>
                      <m:sSupPr>
                        <m:ctrlPr>
                          <a:rPr lang="en-US" sz="1600" b="1" i="1" smtClean="0">
                            <a:solidFill>
                              <a:srgbClr val="E40000"/>
                            </a:solidFill>
                            <a:latin typeface="Cambria Math" panose="02040503050406030204" pitchFamily="18" charset="0"/>
                            <a:ea typeface="Cambria Math" panose="02040503050406030204" pitchFamily="18" charset="0"/>
                          </a:rPr>
                        </m:ctrlPr>
                      </m:sSupPr>
                      <m:e>
                        <m:r>
                          <a:rPr lang="en-US" sz="1600" b="1" i="1" smtClean="0">
                            <a:solidFill>
                              <a:srgbClr val="E40000"/>
                            </a:solidFill>
                            <a:latin typeface="Cambria Math" panose="02040503050406030204" pitchFamily="18" charset="0"/>
                            <a:ea typeface="Cambria Math" panose="02040503050406030204" pitchFamily="18" charset="0"/>
                          </a:rPr>
                          <m:t>𝟏𝟎</m:t>
                        </m:r>
                      </m:e>
                      <m:sup>
                        <m:r>
                          <a:rPr lang="en-US" sz="1600" b="1" i="1" smtClean="0">
                            <a:solidFill>
                              <a:srgbClr val="E40000"/>
                            </a:solidFill>
                            <a:latin typeface="Cambria Math" panose="02040503050406030204" pitchFamily="18" charset="0"/>
                            <a:ea typeface="Cambria Math" panose="02040503050406030204" pitchFamily="18" charset="0"/>
                          </a:rPr>
                          <m:t>−</m:t>
                        </m:r>
                        <m:r>
                          <a:rPr lang="en-US" sz="1600" b="1" i="1" smtClean="0">
                            <a:solidFill>
                              <a:srgbClr val="E40000"/>
                            </a:solidFill>
                            <a:latin typeface="Cambria Math" panose="02040503050406030204" pitchFamily="18" charset="0"/>
                            <a:ea typeface="Cambria Math" panose="02040503050406030204" pitchFamily="18" charset="0"/>
                          </a:rPr>
                          <m:t>𝟏𝟏</m:t>
                        </m:r>
                      </m:sup>
                    </m:sSup>
                    <m:r>
                      <a:rPr lang="en-US" sz="1600" b="1" i="1" smtClean="0">
                        <a:solidFill>
                          <a:srgbClr val="E40000"/>
                        </a:solidFill>
                        <a:latin typeface="Cambria Math" panose="02040503050406030204" pitchFamily="18" charset="0"/>
                        <a:ea typeface="Cambria Math" panose="02040503050406030204" pitchFamily="18" charset="0"/>
                      </a:rPr>
                      <m:t> </m:t>
                    </m:r>
                    <m:sSup>
                      <m:sSupPr>
                        <m:ctrlPr>
                          <a:rPr lang="en-US" sz="1600" b="1" i="0" smtClean="0">
                            <a:solidFill>
                              <a:srgbClr val="E40000"/>
                            </a:solidFill>
                            <a:latin typeface="Cambria Math" panose="02040503050406030204" pitchFamily="18" charset="0"/>
                            <a:ea typeface="Cambria Math" panose="02040503050406030204" pitchFamily="18" charset="0"/>
                          </a:rPr>
                        </m:ctrlPr>
                      </m:sSupPr>
                      <m:e>
                        <m:r>
                          <a:rPr lang="en-US" sz="1600" b="1" i="0" smtClean="0">
                            <a:solidFill>
                              <a:srgbClr val="E40000"/>
                            </a:solidFill>
                            <a:latin typeface="Cambria Math" panose="02040503050406030204" pitchFamily="18" charset="0"/>
                            <a:ea typeface="Cambria Math" panose="02040503050406030204" pitchFamily="18" charset="0"/>
                          </a:rPr>
                          <m:t>𝐞𝐕</m:t>
                        </m:r>
                      </m:e>
                      <m:sup>
                        <m:r>
                          <a:rPr lang="en-US" sz="1600" b="1" i="1" smtClean="0">
                            <a:solidFill>
                              <a:srgbClr val="E40000"/>
                            </a:solidFill>
                            <a:latin typeface="Cambria Math" panose="02040503050406030204" pitchFamily="18" charset="0"/>
                            <a:ea typeface="Cambria Math" panose="02040503050406030204" pitchFamily="18" charset="0"/>
                          </a:rPr>
                          <m:t>𝟒</m:t>
                        </m:r>
                      </m:sup>
                    </m:sSup>
                  </m:oMath>
                </a14:m>
                <a:endParaRPr lang="el-GR" sz="1600" dirty="0">
                  <a:solidFill>
                    <a:srgbClr val="E40000"/>
                  </a:solidFill>
                  <a:latin typeface="Helvetica" pitchFamily="2" charset="0"/>
                </a:endParaRPr>
              </a:p>
            </p:txBody>
          </p:sp>
        </mc:Choice>
        <mc:Fallback xmlns="">
          <p:sp>
            <p:nvSpPr>
              <p:cNvPr id="12" name="Rectangle 11">
                <a:extLst>
                  <a:ext uri="{FF2B5EF4-FFF2-40B4-BE49-F238E27FC236}">
                    <a16:creationId xmlns:a16="http://schemas.microsoft.com/office/drawing/2014/main" id="{E2FDD25C-5470-5A45-BA79-BDEB8120EA0C}"/>
                  </a:ext>
                </a:extLst>
              </p:cNvPr>
              <p:cNvSpPr>
                <a:spLocks noRot="1" noChangeAspect="1" noMove="1" noResize="1" noEditPoints="1" noAdjustHandles="1" noChangeArrowheads="1" noChangeShapeType="1" noTextEdit="1"/>
              </p:cNvSpPr>
              <p:nvPr/>
            </p:nvSpPr>
            <p:spPr>
              <a:xfrm>
                <a:off x="623288" y="1109964"/>
                <a:ext cx="8084056" cy="5242269"/>
              </a:xfrm>
              <a:prstGeom prst="rect">
                <a:avLst/>
              </a:prstGeom>
              <a:blipFill>
                <a:blip r:embed="rId2"/>
                <a:stretch>
                  <a:fillRect l="-313" t="-483" r="-313" b="-9662"/>
                </a:stretch>
              </a:blipFill>
            </p:spPr>
            <p:txBody>
              <a:bodyPr/>
              <a:lstStyle/>
              <a:p>
                <a:r>
                  <a:rPr lang="en-GB">
                    <a:noFill/>
                  </a:rPr>
                  <a:t> </a:t>
                </a:r>
              </a:p>
            </p:txBody>
          </p:sp>
        </mc:Fallback>
      </mc:AlternateContent>
      <p:pic>
        <p:nvPicPr>
          <p:cNvPr id="13" name="Picture 12">
            <a:extLst>
              <a:ext uri="{FF2B5EF4-FFF2-40B4-BE49-F238E27FC236}">
                <a16:creationId xmlns:a16="http://schemas.microsoft.com/office/drawing/2014/main" id="{E9B06646-3CDA-FBAE-FD20-8FCD2729111C}"/>
              </a:ext>
            </a:extLst>
          </p:cNvPr>
          <p:cNvPicPr>
            <a:picLocks noChangeAspect="1"/>
          </p:cNvPicPr>
          <p:nvPr/>
        </p:nvPicPr>
        <p:blipFill>
          <a:blip r:embed="rId3"/>
          <a:stretch>
            <a:fillRect/>
          </a:stretch>
        </p:blipFill>
        <p:spPr>
          <a:xfrm>
            <a:off x="8936092" y="4496433"/>
            <a:ext cx="2794529" cy="2300320"/>
          </a:xfrm>
          <a:prstGeom prst="rect">
            <a:avLst/>
          </a:prstGeom>
        </p:spPr>
      </p:pic>
      <p:sp>
        <p:nvSpPr>
          <p:cNvPr id="14" name="TextBox 13">
            <a:extLst>
              <a:ext uri="{FF2B5EF4-FFF2-40B4-BE49-F238E27FC236}">
                <a16:creationId xmlns:a16="http://schemas.microsoft.com/office/drawing/2014/main" id="{461183DD-6641-057B-2307-0926C8C5D9B6}"/>
              </a:ext>
            </a:extLst>
          </p:cNvPr>
          <p:cNvSpPr txBox="1"/>
          <p:nvPr/>
        </p:nvSpPr>
        <p:spPr>
          <a:xfrm>
            <a:off x="8461828" y="2132857"/>
            <a:ext cx="3410857" cy="577081"/>
          </a:xfrm>
          <a:prstGeom prst="rect">
            <a:avLst/>
          </a:prstGeom>
          <a:noFill/>
        </p:spPr>
        <p:txBody>
          <a:bodyPr wrap="square" rtlCol="0">
            <a:spAutoFit/>
          </a:bodyPr>
          <a:lstStyle/>
          <a:p>
            <a:pPr marL="0">
              <a:spcBef>
                <a:spcPts val="3000"/>
              </a:spcBef>
            </a:pPr>
            <a:r>
              <a:rPr lang="en-GB" sz="1050" dirty="0">
                <a:solidFill>
                  <a:schemeClr val="tx1">
                    <a:lumMod val="75000"/>
                    <a:lumOff val="25000"/>
                  </a:schemeClr>
                </a:solidFill>
                <a:latin typeface="Helvetica Light" charset="0"/>
                <a:ea typeface="Helvetica Light" charset="0"/>
                <a:cs typeface="Helvetica Light" charset="0"/>
                <a:sym typeface="Wingdings" pitchFamily="2" charset="2"/>
              </a:rPr>
              <a:t>Casimir force: an observable quantum-field boundary effect, sensitive to energy differences, not absolute vacuum energy</a:t>
            </a:r>
            <a:endParaRPr lang="en-CH" sz="1050" dirty="0">
              <a:solidFill>
                <a:schemeClr val="tx1">
                  <a:lumMod val="75000"/>
                  <a:lumOff val="25000"/>
                </a:schemeClr>
              </a:solidFill>
              <a:latin typeface="Helvetica Light" charset="0"/>
              <a:ea typeface="Helvetica Light" charset="0"/>
              <a:cs typeface="Helvetica Light" charset="0"/>
              <a:sym typeface="Wingdings" pitchFamily="2" charset="2"/>
            </a:endParaRPr>
          </a:p>
        </p:txBody>
      </p:sp>
      <p:pic>
        <p:nvPicPr>
          <p:cNvPr id="15" name="Picture 14">
            <a:extLst>
              <a:ext uri="{FF2B5EF4-FFF2-40B4-BE49-F238E27FC236}">
                <a16:creationId xmlns:a16="http://schemas.microsoft.com/office/drawing/2014/main" id="{F857B9DA-4274-6137-66B9-F0B3EF5A6638}"/>
              </a:ext>
            </a:extLst>
          </p:cNvPr>
          <p:cNvPicPr>
            <a:picLocks noChangeAspect="1"/>
          </p:cNvPicPr>
          <p:nvPr/>
        </p:nvPicPr>
        <p:blipFill>
          <a:blip r:embed="rId4"/>
          <a:stretch>
            <a:fillRect/>
          </a:stretch>
        </p:blipFill>
        <p:spPr>
          <a:xfrm>
            <a:off x="8914229" y="2677553"/>
            <a:ext cx="2735394" cy="1773732"/>
          </a:xfrm>
          <a:prstGeom prst="rect">
            <a:avLst/>
          </a:prstGeom>
        </p:spPr>
      </p:pic>
      <p:sp>
        <p:nvSpPr>
          <p:cNvPr id="16" name="TextBox 15">
            <a:extLst>
              <a:ext uri="{FF2B5EF4-FFF2-40B4-BE49-F238E27FC236}">
                <a16:creationId xmlns:a16="http://schemas.microsoft.com/office/drawing/2014/main" id="{0C3473F7-577A-72EB-7DBF-E7BD02DA2ED1}"/>
              </a:ext>
            </a:extLst>
          </p:cNvPr>
          <p:cNvSpPr txBox="1"/>
          <p:nvPr/>
        </p:nvSpPr>
        <p:spPr>
          <a:xfrm>
            <a:off x="8174097" y="3600985"/>
            <a:ext cx="1155466" cy="738664"/>
          </a:xfrm>
          <a:prstGeom prst="rect">
            <a:avLst/>
          </a:prstGeom>
          <a:noFill/>
        </p:spPr>
        <p:txBody>
          <a:bodyPr wrap="square" rtlCol="0">
            <a:spAutoFit/>
          </a:bodyPr>
          <a:lstStyle/>
          <a:p>
            <a:pPr marL="0">
              <a:spcBef>
                <a:spcPts val="3000"/>
              </a:spcBef>
            </a:pPr>
            <a:r>
              <a:rPr lang="en-CH" sz="1050" dirty="0">
                <a:solidFill>
                  <a:schemeClr val="tx1">
                    <a:lumMod val="75000"/>
                    <a:lumOff val="25000"/>
                  </a:schemeClr>
                </a:solidFill>
                <a:latin typeface="Helvetica Light" charset="0"/>
                <a:ea typeface="Helvetica Light" charset="0"/>
                <a:cs typeface="Helvetica Light" charset="0"/>
                <a:sym typeface="Wingdings" pitchFamily="2" charset="2"/>
              </a:rPr>
              <a:t>Non-zero ground state of the Higgs field (1D slice)</a:t>
            </a:r>
          </a:p>
        </p:txBody>
      </p:sp>
      <p:sp>
        <p:nvSpPr>
          <p:cNvPr id="17" name="TextBox 16">
            <a:extLst>
              <a:ext uri="{FF2B5EF4-FFF2-40B4-BE49-F238E27FC236}">
                <a16:creationId xmlns:a16="http://schemas.microsoft.com/office/drawing/2014/main" id="{D9F46281-5A4F-7011-14C3-521C4F8ED835}"/>
              </a:ext>
            </a:extLst>
          </p:cNvPr>
          <p:cNvSpPr txBox="1"/>
          <p:nvPr/>
        </p:nvSpPr>
        <p:spPr>
          <a:xfrm>
            <a:off x="8174096" y="4809678"/>
            <a:ext cx="1147601" cy="577081"/>
          </a:xfrm>
          <a:prstGeom prst="rect">
            <a:avLst/>
          </a:prstGeom>
          <a:noFill/>
        </p:spPr>
        <p:txBody>
          <a:bodyPr wrap="square" rtlCol="0">
            <a:spAutoFit/>
          </a:bodyPr>
          <a:lstStyle/>
          <a:p>
            <a:pPr marL="0">
              <a:spcBef>
                <a:spcPts val="3000"/>
              </a:spcBef>
            </a:pPr>
            <a:r>
              <a:rPr lang="en-GB" sz="1050">
                <a:solidFill>
                  <a:schemeClr val="tx1">
                    <a:lumMod val="75000"/>
                    <a:lumOff val="25000"/>
                  </a:schemeClr>
                </a:solidFill>
                <a:latin typeface="Helvetica Light" charset="0"/>
                <a:ea typeface="Helvetica Light" charset="0"/>
                <a:cs typeface="Helvetica Light" charset="0"/>
                <a:sym typeface="Wingdings" pitchFamily="2" charset="2"/>
              </a:rPr>
              <a:t>Phase diagram of hadronic matter </a:t>
            </a:r>
            <a:endParaRPr lang="en-CH" sz="1050">
              <a:solidFill>
                <a:schemeClr val="tx1">
                  <a:lumMod val="75000"/>
                  <a:lumOff val="25000"/>
                </a:schemeClr>
              </a:solidFill>
              <a:latin typeface="Helvetica Light" charset="0"/>
              <a:ea typeface="Helvetica Light" charset="0"/>
              <a:cs typeface="Helvetica Light" charset="0"/>
              <a:sym typeface="Wingdings" pitchFamily="2" charset="2"/>
            </a:endParaRPr>
          </a:p>
        </p:txBody>
      </p:sp>
      <p:sp>
        <p:nvSpPr>
          <p:cNvPr id="18" name="Rectangle 17">
            <a:extLst>
              <a:ext uri="{FF2B5EF4-FFF2-40B4-BE49-F238E27FC236}">
                <a16:creationId xmlns:a16="http://schemas.microsoft.com/office/drawing/2014/main" id="{DA71698E-47C6-37CB-74CB-FAD8C1E4316D}"/>
              </a:ext>
            </a:extLst>
          </p:cNvPr>
          <p:cNvSpPr/>
          <p:nvPr/>
        </p:nvSpPr>
        <p:spPr>
          <a:xfrm>
            <a:off x="8813597" y="787871"/>
            <a:ext cx="2301112" cy="237365"/>
          </a:xfrm>
          <a:prstGeom prst="rect">
            <a:avLst/>
          </a:prstGeom>
          <a:solidFill>
            <a:schemeClr val="bg1"/>
          </a:solidFill>
        </p:spPr>
        <p:txBody>
          <a:bodyPr wrap="none" rtlCol="0" anchor="ctr">
            <a:spAutoFit/>
          </a:bodyPr>
          <a:lstStyle/>
          <a:p>
            <a:pPr algn="l"/>
            <a:endParaRPr lang="en-CH" sz="1600">
              <a:latin typeface="Helvetica" pitchFamily="2" charset="0"/>
            </a:endParaRPr>
          </a:p>
        </p:txBody>
      </p:sp>
      <p:pic>
        <p:nvPicPr>
          <p:cNvPr id="19" name="Picture 18">
            <a:extLst>
              <a:ext uri="{FF2B5EF4-FFF2-40B4-BE49-F238E27FC236}">
                <a16:creationId xmlns:a16="http://schemas.microsoft.com/office/drawing/2014/main" id="{B1C02EE3-125B-15E3-2602-72B4E4916521}"/>
              </a:ext>
            </a:extLst>
          </p:cNvPr>
          <p:cNvPicPr>
            <a:picLocks noChangeAspect="1"/>
          </p:cNvPicPr>
          <p:nvPr/>
        </p:nvPicPr>
        <p:blipFill>
          <a:blip r:embed="rId5"/>
          <a:stretch>
            <a:fillRect/>
          </a:stretch>
        </p:blipFill>
        <p:spPr>
          <a:xfrm>
            <a:off x="9023424" y="250736"/>
            <a:ext cx="1775205" cy="1817810"/>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8431F64-30BE-1F59-FDB0-FA74EDB7D5BE}"/>
                  </a:ext>
                </a:extLst>
              </p:cNvPr>
              <p:cNvSpPr txBox="1"/>
              <p:nvPr/>
            </p:nvSpPr>
            <p:spPr>
              <a:xfrm>
                <a:off x="10422564" y="3888871"/>
                <a:ext cx="493643" cy="307777"/>
              </a:xfrm>
              <a:prstGeom prst="rect">
                <a:avLst/>
              </a:prstGeom>
              <a:noFill/>
            </p:spPr>
            <p:txBody>
              <a:bodyPr wrap="square">
                <a:spAutoFit/>
              </a:bodyPr>
              <a:lstStyle/>
              <a:p>
                <a:pPr/>
                <a14:m>
                  <m:oMathPara xmlns:m="http://schemas.openxmlformats.org/officeDocument/2006/math">
                    <m:oMath>
                      <m:r>
                        <a:rPr lang="en-US" sz="1400" i="1">
                          <a:solidFill>
                            <a:srgbClr val="000000"/>
                          </a:solidFill>
                          <a:latin typeface="Cambria Math" panose="02040503050406030204" pitchFamily="18" charset="0"/>
                          <a:ea typeface="Cambria Math" panose="02040503050406030204" pitchFamily="18" charset="0"/>
                        </a:rPr>
                        <m:t>𝜐</m:t>
                      </m:r>
                    </m:oMath>
                  </m:oMathPara>
                </a14:m>
                <a:endParaRPr lang="en-CH"/>
              </a:p>
            </p:txBody>
          </p:sp>
        </mc:Choice>
        <mc:Fallback xmlns="">
          <p:sp>
            <p:nvSpPr>
              <p:cNvPr id="20" name="TextBox 19">
                <a:extLst>
                  <a:ext uri="{FF2B5EF4-FFF2-40B4-BE49-F238E27FC236}">
                    <a16:creationId xmlns:a16="http://schemas.microsoft.com/office/drawing/2014/main" id="{98431F64-30BE-1F59-FDB0-FA74EDB7D5BE}"/>
                  </a:ext>
                </a:extLst>
              </p:cNvPr>
              <p:cNvSpPr txBox="1">
                <a:spLocks noRot="1" noChangeAspect="1" noMove="1" noResize="1" noEditPoints="1" noAdjustHandles="1" noChangeArrowheads="1" noChangeShapeType="1" noTextEdit="1"/>
              </p:cNvSpPr>
              <p:nvPr/>
            </p:nvSpPr>
            <p:spPr>
              <a:xfrm>
                <a:off x="10422564" y="3888871"/>
                <a:ext cx="493643" cy="307777"/>
              </a:xfrm>
              <a:prstGeom prst="rect">
                <a:avLst/>
              </a:prstGeom>
              <a:blipFill>
                <a:blip r:embed="rId6"/>
                <a:stretch>
                  <a:fillRect/>
                </a:stretch>
              </a:blipFill>
            </p:spPr>
            <p:txBody>
              <a:bodyPr/>
              <a:lstStyle/>
              <a:p>
                <a:r>
                  <a:rPr lang="en-CH">
                    <a:noFill/>
                  </a:rPr>
                  <a:t> </a:t>
                </a:r>
              </a:p>
            </p:txBody>
          </p:sp>
        </mc:Fallback>
      </mc:AlternateContent>
      <p:cxnSp>
        <p:nvCxnSpPr>
          <p:cNvPr id="5" name="Straight Connector 4">
            <a:extLst>
              <a:ext uri="{FF2B5EF4-FFF2-40B4-BE49-F238E27FC236}">
                <a16:creationId xmlns:a16="http://schemas.microsoft.com/office/drawing/2014/main" id="{6A250B60-093E-F074-6DE1-A5E5CA71975D}"/>
              </a:ext>
            </a:extLst>
          </p:cNvPr>
          <p:cNvCxnSpPr>
            <a:cxnSpLocks/>
          </p:cNvCxnSpPr>
          <p:nvPr/>
        </p:nvCxnSpPr>
        <p:spPr>
          <a:xfrm>
            <a:off x="1523998" y="2293257"/>
            <a:ext cx="130629" cy="0"/>
          </a:xfrm>
          <a:prstGeom prst="line">
            <a:avLst/>
          </a:prstGeom>
          <a:ln w="9525">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2B8AB62-6B37-51EF-B824-548813C39A9E}"/>
              </a:ext>
            </a:extLst>
          </p:cNvPr>
          <p:cNvSpPr txBox="1"/>
          <p:nvPr/>
        </p:nvSpPr>
        <p:spPr>
          <a:xfrm>
            <a:off x="623288" y="6352233"/>
            <a:ext cx="7417626" cy="338554"/>
          </a:xfrm>
          <a:prstGeom prst="rect">
            <a:avLst/>
          </a:prstGeom>
          <a:noFill/>
        </p:spPr>
        <p:txBody>
          <a:bodyPr wrap="square">
            <a:spAutoFit/>
          </a:bodyPr>
          <a:lstStyle/>
          <a:p>
            <a:r>
              <a:rPr lang="en-CH" sz="1600" dirty="0">
                <a:solidFill>
                  <a:srgbClr val="E40000"/>
                </a:solidFill>
                <a:latin typeface="Helvetica" pitchFamily="2" charset="0"/>
              </a:rPr>
              <a:t>Why is this renormalised sum extraordinarily small and radiatively stable?</a:t>
            </a:r>
            <a:endParaRPr lang="en-GB" sz="1600" dirty="0">
              <a:solidFill>
                <a:srgbClr val="E40000"/>
              </a:solidFill>
              <a:latin typeface="Helvetica" pitchFamily="2" charset="0"/>
            </a:endParaRPr>
          </a:p>
        </p:txBody>
      </p:sp>
    </p:spTree>
    <p:extLst>
      <p:ext uri="{BB962C8B-B14F-4D97-AF65-F5344CB8AC3E}">
        <p14:creationId xmlns:p14="http://schemas.microsoft.com/office/powerpoint/2010/main" val="40134659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673E37-A4D9-0D32-237E-4037DA7416E8}"/>
              </a:ext>
            </a:extLst>
          </p:cNvPr>
          <p:cNvSpPr>
            <a:spLocks noGrp="1"/>
          </p:cNvSpPr>
          <p:nvPr>
            <p:ph type="sldNum" sz="quarter" idx="4"/>
          </p:nvPr>
        </p:nvSpPr>
        <p:spPr/>
        <p:txBody>
          <a:bodyPr/>
          <a:lstStyle/>
          <a:p>
            <a:pPr>
              <a:defRPr/>
            </a:pPr>
            <a:fld id="{611C2F03-9E95-40C9-A99F-3C4F7EE8CF2A}" type="slidenum">
              <a:rPr lang="en-GB" smtClean="0"/>
              <a:pPr>
                <a:defRPr/>
              </a:pPr>
              <a:t>67</a:t>
            </a:fld>
            <a:endParaRPr lang="en-GB"/>
          </a:p>
        </p:txBody>
      </p:sp>
      <p:pic>
        <p:nvPicPr>
          <p:cNvPr id="3" name="Picture 2">
            <a:extLst>
              <a:ext uri="{FF2B5EF4-FFF2-40B4-BE49-F238E27FC236}">
                <a16:creationId xmlns:a16="http://schemas.microsoft.com/office/drawing/2014/main" id="{1D73610B-2FC2-7E3C-4814-0AB78D42C3D7}"/>
              </a:ext>
            </a:extLst>
          </p:cNvPr>
          <p:cNvPicPr>
            <a:picLocks noChangeAspect="1"/>
          </p:cNvPicPr>
          <p:nvPr/>
        </p:nvPicPr>
        <p:blipFill>
          <a:blip r:embed="rId2"/>
          <a:stretch>
            <a:fillRect/>
          </a:stretch>
        </p:blipFill>
        <p:spPr>
          <a:xfrm>
            <a:off x="1196160" y="1747938"/>
            <a:ext cx="9476291" cy="4708533"/>
          </a:xfrm>
          <a:prstGeom prst="rect">
            <a:avLst/>
          </a:prstGeom>
        </p:spPr>
      </p:pic>
      <p:sp>
        <p:nvSpPr>
          <p:cNvPr id="4" name="TextBox 3">
            <a:extLst>
              <a:ext uri="{FF2B5EF4-FFF2-40B4-BE49-F238E27FC236}">
                <a16:creationId xmlns:a16="http://schemas.microsoft.com/office/drawing/2014/main" id="{B4C52A6D-9E40-CE90-7A40-7682B9667743}"/>
              </a:ext>
            </a:extLst>
          </p:cNvPr>
          <p:cNvSpPr txBox="1"/>
          <p:nvPr/>
        </p:nvSpPr>
        <p:spPr>
          <a:xfrm>
            <a:off x="214938" y="264651"/>
            <a:ext cx="11305525" cy="523220"/>
          </a:xfrm>
          <a:prstGeom prst="rect">
            <a:avLst/>
          </a:prstGeom>
          <a:noFill/>
        </p:spPr>
        <p:txBody>
          <a:bodyPr wrap="square" rtlCol="0">
            <a:spAutoFit/>
          </a:bodyPr>
          <a:lstStyle/>
          <a:p>
            <a:pPr lvl="0" indent="424250" defTabSz="430225" fontAlgn="base">
              <a:spcBef>
                <a:spcPct val="0"/>
              </a:spcBef>
              <a:spcAft>
                <a:spcPct val="0"/>
              </a:spcAft>
              <a:defRPr/>
            </a:pPr>
            <a:r>
              <a:rPr lang="en-US" sz="2800" b="1" dirty="0">
                <a:solidFill>
                  <a:srgbClr val="0D7FBF"/>
                </a:solidFill>
                <a:latin typeface="Helvetica" pitchFamily="2" charset="0"/>
                <a:ea typeface="Trebuchet MS" pitchFamily="-84" charset="0"/>
                <a:cs typeface="Helvetica Light"/>
              </a:rPr>
              <a:t>Delivered luminosity</a:t>
            </a:r>
            <a:endParaRPr lang="en-US" sz="2800" dirty="0">
              <a:solidFill>
                <a:srgbClr val="0D7FBF"/>
              </a:solidFill>
              <a:latin typeface="Helvetica Light" pitchFamily="2" charset="0"/>
              <a:ea typeface="Trebuchet MS" pitchFamily="-84" charset="0"/>
              <a:cs typeface="Helvetica Light"/>
            </a:endParaRPr>
          </a:p>
        </p:txBody>
      </p:sp>
      <p:sp>
        <p:nvSpPr>
          <p:cNvPr id="5" name="Rectangle 4">
            <a:extLst>
              <a:ext uri="{FF2B5EF4-FFF2-40B4-BE49-F238E27FC236}">
                <a16:creationId xmlns:a16="http://schemas.microsoft.com/office/drawing/2014/main" id="{A0D1AE8F-15B8-35C9-E0AB-C37F0212D1A3}"/>
              </a:ext>
            </a:extLst>
          </p:cNvPr>
          <p:cNvSpPr/>
          <p:nvPr/>
        </p:nvSpPr>
        <p:spPr>
          <a:xfrm>
            <a:off x="627665" y="1104597"/>
            <a:ext cx="11550047" cy="338554"/>
          </a:xfrm>
          <a:prstGeom prst="rect">
            <a:avLst/>
          </a:prstGeom>
        </p:spPr>
        <p:txBody>
          <a:bodyPr wrap="square">
            <a:spAutoFit/>
          </a:bodyPr>
          <a:lstStyle/>
          <a:p>
            <a:pPr lvl="0" defTabSz="457200" fontAlgn="base">
              <a:spcBef>
                <a:spcPts val="1800"/>
              </a:spcBef>
              <a:spcAft>
                <a:spcPct val="0"/>
              </a:spcAft>
              <a:defRPr/>
            </a:pPr>
            <a:r>
              <a:rPr lang="en-GB" sz="1600" dirty="0">
                <a:solidFill>
                  <a:srgbClr val="000000"/>
                </a:solidFill>
                <a:latin typeface="Helvetica" pitchFamily="2" charset="0"/>
              </a:rPr>
              <a:t>Superb LHC performance in 2024 through 2026 — Run 2+3 &gt; 3 × Run 2; &gt; 450 fb</a:t>
            </a:r>
            <a:r>
              <a:rPr lang="en-GB" sz="1600" baseline="30000" dirty="0">
                <a:solidFill>
                  <a:srgbClr val="000000"/>
                </a:solidFill>
                <a:latin typeface="Helvetica" pitchFamily="2" charset="0"/>
              </a:rPr>
              <a:t>–1</a:t>
            </a:r>
            <a:r>
              <a:rPr lang="en-GB" sz="1600" dirty="0">
                <a:solidFill>
                  <a:srgbClr val="000000"/>
                </a:solidFill>
                <a:latin typeface="Helvetica" pitchFamily="2" charset="0"/>
              </a:rPr>
              <a:t> good physics data at </a:t>
            </a:r>
            <a:r>
              <a:rPr lang="en-GB" sz="1600">
                <a:solidFill>
                  <a:srgbClr val="000000"/>
                </a:solidFill>
                <a:latin typeface="Helvetica" pitchFamily="2" charset="0"/>
              </a:rPr>
              <a:t>13 &amp; </a:t>
            </a:r>
            <a:r>
              <a:rPr lang="en-GB" sz="1600" dirty="0">
                <a:solidFill>
                  <a:srgbClr val="000000"/>
                </a:solidFill>
                <a:latin typeface="Helvetica" pitchFamily="2" charset="0"/>
              </a:rPr>
              <a:t>13.6 TeV</a:t>
            </a:r>
            <a:endParaRPr lang="en-GB" sz="1600" baseline="30000" dirty="0">
              <a:solidFill>
                <a:srgbClr val="000000"/>
              </a:solidFill>
              <a:latin typeface="Helvetica" pitchFamily="2" charset="0"/>
            </a:endParaRPr>
          </a:p>
        </p:txBody>
      </p:sp>
    </p:spTree>
    <p:extLst>
      <p:ext uri="{BB962C8B-B14F-4D97-AF65-F5344CB8AC3E}">
        <p14:creationId xmlns:p14="http://schemas.microsoft.com/office/powerpoint/2010/main" val="3382191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sz="1600" dirty="0" smtClean="0">
            <a:latin typeface="Helvetica" pitchFamily="2"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algn="l">
          <a:spcBef>
            <a:spcPts val="3000"/>
          </a:spcBef>
          <a:defRPr sz="1400" dirty="0" smtClean="0">
            <a:solidFill>
              <a:prstClr val="black"/>
            </a:solidFill>
            <a:latin typeface="Helvetica" pitchFamily="2" charset="0"/>
            <a:ea typeface="Helvetica Light" charset="0"/>
            <a:cs typeface="Helvetica Light" charset="0"/>
            <a:sym typeface="Wingdings" pitchFamily="2" charset="2"/>
          </a:defRPr>
        </a:defPPr>
      </a:lstStyle>
    </a:txDef>
  </a:objectDefaults>
  <a:extraClrSchemeLst/>
</a:theme>
</file>

<file path=ppt/theme/theme3.xml><?xml version="1.0" encoding="utf-8"?>
<a:theme xmlns:a="http://schemas.openxmlformats.org/drawingml/2006/main" name="6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lgn="l">
          <a:defRPr sz="1600" dirty="0">
            <a:latin typeface="Helvetica" pitchFamily="2"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a:spcBef>
            <a:spcPts val="3000"/>
          </a:spcBef>
          <a:defRPr sz="1600" dirty="0" smtClean="0">
            <a:solidFill>
              <a:prstClr val="black"/>
            </a:solidFill>
            <a:latin typeface="Helvetica Light" charset="0"/>
            <a:ea typeface="Helvetica Light" charset="0"/>
            <a:cs typeface="Helvetica Light" charset="0"/>
            <a:sym typeface="Wingdings" pitchFamily="2" charset="2"/>
          </a:defRPr>
        </a:defPPr>
      </a:lstStyle>
    </a:txDef>
  </a:objectDefaults>
  <a:extraClrSchemeLst/>
</a:theme>
</file>

<file path=ppt/theme/theme4.xml><?xml version="1.0" encoding="utf-8"?>
<a:theme xmlns:a="http://schemas.openxmlformats.org/drawingml/2006/main" name="7_Office Theme">
  <a:themeElements>
    <a:clrScheme name="Custom 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D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tx1"/>
          </a:solidFill>
        </a:ln>
      </a:spPr>
      <a:bodyPr rtlCol="0" anchor="ctr">
        <a:spAutoFit/>
      </a:bodyPr>
      <a:lstStyle>
        <a:defPPr algn="ctr">
          <a:defRPr sz="1600" dirty="0">
            <a:latin typeface="Helvetica Light" charset="0"/>
            <a:ea typeface="Helvetica Light" charset="0"/>
            <a:cs typeface="Helvetica Light" charset="0"/>
          </a:defRPr>
        </a:defPPr>
      </a:lst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a:spcBef>
            <a:spcPts val="3000"/>
          </a:spcBef>
          <a:defRPr sz="1600" dirty="0" smtClean="0">
            <a:solidFill>
              <a:prstClr val="black"/>
            </a:solidFill>
            <a:latin typeface="Helvetica Light" charset="0"/>
            <a:ea typeface="Helvetica Light" charset="0"/>
            <a:cs typeface="Helvetica Light" charset="0"/>
            <a:sym typeface="Wingdings" pitchFamily="2" charset="2"/>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156155</TotalTime>
  <Words>7423</Words>
  <Application>Microsoft Macintosh PowerPoint</Application>
  <PresentationFormat>Widescreen</PresentationFormat>
  <Paragraphs>629</Paragraphs>
  <Slides>67</Slides>
  <Notes>0</Notes>
  <HiddenSlides>0</HiddenSlides>
  <MMClips>0</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67</vt:i4>
      </vt:variant>
    </vt:vector>
  </HeadingPairs>
  <TitlesOfParts>
    <vt:vector size="87" baseType="lpstr">
      <vt:lpstr>Aharoni</vt:lpstr>
      <vt:lpstr>Aptos</vt:lpstr>
      <vt:lpstr>Aptos Display</vt:lpstr>
      <vt:lpstr>Arial</vt:lpstr>
      <vt:lpstr>Bradley Hand</vt:lpstr>
      <vt:lpstr>Calibri</vt:lpstr>
      <vt:lpstr>Cambria</vt:lpstr>
      <vt:lpstr>Cambria Math</vt:lpstr>
      <vt:lpstr>Chalkboard</vt:lpstr>
      <vt:lpstr>Chalkduster</vt:lpstr>
      <vt:lpstr>Helvetica</vt:lpstr>
      <vt:lpstr>Helvetica Light</vt:lpstr>
      <vt:lpstr>Lucida Grande</vt:lpstr>
      <vt:lpstr>Symbol</vt:lpstr>
      <vt:lpstr>Times</vt:lpstr>
      <vt:lpstr>Wingdings</vt:lpstr>
      <vt:lpstr>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ATLAS</dc:creator>
  <cp:lastModifiedBy>Andreas Hoecker</cp:lastModifiedBy>
  <cp:revision>2718</cp:revision>
  <dcterms:created xsi:type="dcterms:W3CDTF">2025-06-05T08:09:50Z</dcterms:created>
  <dcterms:modified xsi:type="dcterms:W3CDTF">2026-09-01T19:45:09Z</dcterms:modified>
</cp:coreProperties>
</file>