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png&amp;version=3" ContentType="image/png"/>
  <Default Extension="ppm" ContentType="image/png"/>
  <Default Extension="rels" ContentType="application/vnd.openxmlformats-package.relationships+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media/image6.jpg" ContentType="image/tiff"/>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65" r:id="rId3"/>
  </p:sldMasterIdLst>
  <p:notesMasterIdLst>
    <p:notesMasterId r:id="rId64"/>
  </p:notesMasterIdLst>
  <p:sldIdLst>
    <p:sldId id="2147377055" r:id="rId4"/>
    <p:sldId id="2147377133" r:id="rId5"/>
    <p:sldId id="2759" r:id="rId6"/>
    <p:sldId id="2147377292" r:id="rId7"/>
    <p:sldId id="2147377502" r:id="rId8"/>
    <p:sldId id="2147377501" r:id="rId9"/>
    <p:sldId id="2147377167" r:id="rId10"/>
    <p:sldId id="2147377782" r:id="rId11"/>
    <p:sldId id="2147377517" r:id="rId12"/>
    <p:sldId id="2147377520" r:id="rId13"/>
    <p:sldId id="2147377529" r:id="rId14"/>
    <p:sldId id="2147377193" r:id="rId15"/>
    <p:sldId id="2147377770" r:id="rId16"/>
    <p:sldId id="2147377771" r:id="rId17"/>
    <p:sldId id="2147377772" r:id="rId18"/>
    <p:sldId id="2147377773" r:id="rId19"/>
    <p:sldId id="2147377780" r:id="rId20"/>
    <p:sldId id="2147377169" r:id="rId21"/>
    <p:sldId id="2147377783" r:id="rId22"/>
    <p:sldId id="2147377779" r:id="rId23"/>
    <p:sldId id="2147377754" r:id="rId24"/>
    <p:sldId id="2147377757" r:id="rId25"/>
    <p:sldId id="2147377170" r:id="rId26"/>
    <p:sldId id="2147377177" r:id="rId27"/>
    <p:sldId id="2147377527" r:id="rId28"/>
    <p:sldId id="2147377284" r:id="rId29"/>
    <p:sldId id="2147377500" r:id="rId30"/>
    <p:sldId id="2147377528" r:id="rId31"/>
    <p:sldId id="2147377180" r:id="rId32"/>
    <p:sldId id="2147377747" r:id="rId33"/>
    <p:sldId id="2147377512" r:id="rId34"/>
    <p:sldId id="2147377190" r:id="rId35"/>
    <p:sldId id="2147377764" r:id="rId36"/>
    <p:sldId id="2147377489" r:id="rId37"/>
    <p:sldId id="2147377532" r:id="rId38"/>
    <p:sldId id="2147377766" r:id="rId39"/>
    <p:sldId id="2147377290" r:id="rId40"/>
    <p:sldId id="2147377781" r:id="rId41"/>
    <p:sldId id="2147377762" r:id="rId42"/>
    <p:sldId id="2147377194" r:id="rId43"/>
    <p:sldId id="2147377487" r:id="rId44"/>
    <p:sldId id="2147377535" r:id="rId45"/>
    <p:sldId id="2147377488" r:id="rId46"/>
    <p:sldId id="2147377785" r:id="rId47"/>
    <p:sldId id="2147377748" r:id="rId48"/>
    <p:sldId id="2147377749" r:id="rId49"/>
    <p:sldId id="2147377751" r:id="rId50"/>
    <p:sldId id="2147377784" r:id="rId51"/>
    <p:sldId id="2147377753" r:id="rId52"/>
    <p:sldId id="2147377746" r:id="rId53"/>
    <p:sldId id="2147377509" r:id="rId54"/>
    <p:sldId id="2147377525" r:id="rId55"/>
    <p:sldId id="2147377526" r:id="rId56"/>
    <p:sldId id="2147377506" r:id="rId57"/>
    <p:sldId id="2147377507" r:id="rId58"/>
    <p:sldId id="2147377178" r:id="rId59"/>
    <p:sldId id="2147377207" r:id="rId60"/>
    <p:sldId id="2147377777" r:id="rId61"/>
    <p:sldId id="2147377767" r:id="rId62"/>
    <p:sldId id="2147377199" r:id="rId63"/>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A41"/>
    <a:srgbClr val="E40000"/>
    <a:srgbClr val="0EA34D"/>
    <a:srgbClr val="0B78BC"/>
    <a:srgbClr val="F4F7FA"/>
    <a:srgbClr val="EAF5FB"/>
    <a:srgbClr val="75B9DD"/>
    <a:srgbClr val="008F01"/>
    <a:srgbClr val="BE01BF"/>
    <a:srgbClr val="2E4D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23"/>
    <p:restoredTop sz="95167"/>
  </p:normalViewPr>
  <p:slideViewPr>
    <p:cSldViewPr snapToGrid="0">
      <p:cViewPr>
        <p:scale>
          <a:sx n="90" d="100"/>
          <a:sy n="90" d="100"/>
        </p:scale>
        <p:origin x="344"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9EF4F6-FE73-F445-9B98-9D00D43DE1F8}" type="datetimeFigureOut">
              <a:rPr lang="en-CH" smtClean="0"/>
              <a:t>31.08.2026</a:t>
            </a:fld>
            <a:endParaRPr lang="en-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5470D8-E1B8-DB49-8B68-D2DFBCE4A473}" type="slidenum">
              <a:rPr lang="en-CH" smtClean="0"/>
              <a:t>‹#›</a:t>
            </a:fld>
            <a:endParaRPr lang="en-CH"/>
          </a:p>
        </p:txBody>
      </p:sp>
    </p:spTree>
    <p:extLst>
      <p:ext uri="{BB962C8B-B14F-4D97-AF65-F5344CB8AC3E}">
        <p14:creationId xmlns:p14="http://schemas.microsoft.com/office/powerpoint/2010/main" val="3774300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B69CE-D8F1-958D-3616-61800E91CA2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CH"/>
          </a:p>
        </p:txBody>
      </p:sp>
      <p:sp>
        <p:nvSpPr>
          <p:cNvPr id="3" name="Subtitle 2">
            <a:extLst>
              <a:ext uri="{FF2B5EF4-FFF2-40B4-BE49-F238E27FC236}">
                <a16:creationId xmlns:a16="http://schemas.microsoft.com/office/drawing/2014/main" id="{237BF01A-9475-70BC-798C-31B63E0E21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CH"/>
          </a:p>
        </p:txBody>
      </p:sp>
      <p:sp>
        <p:nvSpPr>
          <p:cNvPr id="4" name="Date Placeholder 3">
            <a:extLst>
              <a:ext uri="{FF2B5EF4-FFF2-40B4-BE49-F238E27FC236}">
                <a16:creationId xmlns:a16="http://schemas.microsoft.com/office/drawing/2014/main" id="{2209EE31-5C26-49EB-3633-BD57292EE361}"/>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5" name="Footer Placeholder 4">
            <a:extLst>
              <a:ext uri="{FF2B5EF4-FFF2-40B4-BE49-F238E27FC236}">
                <a16:creationId xmlns:a16="http://schemas.microsoft.com/office/drawing/2014/main" id="{64FBAD56-53AF-EA6B-14AB-6276DFF58A02}"/>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BC9F5391-9284-4623-7FDE-716FF68BA971}"/>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2692263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4AD6B-FEC8-94EB-9B18-444AE39506A5}"/>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455B33ED-26CB-CFB9-032D-166A549758E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8E4D9A13-7CBB-03DA-A112-5DC3A29FD581}"/>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5" name="Footer Placeholder 4">
            <a:extLst>
              <a:ext uri="{FF2B5EF4-FFF2-40B4-BE49-F238E27FC236}">
                <a16:creationId xmlns:a16="http://schemas.microsoft.com/office/drawing/2014/main" id="{9357C891-104B-7BFC-0624-1C068A234D3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771329C2-D7C8-AC09-6ADC-B01EBC4A6E23}"/>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964690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6C36E-4A20-6CE2-0A90-6447BCAF1D7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CH"/>
          </a:p>
        </p:txBody>
      </p:sp>
      <p:sp>
        <p:nvSpPr>
          <p:cNvPr id="3" name="Text Placeholder 2">
            <a:extLst>
              <a:ext uri="{FF2B5EF4-FFF2-40B4-BE49-F238E27FC236}">
                <a16:creationId xmlns:a16="http://schemas.microsoft.com/office/drawing/2014/main" id="{D2DFEB7D-77C5-A080-53F6-A36624CEE3F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C577EDC-9A9D-905F-F3D2-20030DE43DDE}"/>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5" name="Footer Placeholder 4">
            <a:extLst>
              <a:ext uri="{FF2B5EF4-FFF2-40B4-BE49-F238E27FC236}">
                <a16:creationId xmlns:a16="http://schemas.microsoft.com/office/drawing/2014/main" id="{D4AA3EAA-D61C-0AA0-F5B2-B8E011BA80C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45389618-5832-2C91-11C9-E4028B1360A6}"/>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999792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62FB-AB63-1B7C-95CE-FA325119FE1B}"/>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BEFF3BF5-4D90-A094-3E21-E6987D6EB25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Content Placeholder 3">
            <a:extLst>
              <a:ext uri="{FF2B5EF4-FFF2-40B4-BE49-F238E27FC236}">
                <a16:creationId xmlns:a16="http://schemas.microsoft.com/office/drawing/2014/main" id="{EC98EEEF-6933-7778-AF18-5E6605030D4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Date Placeholder 4">
            <a:extLst>
              <a:ext uri="{FF2B5EF4-FFF2-40B4-BE49-F238E27FC236}">
                <a16:creationId xmlns:a16="http://schemas.microsoft.com/office/drawing/2014/main" id="{22981C67-85AD-3311-541D-35FF77C71BB8}"/>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6" name="Footer Placeholder 5">
            <a:extLst>
              <a:ext uri="{FF2B5EF4-FFF2-40B4-BE49-F238E27FC236}">
                <a16:creationId xmlns:a16="http://schemas.microsoft.com/office/drawing/2014/main" id="{FD861B39-E8C5-96D9-F8AF-8268E2D4FB03}"/>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2234D9A7-858E-8B34-D1E2-C60EF1800A69}"/>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120805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C966B-7C0E-1AE9-8E39-2AA70ADB50C2}"/>
              </a:ext>
            </a:extLst>
          </p:cNvPr>
          <p:cNvSpPr>
            <a:spLocks noGrp="1"/>
          </p:cNvSpPr>
          <p:nvPr>
            <p:ph type="title"/>
          </p:nvPr>
        </p:nvSpPr>
        <p:spPr>
          <a:xfrm>
            <a:off x="839788" y="365125"/>
            <a:ext cx="10515600" cy="1325563"/>
          </a:xfrm>
        </p:spPr>
        <p:txBody>
          <a:bodyPr/>
          <a:lstStyle/>
          <a:p>
            <a:r>
              <a:rPr lang="en-GB"/>
              <a:t>Click to edit Master title style</a:t>
            </a:r>
            <a:endParaRPr lang="en-CH"/>
          </a:p>
        </p:txBody>
      </p:sp>
      <p:sp>
        <p:nvSpPr>
          <p:cNvPr id="3" name="Text Placeholder 2">
            <a:extLst>
              <a:ext uri="{FF2B5EF4-FFF2-40B4-BE49-F238E27FC236}">
                <a16:creationId xmlns:a16="http://schemas.microsoft.com/office/drawing/2014/main" id="{BE3F0283-8EA5-5913-ED77-0079497170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7239A3A-E502-FFDA-FB91-CC1ACDC8CC5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Text Placeholder 4">
            <a:extLst>
              <a:ext uri="{FF2B5EF4-FFF2-40B4-BE49-F238E27FC236}">
                <a16:creationId xmlns:a16="http://schemas.microsoft.com/office/drawing/2014/main" id="{BF40FB4F-CC17-FE55-F1D0-08BE92A077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BABF77C-802D-3931-624D-048EB2C5204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7" name="Date Placeholder 6">
            <a:extLst>
              <a:ext uri="{FF2B5EF4-FFF2-40B4-BE49-F238E27FC236}">
                <a16:creationId xmlns:a16="http://schemas.microsoft.com/office/drawing/2014/main" id="{480703C1-B4F3-7933-CF15-3A9056BA0799}"/>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8" name="Footer Placeholder 7">
            <a:extLst>
              <a:ext uri="{FF2B5EF4-FFF2-40B4-BE49-F238E27FC236}">
                <a16:creationId xmlns:a16="http://schemas.microsoft.com/office/drawing/2014/main" id="{8313B9C7-5B3C-4256-B705-7E641E1A8669}"/>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0C66B963-CB4C-F4F3-A0FF-C05F8774494A}"/>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791787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D1BBB-549A-5A9A-34E9-7AE884B14788}"/>
              </a:ext>
            </a:extLst>
          </p:cNvPr>
          <p:cNvSpPr>
            <a:spLocks noGrp="1"/>
          </p:cNvSpPr>
          <p:nvPr>
            <p:ph type="title"/>
          </p:nvPr>
        </p:nvSpPr>
        <p:spPr/>
        <p:txBody>
          <a:bodyPr/>
          <a:lstStyle/>
          <a:p>
            <a:r>
              <a:rPr lang="en-GB"/>
              <a:t>Click to edit Master title style</a:t>
            </a:r>
            <a:endParaRPr lang="en-CH"/>
          </a:p>
        </p:txBody>
      </p:sp>
      <p:sp>
        <p:nvSpPr>
          <p:cNvPr id="3" name="Date Placeholder 2">
            <a:extLst>
              <a:ext uri="{FF2B5EF4-FFF2-40B4-BE49-F238E27FC236}">
                <a16:creationId xmlns:a16="http://schemas.microsoft.com/office/drawing/2014/main" id="{CDD1DF56-C8D5-A3FC-959A-7DFE00B0D3D9}"/>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4" name="Footer Placeholder 3">
            <a:extLst>
              <a:ext uri="{FF2B5EF4-FFF2-40B4-BE49-F238E27FC236}">
                <a16:creationId xmlns:a16="http://schemas.microsoft.com/office/drawing/2014/main" id="{65F93265-F32A-A6D5-50F6-46A4D40B9B98}"/>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788A87B4-68EB-751A-DDA0-029E91717093}"/>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373561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AF4A75-3A5B-BE63-E639-77E512C93A02}"/>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3" name="Footer Placeholder 2">
            <a:extLst>
              <a:ext uri="{FF2B5EF4-FFF2-40B4-BE49-F238E27FC236}">
                <a16:creationId xmlns:a16="http://schemas.microsoft.com/office/drawing/2014/main" id="{A4205CC6-A064-3638-4D32-5E337FA9ECBB}"/>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DAF7BCA1-7BCD-B6C8-A720-30AD7295BD38}"/>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948399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0B09F-4AD8-6E14-6C7B-E0A19DF93F2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Content Placeholder 2">
            <a:extLst>
              <a:ext uri="{FF2B5EF4-FFF2-40B4-BE49-F238E27FC236}">
                <a16:creationId xmlns:a16="http://schemas.microsoft.com/office/drawing/2014/main" id="{B404A4CF-0113-B36F-F5A0-DC9CA4D627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Text Placeholder 3">
            <a:extLst>
              <a:ext uri="{FF2B5EF4-FFF2-40B4-BE49-F238E27FC236}">
                <a16:creationId xmlns:a16="http://schemas.microsoft.com/office/drawing/2014/main" id="{FF1030C5-2140-DB77-62F1-727A94B69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CA6EE8A-DA49-EECD-EF53-590DB0D36023}"/>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6" name="Footer Placeholder 5">
            <a:extLst>
              <a:ext uri="{FF2B5EF4-FFF2-40B4-BE49-F238E27FC236}">
                <a16:creationId xmlns:a16="http://schemas.microsoft.com/office/drawing/2014/main" id="{22FFC573-B9B2-1EAC-D39A-28476E08B978}"/>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8E3B4E0C-2CD0-18E5-D30B-EBA3A05B1587}"/>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2435072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4CAFC-9C70-A801-2AEB-E0E76069773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Picture Placeholder 2">
            <a:extLst>
              <a:ext uri="{FF2B5EF4-FFF2-40B4-BE49-F238E27FC236}">
                <a16:creationId xmlns:a16="http://schemas.microsoft.com/office/drawing/2014/main" id="{FE0AE338-09FF-5547-7B04-034DDAEDB2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H"/>
          </a:p>
        </p:txBody>
      </p:sp>
      <p:sp>
        <p:nvSpPr>
          <p:cNvPr id="4" name="Text Placeholder 3">
            <a:extLst>
              <a:ext uri="{FF2B5EF4-FFF2-40B4-BE49-F238E27FC236}">
                <a16:creationId xmlns:a16="http://schemas.microsoft.com/office/drawing/2014/main" id="{23556425-E101-D015-AB4A-464C0767BB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0F80FB6-FA6A-A8C9-575D-461FF6C218DC}"/>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6" name="Footer Placeholder 5">
            <a:extLst>
              <a:ext uri="{FF2B5EF4-FFF2-40B4-BE49-F238E27FC236}">
                <a16:creationId xmlns:a16="http://schemas.microsoft.com/office/drawing/2014/main" id="{BA429168-D844-2F3C-D8C7-A9CEA77601B1}"/>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26C2487A-A715-09CA-3E76-A1263AF0BEE5}"/>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532733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ACBD1-2953-DB48-4257-59311C8A1122}"/>
              </a:ext>
            </a:extLst>
          </p:cNvPr>
          <p:cNvSpPr>
            <a:spLocks noGrp="1"/>
          </p:cNvSpPr>
          <p:nvPr>
            <p:ph type="title"/>
          </p:nvPr>
        </p:nvSpPr>
        <p:spPr/>
        <p:txBody>
          <a:bodyPr/>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A7821E5B-5C0F-4981-AC40-E9CDFDC5298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09C21A18-74A7-8315-60DE-451D00253434}"/>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5" name="Footer Placeholder 4">
            <a:extLst>
              <a:ext uri="{FF2B5EF4-FFF2-40B4-BE49-F238E27FC236}">
                <a16:creationId xmlns:a16="http://schemas.microsoft.com/office/drawing/2014/main" id="{5E74B0C1-699E-5688-B893-3205A617522E}"/>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9AC517FE-1E71-BAEF-40BA-4FE79690EB9C}"/>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828671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61E7D2-AAEA-22D5-16BE-767FE078810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6F04BBF6-EDB1-DCFB-EE2D-7A3B659FDEF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2F956CB5-B3B5-D726-FFCE-DF826207C618}"/>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5" name="Footer Placeholder 4">
            <a:extLst>
              <a:ext uri="{FF2B5EF4-FFF2-40B4-BE49-F238E27FC236}">
                <a16:creationId xmlns:a16="http://schemas.microsoft.com/office/drawing/2014/main" id="{ACA9AC9E-5DE8-022D-0AEB-D4049A9021B8}"/>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A4379CFA-1E3C-4C69-B711-F27237E5E783}"/>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2067267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a:p>
        </p:txBody>
      </p:sp>
    </p:spTree>
    <p:extLst>
      <p:ext uri="{BB962C8B-B14F-4D97-AF65-F5344CB8AC3E}">
        <p14:creationId xmlns:p14="http://schemas.microsoft.com/office/powerpoint/2010/main" val="1518655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a:p>
        </p:txBody>
      </p:sp>
    </p:spTree>
    <p:extLst>
      <p:ext uri="{BB962C8B-B14F-4D97-AF65-F5344CB8AC3E}">
        <p14:creationId xmlns:p14="http://schemas.microsoft.com/office/powerpoint/2010/main" val="5520325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4AD6B-FEC8-94EB-9B18-444AE39506A5}"/>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455B33ED-26CB-CFB9-032D-166A549758E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8E4D9A13-7CBB-03DA-A112-5DC3A29FD581}"/>
              </a:ext>
            </a:extLst>
          </p:cNvPr>
          <p:cNvSpPr>
            <a:spLocks noGrp="1"/>
          </p:cNvSpPr>
          <p:nvPr>
            <p:ph type="dt" sz="half" idx="10"/>
          </p:nvPr>
        </p:nvSpPr>
        <p:spPr/>
        <p:txBody>
          <a:bodyPr/>
          <a:lstStyle/>
          <a:p>
            <a:fld id="{395ABAD8-CF37-E340-9539-DCD161283E58}" type="datetimeFigureOut">
              <a:rPr lang="en-CH" smtClean="0"/>
              <a:t>31.08.2026</a:t>
            </a:fld>
            <a:endParaRPr lang="en-CH"/>
          </a:p>
        </p:txBody>
      </p:sp>
      <p:sp>
        <p:nvSpPr>
          <p:cNvPr id="5" name="Footer Placeholder 4">
            <a:extLst>
              <a:ext uri="{FF2B5EF4-FFF2-40B4-BE49-F238E27FC236}">
                <a16:creationId xmlns:a16="http://schemas.microsoft.com/office/drawing/2014/main" id="{9357C891-104B-7BFC-0624-1C068A234D3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771329C2-D7C8-AC09-6ADC-B01EBC4A6E23}"/>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2064583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dirty="0"/>
          </a:p>
        </p:txBody>
      </p:sp>
    </p:spTree>
    <p:extLst>
      <p:ext uri="{BB962C8B-B14F-4D97-AF65-F5344CB8AC3E}">
        <p14:creationId xmlns:p14="http://schemas.microsoft.com/office/powerpoint/2010/main" val="40831530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dirty="0"/>
          </a:p>
        </p:txBody>
      </p:sp>
    </p:spTree>
    <p:extLst>
      <p:ext uri="{BB962C8B-B14F-4D97-AF65-F5344CB8AC3E}">
        <p14:creationId xmlns:p14="http://schemas.microsoft.com/office/powerpoint/2010/main" val="136620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767E12-E55F-8C82-2DE0-740272FB73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CH"/>
          </a:p>
        </p:txBody>
      </p:sp>
      <p:sp>
        <p:nvSpPr>
          <p:cNvPr id="3" name="Text Placeholder 2">
            <a:extLst>
              <a:ext uri="{FF2B5EF4-FFF2-40B4-BE49-F238E27FC236}">
                <a16:creationId xmlns:a16="http://schemas.microsoft.com/office/drawing/2014/main" id="{45AD5E5B-A6FA-5F2C-F336-80DAE77895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BFBF5688-4736-329C-784B-CCFFAF6B06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5ABAD8-CF37-E340-9539-DCD161283E58}" type="datetimeFigureOut">
              <a:rPr lang="en-CH" smtClean="0"/>
              <a:t>31.08.2026</a:t>
            </a:fld>
            <a:endParaRPr lang="en-CH"/>
          </a:p>
        </p:txBody>
      </p:sp>
      <p:sp>
        <p:nvSpPr>
          <p:cNvPr id="5" name="Footer Placeholder 4">
            <a:extLst>
              <a:ext uri="{FF2B5EF4-FFF2-40B4-BE49-F238E27FC236}">
                <a16:creationId xmlns:a16="http://schemas.microsoft.com/office/drawing/2014/main" id="{4F07949E-A745-6DB6-ED1E-4CA832BE0A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H"/>
          </a:p>
        </p:txBody>
      </p:sp>
      <p:sp>
        <p:nvSpPr>
          <p:cNvPr id="6" name="Slide Number Placeholder 5">
            <a:extLst>
              <a:ext uri="{FF2B5EF4-FFF2-40B4-BE49-F238E27FC236}">
                <a16:creationId xmlns:a16="http://schemas.microsoft.com/office/drawing/2014/main" id="{F38CB550-942E-01EE-5917-13A5540459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1D8B95-7E6D-004C-9A4D-E8452912A9B2}" type="slidenum">
              <a:rPr lang="en-CH" smtClean="0"/>
              <a:t>‹#›</a:t>
            </a:fld>
            <a:endParaRPr lang="en-CH"/>
          </a:p>
        </p:txBody>
      </p:sp>
    </p:spTree>
    <p:extLst>
      <p:ext uri="{BB962C8B-B14F-4D97-AF65-F5344CB8AC3E}">
        <p14:creationId xmlns:p14="http://schemas.microsoft.com/office/powerpoint/2010/main" val="229651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1" y="1124744"/>
            <a:ext cx="12192000" cy="54240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a:solidFill>
                <a:prstClr val="white"/>
              </a:solidFill>
            </a:endParaRPr>
          </a:p>
        </p:txBody>
      </p:sp>
      <p:sp>
        <p:nvSpPr>
          <p:cNvPr id="6"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a:p>
        </p:txBody>
      </p:sp>
      <p:cxnSp>
        <p:nvCxnSpPr>
          <p:cNvPr id="3" name="Straight Connector 2"/>
          <p:cNvCxnSpPr/>
          <p:nvPr userDrawn="1"/>
        </p:nvCxnSpPr>
        <p:spPr>
          <a:xfrm>
            <a:off x="719403" y="908720"/>
            <a:ext cx="11472598" cy="0"/>
          </a:xfrm>
          <a:prstGeom prst="line">
            <a:avLst/>
          </a:prstGeom>
          <a:ln w="635">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497723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8" r:id="rId3"/>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1" y="1124744"/>
            <a:ext cx="12192000" cy="54240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a:solidFill>
                <a:prstClr val="white"/>
              </a:solidFill>
            </a:endParaRPr>
          </a:p>
        </p:txBody>
      </p:sp>
      <p:sp>
        <p:nvSpPr>
          <p:cNvPr id="6"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dirty="0"/>
          </a:p>
        </p:txBody>
      </p:sp>
      <p:cxnSp>
        <p:nvCxnSpPr>
          <p:cNvPr id="3" name="Straight Connector 2"/>
          <p:cNvCxnSpPr/>
          <p:nvPr userDrawn="1"/>
        </p:nvCxnSpPr>
        <p:spPr>
          <a:xfrm>
            <a:off x="719403" y="908720"/>
            <a:ext cx="11472598" cy="0"/>
          </a:xfrm>
          <a:prstGeom prst="line">
            <a:avLst/>
          </a:prstGeom>
          <a:ln w="635">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6717805"/>
      </p:ext>
    </p:extLst>
  </p:cSld>
  <p:clrMap bg1="lt1" tx1="dk1" bg2="lt2" tx2="dk2" accent1="accent1" accent2="accent2" accent3="accent3" accent4="accent4" accent5="accent5" accent6="accent6" hlink="hlink" folHlink="folHlink"/>
  <p:sldLayoutIdLst>
    <p:sldLayoutId id="2147483666" r:id="rId1"/>
    <p:sldLayoutId id="2147483667" r:id="rId2"/>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hyperlink" Target="https://arxiv.org/abs/2412.03186" TargetMode="External"/><Relationship Id="rId5" Type="http://schemas.openxmlformats.org/officeDocument/2006/relationships/image" Target="../media/image9.emf"/><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png"/><Relationship Id="rId7"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13.xml"/><Relationship Id="rId4" Type="http://schemas.openxmlformats.org/officeDocument/2006/relationships/image" Target="../media/image14.emf"/><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amp;version=3"/><Relationship Id="rId2" Type="http://schemas.openxmlformats.org/officeDocument/2006/relationships/image" Target="../media/image21.jpeg"/><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9.png"/><Relationship Id="rId2" Type="http://schemas.openxmlformats.org/officeDocument/2006/relationships/image" Target="../media/image23.jpeg"/><Relationship Id="rId1" Type="http://schemas.openxmlformats.org/officeDocument/2006/relationships/slideLayout" Target="../slideLayouts/slideLayout1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5.em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5.emf"/><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5.emf"/><Relationship Id="rId1" Type="http://schemas.openxmlformats.org/officeDocument/2006/relationships/slideLayout" Target="../slideLayouts/slideLayout13.xml"/><Relationship Id="rId4" Type="http://schemas.openxmlformats.org/officeDocument/2006/relationships/image" Target="../media/image31.emf"/></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image" Target="../media/image25.emf"/><Relationship Id="rId1" Type="http://schemas.openxmlformats.org/officeDocument/2006/relationships/slideLayout" Target="../slideLayouts/slideLayout13.xml"/><Relationship Id="rId6" Type="http://schemas.openxmlformats.org/officeDocument/2006/relationships/hyperlink" Target="https://iopscience.iop.org/article/10.1088/1748-0221/16/12/P12014/pdf" TargetMode="External"/><Relationship Id="rId5" Type="http://schemas.openxmlformats.org/officeDocument/2006/relationships/image" Target="../media/image32.emf"/><Relationship Id="rId4" Type="http://schemas.openxmlformats.org/officeDocument/2006/relationships/image" Target="../media/image31.emf"/></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5.emf"/><Relationship Id="rId1" Type="http://schemas.openxmlformats.org/officeDocument/2006/relationships/slideLayout" Target="../slideLayouts/slideLayout13.xml"/><Relationship Id="rId5" Type="http://schemas.openxmlformats.org/officeDocument/2006/relationships/image" Target="../media/image36.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5.png"/><Relationship Id="rId1" Type="http://schemas.openxmlformats.org/officeDocument/2006/relationships/slideLayout" Target="../slideLayouts/slideLayout13.xml"/><Relationship Id="rId5" Type="http://schemas.openxmlformats.org/officeDocument/2006/relationships/image" Target="../media/image39.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13.xml"/><Relationship Id="rId4" Type="http://schemas.openxmlformats.org/officeDocument/2006/relationships/image" Target="../media/image38.ppm"/></Relationships>
</file>

<file path=ppt/slides/_rels/slide2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oleObject" Target="../embeddings/oleObject1.bin"/><Relationship Id="rId7" Type="http://schemas.openxmlformats.org/officeDocument/2006/relationships/image" Target="../media/image42.jpeg"/><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emf"/><Relationship Id="rId9" Type="http://schemas.openxmlformats.org/officeDocument/2006/relationships/image" Target="../media/image44.jpe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3.png"/><Relationship Id="rId1" Type="http://schemas.openxmlformats.org/officeDocument/2006/relationships/slideLayout" Target="../slideLayouts/slideLayout13.xml"/><Relationship Id="rId5" Type="http://schemas.openxmlformats.org/officeDocument/2006/relationships/image" Target="../media/image46.png"/><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jpeg"/><Relationship Id="rId7" Type="http://schemas.openxmlformats.org/officeDocument/2006/relationships/image" Target="../media/image56.png"/><Relationship Id="rId2" Type="http://schemas.openxmlformats.org/officeDocument/2006/relationships/image" Target="../media/image51.jpeg"/><Relationship Id="rId1" Type="http://schemas.openxmlformats.org/officeDocument/2006/relationships/slideLayout" Target="../slideLayouts/slideLayout13.xml"/><Relationship Id="rId6" Type="http://schemas.openxmlformats.org/officeDocument/2006/relationships/image" Target="../media/image55.emf"/><Relationship Id="rId5" Type="http://schemas.microsoft.com/office/2007/relationships/hdphoto" Target="../media/hdphoto1.wdp"/><Relationship Id="rId4" Type="http://schemas.openxmlformats.org/officeDocument/2006/relationships/image" Target="../media/image54.png"/><Relationship Id="rId9"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3.xml"/><Relationship Id="rId4" Type="http://schemas.openxmlformats.org/officeDocument/2006/relationships/image" Target="../media/image60.emf"/></Relationships>
</file>

<file path=ppt/slides/_rels/slide28.xml.rels><?xml version="1.0" encoding="UTF-8" standalone="yes"?>
<Relationships xmlns="http://schemas.openxmlformats.org/package/2006/relationships"><Relationship Id="rId3" Type="http://schemas.openxmlformats.org/officeDocument/2006/relationships/hyperlink" Target="https://w3.lnf.infn.it/research/theoretical-physics/enp/?lang=en" TargetMode="External"/><Relationship Id="rId2" Type="http://schemas.openxmlformats.org/officeDocument/2006/relationships/image" Target="../media/image61.jp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hyperlink" Target="https://cds.cern.ch/record/2680325/files/?ln=en" TargetMode="External"/><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7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8" Type="http://schemas.openxmlformats.org/officeDocument/2006/relationships/hyperlink" Target="https://atlas.web.cern.ch/Atlas/GROUPS/PHYSICS/PAPERS/EGAM-2021-02/" TargetMode="External"/><Relationship Id="rId3" Type="http://schemas.openxmlformats.org/officeDocument/2006/relationships/image" Target="../media/image65.emf"/><Relationship Id="rId7" Type="http://schemas.openxmlformats.org/officeDocument/2006/relationships/image" Target="../media/image78.png"/><Relationship Id="rId2" Type="http://schemas.openxmlformats.org/officeDocument/2006/relationships/image" Target="../media/image64.emf"/><Relationship Id="rId1" Type="http://schemas.openxmlformats.org/officeDocument/2006/relationships/slideLayout" Target="../slideLayouts/slideLayout13.xml"/><Relationship Id="rId6" Type="http://schemas.openxmlformats.org/officeDocument/2006/relationships/hyperlink" Target="http://atlas.web.cern.ch/Atlas/GROUPS/PHYSICS/PAPERS/EGAM-2021-02" TargetMode="External"/><Relationship Id="rId5" Type="http://schemas.openxmlformats.org/officeDocument/2006/relationships/hyperlink" Target="https://atlas.web.cern.ch/Atlas/GROUPS/PHYSICS/PAPERS/HIGG-2022-20/" TargetMode="External"/><Relationship Id="rId4" Type="http://schemas.openxmlformats.org/officeDocument/2006/relationships/hyperlink" Target="https://atlas.web.cern.ch/Atlas/GROUPS/PHYSICS/PAPERS/HIGG-2019-16/"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cms-results.web.cern.ch/cms-results/public-results/publications/SMP-23-002/" TargetMode="External"/><Relationship Id="rId2" Type="http://schemas.openxmlformats.org/officeDocument/2006/relationships/image" Target="../media/image66.emf"/><Relationship Id="rId1" Type="http://schemas.openxmlformats.org/officeDocument/2006/relationships/slideLayout" Target="../slideLayouts/slideLayout13.xml"/><Relationship Id="rId6" Type="http://schemas.openxmlformats.org/officeDocument/2006/relationships/image" Target="../media/image82.png"/><Relationship Id="rId5" Type="http://schemas.openxmlformats.org/officeDocument/2006/relationships/image" Target="../media/image68.emf"/><Relationship Id="rId4" Type="http://schemas.openxmlformats.org/officeDocument/2006/relationships/image" Target="../media/image67.emf"/></Relationships>
</file>

<file path=ppt/slides/_rels/slide33.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61.jpg"/><Relationship Id="rId2" Type="http://schemas.openxmlformats.org/officeDocument/2006/relationships/image" Target="../media/image83.png"/><Relationship Id="rId1" Type="http://schemas.openxmlformats.org/officeDocument/2006/relationships/slideLayout" Target="../slideLayouts/slideLayout13.xml"/><Relationship Id="rId6" Type="http://schemas.openxmlformats.org/officeDocument/2006/relationships/image" Target="../media/image70.png"/><Relationship Id="rId5" Type="http://schemas.openxmlformats.org/officeDocument/2006/relationships/image" Target="../media/image86.png"/><Relationship Id="rId4" Type="http://schemas.openxmlformats.org/officeDocument/2006/relationships/image" Target="../media/image85.png"/></Relationships>
</file>

<file path=ppt/slides/_rels/slide34.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image" Target="../media/image71.emf"/><Relationship Id="rId1" Type="http://schemas.openxmlformats.org/officeDocument/2006/relationships/slideLayout" Target="../slideLayouts/slideLayout13.xml"/><Relationship Id="rId4" Type="http://schemas.openxmlformats.org/officeDocument/2006/relationships/hyperlink" Target="https://atlas.web.cern.ch/Atlas/GROUPS/PHYSICS/PAPERS/JETM-2022-06/"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cms-results.web.cern.ch/cms-results/public-results/publications/TOP-22-001/" TargetMode="External"/><Relationship Id="rId2" Type="http://schemas.openxmlformats.org/officeDocument/2006/relationships/image" Target="../media/image73.emf"/><Relationship Id="rId1" Type="http://schemas.openxmlformats.org/officeDocument/2006/relationships/slideLayout" Target="../slideLayouts/slideLayout13.xml"/><Relationship Id="rId5" Type="http://schemas.openxmlformats.org/officeDocument/2006/relationships/image" Target="../media/image76.png"/><Relationship Id="rId4" Type="http://schemas.openxmlformats.org/officeDocument/2006/relationships/image" Target="../media/image75.png"/></Relationships>
</file>

<file path=ppt/slides/_rels/slide3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3.xml"/><Relationship Id="rId5" Type="http://schemas.openxmlformats.org/officeDocument/2006/relationships/image" Target="../media/image95.png"/><Relationship Id="rId4" Type="http://schemas.openxmlformats.org/officeDocument/2006/relationships/image" Target="../media/image77.tiff"/></Relationships>
</file>

<file path=ppt/slides/_rels/slide37.xml.rels><?xml version="1.0" encoding="UTF-8" standalone="yes"?>
<Relationships xmlns="http://schemas.openxmlformats.org/package/2006/relationships"><Relationship Id="rId3" Type="http://schemas.openxmlformats.org/officeDocument/2006/relationships/hyperlink" Target="https://cds.cern.ch/record/2714889?ln=en" TargetMode="External"/><Relationship Id="rId2" Type="http://schemas.openxmlformats.org/officeDocument/2006/relationships/image" Target="../media/image79.png"/><Relationship Id="rId1" Type="http://schemas.openxmlformats.org/officeDocument/2006/relationships/slideLayout" Target="../slideLayouts/slideLayout13.xml"/><Relationship Id="rId5" Type="http://schemas.openxmlformats.org/officeDocument/2006/relationships/hyperlink" Target="https://cms.cern/news/hunting-heavy-z-searching-new-z-boson-studying-hadronic-decays-top-quark-pairs" TargetMode="External"/><Relationship Id="rId4" Type="http://schemas.openxmlformats.org/officeDocument/2006/relationships/image" Target="../media/image80.png"/></Relationships>
</file>

<file path=ppt/slides/_rels/slide38.xml.rels><?xml version="1.0" encoding="UTF-8" standalone="yes"?>
<Relationships xmlns="http://schemas.openxmlformats.org/package/2006/relationships"><Relationship Id="rId3" Type="http://schemas.openxmlformats.org/officeDocument/2006/relationships/hyperlink" Target="https://indico.cern.ch/event/1567387/contributions/6603935/attachments/3127706/5547999/FCC%20PF%20workshop_%20CMS%20PF%20overview.pdf" TargetMode="External"/><Relationship Id="rId2" Type="http://schemas.openxmlformats.org/officeDocument/2006/relationships/image" Target="../media/image81.emf"/><Relationship Id="rId1" Type="http://schemas.openxmlformats.org/officeDocument/2006/relationships/slideLayout" Target="../slideLayouts/slideLayout13.xml"/><Relationship Id="rId5" Type="http://schemas.openxmlformats.org/officeDocument/2006/relationships/hyperlink" Target="https://atlas.web.cern.ch/Atlas/GROUPS/PHYSICS/PAPERS/PERF-2015-09/" TargetMode="External"/><Relationship Id="rId4" Type="http://schemas.openxmlformats.org/officeDocument/2006/relationships/image" Target="../media/image82.emf"/></Relationships>
</file>

<file path=ppt/slides/_rels/slide39.xml.rels><?xml version="1.0" encoding="UTF-8" standalone="yes"?>
<Relationships xmlns="http://schemas.openxmlformats.org/package/2006/relationships"><Relationship Id="rId2" Type="http://schemas.openxmlformats.org/officeDocument/2006/relationships/image" Target="../media/image83.gif"/><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hyperlink" Target="https://atlas.web.cern.ch/Atlas/GROUPS/PHYSICS/PAPERS/FTAG-2023-05/" TargetMode="External"/><Relationship Id="rId2" Type="http://schemas.openxmlformats.org/officeDocument/2006/relationships/image" Target="../media/image84.emf"/><Relationship Id="rId1" Type="http://schemas.openxmlformats.org/officeDocument/2006/relationships/slideLayout" Target="../slideLayouts/slideLayout13.xml"/><Relationship Id="rId4" Type="http://schemas.openxmlformats.org/officeDocument/2006/relationships/image" Target="../media/image87.png"/></Relationships>
</file>

<file path=ppt/slides/_rels/slide41.xml.rels><?xml version="1.0" encoding="UTF-8" standalone="yes"?>
<Relationships xmlns="http://schemas.openxmlformats.org/package/2006/relationships"><Relationship Id="rId8" Type="http://schemas.openxmlformats.org/officeDocument/2006/relationships/image" Target="../media/image90.emf"/><Relationship Id="rId3" Type="http://schemas.openxmlformats.org/officeDocument/2006/relationships/hyperlink" Target="https://atlas.web.cern.ch/Atlas/GROUPS/PHYSICS/PLOTS/FTAG-2023-01/" TargetMode="External"/><Relationship Id="rId7" Type="http://schemas.openxmlformats.org/officeDocument/2006/relationships/hyperlink" Target="https://cms-results.web.cern.ch/cms-results/public-results/publications/HIG-24-018/index.html" TargetMode="External"/><Relationship Id="rId2" Type="http://schemas.openxmlformats.org/officeDocument/2006/relationships/image" Target="../media/image88.emf"/><Relationship Id="rId1" Type="http://schemas.openxmlformats.org/officeDocument/2006/relationships/slideLayout" Target="../slideLayouts/slideLayout13.xml"/><Relationship Id="rId6" Type="http://schemas.openxmlformats.org/officeDocument/2006/relationships/image" Target="../media/image104.png"/><Relationship Id="rId11" Type="http://schemas.openxmlformats.org/officeDocument/2006/relationships/hyperlink" Target="http://www.arxiv.org/abs/2202.03772" TargetMode="External"/><Relationship Id="rId5" Type="http://schemas.openxmlformats.org/officeDocument/2006/relationships/image" Target="../media/image89.emf"/><Relationship Id="rId10" Type="http://schemas.openxmlformats.org/officeDocument/2006/relationships/hyperlink" Target="http://www.arxiv.org/abs/1902.08570" TargetMode="External"/><Relationship Id="rId4" Type="http://schemas.openxmlformats.org/officeDocument/2006/relationships/hyperlink" Target="https://atlas.web.cern.ch/Atlas/GROUPS/PHYSICS/PAPERS/FTAG-2023-05/" TargetMode="External"/><Relationship Id="rId9" Type="http://schemas.openxmlformats.org/officeDocument/2006/relationships/image" Target="../media/image91.emf"/></Relationships>
</file>

<file path=ppt/slides/_rels/slide42.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image" Target="../media/image92.emf"/><Relationship Id="rId1" Type="http://schemas.openxmlformats.org/officeDocument/2006/relationships/slideLayout" Target="../slideLayouts/slideLayout13.xml"/><Relationship Id="rId6" Type="http://schemas.openxmlformats.org/officeDocument/2006/relationships/hyperlink" Target="https://atlas.web.cern.ch/Atlas/GROUPS/PHYSICS/PUBNOTES/ATL-SOFT-PUB-2026-002/" TargetMode="External"/><Relationship Id="rId5" Type="http://schemas.openxmlformats.org/officeDocument/2006/relationships/hyperlink" Target="https://atlas.web.cern.ch/Atlas/GROUPS/PHYSICS/PAPERS/FTAG-2023-05/" TargetMode="External"/><Relationship Id="rId4" Type="http://schemas.openxmlformats.org/officeDocument/2006/relationships/hyperlink" Target="https://atlas.web.cern.ch/Atlas/GROUPS/PHYSICS/PLOTS/FTAG-2023-01/"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cms-results.web.cern.ch/cms-results/public-results/publications/EXO-20-004/index.html" TargetMode="External"/><Relationship Id="rId2" Type="http://schemas.openxmlformats.org/officeDocument/2006/relationships/image" Target="../media/image93.emf"/><Relationship Id="rId1" Type="http://schemas.openxmlformats.org/officeDocument/2006/relationships/slideLayout" Target="../slideLayouts/slideLayout13.xml"/><Relationship Id="rId5" Type="http://schemas.microsoft.com/office/2007/relationships/hdphoto" Target="../media/hdphoto3.wdp"/><Relationship Id="rId4" Type="http://schemas.openxmlformats.org/officeDocument/2006/relationships/image" Target="../media/image94.png"/></Relationships>
</file>

<file path=ppt/slides/_rels/slide44.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13.xml"/><Relationship Id="rId4" Type="http://schemas.openxmlformats.org/officeDocument/2006/relationships/image" Target="../media/image112.png"/></Relationships>
</file>

<file path=ppt/slides/_rels/slide4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13.xml"/><Relationship Id="rId4" Type="http://schemas.openxmlformats.org/officeDocument/2006/relationships/image" Target="../media/image117.png"/></Relationships>
</file>

<file path=ppt/slides/_rels/slide4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emf"/><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3.xml"/><Relationship Id="rId4" Type="http://schemas.openxmlformats.org/officeDocument/2006/relationships/image" Target="../media/image100.emf"/></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03.png"/><Relationship Id="rId3" Type="http://schemas.openxmlformats.org/officeDocument/2006/relationships/oleObject" Target="../embeddings/oleObject2.bin"/><Relationship Id="rId7" Type="http://schemas.openxmlformats.org/officeDocument/2006/relationships/image" Target="../media/image101.png"/><Relationship Id="rId12" Type="http://schemas.openxmlformats.org/officeDocument/2006/relationships/oleObject" Target="../embeddings/oleObject4.bin"/><Relationship Id="rId2" Type="http://schemas.openxmlformats.org/officeDocument/2006/relationships/image" Target="../media/image125.png"/><Relationship Id="rId1" Type="http://schemas.openxmlformats.org/officeDocument/2006/relationships/slideLayout" Target="../slideLayouts/slideLayout13.xml"/><Relationship Id="rId6" Type="http://schemas.openxmlformats.org/officeDocument/2006/relationships/oleObject" Target="../embeddings/oleObject2.bin"/><Relationship Id="rId11" Type="http://schemas.openxmlformats.org/officeDocument/2006/relationships/image" Target="../media/image102.png"/><Relationship Id="rId10" Type="http://schemas.openxmlformats.org/officeDocument/2006/relationships/oleObject" Target="../embeddings/oleObject3.bin"/><Relationship Id="rId4" Type="http://schemas.openxmlformats.org/officeDocument/2006/relationships/image" Target="../media/image101.png"/><Relationship Id="rId9" Type="http://schemas.openxmlformats.org/officeDocument/2006/relationships/image" Target="../media/image102.png"/></Relationships>
</file>

<file path=ppt/slides/_rels/slide54.xml.rels><?xml version="1.0" encoding="UTF-8" standalone="yes"?>
<Relationships xmlns="http://schemas.openxmlformats.org/package/2006/relationships"><Relationship Id="rId2" Type="http://schemas.openxmlformats.org/officeDocument/2006/relationships/image" Target="../media/image104.tiff"/><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hyperlink" Target="https://towardsdatascience.com/how-big-are-big-data-in-2021-6dc09aff5ced/" TargetMode="External"/><Relationship Id="rId2" Type="http://schemas.openxmlformats.org/officeDocument/2006/relationships/image" Target="../media/image106.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108.emf"/><Relationship Id="rId7" Type="http://schemas.openxmlformats.org/officeDocument/2006/relationships/hyperlink" Target="https://atlas.web.cern.ch/Atlas/GROUPS/PHYSICS/PAPERS/SIMU-2018-04/" TargetMode="External"/><Relationship Id="rId2" Type="http://schemas.openxmlformats.org/officeDocument/2006/relationships/image" Target="../media/image107.jpg"/><Relationship Id="rId1" Type="http://schemas.openxmlformats.org/officeDocument/2006/relationships/slideLayout" Target="../slideLayouts/slideLayout13.xml"/><Relationship Id="rId6" Type="http://schemas.openxmlformats.org/officeDocument/2006/relationships/hyperlink" Target="https://atlas.web.cern.ch/Atlas/GROUPS/PHYSICS/PAPERS/SOFT-2022-02/" TargetMode="External"/><Relationship Id="rId5" Type="http://schemas.openxmlformats.org/officeDocument/2006/relationships/image" Target="../media/image109.emf"/><Relationship Id="rId4" Type="http://schemas.openxmlformats.org/officeDocument/2006/relationships/hyperlink" Target="https://geant4.web.cern.ch/" TargetMode="External"/></Relationships>
</file>

<file path=ppt/slides/_rels/slide58.xml.rels><?xml version="1.0" encoding="UTF-8" standalone="yes"?>
<Relationships xmlns="http://schemas.openxmlformats.org/package/2006/relationships"><Relationship Id="rId8" Type="http://schemas.openxmlformats.org/officeDocument/2006/relationships/image" Target="../media/image110.emf"/><Relationship Id="rId3" Type="http://schemas.openxmlformats.org/officeDocument/2006/relationships/image" Target="../media/image137.png"/><Relationship Id="rId7" Type="http://schemas.openxmlformats.org/officeDocument/2006/relationships/image" Target="../media/image141.png"/><Relationship Id="rId2" Type="http://schemas.openxmlformats.org/officeDocument/2006/relationships/image" Target="../media/image136.png"/><Relationship Id="rId1" Type="http://schemas.openxmlformats.org/officeDocument/2006/relationships/slideLayout" Target="../slideLayouts/slideLayout13.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5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3.xml"/><Relationship Id="rId5" Type="http://schemas.openxmlformats.org/officeDocument/2006/relationships/hyperlink" Target="https://atlas.web.cern.ch/Atlas/GROUPS/PHYSICS/PAPERS/JETM-2023-06/" TargetMode="External"/><Relationship Id="rId4" Type="http://schemas.openxmlformats.org/officeDocument/2006/relationships/image" Target="../media/image111.emf"/></Relationships>
</file>

<file path=ppt/slides/_rels/slide60.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5.png"/><Relationship Id="rId7" Type="http://schemas.openxmlformats.org/officeDocument/2006/relationships/image" Target="../media/image149.png"/><Relationship Id="rId2" Type="http://schemas.openxmlformats.org/officeDocument/2006/relationships/image" Target="../media/image144.png"/><Relationship Id="rId1" Type="http://schemas.openxmlformats.org/officeDocument/2006/relationships/slideLayout" Target="../slideLayouts/slideLayout13.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46.png"/><Relationship Id="rId9" Type="http://schemas.openxmlformats.org/officeDocument/2006/relationships/image" Target="../media/image1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6C1EEF-653A-C4E6-C16C-E0FFC10D7829}"/>
              </a:ext>
            </a:extLst>
          </p:cNvPr>
          <p:cNvPicPr>
            <a:picLocks noChangeAspect="1"/>
          </p:cNvPicPr>
          <p:nvPr/>
        </p:nvPicPr>
        <p:blipFill>
          <a:blip r:embed="rId2"/>
          <a:srcRect t="5569" r="50"/>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51C90DA5-AC3F-C938-0FD5-3AF4750F997C}"/>
              </a:ext>
            </a:extLst>
          </p:cNvPr>
          <p:cNvSpPr txBox="1"/>
          <p:nvPr/>
        </p:nvSpPr>
        <p:spPr>
          <a:xfrm>
            <a:off x="438540" y="5030856"/>
            <a:ext cx="4618369" cy="923330"/>
          </a:xfrm>
          <a:prstGeom prst="rect">
            <a:avLst/>
          </a:prstGeom>
          <a:noFill/>
        </p:spPr>
        <p:txBody>
          <a:bodyPr wrap="square" rtlCol="0">
            <a:spAutoFit/>
          </a:bodyPr>
          <a:lstStyle/>
          <a:p>
            <a:pPr defTabSz="457200" fontAlgn="base">
              <a:spcBef>
                <a:spcPts val="3000"/>
              </a:spcBef>
              <a:spcAft>
                <a:spcPct val="0"/>
              </a:spcAft>
              <a:defRPr/>
            </a:pPr>
            <a:r>
              <a:rPr lang="en-GB" sz="1600" noProof="0" dirty="0">
                <a:solidFill>
                  <a:schemeClr val="bg1"/>
                </a:solidFill>
                <a:latin typeface="Helvetica" pitchFamily="2" charset="0"/>
                <a:ea typeface="Open Sans" panose="020B0606030504020204" pitchFamily="34" charset="0"/>
                <a:cs typeface="Open Sans" panose="020B0606030504020204" pitchFamily="34" charset="0"/>
                <a:sym typeface="Wingdings" pitchFamily="2" charset="2"/>
              </a:rPr>
              <a:t>Andreas Hoecker (CERN)</a:t>
            </a:r>
          </a:p>
          <a:p>
            <a:pPr defTabSz="457200" fontAlgn="base">
              <a:spcBef>
                <a:spcPts val="1200"/>
              </a:spcBef>
              <a:spcAft>
                <a:spcPct val="0"/>
              </a:spcAft>
              <a:defRPr/>
            </a:pPr>
            <a:r>
              <a:rPr lang="en-GB" sz="1400" noProof="0" dirty="0">
                <a:solidFill>
                  <a:schemeClr val="bg1"/>
                </a:solidFill>
                <a:latin typeface="Helvetica" pitchFamily="2" charset="0"/>
                <a:ea typeface="Open Sans" panose="020B0606030504020204" pitchFamily="34" charset="0"/>
                <a:cs typeface="Open Sans" panose="020B0606030504020204" pitchFamily="34" charset="0"/>
                <a:sym typeface="Wingdings" pitchFamily="2" charset="2"/>
              </a:rPr>
              <a:t>57. </a:t>
            </a:r>
            <a:r>
              <a:rPr lang="en-GB" sz="1400" noProof="0" dirty="0" err="1">
                <a:solidFill>
                  <a:schemeClr val="bg1"/>
                </a:solidFill>
                <a:latin typeface="Helvetica" pitchFamily="2" charset="0"/>
                <a:ea typeface="Open Sans" panose="020B0606030504020204" pitchFamily="34" charset="0"/>
                <a:cs typeface="Open Sans" panose="020B0606030504020204" pitchFamily="34" charset="0"/>
                <a:sym typeface="Wingdings" pitchFamily="2" charset="2"/>
              </a:rPr>
              <a:t>Herbstschule</a:t>
            </a:r>
            <a:r>
              <a:rPr lang="en-GB" sz="1400" noProof="0" dirty="0">
                <a:solidFill>
                  <a:schemeClr val="bg1"/>
                </a:solidFill>
                <a:latin typeface="Helvetica" pitchFamily="2" charset="0"/>
                <a:ea typeface="Open Sans" panose="020B0606030504020204" pitchFamily="34" charset="0"/>
                <a:cs typeface="Open Sans" panose="020B0606030504020204" pitchFamily="34" charset="0"/>
                <a:sym typeface="Wingdings" pitchFamily="2" charset="2"/>
              </a:rPr>
              <a:t> HEP</a:t>
            </a:r>
          </a:p>
          <a:p>
            <a:pPr defTabSz="457200" fontAlgn="base">
              <a:spcAft>
                <a:spcPct val="0"/>
              </a:spcAft>
              <a:defRPr/>
            </a:pPr>
            <a:r>
              <a:rPr lang="en-GB" sz="1400" noProof="0" dirty="0">
                <a:solidFill>
                  <a:schemeClr val="bg1"/>
                </a:solidFill>
                <a:latin typeface="Helvetica" pitchFamily="2" charset="0"/>
                <a:ea typeface="Open Sans" panose="020B0606030504020204" pitchFamily="34" charset="0"/>
                <a:cs typeface="Open Sans" panose="020B0606030504020204" pitchFamily="34" charset="0"/>
                <a:sym typeface="Wingdings" pitchFamily="2" charset="2"/>
              </a:rPr>
              <a:t>1–11 September 2026, Bad </a:t>
            </a:r>
            <a:r>
              <a:rPr lang="en-GB" sz="1400" noProof="0" dirty="0" err="1">
                <a:solidFill>
                  <a:schemeClr val="bg1"/>
                </a:solidFill>
                <a:latin typeface="Helvetica" pitchFamily="2" charset="0"/>
                <a:ea typeface="Open Sans" panose="020B0606030504020204" pitchFamily="34" charset="0"/>
                <a:cs typeface="Open Sans" panose="020B0606030504020204" pitchFamily="34" charset="0"/>
                <a:sym typeface="Wingdings" pitchFamily="2" charset="2"/>
              </a:rPr>
              <a:t>Honnef</a:t>
            </a:r>
            <a:r>
              <a:rPr lang="en-GB" sz="1400" noProof="0" dirty="0">
                <a:solidFill>
                  <a:schemeClr val="bg1"/>
                </a:solidFill>
                <a:latin typeface="Helvetica" pitchFamily="2" charset="0"/>
                <a:ea typeface="Open Sans" panose="020B0606030504020204" pitchFamily="34" charset="0"/>
                <a:cs typeface="Open Sans" panose="020B0606030504020204" pitchFamily="34" charset="0"/>
                <a:sym typeface="Wingdings" pitchFamily="2" charset="2"/>
              </a:rPr>
              <a:t>, Germany</a:t>
            </a:r>
          </a:p>
        </p:txBody>
      </p:sp>
      <p:sp>
        <p:nvSpPr>
          <p:cNvPr id="12" name="TextBox 11">
            <a:extLst>
              <a:ext uri="{FF2B5EF4-FFF2-40B4-BE49-F238E27FC236}">
                <a16:creationId xmlns:a16="http://schemas.microsoft.com/office/drawing/2014/main" id="{DB938B92-5450-95EF-9B3C-DD068F03F89F}"/>
              </a:ext>
            </a:extLst>
          </p:cNvPr>
          <p:cNvSpPr txBox="1"/>
          <p:nvPr/>
        </p:nvSpPr>
        <p:spPr>
          <a:xfrm>
            <a:off x="438540" y="639470"/>
            <a:ext cx="5529123" cy="1323439"/>
          </a:xfrm>
          <a:prstGeom prst="rect">
            <a:avLst/>
          </a:prstGeom>
          <a:noFill/>
        </p:spPr>
        <p:txBody>
          <a:bodyPr wrap="square" rtlCol="0">
            <a:spAutoFit/>
          </a:bodyPr>
          <a:lstStyle/>
          <a:p>
            <a:pPr algn="l"/>
            <a:r>
              <a:rPr lang="en-GB" sz="4000" b="1" noProof="0" dirty="0">
                <a:solidFill>
                  <a:schemeClr val="bg1"/>
                </a:solidFill>
                <a:latin typeface="Helvetica" pitchFamily="2" charset="0"/>
              </a:rPr>
              <a:t>Experimental Physics at the LHC (2)</a:t>
            </a:r>
          </a:p>
        </p:txBody>
      </p:sp>
    </p:spTree>
    <p:extLst>
      <p:ext uri="{BB962C8B-B14F-4D97-AF65-F5344CB8AC3E}">
        <p14:creationId xmlns:p14="http://schemas.microsoft.com/office/powerpoint/2010/main" val="2812717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F9671-6F1C-5CE7-C753-B5CA8939E82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6D81279-3517-E9A2-43AB-D41D70137F79}"/>
              </a:ext>
            </a:extLst>
          </p:cNvPr>
          <p:cNvPicPr>
            <a:picLocks noChangeAspect="1"/>
          </p:cNvPicPr>
          <p:nvPr/>
        </p:nvPicPr>
        <p:blipFill>
          <a:blip r:embed="rId2"/>
          <a:srcRect t="5569" r="50"/>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5576E51D-90BF-416F-A13D-A98A3FB6567C}"/>
              </a:ext>
            </a:extLst>
          </p:cNvPr>
          <p:cNvSpPr txBox="1"/>
          <p:nvPr/>
        </p:nvSpPr>
        <p:spPr>
          <a:xfrm>
            <a:off x="438539" y="639470"/>
            <a:ext cx="5754443" cy="1461939"/>
          </a:xfrm>
          <a:prstGeom prst="rect">
            <a:avLst/>
          </a:prstGeom>
          <a:noFill/>
        </p:spPr>
        <p:txBody>
          <a:bodyPr wrap="square" rtlCol="0">
            <a:spAutoFit/>
          </a:bodyPr>
          <a:lstStyle/>
          <a:p>
            <a:pPr algn="l"/>
            <a:r>
              <a:rPr lang="en-GB" sz="2400" b="1" noProof="0" dirty="0">
                <a:solidFill>
                  <a:schemeClr val="bg1"/>
                </a:solidFill>
                <a:latin typeface="Helvetica" pitchFamily="2" charset="0"/>
              </a:rPr>
              <a:t>Today’s lecture:</a:t>
            </a:r>
          </a:p>
          <a:p>
            <a:pPr marL="457200" indent="-457200">
              <a:spcBef>
                <a:spcPts val="1800"/>
              </a:spcBef>
              <a:buFont typeface="Arial" panose="020B0604020202020204" pitchFamily="34" charset="0"/>
              <a:buChar char="•"/>
            </a:pPr>
            <a:r>
              <a:rPr lang="en-GB" sz="2000" b="1" noProof="0" dirty="0">
                <a:solidFill>
                  <a:schemeClr val="bg1"/>
                </a:solidFill>
                <a:latin typeface="Helvetica" pitchFamily="2" charset="0"/>
              </a:rPr>
              <a:t>Particle detection at the LHC</a:t>
            </a:r>
          </a:p>
          <a:p>
            <a:pPr marL="457200" indent="-457200">
              <a:spcBef>
                <a:spcPts val="1200"/>
              </a:spcBef>
              <a:buFont typeface="Arial" panose="020B0604020202020204" pitchFamily="34" charset="0"/>
              <a:buChar char="•"/>
            </a:pPr>
            <a:r>
              <a:rPr lang="en-GB" sz="2000" b="1" noProof="0" dirty="0">
                <a:solidFill>
                  <a:schemeClr val="bg1"/>
                </a:solidFill>
                <a:latin typeface="Helvetica" pitchFamily="2" charset="0"/>
              </a:rPr>
              <a:t>Data reconstruction and analysis</a:t>
            </a:r>
          </a:p>
        </p:txBody>
      </p:sp>
      <p:sp>
        <p:nvSpPr>
          <p:cNvPr id="8" name="TextBox 7">
            <a:extLst>
              <a:ext uri="{FF2B5EF4-FFF2-40B4-BE49-F238E27FC236}">
                <a16:creationId xmlns:a16="http://schemas.microsoft.com/office/drawing/2014/main" id="{0E30DAA7-ECD1-5192-06E4-6174ABE795B8}"/>
              </a:ext>
            </a:extLst>
          </p:cNvPr>
          <p:cNvSpPr txBox="1"/>
          <p:nvPr/>
        </p:nvSpPr>
        <p:spPr>
          <a:xfrm>
            <a:off x="438540" y="3569498"/>
            <a:ext cx="6585715" cy="1846659"/>
          </a:xfrm>
          <a:prstGeom prst="rect">
            <a:avLst/>
          </a:prstGeom>
          <a:noFill/>
        </p:spPr>
        <p:txBody>
          <a:bodyPr wrap="square" rtlCol="0">
            <a:spAutoFit/>
          </a:bodyPr>
          <a:lstStyle/>
          <a:p>
            <a:pPr algn="l"/>
            <a:r>
              <a:rPr lang="en-GB" sz="2400" noProof="0" dirty="0">
                <a:solidFill>
                  <a:schemeClr val="bg1"/>
                </a:solidFill>
                <a:latin typeface="Helvetica" pitchFamily="2" charset="0"/>
              </a:rPr>
              <a:t>Next lectures:</a:t>
            </a:r>
          </a:p>
          <a:p>
            <a:pPr marL="457200" indent="-457200" algn="l">
              <a:spcBef>
                <a:spcPts val="1200"/>
              </a:spcBef>
              <a:buFont typeface="Arial" panose="020B0604020202020204" pitchFamily="34" charset="0"/>
              <a:buChar char="•"/>
            </a:pPr>
            <a:r>
              <a:rPr lang="en-GB" sz="2000" noProof="0" dirty="0">
                <a:solidFill>
                  <a:schemeClr val="bg1"/>
                </a:solidFill>
                <a:latin typeface="Helvetica" pitchFamily="2" charset="0"/>
              </a:rPr>
              <a:t>Selected physics topics</a:t>
            </a:r>
          </a:p>
          <a:p>
            <a:pPr marL="457200" indent="-457200" algn="l">
              <a:spcBef>
                <a:spcPts val="1200"/>
              </a:spcBef>
              <a:buFont typeface="Arial" panose="020B0604020202020204" pitchFamily="34" charset="0"/>
              <a:buChar char="•"/>
            </a:pPr>
            <a:r>
              <a:rPr lang="en-GB" sz="2000" noProof="0" dirty="0">
                <a:solidFill>
                  <a:schemeClr val="bg1"/>
                </a:solidFill>
                <a:latin typeface="Helvetica" pitchFamily="2" charset="0"/>
              </a:rPr>
              <a:t>Upgrade to the High-Luminosity LHC</a:t>
            </a:r>
          </a:p>
          <a:p>
            <a:pPr marL="457200" indent="-457200" algn="l">
              <a:spcBef>
                <a:spcPts val="1200"/>
              </a:spcBef>
              <a:buFont typeface="Arial" panose="020B0604020202020204" pitchFamily="34" charset="0"/>
              <a:buChar char="•"/>
            </a:pPr>
            <a:r>
              <a:rPr lang="en-GB" sz="2000" noProof="0" dirty="0">
                <a:solidFill>
                  <a:schemeClr val="bg1"/>
                </a:solidFill>
                <a:latin typeface="Helvetica" pitchFamily="2" charset="0"/>
              </a:rPr>
              <a:t>New physics opportunities</a:t>
            </a:r>
          </a:p>
        </p:txBody>
      </p:sp>
    </p:spTree>
    <p:extLst>
      <p:ext uri="{BB962C8B-B14F-4D97-AF65-F5344CB8AC3E}">
        <p14:creationId xmlns:p14="http://schemas.microsoft.com/office/powerpoint/2010/main" val="3568610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4B23A-9177-D58C-51EF-129E5A7A9499}"/>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01C829CE-5ABB-D024-E27B-9FE7F614390C}"/>
              </a:ext>
            </a:extLst>
          </p:cNvPr>
          <p:cNvSpPr/>
          <p:nvPr/>
        </p:nvSpPr>
        <p:spPr>
          <a:xfrm>
            <a:off x="10569958" y="3259723"/>
            <a:ext cx="1348202" cy="338554"/>
          </a:xfrm>
          <a:prstGeom prst="rect">
            <a:avLst/>
          </a:prstGeom>
          <a:solidFill>
            <a:srgbClr val="3D7B96"/>
          </a:solidFill>
          <a:ln>
            <a:solidFill>
              <a:schemeClr val="tx1"/>
            </a:solidFill>
          </a:ln>
        </p:spPr>
        <p:txBody>
          <a:bodyPr wrap="square" rtlCol="0" anchor="ctr">
            <a:spAutoFit/>
          </a:bodyPr>
          <a:lstStyle/>
          <a:p>
            <a:pPr algn="ctr"/>
            <a:endParaRPr lang="en-GB" sz="1600" noProof="0" dirty="0">
              <a:latin typeface="Helvetica Light" charset="0"/>
              <a:ea typeface="Helvetica Light" charset="0"/>
              <a:cs typeface="Helvetica Light" charset="0"/>
            </a:endParaRPr>
          </a:p>
        </p:txBody>
      </p:sp>
      <p:sp>
        <p:nvSpPr>
          <p:cNvPr id="35" name="Rectangle 34">
            <a:extLst>
              <a:ext uri="{FF2B5EF4-FFF2-40B4-BE49-F238E27FC236}">
                <a16:creationId xmlns:a16="http://schemas.microsoft.com/office/drawing/2014/main" id="{EA43AAAA-121E-BF9F-CBBB-D94BC34DDE65}"/>
              </a:ext>
            </a:extLst>
          </p:cNvPr>
          <p:cNvSpPr/>
          <p:nvPr/>
        </p:nvSpPr>
        <p:spPr>
          <a:xfrm>
            <a:off x="8681007" y="0"/>
            <a:ext cx="3588337" cy="6858000"/>
          </a:xfrm>
          <a:prstGeom prst="rect">
            <a:avLst/>
          </a:prstGeom>
          <a:solidFill>
            <a:srgbClr val="35748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57A6"/>
              </a:solidFill>
              <a:effectLst/>
              <a:uLnTx/>
              <a:uFillTx/>
              <a:latin typeface="Arial" panose="020B0604020202020204"/>
              <a:ea typeface="+mn-ea"/>
              <a:cs typeface="+mn-cs"/>
            </a:endParaRPr>
          </a:p>
        </p:txBody>
      </p:sp>
      <p:sp>
        <p:nvSpPr>
          <p:cNvPr id="4" name="Footer Placeholder 4">
            <a:extLst>
              <a:ext uri="{FF2B5EF4-FFF2-40B4-BE49-F238E27FC236}">
                <a16:creationId xmlns:a16="http://schemas.microsoft.com/office/drawing/2014/main" id="{00478852-9BBB-D37B-D8C1-63D5D7096B2A}"/>
              </a:ext>
            </a:extLst>
          </p:cNvPr>
          <p:cNvSpPr txBox="1">
            <a:spLocks/>
          </p:cNvSpPr>
          <p:nvPr/>
        </p:nvSpPr>
        <p:spPr>
          <a:xfrm>
            <a:off x="1230089" y="6440401"/>
            <a:ext cx="4114800" cy="246511"/>
          </a:xfrm>
          <a:prstGeom prst="rect">
            <a:avLst/>
          </a:prstGeom>
        </p:spPr>
        <p:txBody>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noProof="0" dirty="0"/>
              <a:t>Presentation</a:t>
            </a:r>
          </a:p>
        </p:txBody>
      </p:sp>
      <p:pic>
        <p:nvPicPr>
          <p:cNvPr id="6" name="Picture 5">
            <a:extLst>
              <a:ext uri="{FF2B5EF4-FFF2-40B4-BE49-F238E27FC236}">
                <a16:creationId xmlns:a16="http://schemas.microsoft.com/office/drawing/2014/main" id="{16A4F2FF-1897-3441-4CE8-42DCC7478E7C}"/>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r="-3765"/>
          <a:stretch/>
        </p:blipFill>
        <p:spPr>
          <a:xfrm>
            <a:off x="-10880" y="0"/>
            <a:ext cx="11150708" cy="6858000"/>
          </a:xfrm>
          <a:prstGeom prst="rect">
            <a:avLst/>
          </a:prstGeom>
        </p:spPr>
      </p:pic>
      <p:grpSp>
        <p:nvGrpSpPr>
          <p:cNvPr id="9" name="Group 8">
            <a:extLst>
              <a:ext uri="{FF2B5EF4-FFF2-40B4-BE49-F238E27FC236}">
                <a16:creationId xmlns:a16="http://schemas.microsoft.com/office/drawing/2014/main" id="{A41EBF38-433E-0ED5-EAEF-75DD56F973AB}"/>
              </a:ext>
            </a:extLst>
          </p:cNvPr>
          <p:cNvGrpSpPr/>
          <p:nvPr/>
        </p:nvGrpSpPr>
        <p:grpSpPr>
          <a:xfrm>
            <a:off x="4879560" y="547142"/>
            <a:ext cx="684915" cy="445262"/>
            <a:chOff x="4069826" y="1931507"/>
            <a:chExt cx="684915" cy="445262"/>
          </a:xfrm>
        </p:grpSpPr>
        <p:sp>
          <p:nvSpPr>
            <p:cNvPr id="10" name="TextBox 9">
              <a:extLst>
                <a:ext uri="{FF2B5EF4-FFF2-40B4-BE49-F238E27FC236}">
                  <a16:creationId xmlns:a16="http://schemas.microsoft.com/office/drawing/2014/main" id="{E1D3C9E2-D6BA-2919-D260-813579BD04A5}"/>
                </a:ext>
              </a:extLst>
            </p:cNvPr>
            <p:cNvSpPr txBox="1"/>
            <p:nvPr/>
          </p:nvSpPr>
          <p:spPr>
            <a:xfrm>
              <a:off x="4069826" y="1931507"/>
              <a:ext cx="684915" cy="400110"/>
            </a:xfrm>
            <a:prstGeom prst="rect">
              <a:avLst/>
            </a:prstGeom>
            <a:noFill/>
          </p:spPr>
          <p:txBody>
            <a:bodyPr wrap="square" rtlCol="0">
              <a:spAutoFit/>
            </a:bodyPr>
            <a:lstStyle/>
            <a:p>
              <a:pPr algn="ctr"/>
              <a:r>
                <a:rPr lang="en-GB" sz="2000" b="1" noProof="0" dirty="0">
                  <a:solidFill>
                    <a:schemeClr val="bg1"/>
                  </a:solidFill>
                </a:rPr>
                <a:t>CMS</a:t>
              </a:r>
            </a:p>
          </p:txBody>
        </p:sp>
        <p:sp>
          <p:nvSpPr>
            <p:cNvPr id="11" name="Triangle 10">
              <a:extLst>
                <a:ext uri="{FF2B5EF4-FFF2-40B4-BE49-F238E27FC236}">
                  <a16:creationId xmlns:a16="http://schemas.microsoft.com/office/drawing/2014/main" id="{C76F1898-6582-BE35-0F28-D64C80462DEE}"/>
                </a:ext>
              </a:extLst>
            </p:cNvPr>
            <p:cNvSpPr>
              <a:spLocks noChangeAspect="1"/>
            </p:cNvSpPr>
            <p:nvPr/>
          </p:nvSpPr>
          <p:spPr>
            <a:xfrm flipV="1">
              <a:off x="4354500" y="2304769"/>
              <a:ext cx="103483" cy="72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noProof="0" dirty="0"/>
            </a:p>
          </p:txBody>
        </p:sp>
      </p:grpSp>
      <p:grpSp>
        <p:nvGrpSpPr>
          <p:cNvPr id="12" name="Group 11">
            <a:extLst>
              <a:ext uri="{FF2B5EF4-FFF2-40B4-BE49-F238E27FC236}">
                <a16:creationId xmlns:a16="http://schemas.microsoft.com/office/drawing/2014/main" id="{B04907F3-4528-11DA-AECB-19FE6E7EA964}"/>
              </a:ext>
            </a:extLst>
          </p:cNvPr>
          <p:cNvGrpSpPr/>
          <p:nvPr/>
        </p:nvGrpSpPr>
        <p:grpSpPr>
          <a:xfrm>
            <a:off x="3391823" y="5126536"/>
            <a:ext cx="1474440" cy="452029"/>
            <a:chOff x="2833888" y="5510848"/>
            <a:chExt cx="1474440" cy="452029"/>
          </a:xfrm>
        </p:grpSpPr>
        <p:sp>
          <p:nvSpPr>
            <p:cNvPr id="13" name="Triangle 12">
              <a:extLst>
                <a:ext uri="{FF2B5EF4-FFF2-40B4-BE49-F238E27FC236}">
                  <a16:creationId xmlns:a16="http://schemas.microsoft.com/office/drawing/2014/main" id="{32C9BB5A-604B-BB0F-6DB7-AA574A220141}"/>
                </a:ext>
              </a:extLst>
            </p:cNvPr>
            <p:cNvSpPr>
              <a:spLocks noChangeAspect="1"/>
            </p:cNvSpPr>
            <p:nvPr/>
          </p:nvSpPr>
          <p:spPr>
            <a:xfrm flipV="1">
              <a:off x="3519613" y="5890877"/>
              <a:ext cx="103483" cy="72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14" name="TextBox 13">
              <a:extLst>
                <a:ext uri="{FF2B5EF4-FFF2-40B4-BE49-F238E27FC236}">
                  <a16:creationId xmlns:a16="http://schemas.microsoft.com/office/drawing/2014/main" id="{90D12D42-33B2-90B7-B776-5B6DBE95F3D6}"/>
                </a:ext>
              </a:extLst>
            </p:cNvPr>
            <p:cNvSpPr txBox="1"/>
            <p:nvPr/>
          </p:nvSpPr>
          <p:spPr>
            <a:xfrm>
              <a:off x="2833888" y="5510848"/>
              <a:ext cx="1474440" cy="400110"/>
            </a:xfrm>
            <a:prstGeom prst="rect">
              <a:avLst/>
            </a:prstGeom>
            <a:noFill/>
          </p:spPr>
          <p:txBody>
            <a:bodyPr wrap="square" rtlCol="0">
              <a:spAutoFit/>
            </a:bodyPr>
            <a:lstStyle/>
            <a:p>
              <a:pPr algn="ctr"/>
              <a:r>
                <a:rPr lang="en-GB" sz="2000" b="1" noProof="0" dirty="0">
                  <a:solidFill>
                    <a:schemeClr val="bg1"/>
                  </a:solidFill>
                </a:rPr>
                <a:t>ATLAS</a:t>
              </a:r>
            </a:p>
          </p:txBody>
        </p:sp>
      </p:grpSp>
      <p:grpSp>
        <p:nvGrpSpPr>
          <p:cNvPr id="15" name="Group 14">
            <a:extLst>
              <a:ext uri="{FF2B5EF4-FFF2-40B4-BE49-F238E27FC236}">
                <a16:creationId xmlns:a16="http://schemas.microsoft.com/office/drawing/2014/main" id="{D2350C1F-0629-F213-D46C-8BD087F0AEA6}"/>
              </a:ext>
            </a:extLst>
          </p:cNvPr>
          <p:cNvGrpSpPr/>
          <p:nvPr/>
        </p:nvGrpSpPr>
        <p:grpSpPr>
          <a:xfrm>
            <a:off x="6046703" y="5570555"/>
            <a:ext cx="744403" cy="414338"/>
            <a:chOff x="4973280" y="5801366"/>
            <a:chExt cx="744403" cy="667295"/>
          </a:xfrm>
        </p:grpSpPr>
        <p:sp>
          <p:nvSpPr>
            <p:cNvPr id="16" name="Triangle 15">
              <a:extLst>
                <a:ext uri="{FF2B5EF4-FFF2-40B4-BE49-F238E27FC236}">
                  <a16:creationId xmlns:a16="http://schemas.microsoft.com/office/drawing/2014/main" id="{9C4F8FE7-E9E7-BC79-BD0B-6B590E066B4D}"/>
                </a:ext>
              </a:extLst>
            </p:cNvPr>
            <p:cNvSpPr>
              <a:spLocks noChangeAspect="1"/>
            </p:cNvSpPr>
            <p:nvPr/>
          </p:nvSpPr>
          <p:spPr>
            <a:xfrm rot="10800000" flipV="1">
              <a:off x="5292594" y="5801366"/>
              <a:ext cx="103483" cy="72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noProof="0" dirty="0"/>
            </a:p>
          </p:txBody>
        </p:sp>
        <p:sp>
          <p:nvSpPr>
            <p:cNvPr id="17" name="TextBox 16">
              <a:extLst>
                <a:ext uri="{FF2B5EF4-FFF2-40B4-BE49-F238E27FC236}">
                  <a16:creationId xmlns:a16="http://schemas.microsoft.com/office/drawing/2014/main" id="{B3C77EEE-1E10-9508-F1B7-07FE61845DEE}"/>
                </a:ext>
              </a:extLst>
            </p:cNvPr>
            <p:cNvSpPr txBox="1"/>
            <p:nvPr/>
          </p:nvSpPr>
          <p:spPr>
            <a:xfrm>
              <a:off x="4973280" y="5824280"/>
              <a:ext cx="744403" cy="644381"/>
            </a:xfrm>
            <a:prstGeom prst="rect">
              <a:avLst/>
            </a:prstGeom>
            <a:noFill/>
          </p:spPr>
          <p:txBody>
            <a:bodyPr wrap="square" rtlCol="0">
              <a:spAutoFit/>
            </a:bodyPr>
            <a:lstStyle/>
            <a:p>
              <a:pPr algn="ctr"/>
              <a:r>
                <a:rPr lang="en-GB" sz="2000" b="1" noProof="0" dirty="0">
                  <a:solidFill>
                    <a:schemeClr val="bg1"/>
                  </a:solidFill>
                </a:rPr>
                <a:t>LHCb</a:t>
              </a:r>
            </a:p>
          </p:txBody>
        </p:sp>
      </p:grpSp>
      <p:grpSp>
        <p:nvGrpSpPr>
          <p:cNvPr id="20" name="Group 19">
            <a:extLst>
              <a:ext uri="{FF2B5EF4-FFF2-40B4-BE49-F238E27FC236}">
                <a16:creationId xmlns:a16="http://schemas.microsoft.com/office/drawing/2014/main" id="{D124E5F5-9E9D-B8D7-0C77-DBC84F549E3E}"/>
              </a:ext>
            </a:extLst>
          </p:cNvPr>
          <p:cNvGrpSpPr/>
          <p:nvPr/>
        </p:nvGrpSpPr>
        <p:grpSpPr>
          <a:xfrm>
            <a:off x="1835183" y="4868114"/>
            <a:ext cx="894376" cy="443350"/>
            <a:chOff x="1688068" y="5274592"/>
            <a:chExt cx="894376" cy="443350"/>
          </a:xfrm>
        </p:grpSpPr>
        <p:sp>
          <p:nvSpPr>
            <p:cNvPr id="21" name="Triangle 20">
              <a:extLst>
                <a:ext uri="{FF2B5EF4-FFF2-40B4-BE49-F238E27FC236}">
                  <a16:creationId xmlns:a16="http://schemas.microsoft.com/office/drawing/2014/main" id="{85174EB1-0AF7-1AEA-F238-010062A69379}"/>
                </a:ext>
              </a:extLst>
            </p:cNvPr>
            <p:cNvSpPr>
              <a:spLocks noChangeAspect="1"/>
            </p:cNvSpPr>
            <p:nvPr/>
          </p:nvSpPr>
          <p:spPr>
            <a:xfrm rot="10800000" flipV="1">
              <a:off x="2086788" y="5274592"/>
              <a:ext cx="103483" cy="72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noProof="0" dirty="0"/>
            </a:p>
          </p:txBody>
        </p:sp>
        <p:sp>
          <p:nvSpPr>
            <p:cNvPr id="22" name="TextBox 21">
              <a:extLst>
                <a:ext uri="{FF2B5EF4-FFF2-40B4-BE49-F238E27FC236}">
                  <a16:creationId xmlns:a16="http://schemas.microsoft.com/office/drawing/2014/main" id="{5149AF91-52E1-104F-AFC3-B38AC16FC3EE}"/>
                </a:ext>
              </a:extLst>
            </p:cNvPr>
            <p:cNvSpPr txBox="1"/>
            <p:nvPr/>
          </p:nvSpPr>
          <p:spPr>
            <a:xfrm>
              <a:off x="1688068" y="5317832"/>
              <a:ext cx="894376" cy="400110"/>
            </a:xfrm>
            <a:prstGeom prst="rect">
              <a:avLst/>
            </a:prstGeom>
            <a:noFill/>
          </p:spPr>
          <p:txBody>
            <a:bodyPr wrap="square" rtlCol="0">
              <a:spAutoFit/>
            </a:bodyPr>
            <a:lstStyle/>
            <a:p>
              <a:pPr algn="ctr"/>
              <a:r>
                <a:rPr lang="en-GB" sz="2000" b="1" noProof="0" dirty="0">
                  <a:solidFill>
                    <a:schemeClr val="bg1"/>
                  </a:solidFill>
                </a:rPr>
                <a:t>ALICE</a:t>
              </a:r>
            </a:p>
          </p:txBody>
        </p:sp>
      </p:grpSp>
      <p:grpSp>
        <p:nvGrpSpPr>
          <p:cNvPr id="34" name="Group 33">
            <a:extLst>
              <a:ext uri="{FF2B5EF4-FFF2-40B4-BE49-F238E27FC236}">
                <a16:creationId xmlns:a16="http://schemas.microsoft.com/office/drawing/2014/main" id="{AAD52B71-A442-8E00-6F7C-39D22301733D}"/>
              </a:ext>
            </a:extLst>
          </p:cNvPr>
          <p:cNvGrpSpPr/>
          <p:nvPr/>
        </p:nvGrpSpPr>
        <p:grpSpPr>
          <a:xfrm>
            <a:off x="8247860" y="1018872"/>
            <a:ext cx="3670300" cy="1066801"/>
            <a:chOff x="7802563" y="1018871"/>
            <a:chExt cx="3670300" cy="1066801"/>
          </a:xfrm>
        </p:grpSpPr>
        <p:pic>
          <p:nvPicPr>
            <p:cNvPr id="19" name="Picture 18">
              <a:extLst>
                <a:ext uri="{FF2B5EF4-FFF2-40B4-BE49-F238E27FC236}">
                  <a16:creationId xmlns:a16="http://schemas.microsoft.com/office/drawing/2014/main" id="{48A418CC-86EF-4045-61EF-C7D1E7DBB4C2}"/>
                </a:ext>
              </a:extLst>
            </p:cNvPr>
            <p:cNvPicPr>
              <a:picLocks noChangeAspect="1"/>
            </p:cNvPicPr>
            <p:nvPr/>
          </p:nvPicPr>
          <p:blipFill>
            <a:blip r:embed="rId3"/>
            <a:stretch>
              <a:fillRect/>
            </a:stretch>
          </p:blipFill>
          <p:spPr>
            <a:xfrm>
              <a:off x="7802563" y="1018872"/>
              <a:ext cx="3670300" cy="1066800"/>
            </a:xfrm>
            <a:prstGeom prst="rect">
              <a:avLst/>
            </a:prstGeom>
            <a:ln w="12700">
              <a:solidFill>
                <a:schemeClr val="bg1"/>
              </a:solidFill>
            </a:ln>
          </p:spPr>
        </p:pic>
        <p:sp>
          <p:nvSpPr>
            <p:cNvPr id="25" name="ZoneTexte 45">
              <a:extLst>
                <a:ext uri="{FF2B5EF4-FFF2-40B4-BE49-F238E27FC236}">
                  <a16:creationId xmlns:a16="http://schemas.microsoft.com/office/drawing/2014/main" id="{E90A2085-C261-0244-2C06-31F817D3746D}"/>
                </a:ext>
              </a:extLst>
            </p:cNvPr>
            <p:cNvSpPr txBox="1"/>
            <p:nvPr/>
          </p:nvSpPr>
          <p:spPr>
            <a:xfrm>
              <a:off x="10814438" y="1018871"/>
              <a:ext cx="658425" cy="271473"/>
            </a:xfrm>
            <a:prstGeom prst="rect">
              <a:avLst/>
            </a:prstGeom>
            <a:solidFill>
              <a:schemeClr val="tx1"/>
            </a:solidFill>
          </p:spPr>
          <p:txBody>
            <a:bodyPr wrap="square" rtlCol="0">
              <a:spAutoFit/>
            </a:bodyPr>
            <a:lstStyle/>
            <a:p>
              <a:pPr algn="ctr"/>
              <a:r>
                <a:rPr lang="en-GB" sz="1100" b="1" noProof="0" dirty="0">
                  <a:solidFill>
                    <a:schemeClr val="bg1"/>
                  </a:solidFill>
                  <a:latin typeface="Arial" charset="0"/>
                  <a:ea typeface="Arial" charset="0"/>
                  <a:cs typeface="Arial" charset="0"/>
                </a:rPr>
                <a:t>ATLAS</a:t>
              </a:r>
            </a:p>
          </p:txBody>
        </p:sp>
      </p:grpSp>
      <p:grpSp>
        <p:nvGrpSpPr>
          <p:cNvPr id="7" name="Group 6">
            <a:extLst>
              <a:ext uri="{FF2B5EF4-FFF2-40B4-BE49-F238E27FC236}">
                <a16:creationId xmlns:a16="http://schemas.microsoft.com/office/drawing/2014/main" id="{34DE1347-49F3-61A7-1370-3FBBE7568200}"/>
              </a:ext>
            </a:extLst>
          </p:cNvPr>
          <p:cNvGrpSpPr/>
          <p:nvPr/>
        </p:nvGrpSpPr>
        <p:grpSpPr>
          <a:xfrm>
            <a:off x="8247860" y="3605764"/>
            <a:ext cx="3670300" cy="1066801"/>
            <a:chOff x="7802563" y="3605763"/>
            <a:chExt cx="3670300" cy="1066801"/>
          </a:xfrm>
        </p:grpSpPr>
        <p:pic>
          <p:nvPicPr>
            <p:cNvPr id="23" name="Picture 22">
              <a:extLst>
                <a:ext uri="{FF2B5EF4-FFF2-40B4-BE49-F238E27FC236}">
                  <a16:creationId xmlns:a16="http://schemas.microsoft.com/office/drawing/2014/main" id="{94ABAF34-79D8-BBFC-2074-021FA2DFDF34}"/>
                </a:ext>
              </a:extLst>
            </p:cNvPr>
            <p:cNvPicPr>
              <a:picLocks noChangeAspect="1"/>
            </p:cNvPicPr>
            <p:nvPr/>
          </p:nvPicPr>
          <p:blipFill>
            <a:blip r:embed="rId4"/>
            <a:stretch>
              <a:fillRect/>
            </a:stretch>
          </p:blipFill>
          <p:spPr>
            <a:xfrm>
              <a:off x="7802563" y="3605764"/>
              <a:ext cx="3670300" cy="1066800"/>
            </a:xfrm>
            <a:prstGeom prst="rect">
              <a:avLst/>
            </a:prstGeom>
            <a:ln w="12700">
              <a:solidFill>
                <a:schemeClr val="bg1"/>
              </a:solidFill>
            </a:ln>
          </p:spPr>
        </p:pic>
        <p:sp>
          <p:nvSpPr>
            <p:cNvPr id="26" name="ZoneTexte 45">
              <a:extLst>
                <a:ext uri="{FF2B5EF4-FFF2-40B4-BE49-F238E27FC236}">
                  <a16:creationId xmlns:a16="http://schemas.microsoft.com/office/drawing/2014/main" id="{D65A570B-9DF7-F6CA-C088-28C05A35E0D0}"/>
                </a:ext>
              </a:extLst>
            </p:cNvPr>
            <p:cNvSpPr txBox="1"/>
            <p:nvPr/>
          </p:nvSpPr>
          <p:spPr>
            <a:xfrm>
              <a:off x="10814437" y="3605763"/>
              <a:ext cx="658425" cy="261610"/>
            </a:xfrm>
            <a:prstGeom prst="rect">
              <a:avLst/>
            </a:prstGeom>
            <a:solidFill>
              <a:schemeClr val="tx1"/>
            </a:solidFill>
          </p:spPr>
          <p:txBody>
            <a:bodyPr wrap="square" rtlCol="0">
              <a:spAutoFit/>
            </a:bodyPr>
            <a:lstStyle/>
            <a:p>
              <a:pPr algn="ctr"/>
              <a:r>
                <a:rPr lang="en-GB" sz="1100" b="1" noProof="0" dirty="0">
                  <a:solidFill>
                    <a:schemeClr val="bg1"/>
                  </a:solidFill>
                  <a:latin typeface="Arial" charset="0"/>
                  <a:ea typeface="Arial" charset="0"/>
                  <a:cs typeface="Arial" charset="0"/>
                </a:rPr>
                <a:t>ALICE</a:t>
              </a:r>
            </a:p>
          </p:txBody>
        </p:sp>
      </p:grpSp>
      <p:grpSp>
        <p:nvGrpSpPr>
          <p:cNvPr id="8" name="Group 7">
            <a:extLst>
              <a:ext uri="{FF2B5EF4-FFF2-40B4-BE49-F238E27FC236}">
                <a16:creationId xmlns:a16="http://schemas.microsoft.com/office/drawing/2014/main" id="{A0A59B15-9108-B510-3CCB-E1DA15C677AB}"/>
              </a:ext>
            </a:extLst>
          </p:cNvPr>
          <p:cNvGrpSpPr/>
          <p:nvPr/>
        </p:nvGrpSpPr>
        <p:grpSpPr>
          <a:xfrm>
            <a:off x="8247860" y="2312318"/>
            <a:ext cx="3670300" cy="1066801"/>
            <a:chOff x="7802563" y="2312317"/>
            <a:chExt cx="3670300" cy="1066801"/>
          </a:xfrm>
        </p:grpSpPr>
        <p:pic>
          <p:nvPicPr>
            <p:cNvPr id="24" name="Picture 23">
              <a:extLst>
                <a:ext uri="{FF2B5EF4-FFF2-40B4-BE49-F238E27FC236}">
                  <a16:creationId xmlns:a16="http://schemas.microsoft.com/office/drawing/2014/main" id="{7B3EC066-8DB6-C45A-F793-79DB410079C1}"/>
                </a:ext>
              </a:extLst>
            </p:cNvPr>
            <p:cNvPicPr>
              <a:picLocks noChangeAspect="1"/>
            </p:cNvPicPr>
            <p:nvPr/>
          </p:nvPicPr>
          <p:blipFill>
            <a:blip r:embed="rId5"/>
            <a:stretch>
              <a:fillRect/>
            </a:stretch>
          </p:blipFill>
          <p:spPr>
            <a:xfrm>
              <a:off x="7802563" y="2312318"/>
              <a:ext cx="3670300" cy="1066800"/>
            </a:xfrm>
            <a:prstGeom prst="rect">
              <a:avLst/>
            </a:prstGeom>
            <a:ln w="12700">
              <a:solidFill>
                <a:schemeClr val="bg1"/>
              </a:solidFill>
            </a:ln>
          </p:spPr>
        </p:pic>
        <p:sp>
          <p:nvSpPr>
            <p:cNvPr id="27" name="ZoneTexte 47">
              <a:extLst>
                <a:ext uri="{FF2B5EF4-FFF2-40B4-BE49-F238E27FC236}">
                  <a16:creationId xmlns:a16="http://schemas.microsoft.com/office/drawing/2014/main" id="{785DBCD4-58A1-D2CC-8D9F-A7D4A43A805B}"/>
                </a:ext>
              </a:extLst>
            </p:cNvPr>
            <p:cNvSpPr txBox="1"/>
            <p:nvPr/>
          </p:nvSpPr>
          <p:spPr>
            <a:xfrm>
              <a:off x="10814437" y="2312317"/>
              <a:ext cx="658425" cy="261610"/>
            </a:xfrm>
            <a:prstGeom prst="rect">
              <a:avLst/>
            </a:prstGeom>
            <a:solidFill>
              <a:schemeClr val="tx1"/>
            </a:solidFill>
          </p:spPr>
          <p:txBody>
            <a:bodyPr wrap="square" rtlCol="0">
              <a:spAutoFit/>
            </a:bodyPr>
            <a:lstStyle/>
            <a:p>
              <a:pPr algn="ctr"/>
              <a:r>
                <a:rPr lang="en-GB" sz="1100" b="1" noProof="0" dirty="0">
                  <a:solidFill>
                    <a:schemeClr val="bg1"/>
                  </a:solidFill>
                  <a:latin typeface="Arial" charset="0"/>
                  <a:ea typeface="Arial" charset="0"/>
                  <a:cs typeface="Arial" charset="0"/>
                </a:rPr>
                <a:t>CMS</a:t>
              </a:r>
            </a:p>
          </p:txBody>
        </p:sp>
      </p:grpSp>
      <p:grpSp>
        <p:nvGrpSpPr>
          <p:cNvPr id="3" name="Group 2">
            <a:extLst>
              <a:ext uri="{FF2B5EF4-FFF2-40B4-BE49-F238E27FC236}">
                <a16:creationId xmlns:a16="http://schemas.microsoft.com/office/drawing/2014/main" id="{6C98DEDA-70C4-F682-04C6-F57DBCB95BCE}"/>
              </a:ext>
            </a:extLst>
          </p:cNvPr>
          <p:cNvGrpSpPr/>
          <p:nvPr/>
        </p:nvGrpSpPr>
        <p:grpSpPr>
          <a:xfrm>
            <a:off x="8247860" y="4899211"/>
            <a:ext cx="3670300" cy="1066800"/>
            <a:chOff x="7802563" y="4899211"/>
            <a:chExt cx="3670300" cy="1066800"/>
          </a:xfrm>
        </p:grpSpPr>
        <p:pic>
          <p:nvPicPr>
            <p:cNvPr id="18" name="Picture 17">
              <a:extLst>
                <a:ext uri="{FF2B5EF4-FFF2-40B4-BE49-F238E27FC236}">
                  <a16:creationId xmlns:a16="http://schemas.microsoft.com/office/drawing/2014/main" id="{F8BE47CA-D6EC-A351-09A9-9BB94F830D9A}"/>
                </a:ext>
              </a:extLst>
            </p:cNvPr>
            <p:cNvPicPr>
              <a:picLocks noChangeAspect="1"/>
            </p:cNvPicPr>
            <p:nvPr/>
          </p:nvPicPr>
          <p:blipFill>
            <a:blip r:embed="rId6"/>
            <a:stretch>
              <a:fillRect/>
            </a:stretch>
          </p:blipFill>
          <p:spPr>
            <a:xfrm>
              <a:off x="7802563" y="4899211"/>
              <a:ext cx="3670300" cy="1066800"/>
            </a:xfrm>
            <a:prstGeom prst="rect">
              <a:avLst/>
            </a:prstGeom>
            <a:ln w="12700">
              <a:solidFill>
                <a:schemeClr val="bg1"/>
              </a:solidFill>
            </a:ln>
          </p:spPr>
        </p:pic>
        <p:sp>
          <p:nvSpPr>
            <p:cNvPr id="28" name="ZoneTexte 48">
              <a:extLst>
                <a:ext uri="{FF2B5EF4-FFF2-40B4-BE49-F238E27FC236}">
                  <a16:creationId xmlns:a16="http://schemas.microsoft.com/office/drawing/2014/main" id="{1C49CF7F-DC1F-3DF3-B61A-C71D9331D659}"/>
                </a:ext>
              </a:extLst>
            </p:cNvPr>
            <p:cNvSpPr txBox="1"/>
            <p:nvPr/>
          </p:nvSpPr>
          <p:spPr>
            <a:xfrm>
              <a:off x="10830615" y="4899211"/>
              <a:ext cx="642248" cy="261610"/>
            </a:xfrm>
            <a:prstGeom prst="rect">
              <a:avLst/>
            </a:prstGeom>
            <a:solidFill>
              <a:schemeClr val="tx1"/>
            </a:solidFill>
          </p:spPr>
          <p:txBody>
            <a:bodyPr wrap="square" rtlCol="0">
              <a:spAutoFit/>
            </a:bodyPr>
            <a:lstStyle/>
            <a:p>
              <a:pPr algn="ctr"/>
              <a:r>
                <a:rPr lang="en-GB" sz="1100" b="1" noProof="0" dirty="0">
                  <a:solidFill>
                    <a:schemeClr val="bg1"/>
                  </a:solidFill>
                  <a:latin typeface="Arial" charset="0"/>
                  <a:ea typeface="Arial" charset="0"/>
                  <a:cs typeface="Arial" charset="0"/>
                </a:rPr>
                <a:t>LHCb</a:t>
              </a:r>
            </a:p>
          </p:txBody>
        </p:sp>
      </p:grpSp>
      <p:sp>
        <p:nvSpPr>
          <p:cNvPr id="2" name="TextBox 1">
            <a:extLst>
              <a:ext uri="{FF2B5EF4-FFF2-40B4-BE49-F238E27FC236}">
                <a16:creationId xmlns:a16="http://schemas.microsoft.com/office/drawing/2014/main" id="{ACEA2B88-48B8-8E11-6B77-51FE509AE085}"/>
              </a:ext>
            </a:extLst>
          </p:cNvPr>
          <p:cNvSpPr txBox="1"/>
          <p:nvPr/>
        </p:nvSpPr>
        <p:spPr>
          <a:xfrm>
            <a:off x="2301090" y="2073883"/>
            <a:ext cx="604653" cy="338554"/>
          </a:xfrm>
          <a:prstGeom prst="rect">
            <a:avLst/>
          </a:prstGeom>
          <a:noFill/>
        </p:spPr>
        <p:txBody>
          <a:bodyPr wrap="none" rtlCol="0">
            <a:spAutoFit/>
          </a:bodyPr>
          <a:lstStyle/>
          <a:p>
            <a:pPr>
              <a:spcBef>
                <a:spcPts val="3000"/>
              </a:spcBef>
            </a:pPr>
            <a:r>
              <a:rPr lang="en-GB" sz="1600" b="1" noProof="0" dirty="0">
                <a:solidFill>
                  <a:srgbClr val="FFFF00"/>
                </a:solidFill>
                <a:latin typeface="Helvetica" pitchFamily="2" charset="0"/>
                <a:ea typeface="Helvetica Light" charset="0"/>
                <a:cs typeface="Helvetica Light" charset="0"/>
                <a:sym typeface="Wingdings" pitchFamily="2" charset="2"/>
              </a:rPr>
              <a:t>LHC</a:t>
            </a:r>
          </a:p>
        </p:txBody>
      </p:sp>
      <p:sp>
        <p:nvSpPr>
          <p:cNvPr id="30" name="TextBox 29">
            <a:extLst>
              <a:ext uri="{FF2B5EF4-FFF2-40B4-BE49-F238E27FC236}">
                <a16:creationId xmlns:a16="http://schemas.microsoft.com/office/drawing/2014/main" id="{404C7516-71F7-DDDD-3E44-5ED5650CA0F4}"/>
              </a:ext>
            </a:extLst>
          </p:cNvPr>
          <p:cNvSpPr txBox="1"/>
          <p:nvPr/>
        </p:nvSpPr>
        <p:spPr>
          <a:xfrm>
            <a:off x="4512146" y="4242978"/>
            <a:ext cx="593432" cy="338554"/>
          </a:xfrm>
          <a:prstGeom prst="rect">
            <a:avLst/>
          </a:prstGeom>
          <a:noFill/>
        </p:spPr>
        <p:txBody>
          <a:bodyPr wrap="none" rtlCol="0">
            <a:spAutoFit/>
          </a:bodyPr>
          <a:lstStyle/>
          <a:p>
            <a:pPr>
              <a:spcBef>
                <a:spcPts val="3000"/>
              </a:spcBef>
            </a:pPr>
            <a:r>
              <a:rPr lang="en-GB" sz="1600" b="1" noProof="0" dirty="0">
                <a:solidFill>
                  <a:srgbClr val="FFFF00"/>
                </a:solidFill>
                <a:latin typeface="Helvetica" pitchFamily="2" charset="0"/>
                <a:ea typeface="Helvetica Light" charset="0"/>
                <a:cs typeface="Helvetica Light" charset="0"/>
                <a:sym typeface="Wingdings" pitchFamily="2" charset="2"/>
              </a:rPr>
              <a:t>SPS</a:t>
            </a:r>
          </a:p>
        </p:txBody>
      </p:sp>
      <p:sp>
        <p:nvSpPr>
          <p:cNvPr id="32" name="TextBox 31">
            <a:extLst>
              <a:ext uri="{FF2B5EF4-FFF2-40B4-BE49-F238E27FC236}">
                <a16:creationId xmlns:a16="http://schemas.microsoft.com/office/drawing/2014/main" id="{D0CF2EDD-8072-3684-280B-DDCDBF6EBA75}"/>
              </a:ext>
            </a:extLst>
          </p:cNvPr>
          <p:cNvSpPr txBox="1"/>
          <p:nvPr/>
        </p:nvSpPr>
        <p:spPr>
          <a:xfrm>
            <a:off x="4443948" y="6113156"/>
            <a:ext cx="457176" cy="338554"/>
          </a:xfrm>
          <a:prstGeom prst="rect">
            <a:avLst/>
          </a:prstGeom>
          <a:noFill/>
        </p:spPr>
        <p:txBody>
          <a:bodyPr wrap="none" rtlCol="0">
            <a:spAutoFit/>
          </a:bodyPr>
          <a:lstStyle/>
          <a:p>
            <a:pPr>
              <a:spcBef>
                <a:spcPts val="3000"/>
              </a:spcBef>
            </a:pPr>
            <a:r>
              <a:rPr lang="en-GB" sz="1600" b="1" noProof="0" dirty="0">
                <a:solidFill>
                  <a:srgbClr val="FFFF00"/>
                </a:solidFill>
                <a:latin typeface="Helvetica" pitchFamily="2" charset="0"/>
                <a:ea typeface="Helvetica Light" charset="0"/>
                <a:cs typeface="Helvetica Light" charset="0"/>
                <a:sym typeface="Wingdings" pitchFamily="2" charset="2"/>
              </a:rPr>
              <a:t>PS</a:t>
            </a:r>
          </a:p>
        </p:txBody>
      </p:sp>
      <p:cxnSp>
        <p:nvCxnSpPr>
          <p:cNvPr id="5" name="Straight Connector 4">
            <a:extLst>
              <a:ext uri="{FF2B5EF4-FFF2-40B4-BE49-F238E27FC236}">
                <a16:creationId xmlns:a16="http://schemas.microsoft.com/office/drawing/2014/main" id="{5EC6654D-A06A-0B51-F4B0-91B98C0F14D2}"/>
              </a:ext>
            </a:extLst>
          </p:cNvPr>
          <p:cNvCxnSpPr>
            <a:stCxn id="32" idx="1"/>
          </p:cNvCxnSpPr>
          <p:nvPr/>
        </p:nvCxnSpPr>
        <p:spPr>
          <a:xfrm flipH="1" flipV="1">
            <a:off x="3864054" y="6073255"/>
            <a:ext cx="579895" cy="209179"/>
          </a:xfrm>
          <a:prstGeom prst="line">
            <a:avLst/>
          </a:prstGeom>
          <a:ln w="3175">
            <a:solidFill>
              <a:srgbClr val="FFFF00"/>
            </a:solidFill>
          </a:ln>
          <a:effectLst/>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EA970AE9-C733-C771-E468-E1F8659C6D5D}"/>
              </a:ext>
            </a:extLst>
          </p:cNvPr>
          <p:cNvSpPr txBox="1"/>
          <p:nvPr/>
        </p:nvSpPr>
        <p:spPr>
          <a:xfrm>
            <a:off x="210751" y="167737"/>
            <a:ext cx="3180679" cy="523220"/>
          </a:xfrm>
          <a:prstGeom prst="rect">
            <a:avLst/>
          </a:prstGeom>
          <a:noFill/>
        </p:spPr>
        <p:txBody>
          <a:bodyPr wrap="none" rtlCol="0">
            <a:spAutoFit/>
          </a:bodyPr>
          <a:lstStyle/>
          <a:p>
            <a:pPr>
              <a:spcBef>
                <a:spcPts val="3000"/>
              </a:spcBef>
            </a:pPr>
            <a:r>
              <a:rPr lang="en-GB" sz="2800" b="1" noProof="0" dirty="0">
                <a:solidFill>
                  <a:schemeClr val="bg1"/>
                </a:solidFill>
                <a:latin typeface="Helvetica" pitchFamily="2" charset="0"/>
                <a:ea typeface="Helvetica Light" charset="0"/>
                <a:cs typeface="Helvetica Light" charset="0"/>
                <a:sym typeface="Wingdings" pitchFamily="2" charset="2"/>
              </a:rPr>
              <a:t>LHC Experiments</a:t>
            </a:r>
          </a:p>
        </p:txBody>
      </p:sp>
      <p:sp>
        <p:nvSpPr>
          <p:cNvPr id="36" name="TextBox 35">
            <a:extLst>
              <a:ext uri="{FF2B5EF4-FFF2-40B4-BE49-F238E27FC236}">
                <a16:creationId xmlns:a16="http://schemas.microsoft.com/office/drawing/2014/main" id="{F3C93B2F-5C4F-927C-5432-C0FE1ACC7626}"/>
              </a:ext>
            </a:extLst>
          </p:cNvPr>
          <p:cNvSpPr txBox="1"/>
          <p:nvPr/>
        </p:nvSpPr>
        <p:spPr>
          <a:xfrm>
            <a:off x="210751" y="6322335"/>
            <a:ext cx="5765800" cy="369332"/>
          </a:xfrm>
          <a:prstGeom prst="rect">
            <a:avLst/>
          </a:prstGeom>
          <a:noFill/>
        </p:spPr>
        <p:txBody>
          <a:bodyPr wrap="square">
            <a:spAutoFit/>
          </a:bodyPr>
          <a:lstStyle/>
          <a:p>
            <a:pPr>
              <a:spcBef>
                <a:spcPts val="1200"/>
              </a:spcBef>
            </a:pPr>
            <a:r>
              <a:rPr lang="en-GB" b="1" noProof="0" dirty="0">
                <a:solidFill>
                  <a:schemeClr val="bg1"/>
                </a:solidFill>
                <a:latin typeface="Helvetica" pitchFamily="2" charset="0"/>
                <a:ea typeface="Helvetica Light" charset="0"/>
                <a:cs typeface="Helvetica Light" charset="0"/>
                <a:sym typeface="Wingdings" pitchFamily="2" charset="2"/>
              </a:rPr>
              <a:t>Areal view</a:t>
            </a:r>
          </a:p>
        </p:txBody>
      </p:sp>
    </p:spTree>
    <p:extLst>
      <p:ext uri="{BB962C8B-B14F-4D97-AF65-F5344CB8AC3E}">
        <p14:creationId xmlns:p14="http://schemas.microsoft.com/office/powerpoint/2010/main" val="174378530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par>
                                <p:cTn id="29" presetID="10"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4B23A-9177-D58C-51EF-129E5A7A9499}"/>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EA43AAAA-121E-BF9F-CBBB-D94BC34DDE65}"/>
              </a:ext>
            </a:extLst>
          </p:cNvPr>
          <p:cNvSpPr/>
          <p:nvPr/>
        </p:nvSpPr>
        <p:spPr>
          <a:xfrm>
            <a:off x="8681007" y="0"/>
            <a:ext cx="3588337" cy="6858000"/>
          </a:xfrm>
          <a:prstGeom prst="rect">
            <a:avLst/>
          </a:prstGeom>
          <a:solidFill>
            <a:srgbClr val="35748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57A6"/>
              </a:solidFill>
              <a:effectLst/>
              <a:uLnTx/>
              <a:uFillTx/>
              <a:latin typeface="Arial" panose="020B0604020202020204"/>
              <a:ea typeface="+mn-ea"/>
              <a:cs typeface="+mn-cs"/>
            </a:endParaRPr>
          </a:p>
        </p:txBody>
      </p:sp>
      <p:sp>
        <p:nvSpPr>
          <p:cNvPr id="4" name="Footer Placeholder 4">
            <a:extLst>
              <a:ext uri="{FF2B5EF4-FFF2-40B4-BE49-F238E27FC236}">
                <a16:creationId xmlns:a16="http://schemas.microsoft.com/office/drawing/2014/main" id="{00478852-9BBB-D37B-D8C1-63D5D7096B2A}"/>
              </a:ext>
            </a:extLst>
          </p:cNvPr>
          <p:cNvSpPr txBox="1">
            <a:spLocks/>
          </p:cNvSpPr>
          <p:nvPr/>
        </p:nvSpPr>
        <p:spPr>
          <a:xfrm>
            <a:off x="1229365" y="6440401"/>
            <a:ext cx="4114800" cy="246511"/>
          </a:xfrm>
          <a:prstGeom prst="rect">
            <a:avLst/>
          </a:prstGeom>
        </p:spPr>
        <p:txBody>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noProof="0" dirty="0"/>
              <a:t>Presentation</a:t>
            </a:r>
          </a:p>
        </p:txBody>
      </p:sp>
      <p:pic>
        <p:nvPicPr>
          <p:cNvPr id="6" name="Picture 5">
            <a:extLst>
              <a:ext uri="{FF2B5EF4-FFF2-40B4-BE49-F238E27FC236}">
                <a16:creationId xmlns:a16="http://schemas.microsoft.com/office/drawing/2014/main" id="{16A4F2FF-1897-3441-4CE8-42DCC7478E7C}"/>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r="-3765"/>
          <a:stretch/>
        </p:blipFill>
        <p:spPr>
          <a:xfrm>
            <a:off x="-11604" y="0"/>
            <a:ext cx="11150708" cy="6858000"/>
          </a:xfrm>
          <a:prstGeom prst="rect">
            <a:avLst/>
          </a:prstGeom>
        </p:spPr>
      </p:pic>
      <p:grpSp>
        <p:nvGrpSpPr>
          <p:cNvPr id="9" name="Group 8">
            <a:extLst>
              <a:ext uri="{FF2B5EF4-FFF2-40B4-BE49-F238E27FC236}">
                <a16:creationId xmlns:a16="http://schemas.microsoft.com/office/drawing/2014/main" id="{A41EBF38-433E-0ED5-EAEF-75DD56F973AB}"/>
              </a:ext>
            </a:extLst>
          </p:cNvPr>
          <p:cNvGrpSpPr/>
          <p:nvPr/>
        </p:nvGrpSpPr>
        <p:grpSpPr>
          <a:xfrm>
            <a:off x="4878836" y="547142"/>
            <a:ext cx="684915" cy="445262"/>
            <a:chOff x="4069826" y="1931507"/>
            <a:chExt cx="684915" cy="445262"/>
          </a:xfrm>
        </p:grpSpPr>
        <p:sp>
          <p:nvSpPr>
            <p:cNvPr id="10" name="TextBox 9">
              <a:extLst>
                <a:ext uri="{FF2B5EF4-FFF2-40B4-BE49-F238E27FC236}">
                  <a16:creationId xmlns:a16="http://schemas.microsoft.com/office/drawing/2014/main" id="{E1D3C9E2-D6BA-2919-D260-813579BD04A5}"/>
                </a:ext>
              </a:extLst>
            </p:cNvPr>
            <p:cNvSpPr txBox="1"/>
            <p:nvPr/>
          </p:nvSpPr>
          <p:spPr>
            <a:xfrm>
              <a:off x="4069826" y="1931507"/>
              <a:ext cx="684915" cy="400110"/>
            </a:xfrm>
            <a:prstGeom prst="rect">
              <a:avLst/>
            </a:prstGeom>
            <a:noFill/>
          </p:spPr>
          <p:txBody>
            <a:bodyPr wrap="square" rtlCol="0">
              <a:spAutoFit/>
            </a:bodyPr>
            <a:lstStyle/>
            <a:p>
              <a:pPr algn="ctr"/>
              <a:r>
                <a:rPr lang="en-GB" sz="2000" b="1" noProof="0" dirty="0">
                  <a:solidFill>
                    <a:schemeClr val="bg1"/>
                  </a:solidFill>
                </a:rPr>
                <a:t>CMS</a:t>
              </a:r>
            </a:p>
          </p:txBody>
        </p:sp>
        <p:sp>
          <p:nvSpPr>
            <p:cNvPr id="11" name="Triangle 10">
              <a:extLst>
                <a:ext uri="{FF2B5EF4-FFF2-40B4-BE49-F238E27FC236}">
                  <a16:creationId xmlns:a16="http://schemas.microsoft.com/office/drawing/2014/main" id="{C76F1898-6582-BE35-0F28-D64C80462DEE}"/>
                </a:ext>
              </a:extLst>
            </p:cNvPr>
            <p:cNvSpPr>
              <a:spLocks noChangeAspect="1"/>
            </p:cNvSpPr>
            <p:nvPr/>
          </p:nvSpPr>
          <p:spPr>
            <a:xfrm flipV="1">
              <a:off x="4354500" y="2304769"/>
              <a:ext cx="103483" cy="72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noProof="0" dirty="0"/>
            </a:p>
          </p:txBody>
        </p:sp>
      </p:grpSp>
      <p:grpSp>
        <p:nvGrpSpPr>
          <p:cNvPr id="12" name="Group 11">
            <a:extLst>
              <a:ext uri="{FF2B5EF4-FFF2-40B4-BE49-F238E27FC236}">
                <a16:creationId xmlns:a16="http://schemas.microsoft.com/office/drawing/2014/main" id="{B04907F3-4528-11DA-AECB-19FE6E7EA964}"/>
              </a:ext>
            </a:extLst>
          </p:cNvPr>
          <p:cNvGrpSpPr/>
          <p:nvPr/>
        </p:nvGrpSpPr>
        <p:grpSpPr>
          <a:xfrm>
            <a:off x="3391099" y="5126536"/>
            <a:ext cx="1474440" cy="452029"/>
            <a:chOff x="2833888" y="5510848"/>
            <a:chExt cx="1474440" cy="452029"/>
          </a:xfrm>
        </p:grpSpPr>
        <p:sp>
          <p:nvSpPr>
            <p:cNvPr id="13" name="Triangle 12">
              <a:extLst>
                <a:ext uri="{FF2B5EF4-FFF2-40B4-BE49-F238E27FC236}">
                  <a16:creationId xmlns:a16="http://schemas.microsoft.com/office/drawing/2014/main" id="{32C9BB5A-604B-BB0F-6DB7-AA574A220141}"/>
                </a:ext>
              </a:extLst>
            </p:cNvPr>
            <p:cNvSpPr>
              <a:spLocks noChangeAspect="1"/>
            </p:cNvSpPr>
            <p:nvPr/>
          </p:nvSpPr>
          <p:spPr>
            <a:xfrm flipV="1">
              <a:off x="3519613" y="5890877"/>
              <a:ext cx="103483" cy="72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14" name="TextBox 13">
              <a:extLst>
                <a:ext uri="{FF2B5EF4-FFF2-40B4-BE49-F238E27FC236}">
                  <a16:creationId xmlns:a16="http://schemas.microsoft.com/office/drawing/2014/main" id="{90D12D42-33B2-90B7-B776-5B6DBE95F3D6}"/>
                </a:ext>
              </a:extLst>
            </p:cNvPr>
            <p:cNvSpPr txBox="1"/>
            <p:nvPr/>
          </p:nvSpPr>
          <p:spPr>
            <a:xfrm>
              <a:off x="2833888" y="5510848"/>
              <a:ext cx="1474440" cy="400110"/>
            </a:xfrm>
            <a:prstGeom prst="rect">
              <a:avLst/>
            </a:prstGeom>
            <a:noFill/>
          </p:spPr>
          <p:txBody>
            <a:bodyPr wrap="square" rtlCol="0">
              <a:spAutoFit/>
            </a:bodyPr>
            <a:lstStyle/>
            <a:p>
              <a:pPr algn="ctr"/>
              <a:r>
                <a:rPr lang="en-GB" sz="2000" b="1" noProof="0" dirty="0">
                  <a:solidFill>
                    <a:schemeClr val="bg1"/>
                  </a:solidFill>
                </a:rPr>
                <a:t>ATLAS</a:t>
              </a:r>
            </a:p>
          </p:txBody>
        </p:sp>
      </p:grpSp>
      <p:grpSp>
        <p:nvGrpSpPr>
          <p:cNvPr id="15" name="Group 14">
            <a:extLst>
              <a:ext uri="{FF2B5EF4-FFF2-40B4-BE49-F238E27FC236}">
                <a16:creationId xmlns:a16="http://schemas.microsoft.com/office/drawing/2014/main" id="{D2350C1F-0629-F213-D46C-8BD087F0AEA6}"/>
              </a:ext>
            </a:extLst>
          </p:cNvPr>
          <p:cNvGrpSpPr/>
          <p:nvPr/>
        </p:nvGrpSpPr>
        <p:grpSpPr>
          <a:xfrm>
            <a:off x="6045979" y="5570555"/>
            <a:ext cx="744403" cy="414338"/>
            <a:chOff x="4973280" y="5801366"/>
            <a:chExt cx="744403" cy="667295"/>
          </a:xfrm>
        </p:grpSpPr>
        <p:sp>
          <p:nvSpPr>
            <p:cNvPr id="16" name="Triangle 15">
              <a:extLst>
                <a:ext uri="{FF2B5EF4-FFF2-40B4-BE49-F238E27FC236}">
                  <a16:creationId xmlns:a16="http://schemas.microsoft.com/office/drawing/2014/main" id="{9C4F8FE7-E9E7-BC79-BD0B-6B590E066B4D}"/>
                </a:ext>
              </a:extLst>
            </p:cNvPr>
            <p:cNvSpPr>
              <a:spLocks noChangeAspect="1"/>
            </p:cNvSpPr>
            <p:nvPr/>
          </p:nvSpPr>
          <p:spPr>
            <a:xfrm rot="10800000" flipV="1">
              <a:off x="5292594" y="5801366"/>
              <a:ext cx="103483" cy="72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noProof="0" dirty="0"/>
            </a:p>
          </p:txBody>
        </p:sp>
        <p:sp>
          <p:nvSpPr>
            <p:cNvPr id="17" name="TextBox 16">
              <a:extLst>
                <a:ext uri="{FF2B5EF4-FFF2-40B4-BE49-F238E27FC236}">
                  <a16:creationId xmlns:a16="http://schemas.microsoft.com/office/drawing/2014/main" id="{B3C77EEE-1E10-9508-F1B7-07FE61845DEE}"/>
                </a:ext>
              </a:extLst>
            </p:cNvPr>
            <p:cNvSpPr txBox="1"/>
            <p:nvPr/>
          </p:nvSpPr>
          <p:spPr>
            <a:xfrm>
              <a:off x="4973280" y="5824280"/>
              <a:ext cx="744403" cy="644381"/>
            </a:xfrm>
            <a:prstGeom prst="rect">
              <a:avLst/>
            </a:prstGeom>
            <a:noFill/>
          </p:spPr>
          <p:txBody>
            <a:bodyPr wrap="square" rtlCol="0">
              <a:spAutoFit/>
            </a:bodyPr>
            <a:lstStyle/>
            <a:p>
              <a:pPr algn="ctr"/>
              <a:r>
                <a:rPr lang="en-GB" sz="2000" b="1" noProof="0" dirty="0">
                  <a:solidFill>
                    <a:schemeClr val="bg1"/>
                  </a:solidFill>
                </a:rPr>
                <a:t>LHCb</a:t>
              </a:r>
            </a:p>
          </p:txBody>
        </p:sp>
      </p:grpSp>
      <p:grpSp>
        <p:nvGrpSpPr>
          <p:cNvPr id="20" name="Group 19">
            <a:extLst>
              <a:ext uri="{FF2B5EF4-FFF2-40B4-BE49-F238E27FC236}">
                <a16:creationId xmlns:a16="http://schemas.microsoft.com/office/drawing/2014/main" id="{D124E5F5-9E9D-B8D7-0C77-DBC84F549E3E}"/>
              </a:ext>
            </a:extLst>
          </p:cNvPr>
          <p:cNvGrpSpPr/>
          <p:nvPr/>
        </p:nvGrpSpPr>
        <p:grpSpPr>
          <a:xfrm>
            <a:off x="1834459" y="4868114"/>
            <a:ext cx="894376" cy="443350"/>
            <a:chOff x="1688068" y="5274592"/>
            <a:chExt cx="894376" cy="443350"/>
          </a:xfrm>
        </p:grpSpPr>
        <p:sp>
          <p:nvSpPr>
            <p:cNvPr id="21" name="Triangle 20">
              <a:extLst>
                <a:ext uri="{FF2B5EF4-FFF2-40B4-BE49-F238E27FC236}">
                  <a16:creationId xmlns:a16="http://schemas.microsoft.com/office/drawing/2014/main" id="{85174EB1-0AF7-1AEA-F238-010062A69379}"/>
                </a:ext>
              </a:extLst>
            </p:cNvPr>
            <p:cNvSpPr>
              <a:spLocks noChangeAspect="1"/>
            </p:cNvSpPr>
            <p:nvPr/>
          </p:nvSpPr>
          <p:spPr>
            <a:xfrm rot="10800000" flipV="1">
              <a:off x="2086788" y="5274592"/>
              <a:ext cx="103483" cy="72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noProof="0" dirty="0"/>
            </a:p>
          </p:txBody>
        </p:sp>
        <p:sp>
          <p:nvSpPr>
            <p:cNvPr id="22" name="TextBox 21">
              <a:extLst>
                <a:ext uri="{FF2B5EF4-FFF2-40B4-BE49-F238E27FC236}">
                  <a16:creationId xmlns:a16="http://schemas.microsoft.com/office/drawing/2014/main" id="{5149AF91-52E1-104F-AFC3-B38AC16FC3EE}"/>
                </a:ext>
              </a:extLst>
            </p:cNvPr>
            <p:cNvSpPr txBox="1"/>
            <p:nvPr/>
          </p:nvSpPr>
          <p:spPr>
            <a:xfrm>
              <a:off x="1688068" y="5317832"/>
              <a:ext cx="894376" cy="400110"/>
            </a:xfrm>
            <a:prstGeom prst="rect">
              <a:avLst/>
            </a:prstGeom>
            <a:noFill/>
          </p:spPr>
          <p:txBody>
            <a:bodyPr wrap="square" rtlCol="0">
              <a:spAutoFit/>
            </a:bodyPr>
            <a:lstStyle/>
            <a:p>
              <a:pPr algn="ctr"/>
              <a:r>
                <a:rPr lang="en-GB" sz="2000" b="1" noProof="0" dirty="0">
                  <a:solidFill>
                    <a:schemeClr val="bg1"/>
                  </a:solidFill>
                </a:rPr>
                <a:t>ALICE</a:t>
              </a:r>
            </a:p>
          </p:txBody>
        </p:sp>
      </p:grpSp>
      <p:sp>
        <p:nvSpPr>
          <p:cNvPr id="2" name="TextBox 1">
            <a:extLst>
              <a:ext uri="{FF2B5EF4-FFF2-40B4-BE49-F238E27FC236}">
                <a16:creationId xmlns:a16="http://schemas.microsoft.com/office/drawing/2014/main" id="{ACEA2B88-48B8-8E11-6B77-51FE509AE085}"/>
              </a:ext>
            </a:extLst>
          </p:cNvPr>
          <p:cNvSpPr txBox="1"/>
          <p:nvPr/>
        </p:nvSpPr>
        <p:spPr>
          <a:xfrm>
            <a:off x="2300366" y="2073883"/>
            <a:ext cx="604653" cy="338554"/>
          </a:xfrm>
          <a:prstGeom prst="rect">
            <a:avLst/>
          </a:prstGeom>
          <a:noFill/>
        </p:spPr>
        <p:txBody>
          <a:bodyPr wrap="none" rtlCol="0">
            <a:spAutoFit/>
          </a:bodyPr>
          <a:lstStyle/>
          <a:p>
            <a:pPr>
              <a:spcBef>
                <a:spcPts val="3000"/>
              </a:spcBef>
            </a:pPr>
            <a:r>
              <a:rPr lang="en-GB" sz="1600" b="1" noProof="0" dirty="0">
                <a:solidFill>
                  <a:srgbClr val="FFFF00"/>
                </a:solidFill>
                <a:latin typeface="Helvetica" pitchFamily="2" charset="0"/>
                <a:ea typeface="Helvetica Light" charset="0"/>
                <a:cs typeface="Helvetica Light" charset="0"/>
                <a:sym typeface="Wingdings" pitchFamily="2" charset="2"/>
              </a:rPr>
              <a:t>LHC</a:t>
            </a:r>
          </a:p>
        </p:txBody>
      </p:sp>
      <p:sp>
        <p:nvSpPr>
          <p:cNvPr id="30" name="TextBox 29">
            <a:extLst>
              <a:ext uri="{FF2B5EF4-FFF2-40B4-BE49-F238E27FC236}">
                <a16:creationId xmlns:a16="http://schemas.microsoft.com/office/drawing/2014/main" id="{404C7516-71F7-DDDD-3E44-5ED5650CA0F4}"/>
              </a:ext>
            </a:extLst>
          </p:cNvPr>
          <p:cNvSpPr txBox="1"/>
          <p:nvPr/>
        </p:nvSpPr>
        <p:spPr>
          <a:xfrm>
            <a:off x="4511422" y="4242978"/>
            <a:ext cx="593432" cy="338554"/>
          </a:xfrm>
          <a:prstGeom prst="rect">
            <a:avLst/>
          </a:prstGeom>
          <a:noFill/>
        </p:spPr>
        <p:txBody>
          <a:bodyPr wrap="none" rtlCol="0">
            <a:spAutoFit/>
          </a:bodyPr>
          <a:lstStyle/>
          <a:p>
            <a:pPr>
              <a:spcBef>
                <a:spcPts val="3000"/>
              </a:spcBef>
            </a:pPr>
            <a:r>
              <a:rPr lang="en-GB" sz="1600" b="1" noProof="0" dirty="0">
                <a:solidFill>
                  <a:srgbClr val="FFFF00"/>
                </a:solidFill>
                <a:latin typeface="Helvetica" pitchFamily="2" charset="0"/>
                <a:ea typeface="Helvetica Light" charset="0"/>
                <a:cs typeface="Helvetica Light" charset="0"/>
                <a:sym typeface="Wingdings" pitchFamily="2" charset="2"/>
              </a:rPr>
              <a:t>SPS</a:t>
            </a:r>
          </a:p>
        </p:txBody>
      </p:sp>
      <p:sp>
        <p:nvSpPr>
          <p:cNvPr id="36" name="TextBox 35">
            <a:extLst>
              <a:ext uri="{FF2B5EF4-FFF2-40B4-BE49-F238E27FC236}">
                <a16:creationId xmlns:a16="http://schemas.microsoft.com/office/drawing/2014/main" id="{F3C93B2F-5C4F-927C-5432-C0FE1ACC7626}"/>
              </a:ext>
            </a:extLst>
          </p:cNvPr>
          <p:cNvSpPr txBox="1"/>
          <p:nvPr/>
        </p:nvSpPr>
        <p:spPr>
          <a:xfrm>
            <a:off x="210027" y="6322335"/>
            <a:ext cx="5765800" cy="369332"/>
          </a:xfrm>
          <a:prstGeom prst="rect">
            <a:avLst/>
          </a:prstGeom>
          <a:noFill/>
        </p:spPr>
        <p:txBody>
          <a:bodyPr wrap="square">
            <a:spAutoFit/>
          </a:bodyPr>
          <a:lstStyle/>
          <a:p>
            <a:pPr>
              <a:spcBef>
                <a:spcPts val="1200"/>
              </a:spcBef>
            </a:pPr>
            <a:r>
              <a:rPr lang="en-GB" b="1" noProof="0" dirty="0">
                <a:solidFill>
                  <a:schemeClr val="bg1"/>
                </a:solidFill>
                <a:latin typeface="Helvetica" pitchFamily="2" charset="0"/>
                <a:ea typeface="Helvetica Light" charset="0"/>
                <a:cs typeface="Helvetica Light" charset="0"/>
                <a:sym typeface="Wingdings" pitchFamily="2" charset="2"/>
              </a:rPr>
              <a:t>Areal view</a:t>
            </a:r>
          </a:p>
        </p:txBody>
      </p:sp>
      <p:sp>
        <p:nvSpPr>
          <p:cNvPr id="38" name="TextBox 37">
            <a:extLst>
              <a:ext uri="{FF2B5EF4-FFF2-40B4-BE49-F238E27FC236}">
                <a16:creationId xmlns:a16="http://schemas.microsoft.com/office/drawing/2014/main" id="{03F6D71A-39AF-0BA7-CD09-3A7660239DFA}"/>
              </a:ext>
            </a:extLst>
          </p:cNvPr>
          <p:cNvSpPr txBox="1"/>
          <p:nvPr/>
        </p:nvSpPr>
        <p:spPr>
          <a:xfrm>
            <a:off x="4284338" y="3915250"/>
            <a:ext cx="2254207" cy="307777"/>
          </a:xfrm>
          <a:prstGeom prst="rect">
            <a:avLst/>
          </a:prstGeom>
          <a:noFill/>
        </p:spPr>
        <p:txBody>
          <a:bodyPr wrap="none" rtlCol="0">
            <a:spAutoFit/>
          </a:bodyPr>
          <a:lstStyle/>
          <a:p>
            <a:pPr>
              <a:spcBef>
                <a:spcPts val="3000"/>
              </a:spcBef>
            </a:pPr>
            <a:r>
              <a:rPr lang="en-GB" sz="1400" b="1" noProof="0" dirty="0">
                <a:solidFill>
                  <a:schemeClr val="bg1"/>
                </a:solidFill>
                <a:latin typeface="Helvetica" pitchFamily="2" charset="0"/>
                <a:ea typeface="Helvetica Light" charset="0"/>
                <a:cs typeface="Helvetica Light" charset="0"/>
                <a:sym typeface="Wingdings" pitchFamily="2" charset="2"/>
              </a:rPr>
              <a:t>NA62, NA64, </a:t>
            </a:r>
            <a:r>
              <a:rPr lang="en-GB" sz="1400" b="1" noProof="0" dirty="0" err="1">
                <a:solidFill>
                  <a:schemeClr val="bg1"/>
                </a:solidFill>
                <a:latin typeface="Helvetica" pitchFamily="2" charset="0"/>
                <a:ea typeface="Helvetica Light" charset="0"/>
                <a:cs typeface="Helvetica Light" charset="0"/>
                <a:sym typeface="Wingdings" pitchFamily="2" charset="2"/>
              </a:rPr>
              <a:t>SHiP</a:t>
            </a:r>
            <a:r>
              <a:rPr lang="en-GB" sz="1400" b="1" noProof="0" dirty="0">
                <a:solidFill>
                  <a:schemeClr val="bg1"/>
                </a:solidFill>
                <a:latin typeface="Helvetica" pitchFamily="2" charset="0"/>
                <a:ea typeface="Helvetica Light" charset="0"/>
                <a:cs typeface="Helvetica Light" charset="0"/>
                <a:sym typeface="Wingdings" pitchFamily="2" charset="2"/>
              </a:rPr>
              <a:t> (BDF)</a:t>
            </a:r>
          </a:p>
        </p:txBody>
      </p:sp>
      <p:sp>
        <p:nvSpPr>
          <p:cNvPr id="39" name="TextBox 38">
            <a:extLst>
              <a:ext uri="{FF2B5EF4-FFF2-40B4-BE49-F238E27FC236}">
                <a16:creationId xmlns:a16="http://schemas.microsoft.com/office/drawing/2014/main" id="{0504B336-8101-3019-D7B8-5B839D331FDF}"/>
              </a:ext>
            </a:extLst>
          </p:cNvPr>
          <p:cNvSpPr txBox="1"/>
          <p:nvPr/>
        </p:nvSpPr>
        <p:spPr>
          <a:xfrm>
            <a:off x="4228824" y="5798666"/>
            <a:ext cx="735714" cy="276999"/>
          </a:xfrm>
          <a:prstGeom prst="rect">
            <a:avLst/>
          </a:prstGeom>
          <a:noFill/>
        </p:spPr>
        <p:txBody>
          <a:bodyPr wrap="none" rtlCol="0">
            <a:spAutoFit/>
          </a:bodyPr>
          <a:lstStyle/>
          <a:p>
            <a:pPr>
              <a:spcBef>
                <a:spcPts val="3000"/>
              </a:spcBef>
            </a:pPr>
            <a:r>
              <a:rPr lang="en-GB" sz="1200" b="1" noProof="0" dirty="0">
                <a:solidFill>
                  <a:schemeClr val="bg1"/>
                </a:solidFill>
                <a:latin typeface="Helvetica" pitchFamily="2" charset="0"/>
                <a:ea typeface="Helvetica Light" charset="0"/>
                <a:cs typeface="Helvetica Light" charset="0"/>
                <a:sym typeface="Wingdings" pitchFamily="2" charset="2"/>
              </a:rPr>
              <a:t>FASER</a:t>
            </a:r>
            <a:r>
              <a:rPr lang="en-GB" sz="1050" b="1" noProof="0" dirty="0">
                <a:solidFill>
                  <a:schemeClr val="bg1"/>
                </a:solidFill>
                <a:latin typeface="Helvetica" pitchFamily="2" charset="0"/>
                <a:ea typeface="Helvetica Light" charset="0"/>
                <a:cs typeface="Helvetica Light" charset="0"/>
                <a:sym typeface="Wingdings" pitchFamily="2" charset="2"/>
              </a:rPr>
              <a:t> </a:t>
            </a:r>
          </a:p>
        </p:txBody>
      </p:sp>
      <p:sp>
        <p:nvSpPr>
          <p:cNvPr id="40" name="TextBox 39">
            <a:extLst>
              <a:ext uri="{FF2B5EF4-FFF2-40B4-BE49-F238E27FC236}">
                <a16:creationId xmlns:a16="http://schemas.microsoft.com/office/drawing/2014/main" id="{B586CA92-9EE4-2E5B-2E20-11BD1C070FD4}"/>
              </a:ext>
            </a:extLst>
          </p:cNvPr>
          <p:cNvSpPr txBox="1"/>
          <p:nvPr/>
        </p:nvSpPr>
        <p:spPr>
          <a:xfrm>
            <a:off x="3360572" y="5701583"/>
            <a:ext cx="508473" cy="276999"/>
          </a:xfrm>
          <a:prstGeom prst="rect">
            <a:avLst/>
          </a:prstGeom>
          <a:noFill/>
        </p:spPr>
        <p:txBody>
          <a:bodyPr wrap="none" rtlCol="0">
            <a:spAutoFit/>
          </a:bodyPr>
          <a:lstStyle/>
          <a:p>
            <a:pPr>
              <a:spcBef>
                <a:spcPts val="3000"/>
              </a:spcBef>
            </a:pPr>
            <a:r>
              <a:rPr lang="en-GB" sz="1200" b="1" noProof="0" dirty="0">
                <a:solidFill>
                  <a:schemeClr val="bg1"/>
                </a:solidFill>
                <a:latin typeface="Helvetica" pitchFamily="2" charset="0"/>
                <a:ea typeface="Helvetica Light" charset="0"/>
                <a:cs typeface="Helvetica Light" charset="0"/>
                <a:sym typeface="Wingdings" pitchFamily="2" charset="2"/>
              </a:rPr>
              <a:t>SND</a:t>
            </a:r>
          </a:p>
        </p:txBody>
      </p:sp>
      <p:sp>
        <p:nvSpPr>
          <p:cNvPr id="44" name="TextBox 43">
            <a:extLst>
              <a:ext uri="{FF2B5EF4-FFF2-40B4-BE49-F238E27FC236}">
                <a16:creationId xmlns:a16="http://schemas.microsoft.com/office/drawing/2014/main" id="{AE66C31E-DAD0-B15C-F1F0-EC26B18964FD}"/>
              </a:ext>
            </a:extLst>
          </p:cNvPr>
          <p:cNvSpPr txBox="1"/>
          <p:nvPr/>
        </p:nvSpPr>
        <p:spPr>
          <a:xfrm>
            <a:off x="4105316" y="5405203"/>
            <a:ext cx="676788" cy="246221"/>
          </a:xfrm>
          <a:prstGeom prst="rect">
            <a:avLst/>
          </a:prstGeom>
          <a:noFill/>
        </p:spPr>
        <p:txBody>
          <a:bodyPr wrap="none" rtlCol="0">
            <a:spAutoFit/>
          </a:bodyPr>
          <a:lstStyle/>
          <a:p>
            <a:pPr>
              <a:spcBef>
                <a:spcPts val="3000"/>
              </a:spcBef>
            </a:pPr>
            <a:r>
              <a:rPr lang="en-GB" sz="1000" b="1" noProof="0" dirty="0">
                <a:solidFill>
                  <a:schemeClr val="bg1"/>
                </a:solidFill>
                <a:latin typeface="Helvetica" pitchFamily="2" charset="0"/>
                <a:ea typeface="Helvetica Light" charset="0"/>
                <a:cs typeface="Helvetica Light" charset="0"/>
                <a:sym typeface="Wingdings" pitchFamily="2" charset="2"/>
              </a:rPr>
              <a:t>ANUBIS</a:t>
            </a:r>
          </a:p>
        </p:txBody>
      </p:sp>
      <p:sp>
        <p:nvSpPr>
          <p:cNvPr id="45" name="TextBox 44">
            <a:extLst>
              <a:ext uri="{FF2B5EF4-FFF2-40B4-BE49-F238E27FC236}">
                <a16:creationId xmlns:a16="http://schemas.microsoft.com/office/drawing/2014/main" id="{F3CD7807-21D8-C2DD-AED5-33ADC1B67731}"/>
              </a:ext>
            </a:extLst>
          </p:cNvPr>
          <p:cNvSpPr txBox="1"/>
          <p:nvPr/>
        </p:nvSpPr>
        <p:spPr>
          <a:xfrm>
            <a:off x="5453815" y="603555"/>
            <a:ext cx="1597342" cy="553998"/>
          </a:xfrm>
          <a:prstGeom prst="rect">
            <a:avLst/>
          </a:prstGeom>
          <a:noFill/>
        </p:spPr>
        <p:txBody>
          <a:bodyPr wrap="square" rtlCol="0">
            <a:spAutoFit/>
          </a:bodyPr>
          <a:lstStyle/>
          <a:p>
            <a:pPr>
              <a:spcBef>
                <a:spcPts val="3000"/>
              </a:spcBef>
            </a:pPr>
            <a:r>
              <a:rPr lang="en-GB" sz="1000" b="1" noProof="0" dirty="0">
                <a:solidFill>
                  <a:schemeClr val="bg1"/>
                </a:solidFill>
                <a:latin typeface="Helvetica" pitchFamily="2" charset="0"/>
                <a:ea typeface="Helvetica Light" charset="0"/>
                <a:cs typeface="Helvetica Light" charset="0"/>
                <a:sym typeface="Wingdings" pitchFamily="2" charset="2"/>
              </a:rPr>
              <a:t>FACET / PREFACE ?</a:t>
            </a:r>
          </a:p>
          <a:p>
            <a:r>
              <a:rPr lang="en-GB" sz="1000" b="1" noProof="0" dirty="0">
                <a:solidFill>
                  <a:schemeClr val="bg1"/>
                </a:solidFill>
                <a:latin typeface="Helvetica" pitchFamily="2" charset="0"/>
                <a:ea typeface="Helvetica Light" charset="0"/>
                <a:cs typeface="Helvetica Light" charset="0"/>
                <a:sym typeface="Wingdings" pitchFamily="2" charset="2"/>
              </a:rPr>
              <a:t>MATHUSLA ? </a:t>
            </a:r>
          </a:p>
          <a:p>
            <a:r>
              <a:rPr lang="en-GB" sz="1000" b="1" noProof="0" dirty="0" err="1">
                <a:solidFill>
                  <a:srgbClr val="FFFFFF"/>
                </a:solidFill>
                <a:latin typeface="Helvetica" pitchFamily="2" charset="0"/>
                <a:ea typeface="Helvetica Light" charset="0"/>
                <a:cs typeface="Helvetica Light" charset="0"/>
                <a:sym typeface="Wingdings" pitchFamily="2" charset="2"/>
              </a:rPr>
              <a:t>MilliQan</a:t>
            </a:r>
            <a:endParaRPr lang="en-GB" sz="1000" b="1" noProof="0" dirty="0">
              <a:solidFill>
                <a:schemeClr val="bg1"/>
              </a:solidFill>
              <a:latin typeface="Helvetica" pitchFamily="2" charset="0"/>
              <a:ea typeface="Helvetica Light" charset="0"/>
              <a:cs typeface="Helvetica Light" charset="0"/>
              <a:sym typeface="Wingdings" pitchFamily="2" charset="2"/>
            </a:endParaRPr>
          </a:p>
        </p:txBody>
      </p:sp>
      <p:sp>
        <p:nvSpPr>
          <p:cNvPr id="46" name="TextBox 45">
            <a:extLst>
              <a:ext uri="{FF2B5EF4-FFF2-40B4-BE49-F238E27FC236}">
                <a16:creationId xmlns:a16="http://schemas.microsoft.com/office/drawing/2014/main" id="{D17B59C0-18BE-49F1-C3FB-0D8EDDBA079D}"/>
              </a:ext>
            </a:extLst>
          </p:cNvPr>
          <p:cNvSpPr txBox="1"/>
          <p:nvPr/>
        </p:nvSpPr>
        <p:spPr>
          <a:xfrm>
            <a:off x="6062080" y="5891226"/>
            <a:ext cx="2178319" cy="400110"/>
          </a:xfrm>
          <a:prstGeom prst="rect">
            <a:avLst/>
          </a:prstGeom>
          <a:noFill/>
        </p:spPr>
        <p:txBody>
          <a:bodyPr wrap="square" rtlCol="0">
            <a:spAutoFit/>
          </a:bodyPr>
          <a:lstStyle/>
          <a:p>
            <a:pPr>
              <a:spcBef>
                <a:spcPts val="3000"/>
              </a:spcBef>
            </a:pPr>
            <a:r>
              <a:rPr lang="en-GB" sz="1000" b="1" noProof="0" dirty="0" err="1">
                <a:solidFill>
                  <a:schemeClr val="bg1"/>
                </a:solidFill>
                <a:latin typeface="Helvetica" pitchFamily="2" charset="0"/>
                <a:ea typeface="Helvetica Light" charset="0"/>
                <a:cs typeface="Helvetica Light" charset="0"/>
                <a:sym typeface="Wingdings" pitchFamily="2" charset="2"/>
              </a:rPr>
              <a:t>MoEDAL</a:t>
            </a:r>
            <a:r>
              <a:rPr lang="en-GB" sz="1000" b="1" noProof="0" dirty="0">
                <a:solidFill>
                  <a:schemeClr val="bg1"/>
                </a:solidFill>
                <a:latin typeface="Helvetica" pitchFamily="2" charset="0"/>
                <a:ea typeface="Helvetica Light" charset="0"/>
                <a:cs typeface="Helvetica Light" charset="0"/>
                <a:sym typeface="Wingdings" pitchFamily="2" charset="2"/>
              </a:rPr>
              <a:t> / MoEDAL-MAPP-1/2 ?</a:t>
            </a:r>
          </a:p>
          <a:p>
            <a:r>
              <a:rPr lang="en-GB" sz="1000" b="1" noProof="0" dirty="0">
                <a:solidFill>
                  <a:schemeClr val="bg1"/>
                </a:solidFill>
                <a:latin typeface="Helvetica" pitchFamily="2" charset="0"/>
                <a:ea typeface="Helvetica Light" charset="0"/>
                <a:cs typeface="Helvetica Light" charset="0"/>
                <a:sym typeface="Wingdings" pitchFamily="2" charset="2"/>
              </a:rPr>
              <a:t>CODEX-b/β ?</a:t>
            </a:r>
          </a:p>
        </p:txBody>
      </p:sp>
      <p:sp>
        <p:nvSpPr>
          <p:cNvPr id="47" name="TextBox 46">
            <a:extLst>
              <a:ext uri="{FF2B5EF4-FFF2-40B4-BE49-F238E27FC236}">
                <a16:creationId xmlns:a16="http://schemas.microsoft.com/office/drawing/2014/main" id="{BADA8151-D71A-1518-D76E-F28C79921D27}"/>
              </a:ext>
            </a:extLst>
          </p:cNvPr>
          <p:cNvSpPr txBox="1"/>
          <p:nvPr/>
        </p:nvSpPr>
        <p:spPr>
          <a:xfrm>
            <a:off x="4533302" y="1026651"/>
            <a:ext cx="1059827" cy="369332"/>
          </a:xfrm>
          <a:prstGeom prst="rect">
            <a:avLst/>
          </a:prstGeom>
          <a:noFill/>
        </p:spPr>
        <p:txBody>
          <a:bodyPr wrap="square" rtlCol="0">
            <a:spAutoFit/>
          </a:bodyPr>
          <a:lstStyle/>
          <a:p>
            <a:pPr>
              <a:spcBef>
                <a:spcPts val="3000"/>
              </a:spcBef>
            </a:pPr>
            <a:r>
              <a:rPr lang="en-GB" sz="1000" noProof="0" dirty="0">
                <a:solidFill>
                  <a:schemeClr val="bg1"/>
                </a:solidFill>
                <a:latin typeface="Helvetica" pitchFamily="2" charset="0"/>
                <a:ea typeface="Helvetica Light" charset="0"/>
                <a:cs typeface="Helvetica Light" charset="0"/>
                <a:sym typeface="Wingdings" pitchFamily="2" charset="2"/>
              </a:rPr>
              <a:t>SHIFT </a:t>
            </a:r>
          </a:p>
          <a:p>
            <a:r>
              <a:rPr lang="en-GB" sz="800" noProof="0" dirty="0">
                <a:solidFill>
                  <a:schemeClr val="bg1"/>
                </a:solidFill>
                <a:latin typeface="Helvetica" pitchFamily="2" charset="0"/>
                <a:ea typeface="Helvetica Light" charset="0"/>
                <a:cs typeface="Helvetica Light" charset="0"/>
                <a:sym typeface="Wingdings" pitchFamily="2" charset="2"/>
              </a:rPr>
              <a:t>(gaseous target)</a:t>
            </a:r>
            <a:endParaRPr lang="en-GB" sz="900" noProof="0" dirty="0">
              <a:solidFill>
                <a:schemeClr val="bg1"/>
              </a:solidFill>
              <a:latin typeface="Helvetica" pitchFamily="2" charset="0"/>
              <a:ea typeface="Helvetica Light" charset="0"/>
              <a:cs typeface="Helvetica Light" charset="0"/>
              <a:sym typeface="Wingdings" pitchFamily="2" charset="2"/>
            </a:endParaRPr>
          </a:p>
        </p:txBody>
      </p:sp>
      <p:sp>
        <p:nvSpPr>
          <p:cNvPr id="50" name="TextBox 49">
            <a:extLst>
              <a:ext uri="{FF2B5EF4-FFF2-40B4-BE49-F238E27FC236}">
                <a16:creationId xmlns:a16="http://schemas.microsoft.com/office/drawing/2014/main" id="{CB541BCA-83CE-E28F-7724-B0E06A594DF8}"/>
              </a:ext>
            </a:extLst>
          </p:cNvPr>
          <p:cNvSpPr txBox="1"/>
          <p:nvPr/>
        </p:nvSpPr>
        <p:spPr>
          <a:xfrm>
            <a:off x="2663778" y="5470160"/>
            <a:ext cx="614271" cy="276999"/>
          </a:xfrm>
          <a:prstGeom prst="rect">
            <a:avLst/>
          </a:prstGeom>
          <a:noFill/>
        </p:spPr>
        <p:txBody>
          <a:bodyPr wrap="none" rtlCol="0">
            <a:spAutoFit/>
          </a:bodyPr>
          <a:lstStyle/>
          <a:p>
            <a:pPr>
              <a:spcBef>
                <a:spcPts val="3000"/>
              </a:spcBef>
            </a:pPr>
            <a:r>
              <a:rPr lang="en-GB" sz="1200" b="1" noProof="0" dirty="0">
                <a:solidFill>
                  <a:schemeClr val="bg1"/>
                </a:solidFill>
                <a:latin typeface="Helvetica" pitchFamily="2" charset="0"/>
                <a:ea typeface="Helvetica Light" charset="0"/>
                <a:cs typeface="Helvetica Light" charset="0"/>
                <a:sym typeface="Wingdings" pitchFamily="2" charset="2"/>
              </a:rPr>
              <a:t>FPF ?</a:t>
            </a:r>
          </a:p>
        </p:txBody>
      </p:sp>
      <p:sp>
        <p:nvSpPr>
          <p:cNvPr id="32" name="TextBox 31">
            <a:extLst>
              <a:ext uri="{FF2B5EF4-FFF2-40B4-BE49-F238E27FC236}">
                <a16:creationId xmlns:a16="http://schemas.microsoft.com/office/drawing/2014/main" id="{B9515E98-E0BE-C607-B438-70963DD1175A}"/>
              </a:ext>
            </a:extLst>
          </p:cNvPr>
          <p:cNvSpPr txBox="1"/>
          <p:nvPr/>
        </p:nvSpPr>
        <p:spPr>
          <a:xfrm>
            <a:off x="210751" y="167737"/>
            <a:ext cx="3180679" cy="523220"/>
          </a:xfrm>
          <a:prstGeom prst="rect">
            <a:avLst/>
          </a:prstGeom>
          <a:noFill/>
        </p:spPr>
        <p:txBody>
          <a:bodyPr wrap="none" rtlCol="0">
            <a:spAutoFit/>
          </a:bodyPr>
          <a:lstStyle/>
          <a:p>
            <a:pPr>
              <a:spcBef>
                <a:spcPts val="3000"/>
              </a:spcBef>
            </a:pPr>
            <a:r>
              <a:rPr lang="en-GB" sz="2800" b="1" noProof="0" dirty="0">
                <a:solidFill>
                  <a:schemeClr val="bg1"/>
                </a:solidFill>
                <a:latin typeface="Helvetica" pitchFamily="2" charset="0"/>
                <a:ea typeface="Helvetica Light" charset="0"/>
                <a:cs typeface="Helvetica Light" charset="0"/>
                <a:sym typeface="Wingdings" pitchFamily="2" charset="2"/>
              </a:rPr>
              <a:t>LHC Experiments</a:t>
            </a:r>
          </a:p>
        </p:txBody>
      </p:sp>
    </p:spTree>
    <p:extLst>
      <p:ext uri="{BB962C8B-B14F-4D97-AF65-F5344CB8AC3E}">
        <p14:creationId xmlns:p14="http://schemas.microsoft.com/office/powerpoint/2010/main" val="340280367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FF827-80E1-2B50-1809-09297091AF24}"/>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0C2C76E5-B3A4-7A95-0CE3-276E8A8FC910}"/>
              </a:ext>
            </a:extLst>
          </p:cNvPr>
          <p:cNvSpPr/>
          <p:nvPr/>
        </p:nvSpPr>
        <p:spPr>
          <a:xfrm>
            <a:off x="8681007" y="0"/>
            <a:ext cx="3588337" cy="6858000"/>
          </a:xfrm>
          <a:prstGeom prst="rect">
            <a:avLst/>
          </a:prstGeom>
          <a:solidFill>
            <a:srgbClr val="35748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57A6"/>
              </a:solidFill>
              <a:effectLst/>
              <a:uLnTx/>
              <a:uFillTx/>
              <a:latin typeface="Arial" panose="020B0604020202020204"/>
              <a:ea typeface="+mn-ea"/>
              <a:cs typeface="+mn-cs"/>
            </a:endParaRPr>
          </a:p>
        </p:txBody>
      </p:sp>
      <p:sp>
        <p:nvSpPr>
          <p:cNvPr id="4" name="Footer Placeholder 4">
            <a:extLst>
              <a:ext uri="{FF2B5EF4-FFF2-40B4-BE49-F238E27FC236}">
                <a16:creationId xmlns:a16="http://schemas.microsoft.com/office/drawing/2014/main" id="{E26E311F-457B-E3AD-1F6C-27766352D359}"/>
              </a:ext>
            </a:extLst>
          </p:cNvPr>
          <p:cNvSpPr txBox="1">
            <a:spLocks/>
          </p:cNvSpPr>
          <p:nvPr/>
        </p:nvSpPr>
        <p:spPr>
          <a:xfrm>
            <a:off x="1229365" y="6440401"/>
            <a:ext cx="4114800" cy="246511"/>
          </a:xfrm>
          <a:prstGeom prst="rect">
            <a:avLst/>
          </a:prstGeom>
        </p:spPr>
        <p:txBody>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noProof="0" dirty="0"/>
              <a:t>Presentation</a:t>
            </a:r>
          </a:p>
        </p:txBody>
      </p:sp>
      <p:pic>
        <p:nvPicPr>
          <p:cNvPr id="6" name="Picture 5">
            <a:extLst>
              <a:ext uri="{FF2B5EF4-FFF2-40B4-BE49-F238E27FC236}">
                <a16:creationId xmlns:a16="http://schemas.microsoft.com/office/drawing/2014/main" id="{224EEE7F-5571-AD62-2EB8-67E8DE6AE0DA}"/>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r="-3765"/>
          <a:stretch/>
        </p:blipFill>
        <p:spPr>
          <a:xfrm>
            <a:off x="-11604" y="0"/>
            <a:ext cx="11150708" cy="6858000"/>
          </a:xfrm>
          <a:prstGeom prst="rect">
            <a:avLst/>
          </a:prstGeom>
        </p:spPr>
      </p:pic>
      <p:grpSp>
        <p:nvGrpSpPr>
          <p:cNvPr id="9" name="Group 8">
            <a:extLst>
              <a:ext uri="{FF2B5EF4-FFF2-40B4-BE49-F238E27FC236}">
                <a16:creationId xmlns:a16="http://schemas.microsoft.com/office/drawing/2014/main" id="{85DD97DB-C687-966A-1F76-F2561C20BBEE}"/>
              </a:ext>
            </a:extLst>
          </p:cNvPr>
          <p:cNvGrpSpPr/>
          <p:nvPr/>
        </p:nvGrpSpPr>
        <p:grpSpPr>
          <a:xfrm>
            <a:off x="4878836" y="547142"/>
            <a:ext cx="684915" cy="445262"/>
            <a:chOff x="4069826" y="1931507"/>
            <a:chExt cx="684915" cy="445262"/>
          </a:xfrm>
        </p:grpSpPr>
        <p:sp>
          <p:nvSpPr>
            <p:cNvPr id="10" name="TextBox 9">
              <a:extLst>
                <a:ext uri="{FF2B5EF4-FFF2-40B4-BE49-F238E27FC236}">
                  <a16:creationId xmlns:a16="http://schemas.microsoft.com/office/drawing/2014/main" id="{54A7F104-AD7A-26B9-75FE-C3207AFC90A1}"/>
                </a:ext>
              </a:extLst>
            </p:cNvPr>
            <p:cNvSpPr txBox="1"/>
            <p:nvPr/>
          </p:nvSpPr>
          <p:spPr>
            <a:xfrm>
              <a:off x="4069826" y="1931507"/>
              <a:ext cx="684915" cy="400110"/>
            </a:xfrm>
            <a:prstGeom prst="rect">
              <a:avLst/>
            </a:prstGeom>
            <a:noFill/>
          </p:spPr>
          <p:txBody>
            <a:bodyPr wrap="square" rtlCol="0">
              <a:spAutoFit/>
            </a:bodyPr>
            <a:lstStyle/>
            <a:p>
              <a:pPr algn="ctr"/>
              <a:r>
                <a:rPr lang="en-GB" sz="2000" b="1" noProof="0" dirty="0">
                  <a:solidFill>
                    <a:schemeClr val="bg1"/>
                  </a:solidFill>
                </a:rPr>
                <a:t>CMS</a:t>
              </a:r>
            </a:p>
          </p:txBody>
        </p:sp>
        <p:sp>
          <p:nvSpPr>
            <p:cNvPr id="11" name="Triangle 10">
              <a:extLst>
                <a:ext uri="{FF2B5EF4-FFF2-40B4-BE49-F238E27FC236}">
                  <a16:creationId xmlns:a16="http://schemas.microsoft.com/office/drawing/2014/main" id="{7D54B4E5-275B-A855-9643-E4BADB9E682B}"/>
                </a:ext>
              </a:extLst>
            </p:cNvPr>
            <p:cNvSpPr>
              <a:spLocks noChangeAspect="1"/>
            </p:cNvSpPr>
            <p:nvPr/>
          </p:nvSpPr>
          <p:spPr>
            <a:xfrm flipV="1">
              <a:off x="4354500" y="2304769"/>
              <a:ext cx="103483" cy="72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noProof="0" dirty="0"/>
            </a:p>
          </p:txBody>
        </p:sp>
      </p:grpSp>
      <p:grpSp>
        <p:nvGrpSpPr>
          <p:cNvPr id="12" name="Group 11">
            <a:extLst>
              <a:ext uri="{FF2B5EF4-FFF2-40B4-BE49-F238E27FC236}">
                <a16:creationId xmlns:a16="http://schemas.microsoft.com/office/drawing/2014/main" id="{13C01A82-70F9-4848-3992-DC7713AEDE49}"/>
              </a:ext>
            </a:extLst>
          </p:cNvPr>
          <p:cNvGrpSpPr/>
          <p:nvPr/>
        </p:nvGrpSpPr>
        <p:grpSpPr>
          <a:xfrm>
            <a:off x="3391099" y="5126536"/>
            <a:ext cx="1474440" cy="452029"/>
            <a:chOff x="2833888" y="5510848"/>
            <a:chExt cx="1474440" cy="452029"/>
          </a:xfrm>
        </p:grpSpPr>
        <p:sp>
          <p:nvSpPr>
            <p:cNvPr id="13" name="Triangle 12">
              <a:extLst>
                <a:ext uri="{FF2B5EF4-FFF2-40B4-BE49-F238E27FC236}">
                  <a16:creationId xmlns:a16="http://schemas.microsoft.com/office/drawing/2014/main" id="{D4200054-4C1E-8AA9-8526-BB7417C48E9F}"/>
                </a:ext>
              </a:extLst>
            </p:cNvPr>
            <p:cNvSpPr>
              <a:spLocks noChangeAspect="1"/>
            </p:cNvSpPr>
            <p:nvPr/>
          </p:nvSpPr>
          <p:spPr>
            <a:xfrm flipV="1">
              <a:off x="3519613" y="5890877"/>
              <a:ext cx="103483" cy="72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14" name="TextBox 13">
              <a:extLst>
                <a:ext uri="{FF2B5EF4-FFF2-40B4-BE49-F238E27FC236}">
                  <a16:creationId xmlns:a16="http://schemas.microsoft.com/office/drawing/2014/main" id="{54958071-ED2E-744B-ABE4-310502623BAD}"/>
                </a:ext>
              </a:extLst>
            </p:cNvPr>
            <p:cNvSpPr txBox="1"/>
            <p:nvPr/>
          </p:nvSpPr>
          <p:spPr>
            <a:xfrm>
              <a:off x="2833888" y="5510848"/>
              <a:ext cx="1474440" cy="400110"/>
            </a:xfrm>
            <a:prstGeom prst="rect">
              <a:avLst/>
            </a:prstGeom>
            <a:noFill/>
          </p:spPr>
          <p:txBody>
            <a:bodyPr wrap="square" rtlCol="0">
              <a:spAutoFit/>
            </a:bodyPr>
            <a:lstStyle/>
            <a:p>
              <a:pPr algn="ctr"/>
              <a:r>
                <a:rPr lang="en-GB" sz="2000" b="1" noProof="0" dirty="0">
                  <a:solidFill>
                    <a:schemeClr val="bg1"/>
                  </a:solidFill>
                </a:rPr>
                <a:t>ATLAS</a:t>
              </a:r>
            </a:p>
          </p:txBody>
        </p:sp>
      </p:grpSp>
      <p:grpSp>
        <p:nvGrpSpPr>
          <p:cNvPr id="15" name="Group 14">
            <a:extLst>
              <a:ext uri="{FF2B5EF4-FFF2-40B4-BE49-F238E27FC236}">
                <a16:creationId xmlns:a16="http://schemas.microsoft.com/office/drawing/2014/main" id="{98CE31BD-C375-381C-7326-E2D995E53731}"/>
              </a:ext>
            </a:extLst>
          </p:cNvPr>
          <p:cNvGrpSpPr/>
          <p:nvPr/>
        </p:nvGrpSpPr>
        <p:grpSpPr>
          <a:xfrm>
            <a:off x="6045979" y="5570555"/>
            <a:ext cx="744403" cy="414338"/>
            <a:chOff x="4973280" y="5801366"/>
            <a:chExt cx="744403" cy="667295"/>
          </a:xfrm>
        </p:grpSpPr>
        <p:sp>
          <p:nvSpPr>
            <p:cNvPr id="16" name="Triangle 15">
              <a:extLst>
                <a:ext uri="{FF2B5EF4-FFF2-40B4-BE49-F238E27FC236}">
                  <a16:creationId xmlns:a16="http://schemas.microsoft.com/office/drawing/2014/main" id="{DF416B1A-DCA7-1954-C0D1-8C24F4371A98}"/>
                </a:ext>
              </a:extLst>
            </p:cNvPr>
            <p:cNvSpPr>
              <a:spLocks noChangeAspect="1"/>
            </p:cNvSpPr>
            <p:nvPr/>
          </p:nvSpPr>
          <p:spPr>
            <a:xfrm rot="10800000" flipV="1">
              <a:off x="5292594" y="5801366"/>
              <a:ext cx="103483" cy="72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noProof="0" dirty="0"/>
            </a:p>
          </p:txBody>
        </p:sp>
        <p:sp>
          <p:nvSpPr>
            <p:cNvPr id="17" name="TextBox 16">
              <a:extLst>
                <a:ext uri="{FF2B5EF4-FFF2-40B4-BE49-F238E27FC236}">
                  <a16:creationId xmlns:a16="http://schemas.microsoft.com/office/drawing/2014/main" id="{153D720E-1E0E-E35E-6438-1F55903F520C}"/>
                </a:ext>
              </a:extLst>
            </p:cNvPr>
            <p:cNvSpPr txBox="1"/>
            <p:nvPr/>
          </p:nvSpPr>
          <p:spPr>
            <a:xfrm>
              <a:off x="4973280" y="5824280"/>
              <a:ext cx="744403" cy="644381"/>
            </a:xfrm>
            <a:prstGeom prst="rect">
              <a:avLst/>
            </a:prstGeom>
            <a:noFill/>
          </p:spPr>
          <p:txBody>
            <a:bodyPr wrap="square" rtlCol="0">
              <a:spAutoFit/>
            </a:bodyPr>
            <a:lstStyle/>
            <a:p>
              <a:pPr algn="ctr"/>
              <a:r>
                <a:rPr lang="en-GB" sz="2000" b="1" noProof="0" dirty="0">
                  <a:solidFill>
                    <a:schemeClr val="bg1"/>
                  </a:solidFill>
                </a:rPr>
                <a:t>LHCb</a:t>
              </a:r>
            </a:p>
          </p:txBody>
        </p:sp>
      </p:grpSp>
      <p:grpSp>
        <p:nvGrpSpPr>
          <p:cNvPr id="20" name="Group 19">
            <a:extLst>
              <a:ext uri="{FF2B5EF4-FFF2-40B4-BE49-F238E27FC236}">
                <a16:creationId xmlns:a16="http://schemas.microsoft.com/office/drawing/2014/main" id="{DFB3FD41-112F-8CDD-9CF9-D7BEB73E225C}"/>
              </a:ext>
            </a:extLst>
          </p:cNvPr>
          <p:cNvGrpSpPr/>
          <p:nvPr/>
        </p:nvGrpSpPr>
        <p:grpSpPr>
          <a:xfrm>
            <a:off x="1834459" y="4868114"/>
            <a:ext cx="894376" cy="443350"/>
            <a:chOff x="1688068" y="5274592"/>
            <a:chExt cx="894376" cy="443350"/>
          </a:xfrm>
        </p:grpSpPr>
        <p:sp>
          <p:nvSpPr>
            <p:cNvPr id="21" name="Triangle 20">
              <a:extLst>
                <a:ext uri="{FF2B5EF4-FFF2-40B4-BE49-F238E27FC236}">
                  <a16:creationId xmlns:a16="http://schemas.microsoft.com/office/drawing/2014/main" id="{C5A2F1C2-E330-48C1-79CD-F4339DFA22D5}"/>
                </a:ext>
              </a:extLst>
            </p:cNvPr>
            <p:cNvSpPr>
              <a:spLocks noChangeAspect="1"/>
            </p:cNvSpPr>
            <p:nvPr/>
          </p:nvSpPr>
          <p:spPr>
            <a:xfrm rot="10800000" flipV="1">
              <a:off x="2086788" y="5274592"/>
              <a:ext cx="103483" cy="72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noProof="0" dirty="0"/>
            </a:p>
          </p:txBody>
        </p:sp>
        <p:sp>
          <p:nvSpPr>
            <p:cNvPr id="22" name="TextBox 21">
              <a:extLst>
                <a:ext uri="{FF2B5EF4-FFF2-40B4-BE49-F238E27FC236}">
                  <a16:creationId xmlns:a16="http://schemas.microsoft.com/office/drawing/2014/main" id="{1C1FBAA2-A360-F7D7-2A66-98C42F69765C}"/>
                </a:ext>
              </a:extLst>
            </p:cNvPr>
            <p:cNvSpPr txBox="1"/>
            <p:nvPr/>
          </p:nvSpPr>
          <p:spPr>
            <a:xfrm>
              <a:off x="1688068" y="5317832"/>
              <a:ext cx="894376" cy="400110"/>
            </a:xfrm>
            <a:prstGeom prst="rect">
              <a:avLst/>
            </a:prstGeom>
            <a:noFill/>
          </p:spPr>
          <p:txBody>
            <a:bodyPr wrap="square" rtlCol="0">
              <a:spAutoFit/>
            </a:bodyPr>
            <a:lstStyle/>
            <a:p>
              <a:pPr algn="ctr"/>
              <a:r>
                <a:rPr lang="en-GB" sz="2000" b="1" noProof="0" dirty="0">
                  <a:solidFill>
                    <a:schemeClr val="bg1"/>
                  </a:solidFill>
                </a:rPr>
                <a:t>ALICE</a:t>
              </a:r>
            </a:p>
          </p:txBody>
        </p:sp>
      </p:grpSp>
      <p:sp>
        <p:nvSpPr>
          <p:cNvPr id="2" name="TextBox 1">
            <a:extLst>
              <a:ext uri="{FF2B5EF4-FFF2-40B4-BE49-F238E27FC236}">
                <a16:creationId xmlns:a16="http://schemas.microsoft.com/office/drawing/2014/main" id="{4C888F51-8426-FB32-6342-A94F115C3596}"/>
              </a:ext>
            </a:extLst>
          </p:cNvPr>
          <p:cNvSpPr txBox="1"/>
          <p:nvPr/>
        </p:nvSpPr>
        <p:spPr>
          <a:xfrm>
            <a:off x="2300366" y="2073883"/>
            <a:ext cx="604653" cy="338554"/>
          </a:xfrm>
          <a:prstGeom prst="rect">
            <a:avLst/>
          </a:prstGeom>
          <a:noFill/>
        </p:spPr>
        <p:txBody>
          <a:bodyPr wrap="none" rtlCol="0">
            <a:spAutoFit/>
          </a:bodyPr>
          <a:lstStyle/>
          <a:p>
            <a:pPr>
              <a:spcBef>
                <a:spcPts val="3000"/>
              </a:spcBef>
            </a:pPr>
            <a:r>
              <a:rPr lang="en-GB" sz="1600" b="1" noProof="0" dirty="0">
                <a:solidFill>
                  <a:srgbClr val="FFFF00"/>
                </a:solidFill>
                <a:latin typeface="Helvetica" pitchFamily="2" charset="0"/>
                <a:ea typeface="Helvetica Light" charset="0"/>
                <a:cs typeface="Helvetica Light" charset="0"/>
                <a:sym typeface="Wingdings" pitchFamily="2" charset="2"/>
              </a:rPr>
              <a:t>LHC</a:t>
            </a:r>
          </a:p>
        </p:txBody>
      </p:sp>
      <p:sp>
        <p:nvSpPr>
          <p:cNvPr id="30" name="TextBox 29">
            <a:extLst>
              <a:ext uri="{FF2B5EF4-FFF2-40B4-BE49-F238E27FC236}">
                <a16:creationId xmlns:a16="http://schemas.microsoft.com/office/drawing/2014/main" id="{F8E3C425-6C30-0FF6-293D-AFFCF9106C17}"/>
              </a:ext>
            </a:extLst>
          </p:cNvPr>
          <p:cNvSpPr txBox="1"/>
          <p:nvPr/>
        </p:nvSpPr>
        <p:spPr>
          <a:xfrm>
            <a:off x="4511422" y="4242978"/>
            <a:ext cx="593432" cy="338554"/>
          </a:xfrm>
          <a:prstGeom prst="rect">
            <a:avLst/>
          </a:prstGeom>
          <a:noFill/>
        </p:spPr>
        <p:txBody>
          <a:bodyPr wrap="none" rtlCol="0">
            <a:spAutoFit/>
          </a:bodyPr>
          <a:lstStyle/>
          <a:p>
            <a:pPr>
              <a:spcBef>
                <a:spcPts val="3000"/>
              </a:spcBef>
            </a:pPr>
            <a:r>
              <a:rPr lang="en-GB" sz="1600" b="1" noProof="0" dirty="0">
                <a:solidFill>
                  <a:srgbClr val="FFFF00"/>
                </a:solidFill>
                <a:latin typeface="Helvetica" pitchFamily="2" charset="0"/>
                <a:ea typeface="Helvetica Light" charset="0"/>
                <a:cs typeface="Helvetica Light" charset="0"/>
                <a:sym typeface="Wingdings" pitchFamily="2" charset="2"/>
              </a:rPr>
              <a:t>SPS</a:t>
            </a:r>
          </a:p>
        </p:txBody>
      </p:sp>
      <p:sp>
        <p:nvSpPr>
          <p:cNvPr id="36" name="TextBox 35">
            <a:extLst>
              <a:ext uri="{FF2B5EF4-FFF2-40B4-BE49-F238E27FC236}">
                <a16:creationId xmlns:a16="http://schemas.microsoft.com/office/drawing/2014/main" id="{ED1023D8-79F1-6584-3E27-A82018E994AE}"/>
              </a:ext>
            </a:extLst>
          </p:cNvPr>
          <p:cNvSpPr txBox="1"/>
          <p:nvPr/>
        </p:nvSpPr>
        <p:spPr>
          <a:xfrm>
            <a:off x="210027" y="6322335"/>
            <a:ext cx="5765800" cy="369332"/>
          </a:xfrm>
          <a:prstGeom prst="rect">
            <a:avLst/>
          </a:prstGeom>
          <a:noFill/>
        </p:spPr>
        <p:txBody>
          <a:bodyPr wrap="square">
            <a:spAutoFit/>
          </a:bodyPr>
          <a:lstStyle/>
          <a:p>
            <a:pPr>
              <a:spcBef>
                <a:spcPts val="1200"/>
              </a:spcBef>
            </a:pPr>
            <a:r>
              <a:rPr lang="en-GB" b="1" noProof="0" dirty="0">
                <a:solidFill>
                  <a:schemeClr val="bg1"/>
                </a:solidFill>
                <a:latin typeface="Helvetica" pitchFamily="2" charset="0"/>
                <a:ea typeface="Helvetica Light" charset="0"/>
                <a:cs typeface="Helvetica Light" charset="0"/>
                <a:sym typeface="Wingdings" pitchFamily="2" charset="2"/>
              </a:rPr>
              <a:t>Areal view</a:t>
            </a:r>
          </a:p>
        </p:txBody>
      </p:sp>
      <p:sp>
        <p:nvSpPr>
          <p:cNvPr id="38" name="TextBox 37">
            <a:extLst>
              <a:ext uri="{FF2B5EF4-FFF2-40B4-BE49-F238E27FC236}">
                <a16:creationId xmlns:a16="http://schemas.microsoft.com/office/drawing/2014/main" id="{70D4DF38-1A76-3D3D-834E-F48776FCA4A3}"/>
              </a:ext>
            </a:extLst>
          </p:cNvPr>
          <p:cNvSpPr txBox="1"/>
          <p:nvPr/>
        </p:nvSpPr>
        <p:spPr>
          <a:xfrm>
            <a:off x="4284338" y="3915250"/>
            <a:ext cx="2254207" cy="307777"/>
          </a:xfrm>
          <a:prstGeom prst="rect">
            <a:avLst/>
          </a:prstGeom>
          <a:noFill/>
        </p:spPr>
        <p:txBody>
          <a:bodyPr wrap="none" rtlCol="0">
            <a:spAutoFit/>
          </a:bodyPr>
          <a:lstStyle/>
          <a:p>
            <a:pPr>
              <a:spcBef>
                <a:spcPts val="3000"/>
              </a:spcBef>
            </a:pPr>
            <a:r>
              <a:rPr lang="en-GB" sz="1400" b="1" noProof="0" dirty="0">
                <a:solidFill>
                  <a:schemeClr val="bg1"/>
                </a:solidFill>
                <a:latin typeface="Helvetica" pitchFamily="2" charset="0"/>
                <a:ea typeface="Helvetica Light" charset="0"/>
                <a:cs typeface="Helvetica Light" charset="0"/>
                <a:sym typeface="Wingdings" pitchFamily="2" charset="2"/>
              </a:rPr>
              <a:t>NA62, NA64, </a:t>
            </a:r>
            <a:r>
              <a:rPr lang="en-GB" sz="1400" b="1" noProof="0" dirty="0" err="1">
                <a:solidFill>
                  <a:schemeClr val="bg1"/>
                </a:solidFill>
                <a:latin typeface="Helvetica" pitchFamily="2" charset="0"/>
                <a:ea typeface="Helvetica Light" charset="0"/>
                <a:cs typeface="Helvetica Light" charset="0"/>
                <a:sym typeface="Wingdings" pitchFamily="2" charset="2"/>
              </a:rPr>
              <a:t>SHiP</a:t>
            </a:r>
            <a:r>
              <a:rPr lang="en-GB" sz="1400" b="1" noProof="0" dirty="0">
                <a:solidFill>
                  <a:schemeClr val="bg1"/>
                </a:solidFill>
                <a:latin typeface="Helvetica" pitchFamily="2" charset="0"/>
                <a:ea typeface="Helvetica Light" charset="0"/>
                <a:cs typeface="Helvetica Light" charset="0"/>
                <a:sym typeface="Wingdings" pitchFamily="2" charset="2"/>
              </a:rPr>
              <a:t> (BDF)</a:t>
            </a:r>
          </a:p>
        </p:txBody>
      </p:sp>
      <p:sp>
        <p:nvSpPr>
          <p:cNvPr id="39" name="TextBox 38">
            <a:extLst>
              <a:ext uri="{FF2B5EF4-FFF2-40B4-BE49-F238E27FC236}">
                <a16:creationId xmlns:a16="http://schemas.microsoft.com/office/drawing/2014/main" id="{3BCDF3C5-689E-E039-5C9E-2ACF8DAE3B15}"/>
              </a:ext>
            </a:extLst>
          </p:cNvPr>
          <p:cNvSpPr txBox="1"/>
          <p:nvPr/>
        </p:nvSpPr>
        <p:spPr>
          <a:xfrm>
            <a:off x="4228824" y="5798666"/>
            <a:ext cx="909223" cy="338554"/>
          </a:xfrm>
          <a:prstGeom prst="rect">
            <a:avLst/>
          </a:prstGeom>
          <a:noFill/>
        </p:spPr>
        <p:txBody>
          <a:bodyPr wrap="none" rtlCol="0">
            <a:spAutoFit/>
          </a:bodyPr>
          <a:lstStyle/>
          <a:p>
            <a:pPr>
              <a:spcBef>
                <a:spcPts val="3000"/>
              </a:spcBef>
            </a:pPr>
            <a:r>
              <a:rPr lang="en-GB" sz="1600" b="1" noProof="0" dirty="0">
                <a:solidFill>
                  <a:srgbClr val="FFC810"/>
                </a:solidFill>
                <a:latin typeface="Helvetica" pitchFamily="2" charset="0"/>
                <a:ea typeface="Helvetica Light" charset="0"/>
                <a:cs typeface="Helvetica Light" charset="0"/>
                <a:sym typeface="Wingdings" pitchFamily="2" charset="2"/>
              </a:rPr>
              <a:t>FASER</a:t>
            </a:r>
            <a:r>
              <a:rPr lang="en-GB" sz="1200" b="1" noProof="0" dirty="0">
                <a:solidFill>
                  <a:schemeClr val="bg1"/>
                </a:solidFill>
                <a:latin typeface="Helvetica" pitchFamily="2" charset="0"/>
                <a:ea typeface="Helvetica Light" charset="0"/>
                <a:cs typeface="Helvetica Light" charset="0"/>
                <a:sym typeface="Wingdings" pitchFamily="2" charset="2"/>
              </a:rPr>
              <a:t> </a:t>
            </a:r>
          </a:p>
        </p:txBody>
      </p:sp>
      <p:sp>
        <p:nvSpPr>
          <p:cNvPr id="40" name="TextBox 39">
            <a:extLst>
              <a:ext uri="{FF2B5EF4-FFF2-40B4-BE49-F238E27FC236}">
                <a16:creationId xmlns:a16="http://schemas.microsoft.com/office/drawing/2014/main" id="{A289CF9E-67E3-EB17-5E26-62BAB6E10601}"/>
              </a:ext>
            </a:extLst>
          </p:cNvPr>
          <p:cNvSpPr txBox="1"/>
          <p:nvPr/>
        </p:nvSpPr>
        <p:spPr>
          <a:xfrm>
            <a:off x="3360572" y="5701583"/>
            <a:ext cx="508473" cy="276999"/>
          </a:xfrm>
          <a:prstGeom prst="rect">
            <a:avLst/>
          </a:prstGeom>
          <a:noFill/>
        </p:spPr>
        <p:txBody>
          <a:bodyPr wrap="none" rtlCol="0">
            <a:spAutoFit/>
          </a:bodyPr>
          <a:lstStyle/>
          <a:p>
            <a:pPr>
              <a:spcBef>
                <a:spcPts val="3000"/>
              </a:spcBef>
            </a:pPr>
            <a:r>
              <a:rPr lang="en-GB" sz="1200" b="1" noProof="0" dirty="0">
                <a:solidFill>
                  <a:schemeClr val="bg1"/>
                </a:solidFill>
                <a:latin typeface="Helvetica" pitchFamily="2" charset="0"/>
                <a:ea typeface="Helvetica Light" charset="0"/>
                <a:cs typeface="Helvetica Light" charset="0"/>
                <a:sym typeface="Wingdings" pitchFamily="2" charset="2"/>
              </a:rPr>
              <a:t>SND</a:t>
            </a:r>
          </a:p>
        </p:txBody>
      </p:sp>
      <p:sp>
        <p:nvSpPr>
          <p:cNvPr id="44" name="TextBox 43">
            <a:extLst>
              <a:ext uri="{FF2B5EF4-FFF2-40B4-BE49-F238E27FC236}">
                <a16:creationId xmlns:a16="http://schemas.microsoft.com/office/drawing/2014/main" id="{BAA32295-13A4-DB59-AAE0-CB9E8C9C17E1}"/>
              </a:ext>
            </a:extLst>
          </p:cNvPr>
          <p:cNvSpPr txBox="1"/>
          <p:nvPr/>
        </p:nvSpPr>
        <p:spPr>
          <a:xfrm>
            <a:off x="4105316" y="5405203"/>
            <a:ext cx="676788" cy="246221"/>
          </a:xfrm>
          <a:prstGeom prst="rect">
            <a:avLst/>
          </a:prstGeom>
          <a:noFill/>
        </p:spPr>
        <p:txBody>
          <a:bodyPr wrap="none" rtlCol="0">
            <a:spAutoFit/>
          </a:bodyPr>
          <a:lstStyle/>
          <a:p>
            <a:pPr>
              <a:spcBef>
                <a:spcPts val="3000"/>
              </a:spcBef>
            </a:pPr>
            <a:r>
              <a:rPr lang="en-GB" sz="1000" b="1" noProof="0" dirty="0">
                <a:solidFill>
                  <a:schemeClr val="bg1"/>
                </a:solidFill>
                <a:latin typeface="Helvetica" pitchFamily="2" charset="0"/>
                <a:ea typeface="Helvetica Light" charset="0"/>
                <a:cs typeface="Helvetica Light" charset="0"/>
                <a:sym typeface="Wingdings" pitchFamily="2" charset="2"/>
              </a:rPr>
              <a:t>ANUBIS</a:t>
            </a:r>
          </a:p>
        </p:txBody>
      </p:sp>
      <p:sp>
        <p:nvSpPr>
          <p:cNvPr id="45" name="TextBox 44">
            <a:extLst>
              <a:ext uri="{FF2B5EF4-FFF2-40B4-BE49-F238E27FC236}">
                <a16:creationId xmlns:a16="http://schemas.microsoft.com/office/drawing/2014/main" id="{D8930651-35F7-1F88-19A1-4944122C4E50}"/>
              </a:ext>
            </a:extLst>
          </p:cNvPr>
          <p:cNvSpPr txBox="1"/>
          <p:nvPr/>
        </p:nvSpPr>
        <p:spPr>
          <a:xfrm>
            <a:off x="5453815" y="603555"/>
            <a:ext cx="1597342" cy="553998"/>
          </a:xfrm>
          <a:prstGeom prst="rect">
            <a:avLst/>
          </a:prstGeom>
          <a:noFill/>
        </p:spPr>
        <p:txBody>
          <a:bodyPr wrap="square" rtlCol="0">
            <a:spAutoFit/>
          </a:bodyPr>
          <a:lstStyle/>
          <a:p>
            <a:pPr>
              <a:spcBef>
                <a:spcPts val="3000"/>
              </a:spcBef>
            </a:pPr>
            <a:r>
              <a:rPr lang="en-GB" sz="1000" b="1" noProof="0" dirty="0">
                <a:solidFill>
                  <a:schemeClr val="bg1"/>
                </a:solidFill>
                <a:latin typeface="Helvetica" pitchFamily="2" charset="0"/>
                <a:ea typeface="Helvetica Light" charset="0"/>
                <a:cs typeface="Helvetica Light" charset="0"/>
                <a:sym typeface="Wingdings" pitchFamily="2" charset="2"/>
              </a:rPr>
              <a:t>FACET / PREFACE ?</a:t>
            </a:r>
          </a:p>
          <a:p>
            <a:r>
              <a:rPr lang="en-GB" sz="1000" b="1" noProof="0" dirty="0">
                <a:solidFill>
                  <a:schemeClr val="bg1"/>
                </a:solidFill>
                <a:latin typeface="Helvetica" pitchFamily="2" charset="0"/>
                <a:ea typeface="Helvetica Light" charset="0"/>
                <a:cs typeface="Helvetica Light" charset="0"/>
                <a:sym typeface="Wingdings" pitchFamily="2" charset="2"/>
              </a:rPr>
              <a:t>MATHUSLA ? </a:t>
            </a:r>
          </a:p>
          <a:p>
            <a:r>
              <a:rPr lang="en-GB" sz="1000" b="1" noProof="0" dirty="0" err="1">
                <a:solidFill>
                  <a:srgbClr val="FFFFFF"/>
                </a:solidFill>
                <a:latin typeface="Helvetica" pitchFamily="2" charset="0"/>
                <a:ea typeface="Helvetica Light" charset="0"/>
                <a:cs typeface="Helvetica Light" charset="0"/>
                <a:sym typeface="Wingdings" pitchFamily="2" charset="2"/>
              </a:rPr>
              <a:t>MilliQan</a:t>
            </a:r>
            <a:endParaRPr lang="en-GB" sz="1000" b="1" noProof="0" dirty="0">
              <a:solidFill>
                <a:schemeClr val="bg1"/>
              </a:solidFill>
              <a:latin typeface="Helvetica" pitchFamily="2" charset="0"/>
              <a:ea typeface="Helvetica Light" charset="0"/>
              <a:cs typeface="Helvetica Light" charset="0"/>
              <a:sym typeface="Wingdings" pitchFamily="2" charset="2"/>
            </a:endParaRPr>
          </a:p>
        </p:txBody>
      </p:sp>
      <p:sp>
        <p:nvSpPr>
          <p:cNvPr id="46" name="TextBox 45">
            <a:extLst>
              <a:ext uri="{FF2B5EF4-FFF2-40B4-BE49-F238E27FC236}">
                <a16:creationId xmlns:a16="http://schemas.microsoft.com/office/drawing/2014/main" id="{7B45D69F-7883-9A1B-3D48-95F2D677BD3B}"/>
              </a:ext>
            </a:extLst>
          </p:cNvPr>
          <p:cNvSpPr txBox="1"/>
          <p:nvPr/>
        </p:nvSpPr>
        <p:spPr>
          <a:xfrm>
            <a:off x="6062080" y="5891226"/>
            <a:ext cx="2178319" cy="400110"/>
          </a:xfrm>
          <a:prstGeom prst="rect">
            <a:avLst/>
          </a:prstGeom>
          <a:noFill/>
        </p:spPr>
        <p:txBody>
          <a:bodyPr wrap="square" rtlCol="0">
            <a:spAutoFit/>
          </a:bodyPr>
          <a:lstStyle/>
          <a:p>
            <a:pPr>
              <a:spcBef>
                <a:spcPts val="3000"/>
              </a:spcBef>
            </a:pPr>
            <a:r>
              <a:rPr lang="en-GB" sz="1000" b="1" noProof="0" dirty="0" err="1">
                <a:solidFill>
                  <a:schemeClr val="bg1"/>
                </a:solidFill>
                <a:latin typeface="Helvetica" pitchFamily="2" charset="0"/>
                <a:ea typeface="Helvetica Light" charset="0"/>
                <a:cs typeface="Helvetica Light" charset="0"/>
                <a:sym typeface="Wingdings" pitchFamily="2" charset="2"/>
              </a:rPr>
              <a:t>MoEDAL</a:t>
            </a:r>
            <a:r>
              <a:rPr lang="en-GB" sz="1000" b="1" noProof="0" dirty="0">
                <a:solidFill>
                  <a:schemeClr val="bg1"/>
                </a:solidFill>
                <a:latin typeface="Helvetica" pitchFamily="2" charset="0"/>
                <a:ea typeface="Helvetica Light" charset="0"/>
                <a:cs typeface="Helvetica Light" charset="0"/>
                <a:sym typeface="Wingdings" pitchFamily="2" charset="2"/>
              </a:rPr>
              <a:t> / MoEDAL-MAPP-1/2 ?</a:t>
            </a:r>
          </a:p>
          <a:p>
            <a:r>
              <a:rPr lang="en-GB" sz="1000" b="1" noProof="0" dirty="0">
                <a:solidFill>
                  <a:schemeClr val="bg1"/>
                </a:solidFill>
                <a:latin typeface="Helvetica" pitchFamily="2" charset="0"/>
                <a:ea typeface="Helvetica Light" charset="0"/>
                <a:cs typeface="Helvetica Light" charset="0"/>
                <a:sym typeface="Wingdings" pitchFamily="2" charset="2"/>
              </a:rPr>
              <a:t>CODEX-b/β ?</a:t>
            </a:r>
          </a:p>
        </p:txBody>
      </p:sp>
      <p:sp>
        <p:nvSpPr>
          <p:cNvPr id="47" name="TextBox 46">
            <a:extLst>
              <a:ext uri="{FF2B5EF4-FFF2-40B4-BE49-F238E27FC236}">
                <a16:creationId xmlns:a16="http://schemas.microsoft.com/office/drawing/2014/main" id="{2528ACBD-A89A-91A5-C1F5-00B3CC2862C1}"/>
              </a:ext>
            </a:extLst>
          </p:cNvPr>
          <p:cNvSpPr txBox="1"/>
          <p:nvPr/>
        </p:nvSpPr>
        <p:spPr>
          <a:xfrm>
            <a:off x="4533302" y="1026651"/>
            <a:ext cx="1059827" cy="369332"/>
          </a:xfrm>
          <a:prstGeom prst="rect">
            <a:avLst/>
          </a:prstGeom>
          <a:noFill/>
        </p:spPr>
        <p:txBody>
          <a:bodyPr wrap="square" rtlCol="0">
            <a:spAutoFit/>
          </a:bodyPr>
          <a:lstStyle/>
          <a:p>
            <a:pPr>
              <a:spcBef>
                <a:spcPts val="3000"/>
              </a:spcBef>
            </a:pPr>
            <a:r>
              <a:rPr lang="en-GB" sz="1000" noProof="0" dirty="0">
                <a:solidFill>
                  <a:schemeClr val="bg1"/>
                </a:solidFill>
                <a:latin typeface="Helvetica" pitchFamily="2" charset="0"/>
                <a:ea typeface="Helvetica Light" charset="0"/>
                <a:cs typeface="Helvetica Light" charset="0"/>
                <a:sym typeface="Wingdings" pitchFamily="2" charset="2"/>
              </a:rPr>
              <a:t>SHIFT </a:t>
            </a:r>
          </a:p>
          <a:p>
            <a:r>
              <a:rPr lang="en-GB" sz="800" noProof="0" dirty="0">
                <a:solidFill>
                  <a:schemeClr val="bg1"/>
                </a:solidFill>
                <a:latin typeface="Helvetica" pitchFamily="2" charset="0"/>
                <a:ea typeface="Helvetica Light" charset="0"/>
                <a:cs typeface="Helvetica Light" charset="0"/>
                <a:sym typeface="Wingdings" pitchFamily="2" charset="2"/>
              </a:rPr>
              <a:t>(gaseous target)</a:t>
            </a:r>
            <a:endParaRPr lang="en-GB" sz="900" noProof="0" dirty="0">
              <a:solidFill>
                <a:schemeClr val="bg1"/>
              </a:solidFill>
              <a:latin typeface="Helvetica" pitchFamily="2" charset="0"/>
              <a:ea typeface="Helvetica Light" charset="0"/>
              <a:cs typeface="Helvetica Light" charset="0"/>
              <a:sym typeface="Wingdings" pitchFamily="2" charset="2"/>
            </a:endParaRPr>
          </a:p>
        </p:txBody>
      </p:sp>
      <p:sp>
        <p:nvSpPr>
          <p:cNvPr id="50" name="TextBox 49">
            <a:extLst>
              <a:ext uri="{FF2B5EF4-FFF2-40B4-BE49-F238E27FC236}">
                <a16:creationId xmlns:a16="http://schemas.microsoft.com/office/drawing/2014/main" id="{7CEAC443-8618-4AD1-289A-2FD86FA16801}"/>
              </a:ext>
            </a:extLst>
          </p:cNvPr>
          <p:cNvSpPr txBox="1"/>
          <p:nvPr/>
        </p:nvSpPr>
        <p:spPr>
          <a:xfrm>
            <a:off x="2663778" y="5470160"/>
            <a:ext cx="614271" cy="276999"/>
          </a:xfrm>
          <a:prstGeom prst="rect">
            <a:avLst/>
          </a:prstGeom>
          <a:noFill/>
        </p:spPr>
        <p:txBody>
          <a:bodyPr wrap="none" rtlCol="0">
            <a:spAutoFit/>
          </a:bodyPr>
          <a:lstStyle/>
          <a:p>
            <a:pPr>
              <a:spcBef>
                <a:spcPts val="3000"/>
              </a:spcBef>
            </a:pPr>
            <a:r>
              <a:rPr lang="en-GB" sz="1200" b="1" noProof="0" dirty="0">
                <a:solidFill>
                  <a:schemeClr val="bg1"/>
                </a:solidFill>
                <a:latin typeface="Helvetica" pitchFamily="2" charset="0"/>
                <a:ea typeface="Helvetica Light" charset="0"/>
                <a:cs typeface="Helvetica Light" charset="0"/>
                <a:sym typeface="Wingdings" pitchFamily="2" charset="2"/>
              </a:rPr>
              <a:t>FPF ?</a:t>
            </a:r>
          </a:p>
        </p:txBody>
      </p:sp>
      <p:sp>
        <p:nvSpPr>
          <p:cNvPr id="32" name="TextBox 31">
            <a:extLst>
              <a:ext uri="{FF2B5EF4-FFF2-40B4-BE49-F238E27FC236}">
                <a16:creationId xmlns:a16="http://schemas.microsoft.com/office/drawing/2014/main" id="{ACCBADEA-D33D-D60D-637C-EC7AC3B0EB0A}"/>
              </a:ext>
            </a:extLst>
          </p:cNvPr>
          <p:cNvSpPr txBox="1"/>
          <p:nvPr/>
        </p:nvSpPr>
        <p:spPr>
          <a:xfrm>
            <a:off x="210751" y="167737"/>
            <a:ext cx="3180679" cy="523220"/>
          </a:xfrm>
          <a:prstGeom prst="rect">
            <a:avLst/>
          </a:prstGeom>
          <a:noFill/>
        </p:spPr>
        <p:txBody>
          <a:bodyPr wrap="none" rtlCol="0">
            <a:spAutoFit/>
          </a:bodyPr>
          <a:lstStyle/>
          <a:p>
            <a:pPr>
              <a:spcBef>
                <a:spcPts val="3000"/>
              </a:spcBef>
            </a:pPr>
            <a:r>
              <a:rPr lang="en-GB" sz="2800" b="1" noProof="0" dirty="0">
                <a:solidFill>
                  <a:schemeClr val="bg1"/>
                </a:solidFill>
                <a:latin typeface="Helvetica" pitchFamily="2" charset="0"/>
                <a:ea typeface="Helvetica Light" charset="0"/>
                <a:cs typeface="Helvetica Light" charset="0"/>
                <a:sym typeface="Wingdings" pitchFamily="2" charset="2"/>
              </a:rPr>
              <a:t>LHC Experiments</a:t>
            </a:r>
          </a:p>
        </p:txBody>
      </p:sp>
      <p:pic>
        <p:nvPicPr>
          <p:cNvPr id="52" name="Picture 51">
            <a:extLst>
              <a:ext uri="{FF2B5EF4-FFF2-40B4-BE49-F238E27FC236}">
                <a16:creationId xmlns:a16="http://schemas.microsoft.com/office/drawing/2014/main" id="{2CEACD4A-E131-AEA6-D26D-31B6C15EFE2E}"/>
              </a:ext>
            </a:extLst>
          </p:cNvPr>
          <p:cNvPicPr>
            <a:picLocks noChangeAspect="1"/>
          </p:cNvPicPr>
          <p:nvPr/>
        </p:nvPicPr>
        <p:blipFill>
          <a:blip r:embed="rId3"/>
          <a:srcRect t="16665" r="8724" b="8046"/>
          <a:stretch>
            <a:fillRect/>
          </a:stretch>
        </p:blipFill>
        <p:spPr>
          <a:xfrm>
            <a:off x="8247860" y="1029983"/>
            <a:ext cx="3670299" cy="2272780"/>
          </a:xfrm>
          <a:prstGeom prst="rect">
            <a:avLst/>
          </a:prstGeom>
          <a:ln w="12700">
            <a:solidFill>
              <a:schemeClr val="bg1"/>
            </a:solidFill>
          </a:ln>
        </p:spPr>
      </p:pic>
      <p:sp>
        <p:nvSpPr>
          <p:cNvPr id="53" name="ZoneTexte 45">
            <a:extLst>
              <a:ext uri="{FF2B5EF4-FFF2-40B4-BE49-F238E27FC236}">
                <a16:creationId xmlns:a16="http://schemas.microsoft.com/office/drawing/2014/main" id="{00E7E622-D929-9568-3DF7-F3175E71D7F5}"/>
              </a:ext>
            </a:extLst>
          </p:cNvPr>
          <p:cNvSpPr txBox="1"/>
          <p:nvPr/>
        </p:nvSpPr>
        <p:spPr>
          <a:xfrm>
            <a:off x="11139105" y="1018872"/>
            <a:ext cx="779056" cy="261610"/>
          </a:xfrm>
          <a:prstGeom prst="rect">
            <a:avLst/>
          </a:prstGeom>
          <a:solidFill>
            <a:schemeClr val="tx1"/>
          </a:solidFill>
        </p:spPr>
        <p:txBody>
          <a:bodyPr wrap="square" rtlCol="0">
            <a:spAutoFit/>
          </a:bodyPr>
          <a:lstStyle/>
          <a:p>
            <a:pPr algn="ctr"/>
            <a:r>
              <a:rPr lang="en-GB" sz="1100" b="1" noProof="0" dirty="0">
                <a:solidFill>
                  <a:schemeClr val="bg1"/>
                </a:solidFill>
                <a:latin typeface="Arial" charset="0"/>
                <a:ea typeface="Arial" charset="0"/>
                <a:cs typeface="Arial" charset="0"/>
              </a:rPr>
              <a:t>FASER</a:t>
            </a:r>
          </a:p>
        </p:txBody>
      </p:sp>
      <p:pic>
        <p:nvPicPr>
          <p:cNvPr id="1030" name="Picture 6" descr="Neutrinos @ SND@LHC | Physik-Institut | UZH">
            <a:extLst>
              <a:ext uri="{FF2B5EF4-FFF2-40B4-BE49-F238E27FC236}">
                <a16:creationId xmlns:a16="http://schemas.microsoft.com/office/drawing/2014/main" id="{BF36A58E-DD80-B8A5-E508-6DA5B55AAD8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4041" b="5754"/>
          <a:stretch>
            <a:fillRect/>
          </a:stretch>
        </p:blipFill>
        <p:spPr bwMode="auto">
          <a:xfrm>
            <a:off x="8247598" y="3429437"/>
            <a:ext cx="3670299" cy="2367826"/>
          </a:xfrm>
          <a:prstGeom prst="rect">
            <a:avLst/>
          </a:prstGeom>
          <a:noFill/>
          <a:ln w="12700">
            <a:solidFill>
              <a:schemeClr val="bg1"/>
            </a:solidFill>
          </a:ln>
          <a:extLst>
            <a:ext uri="{909E8E84-426E-40DD-AFC4-6F175D3DCCD1}">
              <a14:hiddenFill xmlns:a14="http://schemas.microsoft.com/office/drawing/2010/main">
                <a:solidFill>
                  <a:srgbClr val="FFFFFF"/>
                </a:solidFill>
              </a14:hiddenFill>
            </a:ext>
          </a:extLst>
        </p:spPr>
      </p:pic>
      <p:sp>
        <p:nvSpPr>
          <p:cNvPr id="54" name="ZoneTexte 45">
            <a:extLst>
              <a:ext uri="{FF2B5EF4-FFF2-40B4-BE49-F238E27FC236}">
                <a16:creationId xmlns:a16="http://schemas.microsoft.com/office/drawing/2014/main" id="{3C6D48D4-EB05-D41B-4148-B9803E94478D}"/>
              </a:ext>
            </a:extLst>
          </p:cNvPr>
          <p:cNvSpPr txBox="1"/>
          <p:nvPr/>
        </p:nvSpPr>
        <p:spPr>
          <a:xfrm>
            <a:off x="10998200" y="3426477"/>
            <a:ext cx="919961" cy="261610"/>
          </a:xfrm>
          <a:prstGeom prst="rect">
            <a:avLst/>
          </a:prstGeom>
          <a:solidFill>
            <a:schemeClr val="tx1"/>
          </a:solidFill>
        </p:spPr>
        <p:txBody>
          <a:bodyPr wrap="square" rtlCol="0">
            <a:spAutoFit/>
          </a:bodyPr>
          <a:lstStyle/>
          <a:p>
            <a:pPr algn="ctr"/>
            <a:r>
              <a:rPr lang="en-GB" sz="1100" b="1" noProof="0" dirty="0">
                <a:solidFill>
                  <a:schemeClr val="bg1"/>
                </a:solidFill>
                <a:latin typeface="Arial" charset="0"/>
                <a:ea typeface="Arial" charset="0"/>
                <a:cs typeface="Arial" charset="0"/>
              </a:rPr>
              <a:t>SND@LHC</a:t>
            </a:r>
          </a:p>
        </p:txBody>
      </p:sp>
      <p:sp>
        <p:nvSpPr>
          <p:cNvPr id="57" name="Rounded Rectangle 56">
            <a:extLst>
              <a:ext uri="{FF2B5EF4-FFF2-40B4-BE49-F238E27FC236}">
                <a16:creationId xmlns:a16="http://schemas.microsoft.com/office/drawing/2014/main" id="{6C861AC8-A5F8-A414-CD22-E0637DFCB7C3}"/>
              </a:ext>
            </a:extLst>
          </p:cNvPr>
          <p:cNvSpPr/>
          <p:nvPr/>
        </p:nvSpPr>
        <p:spPr>
          <a:xfrm>
            <a:off x="226390" y="2399911"/>
            <a:ext cx="3751038" cy="2527677"/>
          </a:xfrm>
          <a:prstGeom prst="roundRect">
            <a:avLst>
              <a:gd name="adj" fmla="val 2250"/>
            </a:avLst>
          </a:prstGeom>
          <a:solidFill>
            <a:schemeClr val="bg1"/>
          </a:solidFill>
          <a:ln w="3175">
            <a:solidFill>
              <a:schemeClr val="tx1">
                <a:lumMod val="50000"/>
                <a:lumOff val="50000"/>
              </a:schemeClr>
            </a:solidFill>
          </a:ln>
        </p:spPr>
        <p:txBody>
          <a:bodyPr wrap="none" rtlCol="0" anchor="ctr">
            <a:spAutoFit/>
          </a:bodyPr>
          <a:lstStyle/>
          <a:p>
            <a:pPr algn="l"/>
            <a:endParaRPr lang="en-GB" sz="1600" noProof="0" dirty="0">
              <a:latin typeface="Helvetica" pitchFamily="2" charset="0"/>
            </a:endParaRPr>
          </a:p>
        </p:txBody>
      </p:sp>
      <p:pic>
        <p:nvPicPr>
          <p:cNvPr id="55" name="Picture 54">
            <a:extLst>
              <a:ext uri="{FF2B5EF4-FFF2-40B4-BE49-F238E27FC236}">
                <a16:creationId xmlns:a16="http://schemas.microsoft.com/office/drawing/2014/main" id="{1FF851CC-4781-FD41-B9CA-4BA371DB7FDF}"/>
              </a:ext>
            </a:extLst>
          </p:cNvPr>
          <p:cNvPicPr>
            <a:picLocks noChangeAspect="1"/>
          </p:cNvPicPr>
          <p:nvPr/>
        </p:nvPicPr>
        <p:blipFill>
          <a:blip r:embed="rId5"/>
          <a:srcRect l="1322" t="1485" b="2896"/>
          <a:stretch>
            <a:fillRect/>
          </a:stretch>
        </p:blipFill>
        <p:spPr>
          <a:xfrm>
            <a:off x="300625" y="2505205"/>
            <a:ext cx="3528979" cy="2279738"/>
          </a:xfrm>
          <a:prstGeom prst="rect">
            <a:avLst/>
          </a:prstGeom>
        </p:spPr>
      </p:pic>
      <p:sp>
        <p:nvSpPr>
          <p:cNvPr id="56" name="TextBox 55">
            <a:extLst>
              <a:ext uri="{FF2B5EF4-FFF2-40B4-BE49-F238E27FC236}">
                <a16:creationId xmlns:a16="http://schemas.microsoft.com/office/drawing/2014/main" id="{D27777D3-31CD-2B9A-86EC-BEEBD2C53563}"/>
              </a:ext>
            </a:extLst>
          </p:cNvPr>
          <p:cNvSpPr txBox="1"/>
          <p:nvPr/>
        </p:nvSpPr>
        <p:spPr>
          <a:xfrm>
            <a:off x="274103" y="4654725"/>
            <a:ext cx="1150601" cy="200055"/>
          </a:xfrm>
          <a:prstGeom prst="rect">
            <a:avLst/>
          </a:prstGeom>
          <a:noFill/>
        </p:spPr>
        <p:txBody>
          <a:bodyPr wrap="square" rtlCol="0">
            <a:spAutoFit/>
          </a:bodyPr>
          <a:lstStyle/>
          <a:p>
            <a:pPr marL="0" algn="l">
              <a:spcBef>
                <a:spcPts val="3000"/>
              </a:spcBef>
            </a:pPr>
            <a:r>
              <a:rPr lang="en-GB" sz="700" noProof="0" dirty="0">
                <a:solidFill>
                  <a:prstClr val="black"/>
                </a:solidFill>
                <a:latin typeface="Helvetica Light" panose="020B0403020202020204" pitchFamily="34" charset="0"/>
                <a:ea typeface="Helvetica Light" charset="0"/>
                <a:cs typeface="Helvetica Light" charset="0"/>
                <a:sym typeface="Wingdings" pitchFamily="2" charset="2"/>
                <a:hlinkClick r:id="rId6"/>
              </a:rPr>
              <a:t>arXiv:2412.03186</a:t>
            </a:r>
            <a:endParaRPr lang="en-GB" sz="700" noProof="0" dirty="0">
              <a:solidFill>
                <a:prstClr val="black"/>
              </a:solidFill>
              <a:latin typeface="Helvetica Light" panose="020B0403020202020204" pitchFamily="34" charset="0"/>
              <a:ea typeface="Helvetica Light" charset="0"/>
              <a:cs typeface="Helvetica Light" charset="0"/>
              <a:sym typeface="Wingdings" pitchFamily="2" charset="2"/>
            </a:endParaRPr>
          </a:p>
        </p:txBody>
      </p:sp>
    </p:spTree>
    <p:extLst>
      <p:ext uri="{BB962C8B-B14F-4D97-AF65-F5344CB8AC3E}">
        <p14:creationId xmlns:p14="http://schemas.microsoft.com/office/powerpoint/2010/main" val="175235353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EAF3A-33F6-179B-952E-8202E48ACA57}"/>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E289CB05-936D-E84A-5259-FD6C1B56E496}"/>
              </a:ext>
            </a:extLst>
          </p:cNvPr>
          <p:cNvSpPr/>
          <p:nvPr/>
        </p:nvSpPr>
        <p:spPr>
          <a:xfrm>
            <a:off x="8681007" y="0"/>
            <a:ext cx="3588337" cy="6858000"/>
          </a:xfrm>
          <a:prstGeom prst="rect">
            <a:avLst/>
          </a:prstGeom>
          <a:solidFill>
            <a:srgbClr val="35748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57A6"/>
              </a:solidFill>
              <a:effectLst/>
              <a:uLnTx/>
              <a:uFillTx/>
              <a:latin typeface="Arial" panose="020B0604020202020204"/>
              <a:ea typeface="+mn-ea"/>
              <a:cs typeface="+mn-cs"/>
            </a:endParaRPr>
          </a:p>
        </p:txBody>
      </p:sp>
      <p:sp>
        <p:nvSpPr>
          <p:cNvPr id="4" name="Footer Placeholder 4">
            <a:extLst>
              <a:ext uri="{FF2B5EF4-FFF2-40B4-BE49-F238E27FC236}">
                <a16:creationId xmlns:a16="http://schemas.microsoft.com/office/drawing/2014/main" id="{CA140CD9-E01E-4763-1F93-7D5582483592}"/>
              </a:ext>
            </a:extLst>
          </p:cNvPr>
          <p:cNvSpPr txBox="1">
            <a:spLocks/>
          </p:cNvSpPr>
          <p:nvPr/>
        </p:nvSpPr>
        <p:spPr>
          <a:xfrm>
            <a:off x="1229365" y="6440401"/>
            <a:ext cx="4114800" cy="246511"/>
          </a:xfrm>
          <a:prstGeom prst="rect">
            <a:avLst/>
          </a:prstGeom>
        </p:spPr>
        <p:txBody>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noProof="0" dirty="0"/>
              <a:t>Presentation</a:t>
            </a:r>
          </a:p>
        </p:txBody>
      </p:sp>
      <p:pic>
        <p:nvPicPr>
          <p:cNvPr id="6" name="Picture 5">
            <a:extLst>
              <a:ext uri="{FF2B5EF4-FFF2-40B4-BE49-F238E27FC236}">
                <a16:creationId xmlns:a16="http://schemas.microsoft.com/office/drawing/2014/main" id="{CAB09581-149C-84EC-8259-F4685D166490}"/>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r="-3765"/>
          <a:stretch/>
        </p:blipFill>
        <p:spPr>
          <a:xfrm>
            <a:off x="-11604" y="0"/>
            <a:ext cx="11150708" cy="6858000"/>
          </a:xfrm>
          <a:prstGeom prst="rect">
            <a:avLst/>
          </a:prstGeom>
        </p:spPr>
      </p:pic>
      <p:grpSp>
        <p:nvGrpSpPr>
          <p:cNvPr id="9" name="Group 8">
            <a:extLst>
              <a:ext uri="{FF2B5EF4-FFF2-40B4-BE49-F238E27FC236}">
                <a16:creationId xmlns:a16="http://schemas.microsoft.com/office/drawing/2014/main" id="{E09E23EF-9552-63FB-F315-90900207A699}"/>
              </a:ext>
            </a:extLst>
          </p:cNvPr>
          <p:cNvGrpSpPr/>
          <p:nvPr/>
        </p:nvGrpSpPr>
        <p:grpSpPr>
          <a:xfrm>
            <a:off x="4878836" y="547142"/>
            <a:ext cx="684915" cy="445262"/>
            <a:chOff x="4069826" y="1931507"/>
            <a:chExt cx="684915" cy="445262"/>
          </a:xfrm>
        </p:grpSpPr>
        <p:sp>
          <p:nvSpPr>
            <p:cNvPr id="10" name="TextBox 9">
              <a:extLst>
                <a:ext uri="{FF2B5EF4-FFF2-40B4-BE49-F238E27FC236}">
                  <a16:creationId xmlns:a16="http://schemas.microsoft.com/office/drawing/2014/main" id="{469C184B-D813-91ED-46A7-EBD1E1D9DBF9}"/>
                </a:ext>
              </a:extLst>
            </p:cNvPr>
            <p:cNvSpPr txBox="1"/>
            <p:nvPr/>
          </p:nvSpPr>
          <p:spPr>
            <a:xfrm>
              <a:off x="4069826" y="1931507"/>
              <a:ext cx="684915" cy="400110"/>
            </a:xfrm>
            <a:prstGeom prst="rect">
              <a:avLst/>
            </a:prstGeom>
            <a:noFill/>
          </p:spPr>
          <p:txBody>
            <a:bodyPr wrap="square" rtlCol="0">
              <a:spAutoFit/>
            </a:bodyPr>
            <a:lstStyle/>
            <a:p>
              <a:pPr algn="ctr"/>
              <a:r>
                <a:rPr lang="en-GB" sz="2000" b="1" noProof="0" dirty="0">
                  <a:solidFill>
                    <a:schemeClr val="bg1"/>
                  </a:solidFill>
                </a:rPr>
                <a:t>CMS</a:t>
              </a:r>
            </a:p>
          </p:txBody>
        </p:sp>
        <p:sp>
          <p:nvSpPr>
            <p:cNvPr id="11" name="Triangle 10">
              <a:extLst>
                <a:ext uri="{FF2B5EF4-FFF2-40B4-BE49-F238E27FC236}">
                  <a16:creationId xmlns:a16="http://schemas.microsoft.com/office/drawing/2014/main" id="{7C1B5A71-C0BD-E3D2-22C5-2B3285E2BB63}"/>
                </a:ext>
              </a:extLst>
            </p:cNvPr>
            <p:cNvSpPr>
              <a:spLocks noChangeAspect="1"/>
            </p:cNvSpPr>
            <p:nvPr/>
          </p:nvSpPr>
          <p:spPr>
            <a:xfrm flipV="1">
              <a:off x="4354500" y="2304769"/>
              <a:ext cx="103483" cy="72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noProof="0" dirty="0"/>
            </a:p>
          </p:txBody>
        </p:sp>
      </p:grpSp>
      <p:grpSp>
        <p:nvGrpSpPr>
          <p:cNvPr id="12" name="Group 11">
            <a:extLst>
              <a:ext uri="{FF2B5EF4-FFF2-40B4-BE49-F238E27FC236}">
                <a16:creationId xmlns:a16="http://schemas.microsoft.com/office/drawing/2014/main" id="{495E09DB-95D9-24EA-98F8-D5542C88E8B3}"/>
              </a:ext>
            </a:extLst>
          </p:cNvPr>
          <p:cNvGrpSpPr/>
          <p:nvPr/>
        </p:nvGrpSpPr>
        <p:grpSpPr>
          <a:xfrm>
            <a:off x="3391099" y="5126536"/>
            <a:ext cx="1474440" cy="452029"/>
            <a:chOff x="2833888" y="5510848"/>
            <a:chExt cx="1474440" cy="452029"/>
          </a:xfrm>
        </p:grpSpPr>
        <p:sp>
          <p:nvSpPr>
            <p:cNvPr id="13" name="Triangle 12">
              <a:extLst>
                <a:ext uri="{FF2B5EF4-FFF2-40B4-BE49-F238E27FC236}">
                  <a16:creationId xmlns:a16="http://schemas.microsoft.com/office/drawing/2014/main" id="{FBF7663B-775F-7CF2-966C-634950B02DBD}"/>
                </a:ext>
              </a:extLst>
            </p:cNvPr>
            <p:cNvSpPr>
              <a:spLocks noChangeAspect="1"/>
            </p:cNvSpPr>
            <p:nvPr/>
          </p:nvSpPr>
          <p:spPr>
            <a:xfrm flipV="1">
              <a:off x="3519613" y="5890877"/>
              <a:ext cx="103483" cy="72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14" name="TextBox 13">
              <a:extLst>
                <a:ext uri="{FF2B5EF4-FFF2-40B4-BE49-F238E27FC236}">
                  <a16:creationId xmlns:a16="http://schemas.microsoft.com/office/drawing/2014/main" id="{70411C0E-8D30-62F5-3A87-1DA517E261C7}"/>
                </a:ext>
              </a:extLst>
            </p:cNvPr>
            <p:cNvSpPr txBox="1"/>
            <p:nvPr/>
          </p:nvSpPr>
          <p:spPr>
            <a:xfrm>
              <a:off x="2833888" y="5510848"/>
              <a:ext cx="1474440" cy="400110"/>
            </a:xfrm>
            <a:prstGeom prst="rect">
              <a:avLst/>
            </a:prstGeom>
            <a:noFill/>
          </p:spPr>
          <p:txBody>
            <a:bodyPr wrap="square" rtlCol="0">
              <a:spAutoFit/>
            </a:bodyPr>
            <a:lstStyle/>
            <a:p>
              <a:pPr algn="ctr"/>
              <a:r>
                <a:rPr lang="en-GB" sz="2000" b="1" noProof="0" dirty="0">
                  <a:solidFill>
                    <a:schemeClr val="bg1"/>
                  </a:solidFill>
                </a:rPr>
                <a:t>ATLAS</a:t>
              </a:r>
            </a:p>
          </p:txBody>
        </p:sp>
      </p:grpSp>
      <p:grpSp>
        <p:nvGrpSpPr>
          <p:cNvPr id="15" name="Group 14">
            <a:extLst>
              <a:ext uri="{FF2B5EF4-FFF2-40B4-BE49-F238E27FC236}">
                <a16:creationId xmlns:a16="http://schemas.microsoft.com/office/drawing/2014/main" id="{D8E3013E-8A39-024F-B9D8-7ECE8145EC9D}"/>
              </a:ext>
            </a:extLst>
          </p:cNvPr>
          <p:cNvGrpSpPr/>
          <p:nvPr/>
        </p:nvGrpSpPr>
        <p:grpSpPr>
          <a:xfrm>
            <a:off x="6045979" y="5570555"/>
            <a:ext cx="744403" cy="414338"/>
            <a:chOff x="4973280" y="5801366"/>
            <a:chExt cx="744403" cy="667295"/>
          </a:xfrm>
        </p:grpSpPr>
        <p:sp>
          <p:nvSpPr>
            <p:cNvPr id="16" name="Triangle 15">
              <a:extLst>
                <a:ext uri="{FF2B5EF4-FFF2-40B4-BE49-F238E27FC236}">
                  <a16:creationId xmlns:a16="http://schemas.microsoft.com/office/drawing/2014/main" id="{7DBDC2C3-8062-0E48-DFF8-7605AB37DC2A}"/>
                </a:ext>
              </a:extLst>
            </p:cNvPr>
            <p:cNvSpPr>
              <a:spLocks noChangeAspect="1"/>
            </p:cNvSpPr>
            <p:nvPr/>
          </p:nvSpPr>
          <p:spPr>
            <a:xfrm rot="10800000" flipV="1">
              <a:off x="5292594" y="5801366"/>
              <a:ext cx="103483" cy="72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noProof="0" dirty="0"/>
            </a:p>
          </p:txBody>
        </p:sp>
        <p:sp>
          <p:nvSpPr>
            <p:cNvPr id="17" name="TextBox 16">
              <a:extLst>
                <a:ext uri="{FF2B5EF4-FFF2-40B4-BE49-F238E27FC236}">
                  <a16:creationId xmlns:a16="http://schemas.microsoft.com/office/drawing/2014/main" id="{9AC91EB6-6508-DD85-28FE-A595F7524925}"/>
                </a:ext>
              </a:extLst>
            </p:cNvPr>
            <p:cNvSpPr txBox="1"/>
            <p:nvPr/>
          </p:nvSpPr>
          <p:spPr>
            <a:xfrm>
              <a:off x="4973280" y="5824280"/>
              <a:ext cx="744403" cy="644381"/>
            </a:xfrm>
            <a:prstGeom prst="rect">
              <a:avLst/>
            </a:prstGeom>
            <a:noFill/>
          </p:spPr>
          <p:txBody>
            <a:bodyPr wrap="square" rtlCol="0">
              <a:spAutoFit/>
            </a:bodyPr>
            <a:lstStyle/>
            <a:p>
              <a:pPr algn="ctr"/>
              <a:r>
                <a:rPr lang="en-GB" sz="2000" b="1" noProof="0" dirty="0">
                  <a:solidFill>
                    <a:schemeClr val="bg1"/>
                  </a:solidFill>
                </a:rPr>
                <a:t>LHCb</a:t>
              </a:r>
            </a:p>
          </p:txBody>
        </p:sp>
      </p:grpSp>
      <p:grpSp>
        <p:nvGrpSpPr>
          <p:cNvPr id="20" name="Group 19">
            <a:extLst>
              <a:ext uri="{FF2B5EF4-FFF2-40B4-BE49-F238E27FC236}">
                <a16:creationId xmlns:a16="http://schemas.microsoft.com/office/drawing/2014/main" id="{CDFC5C60-75A8-9005-BB95-DD960C12C3AC}"/>
              </a:ext>
            </a:extLst>
          </p:cNvPr>
          <p:cNvGrpSpPr/>
          <p:nvPr/>
        </p:nvGrpSpPr>
        <p:grpSpPr>
          <a:xfrm>
            <a:off x="1834459" y="4868114"/>
            <a:ext cx="894376" cy="443350"/>
            <a:chOff x="1688068" y="5274592"/>
            <a:chExt cx="894376" cy="443350"/>
          </a:xfrm>
        </p:grpSpPr>
        <p:sp>
          <p:nvSpPr>
            <p:cNvPr id="21" name="Triangle 20">
              <a:extLst>
                <a:ext uri="{FF2B5EF4-FFF2-40B4-BE49-F238E27FC236}">
                  <a16:creationId xmlns:a16="http://schemas.microsoft.com/office/drawing/2014/main" id="{C81724C4-190D-91A1-B0D0-587796CA6389}"/>
                </a:ext>
              </a:extLst>
            </p:cNvPr>
            <p:cNvSpPr>
              <a:spLocks noChangeAspect="1"/>
            </p:cNvSpPr>
            <p:nvPr/>
          </p:nvSpPr>
          <p:spPr>
            <a:xfrm rot="10800000" flipV="1">
              <a:off x="2086788" y="5274592"/>
              <a:ext cx="103483" cy="72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800" noProof="0" dirty="0"/>
            </a:p>
          </p:txBody>
        </p:sp>
        <p:sp>
          <p:nvSpPr>
            <p:cNvPr id="22" name="TextBox 21">
              <a:extLst>
                <a:ext uri="{FF2B5EF4-FFF2-40B4-BE49-F238E27FC236}">
                  <a16:creationId xmlns:a16="http://schemas.microsoft.com/office/drawing/2014/main" id="{B469CB30-1900-ED98-0AA1-821A1DEDEBAF}"/>
                </a:ext>
              </a:extLst>
            </p:cNvPr>
            <p:cNvSpPr txBox="1"/>
            <p:nvPr/>
          </p:nvSpPr>
          <p:spPr>
            <a:xfrm>
              <a:off x="1688068" y="5317832"/>
              <a:ext cx="894376" cy="400110"/>
            </a:xfrm>
            <a:prstGeom prst="rect">
              <a:avLst/>
            </a:prstGeom>
            <a:noFill/>
          </p:spPr>
          <p:txBody>
            <a:bodyPr wrap="square" rtlCol="0">
              <a:spAutoFit/>
            </a:bodyPr>
            <a:lstStyle/>
            <a:p>
              <a:pPr algn="ctr"/>
              <a:r>
                <a:rPr lang="en-GB" sz="2000" b="1" noProof="0" dirty="0">
                  <a:solidFill>
                    <a:schemeClr val="bg1"/>
                  </a:solidFill>
                </a:rPr>
                <a:t>ALICE</a:t>
              </a:r>
            </a:p>
          </p:txBody>
        </p:sp>
      </p:grpSp>
      <p:sp>
        <p:nvSpPr>
          <p:cNvPr id="30" name="TextBox 29">
            <a:extLst>
              <a:ext uri="{FF2B5EF4-FFF2-40B4-BE49-F238E27FC236}">
                <a16:creationId xmlns:a16="http://schemas.microsoft.com/office/drawing/2014/main" id="{D0A29148-CC43-2FCC-73E1-988C362B223C}"/>
              </a:ext>
            </a:extLst>
          </p:cNvPr>
          <p:cNvSpPr txBox="1"/>
          <p:nvPr/>
        </p:nvSpPr>
        <p:spPr>
          <a:xfrm>
            <a:off x="4511422" y="4242978"/>
            <a:ext cx="593432" cy="338554"/>
          </a:xfrm>
          <a:prstGeom prst="rect">
            <a:avLst/>
          </a:prstGeom>
          <a:noFill/>
        </p:spPr>
        <p:txBody>
          <a:bodyPr wrap="none" rtlCol="0">
            <a:spAutoFit/>
          </a:bodyPr>
          <a:lstStyle/>
          <a:p>
            <a:pPr>
              <a:spcBef>
                <a:spcPts val="3000"/>
              </a:spcBef>
            </a:pPr>
            <a:r>
              <a:rPr lang="en-GB" sz="1600" b="1" noProof="0" dirty="0">
                <a:solidFill>
                  <a:srgbClr val="FFFF00"/>
                </a:solidFill>
                <a:latin typeface="Helvetica" pitchFamily="2" charset="0"/>
                <a:ea typeface="Helvetica Light" charset="0"/>
                <a:cs typeface="Helvetica Light" charset="0"/>
                <a:sym typeface="Wingdings" pitchFamily="2" charset="2"/>
              </a:rPr>
              <a:t>SPS</a:t>
            </a:r>
          </a:p>
        </p:txBody>
      </p:sp>
      <p:sp>
        <p:nvSpPr>
          <p:cNvPr id="36" name="TextBox 35">
            <a:extLst>
              <a:ext uri="{FF2B5EF4-FFF2-40B4-BE49-F238E27FC236}">
                <a16:creationId xmlns:a16="http://schemas.microsoft.com/office/drawing/2014/main" id="{F522C793-AF55-4EC4-3B93-238BAA0941E8}"/>
              </a:ext>
            </a:extLst>
          </p:cNvPr>
          <p:cNvSpPr txBox="1"/>
          <p:nvPr/>
        </p:nvSpPr>
        <p:spPr>
          <a:xfrm>
            <a:off x="210027" y="6322335"/>
            <a:ext cx="5765800" cy="369332"/>
          </a:xfrm>
          <a:prstGeom prst="rect">
            <a:avLst/>
          </a:prstGeom>
          <a:noFill/>
        </p:spPr>
        <p:txBody>
          <a:bodyPr wrap="square">
            <a:spAutoFit/>
          </a:bodyPr>
          <a:lstStyle/>
          <a:p>
            <a:pPr>
              <a:spcBef>
                <a:spcPts val="1200"/>
              </a:spcBef>
            </a:pPr>
            <a:r>
              <a:rPr lang="en-GB" b="1" noProof="0" dirty="0">
                <a:solidFill>
                  <a:schemeClr val="bg1"/>
                </a:solidFill>
                <a:latin typeface="Helvetica" pitchFamily="2" charset="0"/>
                <a:ea typeface="Helvetica Light" charset="0"/>
                <a:cs typeface="Helvetica Light" charset="0"/>
                <a:sym typeface="Wingdings" pitchFamily="2" charset="2"/>
              </a:rPr>
              <a:t>Areal view</a:t>
            </a:r>
          </a:p>
        </p:txBody>
      </p:sp>
      <p:sp>
        <p:nvSpPr>
          <p:cNvPr id="38" name="TextBox 37">
            <a:extLst>
              <a:ext uri="{FF2B5EF4-FFF2-40B4-BE49-F238E27FC236}">
                <a16:creationId xmlns:a16="http://schemas.microsoft.com/office/drawing/2014/main" id="{DD3AB931-280D-9779-BF31-C703682719AA}"/>
              </a:ext>
            </a:extLst>
          </p:cNvPr>
          <p:cNvSpPr txBox="1"/>
          <p:nvPr/>
        </p:nvSpPr>
        <p:spPr>
          <a:xfrm>
            <a:off x="4284338" y="3915250"/>
            <a:ext cx="2385653" cy="369332"/>
          </a:xfrm>
          <a:prstGeom prst="rect">
            <a:avLst/>
          </a:prstGeom>
          <a:noFill/>
        </p:spPr>
        <p:txBody>
          <a:bodyPr wrap="none" rtlCol="0">
            <a:spAutoFit/>
          </a:bodyPr>
          <a:lstStyle/>
          <a:p>
            <a:pPr>
              <a:spcBef>
                <a:spcPts val="3000"/>
              </a:spcBef>
            </a:pPr>
            <a:r>
              <a:rPr lang="en-GB" b="1" noProof="0" dirty="0">
                <a:solidFill>
                  <a:srgbClr val="FFC000"/>
                </a:solidFill>
                <a:latin typeface="Helvetica" pitchFamily="2" charset="0"/>
                <a:ea typeface="Helvetica Light" charset="0"/>
                <a:cs typeface="Helvetica Light" charset="0"/>
                <a:sym typeface="Wingdings" pitchFamily="2" charset="2"/>
              </a:rPr>
              <a:t>NA62</a:t>
            </a:r>
            <a:r>
              <a:rPr lang="en-GB" sz="1400" b="1" noProof="0" dirty="0">
                <a:solidFill>
                  <a:schemeClr val="bg1"/>
                </a:solidFill>
                <a:latin typeface="Helvetica" pitchFamily="2" charset="0"/>
                <a:ea typeface="Helvetica Light" charset="0"/>
                <a:cs typeface="Helvetica Light" charset="0"/>
                <a:sym typeface="Wingdings" pitchFamily="2" charset="2"/>
              </a:rPr>
              <a:t>, NA64, </a:t>
            </a:r>
            <a:r>
              <a:rPr lang="en-GB" sz="1400" b="1" noProof="0" dirty="0" err="1">
                <a:solidFill>
                  <a:schemeClr val="bg1"/>
                </a:solidFill>
                <a:latin typeface="Helvetica" pitchFamily="2" charset="0"/>
                <a:ea typeface="Helvetica Light" charset="0"/>
                <a:cs typeface="Helvetica Light" charset="0"/>
                <a:sym typeface="Wingdings" pitchFamily="2" charset="2"/>
              </a:rPr>
              <a:t>SHiP</a:t>
            </a:r>
            <a:r>
              <a:rPr lang="en-GB" sz="1400" b="1" noProof="0" dirty="0">
                <a:solidFill>
                  <a:schemeClr val="bg1"/>
                </a:solidFill>
                <a:latin typeface="Helvetica" pitchFamily="2" charset="0"/>
                <a:ea typeface="Helvetica Light" charset="0"/>
                <a:cs typeface="Helvetica Light" charset="0"/>
                <a:sym typeface="Wingdings" pitchFamily="2" charset="2"/>
              </a:rPr>
              <a:t> (BDF)</a:t>
            </a:r>
          </a:p>
        </p:txBody>
      </p:sp>
      <p:sp>
        <p:nvSpPr>
          <p:cNvPr id="39" name="TextBox 38">
            <a:extLst>
              <a:ext uri="{FF2B5EF4-FFF2-40B4-BE49-F238E27FC236}">
                <a16:creationId xmlns:a16="http://schemas.microsoft.com/office/drawing/2014/main" id="{9FE2DFAE-BDCB-2CDA-B901-67F8CCC1C5C6}"/>
              </a:ext>
            </a:extLst>
          </p:cNvPr>
          <p:cNvSpPr txBox="1"/>
          <p:nvPr/>
        </p:nvSpPr>
        <p:spPr>
          <a:xfrm>
            <a:off x="4228824" y="5798666"/>
            <a:ext cx="740524" cy="276999"/>
          </a:xfrm>
          <a:prstGeom prst="rect">
            <a:avLst/>
          </a:prstGeom>
          <a:noFill/>
        </p:spPr>
        <p:txBody>
          <a:bodyPr wrap="none" rtlCol="0">
            <a:spAutoFit/>
          </a:bodyPr>
          <a:lstStyle/>
          <a:p>
            <a:pPr>
              <a:spcBef>
                <a:spcPts val="3000"/>
              </a:spcBef>
            </a:pPr>
            <a:r>
              <a:rPr lang="en-GB" sz="1200" b="1" noProof="0" dirty="0">
                <a:solidFill>
                  <a:schemeClr val="bg1"/>
                </a:solidFill>
                <a:latin typeface="Helvetica" pitchFamily="2" charset="0"/>
                <a:ea typeface="Helvetica Light" charset="0"/>
                <a:cs typeface="Helvetica Light" charset="0"/>
                <a:sym typeface="Wingdings" pitchFamily="2" charset="2"/>
              </a:rPr>
              <a:t>FASER </a:t>
            </a:r>
          </a:p>
        </p:txBody>
      </p:sp>
      <p:sp>
        <p:nvSpPr>
          <p:cNvPr id="40" name="TextBox 39">
            <a:extLst>
              <a:ext uri="{FF2B5EF4-FFF2-40B4-BE49-F238E27FC236}">
                <a16:creationId xmlns:a16="http://schemas.microsoft.com/office/drawing/2014/main" id="{FC03DC87-BD99-D7D1-DC99-E0C19E52CDDB}"/>
              </a:ext>
            </a:extLst>
          </p:cNvPr>
          <p:cNvSpPr txBox="1"/>
          <p:nvPr/>
        </p:nvSpPr>
        <p:spPr>
          <a:xfrm>
            <a:off x="3360572" y="5701583"/>
            <a:ext cx="508473" cy="276999"/>
          </a:xfrm>
          <a:prstGeom prst="rect">
            <a:avLst/>
          </a:prstGeom>
          <a:noFill/>
        </p:spPr>
        <p:txBody>
          <a:bodyPr wrap="none" rtlCol="0">
            <a:spAutoFit/>
          </a:bodyPr>
          <a:lstStyle/>
          <a:p>
            <a:pPr>
              <a:spcBef>
                <a:spcPts val="3000"/>
              </a:spcBef>
            </a:pPr>
            <a:r>
              <a:rPr lang="en-GB" sz="1200" b="1" noProof="0" dirty="0">
                <a:solidFill>
                  <a:schemeClr val="bg1"/>
                </a:solidFill>
                <a:latin typeface="Helvetica" pitchFamily="2" charset="0"/>
                <a:ea typeface="Helvetica Light" charset="0"/>
                <a:cs typeface="Helvetica Light" charset="0"/>
                <a:sym typeface="Wingdings" pitchFamily="2" charset="2"/>
              </a:rPr>
              <a:t>SND</a:t>
            </a:r>
          </a:p>
        </p:txBody>
      </p:sp>
      <p:sp>
        <p:nvSpPr>
          <p:cNvPr id="44" name="TextBox 43">
            <a:extLst>
              <a:ext uri="{FF2B5EF4-FFF2-40B4-BE49-F238E27FC236}">
                <a16:creationId xmlns:a16="http://schemas.microsoft.com/office/drawing/2014/main" id="{B85D9E3C-C08C-83DE-199C-EA4B2219F905}"/>
              </a:ext>
            </a:extLst>
          </p:cNvPr>
          <p:cNvSpPr txBox="1"/>
          <p:nvPr/>
        </p:nvSpPr>
        <p:spPr>
          <a:xfrm>
            <a:off x="4105316" y="5405203"/>
            <a:ext cx="676788" cy="246221"/>
          </a:xfrm>
          <a:prstGeom prst="rect">
            <a:avLst/>
          </a:prstGeom>
          <a:noFill/>
        </p:spPr>
        <p:txBody>
          <a:bodyPr wrap="none" rtlCol="0">
            <a:spAutoFit/>
          </a:bodyPr>
          <a:lstStyle/>
          <a:p>
            <a:pPr>
              <a:spcBef>
                <a:spcPts val="3000"/>
              </a:spcBef>
            </a:pPr>
            <a:r>
              <a:rPr lang="en-GB" sz="1000" b="1" noProof="0" dirty="0">
                <a:solidFill>
                  <a:schemeClr val="bg1"/>
                </a:solidFill>
                <a:latin typeface="Helvetica" pitchFamily="2" charset="0"/>
                <a:ea typeface="Helvetica Light" charset="0"/>
                <a:cs typeface="Helvetica Light" charset="0"/>
                <a:sym typeface="Wingdings" pitchFamily="2" charset="2"/>
              </a:rPr>
              <a:t>ANUBIS</a:t>
            </a:r>
          </a:p>
        </p:txBody>
      </p:sp>
      <p:sp>
        <p:nvSpPr>
          <p:cNvPr id="45" name="TextBox 44">
            <a:extLst>
              <a:ext uri="{FF2B5EF4-FFF2-40B4-BE49-F238E27FC236}">
                <a16:creationId xmlns:a16="http://schemas.microsoft.com/office/drawing/2014/main" id="{8FE78967-0E4B-3AFB-9A68-A3279E4ED1EC}"/>
              </a:ext>
            </a:extLst>
          </p:cNvPr>
          <p:cNvSpPr txBox="1"/>
          <p:nvPr/>
        </p:nvSpPr>
        <p:spPr>
          <a:xfrm>
            <a:off x="5453815" y="603555"/>
            <a:ext cx="1597342" cy="553998"/>
          </a:xfrm>
          <a:prstGeom prst="rect">
            <a:avLst/>
          </a:prstGeom>
          <a:noFill/>
        </p:spPr>
        <p:txBody>
          <a:bodyPr wrap="square" rtlCol="0">
            <a:spAutoFit/>
          </a:bodyPr>
          <a:lstStyle/>
          <a:p>
            <a:pPr>
              <a:spcBef>
                <a:spcPts val="3000"/>
              </a:spcBef>
            </a:pPr>
            <a:r>
              <a:rPr lang="en-GB" sz="1000" b="1" noProof="0" dirty="0">
                <a:solidFill>
                  <a:schemeClr val="bg1"/>
                </a:solidFill>
                <a:latin typeface="Helvetica" pitchFamily="2" charset="0"/>
                <a:ea typeface="Helvetica Light" charset="0"/>
                <a:cs typeface="Helvetica Light" charset="0"/>
                <a:sym typeface="Wingdings" pitchFamily="2" charset="2"/>
              </a:rPr>
              <a:t>FACET / PREFACE ?</a:t>
            </a:r>
          </a:p>
          <a:p>
            <a:r>
              <a:rPr lang="en-GB" sz="1000" b="1" noProof="0" dirty="0">
                <a:solidFill>
                  <a:schemeClr val="bg1"/>
                </a:solidFill>
                <a:latin typeface="Helvetica" pitchFamily="2" charset="0"/>
                <a:ea typeface="Helvetica Light" charset="0"/>
                <a:cs typeface="Helvetica Light" charset="0"/>
                <a:sym typeface="Wingdings" pitchFamily="2" charset="2"/>
              </a:rPr>
              <a:t>MATHUSLA ? </a:t>
            </a:r>
          </a:p>
          <a:p>
            <a:r>
              <a:rPr lang="en-GB" sz="1000" b="1" noProof="0" dirty="0" err="1">
                <a:solidFill>
                  <a:srgbClr val="FFFFFF"/>
                </a:solidFill>
                <a:latin typeface="Helvetica" pitchFamily="2" charset="0"/>
                <a:ea typeface="Helvetica Light" charset="0"/>
                <a:cs typeface="Helvetica Light" charset="0"/>
                <a:sym typeface="Wingdings" pitchFamily="2" charset="2"/>
              </a:rPr>
              <a:t>MilliQan</a:t>
            </a:r>
            <a:endParaRPr lang="en-GB" sz="1000" b="1" noProof="0" dirty="0">
              <a:solidFill>
                <a:schemeClr val="bg1"/>
              </a:solidFill>
              <a:latin typeface="Helvetica" pitchFamily="2" charset="0"/>
              <a:ea typeface="Helvetica Light" charset="0"/>
              <a:cs typeface="Helvetica Light" charset="0"/>
              <a:sym typeface="Wingdings" pitchFamily="2" charset="2"/>
            </a:endParaRPr>
          </a:p>
        </p:txBody>
      </p:sp>
      <p:sp>
        <p:nvSpPr>
          <p:cNvPr id="46" name="TextBox 45">
            <a:extLst>
              <a:ext uri="{FF2B5EF4-FFF2-40B4-BE49-F238E27FC236}">
                <a16:creationId xmlns:a16="http://schemas.microsoft.com/office/drawing/2014/main" id="{F2BF9757-F72A-7D85-D8E2-00FEEA1CB0C3}"/>
              </a:ext>
            </a:extLst>
          </p:cNvPr>
          <p:cNvSpPr txBox="1"/>
          <p:nvPr/>
        </p:nvSpPr>
        <p:spPr>
          <a:xfrm>
            <a:off x="6062080" y="5891226"/>
            <a:ext cx="2178319" cy="400110"/>
          </a:xfrm>
          <a:prstGeom prst="rect">
            <a:avLst/>
          </a:prstGeom>
          <a:noFill/>
        </p:spPr>
        <p:txBody>
          <a:bodyPr wrap="square" rtlCol="0">
            <a:spAutoFit/>
          </a:bodyPr>
          <a:lstStyle/>
          <a:p>
            <a:pPr>
              <a:spcBef>
                <a:spcPts val="3000"/>
              </a:spcBef>
            </a:pPr>
            <a:r>
              <a:rPr lang="en-GB" sz="1000" b="1" noProof="0" dirty="0" err="1">
                <a:solidFill>
                  <a:schemeClr val="bg1"/>
                </a:solidFill>
                <a:latin typeface="Helvetica" pitchFamily="2" charset="0"/>
                <a:ea typeface="Helvetica Light" charset="0"/>
                <a:cs typeface="Helvetica Light" charset="0"/>
                <a:sym typeface="Wingdings" pitchFamily="2" charset="2"/>
              </a:rPr>
              <a:t>MoEDAL</a:t>
            </a:r>
            <a:r>
              <a:rPr lang="en-GB" sz="1000" b="1" noProof="0" dirty="0">
                <a:solidFill>
                  <a:schemeClr val="bg1"/>
                </a:solidFill>
                <a:latin typeface="Helvetica" pitchFamily="2" charset="0"/>
                <a:ea typeface="Helvetica Light" charset="0"/>
                <a:cs typeface="Helvetica Light" charset="0"/>
                <a:sym typeface="Wingdings" pitchFamily="2" charset="2"/>
              </a:rPr>
              <a:t> / MoEDAL-MAPP-1/2 ?</a:t>
            </a:r>
          </a:p>
          <a:p>
            <a:r>
              <a:rPr lang="en-GB" sz="1000" b="1" noProof="0" dirty="0">
                <a:solidFill>
                  <a:schemeClr val="bg1"/>
                </a:solidFill>
                <a:latin typeface="Helvetica" pitchFamily="2" charset="0"/>
                <a:ea typeface="Helvetica Light" charset="0"/>
                <a:cs typeface="Helvetica Light" charset="0"/>
                <a:sym typeface="Wingdings" pitchFamily="2" charset="2"/>
              </a:rPr>
              <a:t>CODEX-b/β ?</a:t>
            </a:r>
          </a:p>
        </p:txBody>
      </p:sp>
      <p:sp>
        <p:nvSpPr>
          <p:cNvPr id="47" name="TextBox 46">
            <a:extLst>
              <a:ext uri="{FF2B5EF4-FFF2-40B4-BE49-F238E27FC236}">
                <a16:creationId xmlns:a16="http://schemas.microsoft.com/office/drawing/2014/main" id="{2C18F124-AA2A-798E-ED3C-ED60344AD1E5}"/>
              </a:ext>
            </a:extLst>
          </p:cNvPr>
          <p:cNvSpPr txBox="1"/>
          <p:nvPr/>
        </p:nvSpPr>
        <p:spPr>
          <a:xfrm>
            <a:off x="4533302" y="1026651"/>
            <a:ext cx="1059827" cy="369332"/>
          </a:xfrm>
          <a:prstGeom prst="rect">
            <a:avLst/>
          </a:prstGeom>
          <a:noFill/>
        </p:spPr>
        <p:txBody>
          <a:bodyPr wrap="square" rtlCol="0">
            <a:spAutoFit/>
          </a:bodyPr>
          <a:lstStyle/>
          <a:p>
            <a:pPr>
              <a:spcBef>
                <a:spcPts val="3000"/>
              </a:spcBef>
            </a:pPr>
            <a:r>
              <a:rPr lang="en-GB" sz="1000" noProof="0" dirty="0">
                <a:solidFill>
                  <a:schemeClr val="bg1"/>
                </a:solidFill>
                <a:latin typeface="Helvetica" pitchFamily="2" charset="0"/>
                <a:ea typeface="Helvetica Light" charset="0"/>
                <a:cs typeface="Helvetica Light" charset="0"/>
                <a:sym typeface="Wingdings" pitchFamily="2" charset="2"/>
              </a:rPr>
              <a:t>SHIFT </a:t>
            </a:r>
          </a:p>
          <a:p>
            <a:r>
              <a:rPr lang="en-GB" sz="800" noProof="0" dirty="0">
                <a:solidFill>
                  <a:schemeClr val="bg1"/>
                </a:solidFill>
                <a:latin typeface="Helvetica" pitchFamily="2" charset="0"/>
                <a:ea typeface="Helvetica Light" charset="0"/>
                <a:cs typeface="Helvetica Light" charset="0"/>
                <a:sym typeface="Wingdings" pitchFamily="2" charset="2"/>
              </a:rPr>
              <a:t>(gaseous target)</a:t>
            </a:r>
            <a:endParaRPr lang="en-GB" sz="900" noProof="0" dirty="0">
              <a:solidFill>
                <a:schemeClr val="bg1"/>
              </a:solidFill>
              <a:latin typeface="Helvetica" pitchFamily="2" charset="0"/>
              <a:ea typeface="Helvetica Light" charset="0"/>
              <a:cs typeface="Helvetica Light" charset="0"/>
              <a:sym typeface="Wingdings" pitchFamily="2" charset="2"/>
            </a:endParaRPr>
          </a:p>
        </p:txBody>
      </p:sp>
      <p:sp>
        <p:nvSpPr>
          <p:cNvPr id="50" name="TextBox 49">
            <a:extLst>
              <a:ext uri="{FF2B5EF4-FFF2-40B4-BE49-F238E27FC236}">
                <a16:creationId xmlns:a16="http://schemas.microsoft.com/office/drawing/2014/main" id="{C28ACD88-120A-22AE-CD6A-077550021D14}"/>
              </a:ext>
            </a:extLst>
          </p:cNvPr>
          <p:cNvSpPr txBox="1"/>
          <p:nvPr/>
        </p:nvSpPr>
        <p:spPr>
          <a:xfrm>
            <a:off x="2663778" y="5470160"/>
            <a:ext cx="614271" cy="276999"/>
          </a:xfrm>
          <a:prstGeom prst="rect">
            <a:avLst/>
          </a:prstGeom>
          <a:noFill/>
        </p:spPr>
        <p:txBody>
          <a:bodyPr wrap="none" rtlCol="0">
            <a:spAutoFit/>
          </a:bodyPr>
          <a:lstStyle/>
          <a:p>
            <a:pPr>
              <a:spcBef>
                <a:spcPts val="3000"/>
              </a:spcBef>
            </a:pPr>
            <a:r>
              <a:rPr lang="en-GB" sz="1200" b="1" noProof="0" dirty="0">
                <a:solidFill>
                  <a:schemeClr val="bg1"/>
                </a:solidFill>
                <a:latin typeface="Helvetica" pitchFamily="2" charset="0"/>
                <a:ea typeface="Helvetica Light" charset="0"/>
                <a:cs typeface="Helvetica Light" charset="0"/>
                <a:sym typeface="Wingdings" pitchFamily="2" charset="2"/>
              </a:rPr>
              <a:t>FPF ?</a:t>
            </a:r>
          </a:p>
        </p:txBody>
      </p:sp>
      <p:pic>
        <p:nvPicPr>
          <p:cNvPr id="28" name="Picture 27">
            <a:extLst>
              <a:ext uri="{FF2B5EF4-FFF2-40B4-BE49-F238E27FC236}">
                <a16:creationId xmlns:a16="http://schemas.microsoft.com/office/drawing/2014/main" id="{7823E837-A2FB-9CA9-4008-C4268809001A}"/>
              </a:ext>
            </a:extLst>
          </p:cNvPr>
          <p:cNvPicPr>
            <a:picLocks noChangeAspect="1"/>
          </p:cNvPicPr>
          <p:nvPr/>
        </p:nvPicPr>
        <p:blipFill>
          <a:blip r:embed="rId3"/>
          <a:stretch>
            <a:fillRect/>
          </a:stretch>
        </p:blipFill>
        <p:spPr>
          <a:xfrm>
            <a:off x="8247598" y="1029982"/>
            <a:ext cx="3670298" cy="2436596"/>
          </a:xfrm>
          <a:prstGeom prst="rect">
            <a:avLst/>
          </a:prstGeom>
          <a:ln w="12700">
            <a:solidFill>
              <a:schemeClr val="bg1"/>
            </a:solidFill>
          </a:ln>
        </p:spPr>
      </p:pic>
      <p:sp>
        <p:nvSpPr>
          <p:cNvPr id="32" name="TextBox 31">
            <a:extLst>
              <a:ext uri="{FF2B5EF4-FFF2-40B4-BE49-F238E27FC236}">
                <a16:creationId xmlns:a16="http://schemas.microsoft.com/office/drawing/2014/main" id="{3E92C6AE-CD5D-762E-8344-5B8CE46BB60B}"/>
              </a:ext>
            </a:extLst>
          </p:cNvPr>
          <p:cNvSpPr txBox="1"/>
          <p:nvPr/>
        </p:nvSpPr>
        <p:spPr>
          <a:xfrm>
            <a:off x="210751" y="167737"/>
            <a:ext cx="3180679" cy="523220"/>
          </a:xfrm>
          <a:prstGeom prst="rect">
            <a:avLst/>
          </a:prstGeom>
          <a:noFill/>
        </p:spPr>
        <p:txBody>
          <a:bodyPr wrap="none" rtlCol="0">
            <a:spAutoFit/>
          </a:bodyPr>
          <a:lstStyle/>
          <a:p>
            <a:pPr>
              <a:spcBef>
                <a:spcPts val="3000"/>
              </a:spcBef>
            </a:pPr>
            <a:r>
              <a:rPr lang="en-GB" sz="2800" b="1" noProof="0" dirty="0">
                <a:solidFill>
                  <a:schemeClr val="bg1"/>
                </a:solidFill>
                <a:latin typeface="Helvetica" pitchFamily="2" charset="0"/>
                <a:ea typeface="Helvetica Light" charset="0"/>
                <a:cs typeface="Helvetica Light" charset="0"/>
                <a:sym typeface="Wingdings" pitchFamily="2" charset="2"/>
              </a:rPr>
              <a:t>LHC Experiments</a:t>
            </a:r>
          </a:p>
        </p:txBody>
      </p:sp>
      <p:sp>
        <p:nvSpPr>
          <p:cNvPr id="53" name="ZoneTexte 45">
            <a:extLst>
              <a:ext uri="{FF2B5EF4-FFF2-40B4-BE49-F238E27FC236}">
                <a16:creationId xmlns:a16="http://schemas.microsoft.com/office/drawing/2014/main" id="{52533101-3ECA-1AF6-72EE-29795706CEC7}"/>
              </a:ext>
            </a:extLst>
          </p:cNvPr>
          <p:cNvSpPr txBox="1"/>
          <p:nvPr/>
        </p:nvSpPr>
        <p:spPr>
          <a:xfrm>
            <a:off x="11137378" y="1033386"/>
            <a:ext cx="779056" cy="261610"/>
          </a:xfrm>
          <a:prstGeom prst="rect">
            <a:avLst/>
          </a:prstGeom>
          <a:solidFill>
            <a:schemeClr val="tx1"/>
          </a:solidFill>
        </p:spPr>
        <p:txBody>
          <a:bodyPr wrap="square" rtlCol="0">
            <a:spAutoFit/>
          </a:bodyPr>
          <a:lstStyle/>
          <a:p>
            <a:pPr algn="ctr"/>
            <a:r>
              <a:rPr lang="en-GB" sz="1100" b="1" noProof="0" dirty="0">
                <a:solidFill>
                  <a:schemeClr val="bg1"/>
                </a:solidFill>
                <a:latin typeface="Arial" charset="0"/>
                <a:ea typeface="Arial" charset="0"/>
                <a:cs typeface="Arial" charset="0"/>
              </a:rPr>
              <a:t>NA62</a:t>
            </a:r>
          </a:p>
        </p:txBody>
      </p:sp>
      <p:sp>
        <p:nvSpPr>
          <p:cNvPr id="8" name="TextBox 7">
            <a:extLst>
              <a:ext uri="{FF2B5EF4-FFF2-40B4-BE49-F238E27FC236}">
                <a16:creationId xmlns:a16="http://schemas.microsoft.com/office/drawing/2014/main" id="{BD95A956-F560-8B9B-264E-20537F76BE8E}"/>
              </a:ext>
            </a:extLst>
          </p:cNvPr>
          <p:cNvSpPr txBox="1"/>
          <p:nvPr/>
        </p:nvSpPr>
        <p:spPr>
          <a:xfrm>
            <a:off x="8250232" y="3200689"/>
            <a:ext cx="2266967" cy="276999"/>
          </a:xfrm>
          <a:prstGeom prst="rect">
            <a:avLst/>
          </a:prstGeom>
          <a:solidFill>
            <a:schemeClr val="tx1">
              <a:alpha val="33000"/>
            </a:schemeClr>
          </a:solidFill>
        </p:spPr>
        <p:txBody>
          <a:bodyPr wrap="none" rtlCol="0">
            <a:spAutoFit/>
          </a:bodyPr>
          <a:lstStyle/>
          <a:p>
            <a:pPr marL="0" algn="l">
              <a:spcBef>
                <a:spcPts val="3000"/>
              </a:spcBef>
            </a:pPr>
            <a:r>
              <a:rPr lang="en-GB" sz="1200" b="1" noProof="0" dirty="0">
                <a:solidFill>
                  <a:schemeClr val="bg1"/>
                </a:solidFill>
                <a:latin typeface="Helvetica" pitchFamily="2" charset="0"/>
                <a:ea typeface="Helvetica Light" charset="0"/>
                <a:cs typeface="Helvetica Light" charset="0"/>
                <a:sym typeface="Wingdings" pitchFamily="2" charset="2"/>
              </a:rPr>
              <a:t>Rare kaon decay experiment</a:t>
            </a:r>
          </a:p>
        </p:txBody>
      </p:sp>
    </p:spTree>
    <p:extLst>
      <p:ext uri="{BB962C8B-B14F-4D97-AF65-F5344CB8AC3E}">
        <p14:creationId xmlns:p14="http://schemas.microsoft.com/office/powerpoint/2010/main" val="239125609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97C70-90C5-4799-A396-FA11FD61682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465A8A-8833-45B3-820E-22CC38995A54}"/>
              </a:ext>
            </a:extLst>
          </p:cNvPr>
          <p:cNvSpPr>
            <a:spLocks noGrp="1"/>
          </p:cNvSpPr>
          <p:nvPr>
            <p:ph type="sldNum" sz="quarter" idx="4"/>
          </p:nvPr>
        </p:nvSpPr>
        <p:spPr/>
        <p:txBody>
          <a:bodyPr/>
          <a:lstStyle/>
          <a:p>
            <a:pPr>
              <a:defRPr/>
            </a:pPr>
            <a:fld id="{611C2F03-9E95-40C9-A99F-3C4F7EE8CF2A}" type="slidenum">
              <a:rPr lang="en-GB" noProof="0" smtClean="0"/>
              <a:pPr>
                <a:defRPr/>
              </a:pPr>
              <a:t>7</a:t>
            </a:fld>
            <a:endParaRPr lang="en-GB" noProof="0" dirty="0"/>
          </a:p>
        </p:txBody>
      </p:sp>
      <p:sp>
        <p:nvSpPr>
          <p:cNvPr id="3" name="TextBox 2">
            <a:extLst>
              <a:ext uri="{FF2B5EF4-FFF2-40B4-BE49-F238E27FC236}">
                <a16:creationId xmlns:a16="http://schemas.microsoft.com/office/drawing/2014/main" id="{2DD90EFE-F35F-C4C4-D6CD-860FCE2D82F3}"/>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Particle detector basics</a:t>
            </a:r>
            <a:endParaRPr lang="en-GB" sz="2800" noProof="0" dirty="0">
              <a:solidFill>
                <a:srgbClr val="0D7FBF"/>
              </a:solidFill>
              <a:latin typeface="Helvetica Light" pitchFamily="2" charset="0"/>
              <a:ea typeface="Trebuchet MS" pitchFamily="-84" charset="0"/>
              <a:cs typeface="Helvetica Light"/>
            </a:endParaRPr>
          </a:p>
        </p:txBody>
      </p:sp>
      <p:pic>
        <p:nvPicPr>
          <p:cNvPr id="7" name="Picture 6">
            <a:extLst>
              <a:ext uri="{FF2B5EF4-FFF2-40B4-BE49-F238E27FC236}">
                <a16:creationId xmlns:a16="http://schemas.microsoft.com/office/drawing/2014/main" id="{9049004C-B679-A51C-10AA-5139160FE611}"/>
              </a:ext>
            </a:extLst>
          </p:cNvPr>
          <p:cNvPicPr>
            <a:picLocks noChangeAspect="1"/>
          </p:cNvPicPr>
          <p:nvPr/>
        </p:nvPicPr>
        <p:blipFill>
          <a:blip r:embed="rId2"/>
          <a:srcRect r="983"/>
          <a:stretch>
            <a:fillRect/>
          </a:stretch>
        </p:blipFill>
        <p:spPr>
          <a:xfrm>
            <a:off x="5643563" y="1452044"/>
            <a:ext cx="6563935" cy="4382573"/>
          </a:xfrm>
          <a:prstGeom prst="rect">
            <a:avLst/>
          </a:prstGeom>
        </p:spPr>
      </p:pic>
      <p:sp>
        <p:nvSpPr>
          <p:cNvPr id="9" name="Rectangle 8">
            <a:extLst>
              <a:ext uri="{FF2B5EF4-FFF2-40B4-BE49-F238E27FC236}">
                <a16:creationId xmlns:a16="http://schemas.microsoft.com/office/drawing/2014/main" id="{E1BAF255-2823-9048-DA16-1B0CEC049720}"/>
              </a:ext>
            </a:extLst>
          </p:cNvPr>
          <p:cNvSpPr/>
          <p:nvPr/>
        </p:nvSpPr>
        <p:spPr>
          <a:xfrm>
            <a:off x="623286" y="1106030"/>
            <a:ext cx="10044714" cy="338554"/>
          </a:xfrm>
          <a:prstGeom prst="rect">
            <a:avLst/>
          </a:prstGeom>
        </p:spPr>
        <p:txBody>
          <a:bodyPr wrap="square">
            <a:spAutoFit/>
          </a:bodyPr>
          <a:lstStyle/>
          <a:p>
            <a:pPr defTabSz="457200" fontAlgn="base">
              <a:spcBef>
                <a:spcPts val="1800"/>
              </a:spcBef>
              <a:spcAft>
                <a:spcPct val="0"/>
              </a:spcAft>
              <a:defRPr/>
            </a:pPr>
            <a:r>
              <a:rPr lang="en-GB" sz="1600" b="1" noProof="0" dirty="0">
                <a:solidFill>
                  <a:prstClr val="black"/>
                </a:solidFill>
                <a:latin typeface="Helvetica" pitchFamily="2" charset="0"/>
                <a:ea typeface="Helvetica Light" charset="0"/>
                <a:cs typeface="Helvetica Light" charset="0"/>
                <a:sym typeface="Wingdings" pitchFamily="2" charset="2"/>
              </a:rPr>
              <a:t>Requirements</a:t>
            </a:r>
            <a:r>
              <a:rPr lang="en-GB" sz="1600" noProof="0" dirty="0">
                <a:solidFill>
                  <a:prstClr val="black"/>
                </a:solidFill>
                <a:latin typeface="Helvetica" pitchFamily="2" charset="0"/>
                <a:ea typeface="Helvetica Light" charset="0"/>
                <a:cs typeface="Helvetica Light" charset="0"/>
                <a:sym typeface="Wingdings" pitchFamily="2" charset="2"/>
              </a:rPr>
              <a:t> </a:t>
            </a:r>
            <a:r>
              <a:rPr lang="en-GB" sz="1400" noProof="0" dirty="0">
                <a:solidFill>
                  <a:prstClr val="black"/>
                </a:solidFill>
                <a:latin typeface="Helvetica" pitchFamily="2" charset="0"/>
                <a:ea typeface="Helvetica Light" charset="0"/>
                <a:cs typeface="Helvetica Light" charset="0"/>
                <a:sym typeface="Wingdings" pitchFamily="2" charset="2"/>
              </a:rPr>
              <a:t>(up to 40 MHz bunch crossing rate, 64 pileup collisions </a:t>
            </a:r>
            <a:r>
              <a:rPr lang="en-GB" sz="1200" noProof="0" dirty="0">
                <a:solidFill>
                  <a:prstClr val="black"/>
                </a:solidFill>
                <a:latin typeface="Helvetica" pitchFamily="2" charset="0"/>
                <a:ea typeface="Helvetica Light" charset="0"/>
                <a:cs typeface="Helvetica Light" charset="0"/>
                <a:sym typeface="Wingdings" pitchFamily="2" charset="2"/>
              </a:rPr>
              <a:t>— 2.5 × original design!</a:t>
            </a:r>
            <a:r>
              <a:rPr lang="en-GB" sz="1400" noProof="0" dirty="0">
                <a:solidFill>
                  <a:prstClr val="black"/>
                </a:solidFill>
                <a:latin typeface="Helvetica" pitchFamily="2" charset="0"/>
                <a:ea typeface="Helvetica Light" charset="0"/>
                <a:cs typeface="Helvetica Light" charset="0"/>
                <a:sym typeface="Wingdings" pitchFamily="2" charset="2"/>
              </a:rPr>
              <a:t>)</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1737D15-97E8-0266-C911-BBB349A5EF71}"/>
                  </a:ext>
                </a:extLst>
              </p:cNvPr>
              <p:cNvSpPr txBox="1"/>
              <p:nvPr/>
            </p:nvSpPr>
            <p:spPr>
              <a:xfrm>
                <a:off x="623287" y="1588351"/>
                <a:ext cx="5300995" cy="4846776"/>
              </a:xfrm>
              <a:prstGeom prst="rect">
                <a:avLst/>
              </a:prstGeom>
              <a:noFill/>
            </p:spPr>
            <p:txBody>
              <a:bodyPr wrap="square">
                <a:spAutoFit/>
              </a:bodyPr>
              <a:lstStyle/>
              <a:p>
                <a:pPr marL="285750" marR="0" lvl="0" indent="-285750" algn="l" defTabSz="457200" rtl="0" eaLnBrk="1" fontAlgn="base" latinLnBrk="0" hangingPunct="1">
                  <a:lnSpc>
                    <a:spcPct val="100000"/>
                  </a:lnSpc>
                  <a:spcBef>
                    <a:spcPts val="18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Radiation hard inner tracker (silicon with large S/B)                                             and forward calorimeters</a:t>
                </a:r>
              </a:p>
              <a:p>
                <a:pPr marL="285750" lvl="0" indent="-285750" defTabSz="457200" fontAlgn="base">
                  <a:spcBef>
                    <a:spcPts val="1200"/>
                  </a:spcBef>
                  <a:spcAft>
                    <a:spcPct val="0"/>
                  </a:spcAft>
                  <a:buFont typeface="Arial" panose="020B0604020202020204" pitchFamily="34" charset="0"/>
                  <a:buChar char="•"/>
                  <a:defRPr/>
                </a:pPr>
                <a:endPar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endParaRPr>
              </a:p>
              <a:p>
                <a:pPr marL="285750" lvl="0" indent="-285750" defTabSz="457200" fontAlgn="base">
                  <a:spcBef>
                    <a:spcPts val="1200"/>
                  </a:spcBef>
                  <a:spcAft>
                    <a:spcPct val="0"/>
                  </a:spcAft>
                  <a:buFont typeface="Arial" panose="020B0604020202020204" pitchFamily="34" charset="0"/>
                  <a:buChar char="•"/>
                  <a:defRPr/>
                </a:pPr>
                <a:endParaRPr lang="en-GB" sz="1400" dirty="0">
                  <a:solidFill>
                    <a:prstClr val="black"/>
                  </a:solidFill>
                  <a:latin typeface="Helvetica" pitchFamily="2" charset="0"/>
                  <a:ea typeface="Helvetica Light" charset="0"/>
                  <a:cs typeface="Helvetica Light" charset="0"/>
                  <a:sym typeface="Wingdings" pitchFamily="2" charset="2"/>
                </a:endParaRPr>
              </a:p>
              <a:p>
                <a:pPr marL="285750" lvl="0" indent="-285750" defTabSz="457200" fontAlgn="base">
                  <a:spcBef>
                    <a:spcPts val="1200"/>
                  </a:spcBef>
                  <a:spcAft>
                    <a:spcPct val="0"/>
                  </a:spcAft>
                  <a:buFont typeface="Arial" panose="020B0604020202020204" pitchFamily="34" charset="0"/>
                  <a:buChar char="•"/>
                  <a:defRPr/>
                </a:pPr>
                <a:endPar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endParaRPr>
              </a:p>
              <a:p>
                <a:pPr marL="285750" lvl="0" indent="-285750" defTabSz="457200" fontAlgn="base">
                  <a:spcBef>
                    <a:spcPts val="1200"/>
                  </a:spcBef>
                  <a:spcAft>
                    <a:spcPct val="0"/>
                  </a:spcAft>
                  <a:buFont typeface="Arial" panose="020B0604020202020204" pitchFamily="34" charset="0"/>
                  <a:buChar char="•"/>
                  <a:defRPr/>
                </a:pPr>
                <a:endParaRPr lang="en-GB" sz="1400" dirty="0">
                  <a:solidFill>
                    <a:prstClr val="black"/>
                  </a:solidFill>
                  <a:latin typeface="Helvetica" pitchFamily="2" charset="0"/>
                  <a:ea typeface="Helvetica Light" charset="0"/>
                  <a:cs typeface="Helvetica Light" charset="0"/>
                  <a:sym typeface="Wingdings" pitchFamily="2" charset="2"/>
                </a:endParaRPr>
              </a:p>
              <a:p>
                <a:pPr marL="285750" lvl="0" indent="-285750" defTabSz="457200" fontAlgn="base">
                  <a:spcBef>
                    <a:spcPts val="1200"/>
                  </a:spcBef>
                  <a:spcAft>
                    <a:spcPct val="0"/>
                  </a:spcAft>
                  <a:buFont typeface="Arial" panose="020B0604020202020204" pitchFamily="34" charset="0"/>
                  <a:buChar char="•"/>
                  <a:defRPr/>
                </a:pPr>
                <a:endPar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endParaRPr>
              </a:p>
              <a:p>
                <a:pPr marL="285750" lvl="0" indent="-285750" defTabSz="457200" fontAlgn="base">
                  <a:spcBef>
                    <a:spcPts val="1200"/>
                  </a:spcBef>
                  <a:spcAft>
                    <a:spcPct val="0"/>
                  </a:spcAft>
                  <a:buFont typeface="Arial" panose="020B0604020202020204" pitchFamily="34" charset="0"/>
                  <a:buChar char="•"/>
                  <a:defRPr/>
                </a:pPr>
                <a:endPar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endParaRPr>
              </a:p>
              <a:p>
                <a:pPr marL="285750" lvl="0" indent="-285750" defTabSz="457200" fontAlgn="base">
                  <a:spcAft>
                    <a:spcPct val="0"/>
                  </a:spcAft>
                  <a:buFont typeface="Arial" panose="020B0604020202020204" pitchFamily="34" charset="0"/>
                  <a:buChar char="•"/>
                  <a:defRPr/>
                </a:pPr>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High-granular, low-material (</a:t>
                </a:r>
                <a14:m>
                  <m:oMath xmlns:m="http://schemas.openxmlformats.org/officeDocument/2006/math">
                    <m:sSub>
                      <m:sSubPr>
                        <m:ctrlP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sym typeface="Wingdings" pitchFamily="2" charset="2"/>
                          </a:rPr>
                        </m:ctrlPr>
                      </m:sSubPr>
                      <m:e>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sym typeface="Wingdings" pitchFamily="2" charset="2"/>
                          </a:rPr>
                          <m:t>𝜎</m:t>
                        </m:r>
                      </m:e>
                      <m:sub>
                        <m:r>
                          <m:rPr>
                            <m:sty m:val="p"/>
                          </m:rPr>
                          <a:rPr kumimoji="0" lang="en-GB" sz="1400" b="0" i="0" u="none" strike="noStrike" kern="1200" cap="none" spc="0" normalizeH="0" baseline="0" noProof="0" smtClean="0">
                            <a:ln>
                              <a:noFill/>
                            </a:ln>
                            <a:solidFill>
                              <a:prstClr val="black"/>
                            </a:solidFill>
                            <a:effectLst/>
                            <a:uLnTx/>
                            <a:uFillTx/>
                            <a:latin typeface="Cambria Math" panose="02040503050406030204" pitchFamily="18" charset="0"/>
                            <a:sym typeface="Wingdings" pitchFamily="2" charset="2"/>
                          </a:rPr>
                          <m:t>MS</m:t>
                        </m:r>
                      </m:sub>
                    </m:sSub>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sym typeface="Wingdings" pitchFamily="2" charset="2"/>
                      </a:rPr>
                      <m:t>∝</m:t>
                    </m:r>
                    <m:rad>
                      <m:radPr>
                        <m:degHide m:val="on"/>
                        <m:ctrlPr>
                          <a:rPr lang="en-GB" sz="1400" i="1">
                            <a:solidFill>
                              <a:prstClr val="black"/>
                            </a:solidFill>
                            <a:latin typeface="Cambria Math" panose="02040503050406030204" pitchFamily="18" charset="0"/>
                            <a:ea typeface="Cambria Math" panose="02040503050406030204" pitchFamily="18" charset="0"/>
                            <a:sym typeface="Wingdings" pitchFamily="2" charset="2"/>
                          </a:rPr>
                        </m:ctrlPr>
                      </m:radPr>
                      <m:deg/>
                      <m:e>
                        <m:r>
                          <a:rPr lang="en-GB" sz="1400" i="1">
                            <a:solidFill>
                              <a:prstClr val="black"/>
                            </a:solidFill>
                            <a:latin typeface="Cambria Math" panose="02040503050406030204" pitchFamily="18" charset="0"/>
                            <a:ea typeface="Cambria Math" panose="02040503050406030204" pitchFamily="18" charset="0"/>
                            <a:sym typeface="Wingdings" pitchFamily="2" charset="2"/>
                          </a:rPr>
                          <m:t>𝑋</m:t>
                        </m:r>
                        <m:r>
                          <a:rPr lang="en-GB" sz="1400" i="1">
                            <a:solidFill>
                              <a:prstClr val="black"/>
                            </a:solidFill>
                            <a:latin typeface="Cambria Math" panose="02040503050406030204" pitchFamily="18" charset="0"/>
                            <a:ea typeface="Cambria Math" panose="02040503050406030204" pitchFamily="18" charset="0"/>
                            <a:sym typeface="Wingdings" pitchFamily="2" charset="2"/>
                          </a:rPr>
                          <m:t>/</m:t>
                        </m:r>
                        <m:sSub>
                          <m:sSubPr>
                            <m:ctrlPr>
                              <a:rPr lang="en-GB" sz="1400" i="1">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400" i="1">
                                <a:solidFill>
                                  <a:prstClr val="black"/>
                                </a:solidFill>
                                <a:latin typeface="Cambria Math" panose="02040503050406030204" pitchFamily="18" charset="0"/>
                                <a:ea typeface="Cambria Math" panose="02040503050406030204" pitchFamily="18" charset="0"/>
                                <a:sym typeface="Wingdings" pitchFamily="2" charset="2"/>
                              </a:rPr>
                              <m:t>𝑋</m:t>
                            </m:r>
                          </m:e>
                          <m:sub>
                            <m:r>
                              <a:rPr lang="en-GB" sz="1400" i="1">
                                <a:solidFill>
                                  <a:prstClr val="black"/>
                                </a:solidFill>
                                <a:latin typeface="Cambria Math" panose="02040503050406030204" pitchFamily="18" charset="0"/>
                                <a:ea typeface="Cambria Math" panose="02040503050406030204" pitchFamily="18" charset="0"/>
                                <a:sym typeface="Wingdings" pitchFamily="2" charset="2"/>
                              </a:rPr>
                              <m:t>0</m:t>
                            </m:r>
                          </m:sub>
                        </m:sSub>
                      </m:e>
                    </m:rad>
                  </m:oMath>
                </a14:m>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 tracker*</a:t>
                </a:r>
              </a:p>
              <a:p>
                <a:pPr marL="285750" marR="0" lvl="0" indent="-285750" algn="l" defTabSz="4572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High-resolution tracking and vertexing close to collision point                                                      </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(b/c-hadrons, </a:t>
                </a:r>
                <a:r>
                  <a:rPr kumimoji="0" lang="en-GB" sz="1200" b="0" i="0" u="none" strike="noStrike" kern="1200" cap="none" spc="0" normalizeH="0" baseline="0" noProof="0" dirty="0" err="1">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τ</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-lepton have lifetimes: O(1.5), O(0.5), 0.3 </a:t>
                </a:r>
                <a:r>
                  <a:rPr kumimoji="0" lang="en-GB" sz="1200" b="0" i="0" u="none" strike="noStrike" kern="1200" cap="none" spc="0" normalizeH="0" baseline="0" noProof="0" dirty="0" err="1">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ps</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 →                                              decay lengths (β𝛾</a:t>
                </a:r>
                <a:r>
                  <a:rPr kumimoji="0" lang="en-GB" sz="1200" b="0" i="0" u="none" strike="noStrike" kern="1200" cap="none" spc="0" normalizeH="0" baseline="0" noProof="0" dirty="0" err="1">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cτ</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 = (p/m)</a:t>
                </a:r>
                <a:r>
                  <a:rPr kumimoji="0" lang="en-GB" sz="1200" b="0" i="0" u="none" strike="noStrike" kern="1200" cap="none" spc="0" normalizeH="0" baseline="0" noProof="0" dirty="0" err="1">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cτ</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 of 1.7, </a:t>
                </a:r>
                <a:r>
                  <a:rPr lang="en-GB" sz="1200" noProof="0" dirty="0">
                    <a:solidFill>
                      <a:srgbClr val="000000">
                        <a:lumMod val="75000"/>
                        <a:lumOff val="25000"/>
                      </a:srgbClr>
                    </a:solidFill>
                    <a:latin typeface="Helvetica Light" panose="020B0403020202020204" pitchFamily="34" charset="0"/>
                    <a:ea typeface="Helvetica Light" charset="0"/>
                    <a:cs typeface="Helvetica Light" charset="0"/>
                    <a:sym typeface="Wingdings" pitchFamily="2" charset="2"/>
                  </a:rPr>
                  <a:t>1</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.5, 1.0 mm at p = 20 GeV)</a:t>
                </a:r>
              </a:p>
              <a:p>
                <a:pPr marL="285750" lvl="0" indent="-285750" defTabSz="457200" fontAlgn="base">
                  <a:spcBef>
                    <a:spcPts val="1200"/>
                  </a:spcBef>
                  <a:spcAft>
                    <a:spcPct val="0"/>
                  </a:spcAft>
                  <a:buFont typeface="Arial" panose="020B0604020202020204" pitchFamily="34" charset="0"/>
                  <a:buChar char="•"/>
                  <a:defRPr/>
                </a:pPr>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High-</a:t>
                </a:r>
                <a:r>
                  <a:rPr lang="en-GB" sz="1400" noProof="0" dirty="0">
                    <a:solidFill>
                      <a:prstClr val="black"/>
                    </a:solidFill>
                    <a:latin typeface="Helvetica" pitchFamily="2" charset="0"/>
                    <a:ea typeface="Helvetica Light" charset="0"/>
                    <a:cs typeface="Helvetica Light" charset="0"/>
                    <a:sym typeface="Wingdings" pitchFamily="2" charset="2"/>
                  </a:rPr>
                  <a:t>granularity, linear, uniform, low-noise, dense calorimeters</a:t>
                </a:r>
                <a:endPar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endParaRPr>
              </a:p>
              <a:p>
                <a:pPr marL="285750" marR="0" lvl="0" indent="-285750" algn="l" defTabSz="4572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High-acceptance muon tagging</a:t>
                </a:r>
              </a:p>
            </p:txBody>
          </p:sp>
        </mc:Choice>
        <mc:Fallback xmlns="">
          <p:sp>
            <p:nvSpPr>
              <p:cNvPr id="12" name="TextBox 11">
                <a:extLst>
                  <a:ext uri="{FF2B5EF4-FFF2-40B4-BE49-F238E27FC236}">
                    <a16:creationId xmlns:a16="http://schemas.microsoft.com/office/drawing/2014/main" id="{71737D15-97E8-0266-C911-BBB349A5EF71}"/>
                  </a:ext>
                </a:extLst>
              </p:cNvPr>
              <p:cNvSpPr txBox="1">
                <a:spLocks noRot="1" noChangeAspect="1" noMove="1" noResize="1" noEditPoints="1" noAdjustHandles="1" noChangeArrowheads="1" noChangeShapeType="1" noTextEdit="1"/>
              </p:cNvSpPr>
              <p:nvPr/>
            </p:nvSpPr>
            <p:spPr>
              <a:xfrm>
                <a:off x="623287" y="1588351"/>
                <a:ext cx="5300995" cy="4846776"/>
              </a:xfrm>
              <a:prstGeom prst="rect">
                <a:avLst/>
              </a:prstGeom>
              <a:blipFill>
                <a:blip r:embed="rId3"/>
                <a:stretch>
                  <a:fillRect t="-262" r="-48687"/>
                </a:stretch>
              </a:blipFill>
            </p:spPr>
            <p:txBody>
              <a:bodyPr/>
              <a:lstStyle/>
              <a:p>
                <a:r>
                  <a:rPr lang="en-GB">
                    <a:noFill/>
                  </a:rPr>
                  <a:t> </a:t>
                </a:r>
              </a:p>
            </p:txBody>
          </p:sp>
        </mc:Fallback>
      </mc:AlternateContent>
      <p:sp>
        <p:nvSpPr>
          <p:cNvPr id="14" name="TextBox 13">
            <a:extLst>
              <a:ext uri="{FF2B5EF4-FFF2-40B4-BE49-F238E27FC236}">
                <a16:creationId xmlns:a16="http://schemas.microsoft.com/office/drawing/2014/main" id="{B22B6A2C-F907-B5C5-1F9A-2E9A40B2C14E}"/>
              </a:ext>
            </a:extLst>
          </p:cNvPr>
          <p:cNvSpPr txBox="1"/>
          <p:nvPr/>
        </p:nvSpPr>
        <p:spPr>
          <a:xfrm>
            <a:off x="6726264" y="5957814"/>
            <a:ext cx="5135163" cy="276999"/>
          </a:xfrm>
          <a:prstGeom prst="rect">
            <a:avLst/>
          </a:prstGeom>
          <a:noFill/>
        </p:spPr>
        <p:txBody>
          <a:bodyPr wrap="square">
            <a:spAutoFit/>
          </a:bodyPr>
          <a:lstStyle/>
          <a:p>
            <a:r>
              <a:rPr lang="en-GB" sz="1200" u="none" strike="noStrike" noProof="0" dirty="0">
                <a:solidFill>
                  <a:schemeClr val="tx1">
                    <a:lumMod val="75000"/>
                    <a:lumOff val="25000"/>
                  </a:schemeClr>
                </a:solidFill>
                <a:effectLst/>
                <a:latin typeface="Helvetica Light" panose="020B0403020202020204" pitchFamily="34" charset="0"/>
              </a:rPr>
              <a:t>Slice showing CMS sub-detectors and how particles interact with them</a:t>
            </a:r>
            <a:endParaRPr lang="en-GB" sz="1200" noProof="0" dirty="0">
              <a:solidFill>
                <a:schemeClr val="tx1">
                  <a:lumMod val="75000"/>
                  <a:lumOff val="25000"/>
                </a:schemeClr>
              </a:solidFill>
              <a:latin typeface="Helvetica Light" panose="020B0403020202020204" pitchFamily="34" charset="0"/>
            </a:endParaRPr>
          </a:p>
        </p:txBody>
      </p:sp>
      <p:sp>
        <p:nvSpPr>
          <p:cNvPr id="4" name="TextBox 3">
            <a:extLst>
              <a:ext uri="{FF2B5EF4-FFF2-40B4-BE49-F238E27FC236}">
                <a16:creationId xmlns:a16="http://schemas.microsoft.com/office/drawing/2014/main" id="{B90AF8EC-2976-3B81-233B-F0E169C76A8E}"/>
              </a:ext>
            </a:extLst>
          </p:cNvPr>
          <p:cNvSpPr txBox="1"/>
          <p:nvPr/>
        </p:nvSpPr>
        <p:spPr>
          <a:xfrm>
            <a:off x="102211" y="6485445"/>
            <a:ext cx="7817900" cy="276999"/>
          </a:xfrm>
          <a:prstGeom prst="rect">
            <a:avLst/>
          </a:prstGeom>
          <a:noFill/>
        </p:spPr>
        <p:txBody>
          <a:bodyPr wrap="square">
            <a:spAutoFit/>
          </a:bodyPr>
          <a:lstStyle/>
          <a:p>
            <a:r>
              <a:rPr lang="en-GB" sz="1200" noProof="0" dirty="0">
                <a:solidFill>
                  <a:schemeClr val="tx1">
                    <a:lumMod val="75000"/>
                    <a:lumOff val="25000"/>
                  </a:schemeClr>
                </a:solidFill>
                <a:latin typeface="Helvetica Light" panose="020B0403020202020204" pitchFamily="34" charset="0"/>
              </a:rPr>
              <a:t>*Radiation length X</a:t>
            </a:r>
            <a:r>
              <a:rPr lang="en-GB" sz="1200" baseline="-25000" noProof="0" dirty="0">
                <a:solidFill>
                  <a:schemeClr val="tx1">
                    <a:lumMod val="75000"/>
                    <a:lumOff val="25000"/>
                  </a:schemeClr>
                </a:solidFill>
                <a:latin typeface="Helvetica Light" panose="020B0403020202020204" pitchFamily="34" charset="0"/>
              </a:rPr>
              <a:t>0</a:t>
            </a:r>
            <a:r>
              <a:rPr lang="en-GB" sz="1200" noProof="0" dirty="0">
                <a:solidFill>
                  <a:schemeClr val="tx1">
                    <a:lumMod val="75000"/>
                    <a:lumOff val="25000"/>
                  </a:schemeClr>
                </a:solidFill>
                <a:latin typeface="Helvetica Light" panose="020B0403020202020204" pitchFamily="34" charset="0"/>
              </a:rPr>
              <a:t> : mean distance a high-E electron travels before losing 1/e of its energy by bremsstrahlung</a:t>
            </a:r>
          </a:p>
        </p:txBody>
      </p:sp>
      <p:grpSp>
        <p:nvGrpSpPr>
          <p:cNvPr id="22" name="Group 21">
            <a:extLst>
              <a:ext uri="{FF2B5EF4-FFF2-40B4-BE49-F238E27FC236}">
                <a16:creationId xmlns:a16="http://schemas.microsoft.com/office/drawing/2014/main" id="{7F1BD92E-5EF2-BB46-3CD7-EEA31944C30B}"/>
              </a:ext>
            </a:extLst>
          </p:cNvPr>
          <p:cNvGrpSpPr/>
          <p:nvPr/>
        </p:nvGrpSpPr>
        <p:grpSpPr>
          <a:xfrm>
            <a:off x="917215" y="2165377"/>
            <a:ext cx="3924366" cy="1992240"/>
            <a:chOff x="917215" y="2206940"/>
            <a:chExt cx="3924366" cy="1992240"/>
          </a:xfrm>
        </p:grpSpPr>
        <p:pic>
          <p:nvPicPr>
            <p:cNvPr id="11" name="Picture 10" descr="Updated particle-density plot">
              <a:extLst>
                <a:ext uri="{FF2B5EF4-FFF2-40B4-BE49-F238E27FC236}">
                  <a16:creationId xmlns:a16="http://schemas.microsoft.com/office/drawing/2014/main" id="{E472355B-424B-A6B5-8A75-AE152BD28C68}"/>
                </a:ext>
              </a:extLst>
            </p:cNvPr>
            <p:cNvPicPr>
              <a:picLocks noChangeAspect="1"/>
            </p:cNvPicPr>
            <p:nvPr/>
          </p:nvPicPr>
          <p:blipFill>
            <a:blip r:embed="rId4"/>
            <a:srcRect l="8611" t="14541" b="13635"/>
            <a:stretch>
              <a:fillRect/>
            </a:stretch>
          </p:blipFill>
          <p:spPr>
            <a:xfrm>
              <a:off x="1163779" y="2424545"/>
              <a:ext cx="3450217" cy="1525250"/>
            </a:xfrm>
            <a:prstGeom prst="rect">
              <a:avLst/>
            </a:prstGeom>
          </p:spPr>
        </p:pic>
        <p:sp>
          <p:nvSpPr>
            <p:cNvPr id="18" name="TextBox 17">
              <a:extLst>
                <a:ext uri="{FF2B5EF4-FFF2-40B4-BE49-F238E27FC236}">
                  <a16:creationId xmlns:a16="http://schemas.microsoft.com/office/drawing/2014/main" id="{0169F307-34CC-D41D-2F42-03C91D352CDB}"/>
                </a:ext>
              </a:extLst>
            </p:cNvPr>
            <p:cNvSpPr txBox="1"/>
            <p:nvPr/>
          </p:nvSpPr>
          <p:spPr>
            <a:xfrm>
              <a:off x="2903186" y="3922181"/>
              <a:ext cx="1779654" cy="276999"/>
            </a:xfrm>
            <a:prstGeom prst="rect">
              <a:avLst/>
            </a:prstGeom>
            <a:noFill/>
          </p:spPr>
          <p:txBody>
            <a:bodyPr wrap="none" rtlCol="0">
              <a:spAutoFit/>
            </a:bodyPr>
            <a:lstStyle/>
            <a:p>
              <a:pPr marL="0" algn="l">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Polar angle </a:t>
              </a:r>
              <a:r>
                <a:rPr lang="en-GB" sz="1200" dirty="0" err="1">
                  <a:solidFill>
                    <a:schemeClr val="tx1">
                      <a:lumMod val="75000"/>
                      <a:lumOff val="25000"/>
                    </a:schemeClr>
                  </a:solidFill>
                  <a:latin typeface="Helvetica" pitchFamily="2" charset="0"/>
                  <a:ea typeface="Helvetica Light" charset="0"/>
                  <a:cs typeface="Helvetica Light" charset="0"/>
                  <a:sym typeface="Wingdings" pitchFamily="2" charset="2"/>
                </a:rPr>
                <a:t>θ</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[degrees]</a:t>
              </a:r>
            </a:p>
          </p:txBody>
        </p:sp>
        <p:sp>
          <p:nvSpPr>
            <p:cNvPr id="19" name="TextBox 18">
              <a:extLst>
                <a:ext uri="{FF2B5EF4-FFF2-40B4-BE49-F238E27FC236}">
                  <a16:creationId xmlns:a16="http://schemas.microsoft.com/office/drawing/2014/main" id="{78F5EE99-658D-6235-ED11-6B585EF272F3}"/>
                </a:ext>
              </a:extLst>
            </p:cNvPr>
            <p:cNvSpPr txBox="1"/>
            <p:nvPr/>
          </p:nvSpPr>
          <p:spPr>
            <a:xfrm rot="16200000">
              <a:off x="153865" y="2970290"/>
              <a:ext cx="1803699" cy="276999"/>
            </a:xfrm>
            <a:prstGeom prst="rect">
              <a:avLst/>
            </a:prstGeom>
            <a:noFill/>
          </p:spPr>
          <p:txBody>
            <a:bodyPr wrap="none" rtlCol="0">
              <a:spAutoFit/>
            </a:bodyPr>
            <a:lstStyle/>
            <a:p>
              <a:pPr marL="0" algn="l">
                <a:spcBef>
                  <a:spcPts val="3000"/>
                </a:spcBef>
              </a:pPr>
              <a:r>
                <a:rPr lang="en-GB" sz="1200" dirty="0">
                  <a:solidFill>
                    <a:prstClr val="black"/>
                  </a:solidFill>
                  <a:latin typeface="Helvetica" pitchFamily="2" charset="0"/>
                  <a:ea typeface="Helvetica Light" charset="0"/>
                  <a:cs typeface="Helvetica Light" charset="0"/>
                  <a:sym typeface="Wingdings" pitchFamily="2" charset="2"/>
                </a:rPr>
                <a:t>Relative particle density</a:t>
              </a:r>
            </a:p>
          </p:txBody>
        </p:sp>
        <p:sp>
          <p:nvSpPr>
            <p:cNvPr id="21" name="Rectangle 20">
              <a:extLst>
                <a:ext uri="{FF2B5EF4-FFF2-40B4-BE49-F238E27FC236}">
                  <a16:creationId xmlns:a16="http://schemas.microsoft.com/office/drawing/2014/main" id="{6C653A47-DB56-38DA-CAD7-7A20B9493F55}"/>
                </a:ext>
              </a:extLst>
            </p:cNvPr>
            <p:cNvSpPr/>
            <p:nvPr/>
          </p:nvSpPr>
          <p:spPr>
            <a:xfrm>
              <a:off x="3117273" y="2317778"/>
              <a:ext cx="1274618" cy="152484"/>
            </a:xfrm>
            <a:prstGeom prst="rect">
              <a:avLst/>
            </a:prstGeom>
            <a:solidFill>
              <a:schemeClr val="bg1"/>
            </a:solidFill>
          </p:spPr>
          <p:txBody>
            <a:bodyPr wrap="square" rtlCol="0" anchor="ctr">
              <a:spAutoFit/>
            </a:bodyPr>
            <a:lstStyle/>
            <a:p>
              <a:pPr algn="l"/>
              <a:endParaRPr lang="en-GB" sz="1600" dirty="0">
                <a:latin typeface="Helvetica" pitchFamily="2" charset="0"/>
              </a:endParaRP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51A06C43-7A12-09F4-763B-CF7D47E234A0}"/>
                    </a:ext>
                  </a:extLst>
                </p:cNvPr>
                <p:cNvSpPr txBox="1"/>
                <p:nvPr/>
              </p:nvSpPr>
              <p:spPr>
                <a:xfrm>
                  <a:off x="3273784" y="2242919"/>
                  <a:ext cx="1567797" cy="445763"/>
                </a:xfrm>
                <a:prstGeom prst="rect">
                  <a:avLst/>
                </a:prstGeom>
                <a:solidFill>
                  <a:schemeClr val="bg1"/>
                </a:solidFill>
              </p:spPr>
              <p:txBody>
                <a:bodyPr wrap="square">
                  <a:spAutoFit/>
                </a:bodyPr>
                <a:lstStyle/>
                <a:p>
                  <a:pPr/>
                  <a14:m>
                    <m:oMathPara xmlns:m="http://schemas.openxmlformats.org/officeDocument/2006/math">
                      <m:oMathParaPr>
                        <m:jc m:val="left"/>
                      </m:oMathParaPr>
                      <m:oMath>
                        <m:r>
                          <a:rPr lang="en-GB" sz="1200" i="1" smtClean="0">
                            <a:latin typeface="Cambria Math" panose="02040503050406030204" pitchFamily="18" charset="0"/>
                          </a:rPr>
                          <m:t>𝜂</m:t>
                        </m:r>
                        <m:r>
                          <a:rPr lang="en-GB" sz="1200" i="0" smtClean="0">
                            <a:latin typeface="Cambria Math" panose="02040503050406030204" pitchFamily="18" charset="0"/>
                          </a:rPr>
                          <m:t>=−</m:t>
                        </m:r>
                        <m:func>
                          <m:funcPr>
                            <m:ctrlPr>
                              <a:rPr lang="en-GB" sz="1200" i="0">
                                <a:latin typeface="Cambria Math" panose="02040503050406030204" pitchFamily="18" charset="0"/>
                              </a:rPr>
                            </m:ctrlPr>
                          </m:funcPr>
                          <m:fName>
                            <m:r>
                              <m:rPr>
                                <m:sty m:val="p"/>
                              </m:rPr>
                              <a:rPr lang="en-GB" sz="1200" i="0">
                                <a:latin typeface="Cambria Math" panose="02040503050406030204" pitchFamily="18" charset="0"/>
                              </a:rPr>
                              <m:t>ln</m:t>
                            </m:r>
                          </m:fName>
                          <m:e>
                            <m:r>
                              <a:rPr lang="en-GB" sz="1200" i="0">
                                <a:latin typeface="Cambria Math" panose="02040503050406030204" pitchFamily="18" charset="0"/>
                              </a:rPr>
                              <m:t>​</m:t>
                            </m:r>
                          </m:e>
                        </m:func>
                        <m:d>
                          <m:dPr>
                            <m:begChr m:val="["/>
                            <m:endChr m:val="]"/>
                            <m:ctrlPr>
                              <a:rPr lang="en-GB" sz="1200" i="1">
                                <a:latin typeface="Cambria Math" panose="02040503050406030204" pitchFamily="18" charset="0"/>
                              </a:rPr>
                            </m:ctrlPr>
                          </m:dPr>
                          <m:e>
                            <m:func>
                              <m:funcPr>
                                <m:ctrlPr>
                                  <a:rPr lang="en-GB" sz="1200" i="0">
                                    <a:latin typeface="Cambria Math" panose="02040503050406030204" pitchFamily="18" charset="0"/>
                                  </a:rPr>
                                </m:ctrlPr>
                              </m:funcPr>
                              <m:fName>
                                <m:r>
                                  <m:rPr>
                                    <m:sty m:val="p"/>
                                  </m:rPr>
                                  <a:rPr lang="en-GB" sz="1200" i="0">
                                    <a:latin typeface="Cambria Math" panose="02040503050406030204" pitchFamily="18" charset="0"/>
                                  </a:rPr>
                                  <m:t>tan</m:t>
                                </m:r>
                              </m:fName>
                              <m:e>
                                <m:d>
                                  <m:dPr>
                                    <m:ctrlPr>
                                      <a:rPr lang="en-GB" sz="1200" i="1">
                                        <a:latin typeface="Cambria Math" panose="02040503050406030204" pitchFamily="18" charset="0"/>
                                      </a:rPr>
                                    </m:ctrlPr>
                                  </m:dPr>
                                  <m:e>
                                    <m:f>
                                      <m:fPr>
                                        <m:ctrlPr>
                                          <a:rPr lang="en-GB" sz="1200" i="1">
                                            <a:latin typeface="Cambria Math" panose="02040503050406030204" pitchFamily="18" charset="0"/>
                                          </a:rPr>
                                        </m:ctrlPr>
                                      </m:fPr>
                                      <m:num>
                                        <m:r>
                                          <a:rPr lang="en-GB" sz="1200" i="1">
                                            <a:latin typeface="Cambria Math" panose="02040503050406030204" pitchFamily="18" charset="0"/>
                                          </a:rPr>
                                          <m:t>𝜃</m:t>
                                        </m:r>
                                      </m:num>
                                      <m:den>
                                        <m:r>
                                          <a:rPr lang="en-GB" sz="1200" i="0">
                                            <a:latin typeface="Cambria Math" panose="02040503050406030204" pitchFamily="18" charset="0"/>
                                          </a:rPr>
                                          <m:t>2</m:t>
                                        </m:r>
                                      </m:den>
                                    </m:f>
                                  </m:e>
                                </m:d>
                              </m:e>
                            </m:func>
                          </m:e>
                        </m:d>
                      </m:oMath>
                    </m:oMathPara>
                  </a14:m>
                  <a:endParaRPr lang="en-GB" sz="1200" dirty="0"/>
                </a:p>
              </p:txBody>
            </p:sp>
          </mc:Choice>
          <mc:Fallback xmlns="">
            <p:sp>
              <p:nvSpPr>
                <p:cNvPr id="17" name="TextBox 16">
                  <a:extLst>
                    <a:ext uri="{FF2B5EF4-FFF2-40B4-BE49-F238E27FC236}">
                      <a16:creationId xmlns:a16="http://schemas.microsoft.com/office/drawing/2014/main" id="{51A06C43-7A12-09F4-763B-CF7D47E234A0}"/>
                    </a:ext>
                  </a:extLst>
                </p:cNvPr>
                <p:cNvSpPr txBox="1">
                  <a:spLocks noRot="1" noChangeAspect="1" noMove="1" noResize="1" noEditPoints="1" noAdjustHandles="1" noChangeArrowheads="1" noChangeShapeType="1" noTextEdit="1"/>
                </p:cNvSpPr>
                <p:nvPr/>
              </p:nvSpPr>
              <p:spPr>
                <a:xfrm>
                  <a:off x="3273784" y="2242919"/>
                  <a:ext cx="1567797" cy="445763"/>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3A040AF-5F07-0AF8-52A7-64C3EB5A119F}"/>
                    </a:ext>
                  </a:extLst>
                </p:cNvPr>
                <p:cNvSpPr txBox="1"/>
                <p:nvPr/>
              </p:nvSpPr>
              <p:spPr>
                <a:xfrm>
                  <a:off x="3273784" y="2671661"/>
                  <a:ext cx="1567797" cy="460126"/>
                </a:xfrm>
                <a:prstGeom prst="rect">
                  <a:avLst/>
                </a:prstGeom>
                <a:solidFill>
                  <a:schemeClr val="bg1"/>
                </a:solidFill>
              </p:spPr>
              <p:txBody>
                <a:bodyPr wrap="square">
                  <a:spAutoFit/>
                </a:bodyPr>
                <a:lstStyle/>
                <a:p>
                  <a:pPr/>
                  <a14:m>
                    <m:oMathPara xmlns:m="http://schemas.openxmlformats.org/officeDocument/2006/math">
                      <m:oMathParaPr>
                        <m:jc m:val="left"/>
                      </m:oMathParaPr>
                      <m:oMath>
                        <m:f>
                          <m:fPr>
                            <m:ctrlPr>
                              <a:rPr lang="en-US" sz="1200" b="0" i="0" smtClean="0">
                                <a:latin typeface="Cambria Math" panose="02040503050406030204" pitchFamily="18" charset="0"/>
                              </a:rPr>
                            </m:ctrlPr>
                          </m:fPr>
                          <m:num>
                            <m:r>
                              <m:rPr>
                                <m:sty m:val="p"/>
                              </m:rPr>
                              <a:rPr lang="en-US" sz="1200" b="0" i="0" smtClean="0">
                                <a:latin typeface="Cambria Math" panose="02040503050406030204" pitchFamily="18" charset="0"/>
                              </a:rPr>
                              <m:t>d</m:t>
                            </m:r>
                            <m:r>
                              <a:rPr lang="en-US" sz="1200" b="0" i="1" smtClean="0">
                                <a:latin typeface="Cambria Math" panose="02040503050406030204" pitchFamily="18" charset="0"/>
                              </a:rPr>
                              <m:t>𝑁</m:t>
                            </m:r>
                          </m:num>
                          <m:den>
                            <m:r>
                              <m:rPr>
                                <m:sty m:val="p"/>
                              </m:rPr>
                              <a:rPr lang="en-US" sz="1200" b="0" i="0" smtClean="0">
                                <a:latin typeface="Cambria Math" panose="02040503050406030204" pitchFamily="18" charset="0"/>
                              </a:rPr>
                              <m:t>d</m:t>
                            </m:r>
                            <m:r>
                              <a:rPr lang="en-US" sz="1200" b="0" i="1" smtClean="0">
                                <a:latin typeface="Cambria Math" panose="02040503050406030204" pitchFamily="18" charset="0"/>
                                <a:ea typeface="Cambria Math" panose="02040503050406030204" pitchFamily="18" charset="0"/>
                              </a:rPr>
                              <m:t>𝜃</m:t>
                            </m:r>
                          </m:den>
                        </m:f>
                        <m:r>
                          <a:rPr lang="en-US" sz="1200" b="0" i="1" smtClean="0">
                            <a:latin typeface="Cambria Math" panose="02040503050406030204" pitchFamily="18" charset="0"/>
                          </a:rPr>
                          <m:t>~</m:t>
                        </m:r>
                        <m:d>
                          <m:dPr>
                            <m:begChr m:val="|"/>
                            <m:endChr m:val="|"/>
                            <m:ctrlPr>
                              <a:rPr lang="en-US" sz="1200" i="1">
                                <a:latin typeface="Cambria Math" panose="02040503050406030204" pitchFamily="18" charset="0"/>
                              </a:rPr>
                            </m:ctrlPr>
                          </m:dPr>
                          <m:e>
                            <m:f>
                              <m:fPr>
                                <m:ctrlPr>
                                  <a:rPr lang="en-US" sz="1200" i="0">
                                    <a:latin typeface="Cambria Math" panose="02040503050406030204" pitchFamily="18" charset="0"/>
                                  </a:rPr>
                                </m:ctrlPr>
                              </m:fPr>
                              <m:num>
                                <m:r>
                                  <m:rPr>
                                    <m:sty m:val="p"/>
                                  </m:rPr>
                                  <a:rPr lang="en-US" sz="1200" i="0">
                                    <a:latin typeface="Cambria Math" panose="02040503050406030204" pitchFamily="18" charset="0"/>
                                  </a:rPr>
                                  <m:t>d</m:t>
                                </m:r>
                                <m:r>
                                  <a:rPr lang="en-US" sz="1200" i="1">
                                    <a:latin typeface="Cambria Math" panose="02040503050406030204" pitchFamily="18" charset="0"/>
                                  </a:rPr>
                                  <m:t>𝑁</m:t>
                                </m:r>
                              </m:num>
                              <m:den>
                                <m:r>
                                  <m:rPr>
                                    <m:sty m:val="p"/>
                                  </m:rPr>
                                  <a:rPr lang="en-US" sz="1200" i="0">
                                    <a:latin typeface="Cambria Math" panose="02040503050406030204" pitchFamily="18" charset="0"/>
                                  </a:rPr>
                                  <m:t>d</m:t>
                                </m:r>
                                <m:r>
                                  <a:rPr lang="en-US" sz="1200" i="1">
                                    <a:latin typeface="Cambria Math" panose="02040503050406030204" pitchFamily="18" charset="0"/>
                                    <a:ea typeface="Cambria Math" panose="02040503050406030204" pitchFamily="18" charset="0"/>
                                  </a:rPr>
                                  <m:t>𝜃</m:t>
                                </m:r>
                              </m:den>
                            </m:f>
                          </m:e>
                        </m:d>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r>
                              <m:rPr>
                                <m:sty m:val="p"/>
                              </m:rPr>
                              <a:rPr lang="en-US" sz="1200" b="0" i="0" smtClean="0">
                                <a:latin typeface="Cambria Math" panose="02040503050406030204" pitchFamily="18" charset="0"/>
                              </a:rPr>
                              <m:t>sin</m:t>
                            </m:r>
                            <m:r>
                              <a:rPr lang="en-US" sz="1200" b="0" i="1" smtClean="0">
                                <a:latin typeface="Cambria Math" panose="02040503050406030204" pitchFamily="18" charset="0"/>
                                <a:ea typeface="Cambria Math" panose="02040503050406030204" pitchFamily="18" charset="0"/>
                              </a:rPr>
                              <m:t>𝜃</m:t>
                            </m:r>
                          </m:den>
                        </m:f>
                      </m:oMath>
                    </m:oMathPara>
                  </a14:m>
                  <a:endParaRPr lang="en-GB" sz="1200" dirty="0"/>
                </a:p>
              </p:txBody>
            </p:sp>
          </mc:Choice>
          <mc:Fallback xmlns="">
            <p:sp>
              <p:nvSpPr>
                <p:cNvPr id="20" name="TextBox 19">
                  <a:extLst>
                    <a:ext uri="{FF2B5EF4-FFF2-40B4-BE49-F238E27FC236}">
                      <a16:creationId xmlns:a16="http://schemas.microsoft.com/office/drawing/2014/main" id="{53A040AF-5F07-0AF8-52A7-64C3EB5A119F}"/>
                    </a:ext>
                  </a:extLst>
                </p:cNvPr>
                <p:cNvSpPr txBox="1">
                  <a:spLocks noRot="1" noChangeAspect="1" noMove="1" noResize="1" noEditPoints="1" noAdjustHandles="1" noChangeArrowheads="1" noChangeShapeType="1" noTextEdit="1"/>
                </p:cNvSpPr>
                <p:nvPr/>
              </p:nvSpPr>
              <p:spPr>
                <a:xfrm>
                  <a:off x="3273784" y="2671661"/>
                  <a:ext cx="1567797" cy="460126"/>
                </a:xfrm>
                <a:prstGeom prst="rect">
                  <a:avLst/>
                </a:prstGeom>
                <a:blipFill>
                  <a:blip r:embed="rId6"/>
                  <a:stretch>
                    <a:fillRect/>
                  </a:stretch>
                </a:blipFill>
              </p:spPr>
              <p:txBody>
                <a:bodyPr/>
                <a:lstStyle/>
                <a:p>
                  <a:r>
                    <a:rPr lang="en-GB">
                      <a:noFill/>
                    </a:rPr>
                    <a:t> </a:t>
                  </a:r>
                </a:p>
              </p:txBody>
            </p:sp>
          </mc:Fallback>
        </mc:AlternateContent>
      </p:grpSp>
    </p:spTree>
    <p:extLst>
      <p:ext uri="{BB962C8B-B14F-4D97-AF65-F5344CB8AC3E}">
        <p14:creationId xmlns:p14="http://schemas.microsoft.com/office/powerpoint/2010/main" val="152090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0F719-119C-2723-AEE7-3B892CFA933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E2EC64-E88C-EA0B-AB60-F0AD97D75AA1}"/>
              </a:ext>
            </a:extLst>
          </p:cNvPr>
          <p:cNvSpPr>
            <a:spLocks noGrp="1"/>
          </p:cNvSpPr>
          <p:nvPr>
            <p:ph type="sldNum" sz="quarter" idx="4"/>
          </p:nvPr>
        </p:nvSpPr>
        <p:spPr/>
        <p:txBody>
          <a:bodyPr/>
          <a:lstStyle/>
          <a:p>
            <a:pPr>
              <a:defRPr/>
            </a:pPr>
            <a:fld id="{611C2F03-9E95-40C9-A99F-3C4F7EE8CF2A}" type="slidenum">
              <a:rPr lang="en-GB" noProof="0" smtClean="0"/>
              <a:pPr>
                <a:defRPr/>
              </a:pPr>
              <a:t>8</a:t>
            </a:fld>
            <a:endParaRPr lang="en-GB" noProof="0" dirty="0"/>
          </a:p>
        </p:txBody>
      </p:sp>
      <p:sp>
        <p:nvSpPr>
          <p:cNvPr id="3" name="TextBox 2">
            <a:extLst>
              <a:ext uri="{FF2B5EF4-FFF2-40B4-BE49-F238E27FC236}">
                <a16:creationId xmlns:a16="http://schemas.microsoft.com/office/drawing/2014/main" id="{EF352A52-85FF-C595-F8F7-508FA34F67A3}"/>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Particle detector basics</a:t>
            </a:r>
            <a:endParaRPr lang="en-GB" sz="2800" noProof="0" dirty="0">
              <a:solidFill>
                <a:srgbClr val="0D7FBF"/>
              </a:solidFill>
              <a:latin typeface="Helvetica Light" pitchFamily="2" charset="0"/>
              <a:ea typeface="Trebuchet MS" pitchFamily="-84" charset="0"/>
              <a:cs typeface="Helvetica Light"/>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37F96DF-405B-C546-4BD0-90C353B384FC}"/>
                  </a:ext>
                </a:extLst>
              </p:cNvPr>
              <p:cNvSpPr txBox="1"/>
              <p:nvPr/>
            </p:nvSpPr>
            <p:spPr>
              <a:xfrm>
                <a:off x="623287" y="1588351"/>
                <a:ext cx="5300995" cy="4846776"/>
              </a:xfrm>
              <a:prstGeom prst="rect">
                <a:avLst/>
              </a:prstGeom>
              <a:noFill/>
            </p:spPr>
            <p:txBody>
              <a:bodyPr wrap="square">
                <a:spAutoFit/>
              </a:bodyPr>
              <a:lstStyle/>
              <a:p>
                <a:pPr marL="285750" marR="0" lvl="0" indent="-285750" algn="l" defTabSz="457200" rtl="0" eaLnBrk="1" fontAlgn="base" latinLnBrk="0" hangingPunct="1">
                  <a:lnSpc>
                    <a:spcPct val="100000"/>
                  </a:lnSpc>
                  <a:spcBef>
                    <a:spcPts val="18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Radiation hard inner tracker (silicon with large S/B)                                             and forward calorimeters</a:t>
                </a:r>
              </a:p>
              <a:p>
                <a:pPr marL="285750" lvl="0" indent="-285750" defTabSz="457200" fontAlgn="base">
                  <a:spcBef>
                    <a:spcPts val="1200"/>
                  </a:spcBef>
                  <a:spcAft>
                    <a:spcPct val="0"/>
                  </a:spcAft>
                  <a:buFont typeface="Arial" panose="020B0604020202020204" pitchFamily="34" charset="0"/>
                  <a:buChar char="•"/>
                  <a:defRPr/>
                </a:pPr>
                <a:endPar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endParaRPr>
              </a:p>
              <a:p>
                <a:pPr marL="285750" lvl="0" indent="-285750" defTabSz="457200" fontAlgn="base">
                  <a:spcBef>
                    <a:spcPts val="1200"/>
                  </a:spcBef>
                  <a:spcAft>
                    <a:spcPct val="0"/>
                  </a:spcAft>
                  <a:buFont typeface="Arial" panose="020B0604020202020204" pitchFamily="34" charset="0"/>
                  <a:buChar char="•"/>
                  <a:defRPr/>
                </a:pPr>
                <a:endParaRPr lang="en-GB" sz="1400" dirty="0">
                  <a:solidFill>
                    <a:prstClr val="black"/>
                  </a:solidFill>
                  <a:latin typeface="Helvetica" pitchFamily="2" charset="0"/>
                  <a:ea typeface="Helvetica Light" charset="0"/>
                  <a:cs typeface="Helvetica Light" charset="0"/>
                  <a:sym typeface="Wingdings" pitchFamily="2" charset="2"/>
                </a:endParaRPr>
              </a:p>
              <a:p>
                <a:pPr marL="285750" lvl="0" indent="-285750" defTabSz="457200" fontAlgn="base">
                  <a:spcBef>
                    <a:spcPts val="1200"/>
                  </a:spcBef>
                  <a:spcAft>
                    <a:spcPct val="0"/>
                  </a:spcAft>
                  <a:buFont typeface="Arial" panose="020B0604020202020204" pitchFamily="34" charset="0"/>
                  <a:buChar char="•"/>
                  <a:defRPr/>
                </a:pPr>
                <a:endPar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endParaRPr>
              </a:p>
              <a:p>
                <a:pPr marL="285750" lvl="0" indent="-285750" defTabSz="457200" fontAlgn="base">
                  <a:spcBef>
                    <a:spcPts val="1200"/>
                  </a:spcBef>
                  <a:spcAft>
                    <a:spcPct val="0"/>
                  </a:spcAft>
                  <a:buFont typeface="Arial" panose="020B0604020202020204" pitchFamily="34" charset="0"/>
                  <a:buChar char="•"/>
                  <a:defRPr/>
                </a:pPr>
                <a:endParaRPr lang="en-GB" sz="1400" dirty="0">
                  <a:solidFill>
                    <a:prstClr val="black"/>
                  </a:solidFill>
                  <a:latin typeface="Helvetica" pitchFamily="2" charset="0"/>
                  <a:ea typeface="Helvetica Light" charset="0"/>
                  <a:cs typeface="Helvetica Light" charset="0"/>
                  <a:sym typeface="Wingdings" pitchFamily="2" charset="2"/>
                </a:endParaRPr>
              </a:p>
              <a:p>
                <a:pPr marL="285750" lvl="0" indent="-285750" defTabSz="457200" fontAlgn="base">
                  <a:spcBef>
                    <a:spcPts val="1200"/>
                  </a:spcBef>
                  <a:spcAft>
                    <a:spcPct val="0"/>
                  </a:spcAft>
                  <a:buFont typeface="Arial" panose="020B0604020202020204" pitchFamily="34" charset="0"/>
                  <a:buChar char="•"/>
                  <a:defRPr/>
                </a:pPr>
                <a:endPar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endParaRPr>
              </a:p>
              <a:p>
                <a:pPr marL="285750" lvl="0" indent="-285750" defTabSz="457200" fontAlgn="base">
                  <a:spcBef>
                    <a:spcPts val="1200"/>
                  </a:spcBef>
                  <a:spcAft>
                    <a:spcPct val="0"/>
                  </a:spcAft>
                  <a:buFont typeface="Arial" panose="020B0604020202020204" pitchFamily="34" charset="0"/>
                  <a:buChar char="•"/>
                  <a:defRPr/>
                </a:pPr>
                <a:endPar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endParaRPr>
              </a:p>
              <a:p>
                <a:pPr marL="285750" lvl="0" indent="-285750" defTabSz="457200" fontAlgn="base">
                  <a:spcAft>
                    <a:spcPct val="0"/>
                  </a:spcAft>
                  <a:buFont typeface="Arial" panose="020B0604020202020204" pitchFamily="34" charset="0"/>
                  <a:buChar char="•"/>
                  <a:defRPr/>
                </a:pPr>
                <a:r>
                  <a:rPr kumimoji="0" lang="en-GB" sz="1400" b="0" i="0" u="none" strike="noStrike" kern="1200" cap="none" spc="0" normalizeH="0" baseline="0" noProof="0" dirty="0">
                    <a:ln>
                      <a:noFill/>
                    </a:ln>
                    <a:solidFill>
                      <a:srgbClr val="E40000"/>
                    </a:solidFill>
                    <a:effectLst/>
                    <a:uLnTx/>
                    <a:uFillTx/>
                    <a:latin typeface="Helvetica" pitchFamily="2" charset="0"/>
                    <a:ea typeface="Helvetica Light" charset="0"/>
                    <a:cs typeface="Helvetica Light" charset="0"/>
                    <a:sym typeface="Wingdings" pitchFamily="2" charset="2"/>
                  </a:rPr>
                  <a:t>High-granular, low-material (</a:t>
                </a:r>
                <a14:m>
                  <m:oMath xmlns:m="http://schemas.openxmlformats.org/officeDocument/2006/math">
                    <m:sSub>
                      <m:sSubPr>
                        <m:ctrlPr>
                          <a:rPr kumimoji="0" lang="en-GB" sz="1400" b="0"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sym typeface="Wingdings" pitchFamily="2" charset="2"/>
                          </a:rPr>
                        </m:ctrlPr>
                      </m:sSubPr>
                      <m:e>
                        <m:r>
                          <a:rPr kumimoji="0" lang="en-GB" sz="1400" b="0"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sym typeface="Wingdings" pitchFamily="2" charset="2"/>
                          </a:rPr>
                          <m:t>𝜎</m:t>
                        </m:r>
                      </m:e>
                      <m:sub>
                        <m:r>
                          <m:rPr>
                            <m:sty m:val="p"/>
                          </m:rPr>
                          <a:rPr kumimoji="0" lang="en-GB" sz="1400" b="0" i="0" u="none" strike="noStrike" kern="1200" cap="none" spc="0" normalizeH="0" baseline="0" noProof="0" smtClean="0">
                            <a:ln>
                              <a:noFill/>
                            </a:ln>
                            <a:solidFill>
                              <a:srgbClr val="E40000"/>
                            </a:solidFill>
                            <a:effectLst/>
                            <a:uLnTx/>
                            <a:uFillTx/>
                            <a:latin typeface="Cambria Math" panose="02040503050406030204" pitchFamily="18" charset="0"/>
                            <a:sym typeface="Wingdings" pitchFamily="2" charset="2"/>
                          </a:rPr>
                          <m:t>MS</m:t>
                        </m:r>
                      </m:sub>
                    </m:sSub>
                    <m:r>
                      <a:rPr kumimoji="0" lang="en-GB" sz="1400" b="0"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sym typeface="Wingdings" pitchFamily="2" charset="2"/>
                      </a:rPr>
                      <m:t>∝</m:t>
                    </m:r>
                    <m:rad>
                      <m:radPr>
                        <m:degHide m:val="on"/>
                        <m:ctrlPr>
                          <a:rPr lang="en-GB" sz="1400" i="1">
                            <a:solidFill>
                              <a:srgbClr val="E40000"/>
                            </a:solidFill>
                            <a:latin typeface="Cambria Math" panose="02040503050406030204" pitchFamily="18" charset="0"/>
                            <a:ea typeface="Cambria Math" panose="02040503050406030204" pitchFamily="18" charset="0"/>
                            <a:sym typeface="Wingdings" pitchFamily="2" charset="2"/>
                          </a:rPr>
                        </m:ctrlPr>
                      </m:radPr>
                      <m:deg/>
                      <m:e>
                        <m:r>
                          <a:rPr lang="en-GB" sz="1400" i="1">
                            <a:solidFill>
                              <a:srgbClr val="E40000"/>
                            </a:solidFill>
                            <a:latin typeface="Cambria Math" panose="02040503050406030204" pitchFamily="18" charset="0"/>
                            <a:ea typeface="Cambria Math" panose="02040503050406030204" pitchFamily="18" charset="0"/>
                            <a:sym typeface="Wingdings" pitchFamily="2" charset="2"/>
                          </a:rPr>
                          <m:t>𝑋</m:t>
                        </m:r>
                        <m:r>
                          <a:rPr lang="en-GB" sz="1400" i="1">
                            <a:solidFill>
                              <a:srgbClr val="E40000"/>
                            </a:solidFill>
                            <a:latin typeface="Cambria Math" panose="02040503050406030204" pitchFamily="18" charset="0"/>
                            <a:ea typeface="Cambria Math" panose="02040503050406030204" pitchFamily="18" charset="0"/>
                            <a:sym typeface="Wingdings" pitchFamily="2" charset="2"/>
                          </a:rPr>
                          <m:t>/</m:t>
                        </m:r>
                        <m:sSub>
                          <m:sSubPr>
                            <m:ctrlPr>
                              <a:rPr lang="en-GB" sz="1400" i="1">
                                <a:solidFill>
                                  <a:srgbClr val="E40000"/>
                                </a:solidFill>
                                <a:latin typeface="Cambria Math" panose="02040503050406030204" pitchFamily="18" charset="0"/>
                                <a:ea typeface="Cambria Math" panose="02040503050406030204" pitchFamily="18" charset="0"/>
                                <a:sym typeface="Wingdings" pitchFamily="2" charset="2"/>
                              </a:rPr>
                            </m:ctrlPr>
                          </m:sSubPr>
                          <m:e>
                            <m:r>
                              <a:rPr lang="en-GB" sz="1400" i="1">
                                <a:solidFill>
                                  <a:srgbClr val="E40000"/>
                                </a:solidFill>
                                <a:latin typeface="Cambria Math" panose="02040503050406030204" pitchFamily="18" charset="0"/>
                                <a:ea typeface="Cambria Math" panose="02040503050406030204" pitchFamily="18" charset="0"/>
                                <a:sym typeface="Wingdings" pitchFamily="2" charset="2"/>
                              </a:rPr>
                              <m:t>𝑋</m:t>
                            </m:r>
                          </m:e>
                          <m:sub>
                            <m:r>
                              <a:rPr lang="en-GB" sz="1400" i="1">
                                <a:solidFill>
                                  <a:srgbClr val="E40000"/>
                                </a:solidFill>
                                <a:latin typeface="Cambria Math" panose="02040503050406030204" pitchFamily="18" charset="0"/>
                                <a:ea typeface="Cambria Math" panose="02040503050406030204" pitchFamily="18" charset="0"/>
                                <a:sym typeface="Wingdings" pitchFamily="2" charset="2"/>
                              </a:rPr>
                              <m:t>0</m:t>
                            </m:r>
                          </m:sub>
                        </m:sSub>
                      </m:e>
                    </m:rad>
                  </m:oMath>
                </a14:m>
                <a:r>
                  <a:rPr kumimoji="0" lang="en-GB" sz="1400" b="0" i="0" u="none" strike="noStrike" kern="1200" cap="none" spc="0" normalizeH="0" baseline="0" noProof="0" dirty="0">
                    <a:ln>
                      <a:noFill/>
                    </a:ln>
                    <a:solidFill>
                      <a:srgbClr val="E40000"/>
                    </a:solidFill>
                    <a:effectLst/>
                    <a:uLnTx/>
                    <a:uFillTx/>
                    <a:latin typeface="Helvetica" pitchFamily="2" charset="0"/>
                    <a:ea typeface="Helvetica Light" charset="0"/>
                    <a:cs typeface="Helvetica Light" charset="0"/>
                    <a:sym typeface="Wingdings" pitchFamily="2" charset="2"/>
                  </a:rPr>
                  <a:t>) tracker*</a:t>
                </a:r>
              </a:p>
              <a:p>
                <a:pPr marL="285750" marR="0" lvl="0" indent="-285750" algn="l" defTabSz="4572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High-resolution tracking and vertexing close to collision point                                                      </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(b/c-hadrons, </a:t>
                </a:r>
                <a:r>
                  <a:rPr kumimoji="0" lang="en-GB" sz="1200" b="0" i="0" u="none" strike="noStrike" kern="1200" cap="none" spc="0" normalizeH="0" baseline="0" noProof="0" dirty="0" err="1">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τ</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-lepton have lifetimes: O(1.5), O(0.5), 0.3 </a:t>
                </a:r>
                <a:r>
                  <a:rPr kumimoji="0" lang="en-GB" sz="1200" b="0" i="0" u="none" strike="noStrike" kern="1200" cap="none" spc="0" normalizeH="0" baseline="0" noProof="0" dirty="0" err="1">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ps</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 →                                              decay lengths (β𝛾</a:t>
                </a:r>
                <a:r>
                  <a:rPr kumimoji="0" lang="en-GB" sz="1200" b="0" i="0" u="none" strike="noStrike" kern="1200" cap="none" spc="0" normalizeH="0" baseline="0" noProof="0" dirty="0" err="1">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cτ</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 = (p/m)</a:t>
                </a:r>
                <a:r>
                  <a:rPr kumimoji="0" lang="en-GB" sz="1200" b="0" i="0" u="none" strike="noStrike" kern="1200" cap="none" spc="0" normalizeH="0" baseline="0" noProof="0" dirty="0" err="1">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cτ</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 of 1.7, </a:t>
                </a:r>
                <a:r>
                  <a:rPr lang="en-GB" sz="1200" noProof="0" dirty="0">
                    <a:solidFill>
                      <a:srgbClr val="000000">
                        <a:lumMod val="75000"/>
                        <a:lumOff val="25000"/>
                      </a:srgbClr>
                    </a:solidFill>
                    <a:latin typeface="Helvetica Light" panose="020B0403020202020204" pitchFamily="34" charset="0"/>
                    <a:ea typeface="Helvetica Light" charset="0"/>
                    <a:cs typeface="Helvetica Light" charset="0"/>
                    <a:sym typeface="Wingdings" pitchFamily="2" charset="2"/>
                  </a:rPr>
                  <a:t>1</a:t>
                </a:r>
                <a:r>
                  <a:rPr kumimoji="0" lang="en-GB" sz="12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rPr>
                  <a:t>.5, 1.0 mm at p = 20 GeV)</a:t>
                </a:r>
              </a:p>
              <a:p>
                <a:pPr marL="285750" lvl="0" indent="-285750" defTabSz="457200" fontAlgn="base">
                  <a:spcBef>
                    <a:spcPts val="1200"/>
                  </a:spcBef>
                  <a:spcAft>
                    <a:spcPct val="0"/>
                  </a:spcAft>
                  <a:buFont typeface="Arial" panose="020B0604020202020204" pitchFamily="34" charset="0"/>
                  <a:buChar char="•"/>
                  <a:defRPr/>
                </a:pPr>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High-</a:t>
                </a:r>
                <a:r>
                  <a:rPr lang="en-GB" sz="1400" noProof="0" dirty="0">
                    <a:solidFill>
                      <a:prstClr val="black"/>
                    </a:solidFill>
                    <a:latin typeface="Helvetica" pitchFamily="2" charset="0"/>
                    <a:ea typeface="Helvetica Light" charset="0"/>
                    <a:cs typeface="Helvetica Light" charset="0"/>
                    <a:sym typeface="Wingdings" pitchFamily="2" charset="2"/>
                  </a:rPr>
                  <a:t>granularity, linear, uniform, low-noise, dense calorimeters</a:t>
                </a:r>
                <a:endPar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endParaRPr>
              </a:p>
              <a:p>
                <a:pPr marL="285750" marR="0" lvl="0" indent="-285750" algn="l" defTabSz="4572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High-acceptance muon tagging</a:t>
                </a:r>
              </a:p>
            </p:txBody>
          </p:sp>
        </mc:Choice>
        <mc:Fallback xmlns="">
          <p:sp>
            <p:nvSpPr>
              <p:cNvPr id="12" name="TextBox 11">
                <a:extLst>
                  <a:ext uri="{FF2B5EF4-FFF2-40B4-BE49-F238E27FC236}">
                    <a16:creationId xmlns:a16="http://schemas.microsoft.com/office/drawing/2014/main" id="{E37F96DF-405B-C546-4BD0-90C353B384FC}"/>
                  </a:ext>
                </a:extLst>
              </p:cNvPr>
              <p:cNvSpPr txBox="1">
                <a:spLocks noRot="1" noChangeAspect="1" noMove="1" noResize="1" noEditPoints="1" noAdjustHandles="1" noChangeArrowheads="1" noChangeShapeType="1" noTextEdit="1"/>
              </p:cNvSpPr>
              <p:nvPr/>
            </p:nvSpPr>
            <p:spPr>
              <a:xfrm>
                <a:off x="623287" y="1588351"/>
                <a:ext cx="5300995" cy="4846776"/>
              </a:xfrm>
              <a:prstGeom prst="rect">
                <a:avLst/>
              </a:prstGeom>
              <a:blipFill>
                <a:blip r:embed="rId2"/>
                <a:stretch>
                  <a:fillRect t="-262" r="-48687"/>
                </a:stretch>
              </a:blipFill>
            </p:spPr>
            <p:txBody>
              <a:bodyPr/>
              <a:lstStyle/>
              <a:p>
                <a:r>
                  <a:rPr lang="en-GB">
                    <a:noFill/>
                  </a:rPr>
                  <a:t> </a:t>
                </a:r>
              </a:p>
            </p:txBody>
          </p:sp>
        </mc:Fallback>
      </mc:AlternateContent>
      <p:sp>
        <p:nvSpPr>
          <p:cNvPr id="4" name="TextBox 3">
            <a:extLst>
              <a:ext uri="{FF2B5EF4-FFF2-40B4-BE49-F238E27FC236}">
                <a16:creationId xmlns:a16="http://schemas.microsoft.com/office/drawing/2014/main" id="{6B611523-298F-86F1-DDC4-AB1166FC0C7D}"/>
              </a:ext>
            </a:extLst>
          </p:cNvPr>
          <p:cNvSpPr txBox="1"/>
          <p:nvPr/>
        </p:nvSpPr>
        <p:spPr>
          <a:xfrm>
            <a:off x="102211" y="6485445"/>
            <a:ext cx="7817900" cy="276999"/>
          </a:xfrm>
          <a:prstGeom prst="rect">
            <a:avLst/>
          </a:prstGeom>
          <a:noFill/>
        </p:spPr>
        <p:txBody>
          <a:bodyPr wrap="square">
            <a:spAutoFit/>
          </a:bodyPr>
          <a:lstStyle/>
          <a:p>
            <a:r>
              <a:rPr lang="en-GB" sz="1200" noProof="0" dirty="0">
                <a:solidFill>
                  <a:schemeClr val="tx1">
                    <a:lumMod val="75000"/>
                    <a:lumOff val="25000"/>
                  </a:schemeClr>
                </a:solidFill>
                <a:latin typeface="Helvetica Light" panose="020B0403020202020204" pitchFamily="34" charset="0"/>
              </a:rPr>
              <a:t>*Radiation length X</a:t>
            </a:r>
            <a:r>
              <a:rPr lang="en-GB" sz="1200" baseline="-25000" noProof="0" dirty="0">
                <a:solidFill>
                  <a:schemeClr val="tx1">
                    <a:lumMod val="75000"/>
                    <a:lumOff val="25000"/>
                  </a:schemeClr>
                </a:solidFill>
                <a:latin typeface="Helvetica Light" panose="020B0403020202020204" pitchFamily="34" charset="0"/>
              </a:rPr>
              <a:t>0</a:t>
            </a:r>
            <a:r>
              <a:rPr lang="en-GB" sz="1200" noProof="0" dirty="0">
                <a:solidFill>
                  <a:schemeClr val="tx1">
                    <a:lumMod val="75000"/>
                    <a:lumOff val="25000"/>
                  </a:schemeClr>
                </a:solidFill>
                <a:latin typeface="Helvetica Light" panose="020B0403020202020204" pitchFamily="34" charset="0"/>
              </a:rPr>
              <a:t> : mean distance a high-E electron travels before losing 1/e of its energy by bremsstrahlung</a:t>
            </a:r>
          </a:p>
        </p:txBody>
      </p:sp>
      <p:grpSp>
        <p:nvGrpSpPr>
          <p:cNvPr id="22" name="Group 21">
            <a:extLst>
              <a:ext uri="{FF2B5EF4-FFF2-40B4-BE49-F238E27FC236}">
                <a16:creationId xmlns:a16="http://schemas.microsoft.com/office/drawing/2014/main" id="{760C58D1-0817-A44A-073B-D694D9788168}"/>
              </a:ext>
            </a:extLst>
          </p:cNvPr>
          <p:cNvGrpSpPr/>
          <p:nvPr/>
        </p:nvGrpSpPr>
        <p:grpSpPr>
          <a:xfrm>
            <a:off x="917215" y="2165377"/>
            <a:ext cx="3765625" cy="1992240"/>
            <a:chOff x="917215" y="2206940"/>
            <a:chExt cx="3765625" cy="1992240"/>
          </a:xfrm>
        </p:grpSpPr>
        <p:pic>
          <p:nvPicPr>
            <p:cNvPr id="11" name="Picture 10" descr="Updated particle-density plot">
              <a:extLst>
                <a:ext uri="{FF2B5EF4-FFF2-40B4-BE49-F238E27FC236}">
                  <a16:creationId xmlns:a16="http://schemas.microsoft.com/office/drawing/2014/main" id="{05E208D7-C893-958C-595B-AD8149BABE9F}"/>
                </a:ext>
              </a:extLst>
            </p:cNvPr>
            <p:cNvPicPr>
              <a:picLocks noChangeAspect="1"/>
            </p:cNvPicPr>
            <p:nvPr/>
          </p:nvPicPr>
          <p:blipFill>
            <a:blip r:embed="rId3"/>
            <a:srcRect l="8611" t="14541" b="13635"/>
            <a:stretch>
              <a:fillRect/>
            </a:stretch>
          </p:blipFill>
          <p:spPr>
            <a:xfrm>
              <a:off x="1163779" y="2424545"/>
              <a:ext cx="3450217" cy="1525250"/>
            </a:xfrm>
            <a:prstGeom prst="rect">
              <a:avLst/>
            </a:prstGeom>
          </p:spPr>
        </p:pic>
        <p:sp>
          <p:nvSpPr>
            <p:cNvPr id="18" name="TextBox 17">
              <a:extLst>
                <a:ext uri="{FF2B5EF4-FFF2-40B4-BE49-F238E27FC236}">
                  <a16:creationId xmlns:a16="http://schemas.microsoft.com/office/drawing/2014/main" id="{8377D124-43F4-72DA-7629-C299CE877BD1}"/>
                </a:ext>
              </a:extLst>
            </p:cNvPr>
            <p:cNvSpPr txBox="1"/>
            <p:nvPr/>
          </p:nvSpPr>
          <p:spPr>
            <a:xfrm>
              <a:off x="2903186" y="3922181"/>
              <a:ext cx="1779654" cy="276999"/>
            </a:xfrm>
            <a:prstGeom prst="rect">
              <a:avLst/>
            </a:prstGeom>
            <a:noFill/>
          </p:spPr>
          <p:txBody>
            <a:bodyPr wrap="none" rtlCol="0">
              <a:spAutoFit/>
            </a:bodyPr>
            <a:lstStyle/>
            <a:p>
              <a:pPr marL="0" algn="l">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Polar angle </a:t>
              </a:r>
              <a:r>
                <a:rPr lang="en-GB" sz="1200" dirty="0" err="1">
                  <a:solidFill>
                    <a:schemeClr val="tx1">
                      <a:lumMod val="75000"/>
                      <a:lumOff val="25000"/>
                    </a:schemeClr>
                  </a:solidFill>
                  <a:latin typeface="Helvetica" pitchFamily="2" charset="0"/>
                  <a:ea typeface="Helvetica Light" charset="0"/>
                  <a:cs typeface="Helvetica Light" charset="0"/>
                  <a:sym typeface="Wingdings" pitchFamily="2" charset="2"/>
                </a:rPr>
                <a:t>θ</a:t>
              </a: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 [degrees]</a:t>
              </a:r>
            </a:p>
          </p:txBody>
        </p:sp>
        <p:sp>
          <p:nvSpPr>
            <p:cNvPr id="19" name="TextBox 18">
              <a:extLst>
                <a:ext uri="{FF2B5EF4-FFF2-40B4-BE49-F238E27FC236}">
                  <a16:creationId xmlns:a16="http://schemas.microsoft.com/office/drawing/2014/main" id="{9615C5BC-233D-1D57-0166-7AAC8C45F572}"/>
                </a:ext>
              </a:extLst>
            </p:cNvPr>
            <p:cNvSpPr txBox="1"/>
            <p:nvPr/>
          </p:nvSpPr>
          <p:spPr>
            <a:xfrm rot="16200000">
              <a:off x="153865" y="2970290"/>
              <a:ext cx="1803699" cy="276999"/>
            </a:xfrm>
            <a:prstGeom prst="rect">
              <a:avLst/>
            </a:prstGeom>
            <a:noFill/>
          </p:spPr>
          <p:txBody>
            <a:bodyPr wrap="none" rtlCol="0">
              <a:spAutoFit/>
            </a:bodyPr>
            <a:lstStyle/>
            <a:p>
              <a:pPr marL="0" algn="l">
                <a:spcBef>
                  <a:spcPts val="3000"/>
                </a:spcBef>
              </a:pPr>
              <a:r>
                <a:rPr lang="en-GB" sz="1200" dirty="0">
                  <a:solidFill>
                    <a:prstClr val="black"/>
                  </a:solidFill>
                  <a:latin typeface="Helvetica" pitchFamily="2" charset="0"/>
                  <a:ea typeface="Helvetica Light" charset="0"/>
                  <a:cs typeface="Helvetica Light" charset="0"/>
                  <a:sym typeface="Wingdings" pitchFamily="2" charset="2"/>
                </a:rPr>
                <a:t>Relative particle density</a:t>
              </a:r>
            </a:p>
          </p:txBody>
        </p:sp>
        <p:sp>
          <p:nvSpPr>
            <p:cNvPr id="21" name="Rectangle 20">
              <a:extLst>
                <a:ext uri="{FF2B5EF4-FFF2-40B4-BE49-F238E27FC236}">
                  <a16:creationId xmlns:a16="http://schemas.microsoft.com/office/drawing/2014/main" id="{392192C6-C56B-422A-23E3-213475E56110}"/>
                </a:ext>
              </a:extLst>
            </p:cNvPr>
            <p:cNvSpPr/>
            <p:nvPr/>
          </p:nvSpPr>
          <p:spPr>
            <a:xfrm>
              <a:off x="3117273" y="2317778"/>
              <a:ext cx="1274618" cy="152484"/>
            </a:xfrm>
            <a:prstGeom prst="rect">
              <a:avLst/>
            </a:prstGeom>
            <a:solidFill>
              <a:schemeClr val="bg1"/>
            </a:solidFill>
          </p:spPr>
          <p:txBody>
            <a:bodyPr wrap="square" rtlCol="0" anchor="ctr">
              <a:spAutoFit/>
            </a:bodyPr>
            <a:lstStyle/>
            <a:p>
              <a:pPr algn="l"/>
              <a:endParaRPr lang="en-GB" sz="1600" dirty="0">
                <a:latin typeface="Helvetica" pitchFamily="2" charset="0"/>
              </a:endParaRPr>
            </a:p>
          </p:txBody>
        </p:sp>
      </p:grpSp>
      <p:sp>
        <p:nvSpPr>
          <p:cNvPr id="5" name="TextBox 4">
            <a:extLst>
              <a:ext uri="{FF2B5EF4-FFF2-40B4-BE49-F238E27FC236}">
                <a16:creationId xmlns:a16="http://schemas.microsoft.com/office/drawing/2014/main" id="{DB1A31B3-D987-3818-E1B8-E90293F38AB9}"/>
              </a:ext>
            </a:extLst>
          </p:cNvPr>
          <p:cNvSpPr txBox="1"/>
          <p:nvPr/>
        </p:nvSpPr>
        <p:spPr>
          <a:xfrm>
            <a:off x="6726264" y="5521932"/>
            <a:ext cx="5231054" cy="461665"/>
          </a:xfrm>
          <a:prstGeom prst="rect">
            <a:avLst/>
          </a:prstGeom>
          <a:noFill/>
        </p:spPr>
        <p:txBody>
          <a:bodyPr wrap="square">
            <a:spAutoFit/>
          </a:bodyPr>
          <a:lstStyle/>
          <a:p>
            <a:pPr>
              <a:spcBef>
                <a:spcPts val="600"/>
              </a:spcBef>
            </a:pPr>
            <a:r>
              <a:rPr lang="en-GB" sz="1200" b="1" noProof="0" dirty="0">
                <a:solidFill>
                  <a:schemeClr val="tx1">
                    <a:lumMod val="75000"/>
                    <a:lumOff val="25000"/>
                  </a:schemeClr>
                </a:solidFill>
                <a:latin typeface="Helvetica Light" panose="020B0403020202020204" pitchFamily="34" charset="0"/>
              </a:rPr>
              <a:t>Material leads to multiple scattering, nuclear interactions, bremsstrahlung, photon conversion</a:t>
            </a:r>
          </a:p>
        </p:txBody>
      </p:sp>
      <p:pic>
        <p:nvPicPr>
          <p:cNvPr id="6" name="Picture 5">
            <a:extLst>
              <a:ext uri="{FF2B5EF4-FFF2-40B4-BE49-F238E27FC236}">
                <a16:creationId xmlns:a16="http://schemas.microsoft.com/office/drawing/2014/main" id="{2A342F5C-AFC0-7713-0509-A85C5467168C}"/>
              </a:ext>
            </a:extLst>
          </p:cNvPr>
          <p:cNvPicPr>
            <a:picLocks noChangeAspect="1"/>
          </p:cNvPicPr>
          <p:nvPr/>
        </p:nvPicPr>
        <p:blipFill>
          <a:blip r:embed="rId4"/>
          <a:srcRect l="5417" t="25221" r="62900" b="38254"/>
          <a:stretch>
            <a:fillRect/>
          </a:stretch>
        </p:blipFill>
        <p:spPr>
          <a:xfrm>
            <a:off x="6096000" y="1567390"/>
            <a:ext cx="5689600" cy="3922377"/>
          </a:xfrm>
          <a:prstGeom prst="rect">
            <a:avLst/>
          </a:prstGeom>
        </p:spPr>
      </p:pic>
      <p:sp>
        <p:nvSpPr>
          <p:cNvPr id="8" name="Rectangle 7">
            <a:extLst>
              <a:ext uri="{FF2B5EF4-FFF2-40B4-BE49-F238E27FC236}">
                <a16:creationId xmlns:a16="http://schemas.microsoft.com/office/drawing/2014/main" id="{AE193F3B-D74F-85C5-E50C-54B6A02B2D02}"/>
              </a:ext>
            </a:extLst>
          </p:cNvPr>
          <p:cNvSpPr/>
          <p:nvPr/>
        </p:nvSpPr>
        <p:spPr>
          <a:xfrm>
            <a:off x="6837528" y="1237776"/>
            <a:ext cx="1620672" cy="392707"/>
          </a:xfrm>
          <a:prstGeom prst="rect">
            <a:avLst/>
          </a:prstGeom>
          <a:solidFill>
            <a:schemeClr val="bg1"/>
          </a:solidFill>
        </p:spPr>
        <p:txBody>
          <a:bodyPr wrap="square" rtlCol="0" anchor="ctr">
            <a:spAutoFit/>
          </a:bodyPr>
          <a:lstStyle/>
          <a:p>
            <a:pPr algn="l"/>
            <a:endParaRPr lang="en-GB" sz="1600" noProof="0" dirty="0">
              <a:latin typeface="Helvetica" pitchFamily="2" charset="0"/>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22FF600-8E28-2204-CEFB-086840ABF975}"/>
                  </a:ext>
                </a:extLst>
              </p:cNvPr>
              <p:cNvSpPr txBox="1"/>
              <p:nvPr/>
            </p:nvSpPr>
            <p:spPr>
              <a:xfrm>
                <a:off x="8377519" y="5973089"/>
                <a:ext cx="3146611" cy="536557"/>
              </a:xfrm>
              <a:prstGeom prst="rect">
                <a:avLst/>
              </a:prstGeom>
              <a:noFill/>
            </p:spPr>
            <p:txBody>
              <a:bodyPr wrap="square">
                <a:spAutoFit/>
              </a:bodyPr>
              <a:lstStyle/>
              <a:p>
                <a:pPr/>
                <a14:m>
                  <m:oMathPara xmlns:m="http://schemas.openxmlformats.org/officeDocument/2006/math">
                    <m:oMathParaPr>
                      <m:jc m:val="left"/>
                    </m:oMathParaPr>
                    <m:oMath>
                      <m:r>
                        <a:rPr lang="en-GB" sz="1400" i="1" noProof="0" smtClean="0">
                          <a:solidFill>
                            <a:prstClr val="black"/>
                          </a:solidFill>
                          <a:latin typeface="Cambria Math" panose="02040503050406030204" pitchFamily="18" charset="0"/>
                          <a:ea typeface="Cambria Math" panose="02040503050406030204" pitchFamily="18" charset="0"/>
                          <a:sym typeface="Wingdings" pitchFamily="2" charset="2"/>
                        </a:rPr>
                        <m:t>𝑃</m:t>
                      </m:r>
                      <m:d>
                        <m:dPr>
                          <m:ctrlPr>
                            <a:rPr lang="en-GB" sz="1400" i="1" noProof="0">
                              <a:solidFill>
                                <a:prstClr val="black"/>
                              </a:solidFill>
                              <a:latin typeface="Cambria Math" panose="02040503050406030204" pitchFamily="18" charset="0"/>
                              <a:ea typeface="Cambria Math" panose="02040503050406030204" pitchFamily="18" charset="0"/>
                              <a:sym typeface="Wingdings" pitchFamily="2" charset="2"/>
                            </a:rPr>
                          </m:ctrlPr>
                        </m:dPr>
                        <m:e>
                          <m:r>
                            <a:rPr lang="en-GB" sz="1400" i="1" noProof="0">
                              <a:solidFill>
                                <a:prstClr val="black"/>
                              </a:solidFill>
                              <a:latin typeface="Cambria Math" panose="02040503050406030204" pitchFamily="18" charset="0"/>
                              <a:ea typeface="Cambria Math" panose="02040503050406030204" pitchFamily="18" charset="0"/>
                              <a:sym typeface="Wingdings" pitchFamily="2" charset="2"/>
                            </a:rPr>
                            <m:t>𝛾</m:t>
                          </m:r>
                          <m:r>
                            <a:rPr lang="en-GB" sz="1400" i="1" noProof="0">
                              <a:solidFill>
                                <a:prstClr val="black"/>
                              </a:solidFill>
                              <a:latin typeface="Cambria Math" panose="02040503050406030204" pitchFamily="18" charset="0"/>
                              <a:ea typeface="Cambria Math" panose="02040503050406030204" pitchFamily="18" charset="0"/>
                              <a:sym typeface="Wingdings" pitchFamily="2" charset="2"/>
                            </a:rPr>
                            <m:t>→</m:t>
                          </m:r>
                          <m:sSup>
                            <m:sSupPr>
                              <m:ctrlPr>
                                <a:rPr lang="en-GB" sz="1400" i="1" noProof="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400" i="1" noProof="0">
                                  <a:solidFill>
                                    <a:prstClr val="black"/>
                                  </a:solidFill>
                                  <a:latin typeface="Cambria Math" panose="02040503050406030204" pitchFamily="18" charset="0"/>
                                  <a:ea typeface="Cambria Math" panose="02040503050406030204" pitchFamily="18" charset="0"/>
                                  <a:sym typeface="Wingdings" pitchFamily="2" charset="2"/>
                                </a:rPr>
                                <m:t>𝑒</m:t>
                              </m:r>
                            </m:e>
                            <m:sup>
                              <m:r>
                                <a:rPr lang="en-GB" sz="1400" i="1" noProof="0">
                                  <a:solidFill>
                                    <a:prstClr val="black"/>
                                  </a:solidFill>
                                  <a:latin typeface="Cambria Math" panose="02040503050406030204" pitchFamily="18" charset="0"/>
                                  <a:ea typeface="Cambria Math" panose="02040503050406030204" pitchFamily="18" charset="0"/>
                                  <a:sym typeface="Wingdings" pitchFamily="2" charset="2"/>
                                </a:rPr>
                                <m:t>+</m:t>
                              </m:r>
                            </m:sup>
                          </m:sSup>
                          <m:sSup>
                            <m:sSupPr>
                              <m:ctrlPr>
                                <a:rPr lang="en-GB" sz="1400" i="1" noProof="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400" i="1" noProof="0">
                                  <a:solidFill>
                                    <a:prstClr val="black"/>
                                  </a:solidFill>
                                  <a:latin typeface="Cambria Math" panose="02040503050406030204" pitchFamily="18" charset="0"/>
                                  <a:ea typeface="Cambria Math" panose="02040503050406030204" pitchFamily="18" charset="0"/>
                                  <a:sym typeface="Wingdings" pitchFamily="2" charset="2"/>
                                </a:rPr>
                                <m:t>𝑒</m:t>
                              </m:r>
                            </m:e>
                            <m:sup>
                              <m:r>
                                <a:rPr lang="en-GB" sz="1400" i="1" noProof="0">
                                  <a:solidFill>
                                    <a:prstClr val="black"/>
                                  </a:solidFill>
                                  <a:latin typeface="Cambria Math" panose="02040503050406030204" pitchFamily="18" charset="0"/>
                                  <a:ea typeface="Cambria Math" panose="02040503050406030204" pitchFamily="18" charset="0"/>
                                  <a:sym typeface="Wingdings" pitchFamily="2" charset="2"/>
                                </a:rPr>
                                <m:t>−</m:t>
                              </m:r>
                            </m:sup>
                          </m:sSup>
                        </m:e>
                      </m:d>
                      <m:r>
                        <a:rPr lang="en-GB" sz="1400" i="1" noProof="0">
                          <a:solidFill>
                            <a:prstClr val="black"/>
                          </a:solidFill>
                          <a:latin typeface="Cambria Math" panose="02040503050406030204" pitchFamily="18" charset="0"/>
                          <a:ea typeface="Cambria Math" panose="02040503050406030204" pitchFamily="18" charset="0"/>
                          <a:sym typeface="Wingdings" pitchFamily="2" charset="2"/>
                        </a:rPr>
                        <m:t>≈1−</m:t>
                      </m:r>
                      <m:sSup>
                        <m:sSupPr>
                          <m:ctrlPr>
                            <a:rPr lang="en-GB" sz="1400" i="1" noProof="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400" i="1" noProof="0">
                              <a:solidFill>
                                <a:prstClr val="black"/>
                              </a:solidFill>
                              <a:latin typeface="Cambria Math" panose="02040503050406030204" pitchFamily="18" charset="0"/>
                              <a:ea typeface="Cambria Math" panose="02040503050406030204" pitchFamily="18" charset="0"/>
                              <a:sym typeface="Wingdings" pitchFamily="2" charset="2"/>
                            </a:rPr>
                            <m:t>𝑒</m:t>
                          </m:r>
                        </m:e>
                        <m:sup>
                          <m:f>
                            <m:fPr>
                              <m:type m:val="lin"/>
                              <m:ctrlPr>
                                <a:rPr lang="en-GB" sz="1400" i="1" noProof="0">
                                  <a:solidFill>
                                    <a:prstClr val="black"/>
                                  </a:solidFill>
                                  <a:latin typeface="Cambria Math" panose="02040503050406030204" pitchFamily="18" charset="0"/>
                                  <a:ea typeface="Cambria Math" panose="02040503050406030204" pitchFamily="18" charset="0"/>
                                  <a:sym typeface="Wingdings" pitchFamily="2" charset="2"/>
                                </a:rPr>
                              </m:ctrlPr>
                            </m:fPr>
                            <m:num>
                              <m:r>
                                <a:rPr lang="en-GB" sz="1400" i="1" noProof="0">
                                  <a:solidFill>
                                    <a:prstClr val="black"/>
                                  </a:solidFill>
                                  <a:latin typeface="Cambria Math" panose="02040503050406030204" pitchFamily="18" charset="0"/>
                                  <a:ea typeface="Cambria Math" panose="02040503050406030204" pitchFamily="18" charset="0"/>
                                  <a:sym typeface="Wingdings" pitchFamily="2" charset="2"/>
                                </a:rPr>
                                <m:t>−7</m:t>
                              </m:r>
                              <m:r>
                                <a:rPr lang="en-GB" sz="1400" i="1" noProof="0">
                                  <a:solidFill>
                                    <a:prstClr val="black"/>
                                  </a:solidFill>
                                  <a:latin typeface="Cambria Math" panose="02040503050406030204" pitchFamily="18" charset="0"/>
                                  <a:ea typeface="Cambria Math" panose="02040503050406030204" pitchFamily="18" charset="0"/>
                                  <a:sym typeface="Wingdings" pitchFamily="2" charset="2"/>
                                </a:rPr>
                                <m:t>𝑋</m:t>
                              </m:r>
                            </m:num>
                            <m:den>
                              <m:r>
                                <a:rPr lang="en-GB" sz="1400" i="1" noProof="0">
                                  <a:solidFill>
                                    <a:prstClr val="black"/>
                                  </a:solidFill>
                                  <a:latin typeface="Cambria Math" panose="02040503050406030204" pitchFamily="18" charset="0"/>
                                  <a:ea typeface="Cambria Math" panose="02040503050406030204" pitchFamily="18" charset="0"/>
                                  <a:sym typeface="Wingdings" pitchFamily="2" charset="2"/>
                                </a:rPr>
                                <m:t>9</m:t>
                              </m:r>
                              <m:sSub>
                                <m:sSubPr>
                                  <m:ctrlPr>
                                    <a:rPr lang="en-GB" sz="1400" i="1" noProof="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400" i="1" noProof="0">
                                      <a:solidFill>
                                        <a:prstClr val="black"/>
                                      </a:solidFill>
                                      <a:latin typeface="Cambria Math" panose="02040503050406030204" pitchFamily="18" charset="0"/>
                                      <a:ea typeface="Cambria Math" panose="02040503050406030204" pitchFamily="18" charset="0"/>
                                      <a:sym typeface="Wingdings" pitchFamily="2" charset="2"/>
                                    </a:rPr>
                                    <m:t>𝑋</m:t>
                                  </m:r>
                                </m:e>
                                <m:sub>
                                  <m:r>
                                    <a:rPr lang="en-GB" sz="1400" i="1" noProof="0">
                                      <a:solidFill>
                                        <a:prstClr val="black"/>
                                      </a:solidFill>
                                      <a:latin typeface="Cambria Math" panose="02040503050406030204" pitchFamily="18" charset="0"/>
                                      <a:ea typeface="Cambria Math" panose="02040503050406030204" pitchFamily="18" charset="0"/>
                                      <a:sym typeface="Wingdings" pitchFamily="2" charset="2"/>
                                    </a:rPr>
                                    <m:t>0</m:t>
                                  </m:r>
                                </m:sub>
                              </m:sSub>
                            </m:den>
                          </m:f>
                        </m:sup>
                      </m:sSup>
                    </m:oMath>
                  </m:oMathPara>
                </a14:m>
                <a:endParaRPr lang="en-GB" sz="1400" i="1" noProof="0" dirty="0">
                  <a:solidFill>
                    <a:prstClr val="black"/>
                  </a:solidFill>
                  <a:latin typeface="Cambria Math" panose="02040503050406030204" pitchFamily="18" charset="0"/>
                  <a:ea typeface="Cambria Math" panose="02040503050406030204" pitchFamily="18" charset="0"/>
                  <a:sym typeface="Wingdings" pitchFamily="2" charset="2"/>
                </a:endParaRPr>
              </a:p>
              <a:p>
                <a:r>
                  <a:rPr lang="en-GB" sz="1400" noProof="0" dirty="0">
                    <a:solidFill>
                      <a:prstClr val="black"/>
                    </a:solidFill>
                    <a:ea typeface="Cambria Math" panose="02040503050406030204" pitchFamily="18" charset="0"/>
                    <a:sym typeface="Wingdings" pitchFamily="2" charset="2"/>
                  </a:rPr>
                  <a:t>	  </a:t>
                </a:r>
                <a:r>
                  <a:rPr lang="en-GB" sz="1100" noProof="0" dirty="0">
                    <a:solidFill>
                      <a:prstClr val="black"/>
                    </a:solidFill>
                    <a:ea typeface="Cambria Math" panose="02040503050406030204" pitchFamily="18" charset="0"/>
                    <a:sym typeface="Wingdings" pitchFamily="2" charset="2"/>
                  </a:rPr>
                  <a:t>  </a:t>
                </a:r>
                <a14:m>
                  <m:oMath xmlns:m="http://schemas.openxmlformats.org/officeDocument/2006/math">
                    <m:r>
                      <a:rPr lang="en-GB" sz="1400" i="1" noProof="0" smtClean="0">
                        <a:solidFill>
                          <a:prstClr val="black"/>
                        </a:solidFill>
                        <a:latin typeface="Cambria Math" panose="02040503050406030204" pitchFamily="18" charset="0"/>
                        <a:ea typeface="Cambria Math" panose="02040503050406030204" pitchFamily="18" charset="0"/>
                        <a:sym typeface="Wingdings" pitchFamily="2" charset="2"/>
                      </a:rPr>
                      <m:t>≈</m:t>
                    </m:r>
                    <m:r>
                      <a:rPr lang="en-GB" sz="1400" b="0" i="1" noProof="0" smtClean="0">
                        <a:solidFill>
                          <a:prstClr val="black"/>
                        </a:solidFill>
                        <a:latin typeface="Cambria Math" panose="02040503050406030204" pitchFamily="18" charset="0"/>
                        <a:ea typeface="Cambria Math" panose="02040503050406030204" pitchFamily="18" charset="0"/>
                        <a:sym typeface="Wingdings" pitchFamily="2" charset="2"/>
                      </a:rPr>
                      <m:t>32/69% </m:t>
                    </m:r>
                    <m:r>
                      <m:rPr>
                        <m:sty m:val="p"/>
                      </m:rPr>
                      <a:rPr lang="en-GB" sz="1400" b="0" i="0" noProof="0" smtClean="0">
                        <a:solidFill>
                          <a:prstClr val="black"/>
                        </a:solidFill>
                        <a:latin typeface="Cambria Math" panose="02040503050406030204" pitchFamily="18" charset="0"/>
                        <a:ea typeface="Cambria Math" panose="02040503050406030204" pitchFamily="18" charset="0"/>
                        <a:sym typeface="Wingdings" pitchFamily="2" charset="2"/>
                      </a:rPr>
                      <m:t>at</m:t>
                    </m:r>
                    <m:r>
                      <a:rPr lang="en-GB" sz="1400" b="0" i="0" noProof="0" smtClean="0">
                        <a:solidFill>
                          <a:prstClr val="black"/>
                        </a:solidFill>
                        <a:latin typeface="Cambria Math" panose="02040503050406030204" pitchFamily="18" charset="0"/>
                        <a:ea typeface="Cambria Math" panose="02040503050406030204" pitchFamily="18" charset="0"/>
                        <a:sym typeface="Wingdings" pitchFamily="2" charset="2"/>
                      </a:rPr>
                      <m:t> </m:t>
                    </m:r>
                    <m:r>
                      <a:rPr lang="en-GB" sz="1400" b="0" i="1" noProof="0" smtClean="0">
                        <a:solidFill>
                          <a:prstClr val="black"/>
                        </a:solidFill>
                        <a:latin typeface="Cambria Math" panose="02040503050406030204" pitchFamily="18" charset="0"/>
                        <a:ea typeface="Cambria Math" panose="02040503050406030204" pitchFamily="18" charset="0"/>
                        <a:sym typeface="Wingdings" pitchFamily="2" charset="2"/>
                      </a:rPr>
                      <m:t>𝜂</m:t>
                    </m:r>
                    <m:r>
                      <a:rPr lang="en-GB" sz="1400" b="0" i="1" noProof="0" smtClean="0">
                        <a:solidFill>
                          <a:prstClr val="black"/>
                        </a:solidFill>
                        <a:latin typeface="Cambria Math" panose="02040503050406030204" pitchFamily="18" charset="0"/>
                        <a:ea typeface="Cambria Math" panose="02040503050406030204" pitchFamily="18" charset="0"/>
                        <a:sym typeface="Wingdings" pitchFamily="2" charset="2"/>
                      </a:rPr>
                      <m:t>=0/1</m:t>
                    </m:r>
                  </m:oMath>
                </a14:m>
                <a:endParaRPr lang="en-GB" sz="1400" noProof="0" dirty="0"/>
              </a:p>
            </p:txBody>
          </p:sp>
        </mc:Choice>
        <mc:Fallback xmlns="">
          <p:sp>
            <p:nvSpPr>
              <p:cNvPr id="10" name="TextBox 9">
                <a:extLst>
                  <a:ext uri="{FF2B5EF4-FFF2-40B4-BE49-F238E27FC236}">
                    <a16:creationId xmlns:a16="http://schemas.microsoft.com/office/drawing/2014/main" id="{D22FF600-8E28-2204-CEFB-086840ABF975}"/>
                  </a:ext>
                </a:extLst>
              </p:cNvPr>
              <p:cNvSpPr txBox="1">
                <a:spLocks noRot="1" noChangeAspect="1" noMove="1" noResize="1" noEditPoints="1" noAdjustHandles="1" noChangeArrowheads="1" noChangeShapeType="1" noTextEdit="1"/>
              </p:cNvSpPr>
              <p:nvPr/>
            </p:nvSpPr>
            <p:spPr>
              <a:xfrm>
                <a:off x="8377519" y="5973089"/>
                <a:ext cx="3146611" cy="536557"/>
              </a:xfrm>
              <a:prstGeom prst="rect">
                <a:avLst/>
              </a:prstGeom>
              <a:blipFill>
                <a:blip r:embed="rId7"/>
                <a:stretch>
                  <a:fillRect t="-39535" b="-9302"/>
                </a:stretch>
              </a:blipFill>
            </p:spPr>
            <p:txBody>
              <a:bodyPr/>
              <a:lstStyle/>
              <a:p>
                <a:r>
                  <a:rPr lang="en-GB">
                    <a:noFill/>
                  </a:rPr>
                  <a:t> </a:t>
                </a:r>
              </a:p>
            </p:txBody>
          </p:sp>
        </mc:Fallback>
      </mc:AlternateContent>
      <p:sp>
        <p:nvSpPr>
          <p:cNvPr id="13" name="Rounded Rectangle 12">
            <a:extLst>
              <a:ext uri="{FF2B5EF4-FFF2-40B4-BE49-F238E27FC236}">
                <a16:creationId xmlns:a16="http://schemas.microsoft.com/office/drawing/2014/main" id="{0CFEC0A6-E1DC-6BEA-1CC7-63753612604D}"/>
              </a:ext>
            </a:extLst>
          </p:cNvPr>
          <p:cNvSpPr/>
          <p:nvPr/>
        </p:nvSpPr>
        <p:spPr>
          <a:xfrm>
            <a:off x="8310284" y="5914128"/>
            <a:ext cx="3056724" cy="638880"/>
          </a:xfrm>
          <a:prstGeom prst="roundRect">
            <a:avLst>
              <a:gd name="adj" fmla="val 8949"/>
            </a:avLst>
          </a:prstGeom>
          <a:ln>
            <a:solidFill>
              <a:schemeClr val="bg1">
                <a:lumMod val="50000"/>
              </a:schemeClr>
            </a:solidFill>
          </a:ln>
        </p:spPr>
        <p:txBody>
          <a:bodyPr wrap="square" rtlCol="0" anchor="ctr">
            <a:spAutoFit/>
          </a:bodyPr>
          <a:lstStyle/>
          <a:p>
            <a:pPr algn="l"/>
            <a:endParaRPr lang="en-GB" sz="1600" noProof="0" dirty="0">
              <a:latin typeface="Helvetica" pitchFamily="2" charset="0"/>
            </a:endParaRPr>
          </a:p>
        </p:txBody>
      </p:sp>
      <p:sp>
        <p:nvSpPr>
          <p:cNvPr id="9" name="Rectangle 8">
            <a:extLst>
              <a:ext uri="{FF2B5EF4-FFF2-40B4-BE49-F238E27FC236}">
                <a16:creationId xmlns:a16="http://schemas.microsoft.com/office/drawing/2014/main" id="{541069B6-DD10-C183-B8F4-D35806D6A375}"/>
              </a:ext>
            </a:extLst>
          </p:cNvPr>
          <p:cNvSpPr/>
          <p:nvPr/>
        </p:nvSpPr>
        <p:spPr>
          <a:xfrm>
            <a:off x="623286" y="1106030"/>
            <a:ext cx="10044714" cy="338554"/>
          </a:xfrm>
          <a:prstGeom prst="rect">
            <a:avLst/>
          </a:prstGeom>
        </p:spPr>
        <p:txBody>
          <a:bodyPr wrap="square">
            <a:spAutoFit/>
          </a:bodyPr>
          <a:lstStyle/>
          <a:p>
            <a:pPr defTabSz="457200" fontAlgn="base">
              <a:spcBef>
                <a:spcPts val="1800"/>
              </a:spcBef>
              <a:spcAft>
                <a:spcPct val="0"/>
              </a:spcAft>
              <a:defRPr/>
            </a:pPr>
            <a:r>
              <a:rPr lang="en-GB" sz="1600" b="1" noProof="0" dirty="0">
                <a:solidFill>
                  <a:prstClr val="black"/>
                </a:solidFill>
                <a:latin typeface="Helvetica" pitchFamily="2" charset="0"/>
                <a:ea typeface="Helvetica Light" charset="0"/>
                <a:cs typeface="Helvetica Light" charset="0"/>
                <a:sym typeface="Wingdings" pitchFamily="2" charset="2"/>
              </a:rPr>
              <a:t>Requirements</a:t>
            </a:r>
            <a:r>
              <a:rPr lang="en-GB" sz="1600" noProof="0" dirty="0">
                <a:solidFill>
                  <a:prstClr val="black"/>
                </a:solidFill>
                <a:latin typeface="Helvetica" pitchFamily="2" charset="0"/>
                <a:ea typeface="Helvetica Light" charset="0"/>
                <a:cs typeface="Helvetica Light" charset="0"/>
                <a:sym typeface="Wingdings" pitchFamily="2" charset="2"/>
              </a:rPr>
              <a:t> </a:t>
            </a:r>
            <a:r>
              <a:rPr lang="en-GB" sz="1400" noProof="0" dirty="0">
                <a:solidFill>
                  <a:prstClr val="black"/>
                </a:solidFill>
                <a:latin typeface="Helvetica" pitchFamily="2" charset="0"/>
                <a:ea typeface="Helvetica Light" charset="0"/>
                <a:cs typeface="Helvetica Light" charset="0"/>
                <a:sym typeface="Wingdings" pitchFamily="2" charset="2"/>
              </a:rPr>
              <a:t>(up to 40 MHz bunch crossing rate, 64 pileup collisions </a:t>
            </a:r>
            <a:r>
              <a:rPr lang="en-GB" sz="1200" noProof="0" dirty="0">
                <a:solidFill>
                  <a:prstClr val="black"/>
                </a:solidFill>
                <a:latin typeface="Helvetica" pitchFamily="2" charset="0"/>
                <a:ea typeface="Helvetica Light" charset="0"/>
                <a:cs typeface="Helvetica Light" charset="0"/>
                <a:sym typeface="Wingdings" pitchFamily="2" charset="2"/>
              </a:rPr>
              <a:t>— 2.5 × original design!</a:t>
            </a:r>
            <a:r>
              <a:rPr lang="en-GB" sz="1400" noProof="0" dirty="0">
                <a:solidFill>
                  <a:prstClr val="black"/>
                </a:solidFill>
                <a:latin typeface="Helvetica" pitchFamily="2" charset="0"/>
                <a:ea typeface="Helvetica Light" charset="0"/>
                <a:cs typeface="Helvetica Light" charset="0"/>
                <a:sym typeface="Wingdings" pitchFamily="2" charset="2"/>
              </a:rPr>
              <a:t>)</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EB60946-DC3B-7477-7785-0BD170ACD656}"/>
                  </a:ext>
                </a:extLst>
              </p:cNvPr>
              <p:cNvSpPr txBox="1"/>
              <p:nvPr/>
            </p:nvSpPr>
            <p:spPr>
              <a:xfrm>
                <a:off x="3273784" y="2201356"/>
                <a:ext cx="1567797" cy="445763"/>
              </a:xfrm>
              <a:prstGeom prst="rect">
                <a:avLst/>
              </a:prstGeom>
              <a:solidFill>
                <a:schemeClr val="bg1"/>
              </a:solidFill>
            </p:spPr>
            <p:txBody>
              <a:bodyPr wrap="square">
                <a:spAutoFit/>
              </a:bodyPr>
              <a:lstStyle/>
              <a:p>
                <a:pPr/>
                <a14:m>
                  <m:oMathPara xmlns:m="http://schemas.openxmlformats.org/officeDocument/2006/math">
                    <m:oMathParaPr>
                      <m:jc m:val="left"/>
                    </m:oMathParaPr>
                    <m:oMath>
                      <m:r>
                        <a:rPr lang="en-GB" sz="1200" i="1" smtClean="0">
                          <a:latin typeface="Cambria Math" panose="02040503050406030204" pitchFamily="18" charset="0"/>
                        </a:rPr>
                        <m:t>𝜂</m:t>
                      </m:r>
                      <m:r>
                        <a:rPr lang="en-GB" sz="1200" i="0" smtClean="0">
                          <a:latin typeface="Cambria Math" panose="02040503050406030204" pitchFamily="18" charset="0"/>
                        </a:rPr>
                        <m:t>=−</m:t>
                      </m:r>
                      <m:func>
                        <m:funcPr>
                          <m:ctrlPr>
                            <a:rPr lang="en-GB" sz="1200" i="0">
                              <a:latin typeface="Cambria Math" panose="02040503050406030204" pitchFamily="18" charset="0"/>
                            </a:rPr>
                          </m:ctrlPr>
                        </m:funcPr>
                        <m:fName>
                          <m:r>
                            <m:rPr>
                              <m:sty m:val="p"/>
                            </m:rPr>
                            <a:rPr lang="en-GB" sz="1200" i="0">
                              <a:latin typeface="Cambria Math" panose="02040503050406030204" pitchFamily="18" charset="0"/>
                            </a:rPr>
                            <m:t>ln</m:t>
                          </m:r>
                        </m:fName>
                        <m:e>
                          <m:r>
                            <a:rPr lang="en-GB" sz="1200" i="0">
                              <a:latin typeface="Cambria Math" panose="02040503050406030204" pitchFamily="18" charset="0"/>
                            </a:rPr>
                            <m:t>​</m:t>
                          </m:r>
                        </m:e>
                      </m:func>
                      <m:d>
                        <m:dPr>
                          <m:begChr m:val="["/>
                          <m:endChr m:val="]"/>
                          <m:ctrlPr>
                            <a:rPr lang="en-GB" sz="1200" i="1">
                              <a:latin typeface="Cambria Math" panose="02040503050406030204" pitchFamily="18" charset="0"/>
                            </a:rPr>
                          </m:ctrlPr>
                        </m:dPr>
                        <m:e>
                          <m:func>
                            <m:funcPr>
                              <m:ctrlPr>
                                <a:rPr lang="en-GB" sz="1200" i="0">
                                  <a:latin typeface="Cambria Math" panose="02040503050406030204" pitchFamily="18" charset="0"/>
                                </a:rPr>
                              </m:ctrlPr>
                            </m:funcPr>
                            <m:fName>
                              <m:r>
                                <m:rPr>
                                  <m:sty m:val="p"/>
                                </m:rPr>
                                <a:rPr lang="en-GB" sz="1200" i="0">
                                  <a:latin typeface="Cambria Math" panose="02040503050406030204" pitchFamily="18" charset="0"/>
                                </a:rPr>
                                <m:t>tan</m:t>
                              </m:r>
                            </m:fName>
                            <m:e>
                              <m:d>
                                <m:dPr>
                                  <m:ctrlPr>
                                    <a:rPr lang="en-GB" sz="1200" i="1">
                                      <a:latin typeface="Cambria Math" panose="02040503050406030204" pitchFamily="18" charset="0"/>
                                    </a:rPr>
                                  </m:ctrlPr>
                                </m:dPr>
                                <m:e>
                                  <m:f>
                                    <m:fPr>
                                      <m:ctrlPr>
                                        <a:rPr lang="en-GB" sz="1200" i="1">
                                          <a:latin typeface="Cambria Math" panose="02040503050406030204" pitchFamily="18" charset="0"/>
                                        </a:rPr>
                                      </m:ctrlPr>
                                    </m:fPr>
                                    <m:num>
                                      <m:r>
                                        <a:rPr lang="en-GB" sz="1200" i="1">
                                          <a:latin typeface="Cambria Math" panose="02040503050406030204" pitchFamily="18" charset="0"/>
                                        </a:rPr>
                                        <m:t>𝜃</m:t>
                                      </m:r>
                                    </m:num>
                                    <m:den>
                                      <m:r>
                                        <a:rPr lang="en-GB" sz="1200" i="0">
                                          <a:latin typeface="Cambria Math" panose="02040503050406030204" pitchFamily="18" charset="0"/>
                                        </a:rPr>
                                        <m:t>2</m:t>
                                      </m:r>
                                    </m:den>
                                  </m:f>
                                </m:e>
                              </m:d>
                            </m:e>
                          </m:func>
                        </m:e>
                      </m:d>
                    </m:oMath>
                  </m:oMathPara>
                </a14:m>
                <a:endParaRPr lang="en-GB" sz="1200" dirty="0"/>
              </a:p>
            </p:txBody>
          </p:sp>
        </mc:Choice>
        <mc:Fallback xmlns="">
          <p:sp>
            <p:nvSpPr>
              <p:cNvPr id="7" name="TextBox 6">
                <a:extLst>
                  <a:ext uri="{FF2B5EF4-FFF2-40B4-BE49-F238E27FC236}">
                    <a16:creationId xmlns:a16="http://schemas.microsoft.com/office/drawing/2014/main" id="{5EB60946-DC3B-7477-7785-0BD170ACD656}"/>
                  </a:ext>
                </a:extLst>
              </p:cNvPr>
              <p:cNvSpPr txBox="1">
                <a:spLocks noRot="1" noChangeAspect="1" noMove="1" noResize="1" noEditPoints="1" noAdjustHandles="1" noChangeArrowheads="1" noChangeShapeType="1" noTextEdit="1"/>
              </p:cNvSpPr>
              <p:nvPr/>
            </p:nvSpPr>
            <p:spPr>
              <a:xfrm>
                <a:off x="3273784" y="2201356"/>
                <a:ext cx="1567797" cy="445763"/>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49D0839-9158-04EC-7232-4C19C990DBF5}"/>
                  </a:ext>
                </a:extLst>
              </p:cNvPr>
              <p:cNvSpPr txBox="1"/>
              <p:nvPr/>
            </p:nvSpPr>
            <p:spPr>
              <a:xfrm>
                <a:off x="3273784" y="2630098"/>
                <a:ext cx="1567797" cy="460126"/>
              </a:xfrm>
              <a:prstGeom prst="rect">
                <a:avLst/>
              </a:prstGeom>
              <a:solidFill>
                <a:schemeClr val="bg1"/>
              </a:solidFill>
            </p:spPr>
            <p:txBody>
              <a:bodyPr wrap="square">
                <a:spAutoFit/>
              </a:bodyPr>
              <a:lstStyle/>
              <a:p>
                <a:pPr/>
                <a14:m>
                  <m:oMathPara xmlns:m="http://schemas.openxmlformats.org/officeDocument/2006/math">
                    <m:oMathParaPr>
                      <m:jc m:val="left"/>
                    </m:oMathParaPr>
                    <m:oMath>
                      <m:f>
                        <m:fPr>
                          <m:ctrlPr>
                            <a:rPr lang="en-US" sz="1200" b="0" i="0" smtClean="0">
                              <a:latin typeface="Cambria Math" panose="02040503050406030204" pitchFamily="18" charset="0"/>
                            </a:rPr>
                          </m:ctrlPr>
                        </m:fPr>
                        <m:num>
                          <m:r>
                            <m:rPr>
                              <m:sty m:val="p"/>
                            </m:rPr>
                            <a:rPr lang="en-US" sz="1200" b="0" i="0" smtClean="0">
                              <a:latin typeface="Cambria Math" panose="02040503050406030204" pitchFamily="18" charset="0"/>
                            </a:rPr>
                            <m:t>d</m:t>
                          </m:r>
                          <m:r>
                            <a:rPr lang="en-US" sz="1200" b="0" i="1" smtClean="0">
                              <a:latin typeface="Cambria Math" panose="02040503050406030204" pitchFamily="18" charset="0"/>
                            </a:rPr>
                            <m:t>𝑁</m:t>
                          </m:r>
                        </m:num>
                        <m:den>
                          <m:r>
                            <m:rPr>
                              <m:sty m:val="p"/>
                            </m:rPr>
                            <a:rPr lang="en-US" sz="1200" b="0" i="0" smtClean="0">
                              <a:latin typeface="Cambria Math" panose="02040503050406030204" pitchFamily="18" charset="0"/>
                            </a:rPr>
                            <m:t>d</m:t>
                          </m:r>
                          <m:r>
                            <a:rPr lang="en-US" sz="1200" b="0" i="1" smtClean="0">
                              <a:latin typeface="Cambria Math" panose="02040503050406030204" pitchFamily="18" charset="0"/>
                              <a:ea typeface="Cambria Math" panose="02040503050406030204" pitchFamily="18" charset="0"/>
                            </a:rPr>
                            <m:t>𝜃</m:t>
                          </m:r>
                        </m:den>
                      </m:f>
                      <m:r>
                        <a:rPr lang="en-US" sz="1200" b="0" i="1" smtClean="0">
                          <a:latin typeface="Cambria Math" panose="02040503050406030204" pitchFamily="18" charset="0"/>
                        </a:rPr>
                        <m:t>~</m:t>
                      </m:r>
                      <m:d>
                        <m:dPr>
                          <m:begChr m:val="|"/>
                          <m:endChr m:val="|"/>
                          <m:ctrlPr>
                            <a:rPr lang="en-US" sz="1200" i="1">
                              <a:latin typeface="Cambria Math" panose="02040503050406030204" pitchFamily="18" charset="0"/>
                            </a:rPr>
                          </m:ctrlPr>
                        </m:dPr>
                        <m:e>
                          <m:f>
                            <m:fPr>
                              <m:ctrlPr>
                                <a:rPr lang="en-US" sz="1200" i="0">
                                  <a:latin typeface="Cambria Math" panose="02040503050406030204" pitchFamily="18" charset="0"/>
                                </a:rPr>
                              </m:ctrlPr>
                            </m:fPr>
                            <m:num>
                              <m:r>
                                <m:rPr>
                                  <m:sty m:val="p"/>
                                </m:rPr>
                                <a:rPr lang="en-US" sz="1200" i="0">
                                  <a:latin typeface="Cambria Math" panose="02040503050406030204" pitchFamily="18" charset="0"/>
                                </a:rPr>
                                <m:t>d</m:t>
                              </m:r>
                              <m:r>
                                <a:rPr lang="en-US" sz="1200" i="1">
                                  <a:latin typeface="Cambria Math" panose="02040503050406030204" pitchFamily="18" charset="0"/>
                                </a:rPr>
                                <m:t>𝑁</m:t>
                              </m:r>
                            </m:num>
                            <m:den>
                              <m:r>
                                <m:rPr>
                                  <m:sty m:val="p"/>
                                </m:rPr>
                                <a:rPr lang="en-US" sz="1200" i="0">
                                  <a:latin typeface="Cambria Math" panose="02040503050406030204" pitchFamily="18" charset="0"/>
                                </a:rPr>
                                <m:t>d</m:t>
                              </m:r>
                              <m:r>
                                <a:rPr lang="en-US" sz="1200" i="1">
                                  <a:latin typeface="Cambria Math" panose="02040503050406030204" pitchFamily="18" charset="0"/>
                                  <a:ea typeface="Cambria Math" panose="02040503050406030204" pitchFamily="18" charset="0"/>
                                </a:rPr>
                                <m:t>𝜃</m:t>
                              </m:r>
                            </m:den>
                          </m:f>
                        </m:e>
                      </m:d>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r>
                            <m:rPr>
                              <m:sty m:val="p"/>
                            </m:rPr>
                            <a:rPr lang="en-US" sz="1200" b="0" i="0" smtClean="0">
                              <a:latin typeface="Cambria Math" panose="02040503050406030204" pitchFamily="18" charset="0"/>
                            </a:rPr>
                            <m:t>sin</m:t>
                          </m:r>
                          <m:r>
                            <a:rPr lang="en-US" sz="1200" b="0" i="1" smtClean="0">
                              <a:latin typeface="Cambria Math" panose="02040503050406030204" pitchFamily="18" charset="0"/>
                              <a:ea typeface="Cambria Math" panose="02040503050406030204" pitchFamily="18" charset="0"/>
                            </a:rPr>
                            <m:t>𝜃</m:t>
                          </m:r>
                        </m:den>
                      </m:f>
                    </m:oMath>
                  </m:oMathPara>
                </a14:m>
                <a:endParaRPr lang="en-GB" sz="1200" dirty="0"/>
              </a:p>
            </p:txBody>
          </p:sp>
        </mc:Choice>
        <mc:Fallback xmlns="">
          <p:sp>
            <p:nvSpPr>
              <p:cNvPr id="14" name="TextBox 13">
                <a:extLst>
                  <a:ext uri="{FF2B5EF4-FFF2-40B4-BE49-F238E27FC236}">
                    <a16:creationId xmlns:a16="http://schemas.microsoft.com/office/drawing/2014/main" id="{149D0839-9158-04EC-7232-4C19C990DBF5}"/>
                  </a:ext>
                </a:extLst>
              </p:cNvPr>
              <p:cNvSpPr txBox="1">
                <a:spLocks noRot="1" noChangeAspect="1" noMove="1" noResize="1" noEditPoints="1" noAdjustHandles="1" noChangeArrowheads="1" noChangeShapeType="1" noTextEdit="1"/>
              </p:cNvSpPr>
              <p:nvPr/>
            </p:nvSpPr>
            <p:spPr>
              <a:xfrm>
                <a:off x="3273784" y="2630098"/>
                <a:ext cx="1567797" cy="460126"/>
              </a:xfrm>
              <a:prstGeom prst="rect">
                <a:avLst/>
              </a:prstGeom>
              <a:blipFill>
                <a:blip r:embed="rId9"/>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161015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A76C7-1ED6-E585-FEDF-40460B96535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F1864A-5B8E-F746-1F6E-02C218F72903}"/>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11C2F03-9E95-40C9-A99F-3C4F7EE8CF2A}" type="slidenum">
              <a:rPr lang="en-GB" noProof="0" smtClean="0"/>
              <a:pPr>
                <a:defRPr/>
              </a:pPr>
              <a:t>9</a:t>
            </a:fld>
            <a:endParaRPr lang="en-GB" noProof="0" dirty="0"/>
          </a:p>
        </p:txBody>
      </p:sp>
      <p:sp>
        <p:nvSpPr>
          <p:cNvPr id="3" name="TextBox 2">
            <a:extLst>
              <a:ext uri="{FF2B5EF4-FFF2-40B4-BE49-F238E27FC236}">
                <a16:creationId xmlns:a16="http://schemas.microsoft.com/office/drawing/2014/main" id="{B5AFD64C-87EA-BD8A-E5AE-EEED379790F2}"/>
              </a:ext>
            </a:extLst>
          </p:cNvPr>
          <p:cNvSpPr txBox="1"/>
          <p:nvPr/>
        </p:nvSpPr>
        <p:spPr>
          <a:xfrm>
            <a:off x="214938" y="264651"/>
            <a:ext cx="11305525" cy="523220"/>
          </a:xfrm>
          <a:prstGeom prst="rect">
            <a:avLst/>
          </a:prstGeom>
          <a:noFill/>
        </p:spPr>
        <p:txBody>
          <a:bodyPr wrap="square" rtlCol="0">
            <a:spAutoFit/>
          </a:bodyPr>
          <a:lstStyle/>
          <a:p>
            <a:pPr indent="424250" defTabSz="430225" fontAlgn="base">
              <a:spcBef>
                <a:spcPct val="0"/>
              </a:spcBef>
              <a:spcAft>
                <a:spcPct val="0"/>
              </a:spcAft>
              <a:defRPr/>
            </a:pPr>
            <a:r>
              <a:rPr lang="en-GB" sz="2800" b="1" dirty="0">
                <a:solidFill>
                  <a:srgbClr val="0D7FBF"/>
                </a:solidFill>
                <a:latin typeface="Helvetica" pitchFamily="2" charset="0"/>
                <a:ea typeface="Trebuchet MS" pitchFamily="-84" charset="0"/>
                <a:cs typeface="Helvetica Light"/>
              </a:rPr>
              <a:t>Particle detector basics</a:t>
            </a:r>
            <a:r>
              <a:rPr lang="en-GB" sz="2800" dirty="0">
                <a:solidFill>
                  <a:srgbClr val="0D7FBF"/>
                </a:solidFill>
                <a:latin typeface="Helvetica Light" pitchFamily="2" charset="0"/>
                <a:ea typeface="Trebuchet MS" pitchFamily="-84" charset="0"/>
                <a:cs typeface="Helvetica Light"/>
              </a:rPr>
              <a:t> — </a:t>
            </a:r>
            <a:r>
              <a:rPr lang="en-GB" sz="2800" b="1" noProof="0" dirty="0">
                <a:solidFill>
                  <a:srgbClr val="0D7FBF"/>
                </a:solidFill>
                <a:latin typeface="Helvetica" pitchFamily="2" charset="0"/>
                <a:ea typeface="Trebuchet MS" pitchFamily="-84" charset="0"/>
                <a:cs typeface="Helvetica Light"/>
              </a:rPr>
              <a:t>Solenoid magnets</a:t>
            </a:r>
            <a:endParaRPr lang="en-GB" sz="2800" noProof="0" dirty="0">
              <a:solidFill>
                <a:srgbClr val="0D7FBF"/>
              </a:solidFill>
              <a:latin typeface="Helvetica Light" pitchFamily="2" charset="0"/>
              <a:ea typeface="Trebuchet MS" pitchFamily="-84" charset="0"/>
              <a:cs typeface="Helvetica Light"/>
            </a:endParaRPr>
          </a:p>
        </p:txBody>
      </p:sp>
      <p:sp>
        <p:nvSpPr>
          <p:cNvPr id="5" name="Rectangle 37">
            <a:extLst>
              <a:ext uri="{FF2B5EF4-FFF2-40B4-BE49-F238E27FC236}">
                <a16:creationId xmlns:a16="http://schemas.microsoft.com/office/drawing/2014/main" id="{9369E36F-C2FB-0A58-9D7D-FAFACBDE70B3}"/>
              </a:ext>
            </a:extLst>
          </p:cNvPr>
          <p:cNvSpPr>
            <a:spLocks noChangeArrowheads="1"/>
          </p:cNvSpPr>
          <p:nvPr/>
        </p:nvSpPr>
        <p:spPr bwMode="auto">
          <a:xfrm>
            <a:off x="1524000" y="3776591"/>
            <a:ext cx="9144000" cy="3714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pic>
        <p:nvPicPr>
          <p:cNvPr id="7" name="Picture 38">
            <a:extLst>
              <a:ext uri="{FF2B5EF4-FFF2-40B4-BE49-F238E27FC236}">
                <a16:creationId xmlns:a16="http://schemas.microsoft.com/office/drawing/2014/main" id="{E0B3C1A8-E36C-F546-541E-A06989949B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9288" y="1263578"/>
            <a:ext cx="5638800" cy="538638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40">
            <a:extLst>
              <a:ext uri="{FF2B5EF4-FFF2-40B4-BE49-F238E27FC236}">
                <a16:creationId xmlns:a16="http://schemas.microsoft.com/office/drawing/2014/main" id="{D3D45A85-F44D-187E-8006-B513442A87C9}"/>
              </a:ext>
            </a:extLst>
          </p:cNvPr>
          <p:cNvSpPr>
            <a:spLocks noChangeArrowheads="1"/>
          </p:cNvSpPr>
          <p:nvPr/>
        </p:nvSpPr>
        <p:spPr bwMode="auto">
          <a:xfrm>
            <a:off x="4462463" y="4565578"/>
            <a:ext cx="3001963" cy="49213"/>
          </a:xfrm>
          <a:prstGeom prst="rect">
            <a:avLst/>
          </a:prstGeom>
          <a:blipFill dpi="0" rotWithShape="0">
            <a:blip r:embed="rId3"/>
            <a:srcRect/>
            <a:tile tx="0" ty="0" sx="100000" sy="100000" flip="none" algn="tl"/>
          </a:blip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p>
            <a:endParaRPr lang="en-GB" noProof="0" dirty="0"/>
          </a:p>
        </p:txBody>
      </p:sp>
      <p:sp>
        <p:nvSpPr>
          <p:cNvPr id="36" name="Text Box 41">
            <a:extLst>
              <a:ext uri="{FF2B5EF4-FFF2-40B4-BE49-F238E27FC236}">
                <a16:creationId xmlns:a16="http://schemas.microsoft.com/office/drawing/2014/main" id="{84FD3F07-D0E0-9B25-31F2-3E634A15B2DE}"/>
              </a:ext>
            </a:extLst>
          </p:cNvPr>
          <p:cNvSpPr txBox="1">
            <a:spLocks noChangeArrowheads="1"/>
          </p:cNvSpPr>
          <p:nvPr/>
        </p:nvSpPr>
        <p:spPr bwMode="auto">
          <a:xfrm>
            <a:off x="2449513" y="3022528"/>
            <a:ext cx="923949" cy="47154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r>
              <a:rPr lang="en-GB" sz="1400" b="1" noProof="0" dirty="0"/>
              <a:t>Solenoid</a:t>
            </a:r>
          </a:p>
          <a:p>
            <a:r>
              <a:rPr lang="en-GB" sz="1050" noProof="0" dirty="0"/>
              <a:t>(4.5 cm thick)</a:t>
            </a:r>
            <a:endParaRPr lang="en-GB" sz="1400" noProof="0" dirty="0"/>
          </a:p>
        </p:txBody>
      </p:sp>
      <p:sp>
        <p:nvSpPr>
          <p:cNvPr id="37" name="Line 42">
            <a:extLst>
              <a:ext uri="{FF2B5EF4-FFF2-40B4-BE49-F238E27FC236}">
                <a16:creationId xmlns:a16="http://schemas.microsoft.com/office/drawing/2014/main" id="{864E37BE-AB34-FB2F-6173-08A061A0A174}"/>
              </a:ext>
            </a:extLst>
          </p:cNvPr>
          <p:cNvSpPr>
            <a:spLocks noChangeShapeType="1"/>
          </p:cNvSpPr>
          <p:nvPr/>
        </p:nvSpPr>
        <p:spPr bwMode="auto">
          <a:xfrm>
            <a:off x="3370263" y="3186041"/>
            <a:ext cx="1041400" cy="0"/>
          </a:xfrm>
          <a:prstGeom prst="line">
            <a:avLst/>
          </a:prstGeom>
          <a:noFill/>
          <a:ln w="1905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40" name="Text Box 43">
            <a:extLst>
              <a:ext uri="{FF2B5EF4-FFF2-40B4-BE49-F238E27FC236}">
                <a16:creationId xmlns:a16="http://schemas.microsoft.com/office/drawing/2014/main" id="{FE6D02AB-64FB-5F58-A7C0-906F957D1BB4}"/>
              </a:ext>
            </a:extLst>
          </p:cNvPr>
          <p:cNvSpPr txBox="1">
            <a:spLocks noChangeArrowheads="1"/>
          </p:cNvSpPr>
          <p:nvPr/>
        </p:nvSpPr>
        <p:spPr bwMode="auto">
          <a:xfrm>
            <a:off x="2455863" y="4416353"/>
            <a:ext cx="830263" cy="3095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r>
              <a:rPr lang="en-GB" sz="1400" b="1" noProof="0" dirty="0"/>
              <a:t>Solenoid</a:t>
            </a:r>
          </a:p>
        </p:txBody>
      </p:sp>
      <p:sp>
        <p:nvSpPr>
          <p:cNvPr id="41" name="Line 44">
            <a:extLst>
              <a:ext uri="{FF2B5EF4-FFF2-40B4-BE49-F238E27FC236}">
                <a16:creationId xmlns:a16="http://schemas.microsoft.com/office/drawing/2014/main" id="{9ED0E4EC-0474-E710-D8C4-1EB9A9C751DE}"/>
              </a:ext>
            </a:extLst>
          </p:cNvPr>
          <p:cNvSpPr>
            <a:spLocks noChangeShapeType="1"/>
          </p:cNvSpPr>
          <p:nvPr/>
        </p:nvSpPr>
        <p:spPr bwMode="auto">
          <a:xfrm>
            <a:off x="3376613" y="4579866"/>
            <a:ext cx="1041400" cy="0"/>
          </a:xfrm>
          <a:prstGeom prst="line">
            <a:avLst/>
          </a:prstGeom>
          <a:noFill/>
          <a:ln w="1905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42" name="Text Box 45">
            <a:extLst>
              <a:ext uri="{FF2B5EF4-FFF2-40B4-BE49-F238E27FC236}">
                <a16:creationId xmlns:a16="http://schemas.microsoft.com/office/drawing/2014/main" id="{4F70BC39-5422-131F-26DD-EC17FAF626CF}"/>
              </a:ext>
            </a:extLst>
          </p:cNvPr>
          <p:cNvSpPr txBox="1">
            <a:spLocks noChangeArrowheads="1"/>
          </p:cNvSpPr>
          <p:nvPr/>
        </p:nvSpPr>
        <p:spPr bwMode="auto">
          <a:xfrm>
            <a:off x="5637213" y="2016053"/>
            <a:ext cx="639763" cy="215900"/>
          </a:xfrm>
          <a:prstGeom prst="rect">
            <a:avLst/>
          </a:prstGeom>
          <a:solidFill>
            <a:schemeClr val="bg1">
              <a:alpha val="75999"/>
            </a:schemeClr>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576" tIns="0" rIns="36576" bIns="0">
            <a:spAutoFit/>
          </a:bodyPr>
          <a:lstStyle/>
          <a:p>
            <a:r>
              <a:rPr lang="en-GB" sz="1400" b="1" noProof="0" dirty="0"/>
              <a:t>Had Cal</a:t>
            </a:r>
          </a:p>
        </p:txBody>
      </p:sp>
      <p:sp>
        <p:nvSpPr>
          <p:cNvPr id="44" name="Text Box 47">
            <a:extLst>
              <a:ext uri="{FF2B5EF4-FFF2-40B4-BE49-F238E27FC236}">
                <a16:creationId xmlns:a16="http://schemas.microsoft.com/office/drawing/2014/main" id="{6ED1291C-23AC-4B74-94F1-CE67B66FCA30}"/>
              </a:ext>
            </a:extLst>
          </p:cNvPr>
          <p:cNvSpPr txBox="1">
            <a:spLocks noChangeArrowheads="1"/>
          </p:cNvSpPr>
          <p:nvPr/>
        </p:nvSpPr>
        <p:spPr bwMode="auto">
          <a:xfrm>
            <a:off x="9150351" y="2856437"/>
            <a:ext cx="2271690" cy="30995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r>
              <a:rPr lang="en-GB" sz="1400" b="1" i="1" noProof="0" dirty="0"/>
              <a:t>B</a:t>
            </a:r>
            <a:r>
              <a:rPr lang="en-GB" sz="1400" b="1" noProof="0" dirty="0"/>
              <a:t>-field inhomogeneities</a:t>
            </a:r>
          </a:p>
        </p:txBody>
      </p:sp>
      <p:sp>
        <p:nvSpPr>
          <p:cNvPr id="45" name="Text Box 48">
            <a:extLst>
              <a:ext uri="{FF2B5EF4-FFF2-40B4-BE49-F238E27FC236}">
                <a16:creationId xmlns:a16="http://schemas.microsoft.com/office/drawing/2014/main" id="{FA54669F-4797-D772-A275-99856B160550}"/>
              </a:ext>
            </a:extLst>
          </p:cNvPr>
          <p:cNvSpPr txBox="1">
            <a:spLocks noChangeArrowheads="1"/>
          </p:cNvSpPr>
          <p:nvPr/>
        </p:nvSpPr>
        <p:spPr bwMode="auto">
          <a:xfrm>
            <a:off x="5546725" y="1527103"/>
            <a:ext cx="887413" cy="215900"/>
          </a:xfrm>
          <a:prstGeom prst="rect">
            <a:avLst/>
          </a:prstGeom>
          <a:solidFill>
            <a:schemeClr val="bg1">
              <a:alpha val="75999"/>
            </a:schemeClr>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576" tIns="0" rIns="36576" bIns="0">
            <a:spAutoFit/>
          </a:bodyPr>
          <a:lstStyle/>
          <a:p>
            <a:pPr algn="ctr"/>
            <a:r>
              <a:rPr lang="en-GB" sz="1400" b="1" noProof="0" dirty="0"/>
              <a:t>Flux return</a:t>
            </a:r>
          </a:p>
        </p:txBody>
      </p:sp>
      <p:sp>
        <p:nvSpPr>
          <p:cNvPr id="46" name="Text Box 49">
            <a:extLst>
              <a:ext uri="{FF2B5EF4-FFF2-40B4-BE49-F238E27FC236}">
                <a16:creationId xmlns:a16="http://schemas.microsoft.com/office/drawing/2014/main" id="{DC697621-366F-D94A-E882-1C163E14E1B0}"/>
              </a:ext>
            </a:extLst>
          </p:cNvPr>
          <p:cNvSpPr txBox="1">
            <a:spLocks noChangeArrowheads="1"/>
          </p:cNvSpPr>
          <p:nvPr/>
        </p:nvSpPr>
        <p:spPr bwMode="auto">
          <a:xfrm>
            <a:off x="5553075" y="6021316"/>
            <a:ext cx="887413" cy="215900"/>
          </a:xfrm>
          <a:prstGeom prst="rect">
            <a:avLst/>
          </a:prstGeom>
          <a:solidFill>
            <a:schemeClr val="bg1">
              <a:alpha val="75999"/>
            </a:schemeClr>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576" tIns="0" rIns="36576" bIns="0">
            <a:spAutoFit/>
          </a:bodyPr>
          <a:lstStyle/>
          <a:p>
            <a:pPr algn="ctr"/>
            <a:r>
              <a:rPr lang="en-GB" sz="1400" b="1" noProof="0" dirty="0"/>
              <a:t>Flux return</a:t>
            </a:r>
          </a:p>
        </p:txBody>
      </p:sp>
      <p:sp>
        <p:nvSpPr>
          <p:cNvPr id="47" name="Line 50">
            <a:extLst>
              <a:ext uri="{FF2B5EF4-FFF2-40B4-BE49-F238E27FC236}">
                <a16:creationId xmlns:a16="http://schemas.microsoft.com/office/drawing/2014/main" id="{F8E0C9FC-25AE-90A3-FFD3-001A11A42184}"/>
              </a:ext>
            </a:extLst>
          </p:cNvPr>
          <p:cNvSpPr>
            <a:spLocks noChangeShapeType="1"/>
          </p:cNvSpPr>
          <p:nvPr/>
        </p:nvSpPr>
        <p:spPr bwMode="auto">
          <a:xfrm flipV="1">
            <a:off x="5980113" y="1779516"/>
            <a:ext cx="0" cy="179388"/>
          </a:xfrm>
          <a:prstGeom prst="line">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48" name="Line 51">
            <a:extLst>
              <a:ext uri="{FF2B5EF4-FFF2-40B4-BE49-F238E27FC236}">
                <a16:creationId xmlns:a16="http://schemas.microsoft.com/office/drawing/2014/main" id="{5376EC47-EC29-6773-4533-77A29C927A76}"/>
              </a:ext>
            </a:extLst>
          </p:cNvPr>
          <p:cNvSpPr>
            <a:spLocks noChangeShapeType="1"/>
          </p:cNvSpPr>
          <p:nvPr/>
        </p:nvSpPr>
        <p:spPr bwMode="auto">
          <a:xfrm>
            <a:off x="5980113" y="2319266"/>
            <a:ext cx="0" cy="179388"/>
          </a:xfrm>
          <a:prstGeom prst="line">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49" name="Text Box 52">
            <a:extLst>
              <a:ext uri="{FF2B5EF4-FFF2-40B4-BE49-F238E27FC236}">
                <a16:creationId xmlns:a16="http://schemas.microsoft.com/office/drawing/2014/main" id="{4116895F-33B0-F0F3-7DBD-2640FD112783}"/>
              </a:ext>
            </a:extLst>
          </p:cNvPr>
          <p:cNvSpPr txBox="1">
            <a:spLocks noChangeArrowheads="1"/>
          </p:cNvSpPr>
          <p:nvPr/>
        </p:nvSpPr>
        <p:spPr bwMode="auto">
          <a:xfrm>
            <a:off x="5637213" y="5518078"/>
            <a:ext cx="639763" cy="215900"/>
          </a:xfrm>
          <a:prstGeom prst="rect">
            <a:avLst/>
          </a:prstGeom>
          <a:solidFill>
            <a:schemeClr val="bg1">
              <a:alpha val="75999"/>
            </a:schemeClr>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576" tIns="0" rIns="36576" bIns="0">
            <a:spAutoFit/>
          </a:bodyPr>
          <a:lstStyle/>
          <a:p>
            <a:r>
              <a:rPr lang="en-GB" sz="1400" b="1" noProof="0" dirty="0"/>
              <a:t>Had Cal</a:t>
            </a:r>
          </a:p>
        </p:txBody>
      </p:sp>
      <p:sp>
        <p:nvSpPr>
          <p:cNvPr id="50" name="Line 53">
            <a:extLst>
              <a:ext uri="{FF2B5EF4-FFF2-40B4-BE49-F238E27FC236}">
                <a16:creationId xmlns:a16="http://schemas.microsoft.com/office/drawing/2014/main" id="{20B92F2C-4CF5-24AD-C0EB-42AB0841505E}"/>
              </a:ext>
            </a:extLst>
          </p:cNvPr>
          <p:cNvSpPr>
            <a:spLocks noChangeShapeType="1"/>
          </p:cNvSpPr>
          <p:nvPr/>
        </p:nvSpPr>
        <p:spPr bwMode="auto">
          <a:xfrm flipV="1">
            <a:off x="5980113" y="5268841"/>
            <a:ext cx="0" cy="179388"/>
          </a:xfrm>
          <a:prstGeom prst="line">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51" name="Line 54">
            <a:extLst>
              <a:ext uri="{FF2B5EF4-FFF2-40B4-BE49-F238E27FC236}">
                <a16:creationId xmlns:a16="http://schemas.microsoft.com/office/drawing/2014/main" id="{7F0CBCF4-9B80-A2C2-9231-076119BCDB0F}"/>
              </a:ext>
            </a:extLst>
          </p:cNvPr>
          <p:cNvSpPr>
            <a:spLocks noChangeShapeType="1"/>
          </p:cNvSpPr>
          <p:nvPr/>
        </p:nvSpPr>
        <p:spPr bwMode="auto">
          <a:xfrm flipV="1">
            <a:off x="3370263" y="3886128"/>
            <a:ext cx="5535613" cy="0"/>
          </a:xfrm>
          <a:prstGeom prst="line">
            <a:avLst/>
          </a:prstGeom>
          <a:noFill/>
          <a:ln w="12700">
            <a:solidFill>
              <a:schemeClr val="bg2"/>
            </a:solidFill>
            <a:prstDash val="sysDot"/>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52" name="Line 55">
            <a:extLst>
              <a:ext uri="{FF2B5EF4-FFF2-40B4-BE49-F238E27FC236}">
                <a16:creationId xmlns:a16="http://schemas.microsoft.com/office/drawing/2014/main" id="{E31BB093-41BE-FE37-55FF-8438CD9D875C}"/>
              </a:ext>
            </a:extLst>
          </p:cNvPr>
          <p:cNvSpPr>
            <a:spLocks noChangeShapeType="1"/>
          </p:cNvSpPr>
          <p:nvPr/>
        </p:nvSpPr>
        <p:spPr bwMode="auto">
          <a:xfrm>
            <a:off x="5980113" y="5808591"/>
            <a:ext cx="0" cy="179388"/>
          </a:xfrm>
          <a:prstGeom prst="line">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53" name="Text Box 56">
            <a:extLst>
              <a:ext uri="{FF2B5EF4-FFF2-40B4-BE49-F238E27FC236}">
                <a16:creationId xmlns:a16="http://schemas.microsoft.com/office/drawing/2014/main" id="{5C639297-86D1-2584-33D0-BA0B2CE55EED}"/>
              </a:ext>
            </a:extLst>
          </p:cNvPr>
          <p:cNvSpPr txBox="1">
            <a:spLocks noChangeArrowheads="1"/>
          </p:cNvSpPr>
          <p:nvPr/>
        </p:nvSpPr>
        <p:spPr bwMode="auto">
          <a:xfrm>
            <a:off x="5649913" y="2760591"/>
            <a:ext cx="587375" cy="215900"/>
          </a:xfrm>
          <a:prstGeom prst="rect">
            <a:avLst/>
          </a:prstGeom>
          <a:solidFill>
            <a:schemeClr val="bg1">
              <a:alpha val="75999"/>
            </a:schemeClr>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576" tIns="0" rIns="36576" bIns="0">
            <a:spAutoFit/>
          </a:bodyPr>
          <a:lstStyle/>
          <a:p>
            <a:r>
              <a:rPr lang="en-GB" sz="1400" b="1" noProof="0" dirty="0"/>
              <a:t>EM Cal</a:t>
            </a:r>
          </a:p>
        </p:txBody>
      </p:sp>
      <p:sp>
        <p:nvSpPr>
          <p:cNvPr id="54" name="Line 57">
            <a:extLst>
              <a:ext uri="{FF2B5EF4-FFF2-40B4-BE49-F238E27FC236}">
                <a16:creationId xmlns:a16="http://schemas.microsoft.com/office/drawing/2014/main" id="{58C4CFD7-20F9-692B-6F2E-1C2AC9C157C0}"/>
              </a:ext>
            </a:extLst>
          </p:cNvPr>
          <p:cNvSpPr>
            <a:spLocks noChangeShapeType="1"/>
          </p:cNvSpPr>
          <p:nvPr/>
        </p:nvSpPr>
        <p:spPr bwMode="auto">
          <a:xfrm flipV="1">
            <a:off x="5992813" y="2614541"/>
            <a:ext cx="0" cy="133350"/>
          </a:xfrm>
          <a:prstGeom prst="line">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55" name="Line 58">
            <a:extLst>
              <a:ext uri="{FF2B5EF4-FFF2-40B4-BE49-F238E27FC236}">
                <a16:creationId xmlns:a16="http://schemas.microsoft.com/office/drawing/2014/main" id="{09DFF1A0-A786-681E-329A-563B7C97465D}"/>
              </a:ext>
            </a:extLst>
          </p:cNvPr>
          <p:cNvSpPr>
            <a:spLocks noChangeShapeType="1"/>
          </p:cNvSpPr>
          <p:nvPr/>
        </p:nvSpPr>
        <p:spPr bwMode="auto">
          <a:xfrm>
            <a:off x="5992813" y="3011416"/>
            <a:ext cx="0" cy="134938"/>
          </a:xfrm>
          <a:prstGeom prst="line">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56" name="Text Box 59">
            <a:extLst>
              <a:ext uri="{FF2B5EF4-FFF2-40B4-BE49-F238E27FC236}">
                <a16:creationId xmlns:a16="http://schemas.microsoft.com/office/drawing/2014/main" id="{09D8F821-E60D-2AF4-C54D-421F8498B010}"/>
              </a:ext>
            </a:extLst>
          </p:cNvPr>
          <p:cNvSpPr txBox="1">
            <a:spLocks noChangeArrowheads="1"/>
          </p:cNvSpPr>
          <p:nvPr/>
        </p:nvSpPr>
        <p:spPr bwMode="auto">
          <a:xfrm>
            <a:off x="5641975" y="4773541"/>
            <a:ext cx="587375" cy="215900"/>
          </a:xfrm>
          <a:prstGeom prst="rect">
            <a:avLst/>
          </a:prstGeom>
          <a:solidFill>
            <a:schemeClr val="bg1">
              <a:alpha val="75999"/>
            </a:schemeClr>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576" tIns="0" rIns="36576" bIns="0">
            <a:spAutoFit/>
          </a:bodyPr>
          <a:lstStyle/>
          <a:p>
            <a:r>
              <a:rPr lang="en-GB" sz="1400" b="1" noProof="0" dirty="0"/>
              <a:t>EM Cal</a:t>
            </a:r>
          </a:p>
        </p:txBody>
      </p:sp>
      <p:sp>
        <p:nvSpPr>
          <p:cNvPr id="57" name="Line 60">
            <a:extLst>
              <a:ext uri="{FF2B5EF4-FFF2-40B4-BE49-F238E27FC236}">
                <a16:creationId xmlns:a16="http://schemas.microsoft.com/office/drawing/2014/main" id="{D06AD277-E635-1877-C7C8-69AA9B1ED06A}"/>
              </a:ext>
            </a:extLst>
          </p:cNvPr>
          <p:cNvSpPr>
            <a:spLocks noChangeShapeType="1"/>
          </p:cNvSpPr>
          <p:nvPr/>
        </p:nvSpPr>
        <p:spPr bwMode="auto">
          <a:xfrm flipV="1">
            <a:off x="5984875" y="4627491"/>
            <a:ext cx="0" cy="133350"/>
          </a:xfrm>
          <a:prstGeom prst="line">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58" name="Line 61">
            <a:extLst>
              <a:ext uri="{FF2B5EF4-FFF2-40B4-BE49-F238E27FC236}">
                <a16:creationId xmlns:a16="http://schemas.microsoft.com/office/drawing/2014/main" id="{9965B651-8498-BD78-4183-47FE0209B8E5}"/>
              </a:ext>
            </a:extLst>
          </p:cNvPr>
          <p:cNvSpPr>
            <a:spLocks noChangeShapeType="1"/>
          </p:cNvSpPr>
          <p:nvPr/>
        </p:nvSpPr>
        <p:spPr bwMode="auto">
          <a:xfrm>
            <a:off x="5984875" y="5024366"/>
            <a:ext cx="0" cy="134938"/>
          </a:xfrm>
          <a:prstGeom prst="line">
            <a:avLst/>
          </a:prstGeom>
          <a:noFill/>
          <a:ln w="31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59" name="Line 62">
            <a:extLst>
              <a:ext uri="{FF2B5EF4-FFF2-40B4-BE49-F238E27FC236}">
                <a16:creationId xmlns:a16="http://schemas.microsoft.com/office/drawing/2014/main" id="{2EA9ADBA-4E3F-454A-3041-A4CD8270C26A}"/>
              </a:ext>
            </a:extLst>
          </p:cNvPr>
          <p:cNvSpPr>
            <a:spLocks noChangeShapeType="1"/>
          </p:cNvSpPr>
          <p:nvPr/>
        </p:nvSpPr>
        <p:spPr bwMode="auto">
          <a:xfrm>
            <a:off x="8680450" y="3886128"/>
            <a:ext cx="1169988" cy="0"/>
          </a:xfrm>
          <a:prstGeom prst="line">
            <a:avLst/>
          </a:prstGeom>
          <a:noFill/>
          <a:ln w="38100">
            <a:solidFill>
              <a:schemeClr val="bg1">
                <a:lumMod val="65000"/>
              </a:schemeClr>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60" name="Line 63">
            <a:extLst>
              <a:ext uri="{FF2B5EF4-FFF2-40B4-BE49-F238E27FC236}">
                <a16:creationId xmlns:a16="http://schemas.microsoft.com/office/drawing/2014/main" id="{7A5D3A39-F410-EC96-7F2D-A3D5F5D831C8}"/>
              </a:ext>
            </a:extLst>
          </p:cNvPr>
          <p:cNvSpPr>
            <a:spLocks noChangeShapeType="1"/>
          </p:cNvSpPr>
          <p:nvPr/>
        </p:nvSpPr>
        <p:spPr bwMode="auto">
          <a:xfrm flipV="1">
            <a:off x="3865563" y="3886128"/>
            <a:ext cx="4319588" cy="0"/>
          </a:xfrm>
          <a:prstGeom prst="line">
            <a:avLst/>
          </a:prstGeom>
          <a:noFill/>
          <a:ln w="38100">
            <a:solidFill>
              <a:schemeClr val="bg1">
                <a:lumMod val="65000"/>
              </a:schemeClr>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61" name="Line 64">
            <a:extLst>
              <a:ext uri="{FF2B5EF4-FFF2-40B4-BE49-F238E27FC236}">
                <a16:creationId xmlns:a16="http://schemas.microsoft.com/office/drawing/2014/main" id="{ABE033BE-26B3-27A3-1896-6303ED6AFD47}"/>
              </a:ext>
            </a:extLst>
          </p:cNvPr>
          <p:cNvSpPr>
            <a:spLocks noChangeShapeType="1"/>
          </p:cNvSpPr>
          <p:nvPr/>
        </p:nvSpPr>
        <p:spPr bwMode="auto">
          <a:xfrm>
            <a:off x="2379663" y="3886128"/>
            <a:ext cx="1125538" cy="0"/>
          </a:xfrm>
          <a:prstGeom prst="line">
            <a:avLst/>
          </a:prstGeom>
          <a:noFill/>
          <a:ln w="38100">
            <a:solidFill>
              <a:schemeClr val="bg1">
                <a:lumMod val="65000"/>
              </a:schemeClr>
            </a:solidFill>
            <a:round/>
            <a:headEnd type="stealth"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62" name="Text Box 65">
            <a:extLst>
              <a:ext uri="{FF2B5EF4-FFF2-40B4-BE49-F238E27FC236}">
                <a16:creationId xmlns:a16="http://schemas.microsoft.com/office/drawing/2014/main" id="{A5AD3AA2-2644-161B-B76E-6321ED72D7F1}"/>
              </a:ext>
            </a:extLst>
          </p:cNvPr>
          <p:cNvSpPr txBox="1">
            <a:spLocks noChangeArrowheads="1"/>
          </p:cNvSpPr>
          <p:nvPr/>
        </p:nvSpPr>
        <p:spPr bwMode="auto">
          <a:xfrm>
            <a:off x="9877424" y="3734853"/>
            <a:ext cx="1150938" cy="3095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400" b="1" noProof="0" dirty="0">
                <a:solidFill>
                  <a:srgbClr val="5F5F5F"/>
                </a:solidFill>
              </a:rPr>
              <a:t>Beam axis</a:t>
            </a:r>
          </a:p>
        </p:txBody>
      </p:sp>
      <p:pic>
        <p:nvPicPr>
          <p:cNvPr id="63" name="Picture 62">
            <a:extLst>
              <a:ext uri="{FF2B5EF4-FFF2-40B4-BE49-F238E27FC236}">
                <a16:creationId xmlns:a16="http://schemas.microsoft.com/office/drawing/2014/main" id="{39C5EB61-1327-C833-F5A2-A10C242A17B8}"/>
              </a:ext>
            </a:extLst>
          </p:cNvPr>
          <p:cNvPicPr>
            <a:picLocks noChangeAspect="1"/>
          </p:cNvPicPr>
          <p:nvPr/>
        </p:nvPicPr>
        <p:blipFill>
          <a:blip r:embed="rId4"/>
          <a:stretch>
            <a:fillRect/>
          </a:stretch>
        </p:blipFill>
        <p:spPr>
          <a:xfrm>
            <a:off x="10326688" y="1427509"/>
            <a:ext cx="1490734" cy="785137"/>
          </a:xfrm>
          <a:prstGeom prst="rect">
            <a:avLst/>
          </a:prstGeom>
        </p:spPr>
      </p:pic>
      <p:sp>
        <p:nvSpPr>
          <p:cNvPr id="66" name="Rectangle 65">
            <a:extLst>
              <a:ext uri="{FF2B5EF4-FFF2-40B4-BE49-F238E27FC236}">
                <a16:creationId xmlns:a16="http://schemas.microsoft.com/office/drawing/2014/main" id="{CB5EF845-57FA-91F6-0104-FC06486694DC}"/>
              </a:ext>
            </a:extLst>
          </p:cNvPr>
          <p:cNvSpPr/>
          <p:nvPr/>
        </p:nvSpPr>
        <p:spPr>
          <a:xfrm>
            <a:off x="4462139" y="3238112"/>
            <a:ext cx="3021509" cy="1303046"/>
          </a:xfrm>
          <a:prstGeom prst="rect">
            <a:avLst/>
          </a:prstGeom>
          <a:ln w="38100">
            <a:solidFill>
              <a:schemeClr val="bg1"/>
            </a:solidFill>
          </a:ln>
        </p:spPr>
        <p:txBody>
          <a:bodyPr wrap="square" rtlCol="0" anchor="ctr">
            <a:spAutoFit/>
          </a:bodyPr>
          <a:lstStyle/>
          <a:p>
            <a:pPr algn="l"/>
            <a:endParaRPr lang="en-GB" sz="1600" noProof="0" dirty="0">
              <a:latin typeface="Helvetica" pitchFamily="2" charset="0"/>
            </a:endParaRPr>
          </a:p>
        </p:txBody>
      </p:sp>
      <p:sp>
        <p:nvSpPr>
          <p:cNvPr id="67" name="TextBox 66">
            <a:extLst>
              <a:ext uri="{FF2B5EF4-FFF2-40B4-BE49-F238E27FC236}">
                <a16:creationId xmlns:a16="http://schemas.microsoft.com/office/drawing/2014/main" id="{E5083FBD-C238-D06E-8E85-BF69DAE5BA34}"/>
              </a:ext>
            </a:extLst>
          </p:cNvPr>
          <p:cNvSpPr txBox="1"/>
          <p:nvPr/>
        </p:nvSpPr>
        <p:spPr>
          <a:xfrm>
            <a:off x="5257698" y="3238112"/>
            <a:ext cx="1465466" cy="276999"/>
          </a:xfrm>
          <a:prstGeom prst="rect">
            <a:avLst/>
          </a:prstGeom>
          <a:noFill/>
        </p:spPr>
        <p:txBody>
          <a:bodyPr wrap="none" rtlCol="0">
            <a:spAutoFit/>
          </a:bodyPr>
          <a:lstStyle/>
          <a:p>
            <a:pPr marL="0" algn="ctr">
              <a:spcBef>
                <a:spcPts val="3000"/>
              </a:spcBef>
            </a:pPr>
            <a:r>
              <a:rPr lang="en-GB" sz="1200" noProof="0" dirty="0">
                <a:solidFill>
                  <a:schemeClr val="bg1"/>
                </a:solidFill>
                <a:latin typeface="Helvetica" pitchFamily="2" charset="0"/>
                <a:ea typeface="Helvetica Light" charset="0"/>
                <a:cs typeface="Helvetica Light" charset="0"/>
                <a:sym typeface="Wingdings" pitchFamily="2" charset="2"/>
              </a:rPr>
              <a:t>Active tracker area</a:t>
            </a:r>
          </a:p>
        </p:txBody>
      </p:sp>
      <p:sp>
        <p:nvSpPr>
          <p:cNvPr id="73" name="Rectangle 40">
            <a:extLst>
              <a:ext uri="{FF2B5EF4-FFF2-40B4-BE49-F238E27FC236}">
                <a16:creationId xmlns:a16="http://schemas.microsoft.com/office/drawing/2014/main" id="{491B044F-9405-03F4-32A3-3AF309F5078E}"/>
              </a:ext>
            </a:extLst>
          </p:cNvPr>
          <p:cNvSpPr>
            <a:spLocks noChangeArrowheads="1"/>
          </p:cNvSpPr>
          <p:nvPr/>
        </p:nvSpPr>
        <p:spPr bwMode="auto">
          <a:xfrm>
            <a:off x="4462462" y="3159417"/>
            <a:ext cx="3001963" cy="49213"/>
          </a:xfrm>
          <a:prstGeom prst="rect">
            <a:avLst/>
          </a:prstGeom>
          <a:blipFill dpi="0" rotWithShape="0">
            <a:blip r:embed="rId3"/>
            <a:srcRect/>
            <a:tile tx="0" ty="0" sx="100000" sy="100000" flip="none" algn="tl"/>
          </a:blip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p>
            <a:endParaRPr lang="en-GB" noProof="0" dirty="0"/>
          </a:p>
        </p:txBody>
      </p:sp>
      <p:sp>
        <p:nvSpPr>
          <p:cNvPr id="43" name="Line 46">
            <a:extLst>
              <a:ext uri="{FF2B5EF4-FFF2-40B4-BE49-F238E27FC236}">
                <a16:creationId xmlns:a16="http://schemas.microsoft.com/office/drawing/2014/main" id="{DA3B7D99-171F-1F50-8FB6-A8761D193765}"/>
              </a:ext>
            </a:extLst>
          </p:cNvPr>
          <p:cNvSpPr>
            <a:spLocks noChangeShapeType="1"/>
          </p:cNvSpPr>
          <p:nvPr/>
        </p:nvSpPr>
        <p:spPr bwMode="auto">
          <a:xfrm flipH="1">
            <a:off x="7375525" y="3017766"/>
            <a:ext cx="1754188" cy="765175"/>
          </a:xfrm>
          <a:prstGeom prst="line">
            <a:avLst/>
          </a:prstGeom>
          <a:noFill/>
          <a:ln w="1905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87" name="TextBox 86">
            <a:extLst>
              <a:ext uri="{FF2B5EF4-FFF2-40B4-BE49-F238E27FC236}">
                <a16:creationId xmlns:a16="http://schemas.microsoft.com/office/drawing/2014/main" id="{D4BC9493-FB7F-9BFB-5D95-9A5DD4C2D75D}"/>
              </a:ext>
            </a:extLst>
          </p:cNvPr>
          <p:cNvSpPr txBox="1"/>
          <p:nvPr/>
        </p:nvSpPr>
        <p:spPr>
          <a:xfrm>
            <a:off x="623283" y="1108786"/>
            <a:ext cx="3991577" cy="1077218"/>
          </a:xfrm>
          <a:prstGeom prst="rect">
            <a:avLst/>
          </a:prstGeom>
          <a:noFill/>
        </p:spPr>
        <p:txBody>
          <a:bodyPr wrap="square" rtlCol="0">
            <a:spAutoFit/>
          </a:bodyPr>
          <a:lstStyle/>
          <a:p>
            <a:pPr>
              <a:spcBef>
                <a:spcPts val="3000"/>
              </a:spcBef>
            </a:pPr>
            <a:r>
              <a:rPr lang="en-GB" sz="1600" b="1" noProof="0" dirty="0">
                <a:solidFill>
                  <a:prstClr val="black"/>
                </a:solidFill>
                <a:latin typeface="Helvetica" pitchFamily="2" charset="0"/>
                <a:ea typeface="Helvetica Light" charset="0"/>
                <a:cs typeface="Helvetica Light" charset="0"/>
                <a:sym typeface="Wingdings" pitchFamily="2" charset="2"/>
              </a:rPr>
              <a:t>Superconducting solenoid magnets</a:t>
            </a:r>
            <a:r>
              <a:rPr lang="en-GB" sz="1600" noProof="0" dirty="0">
                <a:solidFill>
                  <a:prstClr val="black"/>
                </a:solidFill>
                <a:latin typeface="Helvetica" pitchFamily="2" charset="0"/>
                <a:ea typeface="Helvetica Light" charset="0"/>
                <a:cs typeface="Helvetica Light" charset="0"/>
                <a:sym typeface="Wingdings" pitchFamily="2" charset="2"/>
              </a:rPr>
              <a:t>: homogenous B field                           simplifies                                             tracking</a:t>
            </a:r>
            <a:endParaRPr lang="en-GB" sz="1400" noProof="0" dirty="0">
              <a:solidFill>
                <a:prstClr val="black"/>
              </a:solidFill>
              <a:latin typeface="Helvetica" pitchFamily="2" charset="0"/>
              <a:ea typeface="Helvetica Light" charset="0"/>
              <a:cs typeface="Helvetica Light" charset="0"/>
              <a:sym typeface="Wingdings" pitchFamily="2" charset="2"/>
            </a:endParaRPr>
          </a:p>
        </p:txBody>
      </p:sp>
    </p:spTree>
    <p:extLst>
      <p:ext uri="{BB962C8B-B14F-4D97-AF65-F5344CB8AC3E}">
        <p14:creationId xmlns:p14="http://schemas.microsoft.com/office/powerpoint/2010/main" val="412261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3EAB9-BCD3-A44B-555F-55D1178D644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B14A41-F70C-47BD-C0A8-A087E8420BE7}"/>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11C2F03-9E95-40C9-A99F-3C4F7EE8CF2A}" type="slidenum">
              <a:rPr lang="en-GB" noProof="0" smtClean="0"/>
              <a:pPr>
                <a:defRPr/>
              </a:pPr>
              <a:t>10</a:t>
            </a:fld>
            <a:endParaRPr lang="en-GB" noProof="0" dirty="0"/>
          </a:p>
        </p:txBody>
      </p:sp>
      <p:sp>
        <p:nvSpPr>
          <p:cNvPr id="3" name="TextBox 2">
            <a:extLst>
              <a:ext uri="{FF2B5EF4-FFF2-40B4-BE49-F238E27FC236}">
                <a16:creationId xmlns:a16="http://schemas.microsoft.com/office/drawing/2014/main" id="{752F3CA5-8101-963A-0E10-7090BFEC4281}"/>
              </a:ext>
            </a:extLst>
          </p:cNvPr>
          <p:cNvSpPr txBox="1"/>
          <p:nvPr/>
        </p:nvSpPr>
        <p:spPr>
          <a:xfrm>
            <a:off x="214938" y="264651"/>
            <a:ext cx="11305525" cy="523220"/>
          </a:xfrm>
          <a:prstGeom prst="rect">
            <a:avLst/>
          </a:prstGeom>
          <a:noFill/>
        </p:spPr>
        <p:txBody>
          <a:bodyPr wrap="square" rtlCol="0">
            <a:spAutoFit/>
          </a:bodyPr>
          <a:lstStyle/>
          <a:p>
            <a:pPr indent="424250" defTabSz="430225" fontAlgn="base">
              <a:spcBef>
                <a:spcPct val="0"/>
              </a:spcBef>
              <a:spcAft>
                <a:spcPct val="0"/>
              </a:spcAft>
              <a:defRPr/>
            </a:pPr>
            <a:r>
              <a:rPr lang="en-GB" sz="2800" b="1" dirty="0">
                <a:solidFill>
                  <a:srgbClr val="0D7FBF"/>
                </a:solidFill>
                <a:latin typeface="Helvetica" pitchFamily="2" charset="0"/>
                <a:ea typeface="Trebuchet MS" pitchFamily="-84" charset="0"/>
                <a:cs typeface="Helvetica Light"/>
              </a:rPr>
              <a:t>Particle detector basics</a:t>
            </a:r>
            <a:r>
              <a:rPr lang="en-GB" sz="2800" dirty="0">
                <a:solidFill>
                  <a:srgbClr val="0D7FBF"/>
                </a:solidFill>
                <a:latin typeface="Helvetica Light" pitchFamily="2" charset="0"/>
                <a:ea typeface="Trebuchet MS" pitchFamily="-84" charset="0"/>
                <a:cs typeface="Helvetica Light"/>
              </a:rPr>
              <a:t> — </a:t>
            </a:r>
            <a:r>
              <a:rPr lang="en-GB" sz="2800" b="1" dirty="0">
                <a:solidFill>
                  <a:srgbClr val="0D7FBF"/>
                </a:solidFill>
                <a:latin typeface="Helvetica" pitchFamily="2" charset="0"/>
                <a:ea typeface="Trebuchet MS" pitchFamily="-84" charset="0"/>
                <a:cs typeface="Helvetica Light"/>
              </a:rPr>
              <a:t>Solenoid magnets</a:t>
            </a:r>
            <a:endParaRPr lang="en-GB" sz="2800" dirty="0">
              <a:solidFill>
                <a:srgbClr val="0D7FBF"/>
              </a:solidFill>
              <a:latin typeface="Helvetica Light" pitchFamily="2" charset="0"/>
              <a:ea typeface="Trebuchet MS" pitchFamily="-84" charset="0"/>
              <a:cs typeface="Helvetica Light"/>
            </a:endParaRPr>
          </a:p>
        </p:txBody>
      </p:sp>
      <p:sp>
        <p:nvSpPr>
          <p:cNvPr id="10" name="Rectangle 70">
            <a:extLst>
              <a:ext uri="{FF2B5EF4-FFF2-40B4-BE49-F238E27FC236}">
                <a16:creationId xmlns:a16="http://schemas.microsoft.com/office/drawing/2014/main" id="{6503FFDD-0F31-0B7A-4871-8808E6B35F80}"/>
              </a:ext>
            </a:extLst>
          </p:cNvPr>
          <p:cNvSpPr>
            <a:spLocks noChangeArrowheads="1"/>
          </p:cNvSpPr>
          <p:nvPr/>
        </p:nvSpPr>
        <p:spPr bwMode="auto">
          <a:xfrm>
            <a:off x="1524000" y="3918863"/>
            <a:ext cx="9144000" cy="371476"/>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1" name="Text Box 71">
            <a:extLst>
              <a:ext uri="{FF2B5EF4-FFF2-40B4-BE49-F238E27FC236}">
                <a16:creationId xmlns:a16="http://schemas.microsoft.com/office/drawing/2014/main" id="{F73AF867-2FDC-46C0-3B67-4150CE6CF2D9}"/>
              </a:ext>
            </a:extLst>
          </p:cNvPr>
          <p:cNvSpPr txBox="1">
            <a:spLocks noChangeArrowheads="1"/>
          </p:cNvSpPr>
          <p:nvPr/>
        </p:nvSpPr>
        <p:spPr bwMode="auto">
          <a:xfrm>
            <a:off x="3429000" y="2123396"/>
            <a:ext cx="947738" cy="333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1pPr>
            <a:lvl2pPr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2pPr>
            <a:lvl3pPr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3pPr>
            <a:lvl4pPr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4pPr>
            <a:lvl5pPr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5pPr>
            <a:lvl6pPr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6pPr>
            <a:lvl7pPr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7pPr>
            <a:lvl8pPr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8pPr>
            <a:lvl9pPr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anose="020B0604020202020204" pitchFamily="34" charset="0"/>
                <a:ea typeface="ＭＳ Ｐゴシック" panose="020B0600070205080204" pitchFamily="34" charset="-128"/>
              </a:defRPr>
            </a:lvl9pPr>
          </a:lstStyle>
          <a:p>
            <a:pPr eaLnBrk="1" hangingPunct="1">
              <a:buClr>
                <a:srgbClr val="000000"/>
              </a:buClr>
              <a:buSzPct val="100000"/>
              <a:buFont typeface="Calibri" panose="020F0502020204030204" pitchFamily="34" charset="0"/>
              <a:buNone/>
            </a:pPr>
            <a:r>
              <a:rPr lang="en-GB" sz="1600" noProof="0" dirty="0">
                <a:solidFill>
                  <a:srgbClr val="FFFFFF"/>
                </a:solidFill>
                <a:latin typeface="Calibri" panose="020F0502020204030204" pitchFamily="34" charset="0"/>
              </a:rPr>
              <a:t>3.8T field map</a:t>
            </a:r>
          </a:p>
        </p:txBody>
      </p:sp>
      <p:pic>
        <p:nvPicPr>
          <p:cNvPr id="12" name="Picture 72">
            <a:extLst>
              <a:ext uri="{FF2B5EF4-FFF2-40B4-BE49-F238E27FC236}">
                <a16:creationId xmlns:a16="http://schemas.microsoft.com/office/drawing/2014/main" id="{7474244B-022E-23E4-A2F3-C5C6138459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18" t="8217" r="1764" b="6334"/>
          <a:stretch>
            <a:fillRect/>
          </a:stretch>
        </p:blipFill>
        <p:spPr bwMode="auto">
          <a:xfrm>
            <a:off x="2362200" y="1670957"/>
            <a:ext cx="8148638" cy="4643450"/>
          </a:xfrm>
          <a:prstGeom prst="rect">
            <a:avLst/>
          </a:prstGeom>
          <a:noFill/>
          <a:ln>
            <a:noFill/>
          </a:ln>
          <a:effectLst/>
          <a:extLst>
            <a:ext uri="{909E8E84-426E-40DD-AFC4-6F175D3DCCD1}">
              <a14:hiddenFill xmlns:a14="http://schemas.microsoft.com/office/drawing/2010/main">
                <a:blipFill dpi="0" rotWithShape="0">
                  <a:blip/>
                  <a:srcRect l="6818" t="8217" r="1764" b="6334"/>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 name="Line 79">
            <a:extLst>
              <a:ext uri="{FF2B5EF4-FFF2-40B4-BE49-F238E27FC236}">
                <a16:creationId xmlns:a16="http://schemas.microsoft.com/office/drawing/2014/main" id="{73015FC0-4BFA-685C-E5B4-A34B40D87D2D}"/>
              </a:ext>
            </a:extLst>
          </p:cNvPr>
          <p:cNvSpPr>
            <a:spLocks noChangeShapeType="1"/>
          </p:cNvSpPr>
          <p:nvPr/>
        </p:nvSpPr>
        <p:spPr bwMode="auto">
          <a:xfrm>
            <a:off x="8680449" y="4028400"/>
            <a:ext cx="2139951" cy="7547"/>
          </a:xfrm>
          <a:prstGeom prst="line">
            <a:avLst/>
          </a:prstGeom>
          <a:noFill/>
          <a:ln w="38100">
            <a:solidFill>
              <a:schemeClr val="bg1">
                <a:lumMod val="65000"/>
              </a:schemeClr>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p>
            <a:endParaRPr lang="en-GB" noProof="0" dirty="0"/>
          </a:p>
        </p:txBody>
      </p:sp>
      <p:sp>
        <p:nvSpPr>
          <p:cNvPr id="21" name="Line 80">
            <a:extLst>
              <a:ext uri="{FF2B5EF4-FFF2-40B4-BE49-F238E27FC236}">
                <a16:creationId xmlns:a16="http://schemas.microsoft.com/office/drawing/2014/main" id="{9309A8C3-6B58-F225-B420-7E50AE90A262}"/>
              </a:ext>
            </a:extLst>
          </p:cNvPr>
          <p:cNvSpPr>
            <a:spLocks noChangeShapeType="1"/>
          </p:cNvSpPr>
          <p:nvPr/>
        </p:nvSpPr>
        <p:spPr bwMode="auto">
          <a:xfrm flipV="1">
            <a:off x="3865563" y="4028401"/>
            <a:ext cx="4319588" cy="0"/>
          </a:xfrm>
          <a:prstGeom prst="line">
            <a:avLst/>
          </a:prstGeom>
          <a:noFill/>
          <a:ln w="38100">
            <a:solidFill>
              <a:schemeClr val="bg1">
                <a:lumMod val="65000"/>
              </a:schemeClr>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22" name="Line 81">
            <a:extLst>
              <a:ext uri="{FF2B5EF4-FFF2-40B4-BE49-F238E27FC236}">
                <a16:creationId xmlns:a16="http://schemas.microsoft.com/office/drawing/2014/main" id="{A85880E9-F6F1-34F6-E5B1-2405D0CD00F1}"/>
              </a:ext>
            </a:extLst>
          </p:cNvPr>
          <p:cNvSpPr>
            <a:spLocks noChangeShapeType="1"/>
          </p:cNvSpPr>
          <p:nvPr/>
        </p:nvSpPr>
        <p:spPr bwMode="auto">
          <a:xfrm flipV="1">
            <a:off x="1460696" y="4028401"/>
            <a:ext cx="2044505" cy="7572"/>
          </a:xfrm>
          <a:prstGeom prst="line">
            <a:avLst/>
          </a:prstGeom>
          <a:noFill/>
          <a:ln w="38100">
            <a:solidFill>
              <a:schemeClr val="bg1">
                <a:lumMod val="65000"/>
              </a:schemeClr>
            </a:solidFill>
            <a:round/>
            <a:headEnd type="stealth"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p>
            <a:endParaRPr lang="en-GB" noProof="0" dirty="0"/>
          </a:p>
        </p:txBody>
      </p:sp>
      <p:sp>
        <p:nvSpPr>
          <p:cNvPr id="24" name="Text Box 83">
            <a:extLst>
              <a:ext uri="{FF2B5EF4-FFF2-40B4-BE49-F238E27FC236}">
                <a16:creationId xmlns:a16="http://schemas.microsoft.com/office/drawing/2014/main" id="{7F4F8B1E-AF71-0C48-8E70-B6A4C080A3BF}"/>
              </a:ext>
            </a:extLst>
          </p:cNvPr>
          <p:cNvSpPr txBox="1">
            <a:spLocks noChangeArrowheads="1"/>
          </p:cNvSpPr>
          <p:nvPr/>
        </p:nvSpPr>
        <p:spPr bwMode="auto">
          <a:xfrm>
            <a:off x="5546725" y="2534559"/>
            <a:ext cx="887413" cy="215901"/>
          </a:xfrm>
          <a:prstGeom prst="rect">
            <a:avLst/>
          </a:prstGeom>
          <a:solidFill>
            <a:schemeClr val="accent2">
              <a:alpha val="75999"/>
            </a:schemeClr>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576" tIns="0" rIns="36576" bIns="0">
            <a:spAutoFit/>
          </a:bodyPr>
          <a:lstStyle/>
          <a:p>
            <a:pPr algn="ctr"/>
            <a:r>
              <a:rPr lang="en-GB" sz="1400" b="1" noProof="0" dirty="0">
                <a:solidFill>
                  <a:schemeClr val="bg1"/>
                </a:solidFill>
              </a:rPr>
              <a:t>Flux return</a:t>
            </a:r>
          </a:p>
        </p:txBody>
      </p:sp>
      <p:sp>
        <p:nvSpPr>
          <p:cNvPr id="25" name="Text Box 84">
            <a:extLst>
              <a:ext uri="{FF2B5EF4-FFF2-40B4-BE49-F238E27FC236}">
                <a16:creationId xmlns:a16="http://schemas.microsoft.com/office/drawing/2014/main" id="{A8EED7B7-1422-80A1-31D8-854C5638B6C5}"/>
              </a:ext>
            </a:extLst>
          </p:cNvPr>
          <p:cNvSpPr txBox="1">
            <a:spLocks noChangeArrowheads="1"/>
          </p:cNvSpPr>
          <p:nvPr/>
        </p:nvSpPr>
        <p:spPr bwMode="auto">
          <a:xfrm>
            <a:off x="5553075" y="5312692"/>
            <a:ext cx="887413" cy="215901"/>
          </a:xfrm>
          <a:prstGeom prst="rect">
            <a:avLst/>
          </a:prstGeom>
          <a:solidFill>
            <a:schemeClr val="accent2">
              <a:alpha val="75999"/>
            </a:schemeClr>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576" tIns="0" rIns="36576" bIns="0">
            <a:spAutoFit/>
          </a:bodyPr>
          <a:lstStyle/>
          <a:p>
            <a:pPr algn="ctr"/>
            <a:r>
              <a:rPr lang="en-GB" sz="1400" b="1" noProof="0" dirty="0">
                <a:solidFill>
                  <a:schemeClr val="bg1"/>
                </a:solidFill>
              </a:rPr>
              <a:t>Flux return</a:t>
            </a:r>
          </a:p>
        </p:txBody>
      </p:sp>
      <p:sp>
        <p:nvSpPr>
          <p:cNvPr id="26" name="Line 85">
            <a:extLst>
              <a:ext uri="{FF2B5EF4-FFF2-40B4-BE49-F238E27FC236}">
                <a16:creationId xmlns:a16="http://schemas.microsoft.com/office/drawing/2014/main" id="{F5ED007C-7E98-599A-1488-67AB42E18636}"/>
              </a:ext>
            </a:extLst>
          </p:cNvPr>
          <p:cNvSpPr>
            <a:spLocks noChangeShapeType="1"/>
          </p:cNvSpPr>
          <p:nvPr/>
        </p:nvSpPr>
        <p:spPr bwMode="auto">
          <a:xfrm flipV="1">
            <a:off x="5980113" y="2786973"/>
            <a:ext cx="0" cy="179388"/>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27" name="Line 86">
            <a:extLst>
              <a:ext uri="{FF2B5EF4-FFF2-40B4-BE49-F238E27FC236}">
                <a16:creationId xmlns:a16="http://schemas.microsoft.com/office/drawing/2014/main" id="{B5893A07-3B15-8385-1122-64776646EAC5}"/>
              </a:ext>
            </a:extLst>
          </p:cNvPr>
          <p:cNvSpPr>
            <a:spLocks noChangeShapeType="1"/>
          </p:cNvSpPr>
          <p:nvPr/>
        </p:nvSpPr>
        <p:spPr bwMode="auto">
          <a:xfrm>
            <a:off x="1526807" y="5099966"/>
            <a:ext cx="0" cy="179388"/>
          </a:xfrm>
          <a:prstGeom prst="line">
            <a:avLst/>
          </a:prstGeom>
          <a:noFill/>
          <a:ln w="317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7" name="Line 76">
            <a:extLst>
              <a:ext uri="{FF2B5EF4-FFF2-40B4-BE49-F238E27FC236}">
                <a16:creationId xmlns:a16="http://schemas.microsoft.com/office/drawing/2014/main" id="{C1CCA099-8A8C-1A19-FFD1-E1A97AA1AA46}"/>
              </a:ext>
            </a:extLst>
          </p:cNvPr>
          <p:cNvSpPr>
            <a:spLocks noChangeShapeType="1"/>
          </p:cNvSpPr>
          <p:nvPr/>
        </p:nvSpPr>
        <p:spPr bwMode="auto">
          <a:xfrm>
            <a:off x="3446463" y="3242586"/>
            <a:ext cx="1041400" cy="0"/>
          </a:xfrm>
          <a:prstGeom prst="line">
            <a:avLst/>
          </a:prstGeom>
          <a:noFill/>
          <a:ln w="19050">
            <a:solidFill>
              <a:schemeClr val="bg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9" name="Line 78">
            <a:extLst>
              <a:ext uri="{FF2B5EF4-FFF2-40B4-BE49-F238E27FC236}">
                <a16:creationId xmlns:a16="http://schemas.microsoft.com/office/drawing/2014/main" id="{BEB87C60-BA2B-D891-390D-5BFF2A93CAF7}"/>
              </a:ext>
            </a:extLst>
          </p:cNvPr>
          <p:cNvSpPr>
            <a:spLocks noChangeShapeType="1"/>
          </p:cNvSpPr>
          <p:nvPr/>
        </p:nvSpPr>
        <p:spPr bwMode="auto">
          <a:xfrm>
            <a:off x="3452813" y="4811040"/>
            <a:ext cx="1041400" cy="0"/>
          </a:xfrm>
          <a:prstGeom prst="line">
            <a:avLst/>
          </a:prstGeom>
          <a:noFill/>
          <a:ln w="19050">
            <a:solidFill>
              <a:schemeClr val="bg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cxnSp>
        <p:nvCxnSpPr>
          <p:cNvPr id="29" name="Straight Connector 28">
            <a:extLst>
              <a:ext uri="{FF2B5EF4-FFF2-40B4-BE49-F238E27FC236}">
                <a16:creationId xmlns:a16="http://schemas.microsoft.com/office/drawing/2014/main" id="{97374B66-C011-1E5B-14B7-ED399FCAEEA0}"/>
              </a:ext>
            </a:extLst>
          </p:cNvPr>
          <p:cNvCxnSpPr/>
          <p:nvPr/>
        </p:nvCxnSpPr>
        <p:spPr>
          <a:xfrm>
            <a:off x="2152357" y="6314407"/>
            <a:ext cx="7866893"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315DF4C4-A37E-E57C-48B6-A99673ED753A}"/>
              </a:ext>
            </a:extLst>
          </p:cNvPr>
          <p:cNvCxnSpPr>
            <a:cxnSpLocks/>
          </p:cNvCxnSpPr>
          <p:nvPr/>
        </p:nvCxnSpPr>
        <p:spPr>
          <a:xfrm flipV="1">
            <a:off x="5980113" y="6272203"/>
            <a:ext cx="0" cy="11452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617F5373-2237-632A-FE44-E72A1B17833B}"/>
              </a:ext>
            </a:extLst>
          </p:cNvPr>
          <p:cNvSpPr txBox="1"/>
          <p:nvPr/>
        </p:nvSpPr>
        <p:spPr>
          <a:xfrm>
            <a:off x="5853503" y="6391053"/>
            <a:ext cx="284052" cy="307777"/>
          </a:xfrm>
          <a:prstGeom prst="rect">
            <a:avLst/>
          </a:prstGeom>
          <a:noFill/>
        </p:spPr>
        <p:txBody>
          <a:bodyPr wrap="none" rtlCol="0">
            <a:spAutoFit/>
          </a:bodyPr>
          <a:lstStyle/>
          <a:p>
            <a:pPr marL="0" algn="l">
              <a:spcBef>
                <a:spcPts val="3000"/>
              </a:spcBef>
            </a:pPr>
            <a:r>
              <a:rPr lang="en-GB" sz="1400" noProof="0" dirty="0">
                <a:solidFill>
                  <a:prstClr val="black"/>
                </a:solidFill>
                <a:latin typeface="Helvetica" pitchFamily="2" charset="0"/>
                <a:ea typeface="Helvetica Light" charset="0"/>
                <a:cs typeface="Helvetica Light" charset="0"/>
                <a:sym typeface="Wingdings" pitchFamily="2" charset="2"/>
              </a:rPr>
              <a:t>0</a:t>
            </a:r>
          </a:p>
        </p:txBody>
      </p:sp>
      <p:cxnSp>
        <p:nvCxnSpPr>
          <p:cNvPr id="35" name="Straight Connector 34">
            <a:extLst>
              <a:ext uri="{FF2B5EF4-FFF2-40B4-BE49-F238E27FC236}">
                <a16:creationId xmlns:a16="http://schemas.microsoft.com/office/drawing/2014/main" id="{765C4909-CFA3-1D8C-EF25-0ED4B29B24AA}"/>
              </a:ext>
            </a:extLst>
          </p:cNvPr>
          <p:cNvCxnSpPr>
            <a:cxnSpLocks/>
          </p:cNvCxnSpPr>
          <p:nvPr/>
        </p:nvCxnSpPr>
        <p:spPr>
          <a:xfrm flipH="1" flipV="1">
            <a:off x="7342334" y="4764615"/>
            <a:ext cx="6204" cy="162211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855E9926-D5C1-7E06-8FD5-E3356FDD65F1}"/>
              </a:ext>
            </a:extLst>
          </p:cNvPr>
          <p:cNvSpPr txBox="1"/>
          <p:nvPr/>
        </p:nvSpPr>
        <p:spPr>
          <a:xfrm>
            <a:off x="7076636" y="6387964"/>
            <a:ext cx="631904" cy="307777"/>
          </a:xfrm>
          <a:prstGeom prst="rect">
            <a:avLst/>
          </a:prstGeom>
          <a:noFill/>
        </p:spPr>
        <p:txBody>
          <a:bodyPr wrap="none" rtlCol="0">
            <a:spAutoFit/>
          </a:bodyPr>
          <a:lstStyle/>
          <a:p>
            <a:pPr marL="0" algn="l">
              <a:spcBef>
                <a:spcPts val="3000"/>
              </a:spcBef>
            </a:pPr>
            <a:r>
              <a:rPr lang="en-GB" sz="1400" noProof="0" dirty="0">
                <a:solidFill>
                  <a:prstClr val="black"/>
                </a:solidFill>
                <a:latin typeface="Helvetica" pitchFamily="2" charset="0"/>
                <a:ea typeface="Helvetica Light" charset="0"/>
                <a:cs typeface="Helvetica Light" charset="0"/>
                <a:sym typeface="Wingdings" pitchFamily="2" charset="2"/>
              </a:rPr>
              <a:t>6.3 m</a:t>
            </a:r>
          </a:p>
        </p:txBody>
      </p:sp>
      <p:cxnSp>
        <p:nvCxnSpPr>
          <p:cNvPr id="63" name="Straight Connector 62">
            <a:extLst>
              <a:ext uri="{FF2B5EF4-FFF2-40B4-BE49-F238E27FC236}">
                <a16:creationId xmlns:a16="http://schemas.microsoft.com/office/drawing/2014/main" id="{D77651A3-6C0B-E643-F2DB-3CAAAFF8A406}"/>
              </a:ext>
            </a:extLst>
          </p:cNvPr>
          <p:cNvCxnSpPr>
            <a:cxnSpLocks/>
          </p:cNvCxnSpPr>
          <p:nvPr/>
        </p:nvCxnSpPr>
        <p:spPr>
          <a:xfrm flipH="1" flipV="1">
            <a:off x="4568532" y="4764615"/>
            <a:ext cx="6204" cy="162211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4" name="TextBox 63">
            <a:extLst>
              <a:ext uri="{FF2B5EF4-FFF2-40B4-BE49-F238E27FC236}">
                <a16:creationId xmlns:a16="http://schemas.microsoft.com/office/drawing/2014/main" id="{47D2D194-91B0-CEAA-4406-76703AAC8342}"/>
              </a:ext>
            </a:extLst>
          </p:cNvPr>
          <p:cNvSpPr txBox="1"/>
          <p:nvPr/>
        </p:nvSpPr>
        <p:spPr>
          <a:xfrm>
            <a:off x="4272979" y="6386731"/>
            <a:ext cx="731290" cy="307777"/>
          </a:xfrm>
          <a:prstGeom prst="rect">
            <a:avLst/>
          </a:prstGeom>
          <a:noFill/>
        </p:spPr>
        <p:txBody>
          <a:bodyPr wrap="none" rtlCol="0">
            <a:spAutoFit/>
          </a:bodyPr>
          <a:lstStyle/>
          <a:p>
            <a:pPr marL="0" algn="l">
              <a:spcBef>
                <a:spcPts val="3000"/>
              </a:spcBef>
            </a:pPr>
            <a:r>
              <a:rPr lang="en-GB" sz="1400" noProof="0" dirty="0">
                <a:solidFill>
                  <a:prstClr val="black"/>
                </a:solidFill>
                <a:latin typeface="Helvetica" pitchFamily="2" charset="0"/>
                <a:ea typeface="Helvetica Light" charset="0"/>
                <a:cs typeface="Helvetica Light" charset="0"/>
                <a:sym typeface="Wingdings" pitchFamily="2" charset="2"/>
              </a:rPr>
              <a:t>–6.3 m</a:t>
            </a:r>
          </a:p>
        </p:txBody>
      </p:sp>
      <p:cxnSp>
        <p:nvCxnSpPr>
          <p:cNvPr id="65" name="Straight Connector 64">
            <a:extLst>
              <a:ext uri="{FF2B5EF4-FFF2-40B4-BE49-F238E27FC236}">
                <a16:creationId xmlns:a16="http://schemas.microsoft.com/office/drawing/2014/main" id="{442C8738-EBEA-89BF-AB81-0EFF2EB2B259}"/>
              </a:ext>
            </a:extLst>
          </p:cNvPr>
          <p:cNvCxnSpPr>
            <a:cxnSpLocks/>
          </p:cNvCxnSpPr>
          <p:nvPr/>
        </p:nvCxnSpPr>
        <p:spPr>
          <a:xfrm flipV="1">
            <a:off x="2304758" y="1800665"/>
            <a:ext cx="0" cy="466614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94C03FF2-065A-1E63-97EC-467CF90BA30F}"/>
              </a:ext>
            </a:extLst>
          </p:cNvPr>
          <p:cNvCxnSpPr>
            <a:cxnSpLocks/>
          </p:cNvCxnSpPr>
          <p:nvPr/>
        </p:nvCxnSpPr>
        <p:spPr>
          <a:xfrm rot="5400000" flipV="1">
            <a:off x="2301829" y="3983289"/>
            <a:ext cx="0" cy="11452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D079219C-0F9B-7823-8B23-C1D6ACF486CD}"/>
              </a:ext>
            </a:extLst>
          </p:cNvPr>
          <p:cNvCxnSpPr>
            <a:cxnSpLocks/>
          </p:cNvCxnSpPr>
          <p:nvPr/>
        </p:nvCxnSpPr>
        <p:spPr>
          <a:xfrm>
            <a:off x="2228152" y="4755661"/>
            <a:ext cx="2639270" cy="343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434F31E5-CACC-67E7-14EB-CA132820624C}"/>
              </a:ext>
            </a:extLst>
          </p:cNvPr>
          <p:cNvCxnSpPr>
            <a:cxnSpLocks/>
          </p:cNvCxnSpPr>
          <p:nvPr/>
        </p:nvCxnSpPr>
        <p:spPr>
          <a:xfrm>
            <a:off x="2225808" y="3276211"/>
            <a:ext cx="2669750" cy="235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4" name="TextBox 73">
            <a:extLst>
              <a:ext uri="{FF2B5EF4-FFF2-40B4-BE49-F238E27FC236}">
                <a16:creationId xmlns:a16="http://schemas.microsoft.com/office/drawing/2014/main" id="{794E0758-D950-A724-2C36-70DCE3A6209E}"/>
              </a:ext>
            </a:extLst>
          </p:cNvPr>
          <p:cNvSpPr txBox="1"/>
          <p:nvPr/>
        </p:nvSpPr>
        <p:spPr>
          <a:xfrm>
            <a:off x="1560082" y="3109069"/>
            <a:ext cx="631904" cy="307777"/>
          </a:xfrm>
          <a:prstGeom prst="rect">
            <a:avLst/>
          </a:prstGeom>
          <a:noFill/>
        </p:spPr>
        <p:txBody>
          <a:bodyPr wrap="none" rtlCol="0">
            <a:spAutoFit/>
          </a:bodyPr>
          <a:lstStyle/>
          <a:p>
            <a:pPr marL="0" algn="r">
              <a:spcBef>
                <a:spcPts val="3000"/>
              </a:spcBef>
            </a:pPr>
            <a:r>
              <a:rPr lang="en-GB" sz="1400" noProof="0" dirty="0">
                <a:solidFill>
                  <a:prstClr val="black"/>
                </a:solidFill>
                <a:latin typeface="Helvetica" pitchFamily="2" charset="0"/>
                <a:ea typeface="Helvetica Light" charset="0"/>
                <a:cs typeface="Helvetica Light" charset="0"/>
                <a:sym typeface="Wingdings" pitchFamily="2" charset="2"/>
              </a:rPr>
              <a:t>3.0 m</a:t>
            </a:r>
          </a:p>
        </p:txBody>
      </p:sp>
      <p:sp>
        <p:nvSpPr>
          <p:cNvPr id="75" name="TextBox 74">
            <a:extLst>
              <a:ext uri="{FF2B5EF4-FFF2-40B4-BE49-F238E27FC236}">
                <a16:creationId xmlns:a16="http://schemas.microsoft.com/office/drawing/2014/main" id="{EE3242B5-CE83-8099-6BBA-F3B5EEDEB210}"/>
              </a:ext>
            </a:extLst>
          </p:cNvPr>
          <p:cNvSpPr txBox="1"/>
          <p:nvPr/>
        </p:nvSpPr>
        <p:spPr>
          <a:xfrm>
            <a:off x="1460696" y="4594793"/>
            <a:ext cx="731290" cy="307777"/>
          </a:xfrm>
          <a:prstGeom prst="rect">
            <a:avLst/>
          </a:prstGeom>
          <a:noFill/>
        </p:spPr>
        <p:txBody>
          <a:bodyPr wrap="none" rtlCol="0">
            <a:spAutoFit/>
          </a:bodyPr>
          <a:lstStyle/>
          <a:p>
            <a:pPr marL="0" algn="r">
              <a:spcBef>
                <a:spcPts val="3000"/>
              </a:spcBef>
            </a:pPr>
            <a:r>
              <a:rPr lang="en-GB" sz="1400" noProof="0" dirty="0">
                <a:solidFill>
                  <a:prstClr val="black"/>
                </a:solidFill>
                <a:latin typeface="Helvetica" pitchFamily="2" charset="0"/>
                <a:ea typeface="Helvetica Light" charset="0"/>
                <a:cs typeface="Helvetica Light" charset="0"/>
                <a:sym typeface="Wingdings" pitchFamily="2" charset="2"/>
              </a:rPr>
              <a:t>–3.0 m</a:t>
            </a:r>
          </a:p>
        </p:txBody>
      </p:sp>
      <p:pic>
        <p:nvPicPr>
          <p:cNvPr id="78" name="Picture 77">
            <a:extLst>
              <a:ext uri="{FF2B5EF4-FFF2-40B4-BE49-F238E27FC236}">
                <a16:creationId xmlns:a16="http://schemas.microsoft.com/office/drawing/2014/main" id="{37B9D31F-3CF5-6C35-FF52-97D85219C022}"/>
              </a:ext>
            </a:extLst>
          </p:cNvPr>
          <p:cNvPicPr>
            <a:picLocks noChangeAspect="1"/>
          </p:cNvPicPr>
          <p:nvPr/>
        </p:nvPicPr>
        <p:blipFill>
          <a:blip r:embed="rId3"/>
          <a:stretch>
            <a:fillRect/>
          </a:stretch>
        </p:blipFill>
        <p:spPr>
          <a:xfrm>
            <a:off x="10877389" y="1480504"/>
            <a:ext cx="805544" cy="805544"/>
          </a:xfrm>
          <a:prstGeom prst="rect">
            <a:avLst/>
          </a:prstGeom>
        </p:spPr>
      </p:pic>
      <p:sp>
        <p:nvSpPr>
          <p:cNvPr id="83" name="Rectangle 82">
            <a:extLst>
              <a:ext uri="{FF2B5EF4-FFF2-40B4-BE49-F238E27FC236}">
                <a16:creationId xmlns:a16="http://schemas.microsoft.com/office/drawing/2014/main" id="{DE083ED1-C227-3AC2-A950-78138D8CC52C}"/>
              </a:ext>
            </a:extLst>
          </p:cNvPr>
          <p:cNvSpPr/>
          <p:nvPr/>
        </p:nvSpPr>
        <p:spPr>
          <a:xfrm>
            <a:off x="5346113" y="3832809"/>
            <a:ext cx="1253147" cy="395870"/>
          </a:xfrm>
          <a:prstGeom prst="rect">
            <a:avLst/>
          </a:prstGeom>
          <a:ln w="38100">
            <a:solidFill>
              <a:schemeClr val="bg1"/>
            </a:solidFill>
          </a:ln>
        </p:spPr>
        <p:txBody>
          <a:bodyPr wrap="square" rtlCol="0" anchor="ctr">
            <a:spAutoFit/>
          </a:bodyPr>
          <a:lstStyle/>
          <a:p>
            <a:pPr algn="l"/>
            <a:endParaRPr lang="en-GB" sz="1600" noProof="0" dirty="0">
              <a:latin typeface="Helvetica" pitchFamily="2" charset="0"/>
            </a:endParaRPr>
          </a:p>
        </p:txBody>
      </p:sp>
      <p:sp>
        <p:nvSpPr>
          <p:cNvPr id="85" name="TextBox 84">
            <a:extLst>
              <a:ext uri="{FF2B5EF4-FFF2-40B4-BE49-F238E27FC236}">
                <a16:creationId xmlns:a16="http://schemas.microsoft.com/office/drawing/2014/main" id="{0ED246FC-CB83-D654-570F-71A5E228028A}"/>
              </a:ext>
            </a:extLst>
          </p:cNvPr>
          <p:cNvSpPr txBox="1"/>
          <p:nvPr/>
        </p:nvSpPr>
        <p:spPr>
          <a:xfrm>
            <a:off x="5234182" y="3556451"/>
            <a:ext cx="1465466" cy="276999"/>
          </a:xfrm>
          <a:prstGeom prst="rect">
            <a:avLst/>
          </a:prstGeom>
          <a:noFill/>
        </p:spPr>
        <p:txBody>
          <a:bodyPr wrap="none" rtlCol="0">
            <a:spAutoFit/>
          </a:bodyPr>
          <a:lstStyle/>
          <a:p>
            <a:pPr marL="0" algn="ctr">
              <a:spcBef>
                <a:spcPts val="3000"/>
              </a:spcBef>
            </a:pPr>
            <a:r>
              <a:rPr lang="en-GB" sz="1200" noProof="0" dirty="0">
                <a:solidFill>
                  <a:schemeClr val="bg1"/>
                </a:solidFill>
                <a:latin typeface="Helvetica" pitchFamily="2" charset="0"/>
                <a:ea typeface="Helvetica Light" charset="0"/>
                <a:cs typeface="Helvetica Light" charset="0"/>
                <a:sym typeface="Wingdings" pitchFamily="2" charset="2"/>
              </a:rPr>
              <a:t>Active tracker area</a:t>
            </a:r>
          </a:p>
        </p:txBody>
      </p:sp>
      <p:sp>
        <p:nvSpPr>
          <p:cNvPr id="88" name="Rectangle 73">
            <a:extLst>
              <a:ext uri="{FF2B5EF4-FFF2-40B4-BE49-F238E27FC236}">
                <a16:creationId xmlns:a16="http://schemas.microsoft.com/office/drawing/2014/main" id="{70646809-A684-0204-5363-92A2154B271E}"/>
              </a:ext>
            </a:extLst>
          </p:cNvPr>
          <p:cNvSpPr>
            <a:spLocks noChangeArrowheads="1"/>
          </p:cNvSpPr>
          <p:nvPr/>
        </p:nvSpPr>
        <p:spPr bwMode="auto">
          <a:xfrm>
            <a:off x="4578644" y="3215781"/>
            <a:ext cx="2763679" cy="75600"/>
          </a:xfrm>
          <a:prstGeom prst="rect">
            <a:avLst/>
          </a:prstGeom>
          <a:blipFill dpi="0" rotWithShape="0">
            <a:blip r:embed="rId4"/>
            <a:srcRect/>
            <a:tile tx="0" ty="0" sx="100000" sy="100000" flip="none" algn="tl"/>
          </a:blip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p>
            <a:endParaRPr lang="en-GB" noProof="0" dirty="0"/>
          </a:p>
        </p:txBody>
      </p:sp>
      <p:sp>
        <p:nvSpPr>
          <p:cNvPr id="89" name="Rectangle 73">
            <a:extLst>
              <a:ext uri="{FF2B5EF4-FFF2-40B4-BE49-F238E27FC236}">
                <a16:creationId xmlns:a16="http://schemas.microsoft.com/office/drawing/2014/main" id="{408457E1-2BBF-B05D-BE48-3DDF929C865A}"/>
              </a:ext>
            </a:extLst>
          </p:cNvPr>
          <p:cNvSpPr>
            <a:spLocks noChangeArrowheads="1"/>
          </p:cNvSpPr>
          <p:nvPr/>
        </p:nvSpPr>
        <p:spPr bwMode="auto">
          <a:xfrm>
            <a:off x="4567105" y="4757749"/>
            <a:ext cx="2763679" cy="75600"/>
          </a:xfrm>
          <a:prstGeom prst="rect">
            <a:avLst/>
          </a:prstGeom>
          <a:blipFill dpi="0" rotWithShape="0">
            <a:blip r:embed="rId4"/>
            <a:srcRect/>
            <a:tile tx="0" ty="0" sx="100000" sy="100000" flip="none" algn="tl"/>
          </a:blip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p>
            <a:endParaRPr lang="en-GB" noProof="0" dirty="0"/>
          </a:p>
        </p:txBody>
      </p:sp>
      <p:sp>
        <p:nvSpPr>
          <p:cNvPr id="18" name="Text Box 77">
            <a:extLst>
              <a:ext uri="{FF2B5EF4-FFF2-40B4-BE49-F238E27FC236}">
                <a16:creationId xmlns:a16="http://schemas.microsoft.com/office/drawing/2014/main" id="{6D6EEB73-C30C-4279-EAA6-6662359268AB}"/>
              </a:ext>
            </a:extLst>
          </p:cNvPr>
          <p:cNvSpPr txBox="1">
            <a:spLocks noChangeArrowheads="1"/>
          </p:cNvSpPr>
          <p:nvPr/>
        </p:nvSpPr>
        <p:spPr bwMode="auto">
          <a:xfrm>
            <a:off x="2527741" y="4646426"/>
            <a:ext cx="830263" cy="3095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r>
              <a:rPr lang="en-GB" sz="1400" b="1" noProof="0" dirty="0">
                <a:solidFill>
                  <a:schemeClr val="bg1"/>
                </a:solidFill>
              </a:rPr>
              <a:t>Solenoid</a:t>
            </a:r>
          </a:p>
        </p:txBody>
      </p:sp>
      <p:sp>
        <p:nvSpPr>
          <p:cNvPr id="16" name="Text Box 75">
            <a:extLst>
              <a:ext uri="{FF2B5EF4-FFF2-40B4-BE49-F238E27FC236}">
                <a16:creationId xmlns:a16="http://schemas.microsoft.com/office/drawing/2014/main" id="{5FF56851-3D50-4A1A-0A89-20B146EC2301}"/>
              </a:ext>
            </a:extLst>
          </p:cNvPr>
          <p:cNvSpPr txBox="1">
            <a:spLocks noChangeArrowheads="1"/>
          </p:cNvSpPr>
          <p:nvPr/>
        </p:nvSpPr>
        <p:spPr bwMode="auto">
          <a:xfrm>
            <a:off x="2525712" y="2963185"/>
            <a:ext cx="1747261" cy="3095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r>
              <a:rPr lang="en-GB" sz="1400" b="1" noProof="0" dirty="0">
                <a:solidFill>
                  <a:schemeClr val="bg1"/>
                </a:solidFill>
              </a:rPr>
              <a:t>Solenoid </a:t>
            </a:r>
            <a:r>
              <a:rPr lang="en-GB" sz="1050" b="1" noProof="0" dirty="0">
                <a:solidFill>
                  <a:schemeClr val="bg1"/>
                </a:solidFill>
              </a:rPr>
              <a:t>(31 cm thick)</a:t>
            </a:r>
          </a:p>
        </p:txBody>
      </p:sp>
      <p:sp>
        <p:nvSpPr>
          <p:cNvPr id="69" name="TextBox 68">
            <a:extLst>
              <a:ext uri="{FF2B5EF4-FFF2-40B4-BE49-F238E27FC236}">
                <a16:creationId xmlns:a16="http://schemas.microsoft.com/office/drawing/2014/main" id="{A5F9C9D2-EC39-E1FF-C08C-4773D2A9D398}"/>
              </a:ext>
            </a:extLst>
          </p:cNvPr>
          <p:cNvSpPr txBox="1"/>
          <p:nvPr/>
        </p:nvSpPr>
        <p:spPr>
          <a:xfrm>
            <a:off x="1911461" y="3891380"/>
            <a:ext cx="284052" cy="307777"/>
          </a:xfrm>
          <a:prstGeom prst="rect">
            <a:avLst/>
          </a:prstGeom>
          <a:noFill/>
        </p:spPr>
        <p:txBody>
          <a:bodyPr wrap="none" rtlCol="0">
            <a:spAutoFit/>
          </a:bodyPr>
          <a:lstStyle/>
          <a:p>
            <a:pPr marL="0" algn="r">
              <a:spcBef>
                <a:spcPts val="3000"/>
              </a:spcBef>
            </a:pPr>
            <a:r>
              <a:rPr lang="en-GB" sz="1400" noProof="0" dirty="0">
                <a:solidFill>
                  <a:prstClr val="black"/>
                </a:solidFill>
                <a:latin typeface="Helvetica" pitchFamily="2" charset="0"/>
                <a:ea typeface="Helvetica Light" charset="0"/>
                <a:cs typeface="Helvetica Light" charset="0"/>
                <a:sym typeface="Wingdings" pitchFamily="2" charset="2"/>
              </a:rPr>
              <a:t>0</a:t>
            </a:r>
          </a:p>
        </p:txBody>
      </p:sp>
      <p:sp>
        <p:nvSpPr>
          <p:cNvPr id="90" name="Text Box 65">
            <a:extLst>
              <a:ext uri="{FF2B5EF4-FFF2-40B4-BE49-F238E27FC236}">
                <a16:creationId xmlns:a16="http://schemas.microsoft.com/office/drawing/2014/main" id="{D8996969-B478-8424-2BF2-3702521B4972}"/>
              </a:ext>
            </a:extLst>
          </p:cNvPr>
          <p:cNvSpPr txBox="1">
            <a:spLocks noChangeArrowheads="1"/>
          </p:cNvSpPr>
          <p:nvPr/>
        </p:nvSpPr>
        <p:spPr bwMode="auto">
          <a:xfrm>
            <a:off x="10832009" y="3869399"/>
            <a:ext cx="1150938" cy="3095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400" b="1" noProof="0" dirty="0">
                <a:solidFill>
                  <a:srgbClr val="5F5F5F"/>
                </a:solidFill>
              </a:rPr>
              <a:t>Beam axis</a:t>
            </a:r>
          </a:p>
        </p:txBody>
      </p:sp>
      <p:sp>
        <p:nvSpPr>
          <p:cNvPr id="4" name="TextBox 3">
            <a:extLst>
              <a:ext uri="{FF2B5EF4-FFF2-40B4-BE49-F238E27FC236}">
                <a16:creationId xmlns:a16="http://schemas.microsoft.com/office/drawing/2014/main" id="{60BF4C07-83A5-A1D3-AFB5-7F44B9FB822A}"/>
              </a:ext>
            </a:extLst>
          </p:cNvPr>
          <p:cNvSpPr txBox="1"/>
          <p:nvPr/>
        </p:nvSpPr>
        <p:spPr>
          <a:xfrm>
            <a:off x="623283" y="1108786"/>
            <a:ext cx="3991577" cy="1077218"/>
          </a:xfrm>
          <a:prstGeom prst="rect">
            <a:avLst/>
          </a:prstGeom>
          <a:noFill/>
        </p:spPr>
        <p:txBody>
          <a:bodyPr wrap="square" rtlCol="0">
            <a:spAutoFit/>
          </a:bodyPr>
          <a:lstStyle/>
          <a:p>
            <a:pPr>
              <a:spcBef>
                <a:spcPts val="3000"/>
              </a:spcBef>
            </a:pPr>
            <a:r>
              <a:rPr lang="en-GB" sz="1600" b="1" noProof="0" dirty="0">
                <a:solidFill>
                  <a:prstClr val="black"/>
                </a:solidFill>
                <a:latin typeface="Helvetica" pitchFamily="2" charset="0"/>
                <a:ea typeface="Helvetica Light" charset="0"/>
                <a:cs typeface="Helvetica Light" charset="0"/>
                <a:sym typeface="Wingdings" pitchFamily="2" charset="2"/>
              </a:rPr>
              <a:t>Superconducting solenoid magnets</a:t>
            </a:r>
            <a:r>
              <a:rPr lang="en-GB" sz="1600" noProof="0" dirty="0">
                <a:solidFill>
                  <a:prstClr val="black"/>
                </a:solidFill>
                <a:latin typeface="Helvetica" pitchFamily="2" charset="0"/>
                <a:ea typeface="Helvetica Light" charset="0"/>
                <a:cs typeface="Helvetica Light" charset="0"/>
                <a:sym typeface="Wingdings" pitchFamily="2" charset="2"/>
              </a:rPr>
              <a:t>: homogenous B field                           simplifies                                             tracking</a:t>
            </a:r>
            <a:endParaRPr lang="en-GB" sz="1400" noProof="0" dirty="0">
              <a:solidFill>
                <a:prstClr val="black"/>
              </a:solidFill>
              <a:latin typeface="Helvetica" pitchFamily="2" charset="0"/>
              <a:ea typeface="Helvetica Light" charset="0"/>
              <a:cs typeface="Helvetica Light" charset="0"/>
              <a:sym typeface="Wingdings" pitchFamily="2" charset="2"/>
            </a:endParaRPr>
          </a:p>
        </p:txBody>
      </p:sp>
    </p:spTree>
    <p:extLst>
      <p:ext uri="{BB962C8B-B14F-4D97-AF65-F5344CB8AC3E}">
        <p14:creationId xmlns:p14="http://schemas.microsoft.com/office/powerpoint/2010/main" val="4289233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984D0-2E39-61E1-99F5-0AB59A9B36E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91ADA5-C26B-54BC-91A4-56D01F1DC3AB}"/>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11C2F03-9E95-40C9-A99F-3C4F7EE8CF2A}" type="slidenum">
              <a:rPr lang="en-GB" noProof="0" smtClean="0"/>
              <a:pPr>
                <a:defRPr/>
              </a:pPr>
              <a:t>11</a:t>
            </a:fld>
            <a:endParaRPr lang="en-GB" noProof="0" dirty="0"/>
          </a:p>
        </p:txBody>
      </p:sp>
      <p:sp>
        <p:nvSpPr>
          <p:cNvPr id="3" name="TextBox 2">
            <a:extLst>
              <a:ext uri="{FF2B5EF4-FFF2-40B4-BE49-F238E27FC236}">
                <a16:creationId xmlns:a16="http://schemas.microsoft.com/office/drawing/2014/main" id="{3659656B-E875-7402-FF72-B2070F5C9B8C}"/>
              </a:ext>
            </a:extLst>
          </p:cNvPr>
          <p:cNvSpPr txBox="1"/>
          <p:nvPr/>
        </p:nvSpPr>
        <p:spPr>
          <a:xfrm>
            <a:off x="214938" y="264651"/>
            <a:ext cx="11305525" cy="523220"/>
          </a:xfrm>
          <a:prstGeom prst="rect">
            <a:avLst/>
          </a:prstGeom>
          <a:noFill/>
        </p:spPr>
        <p:txBody>
          <a:bodyPr wrap="square" rtlCol="0">
            <a:spAutoFit/>
          </a:bodyPr>
          <a:lstStyle/>
          <a:p>
            <a:pPr indent="424250" defTabSz="430225" fontAlgn="base">
              <a:spcBef>
                <a:spcPct val="0"/>
              </a:spcBef>
              <a:spcAft>
                <a:spcPct val="0"/>
              </a:spcAft>
              <a:defRPr/>
            </a:pPr>
            <a:r>
              <a:rPr lang="en-GB" sz="2800" b="1" dirty="0">
                <a:solidFill>
                  <a:srgbClr val="0D7FBF"/>
                </a:solidFill>
                <a:latin typeface="Helvetica" pitchFamily="2" charset="0"/>
                <a:ea typeface="Trebuchet MS" pitchFamily="-84" charset="0"/>
                <a:cs typeface="Helvetica Light"/>
              </a:rPr>
              <a:t>Particle detector basics</a:t>
            </a:r>
            <a:r>
              <a:rPr lang="en-GB" sz="2800" dirty="0">
                <a:solidFill>
                  <a:srgbClr val="0D7FBF"/>
                </a:solidFill>
                <a:latin typeface="Helvetica Light" pitchFamily="2" charset="0"/>
                <a:ea typeface="Trebuchet MS" pitchFamily="-84" charset="0"/>
                <a:cs typeface="Helvetica Light"/>
              </a:rPr>
              <a:t> — </a:t>
            </a:r>
            <a:r>
              <a:rPr lang="en-GB" sz="2800" b="1" dirty="0">
                <a:solidFill>
                  <a:srgbClr val="0D7FBF"/>
                </a:solidFill>
                <a:latin typeface="Helvetica" pitchFamily="2" charset="0"/>
                <a:ea typeface="Trebuchet MS" pitchFamily="-84" charset="0"/>
                <a:cs typeface="Helvetica Light"/>
              </a:rPr>
              <a:t>Solenoid magnets</a:t>
            </a:r>
            <a:endParaRPr lang="en-GB" sz="2800" dirty="0">
              <a:solidFill>
                <a:srgbClr val="0D7FBF"/>
              </a:solidFill>
              <a:latin typeface="Helvetica Light" pitchFamily="2" charset="0"/>
              <a:ea typeface="Trebuchet MS" pitchFamily="-84" charset="0"/>
              <a:cs typeface="Helvetica Light"/>
            </a:endParaRPr>
          </a:p>
        </p:txBody>
      </p:sp>
      <p:sp>
        <p:nvSpPr>
          <p:cNvPr id="6" name="TextBox 5">
            <a:extLst>
              <a:ext uri="{FF2B5EF4-FFF2-40B4-BE49-F238E27FC236}">
                <a16:creationId xmlns:a16="http://schemas.microsoft.com/office/drawing/2014/main" id="{664F9887-6710-023E-0A65-062AC429ED1F}"/>
              </a:ext>
            </a:extLst>
          </p:cNvPr>
          <p:cNvSpPr txBox="1"/>
          <p:nvPr/>
        </p:nvSpPr>
        <p:spPr>
          <a:xfrm>
            <a:off x="623283" y="1108786"/>
            <a:ext cx="6034691" cy="338554"/>
          </a:xfrm>
          <a:prstGeom prst="rect">
            <a:avLst/>
          </a:prstGeom>
          <a:noFill/>
        </p:spPr>
        <p:txBody>
          <a:bodyPr wrap="square" rtlCol="0">
            <a:spAutoFit/>
          </a:bodyPr>
          <a:lstStyle/>
          <a:p>
            <a:pPr>
              <a:spcBef>
                <a:spcPts val="3000"/>
              </a:spcBef>
            </a:pPr>
            <a:r>
              <a:rPr lang="en-GB" sz="1600" b="1" noProof="0" dirty="0">
                <a:solidFill>
                  <a:prstClr val="black"/>
                </a:solidFill>
                <a:latin typeface="Helvetica" pitchFamily="2" charset="0"/>
                <a:ea typeface="Helvetica Light" charset="0"/>
                <a:cs typeface="Helvetica Light" charset="0"/>
                <a:sym typeface="Wingdings" pitchFamily="2" charset="2"/>
              </a:rPr>
              <a:t>Superconducting solenoid magnets</a:t>
            </a:r>
            <a:r>
              <a:rPr lang="en-GB" sz="1600" noProof="0" dirty="0">
                <a:solidFill>
                  <a:prstClr val="black"/>
                </a:solidFill>
                <a:latin typeface="Helvetica" pitchFamily="2" charset="0"/>
                <a:ea typeface="Helvetica Light" charset="0"/>
                <a:cs typeface="Helvetica Light" charset="0"/>
                <a:sym typeface="Wingdings" pitchFamily="2" charset="2"/>
              </a:rPr>
              <a:t> — stored energies</a:t>
            </a:r>
          </a:p>
        </p:txBody>
      </p:sp>
      <p:pic>
        <p:nvPicPr>
          <p:cNvPr id="8" name="Picture 7">
            <a:extLst>
              <a:ext uri="{FF2B5EF4-FFF2-40B4-BE49-F238E27FC236}">
                <a16:creationId xmlns:a16="http://schemas.microsoft.com/office/drawing/2014/main" id="{DBD07137-0378-7F96-8BC5-BA65DCA602DA}"/>
              </a:ext>
            </a:extLst>
          </p:cNvPr>
          <p:cNvPicPr>
            <a:picLocks noChangeAspect="1"/>
          </p:cNvPicPr>
          <p:nvPr/>
        </p:nvPicPr>
        <p:blipFill>
          <a:blip r:embed="rId2"/>
          <a:stretch>
            <a:fillRect/>
          </a:stretch>
        </p:blipFill>
        <p:spPr>
          <a:xfrm>
            <a:off x="8638855" y="1278063"/>
            <a:ext cx="3290142" cy="2761674"/>
          </a:xfrm>
          <a:prstGeom prst="rect">
            <a:avLst/>
          </a:prstGeom>
        </p:spPr>
      </p:pic>
      <p:sp>
        <p:nvSpPr>
          <p:cNvPr id="9" name="TextBox 8">
            <a:extLst>
              <a:ext uri="{FF2B5EF4-FFF2-40B4-BE49-F238E27FC236}">
                <a16:creationId xmlns:a16="http://schemas.microsoft.com/office/drawing/2014/main" id="{74AD30BB-ABCA-230E-E8D1-258532CB72BB}"/>
              </a:ext>
            </a:extLst>
          </p:cNvPr>
          <p:cNvSpPr txBox="1"/>
          <p:nvPr/>
        </p:nvSpPr>
        <p:spPr>
          <a:xfrm>
            <a:off x="8555489" y="1028360"/>
            <a:ext cx="2840842" cy="276999"/>
          </a:xfrm>
          <a:prstGeom prst="rect">
            <a:avLst/>
          </a:prstGeom>
          <a:noFill/>
        </p:spPr>
        <p:txBody>
          <a:bodyPr wrap="none" rtlCol="0">
            <a:spAutoFit/>
          </a:bodyPr>
          <a:lstStyle/>
          <a:p>
            <a:pPr marL="0" algn="l">
              <a:spcBef>
                <a:spcPts val="3000"/>
              </a:spcBef>
            </a:pP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Insertion of ATLAS and CMS solenoids</a:t>
            </a:r>
          </a:p>
        </p:txBody>
      </p:sp>
      <p:pic>
        <p:nvPicPr>
          <p:cNvPr id="13" name="Picture 12">
            <a:extLst>
              <a:ext uri="{FF2B5EF4-FFF2-40B4-BE49-F238E27FC236}">
                <a16:creationId xmlns:a16="http://schemas.microsoft.com/office/drawing/2014/main" id="{01B39011-5DC5-6136-D414-61A8FAC636ED}"/>
              </a:ext>
            </a:extLst>
          </p:cNvPr>
          <p:cNvPicPr>
            <a:picLocks noChangeAspect="1"/>
          </p:cNvPicPr>
          <p:nvPr/>
        </p:nvPicPr>
        <p:blipFill>
          <a:blip r:embed="rId3"/>
          <a:stretch>
            <a:fillRect/>
          </a:stretch>
        </p:blipFill>
        <p:spPr>
          <a:xfrm>
            <a:off x="8638855" y="4081778"/>
            <a:ext cx="3290142" cy="2472176"/>
          </a:xfrm>
          <a:prstGeom prst="rect">
            <a:avLst/>
          </a:prstGeom>
        </p:spPr>
      </p:pic>
      <p:sp>
        <p:nvSpPr>
          <p:cNvPr id="14" name="TextBox 13">
            <a:extLst>
              <a:ext uri="{FF2B5EF4-FFF2-40B4-BE49-F238E27FC236}">
                <a16:creationId xmlns:a16="http://schemas.microsoft.com/office/drawing/2014/main" id="{60849D32-D0D1-D61E-09D6-CBDCE664A992}"/>
              </a:ext>
            </a:extLst>
          </p:cNvPr>
          <p:cNvSpPr txBox="1"/>
          <p:nvPr/>
        </p:nvSpPr>
        <p:spPr>
          <a:xfrm>
            <a:off x="623284" y="1654446"/>
            <a:ext cx="3680816" cy="338554"/>
          </a:xfrm>
          <a:prstGeom prst="rect">
            <a:avLst/>
          </a:prstGeom>
          <a:noFill/>
        </p:spPr>
        <p:txBody>
          <a:bodyPr wrap="none" rtlCol="0">
            <a:spAutoFit/>
          </a:bodyPr>
          <a:lstStyle/>
          <a:p>
            <a:pPr marL="0" algn="l">
              <a:spcBef>
                <a:spcPts val="3000"/>
              </a:spcBef>
            </a:pPr>
            <a:r>
              <a:rPr lang="en-GB" sz="1600" noProof="0" dirty="0">
                <a:solidFill>
                  <a:prstClr val="black"/>
                </a:solidFill>
                <a:latin typeface="Helvetica" pitchFamily="2" charset="0"/>
                <a:ea typeface="Helvetica Light" charset="0"/>
                <a:cs typeface="Helvetica Light" charset="0"/>
                <a:sym typeface="Wingdings" pitchFamily="2" charset="2"/>
              </a:rPr>
              <a:t>For homogeneous cylindrical solenoid:</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71272A9D-B45D-596F-8057-C7F2082ACFCE}"/>
                  </a:ext>
                </a:extLst>
              </p:cNvPr>
              <p:cNvSpPr txBox="1"/>
              <p:nvPr/>
            </p:nvSpPr>
            <p:spPr>
              <a:xfrm>
                <a:off x="623284" y="2927461"/>
                <a:ext cx="3512063" cy="778483"/>
              </a:xfrm>
              <a:prstGeom prst="rect">
                <a:avLst/>
              </a:prstGeom>
              <a:noFill/>
            </p:spPr>
            <p:txBody>
              <a:bodyPr wrap="square">
                <a:spAutoFit/>
              </a:bodyPr>
              <a:lstStyle/>
              <a:p>
                <a:pPr/>
                <a14:m>
                  <m:oMathPara xmlns:m="http://schemas.openxmlformats.org/officeDocument/2006/math">
                    <m:oMathParaPr>
                      <m:jc m:val="left"/>
                    </m:oMathParaPr>
                    <m:oMath>
                      <m:r>
                        <a:rPr lang="en-GB" sz="1700" b="0" i="1" noProof="0" smtClean="0">
                          <a:solidFill>
                            <a:prstClr val="black"/>
                          </a:solidFill>
                          <a:latin typeface="Cambria Math" panose="02040503050406030204" pitchFamily="18" charset="0"/>
                          <a:ea typeface="Helvetica Light" charset="0"/>
                          <a:cs typeface="Helvetica Light" charset="0"/>
                          <a:sym typeface="Wingdings" pitchFamily="2" charset="2"/>
                        </a:rPr>
                        <m:t>𝐸</m:t>
                      </m:r>
                      <m:r>
                        <a:rPr lang="en-GB" sz="1700" b="0" i="1" noProof="0" smtClean="0">
                          <a:solidFill>
                            <a:prstClr val="black"/>
                          </a:solidFill>
                          <a:latin typeface="Cambria Math" panose="02040503050406030204" pitchFamily="18" charset="0"/>
                          <a:ea typeface="Helvetica Light" charset="0"/>
                          <a:cs typeface="Helvetica Light" charset="0"/>
                          <a:sym typeface="Wingdings" pitchFamily="2" charset="2"/>
                        </a:rPr>
                        <m:t>=</m:t>
                      </m:r>
                      <m:nary>
                        <m:naryPr>
                          <m:limLoc m:val="undOvr"/>
                          <m:subHide m:val="on"/>
                          <m:supHide m:val="on"/>
                          <m:ctrlPr>
                            <a:rPr lang="en-GB" sz="1700" b="0" i="1" noProof="0" smtClean="0">
                              <a:solidFill>
                                <a:prstClr val="black"/>
                              </a:solidFill>
                              <a:latin typeface="Cambria Math" panose="02040503050406030204" pitchFamily="18" charset="0"/>
                              <a:sym typeface="Wingdings" pitchFamily="2" charset="2"/>
                            </a:rPr>
                          </m:ctrlPr>
                        </m:naryPr>
                        <m:sub/>
                        <m:sup/>
                        <m:e>
                          <m:f>
                            <m:fPr>
                              <m:ctrlPr>
                                <a:rPr lang="en-GB" sz="1700" i="1" noProof="0" smtClean="0">
                                  <a:solidFill>
                                    <a:prstClr val="black"/>
                                  </a:solidFill>
                                  <a:latin typeface="Cambria Math" panose="02040503050406030204" pitchFamily="18" charset="0"/>
                                  <a:ea typeface="Cambria Math" panose="02040503050406030204" pitchFamily="18" charset="0"/>
                                  <a:sym typeface="Wingdings" pitchFamily="2" charset="2"/>
                                </a:rPr>
                              </m:ctrlPr>
                            </m:fPr>
                            <m:num>
                              <m:sSup>
                                <m:sSupPr>
                                  <m:ctrlPr>
                                    <a:rPr lang="en-GB" sz="1700" i="1" noProof="0" smtClean="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700" i="1" noProof="0" smtClean="0">
                                      <a:solidFill>
                                        <a:prstClr val="black"/>
                                      </a:solidFill>
                                      <a:latin typeface="Cambria Math" panose="02040503050406030204" pitchFamily="18" charset="0"/>
                                      <a:ea typeface="Cambria Math" panose="02040503050406030204" pitchFamily="18" charset="0"/>
                                      <a:sym typeface="Wingdings" pitchFamily="2" charset="2"/>
                                    </a:rPr>
                                    <m:t>𝐵</m:t>
                                  </m:r>
                                </m:e>
                                <m:sup>
                                  <m:r>
                                    <a:rPr lang="en-GB" sz="1700" i="1" noProof="0" smtClean="0">
                                      <a:solidFill>
                                        <a:prstClr val="black"/>
                                      </a:solidFill>
                                      <a:latin typeface="Cambria Math" panose="02040503050406030204" pitchFamily="18" charset="0"/>
                                      <a:ea typeface="Cambria Math" panose="02040503050406030204" pitchFamily="18" charset="0"/>
                                      <a:sym typeface="Wingdings" pitchFamily="2" charset="2"/>
                                    </a:rPr>
                                    <m:t>2</m:t>
                                  </m:r>
                                </m:sup>
                              </m:sSup>
                            </m:num>
                            <m:den>
                              <m:r>
                                <a:rPr lang="en-GB" sz="1700" i="1" noProof="0" smtClean="0">
                                  <a:solidFill>
                                    <a:prstClr val="black"/>
                                  </a:solidFill>
                                  <a:latin typeface="Cambria Math" panose="02040503050406030204" pitchFamily="18" charset="0"/>
                                  <a:ea typeface="Cambria Math" panose="02040503050406030204" pitchFamily="18" charset="0"/>
                                  <a:sym typeface="Wingdings" pitchFamily="2" charset="2"/>
                                </a:rPr>
                                <m:t>2</m:t>
                              </m:r>
                              <m:sSub>
                                <m:sSubPr>
                                  <m:ctrlPr>
                                    <a:rPr lang="en-GB" sz="1700"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700" i="1" noProof="0" smtClean="0">
                                      <a:solidFill>
                                        <a:prstClr val="black"/>
                                      </a:solidFill>
                                      <a:latin typeface="Cambria Math" panose="02040503050406030204" pitchFamily="18" charset="0"/>
                                      <a:ea typeface="Cambria Math" panose="02040503050406030204" pitchFamily="18" charset="0"/>
                                      <a:sym typeface="Wingdings" pitchFamily="2" charset="2"/>
                                    </a:rPr>
                                    <m:t>𝜇</m:t>
                                  </m:r>
                                </m:e>
                                <m:sub>
                                  <m:r>
                                    <a:rPr lang="en-GB" sz="1700" i="1" noProof="0" smtClean="0">
                                      <a:solidFill>
                                        <a:prstClr val="black"/>
                                      </a:solidFill>
                                      <a:latin typeface="Cambria Math" panose="02040503050406030204" pitchFamily="18" charset="0"/>
                                      <a:ea typeface="Cambria Math" panose="02040503050406030204" pitchFamily="18" charset="0"/>
                                      <a:sym typeface="Wingdings" pitchFamily="2" charset="2"/>
                                    </a:rPr>
                                    <m:t>0</m:t>
                                  </m:r>
                                </m:sub>
                              </m:sSub>
                            </m:den>
                          </m:f>
                          <m:r>
                            <a:rPr lang="en-GB" sz="1700" b="0" i="1" noProof="0" smtClean="0">
                              <a:solidFill>
                                <a:prstClr val="black"/>
                              </a:solidFill>
                              <a:latin typeface="Cambria Math" panose="02040503050406030204" pitchFamily="18" charset="0"/>
                              <a:ea typeface="Cambria Math" panose="02040503050406030204" pitchFamily="18" charset="0"/>
                              <a:sym typeface="Wingdings" pitchFamily="2" charset="2"/>
                            </a:rPr>
                            <m:t>𝑑𝑉</m:t>
                          </m:r>
                        </m:e>
                      </m:nary>
                      <m:r>
                        <a:rPr lang="en-GB" sz="1700" b="0" i="1" noProof="0" smtClean="0">
                          <a:solidFill>
                            <a:prstClr val="black"/>
                          </a:solidFill>
                          <a:latin typeface="Cambria Math" panose="02040503050406030204" pitchFamily="18" charset="0"/>
                          <a:ea typeface="Helvetica Light" charset="0"/>
                          <a:cs typeface="Helvetica Light" charset="0"/>
                          <a:sym typeface="Wingdings" pitchFamily="2" charset="2"/>
                        </a:rPr>
                        <m:t> </m:t>
                      </m:r>
                      <m:r>
                        <a:rPr lang="en-GB" sz="1700" b="0" i="1" noProof="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f>
                        <m:fPr>
                          <m:ctrlPr>
                            <a:rPr lang="en-GB" sz="1700" b="0" i="1" noProof="0" smtClean="0">
                              <a:solidFill>
                                <a:prstClr val="black"/>
                              </a:solidFill>
                              <a:latin typeface="Cambria Math" panose="02040503050406030204" pitchFamily="18" charset="0"/>
                              <a:ea typeface="Cambria Math" panose="02040503050406030204" pitchFamily="18" charset="0"/>
                              <a:sym typeface="Wingdings" pitchFamily="2" charset="2"/>
                            </a:rPr>
                          </m:ctrlPr>
                        </m:fPr>
                        <m:num>
                          <m:sSup>
                            <m:sSupPr>
                              <m:ctrlPr>
                                <a:rPr lang="en-GB" sz="1700" b="0" i="1" noProof="0" smtClean="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700" b="0" i="1" noProof="0" smtClean="0">
                                  <a:solidFill>
                                    <a:prstClr val="black"/>
                                  </a:solidFill>
                                  <a:latin typeface="Cambria Math" panose="02040503050406030204" pitchFamily="18" charset="0"/>
                                  <a:ea typeface="Cambria Math" panose="02040503050406030204" pitchFamily="18" charset="0"/>
                                  <a:sym typeface="Wingdings" pitchFamily="2" charset="2"/>
                                </a:rPr>
                                <m:t>𝐵</m:t>
                              </m:r>
                            </m:e>
                            <m:sup>
                              <m:r>
                                <a:rPr lang="en-GB" sz="1700" b="0" i="1" noProof="0" smtClean="0">
                                  <a:solidFill>
                                    <a:prstClr val="black"/>
                                  </a:solidFill>
                                  <a:latin typeface="Cambria Math" panose="02040503050406030204" pitchFamily="18" charset="0"/>
                                  <a:ea typeface="Cambria Math" panose="02040503050406030204" pitchFamily="18" charset="0"/>
                                  <a:sym typeface="Wingdings" pitchFamily="2" charset="2"/>
                                </a:rPr>
                                <m:t>2</m:t>
                              </m:r>
                            </m:sup>
                          </m:sSup>
                        </m:num>
                        <m:den>
                          <m:r>
                            <a:rPr lang="en-GB" sz="1700" b="0" i="1" noProof="0" smtClean="0">
                              <a:solidFill>
                                <a:prstClr val="black"/>
                              </a:solidFill>
                              <a:latin typeface="Cambria Math" panose="02040503050406030204" pitchFamily="18" charset="0"/>
                              <a:ea typeface="Cambria Math" panose="02040503050406030204" pitchFamily="18" charset="0"/>
                              <a:sym typeface="Wingdings" pitchFamily="2" charset="2"/>
                            </a:rPr>
                            <m:t>2</m:t>
                          </m:r>
                          <m:sSub>
                            <m:sSubPr>
                              <m:ctrlPr>
                                <a:rPr lang="en-GB" sz="1700" b="0"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700" b="0" i="1" noProof="0" smtClean="0">
                                  <a:solidFill>
                                    <a:prstClr val="black"/>
                                  </a:solidFill>
                                  <a:latin typeface="Cambria Math" panose="02040503050406030204" pitchFamily="18" charset="0"/>
                                  <a:ea typeface="Cambria Math" panose="02040503050406030204" pitchFamily="18" charset="0"/>
                                  <a:sym typeface="Wingdings" pitchFamily="2" charset="2"/>
                                </a:rPr>
                                <m:t>𝜇</m:t>
                              </m:r>
                            </m:e>
                            <m:sub>
                              <m:r>
                                <a:rPr lang="en-GB" sz="1700" b="0" i="1" noProof="0" smtClean="0">
                                  <a:solidFill>
                                    <a:prstClr val="black"/>
                                  </a:solidFill>
                                  <a:latin typeface="Cambria Math" panose="02040503050406030204" pitchFamily="18" charset="0"/>
                                  <a:ea typeface="Cambria Math" panose="02040503050406030204" pitchFamily="18" charset="0"/>
                                  <a:sym typeface="Wingdings" pitchFamily="2" charset="2"/>
                                </a:rPr>
                                <m:t>0</m:t>
                              </m:r>
                            </m:sub>
                          </m:sSub>
                        </m:den>
                      </m:f>
                      <m:r>
                        <a:rPr lang="en-GB" sz="1700" b="0" i="1" noProof="0" smtClean="0">
                          <a:solidFill>
                            <a:prstClr val="black"/>
                          </a:solidFill>
                          <a:latin typeface="Cambria Math" panose="02040503050406030204" pitchFamily="18" charset="0"/>
                          <a:ea typeface="Cambria Math" panose="02040503050406030204" pitchFamily="18" charset="0"/>
                          <a:sym typeface="Wingdings" pitchFamily="2" charset="2"/>
                        </a:rPr>
                        <m:t>𝜋</m:t>
                      </m:r>
                      <m:r>
                        <a:rPr lang="en-GB" sz="1700" b="0" i="1" noProof="0" smtClean="0">
                          <a:solidFill>
                            <a:prstClr val="black"/>
                          </a:solidFill>
                          <a:latin typeface="Cambria Math" panose="02040503050406030204" pitchFamily="18" charset="0"/>
                          <a:ea typeface="Cambria Math" panose="02040503050406030204" pitchFamily="18" charset="0"/>
                          <a:sym typeface="Wingdings" pitchFamily="2" charset="2"/>
                        </a:rPr>
                        <m:t>𝐿</m:t>
                      </m:r>
                      <m:sSup>
                        <m:sSupPr>
                          <m:ctrlPr>
                            <a:rPr lang="en-GB" sz="1700" b="0" i="1" noProof="0" smtClean="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700" b="0" i="1" noProof="0" smtClean="0">
                              <a:solidFill>
                                <a:prstClr val="black"/>
                              </a:solidFill>
                              <a:latin typeface="Cambria Math" panose="02040503050406030204" pitchFamily="18" charset="0"/>
                              <a:ea typeface="Cambria Math" panose="02040503050406030204" pitchFamily="18" charset="0"/>
                              <a:sym typeface="Wingdings" pitchFamily="2" charset="2"/>
                            </a:rPr>
                            <m:t>𝑅</m:t>
                          </m:r>
                        </m:e>
                        <m:sup>
                          <m:r>
                            <a:rPr lang="en-GB" sz="1700" b="0" i="1" noProof="0" smtClean="0">
                              <a:solidFill>
                                <a:prstClr val="black"/>
                              </a:solidFill>
                              <a:latin typeface="Cambria Math" panose="02040503050406030204" pitchFamily="18" charset="0"/>
                              <a:ea typeface="Cambria Math" panose="02040503050406030204" pitchFamily="18" charset="0"/>
                              <a:sym typeface="Wingdings" pitchFamily="2" charset="2"/>
                            </a:rPr>
                            <m:t>2</m:t>
                          </m:r>
                        </m:sup>
                      </m:sSup>
                      <m:r>
                        <a:rPr lang="en-GB" sz="1700" b="0" i="1" noProof="0" smtClean="0">
                          <a:solidFill>
                            <a:prstClr val="black"/>
                          </a:solidFill>
                          <a:latin typeface="Cambria Math" panose="02040503050406030204" pitchFamily="18" charset="0"/>
                          <a:ea typeface="Cambria Math" panose="02040503050406030204" pitchFamily="18" charset="0"/>
                          <a:sym typeface="Wingdings" pitchFamily="2" charset="2"/>
                        </a:rPr>
                        <m:t>=</m:t>
                      </m:r>
                    </m:oMath>
                  </m:oMathPara>
                </a14:m>
                <a:endParaRPr lang="en-GB" sz="1700" noProof="0" dirty="0"/>
              </a:p>
            </p:txBody>
          </p:sp>
        </mc:Choice>
        <mc:Fallback xmlns="">
          <p:sp>
            <p:nvSpPr>
              <p:cNvPr id="23" name="TextBox 22">
                <a:extLst>
                  <a:ext uri="{FF2B5EF4-FFF2-40B4-BE49-F238E27FC236}">
                    <a16:creationId xmlns:a16="http://schemas.microsoft.com/office/drawing/2014/main" id="{71272A9D-B45D-596F-8057-C7F2082ACFCE}"/>
                  </a:ext>
                </a:extLst>
              </p:cNvPr>
              <p:cNvSpPr txBox="1">
                <a:spLocks noRot="1" noChangeAspect="1" noMove="1" noResize="1" noEditPoints="1" noAdjustHandles="1" noChangeArrowheads="1" noChangeShapeType="1" noTextEdit="1"/>
              </p:cNvSpPr>
              <p:nvPr/>
            </p:nvSpPr>
            <p:spPr>
              <a:xfrm>
                <a:off x="623284" y="2927461"/>
                <a:ext cx="3512063" cy="778483"/>
              </a:xfrm>
              <a:prstGeom prst="rect">
                <a:avLst/>
              </a:prstGeom>
              <a:blipFill>
                <a:blip r:embed="rId4"/>
                <a:stretch>
                  <a:fillRect l="-11871" t="-132258" b="-188710"/>
                </a:stretch>
              </a:blipFill>
            </p:spPr>
            <p:txBody>
              <a:bodyPr/>
              <a:lstStyle/>
              <a:p>
                <a:r>
                  <a:rPr lang="en-GB">
                    <a:noFill/>
                  </a:rPr>
                  <a:t> </a:t>
                </a:r>
              </a:p>
            </p:txBody>
          </p:sp>
        </mc:Fallback>
      </mc:AlternateContent>
      <p:sp>
        <p:nvSpPr>
          <p:cNvPr id="28" name="Left Brace 27">
            <a:extLst>
              <a:ext uri="{FF2B5EF4-FFF2-40B4-BE49-F238E27FC236}">
                <a16:creationId xmlns:a16="http://schemas.microsoft.com/office/drawing/2014/main" id="{DA4EFD79-1762-B48C-5122-EB09D376B7F9}"/>
              </a:ext>
            </a:extLst>
          </p:cNvPr>
          <p:cNvSpPr/>
          <p:nvPr/>
        </p:nvSpPr>
        <p:spPr>
          <a:xfrm>
            <a:off x="3550906" y="2374282"/>
            <a:ext cx="277091" cy="1837499"/>
          </a:xfrm>
          <a:prstGeom prst="leftBrace">
            <a:avLst>
              <a:gd name="adj1" fmla="val 28333"/>
              <a:gd name="adj2" fmla="val 50000"/>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noProof="0" dirty="0"/>
          </a:p>
        </p:txBody>
      </p:sp>
      <p:sp>
        <p:nvSpPr>
          <p:cNvPr id="30" name="TextBox 29">
            <a:extLst>
              <a:ext uri="{FF2B5EF4-FFF2-40B4-BE49-F238E27FC236}">
                <a16:creationId xmlns:a16="http://schemas.microsoft.com/office/drawing/2014/main" id="{21EDBC7D-6DD2-22A2-9F71-3849E4288D38}"/>
              </a:ext>
            </a:extLst>
          </p:cNvPr>
          <p:cNvSpPr txBox="1"/>
          <p:nvPr/>
        </p:nvSpPr>
        <p:spPr>
          <a:xfrm>
            <a:off x="3827997" y="2357660"/>
            <a:ext cx="4207639" cy="777136"/>
          </a:xfrm>
          <a:prstGeom prst="rect">
            <a:avLst/>
          </a:prstGeom>
          <a:noFill/>
        </p:spPr>
        <p:txBody>
          <a:bodyPr wrap="square" rtlCol="0">
            <a:spAutoFit/>
          </a:bodyPr>
          <a:lstStyle/>
          <a:p>
            <a:pPr marL="0" algn="l">
              <a:spcBef>
                <a:spcPts val="3000"/>
              </a:spcBef>
            </a:pPr>
            <a:r>
              <a:rPr lang="en-GB" sz="1400" b="1" noProof="0" dirty="0">
                <a:solidFill>
                  <a:srgbClr val="0070C0"/>
                </a:solidFill>
                <a:latin typeface="Helvetica" pitchFamily="2" charset="0"/>
                <a:ea typeface="Helvetica Light" charset="0"/>
                <a:cs typeface="Helvetica Light" charset="0"/>
                <a:sym typeface="Wingdings" pitchFamily="2" charset="2"/>
              </a:rPr>
              <a:t>38 MJ for ATLAS</a:t>
            </a:r>
            <a:r>
              <a:rPr lang="en-GB" sz="1400" noProof="0" dirty="0">
                <a:solidFill>
                  <a:srgbClr val="0070C0"/>
                </a:solidFill>
                <a:latin typeface="Helvetica" pitchFamily="2" charset="0"/>
                <a:ea typeface="Helvetica Light" charset="0"/>
                <a:cs typeface="Helvetica Light" charset="0"/>
                <a:sym typeface="Wingdings" pitchFamily="2" charset="2"/>
              </a:rPr>
              <a:t> (B = 2 T, I = 7.7 kA, V ~ 24 m</a:t>
            </a:r>
            <a:r>
              <a:rPr lang="en-GB" sz="1400" baseline="30000" noProof="0" dirty="0">
                <a:solidFill>
                  <a:srgbClr val="0070C0"/>
                </a:solidFill>
                <a:latin typeface="Helvetica" pitchFamily="2" charset="0"/>
                <a:ea typeface="Helvetica Light" charset="0"/>
                <a:cs typeface="Helvetica Light" charset="0"/>
                <a:sym typeface="Wingdings" pitchFamily="2" charset="2"/>
              </a:rPr>
              <a:t>3</a:t>
            </a:r>
            <a:r>
              <a:rPr lang="en-GB" sz="1400" noProof="0" dirty="0">
                <a:solidFill>
                  <a:srgbClr val="0070C0"/>
                </a:solidFill>
                <a:latin typeface="Helvetica" pitchFamily="2" charset="0"/>
                <a:ea typeface="Helvetica Light" charset="0"/>
                <a:cs typeface="Helvetica Light" charset="0"/>
                <a:sym typeface="Wingdings" pitchFamily="2" charset="2"/>
              </a:rPr>
              <a:t>)</a:t>
            </a:r>
          </a:p>
          <a:p>
            <a:pPr marL="0" algn="l">
              <a:spcBef>
                <a:spcPts val="300"/>
              </a:spcBef>
            </a:pPr>
            <a:r>
              <a:rPr lang="en-GB" sz="1400" noProof="0" dirty="0">
                <a:solidFill>
                  <a:srgbClr val="0070C0"/>
                </a:solidFill>
                <a:latin typeface="Helvetica" pitchFamily="2" charset="0"/>
                <a:ea typeface="Helvetica Light" charset="0"/>
                <a:cs typeface="Helvetica Light" charset="0"/>
                <a:sym typeface="Wingdings" pitchFamily="2" charset="2"/>
              </a:rPr>
              <a:t>Extra-thin magnet (before calorimeter, 0.66 X</a:t>
            </a:r>
            <a:r>
              <a:rPr lang="en-GB" sz="1400" baseline="-25000" noProof="0" dirty="0">
                <a:solidFill>
                  <a:srgbClr val="0070C0"/>
                </a:solidFill>
                <a:latin typeface="Helvetica" pitchFamily="2" charset="0"/>
                <a:ea typeface="Helvetica Light" charset="0"/>
                <a:cs typeface="Helvetica Light" charset="0"/>
                <a:sym typeface="Wingdings" pitchFamily="2" charset="2"/>
              </a:rPr>
              <a:t>0</a:t>
            </a:r>
            <a:r>
              <a:rPr lang="en-GB" sz="1400" noProof="0" dirty="0">
                <a:solidFill>
                  <a:srgbClr val="0070C0"/>
                </a:solidFill>
                <a:latin typeface="Helvetica" pitchFamily="2" charset="0"/>
                <a:ea typeface="Helvetica Light" charset="0"/>
                <a:cs typeface="Helvetica Light" charset="0"/>
                <a:sym typeface="Wingdings" pitchFamily="2" charset="2"/>
              </a:rPr>
              <a:t>), single winding, weight : 5.5 tons</a:t>
            </a:r>
          </a:p>
        </p:txBody>
      </p:sp>
      <p:sp>
        <p:nvSpPr>
          <p:cNvPr id="32" name="TextBox 31">
            <a:extLst>
              <a:ext uri="{FF2B5EF4-FFF2-40B4-BE49-F238E27FC236}">
                <a16:creationId xmlns:a16="http://schemas.microsoft.com/office/drawing/2014/main" id="{01544818-E227-E468-9536-B7A53E99E32C}"/>
              </a:ext>
            </a:extLst>
          </p:cNvPr>
          <p:cNvSpPr txBox="1"/>
          <p:nvPr/>
        </p:nvSpPr>
        <p:spPr>
          <a:xfrm>
            <a:off x="3827997" y="3404716"/>
            <a:ext cx="4536008" cy="777136"/>
          </a:xfrm>
          <a:prstGeom prst="rect">
            <a:avLst/>
          </a:prstGeom>
          <a:noFill/>
        </p:spPr>
        <p:txBody>
          <a:bodyPr wrap="square" rtlCol="0">
            <a:spAutoFit/>
          </a:bodyPr>
          <a:lstStyle/>
          <a:p>
            <a:pPr marL="0" algn="l">
              <a:spcBef>
                <a:spcPts val="3000"/>
              </a:spcBef>
            </a:pPr>
            <a:r>
              <a:rPr lang="en-GB" sz="1400" b="1" noProof="0" dirty="0">
                <a:solidFill>
                  <a:srgbClr val="E40000"/>
                </a:solidFill>
                <a:latin typeface="Helvetica" pitchFamily="2" charset="0"/>
                <a:ea typeface="Helvetica Light" charset="0"/>
                <a:cs typeface="Helvetica Light" charset="0"/>
                <a:sym typeface="Wingdings" pitchFamily="2" charset="2"/>
              </a:rPr>
              <a:t>2’400 MJ for CMS</a:t>
            </a:r>
            <a:r>
              <a:rPr lang="en-GB" sz="1400" noProof="0" dirty="0">
                <a:solidFill>
                  <a:srgbClr val="E40000"/>
                </a:solidFill>
                <a:latin typeface="Helvetica" pitchFamily="2" charset="0"/>
                <a:ea typeface="Helvetica Light" charset="0"/>
                <a:cs typeface="Helvetica Light" charset="0"/>
                <a:sym typeface="Wingdings" pitchFamily="2" charset="2"/>
              </a:rPr>
              <a:t> (B = 3.8 T, I = 18.2 kA, V ~ 353 m</a:t>
            </a:r>
            <a:r>
              <a:rPr lang="en-GB" sz="1400" baseline="30000" noProof="0" dirty="0">
                <a:solidFill>
                  <a:srgbClr val="E40000"/>
                </a:solidFill>
                <a:latin typeface="Helvetica" pitchFamily="2" charset="0"/>
                <a:ea typeface="Helvetica Light" charset="0"/>
                <a:cs typeface="Helvetica Light" charset="0"/>
                <a:sym typeface="Wingdings" pitchFamily="2" charset="2"/>
              </a:rPr>
              <a:t>3</a:t>
            </a:r>
            <a:r>
              <a:rPr lang="en-GB" sz="1400" noProof="0" dirty="0">
                <a:solidFill>
                  <a:srgbClr val="E40000"/>
                </a:solidFill>
                <a:latin typeface="Helvetica" pitchFamily="2" charset="0"/>
                <a:ea typeface="Helvetica Light" charset="0"/>
                <a:cs typeface="Helvetica Light" charset="0"/>
                <a:sym typeface="Wingdings" pitchFamily="2" charset="2"/>
              </a:rPr>
              <a:t>)</a:t>
            </a:r>
          </a:p>
          <a:p>
            <a:pPr>
              <a:spcBef>
                <a:spcPts val="300"/>
              </a:spcBef>
            </a:pPr>
            <a:r>
              <a:rPr lang="en-GB" sz="1400" noProof="0" dirty="0">
                <a:solidFill>
                  <a:srgbClr val="E40000"/>
                </a:solidFill>
                <a:latin typeface="Helvetica" pitchFamily="2" charset="0"/>
                <a:ea typeface="Helvetica Light" charset="0"/>
                <a:cs typeface="Helvetica Light" charset="0"/>
                <a:sym typeface="Wingdings" pitchFamily="2" charset="2"/>
              </a:rPr>
              <a:t>Thicker, stabilised magnet, four windings (3.9 X</a:t>
            </a:r>
            <a:r>
              <a:rPr lang="en-GB" sz="1400" baseline="-25000" noProof="0" dirty="0">
                <a:solidFill>
                  <a:srgbClr val="E40000"/>
                </a:solidFill>
                <a:latin typeface="Helvetica" pitchFamily="2" charset="0"/>
                <a:ea typeface="Helvetica Light" charset="0"/>
                <a:cs typeface="Helvetica Light" charset="0"/>
                <a:sym typeface="Wingdings" pitchFamily="2" charset="2"/>
              </a:rPr>
              <a:t>0</a:t>
            </a:r>
            <a:r>
              <a:rPr lang="en-GB" sz="1400" noProof="0" dirty="0">
                <a:solidFill>
                  <a:srgbClr val="E40000"/>
                </a:solidFill>
                <a:latin typeface="Helvetica" pitchFamily="2" charset="0"/>
                <a:ea typeface="Helvetica Light" charset="0"/>
                <a:cs typeface="Helvetica Light" charset="0"/>
                <a:sym typeface="Wingdings" pitchFamily="2" charset="2"/>
              </a:rPr>
              <a:t>),                   weight: 220 tons </a:t>
            </a:r>
            <a:r>
              <a:rPr lang="en-GB" sz="1200" noProof="0" dirty="0">
                <a:solidFill>
                  <a:srgbClr val="E40000"/>
                </a:solidFill>
                <a:latin typeface="Helvetica" pitchFamily="2" charset="0"/>
                <a:ea typeface="Helvetica Light" charset="0"/>
                <a:cs typeface="Helvetica Light" charset="0"/>
                <a:sym typeface="Wingdings" pitchFamily="2" charset="2"/>
              </a:rPr>
              <a:t>(40 × ATLAS solenoid)</a:t>
            </a:r>
            <a:endParaRPr lang="en-GB" sz="1400" noProof="0" dirty="0">
              <a:solidFill>
                <a:srgbClr val="E40000"/>
              </a:solidFill>
              <a:latin typeface="Helvetica" pitchFamily="2" charset="0"/>
              <a:ea typeface="Helvetica Light" charset="0"/>
              <a:cs typeface="Helvetica Light" charset="0"/>
              <a:sym typeface="Wingdings" pitchFamily="2" charset="2"/>
            </a:endParaRPr>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398E2F65-BE14-00C4-B0B4-A8915AAC690F}"/>
                  </a:ext>
                </a:extLst>
              </p:cNvPr>
              <p:cNvSpPr txBox="1"/>
              <p:nvPr/>
            </p:nvSpPr>
            <p:spPr>
              <a:xfrm>
                <a:off x="734291" y="4641274"/>
                <a:ext cx="6788727" cy="738664"/>
              </a:xfrm>
              <a:prstGeom prst="rect">
                <a:avLst/>
              </a:prstGeom>
              <a:noFill/>
            </p:spPr>
            <p:txBody>
              <a:bodyPr wrap="square" rtlCol="0">
                <a:spAutoFit/>
              </a:bodyPr>
              <a:lstStyle/>
              <a:p>
                <a:pPr>
                  <a:spcBef>
                    <a:spcPts val="3000"/>
                  </a:spcBef>
                </a:pPr>
                <a:r>
                  <a:rPr lang="en-GB" sz="1400" noProof="0" dirty="0">
                    <a:solidFill>
                      <a:prstClr val="black"/>
                    </a:solidFill>
                    <a:latin typeface="Helvetica" pitchFamily="2" charset="0"/>
                    <a:ea typeface="Helvetica Light" charset="0"/>
                    <a:cs typeface="Helvetica Light" charset="0"/>
                    <a:sym typeface="Wingdings" pitchFamily="2" charset="2"/>
                  </a:rPr>
                  <a:t>The 3.5 times larger magnetic pressure </a:t>
                </a:r>
                <a14:m>
                  <m:oMath xmlns:m="http://schemas.openxmlformats.org/officeDocument/2006/math">
                    <m:f>
                      <m:fPr>
                        <m:type m:val="lin"/>
                        <m:ctrlPr>
                          <a:rPr lang="en-GB" sz="1400" i="1" noProof="0" smtClean="0">
                            <a:solidFill>
                              <a:prstClr val="black"/>
                            </a:solidFill>
                            <a:latin typeface="Cambria Math" panose="02040503050406030204" pitchFamily="18" charset="0"/>
                            <a:ea typeface="Cambria Math" panose="02040503050406030204" pitchFamily="18" charset="0"/>
                            <a:sym typeface="Wingdings" pitchFamily="2" charset="2"/>
                          </a:rPr>
                        </m:ctrlPr>
                      </m:fPr>
                      <m:num>
                        <m:sSup>
                          <m:sSupPr>
                            <m:ctrlPr>
                              <a:rPr lang="en-GB" sz="1400" i="1" noProof="0" smtClean="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400" i="1" noProof="0" smtClean="0">
                                <a:solidFill>
                                  <a:prstClr val="black"/>
                                </a:solidFill>
                                <a:latin typeface="Cambria Math" panose="02040503050406030204" pitchFamily="18" charset="0"/>
                                <a:ea typeface="Cambria Math" panose="02040503050406030204" pitchFamily="18" charset="0"/>
                                <a:sym typeface="Wingdings" pitchFamily="2" charset="2"/>
                              </a:rPr>
                              <m:t>𝐵</m:t>
                            </m:r>
                          </m:e>
                          <m:sup>
                            <m:r>
                              <a:rPr lang="en-GB" sz="1400" i="1" noProof="0" smtClean="0">
                                <a:solidFill>
                                  <a:prstClr val="black"/>
                                </a:solidFill>
                                <a:latin typeface="Cambria Math" panose="02040503050406030204" pitchFamily="18" charset="0"/>
                                <a:ea typeface="Cambria Math" panose="02040503050406030204" pitchFamily="18" charset="0"/>
                                <a:sym typeface="Wingdings" pitchFamily="2" charset="2"/>
                              </a:rPr>
                              <m:t>2</m:t>
                            </m:r>
                          </m:sup>
                        </m:sSup>
                      </m:num>
                      <m:den>
                        <m:d>
                          <m:dPr>
                            <m:ctrlPr>
                              <a:rPr lang="en-GB" sz="1400" i="1" noProof="0" smtClean="0">
                                <a:solidFill>
                                  <a:prstClr val="black"/>
                                </a:solidFill>
                                <a:latin typeface="Cambria Math" panose="02040503050406030204" pitchFamily="18" charset="0"/>
                                <a:ea typeface="Cambria Math" panose="02040503050406030204" pitchFamily="18" charset="0"/>
                                <a:sym typeface="Wingdings" pitchFamily="2" charset="2"/>
                              </a:rPr>
                            </m:ctrlPr>
                          </m:dPr>
                          <m:e>
                            <m:r>
                              <a:rPr lang="en-GB" sz="1400" i="1" noProof="0" smtClean="0">
                                <a:solidFill>
                                  <a:prstClr val="black"/>
                                </a:solidFill>
                                <a:latin typeface="Cambria Math" panose="02040503050406030204" pitchFamily="18" charset="0"/>
                                <a:ea typeface="Cambria Math" panose="02040503050406030204" pitchFamily="18" charset="0"/>
                                <a:sym typeface="Wingdings" pitchFamily="2" charset="2"/>
                              </a:rPr>
                              <m:t>2</m:t>
                            </m:r>
                            <m:sSub>
                              <m:sSubPr>
                                <m:ctrlPr>
                                  <a:rPr lang="en-GB" sz="1400"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400" i="1" noProof="0" smtClean="0">
                                    <a:solidFill>
                                      <a:prstClr val="black"/>
                                    </a:solidFill>
                                    <a:latin typeface="Cambria Math" panose="02040503050406030204" pitchFamily="18" charset="0"/>
                                    <a:ea typeface="Cambria Math" panose="02040503050406030204" pitchFamily="18" charset="0"/>
                                    <a:sym typeface="Wingdings" pitchFamily="2" charset="2"/>
                                  </a:rPr>
                                  <m:t>𝜇</m:t>
                                </m:r>
                              </m:e>
                              <m:sub>
                                <m:r>
                                  <a:rPr lang="en-GB" sz="1400" i="1" noProof="0" smtClean="0">
                                    <a:solidFill>
                                      <a:prstClr val="black"/>
                                    </a:solidFill>
                                    <a:latin typeface="Cambria Math" panose="02040503050406030204" pitchFamily="18" charset="0"/>
                                    <a:ea typeface="Cambria Math" panose="02040503050406030204" pitchFamily="18" charset="0"/>
                                    <a:sym typeface="Wingdings" pitchFamily="2" charset="2"/>
                                  </a:rPr>
                                  <m:t>0</m:t>
                                </m:r>
                              </m:sub>
                            </m:sSub>
                          </m:e>
                        </m:d>
                      </m:den>
                    </m:f>
                    <m:r>
                      <a:rPr lang="en-GB" sz="1400" i="1" noProof="0" smtClean="0">
                        <a:solidFill>
                          <a:prstClr val="black"/>
                        </a:solidFill>
                        <a:latin typeface="Cambria Math" panose="02040503050406030204" pitchFamily="18" charset="0"/>
                        <a:ea typeface="Cambria Math" panose="02040503050406030204" pitchFamily="18" charset="0"/>
                        <a:sym typeface="Wingdings" pitchFamily="2" charset="2"/>
                      </a:rPr>
                      <m:t> </m:t>
                    </m:r>
                  </m:oMath>
                </a14:m>
                <a:r>
                  <a:rPr lang="en-GB" sz="1400" noProof="0" dirty="0">
                    <a:solidFill>
                      <a:prstClr val="black"/>
                    </a:solidFill>
                    <a:latin typeface="Helvetica" pitchFamily="2" charset="0"/>
                    <a:ea typeface="Helvetica Light" charset="0"/>
                    <a:cs typeface="Helvetica Light" charset="0"/>
                    <a:sym typeface="Wingdings" pitchFamily="2" charset="2"/>
                  </a:rPr>
                  <a:t>per unit volume in CMS requires substantial mechanical reinforcement: the magnetic field is effectively trying to expand the coil</a:t>
                </a:r>
              </a:p>
            </p:txBody>
          </p:sp>
        </mc:Choice>
        <mc:Fallback xmlns="">
          <p:sp>
            <p:nvSpPr>
              <p:cNvPr id="33" name="TextBox 32">
                <a:extLst>
                  <a:ext uri="{FF2B5EF4-FFF2-40B4-BE49-F238E27FC236}">
                    <a16:creationId xmlns:a16="http://schemas.microsoft.com/office/drawing/2014/main" id="{398E2F65-BE14-00C4-B0B4-A8915AAC690F}"/>
                  </a:ext>
                </a:extLst>
              </p:cNvPr>
              <p:cNvSpPr txBox="1">
                <a:spLocks noRot="1" noChangeAspect="1" noMove="1" noResize="1" noEditPoints="1" noAdjustHandles="1" noChangeArrowheads="1" noChangeShapeType="1" noTextEdit="1"/>
              </p:cNvSpPr>
              <p:nvPr/>
            </p:nvSpPr>
            <p:spPr>
              <a:xfrm>
                <a:off x="734291" y="4641274"/>
                <a:ext cx="6788727" cy="738664"/>
              </a:xfrm>
              <a:prstGeom prst="rect">
                <a:avLst/>
              </a:prstGeom>
              <a:blipFill>
                <a:blip r:embed="rId5"/>
                <a:stretch>
                  <a:fillRect l="-187" t="-44068" b="-1186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39B436F-6438-4EF6-B5A5-C84D6BFB9176}"/>
                  </a:ext>
                </a:extLst>
              </p:cNvPr>
              <p:cNvSpPr txBox="1"/>
              <p:nvPr/>
            </p:nvSpPr>
            <p:spPr>
              <a:xfrm>
                <a:off x="128462" y="6481743"/>
                <a:ext cx="4006885" cy="276999"/>
              </a:xfrm>
              <a:prstGeom prst="rect">
                <a:avLst/>
              </a:prstGeom>
              <a:noFill/>
            </p:spPr>
            <p:txBody>
              <a:bodyPr wrap="square">
                <a:spAutoFit/>
              </a:bodyPr>
              <a:lstStyle/>
              <a:p>
                <a14:m>
                  <m:oMath xmlns:m="http://schemas.openxmlformats.org/officeDocument/2006/math">
                    <m:sSub>
                      <m:sSubPr>
                        <m:ctrlPr>
                          <a:rPr lang="en-GB" sz="1200" b="0" i="0">
                            <a:solidFill>
                              <a:schemeClr val="tx1">
                                <a:lumMod val="50000"/>
                                <a:lumOff val="50000"/>
                              </a:schemeClr>
                            </a:solidFill>
                            <a:latin typeface="Cambria Math" panose="02040503050406030204" pitchFamily="18" charset="0"/>
                          </a:rPr>
                        </m:ctrlPr>
                      </m:sSubPr>
                      <m:e>
                        <m:r>
                          <m:rPr>
                            <m:sty m:val="p"/>
                          </m:rPr>
                          <a:rPr lang="en-GB" sz="1200" b="0" i="0">
                            <a:solidFill>
                              <a:schemeClr val="tx1">
                                <a:lumMod val="50000"/>
                                <a:lumOff val="50000"/>
                              </a:schemeClr>
                            </a:solidFill>
                            <a:latin typeface="Cambria Math" panose="02040503050406030204" pitchFamily="18" charset="0"/>
                          </a:rPr>
                          <m:t>μ</m:t>
                        </m:r>
                      </m:e>
                      <m:sub>
                        <m:r>
                          <a:rPr lang="en-GB" sz="1200" b="0" i="0">
                            <a:solidFill>
                              <a:schemeClr val="tx1">
                                <a:lumMod val="50000"/>
                                <a:lumOff val="50000"/>
                              </a:schemeClr>
                            </a:solidFill>
                            <a:latin typeface="Cambria Math" panose="02040503050406030204" pitchFamily="18" charset="0"/>
                          </a:rPr>
                          <m:t>0</m:t>
                        </m:r>
                      </m:sub>
                    </m:sSub>
                    <m:r>
                      <a:rPr lang="en-GB" sz="1200" b="0" i="0">
                        <a:solidFill>
                          <a:schemeClr val="tx1">
                            <a:lumMod val="50000"/>
                            <a:lumOff val="50000"/>
                          </a:schemeClr>
                        </a:solidFill>
                        <a:latin typeface="Cambria Math" panose="02040503050406030204" pitchFamily="18" charset="0"/>
                      </a:rPr>
                      <m:t>≈1.2</m:t>
                    </m:r>
                    <m:r>
                      <a:rPr lang="en-US" sz="1200" b="0" i="0" smtClean="0">
                        <a:solidFill>
                          <a:schemeClr val="tx1">
                            <a:lumMod val="50000"/>
                            <a:lumOff val="50000"/>
                          </a:schemeClr>
                        </a:solidFill>
                        <a:latin typeface="Cambria Math" panose="02040503050406030204" pitchFamily="18" charset="0"/>
                      </a:rPr>
                      <m:t>6</m:t>
                    </m:r>
                    <m:r>
                      <a:rPr lang="en-GB" sz="1200" b="0" i="0" smtClean="0">
                        <a:solidFill>
                          <a:schemeClr val="tx1">
                            <a:lumMod val="50000"/>
                            <a:lumOff val="50000"/>
                          </a:schemeClr>
                        </a:solidFill>
                        <a:latin typeface="Cambria Math" panose="02040503050406030204" pitchFamily="18" charset="0"/>
                        <a:ea typeface="Cambria Math" panose="02040503050406030204" pitchFamily="18" charset="0"/>
                      </a:rPr>
                      <m:t>∙</m:t>
                    </m:r>
                    <m:sSup>
                      <m:sSupPr>
                        <m:ctrlPr>
                          <a:rPr lang="en-GB" sz="1200" b="0" i="0">
                            <a:solidFill>
                              <a:schemeClr val="tx1">
                                <a:lumMod val="50000"/>
                                <a:lumOff val="50000"/>
                              </a:schemeClr>
                            </a:solidFill>
                            <a:latin typeface="Cambria Math" panose="02040503050406030204" pitchFamily="18" charset="0"/>
                          </a:rPr>
                        </m:ctrlPr>
                      </m:sSupPr>
                      <m:e>
                        <m:r>
                          <a:rPr lang="en-GB" sz="1200" b="0" i="0">
                            <a:solidFill>
                              <a:schemeClr val="tx1">
                                <a:lumMod val="50000"/>
                                <a:lumOff val="50000"/>
                              </a:schemeClr>
                            </a:solidFill>
                            <a:latin typeface="Cambria Math" panose="02040503050406030204" pitchFamily="18" charset="0"/>
                          </a:rPr>
                          <m:t>10</m:t>
                        </m:r>
                      </m:e>
                      <m:sup>
                        <m:r>
                          <a:rPr lang="en-GB" sz="1200" b="0" i="0">
                            <a:solidFill>
                              <a:schemeClr val="tx1">
                                <a:lumMod val="50000"/>
                                <a:lumOff val="50000"/>
                              </a:schemeClr>
                            </a:solidFill>
                            <a:latin typeface="Cambria Math" panose="02040503050406030204" pitchFamily="18" charset="0"/>
                          </a:rPr>
                          <m:t>−6</m:t>
                        </m:r>
                      </m:sup>
                    </m:sSup>
                    <m:r>
                      <a:rPr lang="en-GB" sz="1200" b="0" i="0">
                        <a:solidFill>
                          <a:schemeClr val="tx1">
                            <a:lumMod val="50000"/>
                            <a:lumOff val="50000"/>
                          </a:schemeClr>
                        </a:solidFill>
                        <a:latin typeface="Cambria Math" panose="02040503050406030204" pitchFamily="18" charset="0"/>
                      </a:rPr>
                      <m:t> </m:t>
                    </m:r>
                    <m:r>
                      <m:rPr>
                        <m:sty m:val="p"/>
                      </m:rPr>
                      <a:rPr lang="en-GB" sz="1200" b="0" i="0">
                        <a:solidFill>
                          <a:schemeClr val="tx1">
                            <a:lumMod val="50000"/>
                            <a:lumOff val="50000"/>
                          </a:schemeClr>
                        </a:solidFill>
                        <a:latin typeface="Cambria Math" panose="02040503050406030204" pitchFamily="18" charset="0"/>
                      </a:rPr>
                      <m:t>N</m:t>
                    </m:r>
                    <m:r>
                      <a:rPr lang="en-GB" sz="1200" b="0" i="0">
                        <a:solidFill>
                          <a:schemeClr val="tx1">
                            <a:lumMod val="50000"/>
                            <a:lumOff val="50000"/>
                          </a:schemeClr>
                        </a:solidFill>
                        <a:latin typeface="Cambria Math" panose="02040503050406030204" pitchFamily="18" charset="0"/>
                      </a:rPr>
                      <m:t>/</m:t>
                    </m:r>
                    <m:sSup>
                      <m:sSupPr>
                        <m:ctrlPr>
                          <a:rPr lang="en-GB" sz="1200" b="0" i="0">
                            <a:solidFill>
                              <a:schemeClr val="tx1">
                                <a:lumMod val="50000"/>
                                <a:lumOff val="50000"/>
                              </a:schemeClr>
                            </a:solidFill>
                            <a:latin typeface="Cambria Math" panose="02040503050406030204" pitchFamily="18" charset="0"/>
                          </a:rPr>
                        </m:ctrlPr>
                      </m:sSupPr>
                      <m:e>
                        <m:r>
                          <m:rPr>
                            <m:sty m:val="p"/>
                          </m:rPr>
                          <a:rPr lang="en-GB" sz="1200" b="0" i="0">
                            <a:solidFill>
                              <a:schemeClr val="tx1">
                                <a:lumMod val="50000"/>
                                <a:lumOff val="50000"/>
                              </a:schemeClr>
                            </a:solidFill>
                            <a:latin typeface="Cambria Math" panose="02040503050406030204" pitchFamily="18" charset="0"/>
                          </a:rPr>
                          <m:t>A</m:t>
                        </m:r>
                      </m:e>
                      <m:sup>
                        <m:r>
                          <a:rPr lang="en-GB" sz="1200" b="0" i="0">
                            <a:solidFill>
                              <a:schemeClr val="tx1">
                                <a:lumMod val="50000"/>
                                <a:lumOff val="50000"/>
                              </a:schemeClr>
                            </a:solidFill>
                            <a:latin typeface="Cambria Math" panose="02040503050406030204" pitchFamily="18" charset="0"/>
                          </a:rPr>
                          <m:t>2</m:t>
                        </m:r>
                      </m:sup>
                    </m:sSup>
                  </m:oMath>
                </a14:m>
                <a:r>
                  <a:rPr lang="en-GB" sz="1200" dirty="0">
                    <a:solidFill>
                      <a:schemeClr val="tx1">
                        <a:lumMod val="50000"/>
                        <a:lumOff val="50000"/>
                      </a:schemeClr>
                    </a:solidFill>
                    <a:latin typeface="Helvetica Light" panose="020B0403020202020204" pitchFamily="34" charset="0"/>
                  </a:rPr>
                  <a:t> is the </a:t>
                </a:r>
                <a:r>
                  <a:rPr lang="en-CH" sz="1200" dirty="0">
                    <a:solidFill>
                      <a:schemeClr val="tx1">
                        <a:lumMod val="50000"/>
                        <a:lumOff val="50000"/>
                      </a:schemeClr>
                    </a:solidFill>
                    <a:latin typeface="Helvetica Light" panose="020B0403020202020204" pitchFamily="34" charset="0"/>
                  </a:rPr>
                  <a:t>vacuum permeability</a:t>
                </a:r>
                <a:endParaRPr lang="en-GB" sz="1200" dirty="0">
                  <a:solidFill>
                    <a:schemeClr val="tx1">
                      <a:lumMod val="50000"/>
                      <a:lumOff val="50000"/>
                    </a:schemeClr>
                  </a:solidFill>
                  <a:latin typeface="Helvetica Light" panose="020B0403020202020204" pitchFamily="34" charset="0"/>
                </a:endParaRPr>
              </a:p>
            </p:txBody>
          </p:sp>
        </mc:Choice>
        <mc:Fallback xmlns="">
          <p:sp>
            <p:nvSpPr>
              <p:cNvPr id="10" name="TextBox 9">
                <a:extLst>
                  <a:ext uri="{FF2B5EF4-FFF2-40B4-BE49-F238E27FC236}">
                    <a16:creationId xmlns:a16="http://schemas.microsoft.com/office/drawing/2014/main" id="{039B436F-6438-4EF6-B5A5-C84D6BFB9176}"/>
                  </a:ext>
                </a:extLst>
              </p:cNvPr>
              <p:cNvSpPr txBox="1">
                <a:spLocks noRot="1" noChangeAspect="1" noMove="1" noResize="1" noEditPoints="1" noAdjustHandles="1" noChangeArrowheads="1" noChangeShapeType="1" noTextEdit="1"/>
              </p:cNvSpPr>
              <p:nvPr/>
            </p:nvSpPr>
            <p:spPr>
              <a:xfrm>
                <a:off x="128462" y="6481743"/>
                <a:ext cx="4006885" cy="276999"/>
              </a:xfrm>
              <a:prstGeom prst="rect">
                <a:avLst/>
              </a:prstGeom>
              <a:blipFill>
                <a:blip r:embed="rId6"/>
                <a:stretch>
                  <a:fillRect b="-13043"/>
                </a:stretch>
              </a:blipFill>
            </p:spPr>
            <p:txBody>
              <a:bodyPr/>
              <a:lstStyle/>
              <a:p>
                <a:r>
                  <a:rPr lang="en-GB">
                    <a:noFill/>
                  </a:rPr>
                  <a:t> </a:t>
                </a:r>
              </a:p>
            </p:txBody>
          </p:sp>
        </mc:Fallback>
      </mc:AlternateContent>
      <p:sp>
        <p:nvSpPr>
          <p:cNvPr id="11" name="Left Brace 10">
            <a:extLst>
              <a:ext uri="{FF2B5EF4-FFF2-40B4-BE49-F238E27FC236}">
                <a16:creationId xmlns:a16="http://schemas.microsoft.com/office/drawing/2014/main" id="{56E4829D-01FD-385C-9CAB-B1216F1EF28A}"/>
              </a:ext>
            </a:extLst>
          </p:cNvPr>
          <p:cNvSpPr/>
          <p:nvPr/>
        </p:nvSpPr>
        <p:spPr>
          <a:xfrm rot="16200000">
            <a:off x="1457726" y="3443080"/>
            <a:ext cx="118682" cy="407046"/>
          </a:xfrm>
          <a:prstGeom prst="leftBrace">
            <a:avLst>
              <a:gd name="adj1" fmla="val 48809"/>
              <a:gd name="adj2" fmla="val 50000"/>
            </a:avLst>
          </a:prstGeom>
          <a:ln w="9525">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DB4725F-9BB9-0702-E95D-D3E728BF769B}"/>
                  </a:ext>
                </a:extLst>
              </p:cNvPr>
              <p:cNvSpPr txBox="1"/>
              <p:nvPr/>
            </p:nvSpPr>
            <p:spPr>
              <a:xfrm>
                <a:off x="948363" y="3719647"/>
                <a:ext cx="2505440" cy="705771"/>
              </a:xfrm>
              <a:prstGeom prst="rect">
                <a:avLst/>
              </a:prstGeom>
              <a:noFill/>
            </p:spPr>
            <p:txBody>
              <a:bodyPr wrap="square" rtlCol="0">
                <a:spAutoFit/>
              </a:bodyPr>
              <a:lstStyle/>
              <a:p>
                <a:pPr marL="0" algn="l">
                  <a:spcBef>
                    <a:spcPts val="3000"/>
                  </a:spcBef>
                </a:pPr>
                <a:r>
                  <a:rPr lang="en-GB" sz="1200" dirty="0">
                    <a:solidFill>
                      <a:schemeClr val="tx1">
                        <a:lumMod val="50000"/>
                        <a:lumOff val="50000"/>
                      </a:schemeClr>
                    </a:solidFill>
                    <a:latin typeface="Helvetica Light" panose="020B0403020202020204" pitchFamily="34" charset="0"/>
                    <a:ea typeface="Helvetica Light" charset="0"/>
                    <a:cs typeface="Helvetica Light" charset="0"/>
                    <a:sym typeface="Wingdings" pitchFamily="2" charset="2"/>
                  </a:rPr>
                  <a:t>Energy density </a:t>
                </a:r>
              </a:p>
              <a:p>
                <a:endParaRPr lang="en-GB" sz="400" b="0" i="0" dirty="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endParaRPr>
              </a:p>
              <a:p>
                <a:pPr>
                  <a:spcBef>
                    <a:spcPts val="3000"/>
                  </a:spcBef>
                </a:pPr>
                <a14:m>
                  <m:oMathPara xmlns:m="http://schemas.openxmlformats.org/officeDocument/2006/math">
                    <m:oMathParaPr>
                      <m:jc m:val="left"/>
                    </m:oMathParaPr>
                    <m:oMath>
                      <m:d>
                        <m:dPr>
                          <m:begChr m:val="["/>
                          <m:endChr m:val="]"/>
                          <m:ctrlPr>
                            <a:rPr lang="en-GB" sz="1200" b="0" i="1"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ctrlPr>
                        </m:dPr>
                        <m:e>
                          <m:f>
                            <m:fPr>
                              <m:ctrlPr>
                                <a:rPr lang="en-GB" sz="1200" b="0" i="0"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ctrlPr>
                            </m:fPr>
                            <m:num>
                              <m:r>
                                <m:rPr>
                                  <m:sty m:val="p"/>
                                </m:rPr>
                                <a:rPr lang="en-GB" sz="1200" b="0" i="0"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T</m:t>
                              </m:r>
                              <m:r>
                                <a:rPr lang="en-GB" sz="1200" b="0" i="0" baseline="30000"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2</m:t>
                              </m:r>
                              <m:r>
                                <m:rPr>
                                  <m:sty m:val="p"/>
                                </m:rPr>
                                <a:rPr lang="en-GB" sz="1200" b="0" i="0"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A</m:t>
                              </m:r>
                              <m:r>
                                <a:rPr lang="en-GB" sz="1200" b="0" i="0" baseline="30000"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2</m:t>
                              </m:r>
                            </m:num>
                            <m:den>
                              <m:r>
                                <m:rPr>
                                  <m:sty m:val="p"/>
                                </m:rPr>
                                <a:rPr lang="en-GB" sz="1200" b="0" i="0"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N</m:t>
                              </m:r>
                            </m:den>
                          </m:f>
                        </m:e>
                      </m:d>
                      <m:r>
                        <a:rPr lang="en-GB" sz="1200" b="0" i="0"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 </m:t>
                      </m:r>
                      <m:d>
                        <m:dPr>
                          <m:begChr m:val="["/>
                          <m:endChr m:val="]"/>
                          <m:ctrlPr>
                            <a:rPr lang="en-GB" sz="1200" b="0" i="1"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ctrlPr>
                        </m:dPr>
                        <m:e>
                          <m:f>
                            <m:fPr>
                              <m:ctrlPr>
                                <a:rPr lang="en-GB" sz="1200" b="0" i="0"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ctrlPr>
                            </m:fPr>
                            <m:num>
                              <m:r>
                                <m:rPr>
                                  <m:sty m:val="p"/>
                                </m:rPr>
                                <a:rPr lang="en-GB" sz="1200" b="0" i="0"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J</m:t>
                              </m:r>
                            </m:num>
                            <m:den>
                              <m:r>
                                <m:rPr>
                                  <m:sty m:val="p"/>
                                </m:rPr>
                                <a:rPr lang="en-GB" sz="1200" b="0" i="0"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m</m:t>
                              </m:r>
                              <m:r>
                                <a:rPr lang="en-GB" sz="1200" b="0" i="0" baseline="30000"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3</m:t>
                              </m:r>
                            </m:den>
                          </m:f>
                        </m:e>
                      </m:d>
                      <m:r>
                        <a:rPr lang="en-US" sz="1200" b="0" i="0"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m:t>
                      </m:r>
                      <m:d>
                        <m:dPr>
                          <m:begChr m:val="["/>
                          <m:endChr m:val="]"/>
                          <m:ctrlPr>
                            <a:rPr lang="en-US" sz="1200" b="0" i="1"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ctrlPr>
                        </m:dPr>
                        <m:e>
                          <m:f>
                            <m:fPr>
                              <m:ctrlPr>
                                <a:rPr lang="en-US" sz="1200" b="0" i="0"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ctrlPr>
                            </m:fPr>
                            <m:num>
                              <m:r>
                                <m:rPr>
                                  <m:sty m:val="p"/>
                                </m:rPr>
                                <a:rPr lang="en-US" sz="1200" b="0" i="0"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N</m:t>
                              </m:r>
                              <m:r>
                                <a:rPr lang="en-US" sz="1200" b="0" i="1" dirty="0" smtClean="0">
                                  <a:solidFill>
                                    <a:schemeClr val="tx1">
                                      <a:lumMod val="50000"/>
                                      <a:lumOff val="50000"/>
                                    </a:schemeClr>
                                  </a:solidFill>
                                  <a:latin typeface="Cambria Math" panose="02040503050406030204" pitchFamily="18" charset="0"/>
                                  <a:ea typeface="Cambria Math" panose="02040503050406030204" pitchFamily="18" charset="0"/>
                                  <a:cs typeface="Helvetica Light" charset="0"/>
                                  <a:sym typeface="Wingdings" pitchFamily="2" charset="2"/>
                                </a:rPr>
                                <m:t>∙</m:t>
                              </m:r>
                              <m:r>
                                <m:rPr>
                                  <m:sty m:val="p"/>
                                </m:rPr>
                                <a:rPr lang="en-US" sz="1200" b="0" i="0" dirty="0" smtClean="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m</m:t>
                              </m:r>
                            </m:num>
                            <m:den>
                              <m:r>
                                <m:rPr>
                                  <m:sty m:val="p"/>
                                </m:rPr>
                                <a:rPr lang="en-GB" sz="1200" dirty="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m</m:t>
                              </m:r>
                              <m:r>
                                <a:rPr lang="en-GB" sz="1200" baseline="30000" dirty="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3</m:t>
                              </m:r>
                            </m:den>
                          </m:f>
                        </m:e>
                      </m:d>
                      <m:r>
                        <a:rPr lang="en-US" sz="1200" dirty="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m:t>
                      </m:r>
                      <m:r>
                        <m:rPr>
                          <m:sty m:val="p"/>
                        </m:rPr>
                        <a:rPr lang="en-US" sz="1200" dirty="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Pa</m:t>
                      </m:r>
                      <m:r>
                        <a:rPr lang="en-US" sz="1200" dirty="0">
                          <a:solidFill>
                            <a:schemeClr val="tx1">
                              <a:lumMod val="50000"/>
                              <a:lumOff val="50000"/>
                            </a:schemeClr>
                          </a:solidFill>
                          <a:latin typeface="Cambria Math" panose="02040503050406030204" pitchFamily="18" charset="0"/>
                          <a:ea typeface="Helvetica Light" charset="0"/>
                          <a:cs typeface="Helvetica Light" charset="0"/>
                          <a:sym typeface="Wingdings" pitchFamily="2" charset="2"/>
                        </a:rPr>
                        <m:t>]</m:t>
                      </m:r>
                    </m:oMath>
                  </m:oMathPara>
                </a14:m>
                <a:endParaRPr lang="en-GB" sz="1200" dirty="0">
                  <a:solidFill>
                    <a:schemeClr val="tx1">
                      <a:lumMod val="50000"/>
                      <a:lumOff val="50000"/>
                    </a:schemeClr>
                  </a:solidFill>
                  <a:latin typeface="Helvetica Light" panose="020B0403020202020204" pitchFamily="34" charset="0"/>
                  <a:ea typeface="Helvetica Light" charset="0"/>
                  <a:cs typeface="Helvetica Light" charset="0"/>
                  <a:sym typeface="Wingdings" pitchFamily="2" charset="2"/>
                </a:endParaRPr>
              </a:p>
            </p:txBody>
          </p:sp>
        </mc:Choice>
        <mc:Fallback xmlns="">
          <p:sp>
            <p:nvSpPr>
              <p:cNvPr id="12" name="TextBox 11">
                <a:extLst>
                  <a:ext uri="{FF2B5EF4-FFF2-40B4-BE49-F238E27FC236}">
                    <a16:creationId xmlns:a16="http://schemas.microsoft.com/office/drawing/2014/main" id="{2DB4725F-9BB9-0702-E95D-D3E728BF769B}"/>
                  </a:ext>
                </a:extLst>
              </p:cNvPr>
              <p:cNvSpPr txBox="1">
                <a:spLocks noRot="1" noChangeAspect="1" noMove="1" noResize="1" noEditPoints="1" noAdjustHandles="1" noChangeArrowheads="1" noChangeShapeType="1" noTextEdit="1"/>
              </p:cNvSpPr>
              <p:nvPr/>
            </p:nvSpPr>
            <p:spPr>
              <a:xfrm>
                <a:off x="948363" y="3719647"/>
                <a:ext cx="2505440" cy="705771"/>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744705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15FE7-F833-1C90-D7F5-85B59F9F229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F42A7C-441C-F0C2-9283-5E08D060F321}"/>
              </a:ext>
            </a:extLst>
          </p:cNvPr>
          <p:cNvSpPr>
            <a:spLocks noGrp="1"/>
          </p:cNvSpPr>
          <p:nvPr>
            <p:ph type="sldNum" sz="quarter" idx="4"/>
          </p:nvPr>
        </p:nvSpPr>
        <p:spPr/>
        <p:txBody>
          <a:bodyPr/>
          <a:lstStyle/>
          <a:p>
            <a:pPr>
              <a:defRPr/>
            </a:pPr>
            <a:fld id="{611C2F03-9E95-40C9-A99F-3C4F7EE8CF2A}" type="slidenum">
              <a:rPr lang="en-GB" noProof="0" smtClean="0"/>
              <a:pPr>
                <a:defRPr/>
              </a:pPr>
              <a:t>12</a:t>
            </a:fld>
            <a:endParaRPr lang="en-GB" noProof="0" dirty="0"/>
          </a:p>
        </p:txBody>
      </p:sp>
      <p:sp>
        <p:nvSpPr>
          <p:cNvPr id="3" name="TextBox 2">
            <a:extLst>
              <a:ext uri="{FF2B5EF4-FFF2-40B4-BE49-F238E27FC236}">
                <a16:creationId xmlns:a16="http://schemas.microsoft.com/office/drawing/2014/main" id="{43B6B648-ADC5-DD79-87AF-C8A7ADD331C5}"/>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Particle detector basics — Charged particle measurement</a:t>
            </a:r>
            <a:endParaRPr lang="en-GB" sz="2800" noProof="0" dirty="0">
              <a:solidFill>
                <a:srgbClr val="0D7FBF"/>
              </a:solidFill>
              <a:latin typeface="Helvetica Light" pitchFamily="2" charset="0"/>
              <a:ea typeface="Trebuchet MS" pitchFamily="-84" charset="0"/>
              <a:cs typeface="Helvetica Light"/>
            </a:endParaRPr>
          </a:p>
        </p:txBody>
      </p:sp>
      <p:grpSp>
        <p:nvGrpSpPr>
          <p:cNvPr id="121" name="Group 120">
            <a:extLst>
              <a:ext uri="{FF2B5EF4-FFF2-40B4-BE49-F238E27FC236}">
                <a16:creationId xmlns:a16="http://schemas.microsoft.com/office/drawing/2014/main" id="{6CBCD5F6-509D-FC8C-3E24-79DD321C8F50}"/>
              </a:ext>
            </a:extLst>
          </p:cNvPr>
          <p:cNvGrpSpPr/>
          <p:nvPr/>
        </p:nvGrpSpPr>
        <p:grpSpPr>
          <a:xfrm>
            <a:off x="558582" y="1674485"/>
            <a:ext cx="4768850" cy="3287712"/>
            <a:chOff x="2088073" y="1785144"/>
            <a:chExt cx="4768850" cy="3287712"/>
          </a:xfrm>
        </p:grpSpPr>
        <p:pic>
          <p:nvPicPr>
            <p:cNvPr id="122" name="Picture 211">
              <a:extLst>
                <a:ext uri="{FF2B5EF4-FFF2-40B4-BE49-F238E27FC236}">
                  <a16:creationId xmlns:a16="http://schemas.microsoft.com/office/drawing/2014/main" id="{7F66261D-46EA-746D-99DE-59A1102E7F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9048" y="1785144"/>
              <a:ext cx="4587875" cy="32845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 name="Rectangle 212">
              <a:extLst>
                <a:ext uri="{FF2B5EF4-FFF2-40B4-BE49-F238E27FC236}">
                  <a16:creationId xmlns:a16="http://schemas.microsoft.com/office/drawing/2014/main" id="{A99ED5EA-EA4E-F46B-9BD4-CDA6FD8148E0}"/>
                </a:ext>
              </a:extLst>
            </p:cNvPr>
            <p:cNvSpPr>
              <a:spLocks noChangeArrowheads="1"/>
            </p:cNvSpPr>
            <p:nvPr/>
          </p:nvSpPr>
          <p:spPr bwMode="auto">
            <a:xfrm>
              <a:off x="2223011" y="2775744"/>
              <a:ext cx="269875" cy="17557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24" name="Rectangle 213">
              <a:extLst>
                <a:ext uri="{FF2B5EF4-FFF2-40B4-BE49-F238E27FC236}">
                  <a16:creationId xmlns:a16="http://schemas.microsoft.com/office/drawing/2014/main" id="{15B340CD-E150-F1B6-CA89-0CDAD36CDC4A}"/>
                </a:ext>
              </a:extLst>
            </p:cNvPr>
            <p:cNvSpPr>
              <a:spLocks noChangeArrowheads="1"/>
            </p:cNvSpPr>
            <p:nvPr/>
          </p:nvSpPr>
          <p:spPr bwMode="auto">
            <a:xfrm>
              <a:off x="5688523" y="2450306"/>
              <a:ext cx="269875" cy="1687512"/>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5" name="Rectangle 214">
              <a:extLst>
                <a:ext uri="{FF2B5EF4-FFF2-40B4-BE49-F238E27FC236}">
                  <a16:creationId xmlns:a16="http://schemas.microsoft.com/office/drawing/2014/main" id="{00220645-0840-48BA-893F-347AD9ED49FB}"/>
                </a:ext>
              </a:extLst>
            </p:cNvPr>
            <p:cNvSpPr>
              <a:spLocks noChangeArrowheads="1"/>
            </p:cNvSpPr>
            <p:nvPr/>
          </p:nvSpPr>
          <p:spPr bwMode="auto">
            <a:xfrm>
              <a:off x="3439036" y="3136106"/>
              <a:ext cx="1373188" cy="2698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6" name="Text Box 215">
              <a:extLst>
                <a:ext uri="{FF2B5EF4-FFF2-40B4-BE49-F238E27FC236}">
                  <a16:creationId xmlns:a16="http://schemas.microsoft.com/office/drawing/2014/main" id="{3F4CFF56-D623-6098-EADB-804563F5A54E}"/>
                </a:ext>
              </a:extLst>
            </p:cNvPr>
            <p:cNvSpPr txBox="1">
              <a:spLocks noChangeArrowheads="1"/>
            </p:cNvSpPr>
            <p:nvPr/>
          </p:nvSpPr>
          <p:spPr bwMode="auto">
            <a:xfrm>
              <a:off x="2088073" y="3182144"/>
              <a:ext cx="666750" cy="46384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chemeClr val="accent2"/>
                  </a:solidFill>
                  <a:latin typeface="Helvetica" pitchFamily="2" charset="0"/>
                </a:rPr>
                <a:t> O(300  </a:t>
              </a:r>
            </a:p>
            <a:p>
              <a:r>
                <a:rPr lang="en-GB" sz="1200" noProof="0" dirty="0">
                  <a:solidFill>
                    <a:schemeClr val="accent2"/>
                  </a:solidFill>
                  <a:latin typeface="Helvetica" pitchFamily="2" charset="0"/>
                  <a:sym typeface="Symbol" pitchFamily="2" charset="2"/>
                </a:rPr>
                <a:t>    m)</a:t>
              </a:r>
            </a:p>
          </p:txBody>
        </p:sp>
        <p:sp>
          <p:nvSpPr>
            <p:cNvPr id="127" name="Rectangle 216">
              <a:extLst>
                <a:ext uri="{FF2B5EF4-FFF2-40B4-BE49-F238E27FC236}">
                  <a16:creationId xmlns:a16="http://schemas.microsoft.com/office/drawing/2014/main" id="{E305FA26-001A-6E40-61D9-B10EFD4AC1D3}"/>
                </a:ext>
              </a:extLst>
            </p:cNvPr>
            <p:cNvSpPr>
              <a:spLocks noChangeArrowheads="1"/>
            </p:cNvSpPr>
            <p:nvPr/>
          </p:nvSpPr>
          <p:spPr bwMode="auto">
            <a:xfrm>
              <a:off x="5328161" y="4620419"/>
              <a:ext cx="450850" cy="2254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8" name="Rectangle 217">
              <a:extLst>
                <a:ext uri="{FF2B5EF4-FFF2-40B4-BE49-F238E27FC236}">
                  <a16:creationId xmlns:a16="http://schemas.microsoft.com/office/drawing/2014/main" id="{081B2E44-D734-6C61-615A-EFE4F580ED74}"/>
                </a:ext>
              </a:extLst>
            </p:cNvPr>
            <p:cNvSpPr>
              <a:spLocks noChangeArrowheads="1"/>
            </p:cNvSpPr>
            <p:nvPr/>
          </p:nvSpPr>
          <p:spPr bwMode="auto">
            <a:xfrm>
              <a:off x="4474086" y="3361531"/>
              <a:ext cx="450850" cy="2254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9" name="Rectangle 218">
              <a:extLst>
                <a:ext uri="{FF2B5EF4-FFF2-40B4-BE49-F238E27FC236}">
                  <a16:creationId xmlns:a16="http://schemas.microsoft.com/office/drawing/2014/main" id="{8439AAE3-5A11-30FF-D358-C48AD53A044F}"/>
                </a:ext>
              </a:extLst>
            </p:cNvPr>
            <p:cNvSpPr>
              <a:spLocks noChangeArrowheads="1"/>
            </p:cNvSpPr>
            <p:nvPr/>
          </p:nvSpPr>
          <p:spPr bwMode="auto">
            <a:xfrm>
              <a:off x="4910648" y="2659856"/>
              <a:ext cx="450850" cy="2254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0" name="Rectangle 219">
              <a:extLst>
                <a:ext uri="{FF2B5EF4-FFF2-40B4-BE49-F238E27FC236}">
                  <a16:creationId xmlns:a16="http://schemas.microsoft.com/office/drawing/2014/main" id="{616F0EC0-6017-BF3A-9714-FEE8CFE99C77}"/>
                </a:ext>
              </a:extLst>
            </p:cNvPr>
            <p:cNvSpPr>
              <a:spLocks noChangeArrowheads="1"/>
            </p:cNvSpPr>
            <p:nvPr/>
          </p:nvSpPr>
          <p:spPr bwMode="auto">
            <a:xfrm>
              <a:off x="2943736" y="2450306"/>
              <a:ext cx="2835275" cy="1698625"/>
            </a:xfrm>
            <a:prstGeom prst="rect">
              <a:avLst/>
            </a:prstGeom>
            <a:solidFill>
              <a:srgbClr val="E1F0FF"/>
            </a:solidFill>
            <a:ln>
              <a:noFill/>
            </a:ln>
            <a:effectLst/>
            <a:extLst>
              <a:ext uri="{91240B29-F687-4F45-9708-019B960494DF}">
                <a14:hiddenLine xmlns:a14="http://schemas.microsoft.com/office/drawing/2010/main" w="3175"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1" name="Rectangle 220">
              <a:extLst>
                <a:ext uri="{FF2B5EF4-FFF2-40B4-BE49-F238E27FC236}">
                  <a16:creationId xmlns:a16="http://schemas.microsoft.com/office/drawing/2014/main" id="{FD081B27-4032-6870-741A-116071097474}"/>
                </a:ext>
              </a:extLst>
            </p:cNvPr>
            <p:cNvSpPr>
              <a:spLocks noChangeArrowheads="1"/>
            </p:cNvSpPr>
            <p:nvPr/>
          </p:nvSpPr>
          <p:spPr bwMode="auto">
            <a:xfrm>
              <a:off x="2943736" y="4148931"/>
              <a:ext cx="2835275" cy="112712"/>
            </a:xfrm>
            <a:prstGeom prst="rect">
              <a:avLst/>
            </a:prstGeom>
            <a:solidFill>
              <a:srgbClr val="BDDEFF"/>
            </a:solidFill>
            <a:ln w="317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2" name="Rectangle 221">
              <a:extLst>
                <a:ext uri="{FF2B5EF4-FFF2-40B4-BE49-F238E27FC236}">
                  <a16:creationId xmlns:a16="http://schemas.microsoft.com/office/drawing/2014/main" id="{C5A6CF72-C1E1-6E29-FA93-9774118E00F0}"/>
                </a:ext>
              </a:extLst>
            </p:cNvPr>
            <p:cNvSpPr>
              <a:spLocks noChangeArrowheads="1"/>
            </p:cNvSpPr>
            <p:nvPr/>
          </p:nvSpPr>
          <p:spPr bwMode="auto">
            <a:xfrm>
              <a:off x="4113723" y="2448719"/>
              <a:ext cx="482600" cy="111125"/>
            </a:xfrm>
            <a:prstGeom prst="rect">
              <a:avLst/>
            </a:prstGeom>
            <a:solidFill>
              <a:srgbClr val="FFD9B3"/>
            </a:solidFill>
            <a:ln w="317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3" name="Rectangle 222">
              <a:extLst>
                <a:ext uri="{FF2B5EF4-FFF2-40B4-BE49-F238E27FC236}">
                  <a16:creationId xmlns:a16="http://schemas.microsoft.com/office/drawing/2014/main" id="{BE1EB2BF-1FA4-FE66-3FDB-AB2E481D85FA}"/>
                </a:ext>
              </a:extLst>
            </p:cNvPr>
            <p:cNvSpPr>
              <a:spLocks noChangeArrowheads="1"/>
            </p:cNvSpPr>
            <p:nvPr/>
          </p:nvSpPr>
          <p:spPr bwMode="auto">
            <a:xfrm>
              <a:off x="5082098" y="2448719"/>
              <a:ext cx="471488" cy="111125"/>
            </a:xfrm>
            <a:prstGeom prst="rect">
              <a:avLst/>
            </a:prstGeom>
            <a:solidFill>
              <a:srgbClr val="FFD9B3"/>
            </a:solidFill>
            <a:ln w="317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4" name="Rectangle 223">
              <a:extLst>
                <a:ext uri="{FF2B5EF4-FFF2-40B4-BE49-F238E27FC236}">
                  <a16:creationId xmlns:a16="http://schemas.microsoft.com/office/drawing/2014/main" id="{1CCA06F3-0396-2AEC-A83F-7A52EBCE2B11}"/>
                </a:ext>
              </a:extLst>
            </p:cNvPr>
            <p:cNvSpPr>
              <a:spLocks noChangeArrowheads="1"/>
            </p:cNvSpPr>
            <p:nvPr/>
          </p:nvSpPr>
          <p:spPr bwMode="auto">
            <a:xfrm>
              <a:off x="5112261" y="4379119"/>
              <a:ext cx="882650" cy="458787"/>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5" name="Rectangle 224">
              <a:extLst>
                <a:ext uri="{FF2B5EF4-FFF2-40B4-BE49-F238E27FC236}">
                  <a16:creationId xmlns:a16="http://schemas.microsoft.com/office/drawing/2014/main" id="{6555224B-5231-3F3A-DA88-749C1377F43A}"/>
                </a:ext>
              </a:extLst>
            </p:cNvPr>
            <p:cNvSpPr>
              <a:spLocks noChangeArrowheads="1"/>
            </p:cNvSpPr>
            <p:nvPr/>
          </p:nvSpPr>
          <p:spPr bwMode="auto">
            <a:xfrm>
              <a:off x="4543936" y="1994694"/>
              <a:ext cx="203200" cy="32385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6" name="Rectangle 225">
              <a:extLst>
                <a:ext uri="{FF2B5EF4-FFF2-40B4-BE49-F238E27FC236}">
                  <a16:creationId xmlns:a16="http://schemas.microsoft.com/office/drawing/2014/main" id="{F26C6D38-12F3-B8CE-D2CB-F533671213C0}"/>
                </a:ext>
              </a:extLst>
            </p:cNvPr>
            <p:cNvSpPr>
              <a:spLocks noChangeArrowheads="1"/>
            </p:cNvSpPr>
            <p:nvPr/>
          </p:nvSpPr>
          <p:spPr bwMode="auto">
            <a:xfrm>
              <a:off x="5823461" y="3901281"/>
              <a:ext cx="882650" cy="3587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7" name="Line 226">
              <a:extLst>
                <a:ext uri="{FF2B5EF4-FFF2-40B4-BE49-F238E27FC236}">
                  <a16:creationId xmlns:a16="http://schemas.microsoft.com/office/drawing/2014/main" id="{184D1A48-6276-4BCB-F867-3C24A2CFC0AF}"/>
                </a:ext>
              </a:extLst>
            </p:cNvPr>
            <p:cNvSpPr>
              <a:spLocks noChangeShapeType="1"/>
            </p:cNvSpPr>
            <p:nvPr/>
          </p:nvSpPr>
          <p:spPr bwMode="auto">
            <a:xfrm>
              <a:off x="2943736" y="2326481"/>
              <a:ext cx="0" cy="2024062"/>
            </a:xfrm>
            <a:prstGeom prst="line">
              <a:avLst/>
            </a:prstGeom>
            <a:noFill/>
            <a:ln w="31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8" name="Text Box 227">
              <a:extLst>
                <a:ext uri="{FF2B5EF4-FFF2-40B4-BE49-F238E27FC236}">
                  <a16:creationId xmlns:a16="http://schemas.microsoft.com/office/drawing/2014/main" id="{3B4577C8-0B48-BCF6-BD6C-2DEAE8DAFBEB}"/>
                </a:ext>
              </a:extLst>
            </p:cNvPr>
            <p:cNvSpPr txBox="1">
              <a:spLocks noChangeArrowheads="1"/>
            </p:cNvSpPr>
            <p:nvPr/>
          </p:nvSpPr>
          <p:spPr bwMode="auto">
            <a:xfrm>
              <a:off x="5958398" y="3940969"/>
              <a:ext cx="765175" cy="27918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chemeClr val="accent2"/>
                  </a:solidFill>
                  <a:latin typeface="Helvetica" pitchFamily="2" charset="0"/>
                </a:rPr>
                <a:t>n</a:t>
              </a:r>
              <a:r>
                <a:rPr lang="en-GB" sz="1200" baseline="30000" noProof="0" dirty="0">
                  <a:solidFill>
                    <a:schemeClr val="accent2"/>
                  </a:solidFill>
                  <a:latin typeface="Helvetica" pitchFamily="2" charset="0"/>
                </a:rPr>
                <a:t>+</a:t>
              </a:r>
              <a:r>
                <a:rPr lang="en-GB" sz="1200" noProof="0" dirty="0">
                  <a:solidFill>
                    <a:schemeClr val="accent2"/>
                  </a:solidFill>
                  <a:latin typeface="Helvetica" pitchFamily="2" charset="0"/>
                </a:rPr>
                <a:t> type</a:t>
              </a:r>
              <a:endParaRPr lang="en-GB" sz="1200" noProof="0" dirty="0">
                <a:solidFill>
                  <a:schemeClr val="accent2"/>
                </a:solidFill>
                <a:latin typeface="Helvetica" pitchFamily="2" charset="0"/>
                <a:sym typeface="Symbol" pitchFamily="2" charset="2"/>
              </a:endParaRPr>
            </a:p>
          </p:txBody>
        </p:sp>
        <p:sp>
          <p:nvSpPr>
            <p:cNvPr id="139" name="Line 228">
              <a:extLst>
                <a:ext uri="{FF2B5EF4-FFF2-40B4-BE49-F238E27FC236}">
                  <a16:creationId xmlns:a16="http://schemas.microsoft.com/office/drawing/2014/main" id="{A9D2A93F-FF81-19B2-9CAB-2269D9F75F3F}"/>
                </a:ext>
              </a:extLst>
            </p:cNvPr>
            <p:cNvSpPr>
              <a:spLocks noChangeShapeType="1"/>
            </p:cNvSpPr>
            <p:nvPr/>
          </p:nvSpPr>
          <p:spPr bwMode="auto">
            <a:xfrm flipV="1">
              <a:off x="5779011" y="4080669"/>
              <a:ext cx="225425" cy="90487"/>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0" name="Text Box 229">
              <a:extLst>
                <a:ext uri="{FF2B5EF4-FFF2-40B4-BE49-F238E27FC236}">
                  <a16:creationId xmlns:a16="http://schemas.microsoft.com/office/drawing/2014/main" id="{5420CEE3-20E1-7635-2E07-598D7D242D31}"/>
                </a:ext>
              </a:extLst>
            </p:cNvPr>
            <p:cNvSpPr txBox="1">
              <a:spLocks noChangeArrowheads="1"/>
            </p:cNvSpPr>
            <p:nvPr/>
          </p:nvSpPr>
          <p:spPr bwMode="auto">
            <a:xfrm>
              <a:off x="5980623" y="3136106"/>
              <a:ext cx="765175" cy="463846"/>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chemeClr val="accent2"/>
                  </a:solidFill>
                  <a:latin typeface="Helvetica" pitchFamily="2" charset="0"/>
                </a:rPr>
                <a:t>n type bulk</a:t>
              </a:r>
              <a:endParaRPr lang="en-GB" sz="1200" noProof="0" dirty="0">
                <a:solidFill>
                  <a:schemeClr val="accent2"/>
                </a:solidFill>
                <a:latin typeface="Helvetica" pitchFamily="2" charset="0"/>
                <a:sym typeface="Symbol" pitchFamily="2" charset="2"/>
              </a:endParaRPr>
            </a:p>
          </p:txBody>
        </p:sp>
        <p:sp>
          <p:nvSpPr>
            <p:cNvPr id="141" name="Line 230">
              <a:extLst>
                <a:ext uri="{FF2B5EF4-FFF2-40B4-BE49-F238E27FC236}">
                  <a16:creationId xmlns:a16="http://schemas.microsoft.com/office/drawing/2014/main" id="{4F38212A-4001-3323-E321-E7D599729C28}"/>
                </a:ext>
              </a:extLst>
            </p:cNvPr>
            <p:cNvSpPr>
              <a:spLocks noChangeShapeType="1"/>
            </p:cNvSpPr>
            <p:nvPr/>
          </p:nvSpPr>
          <p:spPr bwMode="auto">
            <a:xfrm flipV="1">
              <a:off x="5553586" y="3293269"/>
              <a:ext cx="45085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2" name="Rectangle 231">
              <a:extLst>
                <a:ext uri="{FF2B5EF4-FFF2-40B4-BE49-F238E27FC236}">
                  <a16:creationId xmlns:a16="http://schemas.microsoft.com/office/drawing/2014/main" id="{F367884E-504D-ED82-3408-4020620532DB}"/>
                </a:ext>
              </a:extLst>
            </p:cNvPr>
            <p:cNvSpPr>
              <a:spLocks noChangeArrowheads="1"/>
            </p:cNvSpPr>
            <p:nvPr/>
          </p:nvSpPr>
          <p:spPr bwMode="auto">
            <a:xfrm>
              <a:off x="5869498" y="2370931"/>
              <a:ext cx="882650" cy="3587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3" name="Text Box 232">
              <a:extLst>
                <a:ext uri="{FF2B5EF4-FFF2-40B4-BE49-F238E27FC236}">
                  <a16:creationId xmlns:a16="http://schemas.microsoft.com/office/drawing/2014/main" id="{A854D798-42DB-17E2-ACDA-0588B75B7199}"/>
                </a:ext>
              </a:extLst>
            </p:cNvPr>
            <p:cNvSpPr txBox="1">
              <a:spLocks noChangeArrowheads="1"/>
            </p:cNvSpPr>
            <p:nvPr/>
          </p:nvSpPr>
          <p:spPr bwMode="auto">
            <a:xfrm>
              <a:off x="5980623" y="2359819"/>
              <a:ext cx="765175" cy="27918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rgbClr val="FF0000"/>
                  </a:solidFill>
                  <a:latin typeface="Helvetica" pitchFamily="2" charset="0"/>
                </a:rPr>
                <a:t>p</a:t>
              </a:r>
              <a:r>
                <a:rPr lang="en-GB" sz="1200" baseline="30000" noProof="0" dirty="0">
                  <a:solidFill>
                    <a:srgbClr val="FF0000"/>
                  </a:solidFill>
                  <a:latin typeface="Helvetica" pitchFamily="2" charset="0"/>
                </a:rPr>
                <a:t>+</a:t>
              </a:r>
              <a:r>
                <a:rPr lang="en-GB" sz="1200" noProof="0" dirty="0">
                  <a:solidFill>
                    <a:srgbClr val="FF0000"/>
                  </a:solidFill>
                  <a:latin typeface="Helvetica" pitchFamily="2" charset="0"/>
                </a:rPr>
                <a:t> type</a:t>
              </a:r>
              <a:endParaRPr lang="en-GB" sz="1200" noProof="0" dirty="0">
                <a:solidFill>
                  <a:srgbClr val="FF0000"/>
                </a:solidFill>
                <a:latin typeface="Helvetica" pitchFamily="2" charset="0"/>
                <a:sym typeface="Symbol" pitchFamily="2" charset="2"/>
              </a:endParaRPr>
            </a:p>
          </p:txBody>
        </p:sp>
        <p:sp>
          <p:nvSpPr>
            <p:cNvPr id="144" name="Line 233">
              <a:extLst>
                <a:ext uri="{FF2B5EF4-FFF2-40B4-BE49-F238E27FC236}">
                  <a16:creationId xmlns:a16="http://schemas.microsoft.com/office/drawing/2014/main" id="{D860BC19-4B2B-AB0F-CFC2-BD4100345EFA}"/>
                </a:ext>
              </a:extLst>
            </p:cNvPr>
            <p:cNvSpPr>
              <a:spLocks noChangeShapeType="1"/>
            </p:cNvSpPr>
            <p:nvPr/>
          </p:nvSpPr>
          <p:spPr bwMode="auto">
            <a:xfrm flipV="1">
              <a:off x="5553586" y="2505869"/>
              <a:ext cx="450850" cy="0"/>
            </a:xfrm>
            <a:prstGeom prst="line">
              <a:avLst/>
            </a:prstGeom>
            <a:noFill/>
            <a:ln w="31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5" name="Rectangle 234">
              <a:extLst>
                <a:ext uri="{FF2B5EF4-FFF2-40B4-BE49-F238E27FC236}">
                  <a16:creationId xmlns:a16="http://schemas.microsoft.com/office/drawing/2014/main" id="{74EBC719-78F2-134F-0AFD-60D1FD90A3BF}"/>
                </a:ext>
              </a:extLst>
            </p:cNvPr>
            <p:cNvSpPr>
              <a:spLocks noChangeArrowheads="1"/>
            </p:cNvSpPr>
            <p:nvPr/>
          </p:nvSpPr>
          <p:spPr bwMode="auto">
            <a:xfrm>
              <a:off x="4788411" y="4756944"/>
              <a:ext cx="1981200" cy="3143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46" name="Rectangle 235">
              <a:extLst>
                <a:ext uri="{FF2B5EF4-FFF2-40B4-BE49-F238E27FC236}">
                  <a16:creationId xmlns:a16="http://schemas.microsoft.com/office/drawing/2014/main" id="{8A0A6CF7-B59D-A004-9F23-9941F1447999}"/>
                </a:ext>
              </a:extLst>
            </p:cNvPr>
            <p:cNvSpPr>
              <a:spLocks noChangeArrowheads="1"/>
            </p:cNvSpPr>
            <p:nvPr/>
          </p:nvSpPr>
          <p:spPr bwMode="auto">
            <a:xfrm>
              <a:off x="2897698" y="2204244"/>
              <a:ext cx="2847975" cy="131762"/>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47" name="AutoShape 236">
              <a:extLst>
                <a:ext uri="{FF2B5EF4-FFF2-40B4-BE49-F238E27FC236}">
                  <a16:creationId xmlns:a16="http://schemas.microsoft.com/office/drawing/2014/main" id="{02A4A868-5A9B-4EEB-0942-2EA1B7B2F86C}"/>
                </a:ext>
              </a:extLst>
            </p:cNvPr>
            <p:cNvSpPr>
              <a:spLocks/>
            </p:cNvSpPr>
            <p:nvPr/>
          </p:nvSpPr>
          <p:spPr bwMode="auto">
            <a:xfrm>
              <a:off x="2727836" y="2326481"/>
              <a:ext cx="179388" cy="2024062"/>
            </a:xfrm>
            <a:prstGeom prst="leftBrace">
              <a:avLst>
                <a:gd name="adj1" fmla="val 94027"/>
                <a:gd name="adj2" fmla="val 50000"/>
              </a:avLst>
            </a:prstGeom>
            <a:noFill/>
            <a:ln w="19050">
              <a:solidFill>
                <a:schemeClr val="accent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8" name="Rectangle 237">
              <a:extLst>
                <a:ext uri="{FF2B5EF4-FFF2-40B4-BE49-F238E27FC236}">
                  <a16:creationId xmlns:a16="http://schemas.microsoft.com/office/drawing/2014/main" id="{DFDE702D-DF9D-7E86-F597-A82270A81FEE}"/>
                </a:ext>
              </a:extLst>
            </p:cNvPr>
            <p:cNvSpPr>
              <a:spLocks noChangeArrowheads="1"/>
            </p:cNvSpPr>
            <p:nvPr/>
          </p:nvSpPr>
          <p:spPr bwMode="auto">
            <a:xfrm>
              <a:off x="4969386" y="2235994"/>
              <a:ext cx="674688" cy="90487"/>
            </a:xfrm>
            <a:prstGeom prst="rect">
              <a:avLst/>
            </a:prstGeom>
            <a:solidFill>
              <a:schemeClr val="tx1"/>
            </a:solid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9" name="Rectangle 238">
              <a:extLst>
                <a:ext uri="{FF2B5EF4-FFF2-40B4-BE49-F238E27FC236}">
                  <a16:creationId xmlns:a16="http://schemas.microsoft.com/office/drawing/2014/main" id="{344318CC-7A30-D47B-CE8E-86BEF507FAE3}"/>
                </a:ext>
              </a:extLst>
            </p:cNvPr>
            <p:cNvSpPr>
              <a:spLocks noChangeArrowheads="1"/>
            </p:cNvSpPr>
            <p:nvPr/>
          </p:nvSpPr>
          <p:spPr bwMode="auto">
            <a:xfrm>
              <a:off x="3123123" y="2439194"/>
              <a:ext cx="482600" cy="111125"/>
            </a:xfrm>
            <a:prstGeom prst="rect">
              <a:avLst/>
            </a:prstGeom>
            <a:solidFill>
              <a:srgbClr val="FFD9B3"/>
            </a:solidFill>
            <a:ln w="317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0" name="Rectangle 239">
              <a:extLst>
                <a:ext uri="{FF2B5EF4-FFF2-40B4-BE49-F238E27FC236}">
                  <a16:creationId xmlns:a16="http://schemas.microsoft.com/office/drawing/2014/main" id="{5A4EBCAA-086B-39AC-4DC7-865516E5FC6D}"/>
                </a:ext>
              </a:extLst>
            </p:cNvPr>
            <p:cNvSpPr>
              <a:spLocks noChangeArrowheads="1"/>
            </p:cNvSpPr>
            <p:nvPr/>
          </p:nvSpPr>
          <p:spPr bwMode="auto">
            <a:xfrm>
              <a:off x="2269048" y="1785144"/>
              <a:ext cx="1304925" cy="45085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1" name="Rectangle 240">
              <a:extLst>
                <a:ext uri="{FF2B5EF4-FFF2-40B4-BE49-F238E27FC236}">
                  <a16:creationId xmlns:a16="http://schemas.microsoft.com/office/drawing/2014/main" id="{D9C50870-26C2-680A-C6D7-92380BC77DAA}"/>
                </a:ext>
              </a:extLst>
            </p:cNvPr>
            <p:cNvSpPr>
              <a:spLocks noChangeArrowheads="1"/>
            </p:cNvSpPr>
            <p:nvPr/>
          </p:nvSpPr>
          <p:spPr bwMode="auto">
            <a:xfrm>
              <a:off x="4023236" y="2235994"/>
              <a:ext cx="674688" cy="90487"/>
            </a:xfrm>
            <a:prstGeom prst="rect">
              <a:avLst/>
            </a:prstGeom>
            <a:solidFill>
              <a:schemeClr val="tx1"/>
            </a:solid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2" name="Rectangle 241">
              <a:extLst>
                <a:ext uri="{FF2B5EF4-FFF2-40B4-BE49-F238E27FC236}">
                  <a16:creationId xmlns:a16="http://schemas.microsoft.com/office/drawing/2014/main" id="{72222C3D-103A-72DE-15F8-0470DE9504DB}"/>
                </a:ext>
              </a:extLst>
            </p:cNvPr>
            <p:cNvSpPr>
              <a:spLocks noChangeArrowheads="1"/>
            </p:cNvSpPr>
            <p:nvPr/>
          </p:nvSpPr>
          <p:spPr bwMode="auto">
            <a:xfrm>
              <a:off x="3034223" y="2235994"/>
              <a:ext cx="674688" cy="90487"/>
            </a:xfrm>
            <a:prstGeom prst="rect">
              <a:avLst/>
            </a:prstGeom>
            <a:solidFill>
              <a:schemeClr val="tx1"/>
            </a:solid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3" name="Rectangle 242">
              <a:extLst>
                <a:ext uri="{FF2B5EF4-FFF2-40B4-BE49-F238E27FC236}">
                  <a16:creationId xmlns:a16="http://schemas.microsoft.com/office/drawing/2014/main" id="{CB0370BE-64C5-A1BD-2027-21215B5F8D58}"/>
                </a:ext>
              </a:extLst>
            </p:cNvPr>
            <p:cNvSpPr>
              <a:spLocks noChangeArrowheads="1"/>
            </p:cNvSpPr>
            <p:nvPr/>
          </p:nvSpPr>
          <p:spPr bwMode="auto">
            <a:xfrm>
              <a:off x="2943736" y="2326481"/>
              <a:ext cx="2851150" cy="125412"/>
            </a:xfrm>
            <a:prstGeom prst="rect">
              <a:avLst/>
            </a:prstGeom>
            <a:blipFill dpi="0" rotWithShape="0">
              <a:blip r:embed="rId3"/>
              <a:srcRect/>
              <a:tile tx="0" ty="0" sx="100000" sy="100000" flip="none" algn="tl"/>
            </a:blipFill>
            <a:ln w="317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4" name="Text Box 243">
              <a:extLst>
                <a:ext uri="{FF2B5EF4-FFF2-40B4-BE49-F238E27FC236}">
                  <a16:creationId xmlns:a16="http://schemas.microsoft.com/office/drawing/2014/main" id="{0E029D2B-B70A-BCAA-3166-940F8BBD652B}"/>
                </a:ext>
              </a:extLst>
            </p:cNvPr>
            <p:cNvSpPr txBox="1">
              <a:spLocks noChangeArrowheads="1"/>
            </p:cNvSpPr>
            <p:nvPr/>
          </p:nvSpPr>
          <p:spPr bwMode="auto">
            <a:xfrm>
              <a:off x="2388944" y="4455319"/>
              <a:ext cx="392113" cy="407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64008" rIns="90000" bIns="46800">
              <a:spAutoFit/>
            </a:bodyPr>
            <a:lstStyle/>
            <a:p>
              <a:pPr>
                <a:lnSpc>
                  <a:spcPct val="70000"/>
                </a:lnSpc>
              </a:pPr>
              <a:r>
                <a:rPr lang="en-GB" sz="100" noProof="0" dirty="0">
                  <a:solidFill>
                    <a:srgbClr val="FF0000"/>
                  </a:solidFill>
                  <a:cs typeface="Arial" panose="020B0604020202020204" pitchFamily="34" charset="0"/>
                </a:rPr>
                <a:t> </a:t>
              </a:r>
              <a:r>
                <a:rPr lang="en-GB" sz="2800" noProof="0" dirty="0">
                  <a:solidFill>
                    <a:srgbClr val="FF0000"/>
                  </a:solidFill>
                  <a:cs typeface="Arial" panose="020B0604020202020204" pitchFamily="34" charset="0"/>
                </a:rPr>
                <a:t>+</a:t>
              </a:r>
            </a:p>
          </p:txBody>
        </p:sp>
        <p:sp>
          <p:nvSpPr>
            <p:cNvPr id="157" name="Oval 246">
              <a:extLst>
                <a:ext uri="{FF2B5EF4-FFF2-40B4-BE49-F238E27FC236}">
                  <a16:creationId xmlns:a16="http://schemas.microsoft.com/office/drawing/2014/main" id="{E4FAC3D8-EB0D-07DB-9C14-F29D9758F7D3}"/>
                </a:ext>
              </a:extLst>
            </p:cNvPr>
            <p:cNvSpPr>
              <a:spLocks noChangeArrowheads="1"/>
            </p:cNvSpPr>
            <p:nvPr/>
          </p:nvSpPr>
          <p:spPr bwMode="auto">
            <a:xfrm>
              <a:off x="2359536" y="4450556"/>
              <a:ext cx="385763" cy="390525"/>
            </a:xfrm>
            <a:prstGeom prst="ellipse">
              <a:avLst/>
            </a:prstGeom>
            <a:noFill/>
            <a:ln w="19050" algn="ctr">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8" name="Text Box 80">
              <a:extLst>
                <a:ext uri="{FF2B5EF4-FFF2-40B4-BE49-F238E27FC236}">
                  <a16:creationId xmlns:a16="http://schemas.microsoft.com/office/drawing/2014/main" id="{0FB6469A-C970-C528-196C-687D15021F55}"/>
                </a:ext>
              </a:extLst>
            </p:cNvPr>
            <p:cNvSpPr txBox="1">
              <a:spLocks noChangeArrowheads="1"/>
            </p:cNvSpPr>
            <p:nvPr/>
          </p:nvSpPr>
          <p:spPr bwMode="auto">
            <a:xfrm>
              <a:off x="4956684" y="2674142"/>
              <a:ext cx="641350" cy="27918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rgbClr val="FF0000"/>
                  </a:solidFill>
                  <a:latin typeface="Helvetica" pitchFamily="2" charset="0"/>
                </a:rPr>
                <a:t>Holes</a:t>
              </a:r>
              <a:endParaRPr lang="en-GB" sz="1200" noProof="0" dirty="0">
                <a:solidFill>
                  <a:srgbClr val="FF0000"/>
                </a:solidFill>
                <a:latin typeface="Helvetica" pitchFamily="2" charset="0"/>
                <a:sym typeface="Symbol" pitchFamily="2" charset="2"/>
              </a:endParaRPr>
            </a:p>
          </p:txBody>
        </p:sp>
        <p:sp>
          <p:nvSpPr>
            <p:cNvPr id="159" name="Line 77">
              <a:extLst>
                <a:ext uri="{FF2B5EF4-FFF2-40B4-BE49-F238E27FC236}">
                  <a16:creationId xmlns:a16="http://schemas.microsoft.com/office/drawing/2014/main" id="{A9CAAA9B-D9BD-184B-E037-85B168CD10D8}"/>
                </a:ext>
              </a:extLst>
            </p:cNvPr>
            <p:cNvSpPr>
              <a:spLocks noChangeShapeType="1"/>
            </p:cNvSpPr>
            <p:nvPr/>
          </p:nvSpPr>
          <p:spPr bwMode="auto">
            <a:xfrm flipV="1">
              <a:off x="4980498" y="2775744"/>
              <a:ext cx="0" cy="460375"/>
            </a:xfrm>
            <a:prstGeom prst="line">
              <a:avLst/>
            </a:prstGeom>
            <a:noFill/>
            <a:ln w="25400">
              <a:solidFill>
                <a:srgbClr val="FF00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60" name="Text Box 79">
              <a:extLst>
                <a:ext uri="{FF2B5EF4-FFF2-40B4-BE49-F238E27FC236}">
                  <a16:creationId xmlns:a16="http://schemas.microsoft.com/office/drawing/2014/main" id="{BCABD816-4B13-B779-E207-BF1A66D4736E}"/>
                </a:ext>
              </a:extLst>
            </p:cNvPr>
            <p:cNvSpPr txBox="1">
              <a:spLocks noChangeArrowheads="1"/>
            </p:cNvSpPr>
            <p:nvPr/>
          </p:nvSpPr>
          <p:spPr bwMode="auto">
            <a:xfrm>
              <a:off x="3486664" y="3272637"/>
              <a:ext cx="1395413" cy="27918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r"/>
              <a:r>
                <a:rPr lang="en-GB" sz="1200" noProof="0" dirty="0">
                  <a:solidFill>
                    <a:schemeClr val="accent2"/>
                  </a:solidFill>
                  <a:latin typeface="Helvetica" pitchFamily="2" charset="0"/>
                </a:rPr>
                <a:t>Electrons</a:t>
              </a:r>
              <a:endParaRPr lang="en-GB" sz="1200" noProof="0" dirty="0">
                <a:solidFill>
                  <a:schemeClr val="accent2"/>
                </a:solidFill>
                <a:latin typeface="Helvetica" pitchFamily="2" charset="0"/>
                <a:sym typeface="Symbol" pitchFamily="2" charset="2"/>
              </a:endParaRPr>
            </a:p>
          </p:txBody>
        </p:sp>
        <p:sp>
          <p:nvSpPr>
            <p:cNvPr id="161" name="Text Box 81">
              <a:extLst>
                <a:ext uri="{FF2B5EF4-FFF2-40B4-BE49-F238E27FC236}">
                  <a16:creationId xmlns:a16="http://schemas.microsoft.com/office/drawing/2014/main" id="{7F3176A0-5C9E-84DB-2B49-31A6B4A6F417}"/>
                </a:ext>
              </a:extLst>
            </p:cNvPr>
            <p:cNvSpPr txBox="1">
              <a:spLocks noChangeArrowheads="1"/>
            </p:cNvSpPr>
            <p:nvPr/>
          </p:nvSpPr>
          <p:spPr bwMode="auto">
            <a:xfrm>
              <a:off x="4878898" y="4844256"/>
              <a:ext cx="1711325" cy="22860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0" rIns="90000">
              <a:spAutoFit/>
            </a:bodyPr>
            <a:lstStyle/>
            <a:p>
              <a:r>
                <a:rPr lang="en-GB" sz="1200" noProof="0" dirty="0">
                  <a:solidFill>
                    <a:srgbClr val="006600"/>
                  </a:solidFill>
                  <a:latin typeface="Helvetica" pitchFamily="2" charset="0"/>
                </a:rPr>
                <a:t>Charged particle</a:t>
              </a:r>
              <a:endParaRPr lang="en-GB" sz="1200" noProof="0" dirty="0">
                <a:solidFill>
                  <a:srgbClr val="006600"/>
                </a:solidFill>
                <a:latin typeface="Helvetica" pitchFamily="2" charset="0"/>
                <a:sym typeface="Symbol" pitchFamily="2" charset="2"/>
              </a:endParaRPr>
            </a:p>
          </p:txBody>
        </p:sp>
        <p:sp>
          <p:nvSpPr>
            <p:cNvPr id="162" name="Line 76">
              <a:extLst>
                <a:ext uri="{FF2B5EF4-FFF2-40B4-BE49-F238E27FC236}">
                  <a16:creationId xmlns:a16="http://schemas.microsoft.com/office/drawing/2014/main" id="{7DF7E6FC-D242-64C4-C9C0-8BB2B562688E}"/>
                </a:ext>
              </a:extLst>
            </p:cNvPr>
            <p:cNvSpPr>
              <a:spLocks noChangeShapeType="1"/>
            </p:cNvSpPr>
            <p:nvPr/>
          </p:nvSpPr>
          <p:spPr bwMode="auto">
            <a:xfrm>
              <a:off x="4867786" y="2956719"/>
              <a:ext cx="0" cy="449262"/>
            </a:xfrm>
            <a:prstGeom prst="line">
              <a:avLst/>
            </a:prstGeom>
            <a:noFill/>
            <a:ln w="25400">
              <a:solidFill>
                <a:schemeClr val="accent2"/>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63" name="Line 71">
              <a:extLst>
                <a:ext uri="{FF2B5EF4-FFF2-40B4-BE49-F238E27FC236}">
                  <a16:creationId xmlns:a16="http://schemas.microsoft.com/office/drawing/2014/main" id="{A9FBA176-8C1D-B222-AA71-A51574207F31}"/>
                </a:ext>
              </a:extLst>
            </p:cNvPr>
            <p:cNvSpPr>
              <a:spLocks noChangeShapeType="1"/>
            </p:cNvSpPr>
            <p:nvPr/>
          </p:nvSpPr>
          <p:spPr bwMode="auto">
            <a:xfrm>
              <a:off x="4551873" y="2056606"/>
              <a:ext cx="981075" cy="2760663"/>
            </a:xfrm>
            <a:prstGeom prst="line">
              <a:avLst/>
            </a:prstGeom>
            <a:noFill/>
            <a:ln w="25400">
              <a:solidFill>
                <a:srgbClr val="006600"/>
              </a:solidFill>
              <a:prstDash val="solid"/>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grpSp>
      <p:sp>
        <p:nvSpPr>
          <p:cNvPr id="170" name="TextBox 169">
            <a:extLst>
              <a:ext uri="{FF2B5EF4-FFF2-40B4-BE49-F238E27FC236}">
                <a16:creationId xmlns:a16="http://schemas.microsoft.com/office/drawing/2014/main" id="{2BA1AFCF-2033-F084-3853-DC7AA264CE80}"/>
              </a:ext>
            </a:extLst>
          </p:cNvPr>
          <p:cNvSpPr txBox="1"/>
          <p:nvPr/>
        </p:nvSpPr>
        <p:spPr>
          <a:xfrm>
            <a:off x="761645" y="4782036"/>
            <a:ext cx="3579826" cy="500137"/>
          </a:xfrm>
          <a:prstGeom prst="rect">
            <a:avLst/>
          </a:prstGeom>
          <a:noFill/>
          <a:ln>
            <a:noFill/>
          </a:ln>
        </p:spPr>
        <p:txBody>
          <a:bodyPr wrap="none" rtlCol="0">
            <a:spAutoFit/>
          </a:bodyPr>
          <a:lstStyle/>
          <a:p>
            <a:pPr marL="0" algn="l">
              <a:spcBef>
                <a:spcPts val="3000"/>
              </a:spcBef>
            </a:pPr>
            <a:r>
              <a:rPr lang="en-GB" sz="1200" noProof="0" dirty="0">
                <a:solidFill>
                  <a:srgbClr val="FF0000"/>
                </a:solidFill>
                <a:latin typeface="Helvetica" pitchFamily="2" charset="0"/>
                <a:ea typeface="Helvetica Light" charset="0"/>
                <a:cs typeface="Helvetica Light" charset="0"/>
                <a:sym typeface="Wingdings" pitchFamily="2" charset="2"/>
              </a:rPr>
              <a:t>Reverse bias (</a:t>
            </a:r>
            <a:r>
              <a:rPr lang="en-GB" sz="1200" noProof="0" dirty="0" err="1">
                <a:solidFill>
                  <a:srgbClr val="FF0000"/>
                </a:solidFill>
                <a:latin typeface="Helvetica" pitchFamily="2" charset="0"/>
                <a:ea typeface="Helvetica Light" charset="0"/>
                <a:cs typeface="Helvetica Light" charset="0"/>
                <a:sym typeface="Wingdings" pitchFamily="2" charset="2"/>
              </a:rPr>
              <a:t>V</a:t>
            </a:r>
            <a:r>
              <a:rPr lang="en-GB" sz="1200" baseline="-25000" noProof="0" dirty="0" err="1">
                <a:solidFill>
                  <a:srgbClr val="FF0000"/>
                </a:solidFill>
                <a:latin typeface="Helvetica" pitchFamily="2" charset="0"/>
                <a:ea typeface="Helvetica Light" charset="0"/>
                <a:cs typeface="Helvetica Light" charset="0"/>
                <a:sym typeface="Wingdings" pitchFamily="2" charset="2"/>
              </a:rPr>
              <a:t>bias</a:t>
            </a:r>
            <a:r>
              <a:rPr lang="en-GB" sz="1200" noProof="0" dirty="0">
                <a:solidFill>
                  <a:srgbClr val="FF0000"/>
                </a:solidFill>
                <a:latin typeface="Helvetica" pitchFamily="2" charset="0"/>
                <a:ea typeface="Helvetica Light" charset="0"/>
                <a:cs typeface="Helvetica Light" charset="0"/>
                <a:sym typeface="Wingdings" pitchFamily="2" charset="2"/>
              </a:rPr>
              <a:t> &lt; 500 V)</a:t>
            </a:r>
          </a:p>
          <a:p>
            <a:pPr marL="0" algn="l">
              <a:spcBef>
                <a:spcPts val="300"/>
              </a:spcBef>
            </a:pPr>
            <a:r>
              <a:rPr lang="en-GB" sz="1200" noProof="0" dirty="0">
                <a:solidFill>
                  <a:srgbClr val="0070C0"/>
                </a:solidFill>
                <a:latin typeface="Helvetica" pitchFamily="2" charset="0"/>
                <a:ea typeface="Helvetica Light" charset="0"/>
                <a:cs typeface="Helvetica Light" charset="0"/>
                <a:sym typeface="Wingdings" pitchFamily="2" charset="2"/>
              </a:rPr>
              <a:t>Full depletion when </a:t>
            </a:r>
            <a:r>
              <a:rPr lang="en-GB" sz="1200" noProof="0" dirty="0" err="1">
                <a:solidFill>
                  <a:srgbClr val="0070C0"/>
                </a:solidFill>
                <a:latin typeface="Helvetica" pitchFamily="2" charset="0"/>
                <a:ea typeface="Helvetica Light" charset="0"/>
                <a:cs typeface="Helvetica Light" charset="0"/>
                <a:sym typeface="Wingdings" pitchFamily="2" charset="2"/>
              </a:rPr>
              <a:t>V</a:t>
            </a:r>
            <a:r>
              <a:rPr lang="en-GB" sz="1200" baseline="-25000" noProof="0" dirty="0" err="1">
                <a:solidFill>
                  <a:srgbClr val="0070C0"/>
                </a:solidFill>
                <a:latin typeface="Helvetica" pitchFamily="2" charset="0"/>
                <a:ea typeface="Helvetica Light" charset="0"/>
                <a:cs typeface="Helvetica Light" charset="0"/>
                <a:sym typeface="Wingdings" pitchFamily="2" charset="2"/>
              </a:rPr>
              <a:t>bias</a:t>
            </a:r>
            <a:r>
              <a:rPr lang="en-GB" sz="1200" noProof="0" dirty="0">
                <a:solidFill>
                  <a:srgbClr val="0070C0"/>
                </a:solidFill>
                <a:latin typeface="Helvetica" pitchFamily="2" charset="0"/>
                <a:ea typeface="Helvetica Light" charset="0"/>
                <a:cs typeface="Helvetica Light" charset="0"/>
                <a:sym typeface="Wingdings" pitchFamily="2" charset="2"/>
              </a:rPr>
              <a:t> &gt; </a:t>
            </a:r>
            <a:r>
              <a:rPr lang="en-GB" sz="1200" noProof="0" dirty="0" err="1">
                <a:solidFill>
                  <a:srgbClr val="0070C0"/>
                </a:solidFill>
                <a:latin typeface="Helvetica" pitchFamily="2" charset="0"/>
                <a:ea typeface="Helvetica Light" charset="0"/>
                <a:cs typeface="Helvetica Light" charset="0"/>
                <a:sym typeface="Wingdings" pitchFamily="2" charset="2"/>
              </a:rPr>
              <a:t>V</a:t>
            </a:r>
            <a:r>
              <a:rPr lang="en-GB" sz="1200" baseline="-25000" noProof="0" dirty="0" err="1">
                <a:solidFill>
                  <a:srgbClr val="0070C0"/>
                </a:solidFill>
                <a:latin typeface="Helvetica" pitchFamily="2" charset="0"/>
                <a:ea typeface="Helvetica Light" charset="0"/>
                <a:cs typeface="Helvetica Light" charset="0"/>
                <a:sym typeface="Wingdings" pitchFamily="2" charset="2"/>
              </a:rPr>
              <a:t>dep</a:t>
            </a:r>
            <a:r>
              <a:rPr lang="en-GB" sz="1200" baseline="-25000" noProof="0" dirty="0">
                <a:solidFill>
                  <a:srgbClr val="0070C0"/>
                </a:solidFill>
                <a:latin typeface="Helvetica" pitchFamily="2" charset="0"/>
                <a:ea typeface="Helvetica Light" charset="0"/>
                <a:cs typeface="Helvetica Light" charset="0"/>
                <a:sym typeface="Wingdings" pitchFamily="2" charset="2"/>
              </a:rPr>
              <a:t> </a:t>
            </a:r>
            <a:r>
              <a:rPr lang="en-GB" sz="1200" noProof="0" dirty="0">
                <a:solidFill>
                  <a:srgbClr val="0070C0"/>
                </a:solidFill>
                <a:latin typeface="Helvetica" pitchFamily="2" charset="0"/>
                <a:ea typeface="Helvetica Light" charset="0"/>
                <a:cs typeface="Helvetica Light" charset="0"/>
                <a:sym typeface="Wingdings" pitchFamily="2" charset="2"/>
              </a:rPr>
              <a:t>(depletion voltage)</a:t>
            </a:r>
          </a:p>
        </p:txBody>
      </p:sp>
      <p:sp>
        <p:nvSpPr>
          <p:cNvPr id="186" name="Rectangle 185">
            <a:extLst>
              <a:ext uri="{FF2B5EF4-FFF2-40B4-BE49-F238E27FC236}">
                <a16:creationId xmlns:a16="http://schemas.microsoft.com/office/drawing/2014/main" id="{C705D912-A825-0D1E-A81E-C67A864263B3}"/>
              </a:ext>
            </a:extLst>
          </p:cNvPr>
          <p:cNvSpPr/>
          <p:nvPr/>
        </p:nvSpPr>
        <p:spPr>
          <a:xfrm>
            <a:off x="623286" y="1106030"/>
            <a:ext cx="5739195" cy="338554"/>
          </a:xfrm>
          <a:prstGeom prst="rect">
            <a:avLst/>
          </a:prstGeom>
        </p:spPr>
        <p:txBody>
          <a:bodyPr wrap="square">
            <a:spAutoFit/>
          </a:bodyPr>
          <a:lstStyle/>
          <a:p>
            <a:pPr defTabSz="457200" fontAlgn="base">
              <a:spcBef>
                <a:spcPts val="1800"/>
              </a:spcBef>
              <a:spcAft>
                <a:spcPct val="0"/>
              </a:spcAft>
              <a:defRPr/>
            </a:pPr>
            <a:r>
              <a:rPr lang="en-GB" sz="1600" b="1" noProof="0" dirty="0">
                <a:latin typeface="Helvetica" pitchFamily="2" charset="0"/>
                <a:ea typeface="Helvetica Light" charset="0"/>
                <a:cs typeface="Helvetica Light" charset="0"/>
                <a:sym typeface="Wingdings" pitchFamily="2" charset="2"/>
              </a:rPr>
              <a:t>Tracking </a:t>
            </a:r>
            <a:r>
              <a:rPr lang="en-GB" sz="1400" noProof="0" dirty="0">
                <a:latin typeface="Helvetica" pitchFamily="2" charset="0"/>
                <a:ea typeface="Helvetica Light" charset="0"/>
                <a:cs typeface="Helvetica Light" charset="0"/>
                <a:sym typeface="Wingdings" pitchFamily="2" charset="2"/>
              </a:rPr>
              <a:t>(inner tracker &amp; muon system, exploiting ionization signal)</a:t>
            </a:r>
            <a:endParaRPr lang="en-GB" sz="1600" noProof="0" dirty="0">
              <a:latin typeface="Helvetica" pitchFamily="2" charset="0"/>
              <a:ea typeface="Helvetica Light" charset="0"/>
              <a:cs typeface="Helvetica Light" charset="0"/>
              <a:sym typeface="Wingdings" pitchFamily="2" charset="2"/>
            </a:endParaRPr>
          </a:p>
        </p:txBody>
      </p:sp>
      <p:sp>
        <p:nvSpPr>
          <p:cNvPr id="187" name="TextBox 186">
            <a:extLst>
              <a:ext uri="{FF2B5EF4-FFF2-40B4-BE49-F238E27FC236}">
                <a16:creationId xmlns:a16="http://schemas.microsoft.com/office/drawing/2014/main" id="{ECF0DA14-7405-9333-EF6E-C0FCC6446219}"/>
              </a:ext>
            </a:extLst>
          </p:cNvPr>
          <p:cNvSpPr txBox="1"/>
          <p:nvPr/>
        </p:nvSpPr>
        <p:spPr>
          <a:xfrm>
            <a:off x="300332" y="5413473"/>
            <a:ext cx="6003920" cy="1081130"/>
          </a:xfrm>
          <a:prstGeom prst="rect">
            <a:avLst/>
          </a:prstGeom>
          <a:noFill/>
        </p:spPr>
        <p:txBody>
          <a:bodyPr wrap="square">
            <a:spAutoFit/>
          </a:bodyPr>
          <a:lstStyle/>
          <a:p>
            <a:pPr lvl="1">
              <a:lnSpc>
                <a:spcPct val="110000"/>
              </a:lnSpc>
              <a:spcBef>
                <a:spcPct val="50000"/>
              </a:spcBef>
            </a:pPr>
            <a:r>
              <a:rPr lang="en-GB" sz="1200" noProof="0" dirty="0">
                <a:solidFill>
                  <a:schemeClr val="tx1">
                    <a:lumMod val="75000"/>
                    <a:lumOff val="25000"/>
                  </a:schemeClr>
                </a:solidFill>
                <a:latin typeface="Helvetica" pitchFamily="2" charset="0"/>
                <a:cs typeface="Arial" panose="020B0604020202020204" pitchFamily="34" charset="0"/>
              </a:rPr>
              <a:t>High Si density and low e–hole creation energy (3.6 eV vs ~36 eV in gas) enable thin detectors with sufficient signal</a:t>
            </a:r>
          </a:p>
          <a:p>
            <a:pPr lvl="1">
              <a:lnSpc>
                <a:spcPct val="110000"/>
              </a:lnSpc>
              <a:spcBef>
                <a:spcPct val="50000"/>
              </a:spcBef>
            </a:pPr>
            <a:r>
              <a:rPr lang="en-GB" sz="1200" noProof="0" dirty="0">
                <a:solidFill>
                  <a:schemeClr val="tx1">
                    <a:lumMod val="75000"/>
                    <a:lumOff val="25000"/>
                  </a:schemeClr>
                </a:solidFill>
                <a:latin typeface="Helvetica" pitchFamily="2" charset="0"/>
                <a:cs typeface="Arial" panose="020B0604020202020204" pitchFamily="34" charset="0"/>
              </a:rPr>
              <a:t>High mobility of charge carriers in Si allows fast charge collection (~5 ns for e</a:t>
            </a:r>
            <a:r>
              <a:rPr lang="en-GB" sz="1200" baseline="30000" noProof="0" dirty="0">
                <a:solidFill>
                  <a:schemeClr val="tx1">
                    <a:lumMod val="75000"/>
                    <a:lumOff val="25000"/>
                  </a:schemeClr>
                </a:solidFill>
                <a:latin typeface="Helvetica" pitchFamily="2" charset="0"/>
                <a:cs typeface="Arial" panose="020B0604020202020204" pitchFamily="34" charset="0"/>
              </a:rPr>
              <a:t>–</a:t>
            </a:r>
            <a:r>
              <a:rPr lang="en-GB" sz="1200" noProof="0" dirty="0">
                <a:solidFill>
                  <a:schemeClr val="tx1">
                    <a:lumMod val="75000"/>
                    <a:lumOff val="25000"/>
                  </a:schemeClr>
                </a:solidFill>
                <a:latin typeface="Helvetica" pitchFamily="2" charset="0"/>
                <a:cs typeface="Arial" panose="020B0604020202020204" pitchFamily="34" charset="0"/>
              </a:rPr>
              <a:t>) </a:t>
            </a:r>
          </a:p>
          <a:p>
            <a:pPr lvl="1">
              <a:lnSpc>
                <a:spcPct val="110000"/>
              </a:lnSpc>
              <a:spcBef>
                <a:spcPct val="50000"/>
              </a:spcBef>
            </a:pPr>
            <a:r>
              <a:rPr lang="en-GB" sz="1200" noProof="0" dirty="0">
                <a:solidFill>
                  <a:schemeClr val="tx1">
                    <a:lumMod val="75000"/>
                    <a:lumOff val="25000"/>
                  </a:schemeClr>
                </a:solidFill>
                <a:latin typeface="Helvetica" pitchFamily="2" charset="0"/>
                <a:cs typeface="Arial" panose="020B0604020202020204" pitchFamily="34" charset="0"/>
              </a:rPr>
              <a:t>Leakage current (</a:t>
            </a:r>
            <a:r>
              <a:rPr lang="en-GB" sz="1200" noProof="0" dirty="0" err="1">
                <a:solidFill>
                  <a:schemeClr val="tx1">
                    <a:lumMod val="75000"/>
                    <a:lumOff val="25000"/>
                  </a:schemeClr>
                </a:solidFill>
                <a:latin typeface="Helvetica" pitchFamily="2" charset="0"/>
                <a:cs typeface="Arial" panose="020B0604020202020204" pitchFamily="34" charset="0"/>
              </a:rPr>
              <a:t>I</a:t>
            </a:r>
            <a:r>
              <a:rPr lang="en-GB" sz="1200" baseline="-25000" noProof="0" dirty="0" err="1">
                <a:solidFill>
                  <a:schemeClr val="tx1">
                    <a:lumMod val="75000"/>
                    <a:lumOff val="25000"/>
                  </a:schemeClr>
                </a:solidFill>
                <a:latin typeface="Helvetica" pitchFamily="2" charset="0"/>
                <a:cs typeface="Arial" panose="020B0604020202020204" pitchFamily="34" charset="0"/>
              </a:rPr>
              <a:t>leak</a:t>
            </a:r>
            <a:r>
              <a:rPr lang="en-GB" sz="1200" noProof="0" dirty="0">
                <a:solidFill>
                  <a:schemeClr val="tx1">
                    <a:lumMod val="75000"/>
                    <a:lumOff val="25000"/>
                  </a:schemeClr>
                </a:solidFill>
                <a:latin typeface="Helvetica" pitchFamily="2" charset="0"/>
                <a:cs typeface="Arial" panose="020B0604020202020204" pitchFamily="34" charset="0"/>
              </a:rPr>
              <a:t>) from thermally generated carriers suppressed by cooling </a:t>
            </a:r>
          </a:p>
        </p:txBody>
      </p:sp>
      <p:sp>
        <p:nvSpPr>
          <p:cNvPr id="6" name="TextBox 5">
            <a:extLst>
              <a:ext uri="{FF2B5EF4-FFF2-40B4-BE49-F238E27FC236}">
                <a16:creationId xmlns:a16="http://schemas.microsoft.com/office/drawing/2014/main" id="{77CE85FD-4D29-58C0-E9DC-975F68700DFD}"/>
              </a:ext>
            </a:extLst>
          </p:cNvPr>
          <p:cNvSpPr txBox="1"/>
          <p:nvPr/>
        </p:nvSpPr>
        <p:spPr>
          <a:xfrm>
            <a:off x="1435566" y="3199640"/>
            <a:ext cx="1723341" cy="830997"/>
          </a:xfrm>
          <a:prstGeom prst="rect">
            <a:avLst/>
          </a:prstGeom>
          <a:noFill/>
        </p:spPr>
        <p:txBody>
          <a:bodyPr wrap="square" rtlCol="0">
            <a:spAutoFit/>
          </a:bodyPr>
          <a:lstStyle/>
          <a:p>
            <a:pPr>
              <a:spcBef>
                <a:spcPts val="3000"/>
              </a:spcBef>
            </a:pPr>
            <a:r>
              <a:rPr lang="en-GB" sz="1200" noProof="0" dirty="0">
                <a:solidFill>
                  <a:srgbClr val="0070C0"/>
                </a:solidFill>
                <a:latin typeface="Helvetica" pitchFamily="2" charset="0"/>
                <a:ea typeface="Helvetica Light" charset="0"/>
                <a:cs typeface="Helvetica Light" charset="0"/>
                <a:sym typeface="Wingdings" pitchFamily="2" charset="2"/>
              </a:rPr>
              <a:t>Depleted Si:               electric field  separates and collects e–hole pairs (</a:t>
            </a:r>
            <a:r>
              <a:rPr lang="en-GB" sz="1200" noProof="0" dirty="0" err="1">
                <a:solidFill>
                  <a:srgbClr val="0070C0"/>
                </a:solidFill>
                <a:latin typeface="Helvetica" pitchFamily="2" charset="0"/>
                <a:ea typeface="Helvetica Light" charset="0"/>
                <a:cs typeface="Helvetica Light" charset="0"/>
                <a:sym typeface="Wingdings" pitchFamily="2" charset="2"/>
              </a:rPr>
              <a:t>Q</a:t>
            </a:r>
            <a:r>
              <a:rPr lang="en-GB" sz="1200" baseline="-25000" noProof="0" dirty="0" err="1">
                <a:solidFill>
                  <a:srgbClr val="0070C0"/>
                </a:solidFill>
                <a:latin typeface="Helvetica" pitchFamily="2" charset="0"/>
                <a:ea typeface="Helvetica Light" charset="0"/>
                <a:cs typeface="Helvetica Light" charset="0"/>
                <a:sym typeface="Wingdings" pitchFamily="2" charset="2"/>
              </a:rPr>
              <a:t>col</a:t>
            </a:r>
            <a:r>
              <a:rPr lang="en-GB" sz="1200" noProof="0" dirty="0">
                <a:solidFill>
                  <a:srgbClr val="0070C0"/>
                </a:solidFill>
                <a:latin typeface="Helvetica" pitchFamily="2" charset="0"/>
                <a:ea typeface="Helvetica Light" charset="0"/>
                <a:cs typeface="Helvetica Light" charset="0"/>
                <a:sym typeface="Wingdings" pitchFamily="2" charset="2"/>
              </a:rPr>
              <a:t>)</a:t>
            </a:r>
          </a:p>
        </p:txBody>
      </p:sp>
      <p:sp>
        <p:nvSpPr>
          <p:cNvPr id="7" name="TextBox 6">
            <a:extLst>
              <a:ext uri="{FF2B5EF4-FFF2-40B4-BE49-F238E27FC236}">
                <a16:creationId xmlns:a16="http://schemas.microsoft.com/office/drawing/2014/main" id="{DAFB4CD6-2517-DE80-7435-7194F4E166B5}"/>
              </a:ext>
            </a:extLst>
          </p:cNvPr>
          <p:cNvSpPr txBox="1"/>
          <p:nvPr/>
        </p:nvSpPr>
        <p:spPr>
          <a:xfrm>
            <a:off x="1449421" y="2503488"/>
            <a:ext cx="1479892" cy="400110"/>
          </a:xfrm>
          <a:prstGeom prst="rect">
            <a:avLst/>
          </a:prstGeom>
          <a:noFill/>
        </p:spPr>
        <p:txBody>
          <a:bodyPr wrap="none" rtlCol="0">
            <a:spAutoFit/>
          </a:bodyPr>
          <a:lstStyle/>
          <a:p>
            <a:pPr marL="0" algn="l">
              <a:spcBef>
                <a:spcPts val="3000"/>
              </a:spcBef>
            </a:pPr>
            <a:r>
              <a:rPr lang="en-GB" sz="1000" dirty="0">
                <a:solidFill>
                  <a:prstClr val="black"/>
                </a:solidFill>
                <a:latin typeface="Helvetica Light" panose="020B0403020202020204" pitchFamily="34" charset="0"/>
                <a:ea typeface="Helvetica Light" charset="0"/>
                <a:cs typeface="Helvetica Light" charset="0"/>
                <a:sym typeface="Wingdings" pitchFamily="2" charset="2"/>
              </a:rPr>
              <a:t>p</a:t>
            </a:r>
            <a:r>
              <a:rPr lang="en-GB" sz="1000" baseline="30000" dirty="0">
                <a:solidFill>
                  <a:prstClr val="black"/>
                </a:solidFill>
                <a:latin typeface="Helvetica Light" panose="020B0403020202020204" pitchFamily="34" charset="0"/>
                <a:ea typeface="Helvetica Light" charset="0"/>
                <a:cs typeface="Helvetica Light" charset="0"/>
                <a:sym typeface="Wingdings" pitchFamily="2" charset="2"/>
              </a:rPr>
              <a:t>+</a:t>
            </a:r>
            <a:r>
              <a:rPr lang="en-GB" sz="1000" dirty="0">
                <a:solidFill>
                  <a:prstClr val="black"/>
                </a:solidFill>
                <a:latin typeface="Helvetica Light" panose="020B0403020202020204" pitchFamily="34" charset="0"/>
                <a:ea typeface="Helvetica Light" charset="0"/>
                <a:cs typeface="Helvetica Light" charset="0"/>
                <a:sym typeface="Wingdings" pitchFamily="2" charset="2"/>
              </a:rPr>
              <a:t>-in-n type</a:t>
            </a:r>
          </a:p>
          <a:p>
            <a:r>
              <a:rPr lang="en-GB" sz="1000" dirty="0">
                <a:solidFill>
                  <a:prstClr val="black"/>
                </a:solidFill>
                <a:latin typeface="Helvetica Light" panose="020B0403020202020204" pitchFamily="34" charset="0"/>
                <a:ea typeface="Helvetica Light" charset="0"/>
                <a:cs typeface="Helvetica Light" charset="0"/>
                <a:sym typeface="Wingdings" pitchFamily="2" charset="2"/>
              </a:rPr>
              <a:t>(HL-LHC: n</a:t>
            </a:r>
            <a:r>
              <a:rPr lang="en-GB" sz="1000" baseline="30000" dirty="0">
                <a:solidFill>
                  <a:prstClr val="black"/>
                </a:solidFill>
                <a:latin typeface="Helvetica Light" panose="020B0403020202020204" pitchFamily="34" charset="0"/>
                <a:ea typeface="Helvetica Light" charset="0"/>
                <a:cs typeface="Helvetica Light" charset="0"/>
                <a:sym typeface="Wingdings" pitchFamily="2" charset="2"/>
              </a:rPr>
              <a:t>+</a:t>
            </a:r>
            <a:r>
              <a:rPr lang="en-GB" sz="1000" dirty="0">
                <a:solidFill>
                  <a:prstClr val="black"/>
                </a:solidFill>
                <a:latin typeface="Helvetica Light" panose="020B0403020202020204" pitchFamily="34" charset="0"/>
                <a:ea typeface="Helvetica Light" charset="0"/>
                <a:cs typeface="Helvetica Light" charset="0"/>
                <a:sym typeface="Wingdings" pitchFamily="2" charset="2"/>
              </a:rPr>
              <a:t>-in-p type</a:t>
            </a:r>
            <a:r>
              <a:rPr lang="en-GB" sz="1000" dirty="0">
                <a:solidFill>
                  <a:prstClr val="black"/>
                </a:solidFill>
                <a:latin typeface="Helvetica Light" panose="020B0403020202020204" pitchFamily="34" charset="0"/>
                <a:ea typeface="Helvetica Light" charset="0"/>
                <a:cs typeface="Helvetica Light" charset="0"/>
                <a:sym typeface="Wingdings" pitchFamily="2" charset="2"/>
              </a:rPr>
              <a:t>)</a:t>
            </a:r>
          </a:p>
        </p:txBody>
      </p:sp>
    </p:spTree>
    <p:extLst>
      <p:ext uri="{BB962C8B-B14F-4D97-AF65-F5344CB8AC3E}">
        <p14:creationId xmlns:p14="http://schemas.microsoft.com/office/powerpoint/2010/main" val="2932448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ADD6E-54B7-6B0E-3412-E6655A89777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4573A5-3F55-1E94-016F-DF1D9B1782D2}"/>
              </a:ext>
            </a:extLst>
          </p:cNvPr>
          <p:cNvSpPr>
            <a:spLocks noGrp="1"/>
          </p:cNvSpPr>
          <p:nvPr>
            <p:ph type="sldNum" sz="quarter" idx="4"/>
          </p:nvPr>
        </p:nvSpPr>
        <p:spPr/>
        <p:txBody>
          <a:bodyPr/>
          <a:lstStyle/>
          <a:p>
            <a:pPr>
              <a:defRPr/>
            </a:pPr>
            <a:fld id="{611C2F03-9E95-40C9-A99F-3C4F7EE8CF2A}" type="slidenum">
              <a:rPr lang="en-GB" noProof="0" smtClean="0"/>
              <a:pPr>
                <a:defRPr/>
              </a:pPr>
              <a:t>13</a:t>
            </a:fld>
            <a:endParaRPr lang="en-GB" noProof="0" dirty="0"/>
          </a:p>
        </p:txBody>
      </p:sp>
      <p:sp>
        <p:nvSpPr>
          <p:cNvPr id="3" name="TextBox 2">
            <a:extLst>
              <a:ext uri="{FF2B5EF4-FFF2-40B4-BE49-F238E27FC236}">
                <a16:creationId xmlns:a16="http://schemas.microsoft.com/office/drawing/2014/main" id="{513D5242-F49C-6537-C69F-6B02AE92D3C3}"/>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Particle detector basics — Charged particle measurement</a:t>
            </a:r>
            <a:endParaRPr lang="en-GB" sz="2800" noProof="0" dirty="0">
              <a:solidFill>
                <a:srgbClr val="0D7FBF"/>
              </a:solidFill>
              <a:latin typeface="Helvetica Light" pitchFamily="2" charset="0"/>
              <a:ea typeface="Trebuchet MS" pitchFamily="-84" charset="0"/>
              <a:cs typeface="Helvetica Light"/>
            </a:endParaRPr>
          </a:p>
        </p:txBody>
      </p:sp>
      <p:grpSp>
        <p:nvGrpSpPr>
          <p:cNvPr id="121" name="Group 120">
            <a:extLst>
              <a:ext uri="{FF2B5EF4-FFF2-40B4-BE49-F238E27FC236}">
                <a16:creationId xmlns:a16="http://schemas.microsoft.com/office/drawing/2014/main" id="{D906C88F-4107-07D8-22CF-6C2EAD2B3931}"/>
              </a:ext>
            </a:extLst>
          </p:cNvPr>
          <p:cNvGrpSpPr/>
          <p:nvPr/>
        </p:nvGrpSpPr>
        <p:grpSpPr>
          <a:xfrm>
            <a:off x="558582" y="1674485"/>
            <a:ext cx="4768850" cy="3287712"/>
            <a:chOff x="2088073" y="1785144"/>
            <a:chExt cx="4768850" cy="3287712"/>
          </a:xfrm>
        </p:grpSpPr>
        <p:pic>
          <p:nvPicPr>
            <p:cNvPr id="122" name="Picture 211">
              <a:extLst>
                <a:ext uri="{FF2B5EF4-FFF2-40B4-BE49-F238E27FC236}">
                  <a16:creationId xmlns:a16="http://schemas.microsoft.com/office/drawing/2014/main" id="{BAB72F74-3D1E-6769-78CF-401BE21FD4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9048" y="1785144"/>
              <a:ext cx="4587875" cy="32845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 name="Rectangle 212">
              <a:extLst>
                <a:ext uri="{FF2B5EF4-FFF2-40B4-BE49-F238E27FC236}">
                  <a16:creationId xmlns:a16="http://schemas.microsoft.com/office/drawing/2014/main" id="{DF95E6AC-3E01-1F45-7A51-0176936987FC}"/>
                </a:ext>
              </a:extLst>
            </p:cNvPr>
            <p:cNvSpPr>
              <a:spLocks noChangeArrowheads="1"/>
            </p:cNvSpPr>
            <p:nvPr/>
          </p:nvSpPr>
          <p:spPr bwMode="auto">
            <a:xfrm>
              <a:off x="2223011" y="2775744"/>
              <a:ext cx="269875" cy="17557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24" name="Rectangle 213">
              <a:extLst>
                <a:ext uri="{FF2B5EF4-FFF2-40B4-BE49-F238E27FC236}">
                  <a16:creationId xmlns:a16="http://schemas.microsoft.com/office/drawing/2014/main" id="{F6C068F2-0A19-7D61-7AB7-A5809C9745CD}"/>
                </a:ext>
              </a:extLst>
            </p:cNvPr>
            <p:cNvSpPr>
              <a:spLocks noChangeArrowheads="1"/>
            </p:cNvSpPr>
            <p:nvPr/>
          </p:nvSpPr>
          <p:spPr bwMode="auto">
            <a:xfrm>
              <a:off x="5688523" y="2450306"/>
              <a:ext cx="269875" cy="1687512"/>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5" name="Rectangle 214">
              <a:extLst>
                <a:ext uri="{FF2B5EF4-FFF2-40B4-BE49-F238E27FC236}">
                  <a16:creationId xmlns:a16="http://schemas.microsoft.com/office/drawing/2014/main" id="{DD9CBC8F-8E5E-F7AC-45DB-FE86D27EE805}"/>
                </a:ext>
              </a:extLst>
            </p:cNvPr>
            <p:cNvSpPr>
              <a:spLocks noChangeArrowheads="1"/>
            </p:cNvSpPr>
            <p:nvPr/>
          </p:nvSpPr>
          <p:spPr bwMode="auto">
            <a:xfrm>
              <a:off x="3439036" y="3136106"/>
              <a:ext cx="1373188" cy="2698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6" name="Text Box 215">
              <a:extLst>
                <a:ext uri="{FF2B5EF4-FFF2-40B4-BE49-F238E27FC236}">
                  <a16:creationId xmlns:a16="http://schemas.microsoft.com/office/drawing/2014/main" id="{D25611C7-19B5-A354-62E9-63B4DC57F923}"/>
                </a:ext>
              </a:extLst>
            </p:cNvPr>
            <p:cNvSpPr txBox="1">
              <a:spLocks noChangeArrowheads="1"/>
            </p:cNvSpPr>
            <p:nvPr/>
          </p:nvSpPr>
          <p:spPr bwMode="auto">
            <a:xfrm>
              <a:off x="2088073" y="3182144"/>
              <a:ext cx="666750" cy="46384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chemeClr val="accent2"/>
                  </a:solidFill>
                  <a:latin typeface="Helvetica" pitchFamily="2" charset="0"/>
                </a:rPr>
                <a:t> O(300  </a:t>
              </a:r>
            </a:p>
            <a:p>
              <a:r>
                <a:rPr lang="en-GB" sz="1200" noProof="0" dirty="0">
                  <a:solidFill>
                    <a:schemeClr val="accent2"/>
                  </a:solidFill>
                  <a:latin typeface="Helvetica" pitchFamily="2" charset="0"/>
                  <a:sym typeface="Symbol" pitchFamily="2" charset="2"/>
                </a:rPr>
                <a:t>    m)</a:t>
              </a:r>
            </a:p>
          </p:txBody>
        </p:sp>
        <p:sp>
          <p:nvSpPr>
            <p:cNvPr id="127" name="Rectangle 216">
              <a:extLst>
                <a:ext uri="{FF2B5EF4-FFF2-40B4-BE49-F238E27FC236}">
                  <a16:creationId xmlns:a16="http://schemas.microsoft.com/office/drawing/2014/main" id="{B8C8C8FC-143E-329A-FAA4-9F1F7BA1291F}"/>
                </a:ext>
              </a:extLst>
            </p:cNvPr>
            <p:cNvSpPr>
              <a:spLocks noChangeArrowheads="1"/>
            </p:cNvSpPr>
            <p:nvPr/>
          </p:nvSpPr>
          <p:spPr bwMode="auto">
            <a:xfrm>
              <a:off x="5328161" y="4620419"/>
              <a:ext cx="450850" cy="2254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8" name="Rectangle 217">
              <a:extLst>
                <a:ext uri="{FF2B5EF4-FFF2-40B4-BE49-F238E27FC236}">
                  <a16:creationId xmlns:a16="http://schemas.microsoft.com/office/drawing/2014/main" id="{3B889EA1-0824-38DB-3190-E111AF546B95}"/>
                </a:ext>
              </a:extLst>
            </p:cNvPr>
            <p:cNvSpPr>
              <a:spLocks noChangeArrowheads="1"/>
            </p:cNvSpPr>
            <p:nvPr/>
          </p:nvSpPr>
          <p:spPr bwMode="auto">
            <a:xfrm>
              <a:off x="4474086" y="3361531"/>
              <a:ext cx="450850" cy="2254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9" name="Rectangle 218">
              <a:extLst>
                <a:ext uri="{FF2B5EF4-FFF2-40B4-BE49-F238E27FC236}">
                  <a16:creationId xmlns:a16="http://schemas.microsoft.com/office/drawing/2014/main" id="{2B530886-E5B2-012D-3ED6-8DD951C1A019}"/>
                </a:ext>
              </a:extLst>
            </p:cNvPr>
            <p:cNvSpPr>
              <a:spLocks noChangeArrowheads="1"/>
            </p:cNvSpPr>
            <p:nvPr/>
          </p:nvSpPr>
          <p:spPr bwMode="auto">
            <a:xfrm>
              <a:off x="4910648" y="2659856"/>
              <a:ext cx="450850" cy="2254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0" name="Rectangle 219">
              <a:extLst>
                <a:ext uri="{FF2B5EF4-FFF2-40B4-BE49-F238E27FC236}">
                  <a16:creationId xmlns:a16="http://schemas.microsoft.com/office/drawing/2014/main" id="{11D22C3E-7320-FD59-CF20-556E6789B07C}"/>
                </a:ext>
              </a:extLst>
            </p:cNvPr>
            <p:cNvSpPr>
              <a:spLocks noChangeArrowheads="1"/>
            </p:cNvSpPr>
            <p:nvPr/>
          </p:nvSpPr>
          <p:spPr bwMode="auto">
            <a:xfrm>
              <a:off x="2943736" y="2450306"/>
              <a:ext cx="2835275" cy="1698625"/>
            </a:xfrm>
            <a:prstGeom prst="rect">
              <a:avLst/>
            </a:prstGeom>
            <a:solidFill>
              <a:srgbClr val="E1F0FF"/>
            </a:solidFill>
            <a:ln>
              <a:noFill/>
            </a:ln>
            <a:effectLst/>
            <a:extLst>
              <a:ext uri="{91240B29-F687-4F45-9708-019B960494DF}">
                <a14:hiddenLine xmlns:a14="http://schemas.microsoft.com/office/drawing/2010/main" w="3175"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1" name="Rectangle 220">
              <a:extLst>
                <a:ext uri="{FF2B5EF4-FFF2-40B4-BE49-F238E27FC236}">
                  <a16:creationId xmlns:a16="http://schemas.microsoft.com/office/drawing/2014/main" id="{D36370C4-2F42-E50A-3D19-6219B7151570}"/>
                </a:ext>
              </a:extLst>
            </p:cNvPr>
            <p:cNvSpPr>
              <a:spLocks noChangeArrowheads="1"/>
            </p:cNvSpPr>
            <p:nvPr/>
          </p:nvSpPr>
          <p:spPr bwMode="auto">
            <a:xfrm>
              <a:off x="2943736" y="4148931"/>
              <a:ext cx="2835275" cy="112712"/>
            </a:xfrm>
            <a:prstGeom prst="rect">
              <a:avLst/>
            </a:prstGeom>
            <a:solidFill>
              <a:srgbClr val="BDDEFF"/>
            </a:solidFill>
            <a:ln w="317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2" name="Rectangle 221">
              <a:extLst>
                <a:ext uri="{FF2B5EF4-FFF2-40B4-BE49-F238E27FC236}">
                  <a16:creationId xmlns:a16="http://schemas.microsoft.com/office/drawing/2014/main" id="{B8ABC525-0B23-8455-AB9B-DCF5064D8670}"/>
                </a:ext>
              </a:extLst>
            </p:cNvPr>
            <p:cNvSpPr>
              <a:spLocks noChangeArrowheads="1"/>
            </p:cNvSpPr>
            <p:nvPr/>
          </p:nvSpPr>
          <p:spPr bwMode="auto">
            <a:xfrm>
              <a:off x="4113723" y="2448719"/>
              <a:ext cx="482600" cy="111125"/>
            </a:xfrm>
            <a:prstGeom prst="rect">
              <a:avLst/>
            </a:prstGeom>
            <a:solidFill>
              <a:srgbClr val="FFD9B3"/>
            </a:solidFill>
            <a:ln w="317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3" name="Rectangle 222">
              <a:extLst>
                <a:ext uri="{FF2B5EF4-FFF2-40B4-BE49-F238E27FC236}">
                  <a16:creationId xmlns:a16="http://schemas.microsoft.com/office/drawing/2014/main" id="{9313736D-A036-0476-2B11-B285DA3A943C}"/>
                </a:ext>
              </a:extLst>
            </p:cNvPr>
            <p:cNvSpPr>
              <a:spLocks noChangeArrowheads="1"/>
            </p:cNvSpPr>
            <p:nvPr/>
          </p:nvSpPr>
          <p:spPr bwMode="auto">
            <a:xfrm>
              <a:off x="5082098" y="2448719"/>
              <a:ext cx="471488" cy="111125"/>
            </a:xfrm>
            <a:prstGeom prst="rect">
              <a:avLst/>
            </a:prstGeom>
            <a:solidFill>
              <a:srgbClr val="FFD9B3"/>
            </a:solidFill>
            <a:ln w="317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4" name="Rectangle 223">
              <a:extLst>
                <a:ext uri="{FF2B5EF4-FFF2-40B4-BE49-F238E27FC236}">
                  <a16:creationId xmlns:a16="http://schemas.microsoft.com/office/drawing/2014/main" id="{11ECC0C0-576F-755A-18B5-B5DB1C387748}"/>
                </a:ext>
              </a:extLst>
            </p:cNvPr>
            <p:cNvSpPr>
              <a:spLocks noChangeArrowheads="1"/>
            </p:cNvSpPr>
            <p:nvPr/>
          </p:nvSpPr>
          <p:spPr bwMode="auto">
            <a:xfrm>
              <a:off x="5112261" y="4379119"/>
              <a:ext cx="882650" cy="458787"/>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5" name="Rectangle 224">
              <a:extLst>
                <a:ext uri="{FF2B5EF4-FFF2-40B4-BE49-F238E27FC236}">
                  <a16:creationId xmlns:a16="http://schemas.microsoft.com/office/drawing/2014/main" id="{855050BF-4E4B-15FC-1253-A85A7484EE28}"/>
                </a:ext>
              </a:extLst>
            </p:cNvPr>
            <p:cNvSpPr>
              <a:spLocks noChangeArrowheads="1"/>
            </p:cNvSpPr>
            <p:nvPr/>
          </p:nvSpPr>
          <p:spPr bwMode="auto">
            <a:xfrm>
              <a:off x="4543936" y="1994694"/>
              <a:ext cx="203200" cy="32385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6" name="Rectangle 225">
              <a:extLst>
                <a:ext uri="{FF2B5EF4-FFF2-40B4-BE49-F238E27FC236}">
                  <a16:creationId xmlns:a16="http://schemas.microsoft.com/office/drawing/2014/main" id="{CC050508-236F-90BB-E358-37F109419916}"/>
                </a:ext>
              </a:extLst>
            </p:cNvPr>
            <p:cNvSpPr>
              <a:spLocks noChangeArrowheads="1"/>
            </p:cNvSpPr>
            <p:nvPr/>
          </p:nvSpPr>
          <p:spPr bwMode="auto">
            <a:xfrm>
              <a:off x="5823461" y="3901281"/>
              <a:ext cx="882650" cy="3587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7" name="Line 226">
              <a:extLst>
                <a:ext uri="{FF2B5EF4-FFF2-40B4-BE49-F238E27FC236}">
                  <a16:creationId xmlns:a16="http://schemas.microsoft.com/office/drawing/2014/main" id="{F656E00A-0A35-2A1B-22CE-89DA866FB6CF}"/>
                </a:ext>
              </a:extLst>
            </p:cNvPr>
            <p:cNvSpPr>
              <a:spLocks noChangeShapeType="1"/>
            </p:cNvSpPr>
            <p:nvPr/>
          </p:nvSpPr>
          <p:spPr bwMode="auto">
            <a:xfrm>
              <a:off x="2943736" y="2326481"/>
              <a:ext cx="0" cy="2024062"/>
            </a:xfrm>
            <a:prstGeom prst="line">
              <a:avLst/>
            </a:prstGeom>
            <a:noFill/>
            <a:ln w="31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8" name="Text Box 227">
              <a:extLst>
                <a:ext uri="{FF2B5EF4-FFF2-40B4-BE49-F238E27FC236}">
                  <a16:creationId xmlns:a16="http://schemas.microsoft.com/office/drawing/2014/main" id="{61ACAD14-4673-23C1-60BD-192A29031C34}"/>
                </a:ext>
              </a:extLst>
            </p:cNvPr>
            <p:cNvSpPr txBox="1">
              <a:spLocks noChangeArrowheads="1"/>
            </p:cNvSpPr>
            <p:nvPr/>
          </p:nvSpPr>
          <p:spPr bwMode="auto">
            <a:xfrm>
              <a:off x="5958398" y="3940969"/>
              <a:ext cx="765175" cy="27918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chemeClr val="accent2"/>
                  </a:solidFill>
                  <a:latin typeface="Helvetica" pitchFamily="2" charset="0"/>
                </a:rPr>
                <a:t>n</a:t>
              </a:r>
              <a:r>
                <a:rPr lang="en-GB" sz="1200" baseline="30000" noProof="0" dirty="0">
                  <a:solidFill>
                    <a:schemeClr val="accent2"/>
                  </a:solidFill>
                  <a:latin typeface="Helvetica" pitchFamily="2" charset="0"/>
                </a:rPr>
                <a:t>+</a:t>
              </a:r>
              <a:r>
                <a:rPr lang="en-GB" sz="1200" noProof="0" dirty="0">
                  <a:solidFill>
                    <a:schemeClr val="accent2"/>
                  </a:solidFill>
                  <a:latin typeface="Helvetica" pitchFamily="2" charset="0"/>
                </a:rPr>
                <a:t> type</a:t>
              </a:r>
              <a:endParaRPr lang="en-GB" sz="1200" noProof="0" dirty="0">
                <a:solidFill>
                  <a:schemeClr val="accent2"/>
                </a:solidFill>
                <a:latin typeface="Helvetica" pitchFamily="2" charset="0"/>
                <a:sym typeface="Symbol" pitchFamily="2" charset="2"/>
              </a:endParaRPr>
            </a:p>
          </p:txBody>
        </p:sp>
        <p:sp>
          <p:nvSpPr>
            <p:cNvPr id="139" name="Line 228">
              <a:extLst>
                <a:ext uri="{FF2B5EF4-FFF2-40B4-BE49-F238E27FC236}">
                  <a16:creationId xmlns:a16="http://schemas.microsoft.com/office/drawing/2014/main" id="{54578B8A-2AF7-23B3-1968-B864B7BDC31B}"/>
                </a:ext>
              </a:extLst>
            </p:cNvPr>
            <p:cNvSpPr>
              <a:spLocks noChangeShapeType="1"/>
            </p:cNvSpPr>
            <p:nvPr/>
          </p:nvSpPr>
          <p:spPr bwMode="auto">
            <a:xfrm flipV="1">
              <a:off x="5779011" y="4080669"/>
              <a:ext cx="225425" cy="90487"/>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0" name="Text Box 229">
              <a:extLst>
                <a:ext uri="{FF2B5EF4-FFF2-40B4-BE49-F238E27FC236}">
                  <a16:creationId xmlns:a16="http://schemas.microsoft.com/office/drawing/2014/main" id="{D5789417-43DC-DD96-78C3-CF3E83F9736A}"/>
                </a:ext>
              </a:extLst>
            </p:cNvPr>
            <p:cNvSpPr txBox="1">
              <a:spLocks noChangeArrowheads="1"/>
            </p:cNvSpPr>
            <p:nvPr/>
          </p:nvSpPr>
          <p:spPr bwMode="auto">
            <a:xfrm>
              <a:off x="5980623" y="3136106"/>
              <a:ext cx="765175" cy="463846"/>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chemeClr val="accent2"/>
                  </a:solidFill>
                  <a:latin typeface="Helvetica" pitchFamily="2" charset="0"/>
                </a:rPr>
                <a:t>n type bulk</a:t>
              </a:r>
              <a:endParaRPr lang="en-GB" sz="1200" noProof="0" dirty="0">
                <a:solidFill>
                  <a:schemeClr val="accent2"/>
                </a:solidFill>
                <a:latin typeface="Helvetica" pitchFamily="2" charset="0"/>
                <a:sym typeface="Symbol" pitchFamily="2" charset="2"/>
              </a:endParaRPr>
            </a:p>
          </p:txBody>
        </p:sp>
        <p:sp>
          <p:nvSpPr>
            <p:cNvPr id="141" name="Line 230">
              <a:extLst>
                <a:ext uri="{FF2B5EF4-FFF2-40B4-BE49-F238E27FC236}">
                  <a16:creationId xmlns:a16="http://schemas.microsoft.com/office/drawing/2014/main" id="{7B3314B6-E55C-4DCE-0AF8-E4F9FA50BEDC}"/>
                </a:ext>
              </a:extLst>
            </p:cNvPr>
            <p:cNvSpPr>
              <a:spLocks noChangeShapeType="1"/>
            </p:cNvSpPr>
            <p:nvPr/>
          </p:nvSpPr>
          <p:spPr bwMode="auto">
            <a:xfrm flipV="1">
              <a:off x="5553586" y="3293269"/>
              <a:ext cx="45085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2" name="Rectangle 231">
              <a:extLst>
                <a:ext uri="{FF2B5EF4-FFF2-40B4-BE49-F238E27FC236}">
                  <a16:creationId xmlns:a16="http://schemas.microsoft.com/office/drawing/2014/main" id="{84D3193B-EA27-E041-360D-6F4294A1362B}"/>
                </a:ext>
              </a:extLst>
            </p:cNvPr>
            <p:cNvSpPr>
              <a:spLocks noChangeArrowheads="1"/>
            </p:cNvSpPr>
            <p:nvPr/>
          </p:nvSpPr>
          <p:spPr bwMode="auto">
            <a:xfrm>
              <a:off x="5869498" y="2370931"/>
              <a:ext cx="882650" cy="3587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3" name="Text Box 232">
              <a:extLst>
                <a:ext uri="{FF2B5EF4-FFF2-40B4-BE49-F238E27FC236}">
                  <a16:creationId xmlns:a16="http://schemas.microsoft.com/office/drawing/2014/main" id="{32E87964-1AC0-3FC3-7772-D0C6A1988402}"/>
                </a:ext>
              </a:extLst>
            </p:cNvPr>
            <p:cNvSpPr txBox="1">
              <a:spLocks noChangeArrowheads="1"/>
            </p:cNvSpPr>
            <p:nvPr/>
          </p:nvSpPr>
          <p:spPr bwMode="auto">
            <a:xfrm>
              <a:off x="5980623" y="2359819"/>
              <a:ext cx="765175" cy="27918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rgbClr val="FF0000"/>
                  </a:solidFill>
                  <a:latin typeface="Helvetica" pitchFamily="2" charset="0"/>
                </a:rPr>
                <a:t>p</a:t>
              </a:r>
              <a:r>
                <a:rPr lang="en-GB" sz="1200" baseline="30000" noProof="0" dirty="0">
                  <a:solidFill>
                    <a:srgbClr val="FF0000"/>
                  </a:solidFill>
                  <a:latin typeface="Helvetica" pitchFamily="2" charset="0"/>
                </a:rPr>
                <a:t>+</a:t>
              </a:r>
              <a:r>
                <a:rPr lang="en-GB" sz="1200" noProof="0" dirty="0">
                  <a:solidFill>
                    <a:srgbClr val="FF0000"/>
                  </a:solidFill>
                  <a:latin typeface="Helvetica" pitchFamily="2" charset="0"/>
                </a:rPr>
                <a:t> type</a:t>
              </a:r>
              <a:endParaRPr lang="en-GB" sz="1200" noProof="0" dirty="0">
                <a:solidFill>
                  <a:srgbClr val="FF0000"/>
                </a:solidFill>
                <a:latin typeface="Helvetica" pitchFamily="2" charset="0"/>
                <a:sym typeface="Symbol" pitchFamily="2" charset="2"/>
              </a:endParaRPr>
            </a:p>
          </p:txBody>
        </p:sp>
        <p:sp>
          <p:nvSpPr>
            <p:cNvPr id="144" name="Line 233">
              <a:extLst>
                <a:ext uri="{FF2B5EF4-FFF2-40B4-BE49-F238E27FC236}">
                  <a16:creationId xmlns:a16="http://schemas.microsoft.com/office/drawing/2014/main" id="{48A28EF4-0F05-7B0F-27FD-38B091B16E11}"/>
                </a:ext>
              </a:extLst>
            </p:cNvPr>
            <p:cNvSpPr>
              <a:spLocks noChangeShapeType="1"/>
            </p:cNvSpPr>
            <p:nvPr/>
          </p:nvSpPr>
          <p:spPr bwMode="auto">
            <a:xfrm flipV="1">
              <a:off x="5553586" y="2505869"/>
              <a:ext cx="450850" cy="0"/>
            </a:xfrm>
            <a:prstGeom prst="line">
              <a:avLst/>
            </a:prstGeom>
            <a:noFill/>
            <a:ln w="31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5" name="Rectangle 234">
              <a:extLst>
                <a:ext uri="{FF2B5EF4-FFF2-40B4-BE49-F238E27FC236}">
                  <a16:creationId xmlns:a16="http://schemas.microsoft.com/office/drawing/2014/main" id="{FCA66D9A-94BB-5764-326F-BB0D39E6A966}"/>
                </a:ext>
              </a:extLst>
            </p:cNvPr>
            <p:cNvSpPr>
              <a:spLocks noChangeArrowheads="1"/>
            </p:cNvSpPr>
            <p:nvPr/>
          </p:nvSpPr>
          <p:spPr bwMode="auto">
            <a:xfrm>
              <a:off x="4788411" y="4756944"/>
              <a:ext cx="1981200" cy="3143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46" name="Rectangle 235">
              <a:extLst>
                <a:ext uri="{FF2B5EF4-FFF2-40B4-BE49-F238E27FC236}">
                  <a16:creationId xmlns:a16="http://schemas.microsoft.com/office/drawing/2014/main" id="{5A0C0484-3DF9-0415-13C1-DDD3F1546313}"/>
                </a:ext>
              </a:extLst>
            </p:cNvPr>
            <p:cNvSpPr>
              <a:spLocks noChangeArrowheads="1"/>
            </p:cNvSpPr>
            <p:nvPr/>
          </p:nvSpPr>
          <p:spPr bwMode="auto">
            <a:xfrm>
              <a:off x="2897698" y="2204244"/>
              <a:ext cx="2847975" cy="131762"/>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47" name="AutoShape 236">
              <a:extLst>
                <a:ext uri="{FF2B5EF4-FFF2-40B4-BE49-F238E27FC236}">
                  <a16:creationId xmlns:a16="http://schemas.microsoft.com/office/drawing/2014/main" id="{B712A07A-83D9-A217-3ACC-EF9E19378579}"/>
                </a:ext>
              </a:extLst>
            </p:cNvPr>
            <p:cNvSpPr>
              <a:spLocks/>
            </p:cNvSpPr>
            <p:nvPr/>
          </p:nvSpPr>
          <p:spPr bwMode="auto">
            <a:xfrm>
              <a:off x="2727836" y="2326481"/>
              <a:ext cx="179388" cy="2024062"/>
            </a:xfrm>
            <a:prstGeom prst="leftBrace">
              <a:avLst>
                <a:gd name="adj1" fmla="val 94027"/>
                <a:gd name="adj2" fmla="val 50000"/>
              </a:avLst>
            </a:prstGeom>
            <a:noFill/>
            <a:ln w="19050">
              <a:solidFill>
                <a:schemeClr val="accent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8" name="Rectangle 237">
              <a:extLst>
                <a:ext uri="{FF2B5EF4-FFF2-40B4-BE49-F238E27FC236}">
                  <a16:creationId xmlns:a16="http://schemas.microsoft.com/office/drawing/2014/main" id="{0517F932-FF8F-D6B2-424D-9705ECF89726}"/>
                </a:ext>
              </a:extLst>
            </p:cNvPr>
            <p:cNvSpPr>
              <a:spLocks noChangeArrowheads="1"/>
            </p:cNvSpPr>
            <p:nvPr/>
          </p:nvSpPr>
          <p:spPr bwMode="auto">
            <a:xfrm>
              <a:off x="4969386" y="2235994"/>
              <a:ext cx="674688" cy="90487"/>
            </a:xfrm>
            <a:prstGeom prst="rect">
              <a:avLst/>
            </a:prstGeom>
            <a:solidFill>
              <a:schemeClr val="tx1"/>
            </a:solid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9" name="Rectangle 238">
              <a:extLst>
                <a:ext uri="{FF2B5EF4-FFF2-40B4-BE49-F238E27FC236}">
                  <a16:creationId xmlns:a16="http://schemas.microsoft.com/office/drawing/2014/main" id="{0FC7D72D-F0F7-85A2-1D37-F6DA46512F4D}"/>
                </a:ext>
              </a:extLst>
            </p:cNvPr>
            <p:cNvSpPr>
              <a:spLocks noChangeArrowheads="1"/>
            </p:cNvSpPr>
            <p:nvPr/>
          </p:nvSpPr>
          <p:spPr bwMode="auto">
            <a:xfrm>
              <a:off x="3123123" y="2439194"/>
              <a:ext cx="482600" cy="111125"/>
            </a:xfrm>
            <a:prstGeom prst="rect">
              <a:avLst/>
            </a:prstGeom>
            <a:solidFill>
              <a:srgbClr val="FFD9B3"/>
            </a:solidFill>
            <a:ln w="317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0" name="Rectangle 239">
              <a:extLst>
                <a:ext uri="{FF2B5EF4-FFF2-40B4-BE49-F238E27FC236}">
                  <a16:creationId xmlns:a16="http://schemas.microsoft.com/office/drawing/2014/main" id="{D1945F0D-B9FD-F04E-1937-42FAF0E055C6}"/>
                </a:ext>
              </a:extLst>
            </p:cNvPr>
            <p:cNvSpPr>
              <a:spLocks noChangeArrowheads="1"/>
            </p:cNvSpPr>
            <p:nvPr/>
          </p:nvSpPr>
          <p:spPr bwMode="auto">
            <a:xfrm>
              <a:off x="2269048" y="1785144"/>
              <a:ext cx="1304925" cy="45085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1" name="Rectangle 240">
              <a:extLst>
                <a:ext uri="{FF2B5EF4-FFF2-40B4-BE49-F238E27FC236}">
                  <a16:creationId xmlns:a16="http://schemas.microsoft.com/office/drawing/2014/main" id="{24E1A57B-0111-1932-D9E9-9BAB3833AC40}"/>
                </a:ext>
              </a:extLst>
            </p:cNvPr>
            <p:cNvSpPr>
              <a:spLocks noChangeArrowheads="1"/>
            </p:cNvSpPr>
            <p:nvPr/>
          </p:nvSpPr>
          <p:spPr bwMode="auto">
            <a:xfrm>
              <a:off x="4023236" y="2235994"/>
              <a:ext cx="674688" cy="90487"/>
            </a:xfrm>
            <a:prstGeom prst="rect">
              <a:avLst/>
            </a:prstGeom>
            <a:solidFill>
              <a:schemeClr val="tx1"/>
            </a:solid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2" name="Rectangle 241">
              <a:extLst>
                <a:ext uri="{FF2B5EF4-FFF2-40B4-BE49-F238E27FC236}">
                  <a16:creationId xmlns:a16="http://schemas.microsoft.com/office/drawing/2014/main" id="{AF70EF3C-388A-3AE1-4317-71BA546D652B}"/>
                </a:ext>
              </a:extLst>
            </p:cNvPr>
            <p:cNvSpPr>
              <a:spLocks noChangeArrowheads="1"/>
            </p:cNvSpPr>
            <p:nvPr/>
          </p:nvSpPr>
          <p:spPr bwMode="auto">
            <a:xfrm>
              <a:off x="3034223" y="2235994"/>
              <a:ext cx="674688" cy="90487"/>
            </a:xfrm>
            <a:prstGeom prst="rect">
              <a:avLst/>
            </a:prstGeom>
            <a:solidFill>
              <a:schemeClr val="tx1"/>
            </a:solid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3" name="Rectangle 242">
              <a:extLst>
                <a:ext uri="{FF2B5EF4-FFF2-40B4-BE49-F238E27FC236}">
                  <a16:creationId xmlns:a16="http://schemas.microsoft.com/office/drawing/2014/main" id="{71267251-4D53-A2FE-3960-E4B39C00EBA2}"/>
                </a:ext>
              </a:extLst>
            </p:cNvPr>
            <p:cNvSpPr>
              <a:spLocks noChangeArrowheads="1"/>
            </p:cNvSpPr>
            <p:nvPr/>
          </p:nvSpPr>
          <p:spPr bwMode="auto">
            <a:xfrm>
              <a:off x="2943736" y="2326481"/>
              <a:ext cx="2851150" cy="125412"/>
            </a:xfrm>
            <a:prstGeom prst="rect">
              <a:avLst/>
            </a:prstGeom>
            <a:blipFill dpi="0" rotWithShape="0">
              <a:blip r:embed="rId3"/>
              <a:srcRect/>
              <a:tile tx="0" ty="0" sx="100000" sy="100000" flip="none" algn="tl"/>
            </a:blipFill>
            <a:ln w="317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4" name="Text Box 243">
              <a:extLst>
                <a:ext uri="{FF2B5EF4-FFF2-40B4-BE49-F238E27FC236}">
                  <a16:creationId xmlns:a16="http://schemas.microsoft.com/office/drawing/2014/main" id="{89BA00E9-CF00-5508-F465-AB253144F498}"/>
                </a:ext>
              </a:extLst>
            </p:cNvPr>
            <p:cNvSpPr txBox="1">
              <a:spLocks noChangeArrowheads="1"/>
            </p:cNvSpPr>
            <p:nvPr/>
          </p:nvSpPr>
          <p:spPr bwMode="auto">
            <a:xfrm>
              <a:off x="2388944" y="4455319"/>
              <a:ext cx="392113" cy="407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64008" rIns="90000" bIns="46800">
              <a:spAutoFit/>
            </a:bodyPr>
            <a:lstStyle/>
            <a:p>
              <a:pPr>
                <a:lnSpc>
                  <a:spcPct val="70000"/>
                </a:lnSpc>
              </a:pPr>
              <a:r>
                <a:rPr lang="en-GB" sz="100" noProof="0" dirty="0">
                  <a:solidFill>
                    <a:srgbClr val="FF0000"/>
                  </a:solidFill>
                  <a:cs typeface="Arial" panose="020B0604020202020204" pitchFamily="34" charset="0"/>
                </a:rPr>
                <a:t> </a:t>
              </a:r>
              <a:r>
                <a:rPr lang="en-GB" sz="2800" noProof="0" dirty="0">
                  <a:solidFill>
                    <a:srgbClr val="FF0000"/>
                  </a:solidFill>
                  <a:cs typeface="Arial" panose="020B0604020202020204" pitchFamily="34" charset="0"/>
                </a:rPr>
                <a:t>+</a:t>
              </a:r>
            </a:p>
          </p:txBody>
        </p:sp>
        <p:sp>
          <p:nvSpPr>
            <p:cNvPr id="157" name="Oval 246">
              <a:extLst>
                <a:ext uri="{FF2B5EF4-FFF2-40B4-BE49-F238E27FC236}">
                  <a16:creationId xmlns:a16="http://schemas.microsoft.com/office/drawing/2014/main" id="{A5846E71-5E65-2B9E-2BD5-3949D2D22CAD}"/>
                </a:ext>
              </a:extLst>
            </p:cNvPr>
            <p:cNvSpPr>
              <a:spLocks noChangeArrowheads="1"/>
            </p:cNvSpPr>
            <p:nvPr/>
          </p:nvSpPr>
          <p:spPr bwMode="auto">
            <a:xfrm>
              <a:off x="2359536" y="4450556"/>
              <a:ext cx="385763" cy="390525"/>
            </a:xfrm>
            <a:prstGeom prst="ellipse">
              <a:avLst/>
            </a:prstGeom>
            <a:noFill/>
            <a:ln w="19050" algn="ctr">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9" name="Line 77">
              <a:extLst>
                <a:ext uri="{FF2B5EF4-FFF2-40B4-BE49-F238E27FC236}">
                  <a16:creationId xmlns:a16="http://schemas.microsoft.com/office/drawing/2014/main" id="{F5540A8B-56E8-138A-0F4F-0AFCC4A82497}"/>
                </a:ext>
              </a:extLst>
            </p:cNvPr>
            <p:cNvSpPr>
              <a:spLocks noChangeShapeType="1"/>
            </p:cNvSpPr>
            <p:nvPr/>
          </p:nvSpPr>
          <p:spPr bwMode="auto">
            <a:xfrm flipV="1">
              <a:off x="4980498" y="2775744"/>
              <a:ext cx="0" cy="460375"/>
            </a:xfrm>
            <a:prstGeom prst="line">
              <a:avLst/>
            </a:prstGeom>
            <a:noFill/>
            <a:ln w="25400">
              <a:solidFill>
                <a:srgbClr val="FF00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61" name="Text Box 81">
              <a:extLst>
                <a:ext uri="{FF2B5EF4-FFF2-40B4-BE49-F238E27FC236}">
                  <a16:creationId xmlns:a16="http://schemas.microsoft.com/office/drawing/2014/main" id="{F8C73C66-A9CB-CF44-0B7E-3AC934F2AECF}"/>
                </a:ext>
              </a:extLst>
            </p:cNvPr>
            <p:cNvSpPr txBox="1">
              <a:spLocks noChangeArrowheads="1"/>
            </p:cNvSpPr>
            <p:nvPr/>
          </p:nvSpPr>
          <p:spPr bwMode="auto">
            <a:xfrm>
              <a:off x="4878898" y="4844256"/>
              <a:ext cx="1711325" cy="22860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0" rIns="90000">
              <a:spAutoFit/>
            </a:bodyPr>
            <a:lstStyle/>
            <a:p>
              <a:r>
                <a:rPr lang="en-GB" sz="1200" noProof="0" dirty="0">
                  <a:solidFill>
                    <a:srgbClr val="006600"/>
                  </a:solidFill>
                  <a:latin typeface="Helvetica" pitchFamily="2" charset="0"/>
                </a:rPr>
                <a:t>Charged particle</a:t>
              </a:r>
              <a:endParaRPr lang="en-GB" sz="1200" noProof="0" dirty="0">
                <a:solidFill>
                  <a:srgbClr val="006600"/>
                </a:solidFill>
                <a:latin typeface="Helvetica" pitchFamily="2" charset="0"/>
                <a:sym typeface="Symbol" pitchFamily="2" charset="2"/>
              </a:endParaRPr>
            </a:p>
          </p:txBody>
        </p:sp>
        <p:sp>
          <p:nvSpPr>
            <p:cNvPr id="162" name="Line 76">
              <a:extLst>
                <a:ext uri="{FF2B5EF4-FFF2-40B4-BE49-F238E27FC236}">
                  <a16:creationId xmlns:a16="http://schemas.microsoft.com/office/drawing/2014/main" id="{6088DF34-BB0F-9B9F-5748-61C7D66B05FB}"/>
                </a:ext>
              </a:extLst>
            </p:cNvPr>
            <p:cNvSpPr>
              <a:spLocks noChangeShapeType="1"/>
            </p:cNvSpPr>
            <p:nvPr/>
          </p:nvSpPr>
          <p:spPr bwMode="auto">
            <a:xfrm>
              <a:off x="4867786" y="2956719"/>
              <a:ext cx="0" cy="449262"/>
            </a:xfrm>
            <a:prstGeom prst="line">
              <a:avLst/>
            </a:prstGeom>
            <a:noFill/>
            <a:ln w="25400">
              <a:solidFill>
                <a:schemeClr val="accent2"/>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63" name="Line 71">
              <a:extLst>
                <a:ext uri="{FF2B5EF4-FFF2-40B4-BE49-F238E27FC236}">
                  <a16:creationId xmlns:a16="http://schemas.microsoft.com/office/drawing/2014/main" id="{6DE808CB-B23D-6E79-135C-619A896F0E20}"/>
                </a:ext>
              </a:extLst>
            </p:cNvPr>
            <p:cNvSpPr>
              <a:spLocks noChangeShapeType="1"/>
            </p:cNvSpPr>
            <p:nvPr/>
          </p:nvSpPr>
          <p:spPr bwMode="auto">
            <a:xfrm>
              <a:off x="4551873" y="2056606"/>
              <a:ext cx="981075" cy="2760663"/>
            </a:xfrm>
            <a:prstGeom prst="line">
              <a:avLst/>
            </a:prstGeom>
            <a:noFill/>
            <a:ln w="25400">
              <a:solidFill>
                <a:srgbClr val="006600"/>
              </a:solidFill>
              <a:prstDash val="solid"/>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grpSp>
      <p:sp>
        <p:nvSpPr>
          <p:cNvPr id="170" name="TextBox 169">
            <a:extLst>
              <a:ext uri="{FF2B5EF4-FFF2-40B4-BE49-F238E27FC236}">
                <a16:creationId xmlns:a16="http://schemas.microsoft.com/office/drawing/2014/main" id="{5484C8D4-A508-5CDB-A7C6-7720293A15F1}"/>
              </a:ext>
            </a:extLst>
          </p:cNvPr>
          <p:cNvSpPr txBox="1"/>
          <p:nvPr/>
        </p:nvSpPr>
        <p:spPr>
          <a:xfrm>
            <a:off x="761645" y="4782036"/>
            <a:ext cx="3579826" cy="500137"/>
          </a:xfrm>
          <a:prstGeom prst="rect">
            <a:avLst/>
          </a:prstGeom>
          <a:noFill/>
          <a:ln>
            <a:noFill/>
          </a:ln>
        </p:spPr>
        <p:txBody>
          <a:bodyPr wrap="none" rtlCol="0">
            <a:spAutoFit/>
          </a:bodyPr>
          <a:lstStyle/>
          <a:p>
            <a:pPr marL="0" algn="l">
              <a:spcBef>
                <a:spcPts val="3000"/>
              </a:spcBef>
            </a:pPr>
            <a:r>
              <a:rPr lang="en-GB" sz="1200" noProof="0" dirty="0">
                <a:solidFill>
                  <a:srgbClr val="FF0000"/>
                </a:solidFill>
                <a:latin typeface="Helvetica" pitchFamily="2" charset="0"/>
                <a:ea typeface="Helvetica Light" charset="0"/>
                <a:cs typeface="Helvetica Light" charset="0"/>
                <a:sym typeface="Wingdings" pitchFamily="2" charset="2"/>
              </a:rPr>
              <a:t>Reverse bias (</a:t>
            </a:r>
            <a:r>
              <a:rPr lang="en-GB" sz="1200" noProof="0" dirty="0" err="1">
                <a:solidFill>
                  <a:srgbClr val="FF0000"/>
                </a:solidFill>
                <a:latin typeface="Helvetica" pitchFamily="2" charset="0"/>
                <a:ea typeface="Helvetica Light" charset="0"/>
                <a:cs typeface="Helvetica Light" charset="0"/>
                <a:sym typeface="Wingdings" pitchFamily="2" charset="2"/>
              </a:rPr>
              <a:t>V</a:t>
            </a:r>
            <a:r>
              <a:rPr lang="en-GB" sz="1200" baseline="-25000" noProof="0" dirty="0" err="1">
                <a:solidFill>
                  <a:srgbClr val="FF0000"/>
                </a:solidFill>
                <a:latin typeface="Helvetica" pitchFamily="2" charset="0"/>
                <a:ea typeface="Helvetica Light" charset="0"/>
                <a:cs typeface="Helvetica Light" charset="0"/>
                <a:sym typeface="Wingdings" pitchFamily="2" charset="2"/>
              </a:rPr>
              <a:t>bias</a:t>
            </a:r>
            <a:r>
              <a:rPr lang="en-GB" sz="1200" noProof="0" dirty="0">
                <a:solidFill>
                  <a:srgbClr val="FF0000"/>
                </a:solidFill>
                <a:latin typeface="Helvetica" pitchFamily="2" charset="0"/>
                <a:ea typeface="Helvetica Light" charset="0"/>
                <a:cs typeface="Helvetica Light" charset="0"/>
                <a:sym typeface="Wingdings" pitchFamily="2" charset="2"/>
              </a:rPr>
              <a:t> &lt; 500 V)</a:t>
            </a:r>
          </a:p>
          <a:p>
            <a:pPr marL="0" algn="l">
              <a:spcBef>
                <a:spcPts val="300"/>
              </a:spcBef>
            </a:pPr>
            <a:r>
              <a:rPr lang="en-GB" sz="1200" noProof="0" dirty="0">
                <a:solidFill>
                  <a:srgbClr val="0070C0"/>
                </a:solidFill>
                <a:latin typeface="Helvetica" pitchFamily="2" charset="0"/>
                <a:ea typeface="Helvetica Light" charset="0"/>
                <a:cs typeface="Helvetica Light" charset="0"/>
                <a:sym typeface="Wingdings" pitchFamily="2" charset="2"/>
              </a:rPr>
              <a:t>Full depletion when </a:t>
            </a:r>
            <a:r>
              <a:rPr lang="en-GB" sz="1200" noProof="0" dirty="0" err="1">
                <a:solidFill>
                  <a:srgbClr val="0070C0"/>
                </a:solidFill>
                <a:latin typeface="Helvetica" pitchFamily="2" charset="0"/>
                <a:ea typeface="Helvetica Light" charset="0"/>
                <a:cs typeface="Helvetica Light" charset="0"/>
                <a:sym typeface="Wingdings" pitchFamily="2" charset="2"/>
              </a:rPr>
              <a:t>V</a:t>
            </a:r>
            <a:r>
              <a:rPr lang="en-GB" sz="1200" baseline="-25000" noProof="0" dirty="0" err="1">
                <a:solidFill>
                  <a:srgbClr val="0070C0"/>
                </a:solidFill>
                <a:latin typeface="Helvetica" pitchFamily="2" charset="0"/>
                <a:ea typeface="Helvetica Light" charset="0"/>
                <a:cs typeface="Helvetica Light" charset="0"/>
                <a:sym typeface="Wingdings" pitchFamily="2" charset="2"/>
              </a:rPr>
              <a:t>bias</a:t>
            </a:r>
            <a:r>
              <a:rPr lang="en-GB" sz="1200" noProof="0" dirty="0">
                <a:solidFill>
                  <a:srgbClr val="0070C0"/>
                </a:solidFill>
                <a:latin typeface="Helvetica" pitchFamily="2" charset="0"/>
                <a:ea typeface="Helvetica Light" charset="0"/>
                <a:cs typeface="Helvetica Light" charset="0"/>
                <a:sym typeface="Wingdings" pitchFamily="2" charset="2"/>
              </a:rPr>
              <a:t> &gt; </a:t>
            </a:r>
            <a:r>
              <a:rPr lang="en-GB" sz="1200" noProof="0" dirty="0" err="1">
                <a:solidFill>
                  <a:srgbClr val="0070C0"/>
                </a:solidFill>
                <a:latin typeface="Helvetica" pitchFamily="2" charset="0"/>
                <a:ea typeface="Helvetica Light" charset="0"/>
                <a:cs typeface="Helvetica Light" charset="0"/>
                <a:sym typeface="Wingdings" pitchFamily="2" charset="2"/>
              </a:rPr>
              <a:t>V</a:t>
            </a:r>
            <a:r>
              <a:rPr lang="en-GB" sz="1200" baseline="-25000" noProof="0" dirty="0" err="1">
                <a:solidFill>
                  <a:srgbClr val="0070C0"/>
                </a:solidFill>
                <a:latin typeface="Helvetica" pitchFamily="2" charset="0"/>
                <a:ea typeface="Helvetica Light" charset="0"/>
                <a:cs typeface="Helvetica Light" charset="0"/>
                <a:sym typeface="Wingdings" pitchFamily="2" charset="2"/>
              </a:rPr>
              <a:t>dep</a:t>
            </a:r>
            <a:r>
              <a:rPr lang="en-GB" sz="1200" baseline="-25000" noProof="0" dirty="0">
                <a:solidFill>
                  <a:srgbClr val="0070C0"/>
                </a:solidFill>
                <a:latin typeface="Helvetica" pitchFamily="2" charset="0"/>
                <a:ea typeface="Helvetica Light" charset="0"/>
                <a:cs typeface="Helvetica Light" charset="0"/>
                <a:sym typeface="Wingdings" pitchFamily="2" charset="2"/>
              </a:rPr>
              <a:t> </a:t>
            </a:r>
            <a:r>
              <a:rPr lang="en-GB" sz="1200" noProof="0" dirty="0">
                <a:solidFill>
                  <a:srgbClr val="0070C0"/>
                </a:solidFill>
                <a:latin typeface="Helvetica" pitchFamily="2" charset="0"/>
                <a:ea typeface="Helvetica Light" charset="0"/>
                <a:cs typeface="Helvetica Light" charset="0"/>
                <a:sym typeface="Wingdings" pitchFamily="2" charset="2"/>
              </a:rPr>
              <a:t>(depletion voltage)</a:t>
            </a:r>
          </a:p>
        </p:txBody>
      </p:sp>
      <p:sp>
        <p:nvSpPr>
          <p:cNvPr id="186" name="Rectangle 185">
            <a:extLst>
              <a:ext uri="{FF2B5EF4-FFF2-40B4-BE49-F238E27FC236}">
                <a16:creationId xmlns:a16="http://schemas.microsoft.com/office/drawing/2014/main" id="{9ACED2B9-1573-EB03-D8BB-53F433748140}"/>
              </a:ext>
            </a:extLst>
          </p:cNvPr>
          <p:cNvSpPr/>
          <p:nvPr/>
        </p:nvSpPr>
        <p:spPr>
          <a:xfrm>
            <a:off x="623286" y="1106030"/>
            <a:ext cx="5739195" cy="338554"/>
          </a:xfrm>
          <a:prstGeom prst="rect">
            <a:avLst/>
          </a:prstGeom>
        </p:spPr>
        <p:txBody>
          <a:bodyPr wrap="square">
            <a:spAutoFit/>
          </a:bodyPr>
          <a:lstStyle/>
          <a:p>
            <a:pPr defTabSz="457200" fontAlgn="base">
              <a:spcBef>
                <a:spcPts val="1800"/>
              </a:spcBef>
              <a:spcAft>
                <a:spcPct val="0"/>
              </a:spcAft>
              <a:defRPr/>
            </a:pPr>
            <a:r>
              <a:rPr lang="en-GB" sz="1600" b="1" noProof="0" dirty="0">
                <a:latin typeface="Helvetica" pitchFamily="2" charset="0"/>
                <a:ea typeface="Helvetica Light" charset="0"/>
                <a:cs typeface="Helvetica Light" charset="0"/>
                <a:sym typeface="Wingdings" pitchFamily="2" charset="2"/>
              </a:rPr>
              <a:t>Tracking </a:t>
            </a:r>
            <a:r>
              <a:rPr lang="en-GB" sz="1400" noProof="0" dirty="0">
                <a:latin typeface="Helvetica" pitchFamily="2" charset="0"/>
                <a:ea typeface="Helvetica Light" charset="0"/>
                <a:cs typeface="Helvetica Light" charset="0"/>
                <a:sym typeface="Wingdings" pitchFamily="2" charset="2"/>
              </a:rPr>
              <a:t>(inner tracker &amp; muon system, exploiting ionization signal)</a:t>
            </a:r>
            <a:endParaRPr lang="en-GB" sz="1600" noProof="0" dirty="0">
              <a:latin typeface="Helvetica" pitchFamily="2" charset="0"/>
              <a:ea typeface="Helvetica Light" charset="0"/>
              <a:cs typeface="Helvetica Light" charset="0"/>
              <a:sym typeface="Wingdings" pitchFamily="2" charset="2"/>
            </a:endParaRPr>
          </a:p>
        </p:txBody>
      </p:sp>
      <p:sp>
        <p:nvSpPr>
          <p:cNvPr id="187" name="TextBox 186">
            <a:extLst>
              <a:ext uri="{FF2B5EF4-FFF2-40B4-BE49-F238E27FC236}">
                <a16:creationId xmlns:a16="http://schemas.microsoft.com/office/drawing/2014/main" id="{A6033E17-620C-E68D-ABFC-AA71E6D7B08B}"/>
              </a:ext>
            </a:extLst>
          </p:cNvPr>
          <p:cNvSpPr txBox="1"/>
          <p:nvPr/>
        </p:nvSpPr>
        <p:spPr>
          <a:xfrm>
            <a:off x="300332" y="5413473"/>
            <a:ext cx="6003920" cy="1081130"/>
          </a:xfrm>
          <a:prstGeom prst="rect">
            <a:avLst/>
          </a:prstGeom>
          <a:noFill/>
        </p:spPr>
        <p:txBody>
          <a:bodyPr wrap="square">
            <a:spAutoFit/>
          </a:bodyPr>
          <a:lstStyle/>
          <a:p>
            <a:pPr lvl="1">
              <a:lnSpc>
                <a:spcPct val="110000"/>
              </a:lnSpc>
              <a:spcBef>
                <a:spcPct val="50000"/>
              </a:spcBef>
            </a:pPr>
            <a:r>
              <a:rPr lang="en-GB" sz="1200" noProof="0" dirty="0">
                <a:solidFill>
                  <a:schemeClr val="tx1">
                    <a:lumMod val="75000"/>
                    <a:lumOff val="25000"/>
                  </a:schemeClr>
                </a:solidFill>
                <a:latin typeface="Helvetica" pitchFamily="2" charset="0"/>
                <a:cs typeface="Arial" panose="020B0604020202020204" pitchFamily="34" charset="0"/>
              </a:rPr>
              <a:t>High Si density and low e–hole creation energy (3.6 eV vs ~36 eV in gas) enable thin detectors with sufficient signal</a:t>
            </a:r>
          </a:p>
          <a:p>
            <a:pPr lvl="1">
              <a:lnSpc>
                <a:spcPct val="110000"/>
              </a:lnSpc>
              <a:spcBef>
                <a:spcPct val="50000"/>
              </a:spcBef>
            </a:pPr>
            <a:r>
              <a:rPr lang="en-GB" sz="1200" noProof="0" dirty="0">
                <a:solidFill>
                  <a:schemeClr val="tx1">
                    <a:lumMod val="75000"/>
                    <a:lumOff val="25000"/>
                  </a:schemeClr>
                </a:solidFill>
                <a:latin typeface="Helvetica" pitchFamily="2" charset="0"/>
                <a:cs typeface="Arial" panose="020B0604020202020204" pitchFamily="34" charset="0"/>
              </a:rPr>
              <a:t>High mobility of charge carriers in Si allows fast charge collection (~5 ns for e</a:t>
            </a:r>
            <a:r>
              <a:rPr lang="en-GB" sz="1200" baseline="30000" noProof="0" dirty="0">
                <a:solidFill>
                  <a:schemeClr val="tx1">
                    <a:lumMod val="75000"/>
                    <a:lumOff val="25000"/>
                  </a:schemeClr>
                </a:solidFill>
                <a:latin typeface="Helvetica" pitchFamily="2" charset="0"/>
                <a:cs typeface="Arial" panose="020B0604020202020204" pitchFamily="34" charset="0"/>
              </a:rPr>
              <a:t>–</a:t>
            </a:r>
            <a:r>
              <a:rPr lang="en-GB" sz="1200" noProof="0" dirty="0">
                <a:solidFill>
                  <a:schemeClr val="tx1">
                    <a:lumMod val="75000"/>
                    <a:lumOff val="25000"/>
                  </a:schemeClr>
                </a:solidFill>
                <a:latin typeface="Helvetica" pitchFamily="2" charset="0"/>
                <a:cs typeface="Arial" panose="020B0604020202020204" pitchFamily="34" charset="0"/>
              </a:rPr>
              <a:t>) </a:t>
            </a:r>
          </a:p>
          <a:p>
            <a:pPr lvl="1">
              <a:lnSpc>
                <a:spcPct val="110000"/>
              </a:lnSpc>
              <a:spcBef>
                <a:spcPct val="50000"/>
              </a:spcBef>
            </a:pPr>
            <a:r>
              <a:rPr lang="en-GB" sz="1200" noProof="0" dirty="0">
                <a:solidFill>
                  <a:schemeClr val="tx1">
                    <a:lumMod val="75000"/>
                    <a:lumOff val="25000"/>
                  </a:schemeClr>
                </a:solidFill>
                <a:latin typeface="Helvetica" pitchFamily="2" charset="0"/>
                <a:cs typeface="Arial" panose="020B0604020202020204" pitchFamily="34" charset="0"/>
              </a:rPr>
              <a:t>Leakage current (</a:t>
            </a:r>
            <a:r>
              <a:rPr lang="en-GB" sz="1200" noProof="0" dirty="0" err="1">
                <a:solidFill>
                  <a:schemeClr val="tx1">
                    <a:lumMod val="75000"/>
                    <a:lumOff val="25000"/>
                  </a:schemeClr>
                </a:solidFill>
                <a:latin typeface="Helvetica" pitchFamily="2" charset="0"/>
                <a:cs typeface="Arial" panose="020B0604020202020204" pitchFamily="34" charset="0"/>
              </a:rPr>
              <a:t>I</a:t>
            </a:r>
            <a:r>
              <a:rPr lang="en-GB" sz="1200" baseline="-25000" noProof="0" dirty="0" err="1">
                <a:solidFill>
                  <a:schemeClr val="tx1">
                    <a:lumMod val="75000"/>
                    <a:lumOff val="25000"/>
                  </a:schemeClr>
                </a:solidFill>
                <a:latin typeface="Helvetica" pitchFamily="2" charset="0"/>
                <a:cs typeface="Arial" panose="020B0604020202020204" pitchFamily="34" charset="0"/>
              </a:rPr>
              <a:t>leak</a:t>
            </a:r>
            <a:r>
              <a:rPr lang="en-GB" sz="1200" noProof="0" dirty="0">
                <a:solidFill>
                  <a:schemeClr val="tx1">
                    <a:lumMod val="75000"/>
                    <a:lumOff val="25000"/>
                  </a:schemeClr>
                </a:solidFill>
                <a:latin typeface="Helvetica" pitchFamily="2" charset="0"/>
                <a:cs typeface="Arial" panose="020B0604020202020204" pitchFamily="34" charset="0"/>
              </a:rPr>
              <a:t>) from thermally generated carriers suppressed by cooling </a:t>
            </a:r>
          </a:p>
        </p:txBody>
      </p:sp>
      <p:sp>
        <p:nvSpPr>
          <p:cNvPr id="6" name="TextBox 5">
            <a:extLst>
              <a:ext uri="{FF2B5EF4-FFF2-40B4-BE49-F238E27FC236}">
                <a16:creationId xmlns:a16="http://schemas.microsoft.com/office/drawing/2014/main" id="{CB290724-D678-B90A-0C92-A3132D33AE75}"/>
              </a:ext>
            </a:extLst>
          </p:cNvPr>
          <p:cNvSpPr txBox="1"/>
          <p:nvPr/>
        </p:nvSpPr>
        <p:spPr>
          <a:xfrm>
            <a:off x="1435566" y="3199640"/>
            <a:ext cx="1723341" cy="830997"/>
          </a:xfrm>
          <a:prstGeom prst="rect">
            <a:avLst/>
          </a:prstGeom>
          <a:noFill/>
        </p:spPr>
        <p:txBody>
          <a:bodyPr wrap="square" rtlCol="0">
            <a:spAutoFit/>
          </a:bodyPr>
          <a:lstStyle/>
          <a:p>
            <a:pPr>
              <a:spcBef>
                <a:spcPts val="3000"/>
              </a:spcBef>
            </a:pPr>
            <a:r>
              <a:rPr lang="en-GB" sz="1200" noProof="0" dirty="0">
                <a:solidFill>
                  <a:srgbClr val="0070C0"/>
                </a:solidFill>
                <a:latin typeface="Helvetica" pitchFamily="2" charset="0"/>
                <a:ea typeface="Helvetica Light" charset="0"/>
                <a:cs typeface="Helvetica Light" charset="0"/>
                <a:sym typeface="Wingdings" pitchFamily="2" charset="2"/>
              </a:rPr>
              <a:t>Depleted Si:               electric field  separates and collects e–hole pairs (</a:t>
            </a:r>
            <a:r>
              <a:rPr lang="en-GB" sz="1200" noProof="0" dirty="0" err="1">
                <a:solidFill>
                  <a:srgbClr val="0070C0"/>
                </a:solidFill>
                <a:latin typeface="Helvetica" pitchFamily="2" charset="0"/>
                <a:ea typeface="Helvetica Light" charset="0"/>
                <a:cs typeface="Helvetica Light" charset="0"/>
                <a:sym typeface="Wingdings" pitchFamily="2" charset="2"/>
              </a:rPr>
              <a:t>Q</a:t>
            </a:r>
            <a:r>
              <a:rPr lang="en-GB" sz="1200" baseline="-25000" noProof="0" dirty="0" err="1">
                <a:solidFill>
                  <a:srgbClr val="0070C0"/>
                </a:solidFill>
                <a:latin typeface="Helvetica" pitchFamily="2" charset="0"/>
                <a:ea typeface="Helvetica Light" charset="0"/>
                <a:cs typeface="Helvetica Light" charset="0"/>
                <a:sym typeface="Wingdings" pitchFamily="2" charset="2"/>
              </a:rPr>
              <a:t>col</a:t>
            </a:r>
            <a:r>
              <a:rPr lang="en-GB" sz="1200" noProof="0" dirty="0">
                <a:solidFill>
                  <a:srgbClr val="0070C0"/>
                </a:solidFill>
                <a:latin typeface="Helvetica" pitchFamily="2" charset="0"/>
                <a:ea typeface="Helvetica Light" charset="0"/>
                <a:cs typeface="Helvetica Light" charset="0"/>
                <a:sym typeface="Wingdings" pitchFamily="2" charset="2"/>
              </a:rPr>
              <a:t>)</a:t>
            </a:r>
          </a:p>
        </p:txBody>
      </p:sp>
      <p:sp>
        <p:nvSpPr>
          <p:cNvPr id="9" name="effects-band">
            <a:extLst>
              <a:ext uri="{FF2B5EF4-FFF2-40B4-BE49-F238E27FC236}">
                <a16:creationId xmlns:a16="http://schemas.microsoft.com/office/drawing/2014/main" id="{568BD152-2E11-9381-5742-AA6F699D8230}"/>
              </a:ext>
            </a:extLst>
          </p:cNvPr>
          <p:cNvSpPr>
            <a:spLocks noGrp="1"/>
          </p:cNvSpPr>
          <p:nvPr/>
        </p:nvSpPr>
        <p:spPr>
          <a:xfrm>
            <a:off x="6827951" y="2499552"/>
            <a:ext cx="4805467" cy="1740332"/>
          </a:xfrm>
          <a:prstGeom prst="roundRect">
            <a:avLst>
              <a:gd name="adj" fmla="val 2667"/>
            </a:avLst>
          </a:prstGeom>
          <a:solidFill>
            <a:srgbClr val="FAFAFA"/>
          </a:solidFill>
          <a:ln w="11430">
            <a:solidFill>
              <a:srgbClr val="A4A9AD"/>
            </a:solidFill>
            <a:prstDash val="solid"/>
          </a:ln>
        </p:spPr>
        <p:txBody>
          <a:bodyPr/>
          <a:lstStyle/>
          <a:p>
            <a:endParaRPr lang="en-GB" sz="1400" noProof="0" dirty="0">
              <a:latin typeface="Helvetica" pitchFamily="2" charset="0"/>
            </a:endParaRPr>
          </a:p>
        </p:txBody>
      </p:sp>
      <p:sp>
        <p:nvSpPr>
          <p:cNvPr id="10" name="band-title">
            <a:extLst>
              <a:ext uri="{FF2B5EF4-FFF2-40B4-BE49-F238E27FC236}">
                <a16:creationId xmlns:a16="http://schemas.microsoft.com/office/drawing/2014/main" id="{1644C432-D2F7-0652-F79E-1F2A47ADDC58}"/>
              </a:ext>
            </a:extLst>
          </p:cNvPr>
          <p:cNvSpPr>
            <a:spLocks noGrp="1"/>
          </p:cNvSpPr>
          <p:nvPr/>
        </p:nvSpPr>
        <p:spPr>
          <a:xfrm>
            <a:off x="7056551" y="2651951"/>
            <a:ext cx="2381250" cy="361950"/>
          </a:xfrm>
          <a:prstGeom prst="rect">
            <a:avLst/>
          </a:prstGeom>
          <a:noFill/>
          <a:ln w="0">
            <a:noFill/>
            <a:prstDash val="solid"/>
          </a:ln>
        </p:spPr>
        <p:txBody>
          <a:bodyPr lIns="0" tIns="0" rIns="0" bIns="0" anchor="ctr">
            <a:normAutofit/>
          </a:bodyPr>
          <a:lstStyle/>
          <a:p>
            <a:pPr>
              <a:defRPr sz="2025" b="1">
                <a:solidFill>
                  <a:srgbClr val="171717"/>
                </a:solidFill>
                <a:latin typeface="Arial"/>
                <a:ea typeface="Arial"/>
                <a:cs typeface="Arial"/>
              </a:defRPr>
            </a:pPr>
            <a:r>
              <a:rPr lang="en-GB" sz="1400" b="1" noProof="0" dirty="0">
                <a:solidFill>
                  <a:srgbClr val="171717"/>
                </a:solidFill>
                <a:latin typeface="Helvetica" pitchFamily="2" charset="0"/>
                <a:ea typeface="Arial"/>
                <a:cs typeface="Arial"/>
              </a:rPr>
              <a:t>After irradiation</a:t>
            </a:r>
          </a:p>
        </p:txBody>
      </p:sp>
      <p:sp>
        <p:nvSpPr>
          <p:cNvPr id="11" name="vdep-description">
            <a:extLst>
              <a:ext uri="{FF2B5EF4-FFF2-40B4-BE49-F238E27FC236}">
                <a16:creationId xmlns:a16="http://schemas.microsoft.com/office/drawing/2014/main" id="{CAAFFFD9-D8B0-9CA7-59F8-B44BB65ABD89}"/>
              </a:ext>
            </a:extLst>
          </p:cNvPr>
          <p:cNvSpPr>
            <a:spLocks noGrp="1"/>
          </p:cNvSpPr>
          <p:nvPr/>
        </p:nvSpPr>
        <p:spPr>
          <a:xfrm>
            <a:off x="7056552" y="3470233"/>
            <a:ext cx="1375930" cy="396837"/>
          </a:xfrm>
          <a:prstGeom prst="rect">
            <a:avLst/>
          </a:prstGeom>
          <a:noFill/>
          <a:ln w="0">
            <a:noFill/>
            <a:prstDash val="solid"/>
          </a:ln>
        </p:spPr>
        <p:txBody>
          <a:bodyPr lIns="0" tIns="0" rIns="0" bIns="0" anchor="ctr">
            <a:normAutofit/>
          </a:bodyPr>
          <a:lstStyle/>
          <a:p>
            <a:pPr>
              <a:defRPr sz="1350" b="0">
                <a:solidFill>
                  <a:srgbClr val="171717"/>
                </a:solidFill>
                <a:latin typeface="Arial"/>
                <a:ea typeface="Arial"/>
                <a:cs typeface="Arial"/>
              </a:defRPr>
            </a:pPr>
            <a:r>
              <a:rPr lang="en-GB" sz="1200" b="0" noProof="0" dirty="0">
                <a:solidFill>
                  <a:srgbClr val="171717"/>
                </a:solidFill>
                <a:latin typeface="Helvetica" pitchFamily="2" charset="0"/>
                <a:ea typeface="Arial"/>
                <a:cs typeface="Arial"/>
              </a:rPr>
              <a:t>(effective doping changes)</a:t>
            </a:r>
          </a:p>
        </p:txBody>
      </p:sp>
      <p:sp>
        <p:nvSpPr>
          <p:cNvPr id="12" name="qcol-description">
            <a:extLst>
              <a:ext uri="{FF2B5EF4-FFF2-40B4-BE49-F238E27FC236}">
                <a16:creationId xmlns:a16="http://schemas.microsoft.com/office/drawing/2014/main" id="{39FB5A75-11CE-5618-68AD-344A0D64FAA7}"/>
              </a:ext>
            </a:extLst>
          </p:cNvPr>
          <p:cNvSpPr>
            <a:spLocks noGrp="1"/>
          </p:cNvSpPr>
          <p:nvPr/>
        </p:nvSpPr>
        <p:spPr>
          <a:xfrm>
            <a:off x="8651557" y="3404426"/>
            <a:ext cx="1338694" cy="361950"/>
          </a:xfrm>
          <a:prstGeom prst="rect">
            <a:avLst/>
          </a:prstGeom>
          <a:noFill/>
          <a:ln w="0">
            <a:noFill/>
            <a:prstDash val="solid"/>
          </a:ln>
        </p:spPr>
        <p:txBody>
          <a:bodyPr lIns="0" tIns="0" rIns="0" bIns="0" anchor="ctr">
            <a:normAutofit/>
          </a:bodyPr>
          <a:lstStyle/>
          <a:p>
            <a:pPr>
              <a:defRPr sz="1575" b="0">
                <a:solidFill>
                  <a:srgbClr val="171717"/>
                </a:solidFill>
                <a:latin typeface="Arial"/>
                <a:ea typeface="Arial"/>
                <a:cs typeface="Arial"/>
              </a:defRPr>
            </a:pPr>
            <a:r>
              <a:rPr lang="en-GB" sz="1200" b="0" noProof="0" dirty="0">
                <a:solidFill>
                  <a:srgbClr val="171717"/>
                </a:solidFill>
                <a:latin typeface="Helvetica" pitchFamily="2" charset="0"/>
                <a:ea typeface="Arial"/>
                <a:cs typeface="Arial"/>
              </a:rPr>
              <a:t>(carrier trapping)</a:t>
            </a:r>
          </a:p>
        </p:txBody>
      </p:sp>
      <p:sp>
        <p:nvSpPr>
          <p:cNvPr id="13" name="TextBox 12">
            <a:extLst>
              <a:ext uri="{FF2B5EF4-FFF2-40B4-BE49-F238E27FC236}">
                <a16:creationId xmlns:a16="http://schemas.microsoft.com/office/drawing/2014/main" id="{A37F6E33-4B03-5B3F-4943-DCC3FCB2F1A6}"/>
              </a:ext>
            </a:extLst>
          </p:cNvPr>
          <p:cNvSpPr txBox="1"/>
          <p:nvPr/>
        </p:nvSpPr>
        <p:spPr>
          <a:xfrm>
            <a:off x="7250057" y="3051375"/>
            <a:ext cx="824803" cy="338554"/>
          </a:xfrm>
          <a:prstGeom prst="rect">
            <a:avLst/>
          </a:prstGeom>
          <a:noFill/>
        </p:spPr>
        <p:txBody>
          <a:bodyPr wrap="square" rtlCol="0">
            <a:spAutoFit/>
          </a:bodyPr>
          <a:lstStyle/>
          <a:p>
            <a:r>
              <a:rPr lang="en-GB" sz="1600" noProof="0" dirty="0" err="1">
                <a:solidFill>
                  <a:srgbClr val="006CBC"/>
                </a:solidFill>
                <a:latin typeface="Helvetica" pitchFamily="2" charset="0"/>
              </a:rPr>
              <a:t>V</a:t>
            </a:r>
            <a:r>
              <a:rPr lang="en-GB" sz="1600" baseline="-25000" noProof="0" dirty="0" err="1">
                <a:solidFill>
                  <a:srgbClr val="006CBC"/>
                </a:solidFill>
                <a:latin typeface="Helvetica" pitchFamily="2" charset="0"/>
              </a:rPr>
              <a:t>dep</a:t>
            </a:r>
            <a:r>
              <a:rPr lang="en-GB" sz="1600" noProof="0" dirty="0">
                <a:solidFill>
                  <a:srgbClr val="006CBC"/>
                </a:solidFill>
                <a:latin typeface="Helvetica" pitchFamily="2" charset="0"/>
              </a:rPr>
              <a:t> </a:t>
            </a:r>
            <a:r>
              <a:rPr lang="en-GB" sz="1600" noProof="0" dirty="0">
                <a:solidFill>
                  <a:srgbClr val="006CBC"/>
                </a:solidFill>
                <a:latin typeface="Helvetica" pitchFamily="2" charset="0"/>
                <a:ea typeface="Cambria Math"/>
                <a:cs typeface="Cambria Math"/>
              </a:rPr>
              <a:t>↑</a:t>
            </a:r>
            <a:endParaRPr lang="en-GB" sz="1600" noProof="0" dirty="0">
              <a:solidFill>
                <a:srgbClr val="006CBC"/>
              </a:solidFill>
            </a:endParaRPr>
          </a:p>
        </p:txBody>
      </p:sp>
      <p:sp>
        <p:nvSpPr>
          <p:cNvPr id="14" name="TextBox 13">
            <a:extLst>
              <a:ext uri="{FF2B5EF4-FFF2-40B4-BE49-F238E27FC236}">
                <a16:creationId xmlns:a16="http://schemas.microsoft.com/office/drawing/2014/main" id="{43FB37AA-EEAA-C993-D91A-DD37046264C4}"/>
              </a:ext>
            </a:extLst>
          </p:cNvPr>
          <p:cNvSpPr txBox="1"/>
          <p:nvPr/>
        </p:nvSpPr>
        <p:spPr>
          <a:xfrm>
            <a:off x="8868034" y="3042476"/>
            <a:ext cx="824803" cy="338554"/>
          </a:xfrm>
          <a:prstGeom prst="rect">
            <a:avLst/>
          </a:prstGeom>
          <a:noFill/>
        </p:spPr>
        <p:txBody>
          <a:bodyPr wrap="square" rtlCol="0">
            <a:spAutoFit/>
          </a:bodyPr>
          <a:lstStyle/>
          <a:p>
            <a:r>
              <a:rPr lang="en-GB" sz="1600" noProof="0" dirty="0" err="1">
                <a:solidFill>
                  <a:schemeClr val="accent6">
                    <a:lumMod val="75000"/>
                  </a:schemeClr>
                </a:solidFill>
                <a:latin typeface="Helvetica" pitchFamily="2" charset="0"/>
              </a:rPr>
              <a:t>Q</a:t>
            </a:r>
            <a:r>
              <a:rPr lang="en-GB" sz="1600" baseline="-25000" noProof="0" dirty="0" err="1">
                <a:solidFill>
                  <a:schemeClr val="accent6">
                    <a:lumMod val="75000"/>
                  </a:schemeClr>
                </a:solidFill>
                <a:latin typeface="Helvetica" pitchFamily="2" charset="0"/>
              </a:rPr>
              <a:t>col</a:t>
            </a:r>
            <a:r>
              <a:rPr lang="en-GB" sz="1600" noProof="0" dirty="0">
                <a:solidFill>
                  <a:schemeClr val="accent6">
                    <a:lumMod val="75000"/>
                  </a:schemeClr>
                </a:solidFill>
                <a:latin typeface="Helvetica" pitchFamily="2" charset="0"/>
              </a:rPr>
              <a:t> </a:t>
            </a:r>
            <a:r>
              <a:rPr lang="en-GB" sz="1600" noProof="0" dirty="0">
                <a:solidFill>
                  <a:schemeClr val="accent6">
                    <a:lumMod val="75000"/>
                  </a:schemeClr>
                </a:solidFill>
                <a:latin typeface="Helvetica" pitchFamily="2" charset="0"/>
                <a:ea typeface="Cambria Math"/>
                <a:cs typeface="Cambria Math"/>
              </a:rPr>
              <a:t>↓</a:t>
            </a:r>
            <a:endParaRPr lang="en-GB" sz="1600" noProof="0" dirty="0">
              <a:solidFill>
                <a:schemeClr val="accent6">
                  <a:lumMod val="75000"/>
                </a:schemeClr>
              </a:solidFill>
            </a:endParaRPr>
          </a:p>
        </p:txBody>
      </p:sp>
      <p:cxnSp>
        <p:nvCxnSpPr>
          <p:cNvPr id="15" name="Straight Connector 14">
            <a:extLst>
              <a:ext uri="{FF2B5EF4-FFF2-40B4-BE49-F238E27FC236}">
                <a16:creationId xmlns:a16="http://schemas.microsoft.com/office/drawing/2014/main" id="{BF84B8D1-7A92-FC8A-C527-4FDC42E39EA4}"/>
              </a:ext>
            </a:extLst>
          </p:cNvPr>
          <p:cNvCxnSpPr>
            <a:cxnSpLocks/>
          </p:cNvCxnSpPr>
          <p:nvPr/>
        </p:nvCxnSpPr>
        <p:spPr>
          <a:xfrm>
            <a:off x="8436809" y="3128201"/>
            <a:ext cx="0" cy="738869"/>
          </a:xfrm>
          <a:prstGeom prst="line">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F57208F-1B0C-170A-C84A-8B843FD1572A}"/>
              </a:ext>
            </a:extLst>
          </p:cNvPr>
          <p:cNvCxnSpPr>
            <a:cxnSpLocks/>
          </p:cNvCxnSpPr>
          <p:nvPr/>
        </p:nvCxnSpPr>
        <p:spPr>
          <a:xfrm>
            <a:off x="10016231" y="3128201"/>
            <a:ext cx="0" cy="738869"/>
          </a:xfrm>
          <a:prstGeom prst="line">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077EE60-8AAF-A093-2D88-FB716CFBEC1C}"/>
              </a:ext>
            </a:extLst>
          </p:cNvPr>
          <p:cNvSpPr txBox="1"/>
          <p:nvPr/>
        </p:nvSpPr>
        <p:spPr>
          <a:xfrm>
            <a:off x="10278373" y="3039499"/>
            <a:ext cx="824803" cy="338554"/>
          </a:xfrm>
          <a:prstGeom prst="rect">
            <a:avLst/>
          </a:prstGeom>
          <a:noFill/>
        </p:spPr>
        <p:txBody>
          <a:bodyPr wrap="square" rtlCol="0">
            <a:spAutoFit/>
          </a:bodyPr>
          <a:lstStyle/>
          <a:p>
            <a:r>
              <a:rPr lang="en-GB" sz="1600" noProof="0" dirty="0" err="1">
                <a:solidFill>
                  <a:srgbClr val="E40000"/>
                </a:solidFill>
                <a:latin typeface="Helvetica" pitchFamily="2" charset="0"/>
              </a:rPr>
              <a:t>I</a:t>
            </a:r>
            <a:r>
              <a:rPr lang="en-GB" sz="1600" baseline="-25000" noProof="0" dirty="0" err="1">
                <a:solidFill>
                  <a:srgbClr val="E40000"/>
                </a:solidFill>
                <a:latin typeface="Helvetica" pitchFamily="2" charset="0"/>
              </a:rPr>
              <a:t>leak</a:t>
            </a:r>
            <a:r>
              <a:rPr lang="en-GB" sz="1600" noProof="0" dirty="0">
                <a:solidFill>
                  <a:srgbClr val="E40000"/>
                </a:solidFill>
                <a:latin typeface="Helvetica" pitchFamily="2" charset="0"/>
              </a:rPr>
              <a:t> </a:t>
            </a:r>
            <a:r>
              <a:rPr lang="en-GB" sz="1600" noProof="0" dirty="0">
                <a:solidFill>
                  <a:srgbClr val="E40000"/>
                </a:solidFill>
                <a:latin typeface="Helvetica" pitchFamily="2" charset="0"/>
                <a:ea typeface="Cambria Math"/>
                <a:cs typeface="Cambria Math"/>
              </a:rPr>
              <a:t>↑</a:t>
            </a:r>
            <a:endParaRPr lang="en-GB" sz="1600" noProof="0" dirty="0">
              <a:solidFill>
                <a:srgbClr val="E40000"/>
              </a:solidFill>
            </a:endParaRPr>
          </a:p>
        </p:txBody>
      </p:sp>
      <p:sp>
        <p:nvSpPr>
          <p:cNvPr id="18" name="ileak-description">
            <a:extLst>
              <a:ext uri="{FF2B5EF4-FFF2-40B4-BE49-F238E27FC236}">
                <a16:creationId xmlns:a16="http://schemas.microsoft.com/office/drawing/2014/main" id="{F0FB695E-683B-4986-DDC0-4C1A27F228C5}"/>
              </a:ext>
            </a:extLst>
          </p:cNvPr>
          <p:cNvSpPr>
            <a:spLocks noGrp="1"/>
          </p:cNvSpPr>
          <p:nvPr/>
        </p:nvSpPr>
        <p:spPr>
          <a:xfrm>
            <a:off x="10204998" y="3542972"/>
            <a:ext cx="1364674" cy="443067"/>
          </a:xfrm>
          <a:prstGeom prst="rect">
            <a:avLst/>
          </a:prstGeom>
          <a:noFill/>
          <a:ln w="0">
            <a:noFill/>
            <a:prstDash val="solid"/>
          </a:ln>
        </p:spPr>
        <p:txBody>
          <a:bodyPr lIns="0" tIns="0" rIns="0" bIns="0" anchor="ctr">
            <a:noAutofit/>
          </a:bodyPr>
          <a:lstStyle/>
          <a:p>
            <a:pPr>
              <a:defRPr sz="1575" b="0">
                <a:solidFill>
                  <a:srgbClr val="171717"/>
                </a:solidFill>
                <a:latin typeface="Arial"/>
                <a:ea typeface="Arial"/>
                <a:cs typeface="Arial"/>
              </a:defRPr>
            </a:pPr>
            <a:r>
              <a:rPr lang="en-GB" sz="1200" b="0" noProof="0" dirty="0">
                <a:solidFill>
                  <a:srgbClr val="171717"/>
                </a:solidFill>
                <a:latin typeface="Helvetica" pitchFamily="2" charset="0"/>
                <a:ea typeface="Arial"/>
                <a:cs typeface="Arial"/>
              </a:rPr>
              <a:t>(thermal carrier generation at radiation defects)</a:t>
            </a:r>
          </a:p>
        </p:txBody>
      </p:sp>
      <p:sp>
        <p:nvSpPr>
          <p:cNvPr id="20" name="warning-mark">
            <a:extLst>
              <a:ext uri="{FF2B5EF4-FFF2-40B4-BE49-F238E27FC236}">
                <a16:creationId xmlns:a16="http://schemas.microsoft.com/office/drawing/2014/main" id="{AD4A4A1D-C66A-E4BF-9457-1EE32BCDBAA5}"/>
              </a:ext>
            </a:extLst>
          </p:cNvPr>
          <p:cNvSpPr>
            <a:spLocks noGrp="1"/>
          </p:cNvSpPr>
          <p:nvPr/>
        </p:nvSpPr>
        <p:spPr>
          <a:xfrm>
            <a:off x="7587475" y="4743441"/>
            <a:ext cx="342900" cy="400050"/>
          </a:xfrm>
          <a:prstGeom prst="rect">
            <a:avLst/>
          </a:prstGeom>
          <a:noFill/>
          <a:ln w="0">
            <a:noFill/>
            <a:prstDash val="solid"/>
          </a:ln>
        </p:spPr>
        <p:txBody>
          <a:bodyPr lIns="0" tIns="0" rIns="0" bIns="0" anchor="ctr">
            <a:noAutofit/>
          </a:bodyPr>
          <a:lstStyle/>
          <a:p>
            <a:pPr algn="ctr">
              <a:defRPr sz="2700" b="1">
                <a:solidFill>
                  <a:srgbClr val="C80000"/>
                </a:solidFill>
                <a:latin typeface="Arial"/>
                <a:ea typeface="Arial"/>
                <a:cs typeface="Arial"/>
              </a:defRPr>
            </a:pPr>
            <a:r>
              <a:rPr lang="en-GB" sz="2800" b="1" noProof="0" dirty="0">
                <a:solidFill>
                  <a:srgbClr val="E40000"/>
                </a:solidFill>
                <a:latin typeface="Helvetica" pitchFamily="2" charset="0"/>
                <a:ea typeface="Arial"/>
                <a:cs typeface="Arial"/>
              </a:rPr>
              <a:t>!</a:t>
            </a:r>
          </a:p>
        </p:txBody>
      </p:sp>
      <p:sp>
        <p:nvSpPr>
          <p:cNvPr id="21" name="TextBox 20">
            <a:extLst>
              <a:ext uri="{FF2B5EF4-FFF2-40B4-BE49-F238E27FC236}">
                <a16:creationId xmlns:a16="http://schemas.microsoft.com/office/drawing/2014/main" id="{0D4D2801-3FF7-F3EB-99E9-1D518830F020}"/>
              </a:ext>
            </a:extLst>
          </p:cNvPr>
          <p:cNvSpPr txBox="1"/>
          <p:nvPr/>
        </p:nvSpPr>
        <p:spPr>
          <a:xfrm>
            <a:off x="8412202" y="4505014"/>
            <a:ext cx="3018153" cy="738664"/>
          </a:xfrm>
          <a:prstGeom prst="rect">
            <a:avLst/>
          </a:prstGeom>
          <a:noFill/>
        </p:spPr>
        <p:txBody>
          <a:bodyPr wrap="square" rtlCol="0">
            <a:spAutoFit/>
          </a:bodyPr>
          <a:lstStyle/>
          <a:p>
            <a:r>
              <a:rPr lang="en-GB" sz="1400" noProof="0" dirty="0">
                <a:solidFill>
                  <a:srgbClr val="E40000"/>
                </a:solidFill>
                <a:latin typeface="Helvetica" pitchFamily="2" charset="0"/>
              </a:rPr>
              <a:t>Bias recovery is limited by leakage current power (P = </a:t>
            </a:r>
            <a:r>
              <a:rPr lang="en-GB" sz="1400" noProof="0" dirty="0" err="1">
                <a:solidFill>
                  <a:srgbClr val="E40000"/>
                </a:solidFill>
                <a:latin typeface="Helvetica" pitchFamily="2" charset="0"/>
              </a:rPr>
              <a:t>I</a:t>
            </a:r>
            <a:r>
              <a:rPr lang="en-GB" sz="1400" baseline="-25000" noProof="0" dirty="0" err="1">
                <a:solidFill>
                  <a:srgbClr val="E40000"/>
                </a:solidFill>
                <a:latin typeface="Helvetica" pitchFamily="2" charset="0"/>
              </a:rPr>
              <a:t>leak</a:t>
            </a:r>
            <a:r>
              <a:rPr lang="en-GB" sz="1400" noProof="0" dirty="0">
                <a:solidFill>
                  <a:srgbClr val="E40000"/>
                </a:solidFill>
                <a:latin typeface="Helvetica" pitchFamily="2" charset="0"/>
              </a:rPr>
              <a:t> · </a:t>
            </a:r>
            <a:r>
              <a:rPr lang="en-GB" sz="1400" noProof="0" dirty="0" err="1">
                <a:solidFill>
                  <a:srgbClr val="E40000"/>
                </a:solidFill>
                <a:latin typeface="Helvetica" pitchFamily="2" charset="0"/>
              </a:rPr>
              <a:t>V</a:t>
            </a:r>
            <a:r>
              <a:rPr lang="en-GB" sz="1400" baseline="-25000" noProof="0" dirty="0" err="1">
                <a:solidFill>
                  <a:srgbClr val="E40000"/>
                </a:solidFill>
                <a:latin typeface="Helvetica" pitchFamily="2" charset="0"/>
              </a:rPr>
              <a:t>bias</a:t>
            </a:r>
            <a:r>
              <a:rPr lang="en-GB" sz="1400" noProof="0" dirty="0">
                <a:solidFill>
                  <a:srgbClr val="E40000"/>
                </a:solidFill>
                <a:latin typeface="Helvetica" pitchFamily="2" charset="0"/>
              </a:rPr>
              <a:t>), which can cause thermal runaway*</a:t>
            </a:r>
          </a:p>
        </p:txBody>
      </p:sp>
      <p:sp>
        <p:nvSpPr>
          <p:cNvPr id="7" name="TextBox 6">
            <a:extLst>
              <a:ext uri="{FF2B5EF4-FFF2-40B4-BE49-F238E27FC236}">
                <a16:creationId xmlns:a16="http://schemas.microsoft.com/office/drawing/2014/main" id="{DEB57B8F-3D1B-88AA-4BC6-353EC9E540B1}"/>
              </a:ext>
            </a:extLst>
          </p:cNvPr>
          <p:cNvSpPr txBox="1"/>
          <p:nvPr/>
        </p:nvSpPr>
        <p:spPr>
          <a:xfrm>
            <a:off x="8201377" y="6174362"/>
            <a:ext cx="3888901" cy="553998"/>
          </a:xfrm>
          <a:prstGeom prst="rect">
            <a:avLst/>
          </a:prstGeom>
          <a:noFill/>
        </p:spPr>
        <p:txBody>
          <a:bodyPr wrap="square" rtlCol="0">
            <a:spAutoFit/>
          </a:bodyPr>
          <a:lstStyle/>
          <a:p>
            <a:pPr marL="0" algn="l">
              <a:spcBef>
                <a:spcPts val="3000"/>
              </a:spcBef>
            </a:pPr>
            <a:r>
              <a:rPr lang="en-GB" sz="10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*Thermal runaway: sensor heating increases leakage current and power dissipation, causing still more heating unless sufficient cooling stabilises the system</a:t>
            </a:r>
          </a:p>
        </p:txBody>
      </p:sp>
      <p:sp>
        <p:nvSpPr>
          <p:cNvPr id="22" name="Triangle 21">
            <a:extLst>
              <a:ext uri="{FF2B5EF4-FFF2-40B4-BE49-F238E27FC236}">
                <a16:creationId xmlns:a16="http://schemas.microsoft.com/office/drawing/2014/main" id="{5D3A54E5-3B79-F802-1FD7-0E348B760803}"/>
              </a:ext>
            </a:extLst>
          </p:cNvPr>
          <p:cNvSpPr/>
          <p:nvPr/>
        </p:nvSpPr>
        <p:spPr>
          <a:xfrm>
            <a:off x="7367507" y="4520144"/>
            <a:ext cx="812435" cy="670640"/>
          </a:xfrm>
          <a:prstGeom prst="triangle">
            <a:avLst/>
          </a:prstGeom>
          <a:ln w="28575">
            <a:solidFill>
              <a:srgbClr val="E40000"/>
            </a:solidFill>
          </a:ln>
        </p:spPr>
        <p:txBody>
          <a:bodyPr wrap="square" rtlCol="0" anchor="ctr">
            <a:spAutoFit/>
          </a:bodyPr>
          <a:lstStyle/>
          <a:p>
            <a:pPr algn="l"/>
            <a:endParaRPr lang="en-GB" sz="1600" noProof="0" dirty="0">
              <a:latin typeface="Helvetica" pitchFamily="2" charset="0"/>
            </a:endParaRPr>
          </a:p>
        </p:txBody>
      </p:sp>
      <p:sp>
        <p:nvSpPr>
          <p:cNvPr id="4" name="TextBox 3">
            <a:extLst>
              <a:ext uri="{FF2B5EF4-FFF2-40B4-BE49-F238E27FC236}">
                <a16:creationId xmlns:a16="http://schemas.microsoft.com/office/drawing/2014/main" id="{7C5936AF-C59F-6A4D-2A8B-8902486F8D99}"/>
              </a:ext>
            </a:extLst>
          </p:cNvPr>
          <p:cNvSpPr txBox="1"/>
          <p:nvPr/>
        </p:nvSpPr>
        <p:spPr>
          <a:xfrm>
            <a:off x="1449421" y="2503488"/>
            <a:ext cx="1479892" cy="400110"/>
          </a:xfrm>
          <a:prstGeom prst="rect">
            <a:avLst/>
          </a:prstGeom>
          <a:noFill/>
        </p:spPr>
        <p:txBody>
          <a:bodyPr wrap="none" rtlCol="0">
            <a:spAutoFit/>
          </a:bodyPr>
          <a:lstStyle/>
          <a:p>
            <a:pPr marL="0" algn="l">
              <a:spcBef>
                <a:spcPts val="3000"/>
              </a:spcBef>
            </a:pPr>
            <a:r>
              <a:rPr lang="en-GB" sz="1000" dirty="0">
                <a:solidFill>
                  <a:prstClr val="black"/>
                </a:solidFill>
                <a:latin typeface="Helvetica Light" panose="020B0403020202020204" pitchFamily="34" charset="0"/>
                <a:ea typeface="Helvetica Light" charset="0"/>
                <a:cs typeface="Helvetica Light" charset="0"/>
                <a:sym typeface="Wingdings" pitchFamily="2" charset="2"/>
              </a:rPr>
              <a:t>p</a:t>
            </a:r>
            <a:r>
              <a:rPr lang="en-GB" sz="1000" baseline="30000" dirty="0">
                <a:solidFill>
                  <a:prstClr val="black"/>
                </a:solidFill>
                <a:latin typeface="Helvetica Light" panose="020B0403020202020204" pitchFamily="34" charset="0"/>
                <a:ea typeface="Helvetica Light" charset="0"/>
                <a:cs typeface="Helvetica Light" charset="0"/>
                <a:sym typeface="Wingdings" pitchFamily="2" charset="2"/>
              </a:rPr>
              <a:t>+</a:t>
            </a:r>
            <a:r>
              <a:rPr lang="en-GB" sz="1000" dirty="0">
                <a:solidFill>
                  <a:prstClr val="black"/>
                </a:solidFill>
                <a:latin typeface="Helvetica Light" panose="020B0403020202020204" pitchFamily="34" charset="0"/>
                <a:ea typeface="Helvetica Light" charset="0"/>
                <a:cs typeface="Helvetica Light" charset="0"/>
                <a:sym typeface="Wingdings" pitchFamily="2" charset="2"/>
              </a:rPr>
              <a:t>-in-n type</a:t>
            </a:r>
          </a:p>
          <a:p>
            <a:r>
              <a:rPr lang="en-GB" sz="1000" dirty="0">
                <a:solidFill>
                  <a:prstClr val="black"/>
                </a:solidFill>
                <a:latin typeface="Helvetica Light" panose="020B0403020202020204" pitchFamily="34" charset="0"/>
                <a:ea typeface="Helvetica Light" charset="0"/>
                <a:cs typeface="Helvetica Light" charset="0"/>
                <a:sym typeface="Wingdings" pitchFamily="2" charset="2"/>
              </a:rPr>
              <a:t>(HL-LHC: n</a:t>
            </a:r>
            <a:r>
              <a:rPr lang="en-GB" sz="1000" baseline="30000" dirty="0">
                <a:solidFill>
                  <a:prstClr val="black"/>
                </a:solidFill>
                <a:latin typeface="Helvetica Light" panose="020B0403020202020204" pitchFamily="34" charset="0"/>
                <a:ea typeface="Helvetica Light" charset="0"/>
                <a:cs typeface="Helvetica Light" charset="0"/>
                <a:sym typeface="Wingdings" pitchFamily="2" charset="2"/>
              </a:rPr>
              <a:t>+</a:t>
            </a:r>
            <a:r>
              <a:rPr lang="en-GB" sz="1000" dirty="0">
                <a:solidFill>
                  <a:prstClr val="black"/>
                </a:solidFill>
                <a:latin typeface="Helvetica Light" panose="020B0403020202020204" pitchFamily="34" charset="0"/>
                <a:ea typeface="Helvetica Light" charset="0"/>
                <a:cs typeface="Helvetica Light" charset="0"/>
                <a:sym typeface="Wingdings" pitchFamily="2" charset="2"/>
              </a:rPr>
              <a:t>-in-p type</a:t>
            </a:r>
            <a:r>
              <a:rPr lang="en-GB" sz="1000" dirty="0">
                <a:solidFill>
                  <a:prstClr val="black"/>
                </a:solidFill>
                <a:latin typeface="Helvetica Light" panose="020B0403020202020204" pitchFamily="34" charset="0"/>
                <a:ea typeface="Helvetica Light" charset="0"/>
                <a:cs typeface="Helvetica Light" charset="0"/>
                <a:sym typeface="Wingdings" pitchFamily="2" charset="2"/>
              </a:rPr>
              <a:t>)</a:t>
            </a:r>
          </a:p>
        </p:txBody>
      </p:sp>
      <p:sp>
        <p:nvSpPr>
          <p:cNvPr id="5" name="Text Box 80">
            <a:extLst>
              <a:ext uri="{FF2B5EF4-FFF2-40B4-BE49-F238E27FC236}">
                <a16:creationId xmlns:a16="http://schemas.microsoft.com/office/drawing/2014/main" id="{30E27342-C329-7093-010F-5A5C42BD4AF3}"/>
              </a:ext>
            </a:extLst>
          </p:cNvPr>
          <p:cNvSpPr txBox="1">
            <a:spLocks noChangeArrowheads="1"/>
          </p:cNvSpPr>
          <p:nvPr/>
        </p:nvSpPr>
        <p:spPr bwMode="auto">
          <a:xfrm>
            <a:off x="3427193" y="2563483"/>
            <a:ext cx="641350" cy="27918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rgbClr val="FF0000"/>
                </a:solidFill>
                <a:latin typeface="Helvetica" pitchFamily="2" charset="0"/>
              </a:rPr>
              <a:t>Holes</a:t>
            </a:r>
            <a:endParaRPr lang="en-GB" sz="1200" noProof="0" dirty="0">
              <a:solidFill>
                <a:srgbClr val="FF0000"/>
              </a:solidFill>
              <a:latin typeface="Helvetica" pitchFamily="2" charset="0"/>
              <a:sym typeface="Symbol" pitchFamily="2" charset="2"/>
            </a:endParaRPr>
          </a:p>
        </p:txBody>
      </p:sp>
      <p:sp>
        <p:nvSpPr>
          <p:cNvPr id="8" name="Text Box 79">
            <a:extLst>
              <a:ext uri="{FF2B5EF4-FFF2-40B4-BE49-F238E27FC236}">
                <a16:creationId xmlns:a16="http://schemas.microsoft.com/office/drawing/2014/main" id="{B1828961-D8A3-F66E-900E-8E4B5334C3EE}"/>
              </a:ext>
            </a:extLst>
          </p:cNvPr>
          <p:cNvSpPr txBox="1">
            <a:spLocks noChangeArrowheads="1"/>
          </p:cNvSpPr>
          <p:nvPr/>
        </p:nvSpPr>
        <p:spPr bwMode="auto">
          <a:xfrm>
            <a:off x="1957173" y="3161978"/>
            <a:ext cx="1395413" cy="27918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r"/>
            <a:r>
              <a:rPr lang="en-GB" sz="1200" noProof="0" dirty="0">
                <a:solidFill>
                  <a:schemeClr val="accent2"/>
                </a:solidFill>
                <a:latin typeface="Helvetica" pitchFamily="2" charset="0"/>
              </a:rPr>
              <a:t>Electrons</a:t>
            </a:r>
            <a:endParaRPr lang="en-GB" sz="1200" noProof="0" dirty="0">
              <a:solidFill>
                <a:schemeClr val="accent2"/>
              </a:solidFill>
              <a:latin typeface="Helvetica" pitchFamily="2" charset="0"/>
              <a:sym typeface="Symbol" pitchFamily="2" charset="2"/>
            </a:endParaRPr>
          </a:p>
        </p:txBody>
      </p:sp>
    </p:spTree>
    <p:extLst>
      <p:ext uri="{BB962C8B-B14F-4D97-AF65-F5344CB8AC3E}">
        <p14:creationId xmlns:p14="http://schemas.microsoft.com/office/powerpoint/2010/main" val="3066185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09EA9-1ACE-5A1B-B17F-B7C79CD85B4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B38081C-CD8F-4A25-8250-63AE3C841050}"/>
              </a:ext>
            </a:extLst>
          </p:cNvPr>
          <p:cNvSpPr>
            <a:spLocks noGrp="1"/>
          </p:cNvSpPr>
          <p:nvPr>
            <p:ph type="sldNum" sz="quarter" idx="4"/>
          </p:nvPr>
        </p:nvSpPr>
        <p:spPr/>
        <p:txBody>
          <a:bodyPr/>
          <a:lstStyle/>
          <a:p>
            <a:pPr>
              <a:defRPr/>
            </a:pPr>
            <a:fld id="{611C2F03-9E95-40C9-A99F-3C4F7EE8CF2A}" type="slidenum">
              <a:rPr lang="en-GB" noProof="0" smtClean="0"/>
              <a:pPr>
                <a:defRPr/>
              </a:pPr>
              <a:t>14</a:t>
            </a:fld>
            <a:endParaRPr lang="en-GB" noProof="0" dirty="0"/>
          </a:p>
        </p:txBody>
      </p:sp>
      <p:sp>
        <p:nvSpPr>
          <p:cNvPr id="3" name="TextBox 2">
            <a:extLst>
              <a:ext uri="{FF2B5EF4-FFF2-40B4-BE49-F238E27FC236}">
                <a16:creationId xmlns:a16="http://schemas.microsoft.com/office/drawing/2014/main" id="{05574AB1-6342-7769-88F6-A989E2FDE0EA}"/>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Particle detector basics — Charged particle measurement</a:t>
            </a:r>
            <a:endParaRPr lang="en-GB" sz="2800" noProof="0" dirty="0">
              <a:solidFill>
                <a:srgbClr val="0D7FBF"/>
              </a:solidFill>
              <a:latin typeface="Helvetica Light" pitchFamily="2" charset="0"/>
              <a:ea typeface="Trebuchet MS" pitchFamily="-84" charset="0"/>
              <a:cs typeface="Helvetica Light"/>
            </a:endParaRPr>
          </a:p>
        </p:txBody>
      </p:sp>
      <p:grpSp>
        <p:nvGrpSpPr>
          <p:cNvPr id="121" name="Group 120">
            <a:extLst>
              <a:ext uri="{FF2B5EF4-FFF2-40B4-BE49-F238E27FC236}">
                <a16:creationId xmlns:a16="http://schemas.microsoft.com/office/drawing/2014/main" id="{A1B5D4DA-9621-755C-1322-15257EAF84B2}"/>
              </a:ext>
            </a:extLst>
          </p:cNvPr>
          <p:cNvGrpSpPr/>
          <p:nvPr/>
        </p:nvGrpSpPr>
        <p:grpSpPr>
          <a:xfrm>
            <a:off x="558582" y="1674485"/>
            <a:ext cx="4768850" cy="3287712"/>
            <a:chOff x="2088073" y="1785144"/>
            <a:chExt cx="4768850" cy="3287712"/>
          </a:xfrm>
        </p:grpSpPr>
        <p:pic>
          <p:nvPicPr>
            <p:cNvPr id="122" name="Picture 211">
              <a:extLst>
                <a:ext uri="{FF2B5EF4-FFF2-40B4-BE49-F238E27FC236}">
                  <a16:creationId xmlns:a16="http://schemas.microsoft.com/office/drawing/2014/main" id="{169D3F2D-33C9-96D7-3C04-0A7828194F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9048" y="1785144"/>
              <a:ext cx="4587875" cy="32845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 name="Rectangle 212">
              <a:extLst>
                <a:ext uri="{FF2B5EF4-FFF2-40B4-BE49-F238E27FC236}">
                  <a16:creationId xmlns:a16="http://schemas.microsoft.com/office/drawing/2014/main" id="{B1D4E73B-0A67-A3F0-7B04-5E829537FBA7}"/>
                </a:ext>
              </a:extLst>
            </p:cNvPr>
            <p:cNvSpPr>
              <a:spLocks noChangeArrowheads="1"/>
            </p:cNvSpPr>
            <p:nvPr/>
          </p:nvSpPr>
          <p:spPr bwMode="auto">
            <a:xfrm>
              <a:off x="2223011" y="2775744"/>
              <a:ext cx="269875" cy="17557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24" name="Rectangle 213">
              <a:extLst>
                <a:ext uri="{FF2B5EF4-FFF2-40B4-BE49-F238E27FC236}">
                  <a16:creationId xmlns:a16="http://schemas.microsoft.com/office/drawing/2014/main" id="{8471481D-2FD6-8A35-B13C-BF0E34F01883}"/>
                </a:ext>
              </a:extLst>
            </p:cNvPr>
            <p:cNvSpPr>
              <a:spLocks noChangeArrowheads="1"/>
            </p:cNvSpPr>
            <p:nvPr/>
          </p:nvSpPr>
          <p:spPr bwMode="auto">
            <a:xfrm>
              <a:off x="5688523" y="2450306"/>
              <a:ext cx="269875" cy="1687512"/>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5" name="Rectangle 214">
              <a:extLst>
                <a:ext uri="{FF2B5EF4-FFF2-40B4-BE49-F238E27FC236}">
                  <a16:creationId xmlns:a16="http://schemas.microsoft.com/office/drawing/2014/main" id="{67AF7635-6639-5D2D-B20A-2B877E3F2069}"/>
                </a:ext>
              </a:extLst>
            </p:cNvPr>
            <p:cNvSpPr>
              <a:spLocks noChangeArrowheads="1"/>
            </p:cNvSpPr>
            <p:nvPr/>
          </p:nvSpPr>
          <p:spPr bwMode="auto">
            <a:xfrm>
              <a:off x="3439036" y="3136106"/>
              <a:ext cx="1373188" cy="2698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6" name="Text Box 215">
              <a:extLst>
                <a:ext uri="{FF2B5EF4-FFF2-40B4-BE49-F238E27FC236}">
                  <a16:creationId xmlns:a16="http://schemas.microsoft.com/office/drawing/2014/main" id="{1FDC3B5F-805B-C7B2-910A-58FE0C636C2E}"/>
                </a:ext>
              </a:extLst>
            </p:cNvPr>
            <p:cNvSpPr txBox="1">
              <a:spLocks noChangeArrowheads="1"/>
            </p:cNvSpPr>
            <p:nvPr/>
          </p:nvSpPr>
          <p:spPr bwMode="auto">
            <a:xfrm>
              <a:off x="2088073" y="3182144"/>
              <a:ext cx="666750" cy="46384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chemeClr val="accent2"/>
                  </a:solidFill>
                  <a:latin typeface="Helvetica" pitchFamily="2" charset="0"/>
                </a:rPr>
                <a:t> O(300  </a:t>
              </a:r>
            </a:p>
            <a:p>
              <a:r>
                <a:rPr lang="en-GB" sz="1200" noProof="0" dirty="0">
                  <a:solidFill>
                    <a:schemeClr val="accent2"/>
                  </a:solidFill>
                  <a:latin typeface="Helvetica" pitchFamily="2" charset="0"/>
                  <a:sym typeface="Symbol" pitchFamily="2" charset="2"/>
                </a:rPr>
                <a:t>    m)</a:t>
              </a:r>
            </a:p>
          </p:txBody>
        </p:sp>
        <p:sp>
          <p:nvSpPr>
            <p:cNvPr id="127" name="Rectangle 216">
              <a:extLst>
                <a:ext uri="{FF2B5EF4-FFF2-40B4-BE49-F238E27FC236}">
                  <a16:creationId xmlns:a16="http://schemas.microsoft.com/office/drawing/2014/main" id="{DB6C8572-16C5-8168-4834-EF6638083A22}"/>
                </a:ext>
              </a:extLst>
            </p:cNvPr>
            <p:cNvSpPr>
              <a:spLocks noChangeArrowheads="1"/>
            </p:cNvSpPr>
            <p:nvPr/>
          </p:nvSpPr>
          <p:spPr bwMode="auto">
            <a:xfrm>
              <a:off x="5328161" y="4620419"/>
              <a:ext cx="450850" cy="2254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8" name="Rectangle 217">
              <a:extLst>
                <a:ext uri="{FF2B5EF4-FFF2-40B4-BE49-F238E27FC236}">
                  <a16:creationId xmlns:a16="http://schemas.microsoft.com/office/drawing/2014/main" id="{E6987E28-0E95-86F1-BD7A-D54D6DC10594}"/>
                </a:ext>
              </a:extLst>
            </p:cNvPr>
            <p:cNvSpPr>
              <a:spLocks noChangeArrowheads="1"/>
            </p:cNvSpPr>
            <p:nvPr/>
          </p:nvSpPr>
          <p:spPr bwMode="auto">
            <a:xfrm>
              <a:off x="4474086" y="3361531"/>
              <a:ext cx="450850" cy="2254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9" name="Rectangle 218">
              <a:extLst>
                <a:ext uri="{FF2B5EF4-FFF2-40B4-BE49-F238E27FC236}">
                  <a16:creationId xmlns:a16="http://schemas.microsoft.com/office/drawing/2014/main" id="{2DC7C778-07FE-1E2F-5FEE-03C7FFAE7F3D}"/>
                </a:ext>
              </a:extLst>
            </p:cNvPr>
            <p:cNvSpPr>
              <a:spLocks noChangeArrowheads="1"/>
            </p:cNvSpPr>
            <p:nvPr/>
          </p:nvSpPr>
          <p:spPr bwMode="auto">
            <a:xfrm>
              <a:off x="4910648" y="2659856"/>
              <a:ext cx="450850" cy="2254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0" name="Rectangle 219">
              <a:extLst>
                <a:ext uri="{FF2B5EF4-FFF2-40B4-BE49-F238E27FC236}">
                  <a16:creationId xmlns:a16="http://schemas.microsoft.com/office/drawing/2014/main" id="{C36DC0DF-569F-D1F3-27C0-A2F11F90A24E}"/>
                </a:ext>
              </a:extLst>
            </p:cNvPr>
            <p:cNvSpPr>
              <a:spLocks noChangeArrowheads="1"/>
            </p:cNvSpPr>
            <p:nvPr/>
          </p:nvSpPr>
          <p:spPr bwMode="auto">
            <a:xfrm>
              <a:off x="2943736" y="2450306"/>
              <a:ext cx="2835275" cy="1698625"/>
            </a:xfrm>
            <a:prstGeom prst="rect">
              <a:avLst/>
            </a:prstGeom>
            <a:solidFill>
              <a:srgbClr val="E1F0FF"/>
            </a:solidFill>
            <a:ln>
              <a:noFill/>
            </a:ln>
            <a:effectLst/>
            <a:extLst>
              <a:ext uri="{91240B29-F687-4F45-9708-019B960494DF}">
                <a14:hiddenLine xmlns:a14="http://schemas.microsoft.com/office/drawing/2010/main" w="3175"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1" name="Rectangle 220">
              <a:extLst>
                <a:ext uri="{FF2B5EF4-FFF2-40B4-BE49-F238E27FC236}">
                  <a16:creationId xmlns:a16="http://schemas.microsoft.com/office/drawing/2014/main" id="{E1C06F65-B113-227D-835B-1B8CACD734FF}"/>
                </a:ext>
              </a:extLst>
            </p:cNvPr>
            <p:cNvSpPr>
              <a:spLocks noChangeArrowheads="1"/>
            </p:cNvSpPr>
            <p:nvPr/>
          </p:nvSpPr>
          <p:spPr bwMode="auto">
            <a:xfrm>
              <a:off x="2943736" y="4148931"/>
              <a:ext cx="2835275" cy="112712"/>
            </a:xfrm>
            <a:prstGeom prst="rect">
              <a:avLst/>
            </a:prstGeom>
            <a:solidFill>
              <a:srgbClr val="BDDEFF"/>
            </a:solidFill>
            <a:ln w="317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2" name="Rectangle 221">
              <a:extLst>
                <a:ext uri="{FF2B5EF4-FFF2-40B4-BE49-F238E27FC236}">
                  <a16:creationId xmlns:a16="http://schemas.microsoft.com/office/drawing/2014/main" id="{86624E60-1460-31A7-97D3-2599C0A6D26B}"/>
                </a:ext>
              </a:extLst>
            </p:cNvPr>
            <p:cNvSpPr>
              <a:spLocks noChangeArrowheads="1"/>
            </p:cNvSpPr>
            <p:nvPr/>
          </p:nvSpPr>
          <p:spPr bwMode="auto">
            <a:xfrm>
              <a:off x="4113723" y="2448719"/>
              <a:ext cx="482600" cy="111125"/>
            </a:xfrm>
            <a:prstGeom prst="rect">
              <a:avLst/>
            </a:prstGeom>
            <a:solidFill>
              <a:srgbClr val="FFD9B3"/>
            </a:solidFill>
            <a:ln w="317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3" name="Rectangle 222">
              <a:extLst>
                <a:ext uri="{FF2B5EF4-FFF2-40B4-BE49-F238E27FC236}">
                  <a16:creationId xmlns:a16="http://schemas.microsoft.com/office/drawing/2014/main" id="{2087A225-4C08-561E-736E-1C526B769B75}"/>
                </a:ext>
              </a:extLst>
            </p:cNvPr>
            <p:cNvSpPr>
              <a:spLocks noChangeArrowheads="1"/>
            </p:cNvSpPr>
            <p:nvPr/>
          </p:nvSpPr>
          <p:spPr bwMode="auto">
            <a:xfrm>
              <a:off x="5082098" y="2448719"/>
              <a:ext cx="471488" cy="111125"/>
            </a:xfrm>
            <a:prstGeom prst="rect">
              <a:avLst/>
            </a:prstGeom>
            <a:solidFill>
              <a:srgbClr val="FFD9B3"/>
            </a:solidFill>
            <a:ln w="317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4" name="Rectangle 223">
              <a:extLst>
                <a:ext uri="{FF2B5EF4-FFF2-40B4-BE49-F238E27FC236}">
                  <a16:creationId xmlns:a16="http://schemas.microsoft.com/office/drawing/2014/main" id="{28BF395B-A3DC-6F45-88E9-BCA6228DF80E}"/>
                </a:ext>
              </a:extLst>
            </p:cNvPr>
            <p:cNvSpPr>
              <a:spLocks noChangeArrowheads="1"/>
            </p:cNvSpPr>
            <p:nvPr/>
          </p:nvSpPr>
          <p:spPr bwMode="auto">
            <a:xfrm>
              <a:off x="5112261" y="4379119"/>
              <a:ext cx="882650" cy="458787"/>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5" name="Rectangle 224">
              <a:extLst>
                <a:ext uri="{FF2B5EF4-FFF2-40B4-BE49-F238E27FC236}">
                  <a16:creationId xmlns:a16="http://schemas.microsoft.com/office/drawing/2014/main" id="{9D71AA20-4056-6313-A91B-999543EE983F}"/>
                </a:ext>
              </a:extLst>
            </p:cNvPr>
            <p:cNvSpPr>
              <a:spLocks noChangeArrowheads="1"/>
            </p:cNvSpPr>
            <p:nvPr/>
          </p:nvSpPr>
          <p:spPr bwMode="auto">
            <a:xfrm>
              <a:off x="4543936" y="1994694"/>
              <a:ext cx="203200" cy="32385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6" name="Rectangle 225">
              <a:extLst>
                <a:ext uri="{FF2B5EF4-FFF2-40B4-BE49-F238E27FC236}">
                  <a16:creationId xmlns:a16="http://schemas.microsoft.com/office/drawing/2014/main" id="{2D368451-672D-AE4E-E838-1F8985D1791F}"/>
                </a:ext>
              </a:extLst>
            </p:cNvPr>
            <p:cNvSpPr>
              <a:spLocks noChangeArrowheads="1"/>
            </p:cNvSpPr>
            <p:nvPr/>
          </p:nvSpPr>
          <p:spPr bwMode="auto">
            <a:xfrm>
              <a:off x="5823461" y="3901281"/>
              <a:ext cx="882650" cy="3587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7" name="Line 226">
              <a:extLst>
                <a:ext uri="{FF2B5EF4-FFF2-40B4-BE49-F238E27FC236}">
                  <a16:creationId xmlns:a16="http://schemas.microsoft.com/office/drawing/2014/main" id="{D1B6C099-7E6E-3E92-77C8-7618C7A8FFA3}"/>
                </a:ext>
              </a:extLst>
            </p:cNvPr>
            <p:cNvSpPr>
              <a:spLocks noChangeShapeType="1"/>
            </p:cNvSpPr>
            <p:nvPr/>
          </p:nvSpPr>
          <p:spPr bwMode="auto">
            <a:xfrm>
              <a:off x="2943736" y="2326481"/>
              <a:ext cx="0" cy="2024062"/>
            </a:xfrm>
            <a:prstGeom prst="line">
              <a:avLst/>
            </a:prstGeom>
            <a:noFill/>
            <a:ln w="31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8" name="Text Box 227">
              <a:extLst>
                <a:ext uri="{FF2B5EF4-FFF2-40B4-BE49-F238E27FC236}">
                  <a16:creationId xmlns:a16="http://schemas.microsoft.com/office/drawing/2014/main" id="{4A36D5B5-C00B-FC20-93AF-F0B00886225B}"/>
                </a:ext>
              </a:extLst>
            </p:cNvPr>
            <p:cNvSpPr txBox="1">
              <a:spLocks noChangeArrowheads="1"/>
            </p:cNvSpPr>
            <p:nvPr/>
          </p:nvSpPr>
          <p:spPr bwMode="auto">
            <a:xfrm>
              <a:off x="5958398" y="3940969"/>
              <a:ext cx="765175" cy="27918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chemeClr val="accent2"/>
                  </a:solidFill>
                  <a:latin typeface="Helvetica" pitchFamily="2" charset="0"/>
                </a:rPr>
                <a:t>n</a:t>
              </a:r>
              <a:r>
                <a:rPr lang="en-GB" sz="1200" baseline="30000" noProof="0" dirty="0">
                  <a:solidFill>
                    <a:schemeClr val="accent2"/>
                  </a:solidFill>
                  <a:latin typeface="Helvetica" pitchFamily="2" charset="0"/>
                </a:rPr>
                <a:t>+</a:t>
              </a:r>
              <a:r>
                <a:rPr lang="en-GB" sz="1200" noProof="0" dirty="0">
                  <a:solidFill>
                    <a:schemeClr val="accent2"/>
                  </a:solidFill>
                  <a:latin typeface="Helvetica" pitchFamily="2" charset="0"/>
                </a:rPr>
                <a:t> type</a:t>
              </a:r>
              <a:endParaRPr lang="en-GB" sz="1200" noProof="0" dirty="0">
                <a:solidFill>
                  <a:schemeClr val="accent2"/>
                </a:solidFill>
                <a:latin typeface="Helvetica" pitchFamily="2" charset="0"/>
                <a:sym typeface="Symbol" pitchFamily="2" charset="2"/>
              </a:endParaRPr>
            </a:p>
          </p:txBody>
        </p:sp>
        <p:sp>
          <p:nvSpPr>
            <p:cNvPr id="139" name="Line 228">
              <a:extLst>
                <a:ext uri="{FF2B5EF4-FFF2-40B4-BE49-F238E27FC236}">
                  <a16:creationId xmlns:a16="http://schemas.microsoft.com/office/drawing/2014/main" id="{7A04F195-4AEB-BB91-C113-4BE5554787AD}"/>
                </a:ext>
              </a:extLst>
            </p:cNvPr>
            <p:cNvSpPr>
              <a:spLocks noChangeShapeType="1"/>
            </p:cNvSpPr>
            <p:nvPr/>
          </p:nvSpPr>
          <p:spPr bwMode="auto">
            <a:xfrm flipV="1">
              <a:off x="5779011" y="4080669"/>
              <a:ext cx="225425" cy="90487"/>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0" name="Text Box 229">
              <a:extLst>
                <a:ext uri="{FF2B5EF4-FFF2-40B4-BE49-F238E27FC236}">
                  <a16:creationId xmlns:a16="http://schemas.microsoft.com/office/drawing/2014/main" id="{202CCC4A-D77F-9E5C-162E-38E032D51DE5}"/>
                </a:ext>
              </a:extLst>
            </p:cNvPr>
            <p:cNvSpPr txBox="1">
              <a:spLocks noChangeArrowheads="1"/>
            </p:cNvSpPr>
            <p:nvPr/>
          </p:nvSpPr>
          <p:spPr bwMode="auto">
            <a:xfrm>
              <a:off x="5980623" y="3136106"/>
              <a:ext cx="765175" cy="463846"/>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chemeClr val="accent2"/>
                  </a:solidFill>
                  <a:latin typeface="Helvetica" pitchFamily="2" charset="0"/>
                </a:rPr>
                <a:t>n type bulk</a:t>
              </a:r>
              <a:endParaRPr lang="en-GB" sz="1200" noProof="0" dirty="0">
                <a:solidFill>
                  <a:schemeClr val="accent2"/>
                </a:solidFill>
                <a:latin typeface="Helvetica" pitchFamily="2" charset="0"/>
                <a:sym typeface="Symbol" pitchFamily="2" charset="2"/>
              </a:endParaRPr>
            </a:p>
          </p:txBody>
        </p:sp>
        <p:sp>
          <p:nvSpPr>
            <p:cNvPr id="141" name="Line 230">
              <a:extLst>
                <a:ext uri="{FF2B5EF4-FFF2-40B4-BE49-F238E27FC236}">
                  <a16:creationId xmlns:a16="http://schemas.microsoft.com/office/drawing/2014/main" id="{DD5ED0A3-2BD2-E814-C000-6EDB66194F47}"/>
                </a:ext>
              </a:extLst>
            </p:cNvPr>
            <p:cNvSpPr>
              <a:spLocks noChangeShapeType="1"/>
            </p:cNvSpPr>
            <p:nvPr/>
          </p:nvSpPr>
          <p:spPr bwMode="auto">
            <a:xfrm flipV="1">
              <a:off x="5553586" y="3293269"/>
              <a:ext cx="45085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2" name="Rectangle 231">
              <a:extLst>
                <a:ext uri="{FF2B5EF4-FFF2-40B4-BE49-F238E27FC236}">
                  <a16:creationId xmlns:a16="http://schemas.microsoft.com/office/drawing/2014/main" id="{E118A6B4-6D7C-5605-9560-9D71523AA198}"/>
                </a:ext>
              </a:extLst>
            </p:cNvPr>
            <p:cNvSpPr>
              <a:spLocks noChangeArrowheads="1"/>
            </p:cNvSpPr>
            <p:nvPr/>
          </p:nvSpPr>
          <p:spPr bwMode="auto">
            <a:xfrm>
              <a:off x="5869498" y="2370931"/>
              <a:ext cx="882650" cy="3587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3" name="Text Box 232">
              <a:extLst>
                <a:ext uri="{FF2B5EF4-FFF2-40B4-BE49-F238E27FC236}">
                  <a16:creationId xmlns:a16="http://schemas.microsoft.com/office/drawing/2014/main" id="{2B052AAC-6089-09F5-670F-53A1078D194E}"/>
                </a:ext>
              </a:extLst>
            </p:cNvPr>
            <p:cNvSpPr txBox="1">
              <a:spLocks noChangeArrowheads="1"/>
            </p:cNvSpPr>
            <p:nvPr/>
          </p:nvSpPr>
          <p:spPr bwMode="auto">
            <a:xfrm>
              <a:off x="5980623" y="2359819"/>
              <a:ext cx="765175" cy="27918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rgbClr val="FF0000"/>
                  </a:solidFill>
                  <a:latin typeface="Helvetica" pitchFamily="2" charset="0"/>
                </a:rPr>
                <a:t>p</a:t>
              </a:r>
              <a:r>
                <a:rPr lang="en-GB" sz="1200" baseline="30000" noProof="0" dirty="0">
                  <a:solidFill>
                    <a:srgbClr val="FF0000"/>
                  </a:solidFill>
                  <a:latin typeface="Helvetica" pitchFamily="2" charset="0"/>
                </a:rPr>
                <a:t>+</a:t>
              </a:r>
              <a:r>
                <a:rPr lang="en-GB" sz="1200" noProof="0" dirty="0">
                  <a:solidFill>
                    <a:srgbClr val="FF0000"/>
                  </a:solidFill>
                  <a:latin typeface="Helvetica" pitchFamily="2" charset="0"/>
                </a:rPr>
                <a:t> type</a:t>
              </a:r>
              <a:endParaRPr lang="en-GB" sz="1200" noProof="0" dirty="0">
                <a:solidFill>
                  <a:srgbClr val="FF0000"/>
                </a:solidFill>
                <a:latin typeface="Helvetica" pitchFamily="2" charset="0"/>
                <a:sym typeface="Symbol" pitchFamily="2" charset="2"/>
              </a:endParaRPr>
            </a:p>
          </p:txBody>
        </p:sp>
        <p:sp>
          <p:nvSpPr>
            <p:cNvPr id="144" name="Line 233">
              <a:extLst>
                <a:ext uri="{FF2B5EF4-FFF2-40B4-BE49-F238E27FC236}">
                  <a16:creationId xmlns:a16="http://schemas.microsoft.com/office/drawing/2014/main" id="{BEA210D9-BE6E-1903-4188-CD37314AF848}"/>
                </a:ext>
              </a:extLst>
            </p:cNvPr>
            <p:cNvSpPr>
              <a:spLocks noChangeShapeType="1"/>
            </p:cNvSpPr>
            <p:nvPr/>
          </p:nvSpPr>
          <p:spPr bwMode="auto">
            <a:xfrm flipV="1">
              <a:off x="5553586" y="2505869"/>
              <a:ext cx="450850" cy="0"/>
            </a:xfrm>
            <a:prstGeom prst="line">
              <a:avLst/>
            </a:prstGeom>
            <a:noFill/>
            <a:ln w="31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5" name="Rectangle 234">
              <a:extLst>
                <a:ext uri="{FF2B5EF4-FFF2-40B4-BE49-F238E27FC236}">
                  <a16:creationId xmlns:a16="http://schemas.microsoft.com/office/drawing/2014/main" id="{FC3F4638-AFA7-3531-CE35-C801E4717163}"/>
                </a:ext>
              </a:extLst>
            </p:cNvPr>
            <p:cNvSpPr>
              <a:spLocks noChangeArrowheads="1"/>
            </p:cNvSpPr>
            <p:nvPr/>
          </p:nvSpPr>
          <p:spPr bwMode="auto">
            <a:xfrm>
              <a:off x="4788411" y="4756944"/>
              <a:ext cx="1981200" cy="3143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46" name="Rectangle 235">
              <a:extLst>
                <a:ext uri="{FF2B5EF4-FFF2-40B4-BE49-F238E27FC236}">
                  <a16:creationId xmlns:a16="http://schemas.microsoft.com/office/drawing/2014/main" id="{FEE472CC-9481-C5C6-5CDB-5D95F0C1A706}"/>
                </a:ext>
              </a:extLst>
            </p:cNvPr>
            <p:cNvSpPr>
              <a:spLocks noChangeArrowheads="1"/>
            </p:cNvSpPr>
            <p:nvPr/>
          </p:nvSpPr>
          <p:spPr bwMode="auto">
            <a:xfrm>
              <a:off x="2897698" y="2204244"/>
              <a:ext cx="2847975" cy="131762"/>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47" name="AutoShape 236">
              <a:extLst>
                <a:ext uri="{FF2B5EF4-FFF2-40B4-BE49-F238E27FC236}">
                  <a16:creationId xmlns:a16="http://schemas.microsoft.com/office/drawing/2014/main" id="{D48A4D4E-DC9F-99A1-8CFB-4CECD2A9A736}"/>
                </a:ext>
              </a:extLst>
            </p:cNvPr>
            <p:cNvSpPr>
              <a:spLocks/>
            </p:cNvSpPr>
            <p:nvPr/>
          </p:nvSpPr>
          <p:spPr bwMode="auto">
            <a:xfrm>
              <a:off x="2727836" y="2326481"/>
              <a:ext cx="179388" cy="2024062"/>
            </a:xfrm>
            <a:prstGeom prst="leftBrace">
              <a:avLst>
                <a:gd name="adj1" fmla="val 94027"/>
                <a:gd name="adj2" fmla="val 50000"/>
              </a:avLst>
            </a:prstGeom>
            <a:noFill/>
            <a:ln w="19050">
              <a:solidFill>
                <a:schemeClr val="accent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8" name="Rectangle 237">
              <a:extLst>
                <a:ext uri="{FF2B5EF4-FFF2-40B4-BE49-F238E27FC236}">
                  <a16:creationId xmlns:a16="http://schemas.microsoft.com/office/drawing/2014/main" id="{9ABAD4EA-3962-1947-685B-D1133B3E2BAD}"/>
                </a:ext>
              </a:extLst>
            </p:cNvPr>
            <p:cNvSpPr>
              <a:spLocks noChangeArrowheads="1"/>
            </p:cNvSpPr>
            <p:nvPr/>
          </p:nvSpPr>
          <p:spPr bwMode="auto">
            <a:xfrm>
              <a:off x="4969386" y="2235994"/>
              <a:ext cx="674688" cy="90487"/>
            </a:xfrm>
            <a:prstGeom prst="rect">
              <a:avLst/>
            </a:prstGeom>
            <a:solidFill>
              <a:schemeClr val="tx1"/>
            </a:solid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9" name="Rectangle 238">
              <a:extLst>
                <a:ext uri="{FF2B5EF4-FFF2-40B4-BE49-F238E27FC236}">
                  <a16:creationId xmlns:a16="http://schemas.microsoft.com/office/drawing/2014/main" id="{8E0BA4C2-2014-72DA-9AFD-EED4239A7085}"/>
                </a:ext>
              </a:extLst>
            </p:cNvPr>
            <p:cNvSpPr>
              <a:spLocks noChangeArrowheads="1"/>
            </p:cNvSpPr>
            <p:nvPr/>
          </p:nvSpPr>
          <p:spPr bwMode="auto">
            <a:xfrm>
              <a:off x="3123123" y="2439194"/>
              <a:ext cx="482600" cy="111125"/>
            </a:xfrm>
            <a:prstGeom prst="rect">
              <a:avLst/>
            </a:prstGeom>
            <a:solidFill>
              <a:srgbClr val="FFD9B3"/>
            </a:solidFill>
            <a:ln w="317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0" name="Rectangle 239">
              <a:extLst>
                <a:ext uri="{FF2B5EF4-FFF2-40B4-BE49-F238E27FC236}">
                  <a16:creationId xmlns:a16="http://schemas.microsoft.com/office/drawing/2014/main" id="{A27B87D8-8902-363A-8667-A77E8A2CEECB}"/>
                </a:ext>
              </a:extLst>
            </p:cNvPr>
            <p:cNvSpPr>
              <a:spLocks noChangeArrowheads="1"/>
            </p:cNvSpPr>
            <p:nvPr/>
          </p:nvSpPr>
          <p:spPr bwMode="auto">
            <a:xfrm>
              <a:off x="2269048" y="1785144"/>
              <a:ext cx="1304925" cy="45085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1" name="Rectangle 240">
              <a:extLst>
                <a:ext uri="{FF2B5EF4-FFF2-40B4-BE49-F238E27FC236}">
                  <a16:creationId xmlns:a16="http://schemas.microsoft.com/office/drawing/2014/main" id="{8CAA2629-2AA9-EB36-EE04-545EBB0019F3}"/>
                </a:ext>
              </a:extLst>
            </p:cNvPr>
            <p:cNvSpPr>
              <a:spLocks noChangeArrowheads="1"/>
            </p:cNvSpPr>
            <p:nvPr/>
          </p:nvSpPr>
          <p:spPr bwMode="auto">
            <a:xfrm>
              <a:off x="4023236" y="2235994"/>
              <a:ext cx="674688" cy="90487"/>
            </a:xfrm>
            <a:prstGeom prst="rect">
              <a:avLst/>
            </a:prstGeom>
            <a:solidFill>
              <a:schemeClr val="tx1"/>
            </a:solid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2" name="Rectangle 241">
              <a:extLst>
                <a:ext uri="{FF2B5EF4-FFF2-40B4-BE49-F238E27FC236}">
                  <a16:creationId xmlns:a16="http://schemas.microsoft.com/office/drawing/2014/main" id="{44703745-3970-3766-2D5B-BB2ABF0770FB}"/>
                </a:ext>
              </a:extLst>
            </p:cNvPr>
            <p:cNvSpPr>
              <a:spLocks noChangeArrowheads="1"/>
            </p:cNvSpPr>
            <p:nvPr/>
          </p:nvSpPr>
          <p:spPr bwMode="auto">
            <a:xfrm>
              <a:off x="3034223" y="2235994"/>
              <a:ext cx="674688" cy="90487"/>
            </a:xfrm>
            <a:prstGeom prst="rect">
              <a:avLst/>
            </a:prstGeom>
            <a:solidFill>
              <a:schemeClr val="tx1"/>
            </a:solid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3" name="Rectangle 242">
              <a:extLst>
                <a:ext uri="{FF2B5EF4-FFF2-40B4-BE49-F238E27FC236}">
                  <a16:creationId xmlns:a16="http://schemas.microsoft.com/office/drawing/2014/main" id="{FE5DAA57-97D0-373C-11E0-A626A5880EFB}"/>
                </a:ext>
              </a:extLst>
            </p:cNvPr>
            <p:cNvSpPr>
              <a:spLocks noChangeArrowheads="1"/>
            </p:cNvSpPr>
            <p:nvPr/>
          </p:nvSpPr>
          <p:spPr bwMode="auto">
            <a:xfrm>
              <a:off x="2943736" y="2326481"/>
              <a:ext cx="2851150" cy="125412"/>
            </a:xfrm>
            <a:prstGeom prst="rect">
              <a:avLst/>
            </a:prstGeom>
            <a:blipFill dpi="0" rotWithShape="0">
              <a:blip r:embed="rId3"/>
              <a:srcRect/>
              <a:tile tx="0" ty="0" sx="100000" sy="100000" flip="none" algn="tl"/>
            </a:blipFill>
            <a:ln w="317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4" name="Text Box 243">
              <a:extLst>
                <a:ext uri="{FF2B5EF4-FFF2-40B4-BE49-F238E27FC236}">
                  <a16:creationId xmlns:a16="http://schemas.microsoft.com/office/drawing/2014/main" id="{7AB2D33D-513A-1B3E-F90B-3A86357615CF}"/>
                </a:ext>
              </a:extLst>
            </p:cNvPr>
            <p:cNvSpPr txBox="1">
              <a:spLocks noChangeArrowheads="1"/>
            </p:cNvSpPr>
            <p:nvPr/>
          </p:nvSpPr>
          <p:spPr bwMode="auto">
            <a:xfrm>
              <a:off x="2388944" y="4455319"/>
              <a:ext cx="392113" cy="407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64008" rIns="90000" bIns="46800">
              <a:spAutoFit/>
            </a:bodyPr>
            <a:lstStyle/>
            <a:p>
              <a:pPr>
                <a:lnSpc>
                  <a:spcPct val="70000"/>
                </a:lnSpc>
              </a:pPr>
              <a:r>
                <a:rPr lang="en-GB" sz="100" noProof="0" dirty="0">
                  <a:solidFill>
                    <a:srgbClr val="FF0000"/>
                  </a:solidFill>
                  <a:cs typeface="Arial" panose="020B0604020202020204" pitchFamily="34" charset="0"/>
                </a:rPr>
                <a:t> </a:t>
              </a:r>
              <a:r>
                <a:rPr lang="en-GB" sz="2800" noProof="0" dirty="0">
                  <a:solidFill>
                    <a:srgbClr val="FF0000"/>
                  </a:solidFill>
                  <a:cs typeface="Arial" panose="020B0604020202020204" pitchFamily="34" charset="0"/>
                </a:rPr>
                <a:t>+</a:t>
              </a:r>
            </a:p>
          </p:txBody>
        </p:sp>
        <p:sp>
          <p:nvSpPr>
            <p:cNvPr id="157" name="Oval 246">
              <a:extLst>
                <a:ext uri="{FF2B5EF4-FFF2-40B4-BE49-F238E27FC236}">
                  <a16:creationId xmlns:a16="http://schemas.microsoft.com/office/drawing/2014/main" id="{ADCB6FD1-734B-C1C9-E5C2-63A799E92187}"/>
                </a:ext>
              </a:extLst>
            </p:cNvPr>
            <p:cNvSpPr>
              <a:spLocks noChangeArrowheads="1"/>
            </p:cNvSpPr>
            <p:nvPr/>
          </p:nvSpPr>
          <p:spPr bwMode="auto">
            <a:xfrm>
              <a:off x="2359536" y="4450556"/>
              <a:ext cx="385763" cy="390525"/>
            </a:xfrm>
            <a:prstGeom prst="ellipse">
              <a:avLst/>
            </a:prstGeom>
            <a:noFill/>
            <a:ln w="19050" algn="ctr">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9" name="Line 77">
              <a:extLst>
                <a:ext uri="{FF2B5EF4-FFF2-40B4-BE49-F238E27FC236}">
                  <a16:creationId xmlns:a16="http://schemas.microsoft.com/office/drawing/2014/main" id="{4D27AF3C-A117-52C6-9EE4-177F1B25002A}"/>
                </a:ext>
              </a:extLst>
            </p:cNvPr>
            <p:cNvSpPr>
              <a:spLocks noChangeShapeType="1"/>
            </p:cNvSpPr>
            <p:nvPr/>
          </p:nvSpPr>
          <p:spPr bwMode="auto">
            <a:xfrm flipV="1">
              <a:off x="4980498" y="2775744"/>
              <a:ext cx="0" cy="460375"/>
            </a:xfrm>
            <a:prstGeom prst="line">
              <a:avLst/>
            </a:prstGeom>
            <a:noFill/>
            <a:ln w="25400">
              <a:solidFill>
                <a:srgbClr val="FF00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61" name="Text Box 81">
              <a:extLst>
                <a:ext uri="{FF2B5EF4-FFF2-40B4-BE49-F238E27FC236}">
                  <a16:creationId xmlns:a16="http://schemas.microsoft.com/office/drawing/2014/main" id="{4A3BF8CF-AB29-6EBB-2F25-913332392FCC}"/>
                </a:ext>
              </a:extLst>
            </p:cNvPr>
            <p:cNvSpPr txBox="1">
              <a:spLocks noChangeArrowheads="1"/>
            </p:cNvSpPr>
            <p:nvPr/>
          </p:nvSpPr>
          <p:spPr bwMode="auto">
            <a:xfrm>
              <a:off x="4878898" y="4844256"/>
              <a:ext cx="1711325" cy="22860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0" rIns="90000">
              <a:spAutoFit/>
            </a:bodyPr>
            <a:lstStyle/>
            <a:p>
              <a:r>
                <a:rPr lang="en-GB" sz="1200" noProof="0" dirty="0">
                  <a:solidFill>
                    <a:srgbClr val="006600"/>
                  </a:solidFill>
                  <a:latin typeface="Helvetica" pitchFamily="2" charset="0"/>
                </a:rPr>
                <a:t>Charged particle</a:t>
              </a:r>
              <a:endParaRPr lang="en-GB" sz="1200" noProof="0" dirty="0">
                <a:solidFill>
                  <a:srgbClr val="006600"/>
                </a:solidFill>
                <a:latin typeface="Helvetica" pitchFamily="2" charset="0"/>
                <a:sym typeface="Symbol" pitchFamily="2" charset="2"/>
              </a:endParaRPr>
            </a:p>
          </p:txBody>
        </p:sp>
        <p:sp>
          <p:nvSpPr>
            <p:cNvPr id="162" name="Line 76">
              <a:extLst>
                <a:ext uri="{FF2B5EF4-FFF2-40B4-BE49-F238E27FC236}">
                  <a16:creationId xmlns:a16="http://schemas.microsoft.com/office/drawing/2014/main" id="{D44DFDBD-D9C1-51CD-AED4-9F0B40BF5398}"/>
                </a:ext>
              </a:extLst>
            </p:cNvPr>
            <p:cNvSpPr>
              <a:spLocks noChangeShapeType="1"/>
            </p:cNvSpPr>
            <p:nvPr/>
          </p:nvSpPr>
          <p:spPr bwMode="auto">
            <a:xfrm>
              <a:off x="4867786" y="2956719"/>
              <a:ext cx="0" cy="449262"/>
            </a:xfrm>
            <a:prstGeom prst="line">
              <a:avLst/>
            </a:prstGeom>
            <a:noFill/>
            <a:ln w="25400">
              <a:solidFill>
                <a:schemeClr val="accent2"/>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63" name="Line 71">
              <a:extLst>
                <a:ext uri="{FF2B5EF4-FFF2-40B4-BE49-F238E27FC236}">
                  <a16:creationId xmlns:a16="http://schemas.microsoft.com/office/drawing/2014/main" id="{9E4EB286-E73D-315E-FE49-320F279B92FF}"/>
                </a:ext>
              </a:extLst>
            </p:cNvPr>
            <p:cNvSpPr>
              <a:spLocks noChangeShapeType="1"/>
            </p:cNvSpPr>
            <p:nvPr/>
          </p:nvSpPr>
          <p:spPr bwMode="auto">
            <a:xfrm>
              <a:off x="4551873" y="2056606"/>
              <a:ext cx="981075" cy="2760663"/>
            </a:xfrm>
            <a:prstGeom prst="line">
              <a:avLst/>
            </a:prstGeom>
            <a:noFill/>
            <a:ln w="25400">
              <a:solidFill>
                <a:srgbClr val="006600"/>
              </a:solidFill>
              <a:prstDash val="solid"/>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grpSp>
      <p:sp>
        <p:nvSpPr>
          <p:cNvPr id="170" name="TextBox 169">
            <a:extLst>
              <a:ext uri="{FF2B5EF4-FFF2-40B4-BE49-F238E27FC236}">
                <a16:creationId xmlns:a16="http://schemas.microsoft.com/office/drawing/2014/main" id="{E539BC73-82BF-A322-D45F-FF869BD40C8A}"/>
              </a:ext>
            </a:extLst>
          </p:cNvPr>
          <p:cNvSpPr txBox="1"/>
          <p:nvPr/>
        </p:nvSpPr>
        <p:spPr>
          <a:xfrm>
            <a:off x="761645" y="4782036"/>
            <a:ext cx="3579826" cy="500137"/>
          </a:xfrm>
          <a:prstGeom prst="rect">
            <a:avLst/>
          </a:prstGeom>
          <a:noFill/>
          <a:ln>
            <a:noFill/>
          </a:ln>
        </p:spPr>
        <p:txBody>
          <a:bodyPr wrap="none" rtlCol="0">
            <a:spAutoFit/>
          </a:bodyPr>
          <a:lstStyle/>
          <a:p>
            <a:pPr marL="0" algn="l">
              <a:spcBef>
                <a:spcPts val="3000"/>
              </a:spcBef>
            </a:pPr>
            <a:r>
              <a:rPr lang="en-GB" sz="1200" noProof="0" dirty="0">
                <a:solidFill>
                  <a:srgbClr val="FF0000"/>
                </a:solidFill>
                <a:latin typeface="Helvetica" pitchFamily="2" charset="0"/>
                <a:ea typeface="Helvetica Light" charset="0"/>
                <a:cs typeface="Helvetica Light" charset="0"/>
                <a:sym typeface="Wingdings" pitchFamily="2" charset="2"/>
              </a:rPr>
              <a:t>Reverse bias (</a:t>
            </a:r>
            <a:r>
              <a:rPr lang="en-GB" sz="1200" noProof="0" dirty="0" err="1">
                <a:solidFill>
                  <a:srgbClr val="FF0000"/>
                </a:solidFill>
                <a:latin typeface="Helvetica" pitchFamily="2" charset="0"/>
                <a:ea typeface="Helvetica Light" charset="0"/>
                <a:cs typeface="Helvetica Light" charset="0"/>
                <a:sym typeface="Wingdings" pitchFamily="2" charset="2"/>
              </a:rPr>
              <a:t>V</a:t>
            </a:r>
            <a:r>
              <a:rPr lang="en-GB" sz="1200" baseline="-25000" noProof="0" dirty="0" err="1">
                <a:solidFill>
                  <a:srgbClr val="FF0000"/>
                </a:solidFill>
                <a:latin typeface="Helvetica" pitchFamily="2" charset="0"/>
                <a:ea typeface="Helvetica Light" charset="0"/>
                <a:cs typeface="Helvetica Light" charset="0"/>
                <a:sym typeface="Wingdings" pitchFamily="2" charset="2"/>
              </a:rPr>
              <a:t>bias</a:t>
            </a:r>
            <a:r>
              <a:rPr lang="en-GB" sz="1200" noProof="0" dirty="0">
                <a:solidFill>
                  <a:srgbClr val="FF0000"/>
                </a:solidFill>
                <a:latin typeface="Helvetica" pitchFamily="2" charset="0"/>
                <a:ea typeface="Helvetica Light" charset="0"/>
                <a:cs typeface="Helvetica Light" charset="0"/>
                <a:sym typeface="Wingdings" pitchFamily="2" charset="2"/>
              </a:rPr>
              <a:t> &lt; 500 V)</a:t>
            </a:r>
          </a:p>
          <a:p>
            <a:pPr marL="0" algn="l">
              <a:spcBef>
                <a:spcPts val="300"/>
              </a:spcBef>
            </a:pPr>
            <a:r>
              <a:rPr lang="en-GB" sz="1200" noProof="0" dirty="0">
                <a:solidFill>
                  <a:srgbClr val="0070C0"/>
                </a:solidFill>
                <a:latin typeface="Helvetica" pitchFamily="2" charset="0"/>
                <a:ea typeface="Helvetica Light" charset="0"/>
                <a:cs typeface="Helvetica Light" charset="0"/>
                <a:sym typeface="Wingdings" pitchFamily="2" charset="2"/>
              </a:rPr>
              <a:t>Full depletion when </a:t>
            </a:r>
            <a:r>
              <a:rPr lang="en-GB" sz="1200" noProof="0" dirty="0" err="1">
                <a:solidFill>
                  <a:srgbClr val="0070C0"/>
                </a:solidFill>
                <a:latin typeface="Helvetica" pitchFamily="2" charset="0"/>
                <a:ea typeface="Helvetica Light" charset="0"/>
                <a:cs typeface="Helvetica Light" charset="0"/>
                <a:sym typeface="Wingdings" pitchFamily="2" charset="2"/>
              </a:rPr>
              <a:t>V</a:t>
            </a:r>
            <a:r>
              <a:rPr lang="en-GB" sz="1200" baseline="-25000" noProof="0" dirty="0" err="1">
                <a:solidFill>
                  <a:srgbClr val="0070C0"/>
                </a:solidFill>
                <a:latin typeface="Helvetica" pitchFamily="2" charset="0"/>
                <a:ea typeface="Helvetica Light" charset="0"/>
                <a:cs typeface="Helvetica Light" charset="0"/>
                <a:sym typeface="Wingdings" pitchFamily="2" charset="2"/>
              </a:rPr>
              <a:t>bias</a:t>
            </a:r>
            <a:r>
              <a:rPr lang="en-GB" sz="1200" noProof="0" dirty="0">
                <a:solidFill>
                  <a:srgbClr val="0070C0"/>
                </a:solidFill>
                <a:latin typeface="Helvetica" pitchFamily="2" charset="0"/>
                <a:ea typeface="Helvetica Light" charset="0"/>
                <a:cs typeface="Helvetica Light" charset="0"/>
                <a:sym typeface="Wingdings" pitchFamily="2" charset="2"/>
              </a:rPr>
              <a:t> &gt; </a:t>
            </a:r>
            <a:r>
              <a:rPr lang="en-GB" sz="1200" noProof="0" dirty="0" err="1">
                <a:solidFill>
                  <a:srgbClr val="0070C0"/>
                </a:solidFill>
                <a:latin typeface="Helvetica" pitchFamily="2" charset="0"/>
                <a:ea typeface="Helvetica Light" charset="0"/>
                <a:cs typeface="Helvetica Light" charset="0"/>
                <a:sym typeface="Wingdings" pitchFamily="2" charset="2"/>
              </a:rPr>
              <a:t>V</a:t>
            </a:r>
            <a:r>
              <a:rPr lang="en-GB" sz="1200" baseline="-25000" noProof="0" dirty="0" err="1">
                <a:solidFill>
                  <a:srgbClr val="0070C0"/>
                </a:solidFill>
                <a:latin typeface="Helvetica" pitchFamily="2" charset="0"/>
                <a:ea typeface="Helvetica Light" charset="0"/>
                <a:cs typeface="Helvetica Light" charset="0"/>
                <a:sym typeface="Wingdings" pitchFamily="2" charset="2"/>
              </a:rPr>
              <a:t>dep</a:t>
            </a:r>
            <a:r>
              <a:rPr lang="en-GB" sz="1200" baseline="-25000" noProof="0" dirty="0">
                <a:solidFill>
                  <a:srgbClr val="0070C0"/>
                </a:solidFill>
                <a:latin typeface="Helvetica" pitchFamily="2" charset="0"/>
                <a:ea typeface="Helvetica Light" charset="0"/>
                <a:cs typeface="Helvetica Light" charset="0"/>
                <a:sym typeface="Wingdings" pitchFamily="2" charset="2"/>
              </a:rPr>
              <a:t> </a:t>
            </a:r>
            <a:r>
              <a:rPr lang="en-GB" sz="1200" noProof="0" dirty="0">
                <a:solidFill>
                  <a:srgbClr val="0070C0"/>
                </a:solidFill>
                <a:latin typeface="Helvetica" pitchFamily="2" charset="0"/>
                <a:ea typeface="Helvetica Light" charset="0"/>
                <a:cs typeface="Helvetica Light" charset="0"/>
                <a:sym typeface="Wingdings" pitchFamily="2" charset="2"/>
              </a:rPr>
              <a:t>(depletion voltage)</a:t>
            </a:r>
          </a:p>
        </p:txBody>
      </p:sp>
      <p:sp>
        <p:nvSpPr>
          <p:cNvPr id="186" name="Rectangle 185">
            <a:extLst>
              <a:ext uri="{FF2B5EF4-FFF2-40B4-BE49-F238E27FC236}">
                <a16:creationId xmlns:a16="http://schemas.microsoft.com/office/drawing/2014/main" id="{1AA7BAF7-AB6F-BA7A-E9C3-F204E891EE4D}"/>
              </a:ext>
            </a:extLst>
          </p:cNvPr>
          <p:cNvSpPr/>
          <p:nvPr/>
        </p:nvSpPr>
        <p:spPr>
          <a:xfrm>
            <a:off x="623286" y="1106030"/>
            <a:ext cx="5739195" cy="338554"/>
          </a:xfrm>
          <a:prstGeom prst="rect">
            <a:avLst/>
          </a:prstGeom>
        </p:spPr>
        <p:txBody>
          <a:bodyPr wrap="square">
            <a:spAutoFit/>
          </a:bodyPr>
          <a:lstStyle/>
          <a:p>
            <a:pPr defTabSz="457200" fontAlgn="base">
              <a:spcBef>
                <a:spcPts val="1800"/>
              </a:spcBef>
              <a:spcAft>
                <a:spcPct val="0"/>
              </a:spcAft>
              <a:defRPr/>
            </a:pPr>
            <a:r>
              <a:rPr lang="en-GB" sz="1600" b="1" noProof="0" dirty="0">
                <a:latin typeface="Helvetica" pitchFamily="2" charset="0"/>
                <a:ea typeface="Helvetica Light" charset="0"/>
                <a:cs typeface="Helvetica Light" charset="0"/>
                <a:sym typeface="Wingdings" pitchFamily="2" charset="2"/>
              </a:rPr>
              <a:t>Tracking </a:t>
            </a:r>
            <a:r>
              <a:rPr lang="en-GB" sz="1400" noProof="0" dirty="0">
                <a:latin typeface="Helvetica" pitchFamily="2" charset="0"/>
                <a:ea typeface="Helvetica Light" charset="0"/>
                <a:cs typeface="Helvetica Light" charset="0"/>
                <a:sym typeface="Wingdings" pitchFamily="2" charset="2"/>
              </a:rPr>
              <a:t>(inner tracker &amp; muon system, exploiting ionization signal)</a:t>
            </a:r>
            <a:endParaRPr lang="en-GB" sz="1600" noProof="0" dirty="0">
              <a:latin typeface="Helvetica" pitchFamily="2" charset="0"/>
              <a:ea typeface="Helvetica Light" charset="0"/>
              <a:cs typeface="Helvetica Light" charset="0"/>
              <a:sym typeface="Wingdings" pitchFamily="2" charset="2"/>
            </a:endParaRPr>
          </a:p>
        </p:txBody>
      </p:sp>
      <p:sp>
        <p:nvSpPr>
          <p:cNvPr id="187" name="TextBox 186">
            <a:extLst>
              <a:ext uri="{FF2B5EF4-FFF2-40B4-BE49-F238E27FC236}">
                <a16:creationId xmlns:a16="http://schemas.microsoft.com/office/drawing/2014/main" id="{49FF08B1-08F2-7C3B-0531-7E9D1A66C35C}"/>
              </a:ext>
            </a:extLst>
          </p:cNvPr>
          <p:cNvSpPr txBox="1"/>
          <p:nvPr/>
        </p:nvSpPr>
        <p:spPr>
          <a:xfrm>
            <a:off x="300332" y="5413473"/>
            <a:ext cx="6003920" cy="1081130"/>
          </a:xfrm>
          <a:prstGeom prst="rect">
            <a:avLst/>
          </a:prstGeom>
          <a:noFill/>
        </p:spPr>
        <p:txBody>
          <a:bodyPr wrap="square">
            <a:spAutoFit/>
          </a:bodyPr>
          <a:lstStyle/>
          <a:p>
            <a:pPr lvl="1">
              <a:lnSpc>
                <a:spcPct val="110000"/>
              </a:lnSpc>
              <a:spcBef>
                <a:spcPct val="50000"/>
              </a:spcBef>
            </a:pPr>
            <a:r>
              <a:rPr lang="en-GB" sz="1200" noProof="0" dirty="0">
                <a:solidFill>
                  <a:schemeClr val="tx1">
                    <a:lumMod val="75000"/>
                    <a:lumOff val="25000"/>
                  </a:schemeClr>
                </a:solidFill>
                <a:latin typeface="Helvetica" pitchFamily="2" charset="0"/>
                <a:cs typeface="Arial" panose="020B0604020202020204" pitchFamily="34" charset="0"/>
              </a:rPr>
              <a:t>High Si density and low e–hole creation energy (3.6 eV vs ~36 eV in gas) enable thin detectors with sufficient signal</a:t>
            </a:r>
          </a:p>
          <a:p>
            <a:pPr lvl="1">
              <a:lnSpc>
                <a:spcPct val="110000"/>
              </a:lnSpc>
              <a:spcBef>
                <a:spcPct val="50000"/>
              </a:spcBef>
            </a:pPr>
            <a:r>
              <a:rPr lang="en-GB" sz="1200" noProof="0" dirty="0">
                <a:solidFill>
                  <a:schemeClr val="tx1">
                    <a:lumMod val="75000"/>
                    <a:lumOff val="25000"/>
                  </a:schemeClr>
                </a:solidFill>
                <a:latin typeface="Helvetica" pitchFamily="2" charset="0"/>
                <a:cs typeface="Arial" panose="020B0604020202020204" pitchFamily="34" charset="0"/>
              </a:rPr>
              <a:t>High mobility of charge carriers in Si allows fast charge collection (~5 ns for e</a:t>
            </a:r>
            <a:r>
              <a:rPr lang="en-GB" sz="1200" baseline="30000" noProof="0" dirty="0">
                <a:solidFill>
                  <a:schemeClr val="tx1">
                    <a:lumMod val="75000"/>
                    <a:lumOff val="25000"/>
                  </a:schemeClr>
                </a:solidFill>
                <a:latin typeface="Helvetica" pitchFamily="2" charset="0"/>
                <a:cs typeface="Arial" panose="020B0604020202020204" pitchFamily="34" charset="0"/>
              </a:rPr>
              <a:t>–</a:t>
            </a:r>
            <a:r>
              <a:rPr lang="en-GB" sz="1200" noProof="0" dirty="0">
                <a:solidFill>
                  <a:schemeClr val="tx1">
                    <a:lumMod val="75000"/>
                    <a:lumOff val="25000"/>
                  </a:schemeClr>
                </a:solidFill>
                <a:latin typeface="Helvetica" pitchFamily="2" charset="0"/>
                <a:cs typeface="Arial" panose="020B0604020202020204" pitchFamily="34" charset="0"/>
              </a:rPr>
              <a:t>) </a:t>
            </a:r>
          </a:p>
          <a:p>
            <a:pPr lvl="1">
              <a:lnSpc>
                <a:spcPct val="110000"/>
              </a:lnSpc>
              <a:spcBef>
                <a:spcPct val="50000"/>
              </a:spcBef>
            </a:pPr>
            <a:r>
              <a:rPr lang="en-GB" sz="1200" noProof="0" dirty="0">
                <a:solidFill>
                  <a:schemeClr val="tx1">
                    <a:lumMod val="75000"/>
                    <a:lumOff val="25000"/>
                  </a:schemeClr>
                </a:solidFill>
                <a:latin typeface="Helvetica" pitchFamily="2" charset="0"/>
                <a:cs typeface="Arial" panose="020B0604020202020204" pitchFamily="34" charset="0"/>
              </a:rPr>
              <a:t>Leakage current (</a:t>
            </a:r>
            <a:r>
              <a:rPr lang="en-GB" sz="1200" noProof="0" dirty="0" err="1">
                <a:solidFill>
                  <a:schemeClr val="tx1">
                    <a:lumMod val="75000"/>
                    <a:lumOff val="25000"/>
                  </a:schemeClr>
                </a:solidFill>
                <a:latin typeface="Helvetica" pitchFamily="2" charset="0"/>
                <a:cs typeface="Arial" panose="020B0604020202020204" pitchFamily="34" charset="0"/>
              </a:rPr>
              <a:t>I</a:t>
            </a:r>
            <a:r>
              <a:rPr lang="en-GB" sz="1200" baseline="-25000" noProof="0" dirty="0" err="1">
                <a:solidFill>
                  <a:schemeClr val="tx1">
                    <a:lumMod val="75000"/>
                    <a:lumOff val="25000"/>
                  </a:schemeClr>
                </a:solidFill>
                <a:latin typeface="Helvetica" pitchFamily="2" charset="0"/>
                <a:cs typeface="Arial" panose="020B0604020202020204" pitchFamily="34" charset="0"/>
              </a:rPr>
              <a:t>leak</a:t>
            </a:r>
            <a:r>
              <a:rPr lang="en-GB" sz="1200" noProof="0" dirty="0">
                <a:solidFill>
                  <a:schemeClr val="tx1">
                    <a:lumMod val="75000"/>
                    <a:lumOff val="25000"/>
                  </a:schemeClr>
                </a:solidFill>
                <a:latin typeface="Helvetica" pitchFamily="2" charset="0"/>
                <a:cs typeface="Arial" panose="020B0604020202020204" pitchFamily="34" charset="0"/>
              </a:rPr>
              <a:t>) from thermally generated carriers suppressed by cooling </a:t>
            </a:r>
          </a:p>
        </p:txBody>
      </p:sp>
      <p:sp>
        <p:nvSpPr>
          <p:cNvPr id="6" name="TextBox 5">
            <a:extLst>
              <a:ext uri="{FF2B5EF4-FFF2-40B4-BE49-F238E27FC236}">
                <a16:creationId xmlns:a16="http://schemas.microsoft.com/office/drawing/2014/main" id="{BCBED342-705C-6172-1786-BADC40E26AF0}"/>
              </a:ext>
            </a:extLst>
          </p:cNvPr>
          <p:cNvSpPr txBox="1"/>
          <p:nvPr/>
        </p:nvSpPr>
        <p:spPr>
          <a:xfrm>
            <a:off x="1435566" y="3199640"/>
            <a:ext cx="1723341" cy="830997"/>
          </a:xfrm>
          <a:prstGeom prst="rect">
            <a:avLst/>
          </a:prstGeom>
          <a:noFill/>
        </p:spPr>
        <p:txBody>
          <a:bodyPr wrap="square" rtlCol="0">
            <a:spAutoFit/>
          </a:bodyPr>
          <a:lstStyle/>
          <a:p>
            <a:pPr>
              <a:spcBef>
                <a:spcPts val="3000"/>
              </a:spcBef>
            </a:pPr>
            <a:r>
              <a:rPr lang="en-GB" sz="1200" noProof="0" dirty="0">
                <a:solidFill>
                  <a:srgbClr val="0070C0"/>
                </a:solidFill>
                <a:latin typeface="Helvetica" pitchFamily="2" charset="0"/>
                <a:ea typeface="Helvetica Light" charset="0"/>
                <a:cs typeface="Helvetica Light" charset="0"/>
                <a:sym typeface="Wingdings" pitchFamily="2" charset="2"/>
              </a:rPr>
              <a:t>Depleted Si:               electric field  separates and collects e–hole pairs (</a:t>
            </a:r>
            <a:r>
              <a:rPr lang="en-GB" sz="1200" noProof="0" dirty="0" err="1">
                <a:solidFill>
                  <a:srgbClr val="0070C0"/>
                </a:solidFill>
                <a:latin typeface="Helvetica" pitchFamily="2" charset="0"/>
                <a:ea typeface="Helvetica Light" charset="0"/>
                <a:cs typeface="Helvetica Light" charset="0"/>
                <a:sym typeface="Wingdings" pitchFamily="2" charset="2"/>
              </a:rPr>
              <a:t>Q</a:t>
            </a:r>
            <a:r>
              <a:rPr lang="en-GB" sz="1200" baseline="-25000" noProof="0" dirty="0" err="1">
                <a:solidFill>
                  <a:srgbClr val="0070C0"/>
                </a:solidFill>
                <a:latin typeface="Helvetica" pitchFamily="2" charset="0"/>
                <a:ea typeface="Helvetica Light" charset="0"/>
                <a:cs typeface="Helvetica Light" charset="0"/>
                <a:sym typeface="Wingdings" pitchFamily="2" charset="2"/>
              </a:rPr>
              <a:t>col</a:t>
            </a:r>
            <a:r>
              <a:rPr lang="en-GB" sz="1200" noProof="0" dirty="0">
                <a:solidFill>
                  <a:srgbClr val="0070C0"/>
                </a:solidFill>
                <a:latin typeface="Helvetica" pitchFamily="2" charset="0"/>
                <a:ea typeface="Helvetica Light" charset="0"/>
                <a:cs typeface="Helvetica Light" charset="0"/>
                <a:sym typeface="Wingdings" pitchFamily="2" charset="2"/>
              </a:rPr>
              <a:t>)</a:t>
            </a:r>
          </a:p>
        </p:txBody>
      </p:sp>
      <p:grpSp>
        <p:nvGrpSpPr>
          <p:cNvPr id="4" name="Group 4">
            <a:extLst>
              <a:ext uri="{FF2B5EF4-FFF2-40B4-BE49-F238E27FC236}">
                <a16:creationId xmlns:a16="http://schemas.microsoft.com/office/drawing/2014/main" id="{5AEA7AAE-C797-D812-2A06-375D1404A665}"/>
              </a:ext>
            </a:extLst>
          </p:cNvPr>
          <p:cNvGrpSpPr>
            <a:grpSpLocks/>
          </p:cNvGrpSpPr>
          <p:nvPr/>
        </p:nvGrpSpPr>
        <p:grpSpPr bwMode="auto">
          <a:xfrm>
            <a:off x="6442234" y="1625600"/>
            <a:ext cx="5216366" cy="4252451"/>
            <a:chOff x="1746" y="686"/>
            <a:chExt cx="3289" cy="3373"/>
          </a:xfrm>
        </p:grpSpPr>
        <p:sp>
          <p:nvSpPr>
            <p:cNvPr id="5" name="Rectangle 5">
              <a:extLst>
                <a:ext uri="{FF2B5EF4-FFF2-40B4-BE49-F238E27FC236}">
                  <a16:creationId xmlns:a16="http://schemas.microsoft.com/office/drawing/2014/main" id="{BC1BDEDB-1618-0B8D-4558-CFCD36BF5E1D}"/>
                </a:ext>
              </a:extLst>
            </p:cNvPr>
            <p:cNvSpPr>
              <a:spLocks noChangeArrowheads="1"/>
            </p:cNvSpPr>
            <p:nvPr/>
          </p:nvSpPr>
          <p:spPr bwMode="auto">
            <a:xfrm>
              <a:off x="1746" y="686"/>
              <a:ext cx="3289" cy="3373"/>
            </a:xfrm>
            <a:prstGeom prst="rect">
              <a:avLst/>
            </a:prstGeom>
            <a:solidFill>
              <a:srgbClr val="FFFFFF"/>
            </a:solidFill>
            <a:ln w="3175" algn="ctr">
              <a:solidFill>
                <a:srgbClr val="808080"/>
              </a:solidFill>
              <a:miter lim="800000"/>
              <a:headEnd/>
              <a:tailEnd/>
            </a:ln>
            <a:effectLst/>
          </p:spPr>
          <p:txBody>
            <a:bodyPr lIns="90000" tIns="46800" rIns="90000" bIns="46800" anchor="ctr">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Arial" panose="020B0604020202020204" pitchFamily="34" charset="0"/>
              </a:endParaRPr>
            </a:p>
          </p:txBody>
        </p:sp>
        <p:pic>
          <p:nvPicPr>
            <p:cNvPr id="7" name="Picture 6">
              <a:extLst>
                <a:ext uri="{FF2B5EF4-FFF2-40B4-BE49-F238E27FC236}">
                  <a16:creationId xmlns:a16="http://schemas.microsoft.com/office/drawing/2014/main" id="{73937024-D712-A73C-8C96-97EAD18A68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705" r="1897"/>
            <a:stretch>
              <a:fillRect/>
            </a:stretch>
          </p:blipFill>
          <p:spPr bwMode="auto">
            <a:xfrm>
              <a:off x="1774" y="764"/>
              <a:ext cx="3174" cy="323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a:extLst>
                <a:ext uri="{FF2B5EF4-FFF2-40B4-BE49-F238E27FC236}">
                  <a16:creationId xmlns:a16="http://schemas.microsoft.com/office/drawing/2014/main" id="{E60C3D51-2222-EF33-9A50-049121C4FCB7}"/>
                </a:ext>
              </a:extLst>
            </p:cNvPr>
            <p:cNvSpPr>
              <a:spLocks noChangeArrowheads="1"/>
            </p:cNvSpPr>
            <p:nvPr/>
          </p:nvSpPr>
          <p:spPr bwMode="auto">
            <a:xfrm>
              <a:off x="1760" y="1735"/>
              <a:ext cx="213" cy="964"/>
            </a:xfrm>
            <a:prstGeom prst="rect">
              <a:avLst/>
            </a:prstGeom>
            <a:solidFill>
              <a:srgbClr val="FFFFFF"/>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Arial" panose="020B0604020202020204" pitchFamily="34" charset="0"/>
              </a:endParaRPr>
            </a:p>
          </p:txBody>
        </p:sp>
        <p:sp>
          <p:nvSpPr>
            <p:cNvPr id="22" name="Rectangle 8">
              <a:extLst>
                <a:ext uri="{FF2B5EF4-FFF2-40B4-BE49-F238E27FC236}">
                  <a16:creationId xmlns:a16="http://schemas.microsoft.com/office/drawing/2014/main" id="{EF42C324-0443-1250-56FC-604ED8EC9B72}"/>
                </a:ext>
              </a:extLst>
            </p:cNvPr>
            <p:cNvSpPr>
              <a:spLocks noChangeArrowheads="1"/>
            </p:cNvSpPr>
            <p:nvPr/>
          </p:nvSpPr>
          <p:spPr bwMode="auto">
            <a:xfrm rot="16200000">
              <a:off x="4148" y="127"/>
              <a:ext cx="213" cy="1446"/>
            </a:xfrm>
            <a:prstGeom prst="rect">
              <a:avLst/>
            </a:prstGeom>
            <a:solidFill>
              <a:srgbClr val="FFFFFF"/>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Arial" panose="020B0604020202020204" pitchFamily="34" charset="0"/>
              </a:endParaRPr>
            </a:p>
          </p:txBody>
        </p:sp>
      </p:grpSp>
      <p:sp>
        <p:nvSpPr>
          <p:cNvPr id="23" name="TextBox 22">
            <a:extLst>
              <a:ext uri="{FF2B5EF4-FFF2-40B4-BE49-F238E27FC236}">
                <a16:creationId xmlns:a16="http://schemas.microsoft.com/office/drawing/2014/main" id="{20ED3D82-220E-705B-A3EB-5E908029563F}"/>
              </a:ext>
            </a:extLst>
          </p:cNvPr>
          <p:cNvSpPr txBox="1"/>
          <p:nvPr/>
        </p:nvSpPr>
        <p:spPr>
          <a:xfrm>
            <a:off x="6350776" y="1134572"/>
            <a:ext cx="5587224" cy="477054"/>
          </a:xfrm>
          <a:prstGeom prst="rect">
            <a:avLst/>
          </a:prstGeom>
          <a:noFill/>
        </p:spPr>
        <p:txBody>
          <a:bodyPr wrap="square" rtlCol="0">
            <a:spAutoFit/>
          </a:bodyPr>
          <a:lstStyle/>
          <a:p>
            <a:pPr marL="0" algn="l">
              <a:spcBef>
                <a:spcPts val="3000"/>
              </a:spcBef>
            </a:pPr>
            <a:r>
              <a:rPr lang="en-GB" sz="14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Example: ATLAS silicon pixel module </a:t>
            </a:r>
            <a:r>
              <a:rPr lang="en-GB" sz="11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(16 FE chips, 2880 channels / chip)</a:t>
            </a:r>
            <a:r>
              <a:rPr lang="en-GB" sz="14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a:t>
            </a:r>
            <a:r>
              <a:rPr lang="en-GB" sz="11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(“hybrid” technology: separate FE chips and sensor bump-bonded together)</a:t>
            </a:r>
            <a:endParaRPr lang="en-GB" sz="14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endParaRPr>
          </a:p>
        </p:txBody>
      </p:sp>
      <p:sp>
        <p:nvSpPr>
          <p:cNvPr id="9" name="TextBox 8">
            <a:extLst>
              <a:ext uri="{FF2B5EF4-FFF2-40B4-BE49-F238E27FC236}">
                <a16:creationId xmlns:a16="http://schemas.microsoft.com/office/drawing/2014/main" id="{8BF2359B-FA39-D49E-56FE-583BA7501BEF}"/>
              </a:ext>
            </a:extLst>
          </p:cNvPr>
          <p:cNvSpPr txBox="1"/>
          <p:nvPr/>
        </p:nvSpPr>
        <p:spPr>
          <a:xfrm>
            <a:off x="1449421" y="2503488"/>
            <a:ext cx="1479892" cy="400110"/>
          </a:xfrm>
          <a:prstGeom prst="rect">
            <a:avLst/>
          </a:prstGeom>
          <a:noFill/>
        </p:spPr>
        <p:txBody>
          <a:bodyPr wrap="none" rtlCol="0">
            <a:spAutoFit/>
          </a:bodyPr>
          <a:lstStyle/>
          <a:p>
            <a:pPr marL="0" algn="l">
              <a:spcBef>
                <a:spcPts val="3000"/>
              </a:spcBef>
            </a:pPr>
            <a:r>
              <a:rPr lang="en-GB" sz="1000" dirty="0">
                <a:solidFill>
                  <a:prstClr val="black"/>
                </a:solidFill>
                <a:latin typeface="Helvetica Light" panose="020B0403020202020204" pitchFamily="34" charset="0"/>
                <a:ea typeface="Helvetica Light" charset="0"/>
                <a:cs typeface="Helvetica Light" charset="0"/>
                <a:sym typeface="Wingdings" pitchFamily="2" charset="2"/>
              </a:rPr>
              <a:t>p</a:t>
            </a:r>
            <a:r>
              <a:rPr lang="en-GB" sz="1000" baseline="30000" dirty="0">
                <a:solidFill>
                  <a:prstClr val="black"/>
                </a:solidFill>
                <a:latin typeface="Helvetica Light" panose="020B0403020202020204" pitchFamily="34" charset="0"/>
                <a:ea typeface="Helvetica Light" charset="0"/>
                <a:cs typeface="Helvetica Light" charset="0"/>
                <a:sym typeface="Wingdings" pitchFamily="2" charset="2"/>
              </a:rPr>
              <a:t>+</a:t>
            </a:r>
            <a:r>
              <a:rPr lang="en-GB" sz="1000" dirty="0">
                <a:solidFill>
                  <a:prstClr val="black"/>
                </a:solidFill>
                <a:latin typeface="Helvetica Light" panose="020B0403020202020204" pitchFamily="34" charset="0"/>
                <a:ea typeface="Helvetica Light" charset="0"/>
                <a:cs typeface="Helvetica Light" charset="0"/>
                <a:sym typeface="Wingdings" pitchFamily="2" charset="2"/>
              </a:rPr>
              <a:t>-in-n type</a:t>
            </a:r>
          </a:p>
          <a:p>
            <a:r>
              <a:rPr lang="en-GB" sz="1000" dirty="0">
                <a:solidFill>
                  <a:prstClr val="black"/>
                </a:solidFill>
                <a:latin typeface="Helvetica Light" panose="020B0403020202020204" pitchFamily="34" charset="0"/>
                <a:ea typeface="Helvetica Light" charset="0"/>
                <a:cs typeface="Helvetica Light" charset="0"/>
                <a:sym typeface="Wingdings" pitchFamily="2" charset="2"/>
              </a:rPr>
              <a:t>(HL-LHC: n</a:t>
            </a:r>
            <a:r>
              <a:rPr lang="en-GB" sz="1000" baseline="30000" dirty="0">
                <a:solidFill>
                  <a:prstClr val="black"/>
                </a:solidFill>
                <a:latin typeface="Helvetica Light" panose="020B0403020202020204" pitchFamily="34" charset="0"/>
                <a:ea typeface="Helvetica Light" charset="0"/>
                <a:cs typeface="Helvetica Light" charset="0"/>
                <a:sym typeface="Wingdings" pitchFamily="2" charset="2"/>
              </a:rPr>
              <a:t>+</a:t>
            </a:r>
            <a:r>
              <a:rPr lang="en-GB" sz="1000" dirty="0">
                <a:solidFill>
                  <a:prstClr val="black"/>
                </a:solidFill>
                <a:latin typeface="Helvetica Light" panose="020B0403020202020204" pitchFamily="34" charset="0"/>
                <a:ea typeface="Helvetica Light" charset="0"/>
                <a:cs typeface="Helvetica Light" charset="0"/>
                <a:sym typeface="Wingdings" pitchFamily="2" charset="2"/>
              </a:rPr>
              <a:t>-in-p type</a:t>
            </a:r>
            <a:r>
              <a:rPr lang="en-GB" sz="1000" dirty="0">
                <a:solidFill>
                  <a:prstClr val="black"/>
                </a:solidFill>
                <a:latin typeface="Helvetica Light" panose="020B0403020202020204" pitchFamily="34" charset="0"/>
                <a:ea typeface="Helvetica Light" charset="0"/>
                <a:cs typeface="Helvetica Light" charset="0"/>
                <a:sym typeface="Wingdings" pitchFamily="2" charset="2"/>
              </a:rPr>
              <a:t>)</a:t>
            </a:r>
          </a:p>
        </p:txBody>
      </p:sp>
      <p:sp>
        <p:nvSpPr>
          <p:cNvPr id="10" name="Text Box 80">
            <a:extLst>
              <a:ext uri="{FF2B5EF4-FFF2-40B4-BE49-F238E27FC236}">
                <a16:creationId xmlns:a16="http://schemas.microsoft.com/office/drawing/2014/main" id="{0EC55DC1-E027-4668-A2D7-A1641CA17059}"/>
              </a:ext>
            </a:extLst>
          </p:cNvPr>
          <p:cNvSpPr txBox="1">
            <a:spLocks noChangeArrowheads="1"/>
          </p:cNvSpPr>
          <p:nvPr/>
        </p:nvSpPr>
        <p:spPr bwMode="auto">
          <a:xfrm>
            <a:off x="3427193" y="2563483"/>
            <a:ext cx="641350" cy="27918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rgbClr val="FF0000"/>
                </a:solidFill>
                <a:latin typeface="Helvetica" pitchFamily="2" charset="0"/>
              </a:rPr>
              <a:t>Holes</a:t>
            </a:r>
            <a:endParaRPr lang="en-GB" sz="1200" noProof="0" dirty="0">
              <a:solidFill>
                <a:srgbClr val="FF0000"/>
              </a:solidFill>
              <a:latin typeface="Helvetica" pitchFamily="2" charset="0"/>
              <a:sym typeface="Symbol" pitchFamily="2" charset="2"/>
            </a:endParaRPr>
          </a:p>
        </p:txBody>
      </p:sp>
      <p:sp>
        <p:nvSpPr>
          <p:cNvPr id="11" name="Text Box 79">
            <a:extLst>
              <a:ext uri="{FF2B5EF4-FFF2-40B4-BE49-F238E27FC236}">
                <a16:creationId xmlns:a16="http://schemas.microsoft.com/office/drawing/2014/main" id="{0F241D07-446A-0846-ED04-BE62D5E97EE0}"/>
              </a:ext>
            </a:extLst>
          </p:cNvPr>
          <p:cNvSpPr txBox="1">
            <a:spLocks noChangeArrowheads="1"/>
          </p:cNvSpPr>
          <p:nvPr/>
        </p:nvSpPr>
        <p:spPr bwMode="auto">
          <a:xfrm>
            <a:off x="1957173" y="3161978"/>
            <a:ext cx="1395413" cy="27918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r"/>
            <a:r>
              <a:rPr lang="en-GB" sz="1200" noProof="0" dirty="0">
                <a:solidFill>
                  <a:schemeClr val="accent2"/>
                </a:solidFill>
                <a:latin typeface="Helvetica" pitchFamily="2" charset="0"/>
              </a:rPr>
              <a:t>Electrons</a:t>
            </a:r>
            <a:endParaRPr lang="en-GB" sz="1200" noProof="0" dirty="0">
              <a:solidFill>
                <a:schemeClr val="accent2"/>
              </a:solidFill>
              <a:latin typeface="Helvetica" pitchFamily="2" charset="0"/>
              <a:sym typeface="Symbol" pitchFamily="2" charset="2"/>
            </a:endParaRPr>
          </a:p>
        </p:txBody>
      </p:sp>
    </p:spTree>
    <p:extLst>
      <p:ext uri="{BB962C8B-B14F-4D97-AF65-F5344CB8AC3E}">
        <p14:creationId xmlns:p14="http://schemas.microsoft.com/office/powerpoint/2010/main" val="2934808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CA5ED-2164-4BB1-3184-5EE8EEDB04C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B01939-348D-3DB5-6241-C33D02618973}"/>
              </a:ext>
            </a:extLst>
          </p:cNvPr>
          <p:cNvSpPr>
            <a:spLocks noGrp="1"/>
          </p:cNvSpPr>
          <p:nvPr>
            <p:ph type="sldNum" sz="quarter" idx="4"/>
          </p:nvPr>
        </p:nvSpPr>
        <p:spPr/>
        <p:txBody>
          <a:bodyPr/>
          <a:lstStyle/>
          <a:p>
            <a:pPr>
              <a:defRPr/>
            </a:pPr>
            <a:fld id="{611C2F03-9E95-40C9-A99F-3C4F7EE8CF2A}" type="slidenum">
              <a:rPr lang="en-GB" noProof="0" smtClean="0"/>
              <a:pPr>
                <a:defRPr/>
              </a:pPr>
              <a:t>15</a:t>
            </a:fld>
            <a:endParaRPr lang="en-GB" noProof="0" dirty="0"/>
          </a:p>
        </p:txBody>
      </p:sp>
      <p:sp>
        <p:nvSpPr>
          <p:cNvPr id="3" name="TextBox 2">
            <a:extLst>
              <a:ext uri="{FF2B5EF4-FFF2-40B4-BE49-F238E27FC236}">
                <a16:creationId xmlns:a16="http://schemas.microsoft.com/office/drawing/2014/main" id="{5C53829A-3FEE-1570-D0A2-21AC74D4F21A}"/>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Particle detector basics — Charged particle measurement</a:t>
            </a:r>
            <a:endParaRPr lang="en-GB" sz="2800" noProof="0" dirty="0">
              <a:solidFill>
                <a:srgbClr val="0D7FBF"/>
              </a:solidFill>
              <a:latin typeface="Helvetica Light" pitchFamily="2" charset="0"/>
              <a:ea typeface="Trebuchet MS" pitchFamily="-84" charset="0"/>
              <a:cs typeface="Helvetica Light"/>
            </a:endParaRPr>
          </a:p>
        </p:txBody>
      </p:sp>
      <p:grpSp>
        <p:nvGrpSpPr>
          <p:cNvPr id="121" name="Group 120">
            <a:extLst>
              <a:ext uri="{FF2B5EF4-FFF2-40B4-BE49-F238E27FC236}">
                <a16:creationId xmlns:a16="http://schemas.microsoft.com/office/drawing/2014/main" id="{506C7755-7011-B6B0-87BF-F75A7550D8A5}"/>
              </a:ext>
            </a:extLst>
          </p:cNvPr>
          <p:cNvGrpSpPr/>
          <p:nvPr/>
        </p:nvGrpSpPr>
        <p:grpSpPr>
          <a:xfrm>
            <a:off x="558582" y="1621720"/>
            <a:ext cx="4768850" cy="3340477"/>
            <a:chOff x="2088073" y="1732379"/>
            <a:chExt cx="4768850" cy="3340477"/>
          </a:xfrm>
        </p:grpSpPr>
        <p:pic>
          <p:nvPicPr>
            <p:cNvPr id="122" name="Picture 211">
              <a:extLst>
                <a:ext uri="{FF2B5EF4-FFF2-40B4-BE49-F238E27FC236}">
                  <a16:creationId xmlns:a16="http://schemas.microsoft.com/office/drawing/2014/main" id="{87012F0F-9315-E4E9-8FBA-ADD775B2D2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9048" y="1785144"/>
              <a:ext cx="4587875" cy="32845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 name="Rectangle 212">
              <a:extLst>
                <a:ext uri="{FF2B5EF4-FFF2-40B4-BE49-F238E27FC236}">
                  <a16:creationId xmlns:a16="http://schemas.microsoft.com/office/drawing/2014/main" id="{2B484C23-C77E-22A0-D3E0-49FF4239E735}"/>
                </a:ext>
              </a:extLst>
            </p:cNvPr>
            <p:cNvSpPr>
              <a:spLocks noChangeArrowheads="1"/>
            </p:cNvSpPr>
            <p:nvPr/>
          </p:nvSpPr>
          <p:spPr bwMode="auto">
            <a:xfrm>
              <a:off x="2223011" y="2775744"/>
              <a:ext cx="269875" cy="17557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24" name="Rectangle 213">
              <a:extLst>
                <a:ext uri="{FF2B5EF4-FFF2-40B4-BE49-F238E27FC236}">
                  <a16:creationId xmlns:a16="http://schemas.microsoft.com/office/drawing/2014/main" id="{154E62E2-D76D-CE6E-5819-A56A6D4D4DE7}"/>
                </a:ext>
              </a:extLst>
            </p:cNvPr>
            <p:cNvSpPr>
              <a:spLocks noChangeArrowheads="1"/>
            </p:cNvSpPr>
            <p:nvPr/>
          </p:nvSpPr>
          <p:spPr bwMode="auto">
            <a:xfrm>
              <a:off x="5688523" y="2450306"/>
              <a:ext cx="269875" cy="1687512"/>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5" name="Rectangle 214">
              <a:extLst>
                <a:ext uri="{FF2B5EF4-FFF2-40B4-BE49-F238E27FC236}">
                  <a16:creationId xmlns:a16="http://schemas.microsoft.com/office/drawing/2014/main" id="{D4C4EB12-8607-C922-3781-8FDB12982877}"/>
                </a:ext>
              </a:extLst>
            </p:cNvPr>
            <p:cNvSpPr>
              <a:spLocks noChangeArrowheads="1"/>
            </p:cNvSpPr>
            <p:nvPr/>
          </p:nvSpPr>
          <p:spPr bwMode="auto">
            <a:xfrm>
              <a:off x="3439036" y="3136106"/>
              <a:ext cx="1373188" cy="2698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6" name="Text Box 215">
              <a:extLst>
                <a:ext uri="{FF2B5EF4-FFF2-40B4-BE49-F238E27FC236}">
                  <a16:creationId xmlns:a16="http://schemas.microsoft.com/office/drawing/2014/main" id="{DBCD6FD5-E3C3-FF42-0713-008E8C4E8322}"/>
                </a:ext>
              </a:extLst>
            </p:cNvPr>
            <p:cNvSpPr txBox="1">
              <a:spLocks noChangeArrowheads="1"/>
            </p:cNvSpPr>
            <p:nvPr/>
          </p:nvSpPr>
          <p:spPr bwMode="auto">
            <a:xfrm>
              <a:off x="2088073" y="3182144"/>
              <a:ext cx="666750" cy="46384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chemeClr val="accent2"/>
                  </a:solidFill>
                  <a:latin typeface="Helvetica" pitchFamily="2" charset="0"/>
                </a:rPr>
                <a:t> O(300  </a:t>
              </a:r>
            </a:p>
            <a:p>
              <a:r>
                <a:rPr lang="en-GB" sz="1200" noProof="0" dirty="0">
                  <a:solidFill>
                    <a:schemeClr val="accent2"/>
                  </a:solidFill>
                  <a:latin typeface="Helvetica" pitchFamily="2" charset="0"/>
                  <a:sym typeface="Symbol" pitchFamily="2" charset="2"/>
                </a:rPr>
                <a:t>    m)</a:t>
              </a:r>
            </a:p>
          </p:txBody>
        </p:sp>
        <p:sp>
          <p:nvSpPr>
            <p:cNvPr id="127" name="Rectangle 216">
              <a:extLst>
                <a:ext uri="{FF2B5EF4-FFF2-40B4-BE49-F238E27FC236}">
                  <a16:creationId xmlns:a16="http://schemas.microsoft.com/office/drawing/2014/main" id="{B1DC3DCF-7829-3284-66C7-532352249DC6}"/>
                </a:ext>
              </a:extLst>
            </p:cNvPr>
            <p:cNvSpPr>
              <a:spLocks noChangeArrowheads="1"/>
            </p:cNvSpPr>
            <p:nvPr/>
          </p:nvSpPr>
          <p:spPr bwMode="auto">
            <a:xfrm>
              <a:off x="5328161" y="4620419"/>
              <a:ext cx="450850" cy="2254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8" name="Rectangle 217">
              <a:extLst>
                <a:ext uri="{FF2B5EF4-FFF2-40B4-BE49-F238E27FC236}">
                  <a16:creationId xmlns:a16="http://schemas.microsoft.com/office/drawing/2014/main" id="{322FF025-5193-2DF3-BBC0-1726A23DFA70}"/>
                </a:ext>
              </a:extLst>
            </p:cNvPr>
            <p:cNvSpPr>
              <a:spLocks noChangeArrowheads="1"/>
            </p:cNvSpPr>
            <p:nvPr/>
          </p:nvSpPr>
          <p:spPr bwMode="auto">
            <a:xfrm>
              <a:off x="4474086" y="3361531"/>
              <a:ext cx="450850" cy="2254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9" name="Rectangle 218">
              <a:extLst>
                <a:ext uri="{FF2B5EF4-FFF2-40B4-BE49-F238E27FC236}">
                  <a16:creationId xmlns:a16="http://schemas.microsoft.com/office/drawing/2014/main" id="{950814BF-09C7-6F58-8ACE-41A31D54EFE3}"/>
                </a:ext>
              </a:extLst>
            </p:cNvPr>
            <p:cNvSpPr>
              <a:spLocks noChangeArrowheads="1"/>
            </p:cNvSpPr>
            <p:nvPr/>
          </p:nvSpPr>
          <p:spPr bwMode="auto">
            <a:xfrm>
              <a:off x="4910648" y="2659856"/>
              <a:ext cx="450850" cy="2254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0" name="Rectangle 219">
              <a:extLst>
                <a:ext uri="{FF2B5EF4-FFF2-40B4-BE49-F238E27FC236}">
                  <a16:creationId xmlns:a16="http://schemas.microsoft.com/office/drawing/2014/main" id="{1D1D9159-D2F4-8C9C-E386-0D866F6762F6}"/>
                </a:ext>
              </a:extLst>
            </p:cNvPr>
            <p:cNvSpPr>
              <a:spLocks noChangeArrowheads="1"/>
            </p:cNvSpPr>
            <p:nvPr/>
          </p:nvSpPr>
          <p:spPr bwMode="auto">
            <a:xfrm>
              <a:off x="2943736" y="2450306"/>
              <a:ext cx="2835275" cy="1698625"/>
            </a:xfrm>
            <a:prstGeom prst="rect">
              <a:avLst/>
            </a:prstGeom>
            <a:solidFill>
              <a:srgbClr val="E1F0FF"/>
            </a:solidFill>
            <a:ln>
              <a:noFill/>
            </a:ln>
            <a:effectLst/>
            <a:extLst>
              <a:ext uri="{91240B29-F687-4F45-9708-019B960494DF}">
                <a14:hiddenLine xmlns:a14="http://schemas.microsoft.com/office/drawing/2010/main" w="3175"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1" name="Rectangle 220">
              <a:extLst>
                <a:ext uri="{FF2B5EF4-FFF2-40B4-BE49-F238E27FC236}">
                  <a16:creationId xmlns:a16="http://schemas.microsoft.com/office/drawing/2014/main" id="{9595DE35-0201-7FCB-C15E-A0FB4632C2DD}"/>
                </a:ext>
              </a:extLst>
            </p:cNvPr>
            <p:cNvSpPr>
              <a:spLocks noChangeArrowheads="1"/>
            </p:cNvSpPr>
            <p:nvPr/>
          </p:nvSpPr>
          <p:spPr bwMode="auto">
            <a:xfrm>
              <a:off x="2943736" y="4148931"/>
              <a:ext cx="2835275" cy="112712"/>
            </a:xfrm>
            <a:prstGeom prst="rect">
              <a:avLst/>
            </a:prstGeom>
            <a:solidFill>
              <a:srgbClr val="BDDEFF"/>
            </a:solidFill>
            <a:ln w="317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2" name="Rectangle 221">
              <a:extLst>
                <a:ext uri="{FF2B5EF4-FFF2-40B4-BE49-F238E27FC236}">
                  <a16:creationId xmlns:a16="http://schemas.microsoft.com/office/drawing/2014/main" id="{7177E425-D936-DE9A-DBDB-A7FD1D8BBB8E}"/>
                </a:ext>
              </a:extLst>
            </p:cNvPr>
            <p:cNvSpPr>
              <a:spLocks noChangeArrowheads="1"/>
            </p:cNvSpPr>
            <p:nvPr/>
          </p:nvSpPr>
          <p:spPr bwMode="auto">
            <a:xfrm>
              <a:off x="4113723" y="2448719"/>
              <a:ext cx="482600" cy="111125"/>
            </a:xfrm>
            <a:prstGeom prst="rect">
              <a:avLst/>
            </a:prstGeom>
            <a:solidFill>
              <a:srgbClr val="FFD9B3"/>
            </a:solidFill>
            <a:ln w="317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3" name="Rectangle 222">
              <a:extLst>
                <a:ext uri="{FF2B5EF4-FFF2-40B4-BE49-F238E27FC236}">
                  <a16:creationId xmlns:a16="http://schemas.microsoft.com/office/drawing/2014/main" id="{20FA9C40-C7D2-D8DF-BB0E-4A16ADFE0A1F}"/>
                </a:ext>
              </a:extLst>
            </p:cNvPr>
            <p:cNvSpPr>
              <a:spLocks noChangeArrowheads="1"/>
            </p:cNvSpPr>
            <p:nvPr/>
          </p:nvSpPr>
          <p:spPr bwMode="auto">
            <a:xfrm>
              <a:off x="5082098" y="2448719"/>
              <a:ext cx="471488" cy="111125"/>
            </a:xfrm>
            <a:prstGeom prst="rect">
              <a:avLst/>
            </a:prstGeom>
            <a:solidFill>
              <a:srgbClr val="FFD9B3"/>
            </a:solidFill>
            <a:ln w="317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4" name="Rectangle 223">
              <a:extLst>
                <a:ext uri="{FF2B5EF4-FFF2-40B4-BE49-F238E27FC236}">
                  <a16:creationId xmlns:a16="http://schemas.microsoft.com/office/drawing/2014/main" id="{F7A88B53-8E4F-1130-0206-E54F2E6C1BC9}"/>
                </a:ext>
              </a:extLst>
            </p:cNvPr>
            <p:cNvSpPr>
              <a:spLocks noChangeArrowheads="1"/>
            </p:cNvSpPr>
            <p:nvPr/>
          </p:nvSpPr>
          <p:spPr bwMode="auto">
            <a:xfrm>
              <a:off x="5112261" y="4379119"/>
              <a:ext cx="882650" cy="458787"/>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5" name="Rectangle 224">
              <a:extLst>
                <a:ext uri="{FF2B5EF4-FFF2-40B4-BE49-F238E27FC236}">
                  <a16:creationId xmlns:a16="http://schemas.microsoft.com/office/drawing/2014/main" id="{64BD902D-8B13-93A5-08AF-7B7F0DC77788}"/>
                </a:ext>
              </a:extLst>
            </p:cNvPr>
            <p:cNvSpPr>
              <a:spLocks noChangeArrowheads="1"/>
            </p:cNvSpPr>
            <p:nvPr/>
          </p:nvSpPr>
          <p:spPr bwMode="auto">
            <a:xfrm>
              <a:off x="4543936" y="1994694"/>
              <a:ext cx="203200" cy="32385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6" name="Rectangle 225">
              <a:extLst>
                <a:ext uri="{FF2B5EF4-FFF2-40B4-BE49-F238E27FC236}">
                  <a16:creationId xmlns:a16="http://schemas.microsoft.com/office/drawing/2014/main" id="{42901B15-DAF6-6F5B-880B-E822FA6DCFE1}"/>
                </a:ext>
              </a:extLst>
            </p:cNvPr>
            <p:cNvSpPr>
              <a:spLocks noChangeArrowheads="1"/>
            </p:cNvSpPr>
            <p:nvPr/>
          </p:nvSpPr>
          <p:spPr bwMode="auto">
            <a:xfrm>
              <a:off x="5823461" y="3901281"/>
              <a:ext cx="882650" cy="3587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7" name="Line 226">
              <a:extLst>
                <a:ext uri="{FF2B5EF4-FFF2-40B4-BE49-F238E27FC236}">
                  <a16:creationId xmlns:a16="http://schemas.microsoft.com/office/drawing/2014/main" id="{40BD81F4-1E45-896A-7F49-5AFC10CED992}"/>
                </a:ext>
              </a:extLst>
            </p:cNvPr>
            <p:cNvSpPr>
              <a:spLocks noChangeShapeType="1"/>
            </p:cNvSpPr>
            <p:nvPr/>
          </p:nvSpPr>
          <p:spPr bwMode="auto">
            <a:xfrm>
              <a:off x="2943736" y="2326481"/>
              <a:ext cx="0" cy="2024062"/>
            </a:xfrm>
            <a:prstGeom prst="line">
              <a:avLst/>
            </a:prstGeom>
            <a:noFill/>
            <a:ln w="31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8" name="Text Box 227">
              <a:extLst>
                <a:ext uri="{FF2B5EF4-FFF2-40B4-BE49-F238E27FC236}">
                  <a16:creationId xmlns:a16="http://schemas.microsoft.com/office/drawing/2014/main" id="{DB14F190-6CE2-6D6B-FBCD-518C070BAF61}"/>
                </a:ext>
              </a:extLst>
            </p:cNvPr>
            <p:cNvSpPr txBox="1">
              <a:spLocks noChangeArrowheads="1"/>
            </p:cNvSpPr>
            <p:nvPr/>
          </p:nvSpPr>
          <p:spPr bwMode="auto">
            <a:xfrm>
              <a:off x="5958398" y="3940969"/>
              <a:ext cx="765175" cy="27918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chemeClr val="accent2"/>
                  </a:solidFill>
                  <a:latin typeface="Helvetica" pitchFamily="2" charset="0"/>
                </a:rPr>
                <a:t>n</a:t>
              </a:r>
              <a:r>
                <a:rPr lang="en-GB" sz="1200" baseline="30000" noProof="0" dirty="0">
                  <a:solidFill>
                    <a:schemeClr val="accent2"/>
                  </a:solidFill>
                  <a:latin typeface="Helvetica" pitchFamily="2" charset="0"/>
                </a:rPr>
                <a:t>+</a:t>
              </a:r>
              <a:r>
                <a:rPr lang="en-GB" sz="1200" noProof="0" dirty="0">
                  <a:solidFill>
                    <a:schemeClr val="accent2"/>
                  </a:solidFill>
                  <a:latin typeface="Helvetica" pitchFamily="2" charset="0"/>
                </a:rPr>
                <a:t> type</a:t>
              </a:r>
              <a:endParaRPr lang="en-GB" sz="1200" noProof="0" dirty="0">
                <a:solidFill>
                  <a:schemeClr val="accent2"/>
                </a:solidFill>
                <a:latin typeface="Helvetica" pitchFamily="2" charset="0"/>
                <a:sym typeface="Symbol" pitchFamily="2" charset="2"/>
              </a:endParaRPr>
            </a:p>
          </p:txBody>
        </p:sp>
        <p:sp>
          <p:nvSpPr>
            <p:cNvPr id="139" name="Line 228">
              <a:extLst>
                <a:ext uri="{FF2B5EF4-FFF2-40B4-BE49-F238E27FC236}">
                  <a16:creationId xmlns:a16="http://schemas.microsoft.com/office/drawing/2014/main" id="{E89A2A08-542F-E268-E612-79943539A7F3}"/>
                </a:ext>
              </a:extLst>
            </p:cNvPr>
            <p:cNvSpPr>
              <a:spLocks noChangeShapeType="1"/>
            </p:cNvSpPr>
            <p:nvPr/>
          </p:nvSpPr>
          <p:spPr bwMode="auto">
            <a:xfrm flipV="1">
              <a:off x="5779011" y="4080669"/>
              <a:ext cx="225425" cy="90487"/>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0" name="Text Box 229">
              <a:extLst>
                <a:ext uri="{FF2B5EF4-FFF2-40B4-BE49-F238E27FC236}">
                  <a16:creationId xmlns:a16="http://schemas.microsoft.com/office/drawing/2014/main" id="{E2A8954C-830A-611F-7A01-BFF6FB59DE6E}"/>
                </a:ext>
              </a:extLst>
            </p:cNvPr>
            <p:cNvSpPr txBox="1">
              <a:spLocks noChangeArrowheads="1"/>
            </p:cNvSpPr>
            <p:nvPr/>
          </p:nvSpPr>
          <p:spPr bwMode="auto">
            <a:xfrm>
              <a:off x="5980623" y="3136106"/>
              <a:ext cx="765175" cy="463846"/>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chemeClr val="accent2"/>
                  </a:solidFill>
                  <a:latin typeface="Helvetica" pitchFamily="2" charset="0"/>
                </a:rPr>
                <a:t>n type bulk</a:t>
              </a:r>
              <a:endParaRPr lang="en-GB" sz="1200" noProof="0" dirty="0">
                <a:solidFill>
                  <a:schemeClr val="accent2"/>
                </a:solidFill>
                <a:latin typeface="Helvetica" pitchFamily="2" charset="0"/>
                <a:sym typeface="Symbol" pitchFamily="2" charset="2"/>
              </a:endParaRPr>
            </a:p>
          </p:txBody>
        </p:sp>
        <p:sp>
          <p:nvSpPr>
            <p:cNvPr id="141" name="Line 230">
              <a:extLst>
                <a:ext uri="{FF2B5EF4-FFF2-40B4-BE49-F238E27FC236}">
                  <a16:creationId xmlns:a16="http://schemas.microsoft.com/office/drawing/2014/main" id="{2715E201-832D-569D-B405-0E2A11FC76B6}"/>
                </a:ext>
              </a:extLst>
            </p:cNvPr>
            <p:cNvSpPr>
              <a:spLocks noChangeShapeType="1"/>
            </p:cNvSpPr>
            <p:nvPr/>
          </p:nvSpPr>
          <p:spPr bwMode="auto">
            <a:xfrm flipV="1">
              <a:off x="5553586" y="3293269"/>
              <a:ext cx="45085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2" name="Rectangle 231">
              <a:extLst>
                <a:ext uri="{FF2B5EF4-FFF2-40B4-BE49-F238E27FC236}">
                  <a16:creationId xmlns:a16="http://schemas.microsoft.com/office/drawing/2014/main" id="{BFF041EA-A85A-D6B5-F425-A8EF00951AAE}"/>
                </a:ext>
              </a:extLst>
            </p:cNvPr>
            <p:cNvSpPr>
              <a:spLocks noChangeArrowheads="1"/>
            </p:cNvSpPr>
            <p:nvPr/>
          </p:nvSpPr>
          <p:spPr bwMode="auto">
            <a:xfrm>
              <a:off x="5869498" y="2370931"/>
              <a:ext cx="882650" cy="3587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3" name="Text Box 232">
              <a:extLst>
                <a:ext uri="{FF2B5EF4-FFF2-40B4-BE49-F238E27FC236}">
                  <a16:creationId xmlns:a16="http://schemas.microsoft.com/office/drawing/2014/main" id="{DAB62527-F8F7-3E2A-C327-8872F0330F13}"/>
                </a:ext>
              </a:extLst>
            </p:cNvPr>
            <p:cNvSpPr txBox="1">
              <a:spLocks noChangeArrowheads="1"/>
            </p:cNvSpPr>
            <p:nvPr/>
          </p:nvSpPr>
          <p:spPr bwMode="auto">
            <a:xfrm>
              <a:off x="5980623" y="2359819"/>
              <a:ext cx="765175" cy="27918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rgbClr val="FF0000"/>
                  </a:solidFill>
                  <a:latin typeface="Helvetica" pitchFamily="2" charset="0"/>
                </a:rPr>
                <a:t>p</a:t>
              </a:r>
              <a:r>
                <a:rPr lang="en-GB" sz="1200" baseline="30000" noProof="0" dirty="0">
                  <a:solidFill>
                    <a:srgbClr val="FF0000"/>
                  </a:solidFill>
                  <a:latin typeface="Helvetica" pitchFamily="2" charset="0"/>
                </a:rPr>
                <a:t>+</a:t>
              </a:r>
              <a:r>
                <a:rPr lang="en-GB" sz="1200" noProof="0" dirty="0">
                  <a:solidFill>
                    <a:srgbClr val="FF0000"/>
                  </a:solidFill>
                  <a:latin typeface="Helvetica" pitchFamily="2" charset="0"/>
                </a:rPr>
                <a:t> type</a:t>
              </a:r>
              <a:endParaRPr lang="en-GB" sz="1200" noProof="0" dirty="0">
                <a:solidFill>
                  <a:srgbClr val="FF0000"/>
                </a:solidFill>
                <a:latin typeface="Helvetica" pitchFamily="2" charset="0"/>
                <a:sym typeface="Symbol" pitchFamily="2" charset="2"/>
              </a:endParaRPr>
            </a:p>
          </p:txBody>
        </p:sp>
        <p:sp>
          <p:nvSpPr>
            <p:cNvPr id="144" name="Line 233">
              <a:extLst>
                <a:ext uri="{FF2B5EF4-FFF2-40B4-BE49-F238E27FC236}">
                  <a16:creationId xmlns:a16="http://schemas.microsoft.com/office/drawing/2014/main" id="{8E8FC4F3-777D-835F-AE65-1D6B40EB9D89}"/>
                </a:ext>
              </a:extLst>
            </p:cNvPr>
            <p:cNvSpPr>
              <a:spLocks noChangeShapeType="1"/>
            </p:cNvSpPr>
            <p:nvPr/>
          </p:nvSpPr>
          <p:spPr bwMode="auto">
            <a:xfrm flipV="1">
              <a:off x="5553586" y="2505869"/>
              <a:ext cx="450850" cy="0"/>
            </a:xfrm>
            <a:prstGeom prst="line">
              <a:avLst/>
            </a:prstGeom>
            <a:noFill/>
            <a:ln w="31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5" name="Rectangle 234">
              <a:extLst>
                <a:ext uri="{FF2B5EF4-FFF2-40B4-BE49-F238E27FC236}">
                  <a16:creationId xmlns:a16="http://schemas.microsoft.com/office/drawing/2014/main" id="{CFAD56B5-E322-B0A2-0A86-9CE3B372BE34}"/>
                </a:ext>
              </a:extLst>
            </p:cNvPr>
            <p:cNvSpPr>
              <a:spLocks noChangeArrowheads="1"/>
            </p:cNvSpPr>
            <p:nvPr/>
          </p:nvSpPr>
          <p:spPr bwMode="auto">
            <a:xfrm>
              <a:off x="4788411" y="4756944"/>
              <a:ext cx="1981200" cy="3143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46" name="Rectangle 235">
              <a:extLst>
                <a:ext uri="{FF2B5EF4-FFF2-40B4-BE49-F238E27FC236}">
                  <a16:creationId xmlns:a16="http://schemas.microsoft.com/office/drawing/2014/main" id="{BC922A55-F3EB-67F8-EAA2-4BF2BEC17F4C}"/>
                </a:ext>
              </a:extLst>
            </p:cNvPr>
            <p:cNvSpPr>
              <a:spLocks noChangeArrowheads="1"/>
            </p:cNvSpPr>
            <p:nvPr/>
          </p:nvSpPr>
          <p:spPr bwMode="auto">
            <a:xfrm>
              <a:off x="2897698" y="2204244"/>
              <a:ext cx="2847975" cy="131762"/>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47" name="AutoShape 236">
              <a:extLst>
                <a:ext uri="{FF2B5EF4-FFF2-40B4-BE49-F238E27FC236}">
                  <a16:creationId xmlns:a16="http://schemas.microsoft.com/office/drawing/2014/main" id="{66553EC1-6E35-876E-649B-827C2DCD2106}"/>
                </a:ext>
              </a:extLst>
            </p:cNvPr>
            <p:cNvSpPr>
              <a:spLocks/>
            </p:cNvSpPr>
            <p:nvPr/>
          </p:nvSpPr>
          <p:spPr bwMode="auto">
            <a:xfrm>
              <a:off x="2727836" y="2326481"/>
              <a:ext cx="179388" cy="2024062"/>
            </a:xfrm>
            <a:prstGeom prst="leftBrace">
              <a:avLst>
                <a:gd name="adj1" fmla="val 94027"/>
                <a:gd name="adj2" fmla="val 50000"/>
              </a:avLst>
            </a:prstGeom>
            <a:noFill/>
            <a:ln w="19050">
              <a:solidFill>
                <a:schemeClr val="accent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8" name="Rectangle 237">
              <a:extLst>
                <a:ext uri="{FF2B5EF4-FFF2-40B4-BE49-F238E27FC236}">
                  <a16:creationId xmlns:a16="http://schemas.microsoft.com/office/drawing/2014/main" id="{CF0F4F80-E4A8-B5D3-3090-AA428B514A14}"/>
                </a:ext>
              </a:extLst>
            </p:cNvPr>
            <p:cNvSpPr>
              <a:spLocks noChangeArrowheads="1"/>
            </p:cNvSpPr>
            <p:nvPr/>
          </p:nvSpPr>
          <p:spPr bwMode="auto">
            <a:xfrm>
              <a:off x="4969386" y="2235994"/>
              <a:ext cx="674688" cy="90487"/>
            </a:xfrm>
            <a:prstGeom prst="rect">
              <a:avLst/>
            </a:prstGeom>
            <a:solidFill>
              <a:schemeClr val="tx1"/>
            </a:solid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9" name="Rectangle 238">
              <a:extLst>
                <a:ext uri="{FF2B5EF4-FFF2-40B4-BE49-F238E27FC236}">
                  <a16:creationId xmlns:a16="http://schemas.microsoft.com/office/drawing/2014/main" id="{175ED6DE-5DC2-9543-5CC2-577D01EA7AE5}"/>
                </a:ext>
              </a:extLst>
            </p:cNvPr>
            <p:cNvSpPr>
              <a:spLocks noChangeArrowheads="1"/>
            </p:cNvSpPr>
            <p:nvPr/>
          </p:nvSpPr>
          <p:spPr bwMode="auto">
            <a:xfrm>
              <a:off x="3123123" y="2439194"/>
              <a:ext cx="482600" cy="111125"/>
            </a:xfrm>
            <a:prstGeom prst="rect">
              <a:avLst/>
            </a:prstGeom>
            <a:solidFill>
              <a:srgbClr val="FFD9B3"/>
            </a:solidFill>
            <a:ln w="317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0" name="Rectangle 239">
              <a:extLst>
                <a:ext uri="{FF2B5EF4-FFF2-40B4-BE49-F238E27FC236}">
                  <a16:creationId xmlns:a16="http://schemas.microsoft.com/office/drawing/2014/main" id="{6AFD33A3-B1D7-8B53-8A54-AC032DB4E154}"/>
                </a:ext>
              </a:extLst>
            </p:cNvPr>
            <p:cNvSpPr>
              <a:spLocks noChangeArrowheads="1"/>
            </p:cNvSpPr>
            <p:nvPr/>
          </p:nvSpPr>
          <p:spPr bwMode="auto">
            <a:xfrm>
              <a:off x="2269048" y="1785144"/>
              <a:ext cx="1304925" cy="45085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1" name="Rectangle 240">
              <a:extLst>
                <a:ext uri="{FF2B5EF4-FFF2-40B4-BE49-F238E27FC236}">
                  <a16:creationId xmlns:a16="http://schemas.microsoft.com/office/drawing/2014/main" id="{19C5233F-EDEE-23FD-10AD-4A501AF3FF72}"/>
                </a:ext>
              </a:extLst>
            </p:cNvPr>
            <p:cNvSpPr>
              <a:spLocks noChangeArrowheads="1"/>
            </p:cNvSpPr>
            <p:nvPr/>
          </p:nvSpPr>
          <p:spPr bwMode="auto">
            <a:xfrm>
              <a:off x="4023236" y="2235994"/>
              <a:ext cx="674688" cy="90487"/>
            </a:xfrm>
            <a:prstGeom prst="rect">
              <a:avLst/>
            </a:prstGeom>
            <a:solidFill>
              <a:schemeClr val="tx1"/>
            </a:solid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2" name="Rectangle 241">
              <a:extLst>
                <a:ext uri="{FF2B5EF4-FFF2-40B4-BE49-F238E27FC236}">
                  <a16:creationId xmlns:a16="http://schemas.microsoft.com/office/drawing/2014/main" id="{E534C7CB-5DAC-906F-5E88-86EE0CDB4A9F}"/>
                </a:ext>
              </a:extLst>
            </p:cNvPr>
            <p:cNvSpPr>
              <a:spLocks noChangeArrowheads="1"/>
            </p:cNvSpPr>
            <p:nvPr/>
          </p:nvSpPr>
          <p:spPr bwMode="auto">
            <a:xfrm>
              <a:off x="3034223" y="2235994"/>
              <a:ext cx="674688" cy="90487"/>
            </a:xfrm>
            <a:prstGeom prst="rect">
              <a:avLst/>
            </a:prstGeom>
            <a:solidFill>
              <a:schemeClr val="tx1"/>
            </a:solid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3" name="Rectangle 242">
              <a:extLst>
                <a:ext uri="{FF2B5EF4-FFF2-40B4-BE49-F238E27FC236}">
                  <a16:creationId xmlns:a16="http://schemas.microsoft.com/office/drawing/2014/main" id="{21B51583-8D7E-9B04-7B65-07D1923F3A56}"/>
                </a:ext>
              </a:extLst>
            </p:cNvPr>
            <p:cNvSpPr>
              <a:spLocks noChangeArrowheads="1"/>
            </p:cNvSpPr>
            <p:nvPr/>
          </p:nvSpPr>
          <p:spPr bwMode="auto">
            <a:xfrm>
              <a:off x="2943736" y="2326481"/>
              <a:ext cx="2851150" cy="125412"/>
            </a:xfrm>
            <a:prstGeom prst="rect">
              <a:avLst/>
            </a:prstGeom>
            <a:blipFill dpi="0" rotWithShape="0">
              <a:blip r:embed="rId3"/>
              <a:srcRect/>
              <a:tile tx="0" ty="0" sx="100000" sy="100000" flip="none" algn="tl"/>
            </a:blipFill>
            <a:ln w="317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4" name="Text Box 243">
              <a:extLst>
                <a:ext uri="{FF2B5EF4-FFF2-40B4-BE49-F238E27FC236}">
                  <a16:creationId xmlns:a16="http://schemas.microsoft.com/office/drawing/2014/main" id="{B49BAF53-A499-4CD9-C333-F009D70B6727}"/>
                </a:ext>
              </a:extLst>
            </p:cNvPr>
            <p:cNvSpPr txBox="1">
              <a:spLocks noChangeArrowheads="1"/>
            </p:cNvSpPr>
            <p:nvPr/>
          </p:nvSpPr>
          <p:spPr bwMode="auto">
            <a:xfrm>
              <a:off x="2388944" y="4455319"/>
              <a:ext cx="392113" cy="407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64008" rIns="90000" bIns="46800">
              <a:spAutoFit/>
            </a:bodyPr>
            <a:lstStyle/>
            <a:p>
              <a:pPr>
                <a:lnSpc>
                  <a:spcPct val="70000"/>
                </a:lnSpc>
              </a:pPr>
              <a:r>
                <a:rPr lang="en-GB" sz="100" noProof="0" dirty="0">
                  <a:solidFill>
                    <a:srgbClr val="FF0000"/>
                  </a:solidFill>
                  <a:cs typeface="Arial" panose="020B0604020202020204" pitchFamily="34" charset="0"/>
                </a:rPr>
                <a:t> </a:t>
              </a:r>
              <a:r>
                <a:rPr lang="en-GB" sz="2800" noProof="0" dirty="0">
                  <a:solidFill>
                    <a:srgbClr val="FF0000"/>
                  </a:solidFill>
                  <a:cs typeface="Arial" panose="020B0604020202020204" pitchFamily="34" charset="0"/>
                </a:rPr>
                <a:t>+</a:t>
              </a:r>
            </a:p>
          </p:txBody>
        </p:sp>
        <p:sp>
          <p:nvSpPr>
            <p:cNvPr id="155" name="Text Box 244">
              <a:extLst>
                <a:ext uri="{FF2B5EF4-FFF2-40B4-BE49-F238E27FC236}">
                  <a16:creationId xmlns:a16="http://schemas.microsoft.com/office/drawing/2014/main" id="{BD93C8AF-C589-C1A6-4453-D59B03811786}"/>
                </a:ext>
              </a:extLst>
            </p:cNvPr>
            <p:cNvSpPr txBox="1">
              <a:spLocks noChangeArrowheads="1"/>
            </p:cNvSpPr>
            <p:nvPr/>
          </p:nvSpPr>
          <p:spPr bwMode="auto">
            <a:xfrm>
              <a:off x="2388944" y="1732379"/>
              <a:ext cx="379413" cy="5191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r>
                <a:rPr lang="en-GB" sz="2800" noProof="0" dirty="0">
                  <a:solidFill>
                    <a:schemeClr val="accent2"/>
                  </a:solidFill>
                  <a:cs typeface="Arial" panose="020B0604020202020204" pitchFamily="34" charset="0"/>
                </a:rPr>
                <a:t>–</a:t>
              </a:r>
            </a:p>
          </p:txBody>
        </p:sp>
        <p:sp>
          <p:nvSpPr>
            <p:cNvPr id="156" name="Oval 245">
              <a:extLst>
                <a:ext uri="{FF2B5EF4-FFF2-40B4-BE49-F238E27FC236}">
                  <a16:creationId xmlns:a16="http://schemas.microsoft.com/office/drawing/2014/main" id="{39F9D2B3-1122-5AD8-BD21-292F384B2777}"/>
                </a:ext>
              </a:extLst>
            </p:cNvPr>
            <p:cNvSpPr>
              <a:spLocks noChangeArrowheads="1"/>
            </p:cNvSpPr>
            <p:nvPr/>
          </p:nvSpPr>
          <p:spPr bwMode="auto">
            <a:xfrm>
              <a:off x="2357948" y="1829594"/>
              <a:ext cx="385763" cy="390525"/>
            </a:xfrm>
            <a:prstGeom prst="ellipse">
              <a:avLst/>
            </a:prstGeom>
            <a:noFill/>
            <a:ln w="19050" algn="ctr">
              <a:solidFill>
                <a:schemeClr val="accent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7" name="Oval 246">
              <a:extLst>
                <a:ext uri="{FF2B5EF4-FFF2-40B4-BE49-F238E27FC236}">
                  <a16:creationId xmlns:a16="http://schemas.microsoft.com/office/drawing/2014/main" id="{2E6E410B-5C33-2BC5-6C54-964EBD236EF7}"/>
                </a:ext>
              </a:extLst>
            </p:cNvPr>
            <p:cNvSpPr>
              <a:spLocks noChangeArrowheads="1"/>
            </p:cNvSpPr>
            <p:nvPr/>
          </p:nvSpPr>
          <p:spPr bwMode="auto">
            <a:xfrm>
              <a:off x="2359536" y="4450556"/>
              <a:ext cx="385763" cy="390525"/>
            </a:xfrm>
            <a:prstGeom prst="ellipse">
              <a:avLst/>
            </a:prstGeom>
            <a:noFill/>
            <a:ln w="19050" algn="ctr">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8" name="Text Box 80">
              <a:extLst>
                <a:ext uri="{FF2B5EF4-FFF2-40B4-BE49-F238E27FC236}">
                  <a16:creationId xmlns:a16="http://schemas.microsoft.com/office/drawing/2014/main" id="{1B84C60F-FAC5-4798-45AA-3F901D362549}"/>
                </a:ext>
              </a:extLst>
            </p:cNvPr>
            <p:cNvSpPr txBox="1">
              <a:spLocks noChangeArrowheads="1"/>
            </p:cNvSpPr>
            <p:nvPr/>
          </p:nvSpPr>
          <p:spPr bwMode="auto">
            <a:xfrm>
              <a:off x="5013836" y="2731294"/>
              <a:ext cx="641350" cy="27918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rgbClr val="FF0000"/>
                  </a:solidFill>
                  <a:latin typeface="Helvetica" pitchFamily="2" charset="0"/>
                </a:rPr>
                <a:t>Holes</a:t>
              </a:r>
              <a:endParaRPr lang="en-GB" sz="1200" noProof="0" dirty="0">
                <a:solidFill>
                  <a:srgbClr val="FF0000"/>
                </a:solidFill>
                <a:latin typeface="Helvetica" pitchFamily="2" charset="0"/>
                <a:sym typeface="Symbol" pitchFamily="2" charset="2"/>
              </a:endParaRPr>
            </a:p>
          </p:txBody>
        </p:sp>
        <p:sp>
          <p:nvSpPr>
            <p:cNvPr id="159" name="Line 77">
              <a:extLst>
                <a:ext uri="{FF2B5EF4-FFF2-40B4-BE49-F238E27FC236}">
                  <a16:creationId xmlns:a16="http://schemas.microsoft.com/office/drawing/2014/main" id="{DE51B4A7-4D4C-447D-E575-3CE6F7F582E5}"/>
                </a:ext>
              </a:extLst>
            </p:cNvPr>
            <p:cNvSpPr>
              <a:spLocks noChangeShapeType="1"/>
            </p:cNvSpPr>
            <p:nvPr/>
          </p:nvSpPr>
          <p:spPr bwMode="auto">
            <a:xfrm flipV="1">
              <a:off x="4980498" y="2775744"/>
              <a:ext cx="0" cy="460375"/>
            </a:xfrm>
            <a:prstGeom prst="line">
              <a:avLst/>
            </a:prstGeom>
            <a:noFill/>
            <a:ln w="25400">
              <a:solidFill>
                <a:srgbClr val="FF00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60" name="Text Box 79">
              <a:extLst>
                <a:ext uri="{FF2B5EF4-FFF2-40B4-BE49-F238E27FC236}">
                  <a16:creationId xmlns:a16="http://schemas.microsoft.com/office/drawing/2014/main" id="{D43CA8C6-F7D9-5BC5-01A8-0B85B37D09C4}"/>
                </a:ext>
              </a:extLst>
            </p:cNvPr>
            <p:cNvSpPr txBox="1">
              <a:spLocks noChangeArrowheads="1"/>
            </p:cNvSpPr>
            <p:nvPr/>
          </p:nvSpPr>
          <p:spPr bwMode="auto">
            <a:xfrm>
              <a:off x="3415223" y="3001169"/>
              <a:ext cx="1395413" cy="46384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r"/>
              <a:r>
                <a:rPr lang="en-GB" sz="1200" noProof="0" dirty="0">
                  <a:solidFill>
                    <a:schemeClr val="accent2"/>
                  </a:solidFill>
                  <a:latin typeface="Helvetica" pitchFamily="2" charset="0"/>
                </a:rPr>
                <a:t>Conduction electrons</a:t>
              </a:r>
              <a:endParaRPr lang="en-GB" sz="1200" noProof="0" dirty="0">
                <a:solidFill>
                  <a:schemeClr val="accent2"/>
                </a:solidFill>
                <a:latin typeface="Helvetica" pitchFamily="2" charset="0"/>
                <a:sym typeface="Symbol" pitchFamily="2" charset="2"/>
              </a:endParaRPr>
            </a:p>
          </p:txBody>
        </p:sp>
        <p:sp>
          <p:nvSpPr>
            <p:cNvPr id="161" name="Text Box 81">
              <a:extLst>
                <a:ext uri="{FF2B5EF4-FFF2-40B4-BE49-F238E27FC236}">
                  <a16:creationId xmlns:a16="http://schemas.microsoft.com/office/drawing/2014/main" id="{B41F37BD-DE32-1A46-CD5C-3F90CD0DBCFC}"/>
                </a:ext>
              </a:extLst>
            </p:cNvPr>
            <p:cNvSpPr txBox="1">
              <a:spLocks noChangeArrowheads="1"/>
            </p:cNvSpPr>
            <p:nvPr/>
          </p:nvSpPr>
          <p:spPr bwMode="auto">
            <a:xfrm>
              <a:off x="4878898" y="4844256"/>
              <a:ext cx="1711325" cy="22860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0" rIns="90000">
              <a:spAutoFit/>
            </a:bodyPr>
            <a:lstStyle/>
            <a:p>
              <a:r>
                <a:rPr lang="en-GB" sz="1200" noProof="0" dirty="0">
                  <a:solidFill>
                    <a:srgbClr val="006600"/>
                  </a:solidFill>
                  <a:latin typeface="Helvetica" pitchFamily="2" charset="0"/>
                </a:rPr>
                <a:t>Charged particle</a:t>
              </a:r>
              <a:endParaRPr lang="en-GB" sz="1200" noProof="0" dirty="0">
                <a:solidFill>
                  <a:srgbClr val="006600"/>
                </a:solidFill>
                <a:latin typeface="Helvetica" pitchFamily="2" charset="0"/>
                <a:sym typeface="Symbol" pitchFamily="2" charset="2"/>
              </a:endParaRPr>
            </a:p>
          </p:txBody>
        </p:sp>
        <p:sp>
          <p:nvSpPr>
            <p:cNvPr id="162" name="Line 76">
              <a:extLst>
                <a:ext uri="{FF2B5EF4-FFF2-40B4-BE49-F238E27FC236}">
                  <a16:creationId xmlns:a16="http://schemas.microsoft.com/office/drawing/2014/main" id="{93FF799C-D10E-B430-383B-FAD336B2C040}"/>
                </a:ext>
              </a:extLst>
            </p:cNvPr>
            <p:cNvSpPr>
              <a:spLocks noChangeShapeType="1"/>
            </p:cNvSpPr>
            <p:nvPr/>
          </p:nvSpPr>
          <p:spPr bwMode="auto">
            <a:xfrm>
              <a:off x="4867786" y="2956719"/>
              <a:ext cx="0" cy="449262"/>
            </a:xfrm>
            <a:prstGeom prst="line">
              <a:avLst/>
            </a:prstGeom>
            <a:noFill/>
            <a:ln w="25400">
              <a:solidFill>
                <a:schemeClr val="accent2"/>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63" name="Line 71">
              <a:extLst>
                <a:ext uri="{FF2B5EF4-FFF2-40B4-BE49-F238E27FC236}">
                  <a16:creationId xmlns:a16="http://schemas.microsoft.com/office/drawing/2014/main" id="{9D7F62FE-9B70-16F5-A2DF-6936116C3575}"/>
                </a:ext>
              </a:extLst>
            </p:cNvPr>
            <p:cNvSpPr>
              <a:spLocks noChangeShapeType="1"/>
            </p:cNvSpPr>
            <p:nvPr/>
          </p:nvSpPr>
          <p:spPr bwMode="auto">
            <a:xfrm>
              <a:off x="4551873" y="2056606"/>
              <a:ext cx="981075" cy="2760663"/>
            </a:xfrm>
            <a:prstGeom prst="line">
              <a:avLst/>
            </a:prstGeom>
            <a:noFill/>
            <a:ln w="25400">
              <a:solidFill>
                <a:srgbClr val="006600"/>
              </a:solidFill>
              <a:prstDash val="solid"/>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grpSp>
      <p:sp>
        <p:nvSpPr>
          <p:cNvPr id="170" name="TextBox 169">
            <a:extLst>
              <a:ext uri="{FF2B5EF4-FFF2-40B4-BE49-F238E27FC236}">
                <a16:creationId xmlns:a16="http://schemas.microsoft.com/office/drawing/2014/main" id="{8B6A3096-9E22-F7ED-C5BA-BC22506AB3A9}"/>
              </a:ext>
            </a:extLst>
          </p:cNvPr>
          <p:cNvSpPr txBox="1"/>
          <p:nvPr/>
        </p:nvSpPr>
        <p:spPr>
          <a:xfrm>
            <a:off x="761645" y="4782036"/>
            <a:ext cx="3579826" cy="500137"/>
          </a:xfrm>
          <a:prstGeom prst="rect">
            <a:avLst/>
          </a:prstGeom>
          <a:noFill/>
          <a:ln>
            <a:noFill/>
          </a:ln>
        </p:spPr>
        <p:txBody>
          <a:bodyPr wrap="none" rtlCol="0">
            <a:spAutoFit/>
          </a:bodyPr>
          <a:lstStyle/>
          <a:p>
            <a:pPr marL="0" algn="l">
              <a:spcBef>
                <a:spcPts val="3000"/>
              </a:spcBef>
            </a:pPr>
            <a:r>
              <a:rPr lang="en-GB" sz="1200" noProof="0" dirty="0">
                <a:solidFill>
                  <a:srgbClr val="FF0000"/>
                </a:solidFill>
                <a:latin typeface="Helvetica" pitchFamily="2" charset="0"/>
                <a:ea typeface="Helvetica Light" charset="0"/>
                <a:cs typeface="Helvetica Light" charset="0"/>
                <a:sym typeface="Wingdings" pitchFamily="2" charset="2"/>
              </a:rPr>
              <a:t>Reverse bias (</a:t>
            </a:r>
            <a:r>
              <a:rPr lang="en-GB" sz="1200" noProof="0" dirty="0" err="1">
                <a:solidFill>
                  <a:srgbClr val="FF0000"/>
                </a:solidFill>
                <a:latin typeface="Helvetica" pitchFamily="2" charset="0"/>
                <a:ea typeface="Helvetica Light" charset="0"/>
                <a:cs typeface="Helvetica Light" charset="0"/>
                <a:sym typeface="Wingdings" pitchFamily="2" charset="2"/>
              </a:rPr>
              <a:t>V</a:t>
            </a:r>
            <a:r>
              <a:rPr lang="en-GB" sz="1200" baseline="-25000" noProof="0" dirty="0" err="1">
                <a:solidFill>
                  <a:srgbClr val="FF0000"/>
                </a:solidFill>
                <a:latin typeface="Helvetica" pitchFamily="2" charset="0"/>
                <a:ea typeface="Helvetica Light" charset="0"/>
                <a:cs typeface="Helvetica Light" charset="0"/>
                <a:sym typeface="Wingdings" pitchFamily="2" charset="2"/>
              </a:rPr>
              <a:t>bias</a:t>
            </a:r>
            <a:r>
              <a:rPr lang="en-GB" sz="1200" noProof="0" dirty="0">
                <a:solidFill>
                  <a:srgbClr val="FF0000"/>
                </a:solidFill>
                <a:latin typeface="Helvetica" pitchFamily="2" charset="0"/>
                <a:ea typeface="Helvetica Light" charset="0"/>
                <a:cs typeface="Helvetica Light" charset="0"/>
                <a:sym typeface="Wingdings" pitchFamily="2" charset="2"/>
              </a:rPr>
              <a:t> &lt; 500 V)</a:t>
            </a:r>
          </a:p>
          <a:p>
            <a:pPr marL="0" algn="l">
              <a:spcBef>
                <a:spcPts val="300"/>
              </a:spcBef>
            </a:pPr>
            <a:r>
              <a:rPr lang="en-GB" sz="1200" noProof="0" dirty="0">
                <a:solidFill>
                  <a:srgbClr val="0070C0"/>
                </a:solidFill>
                <a:latin typeface="Helvetica" pitchFamily="2" charset="0"/>
                <a:ea typeface="Helvetica Light" charset="0"/>
                <a:cs typeface="Helvetica Light" charset="0"/>
                <a:sym typeface="Wingdings" pitchFamily="2" charset="2"/>
              </a:rPr>
              <a:t>Full depletion when </a:t>
            </a:r>
            <a:r>
              <a:rPr lang="en-GB" sz="1200" noProof="0" dirty="0" err="1">
                <a:solidFill>
                  <a:srgbClr val="0070C0"/>
                </a:solidFill>
                <a:latin typeface="Helvetica" pitchFamily="2" charset="0"/>
                <a:ea typeface="Helvetica Light" charset="0"/>
                <a:cs typeface="Helvetica Light" charset="0"/>
                <a:sym typeface="Wingdings" pitchFamily="2" charset="2"/>
              </a:rPr>
              <a:t>V</a:t>
            </a:r>
            <a:r>
              <a:rPr lang="en-GB" sz="1200" baseline="-25000" noProof="0" dirty="0" err="1">
                <a:solidFill>
                  <a:srgbClr val="0070C0"/>
                </a:solidFill>
                <a:latin typeface="Helvetica" pitchFamily="2" charset="0"/>
                <a:ea typeface="Helvetica Light" charset="0"/>
                <a:cs typeface="Helvetica Light" charset="0"/>
                <a:sym typeface="Wingdings" pitchFamily="2" charset="2"/>
              </a:rPr>
              <a:t>bias</a:t>
            </a:r>
            <a:r>
              <a:rPr lang="en-GB" sz="1200" noProof="0" dirty="0">
                <a:solidFill>
                  <a:srgbClr val="0070C0"/>
                </a:solidFill>
                <a:latin typeface="Helvetica" pitchFamily="2" charset="0"/>
                <a:ea typeface="Helvetica Light" charset="0"/>
                <a:cs typeface="Helvetica Light" charset="0"/>
                <a:sym typeface="Wingdings" pitchFamily="2" charset="2"/>
              </a:rPr>
              <a:t> &gt; </a:t>
            </a:r>
            <a:r>
              <a:rPr lang="en-GB" sz="1200" noProof="0" dirty="0" err="1">
                <a:solidFill>
                  <a:srgbClr val="0070C0"/>
                </a:solidFill>
                <a:latin typeface="Helvetica" pitchFamily="2" charset="0"/>
                <a:ea typeface="Helvetica Light" charset="0"/>
                <a:cs typeface="Helvetica Light" charset="0"/>
                <a:sym typeface="Wingdings" pitchFamily="2" charset="2"/>
              </a:rPr>
              <a:t>V</a:t>
            </a:r>
            <a:r>
              <a:rPr lang="en-GB" sz="1200" baseline="-25000" noProof="0" dirty="0" err="1">
                <a:solidFill>
                  <a:srgbClr val="0070C0"/>
                </a:solidFill>
                <a:latin typeface="Helvetica" pitchFamily="2" charset="0"/>
                <a:ea typeface="Helvetica Light" charset="0"/>
                <a:cs typeface="Helvetica Light" charset="0"/>
                <a:sym typeface="Wingdings" pitchFamily="2" charset="2"/>
              </a:rPr>
              <a:t>dep</a:t>
            </a:r>
            <a:r>
              <a:rPr lang="en-GB" sz="1200" baseline="-25000" noProof="0" dirty="0">
                <a:solidFill>
                  <a:srgbClr val="0070C0"/>
                </a:solidFill>
                <a:latin typeface="Helvetica" pitchFamily="2" charset="0"/>
                <a:ea typeface="Helvetica Light" charset="0"/>
                <a:cs typeface="Helvetica Light" charset="0"/>
                <a:sym typeface="Wingdings" pitchFamily="2" charset="2"/>
              </a:rPr>
              <a:t> </a:t>
            </a:r>
            <a:r>
              <a:rPr lang="en-GB" sz="1200" noProof="0" dirty="0">
                <a:solidFill>
                  <a:srgbClr val="0070C0"/>
                </a:solidFill>
                <a:latin typeface="Helvetica" pitchFamily="2" charset="0"/>
                <a:ea typeface="Helvetica Light" charset="0"/>
                <a:cs typeface="Helvetica Light" charset="0"/>
                <a:sym typeface="Wingdings" pitchFamily="2" charset="2"/>
              </a:rPr>
              <a:t>(depletion voltage)</a:t>
            </a:r>
          </a:p>
        </p:txBody>
      </p:sp>
      <p:sp>
        <p:nvSpPr>
          <p:cNvPr id="186" name="Rectangle 185">
            <a:extLst>
              <a:ext uri="{FF2B5EF4-FFF2-40B4-BE49-F238E27FC236}">
                <a16:creationId xmlns:a16="http://schemas.microsoft.com/office/drawing/2014/main" id="{A41839C1-EAB7-BBCD-C003-5B2529038EDD}"/>
              </a:ext>
            </a:extLst>
          </p:cNvPr>
          <p:cNvSpPr/>
          <p:nvPr/>
        </p:nvSpPr>
        <p:spPr>
          <a:xfrm>
            <a:off x="623286" y="1106030"/>
            <a:ext cx="5739195" cy="338554"/>
          </a:xfrm>
          <a:prstGeom prst="rect">
            <a:avLst/>
          </a:prstGeom>
        </p:spPr>
        <p:txBody>
          <a:bodyPr wrap="square">
            <a:spAutoFit/>
          </a:bodyPr>
          <a:lstStyle/>
          <a:p>
            <a:pPr defTabSz="457200" fontAlgn="base">
              <a:spcBef>
                <a:spcPts val="1800"/>
              </a:spcBef>
              <a:spcAft>
                <a:spcPct val="0"/>
              </a:spcAft>
              <a:defRPr/>
            </a:pPr>
            <a:r>
              <a:rPr lang="en-GB" sz="1600" b="1" noProof="0" dirty="0">
                <a:latin typeface="Helvetica" pitchFamily="2" charset="0"/>
                <a:ea typeface="Helvetica Light" charset="0"/>
                <a:cs typeface="Helvetica Light" charset="0"/>
                <a:sym typeface="Wingdings" pitchFamily="2" charset="2"/>
              </a:rPr>
              <a:t>Tracking </a:t>
            </a:r>
            <a:r>
              <a:rPr lang="en-GB" sz="1400" noProof="0" dirty="0">
                <a:latin typeface="Helvetica" pitchFamily="2" charset="0"/>
                <a:ea typeface="Helvetica Light" charset="0"/>
                <a:cs typeface="Helvetica Light" charset="0"/>
                <a:sym typeface="Wingdings" pitchFamily="2" charset="2"/>
              </a:rPr>
              <a:t>(inner tracker &amp; muon system, exploiting ionization signal)</a:t>
            </a:r>
            <a:endParaRPr lang="en-GB" sz="1600" noProof="0" dirty="0">
              <a:latin typeface="Helvetica" pitchFamily="2" charset="0"/>
              <a:ea typeface="Helvetica Light" charset="0"/>
              <a:cs typeface="Helvetica Light" charset="0"/>
              <a:sym typeface="Wingdings" pitchFamily="2" charset="2"/>
            </a:endParaRPr>
          </a:p>
        </p:txBody>
      </p:sp>
      <p:sp>
        <p:nvSpPr>
          <p:cNvPr id="187" name="TextBox 186">
            <a:extLst>
              <a:ext uri="{FF2B5EF4-FFF2-40B4-BE49-F238E27FC236}">
                <a16:creationId xmlns:a16="http://schemas.microsoft.com/office/drawing/2014/main" id="{7D83AA46-6340-534F-C411-D1FA516EDC92}"/>
              </a:ext>
            </a:extLst>
          </p:cNvPr>
          <p:cNvSpPr txBox="1"/>
          <p:nvPr/>
        </p:nvSpPr>
        <p:spPr>
          <a:xfrm>
            <a:off x="300332" y="5413473"/>
            <a:ext cx="6003920" cy="1081130"/>
          </a:xfrm>
          <a:prstGeom prst="rect">
            <a:avLst/>
          </a:prstGeom>
          <a:noFill/>
        </p:spPr>
        <p:txBody>
          <a:bodyPr wrap="square">
            <a:spAutoFit/>
          </a:bodyPr>
          <a:lstStyle/>
          <a:p>
            <a:pPr lvl="1">
              <a:lnSpc>
                <a:spcPct val="110000"/>
              </a:lnSpc>
              <a:spcBef>
                <a:spcPct val="50000"/>
              </a:spcBef>
            </a:pPr>
            <a:r>
              <a:rPr lang="en-GB" sz="1200" noProof="0" dirty="0">
                <a:solidFill>
                  <a:schemeClr val="tx1">
                    <a:lumMod val="75000"/>
                    <a:lumOff val="25000"/>
                  </a:schemeClr>
                </a:solidFill>
                <a:latin typeface="Helvetica" pitchFamily="2" charset="0"/>
                <a:cs typeface="Arial" panose="020B0604020202020204" pitchFamily="34" charset="0"/>
              </a:rPr>
              <a:t>High Si density and low e–hole creation energy (3.6 eV vs ~36 eV in gas) enable thin detectors with sufficient signal</a:t>
            </a:r>
          </a:p>
          <a:p>
            <a:pPr lvl="1">
              <a:lnSpc>
                <a:spcPct val="110000"/>
              </a:lnSpc>
              <a:spcBef>
                <a:spcPct val="50000"/>
              </a:spcBef>
            </a:pPr>
            <a:r>
              <a:rPr lang="en-GB" sz="1200" noProof="0" dirty="0">
                <a:solidFill>
                  <a:schemeClr val="tx1">
                    <a:lumMod val="75000"/>
                    <a:lumOff val="25000"/>
                  </a:schemeClr>
                </a:solidFill>
                <a:latin typeface="Helvetica" pitchFamily="2" charset="0"/>
                <a:cs typeface="Arial" panose="020B0604020202020204" pitchFamily="34" charset="0"/>
              </a:rPr>
              <a:t>High mobility of charge carriers in Si allows fast charge collection (~5 ns for e</a:t>
            </a:r>
            <a:r>
              <a:rPr lang="en-GB" sz="1200" baseline="30000" noProof="0" dirty="0">
                <a:solidFill>
                  <a:schemeClr val="tx1">
                    <a:lumMod val="75000"/>
                    <a:lumOff val="25000"/>
                  </a:schemeClr>
                </a:solidFill>
                <a:latin typeface="Helvetica" pitchFamily="2" charset="0"/>
                <a:cs typeface="Arial" panose="020B0604020202020204" pitchFamily="34" charset="0"/>
              </a:rPr>
              <a:t>–</a:t>
            </a:r>
            <a:r>
              <a:rPr lang="en-GB" sz="1200" noProof="0" dirty="0">
                <a:solidFill>
                  <a:schemeClr val="tx1">
                    <a:lumMod val="75000"/>
                    <a:lumOff val="25000"/>
                  </a:schemeClr>
                </a:solidFill>
                <a:latin typeface="Helvetica" pitchFamily="2" charset="0"/>
                <a:cs typeface="Arial" panose="020B0604020202020204" pitchFamily="34" charset="0"/>
              </a:rPr>
              <a:t>) </a:t>
            </a:r>
          </a:p>
          <a:p>
            <a:pPr lvl="1">
              <a:lnSpc>
                <a:spcPct val="110000"/>
              </a:lnSpc>
              <a:spcBef>
                <a:spcPct val="50000"/>
              </a:spcBef>
            </a:pPr>
            <a:r>
              <a:rPr lang="en-GB" sz="1200" noProof="0" dirty="0">
                <a:solidFill>
                  <a:schemeClr val="tx1">
                    <a:lumMod val="75000"/>
                    <a:lumOff val="25000"/>
                  </a:schemeClr>
                </a:solidFill>
                <a:latin typeface="Helvetica" pitchFamily="2" charset="0"/>
                <a:cs typeface="Arial" panose="020B0604020202020204" pitchFamily="34" charset="0"/>
              </a:rPr>
              <a:t>Leakage current (</a:t>
            </a:r>
            <a:r>
              <a:rPr lang="en-GB" sz="1200" noProof="0" dirty="0" err="1">
                <a:solidFill>
                  <a:schemeClr val="tx1">
                    <a:lumMod val="75000"/>
                    <a:lumOff val="25000"/>
                  </a:schemeClr>
                </a:solidFill>
                <a:latin typeface="Helvetica" pitchFamily="2" charset="0"/>
                <a:cs typeface="Arial" panose="020B0604020202020204" pitchFamily="34" charset="0"/>
              </a:rPr>
              <a:t>I</a:t>
            </a:r>
            <a:r>
              <a:rPr lang="en-GB" sz="1200" baseline="-25000" noProof="0" dirty="0" err="1">
                <a:solidFill>
                  <a:schemeClr val="tx1">
                    <a:lumMod val="75000"/>
                    <a:lumOff val="25000"/>
                  </a:schemeClr>
                </a:solidFill>
                <a:latin typeface="Helvetica" pitchFamily="2" charset="0"/>
                <a:cs typeface="Arial" panose="020B0604020202020204" pitchFamily="34" charset="0"/>
              </a:rPr>
              <a:t>leak</a:t>
            </a:r>
            <a:r>
              <a:rPr lang="en-GB" sz="1200" noProof="0" dirty="0">
                <a:solidFill>
                  <a:schemeClr val="tx1">
                    <a:lumMod val="75000"/>
                    <a:lumOff val="25000"/>
                  </a:schemeClr>
                </a:solidFill>
                <a:latin typeface="Helvetica" pitchFamily="2" charset="0"/>
                <a:cs typeface="Arial" panose="020B0604020202020204" pitchFamily="34" charset="0"/>
              </a:rPr>
              <a:t>) from thermally generated carriers suppressed by cooling </a:t>
            </a:r>
          </a:p>
        </p:txBody>
      </p:sp>
      <p:sp>
        <p:nvSpPr>
          <p:cNvPr id="6" name="TextBox 5">
            <a:extLst>
              <a:ext uri="{FF2B5EF4-FFF2-40B4-BE49-F238E27FC236}">
                <a16:creationId xmlns:a16="http://schemas.microsoft.com/office/drawing/2014/main" id="{B110821E-553F-136C-6A89-E2F4E1E8C2A3}"/>
              </a:ext>
            </a:extLst>
          </p:cNvPr>
          <p:cNvSpPr txBox="1"/>
          <p:nvPr/>
        </p:nvSpPr>
        <p:spPr>
          <a:xfrm>
            <a:off x="1435566" y="3199640"/>
            <a:ext cx="1723341" cy="830997"/>
          </a:xfrm>
          <a:prstGeom prst="rect">
            <a:avLst/>
          </a:prstGeom>
          <a:noFill/>
        </p:spPr>
        <p:txBody>
          <a:bodyPr wrap="square" rtlCol="0">
            <a:spAutoFit/>
          </a:bodyPr>
          <a:lstStyle/>
          <a:p>
            <a:pPr>
              <a:spcBef>
                <a:spcPts val="3000"/>
              </a:spcBef>
            </a:pPr>
            <a:r>
              <a:rPr lang="en-GB" sz="1200" noProof="0" dirty="0">
                <a:solidFill>
                  <a:srgbClr val="0070C0"/>
                </a:solidFill>
                <a:latin typeface="Helvetica" pitchFamily="2" charset="0"/>
                <a:ea typeface="Helvetica Light" charset="0"/>
                <a:cs typeface="Helvetica Light" charset="0"/>
                <a:sym typeface="Wingdings" pitchFamily="2" charset="2"/>
              </a:rPr>
              <a:t>Depleted Si:               electric field  separates and collects e–hole pairs (</a:t>
            </a:r>
            <a:r>
              <a:rPr lang="en-GB" sz="1200" noProof="0" dirty="0" err="1">
                <a:solidFill>
                  <a:srgbClr val="0070C0"/>
                </a:solidFill>
                <a:latin typeface="Helvetica" pitchFamily="2" charset="0"/>
                <a:ea typeface="Helvetica Light" charset="0"/>
                <a:cs typeface="Helvetica Light" charset="0"/>
                <a:sym typeface="Wingdings" pitchFamily="2" charset="2"/>
              </a:rPr>
              <a:t>Q</a:t>
            </a:r>
            <a:r>
              <a:rPr lang="en-GB" sz="1200" baseline="-25000" noProof="0" dirty="0" err="1">
                <a:solidFill>
                  <a:srgbClr val="0070C0"/>
                </a:solidFill>
                <a:latin typeface="Helvetica" pitchFamily="2" charset="0"/>
                <a:ea typeface="Helvetica Light" charset="0"/>
                <a:cs typeface="Helvetica Light" charset="0"/>
                <a:sym typeface="Wingdings" pitchFamily="2" charset="2"/>
              </a:rPr>
              <a:t>col</a:t>
            </a:r>
            <a:r>
              <a:rPr lang="en-GB" sz="1200" noProof="0" dirty="0">
                <a:solidFill>
                  <a:srgbClr val="0070C0"/>
                </a:solidFill>
                <a:latin typeface="Helvetica" pitchFamily="2" charset="0"/>
                <a:ea typeface="Helvetica Light" charset="0"/>
                <a:cs typeface="Helvetica Light" charset="0"/>
                <a:sym typeface="Wingdings" pitchFamily="2" charset="2"/>
              </a:rPr>
              <a:t>)</a:t>
            </a:r>
          </a:p>
        </p:txBody>
      </p:sp>
      <p:grpSp>
        <p:nvGrpSpPr>
          <p:cNvPr id="4" name="Group 4">
            <a:extLst>
              <a:ext uri="{FF2B5EF4-FFF2-40B4-BE49-F238E27FC236}">
                <a16:creationId xmlns:a16="http://schemas.microsoft.com/office/drawing/2014/main" id="{45F8178B-E457-3C9E-C5B0-F78B4FD7086B}"/>
              </a:ext>
            </a:extLst>
          </p:cNvPr>
          <p:cNvGrpSpPr>
            <a:grpSpLocks/>
          </p:cNvGrpSpPr>
          <p:nvPr/>
        </p:nvGrpSpPr>
        <p:grpSpPr bwMode="auto">
          <a:xfrm>
            <a:off x="6442234" y="1625600"/>
            <a:ext cx="5216366" cy="4252451"/>
            <a:chOff x="1746" y="686"/>
            <a:chExt cx="3289" cy="3373"/>
          </a:xfrm>
        </p:grpSpPr>
        <p:sp>
          <p:nvSpPr>
            <p:cNvPr id="5" name="Rectangle 5">
              <a:extLst>
                <a:ext uri="{FF2B5EF4-FFF2-40B4-BE49-F238E27FC236}">
                  <a16:creationId xmlns:a16="http://schemas.microsoft.com/office/drawing/2014/main" id="{C7298E47-692E-93EA-1DB4-D8E853E8DD44}"/>
                </a:ext>
              </a:extLst>
            </p:cNvPr>
            <p:cNvSpPr>
              <a:spLocks noChangeArrowheads="1"/>
            </p:cNvSpPr>
            <p:nvPr/>
          </p:nvSpPr>
          <p:spPr bwMode="auto">
            <a:xfrm>
              <a:off x="1746" y="686"/>
              <a:ext cx="3289" cy="3373"/>
            </a:xfrm>
            <a:prstGeom prst="rect">
              <a:avLst/>
            </a:prstGeom>
            <a:solidFill>
              <a:srgbClr val="FFFFFF"/>
            </a:solidFill>
            <a:ln w="3175" algn="ctr">
              <a:solidFill>
                <a:srgbClr val="808080"/>
              </a:solidFill>
              <a:miter lim="800000"/>
              <a:headEnd/>
              <a:tailEnd/>
            </a:ln>
            <a:effectLst/>
          </p:spPr>
          <p:txBody>
            <a:bodyPr lIns="90000" tIns="46800" rIns="90000" bIns="46800" anchor="ctr">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Arial" panose="020B0604020202020204" pitchFamily="34" charset="0"/>
              </a:endParaRPr>
            </a:p>
          </p:txBody>
        </p:sp>
        <p:pic>
          <p:nvPicPr>
            <p:cNvPr id="7" name="Picture 6">
              <a:extLst>
                <a:ext uri="{FF2B5EF4-FFF2-40B4-BE49-F238E27FC236}">
                  <a16:creationId xmlns:a16="http://schemas.microsoft.com/office/drawing/2014/main" id="{6E969C43-BFE1-2D4E-AAF0-5A6E71B57F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705" r="1897"/>
            <a:stretch>
              <a:fillRect/>
            </a:stretch>
          </p:blipFill>
          <p:spPr bwMode="auto">
            <a:xfrm>
              <a:off x="1774" y="764"/>
              <a:ext cx="3174" cy="323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a:extLst>
                <a:ext uri="{FF2B5EF4-FFF2-40B4-BE49-F238E27FC236}">
                  <a16:creationId xmlns:a16="http://schemas.microsoft.com/office/drawing/2014/main" id="{1E2DFE04-B5DB-36DD-637B-94E6AAF0EA88}"/>
                </a:ext>
              </a:extLst>
            </p:cNvPr>
            <p:cNvSpPr>
              <a:spLocks noChangeArrowheads="1"/>
            </p:cNvSpPr>
            <p:nvPr/>
          </p:nvSpPr>
          <p:spPr bwMode="auto">
            <a:xfrm>
              <a:off x="1760" y="1735"/>
              <a:ext cx="213" cy="964"/>
            </a:xfrm>
            <a:prstGeom prst="rect">
              <a:avLst/>
            </a:prstGeom>
            <a:solidFill>
              <a:srgbClr val="FFFFFF"/>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Arial" panose="020B0604020202020204" pitchFamily="34" charset="0"/>
              </a:endParaRPr>
            </a:p>
          </p:txBody>
        </p:sp>
        <p:sp>
          <p:nvSpPr>
            <p:cNvPr id="22" name="Rectangle 8">
              <a:extLst>
                <a:ext uri="{FF2B5EF4-FFF2-40B4-BE49-F238E27FC236}">
                  <a16:creationId xmlns:a16="http://schemas.microsoft.com/office/drawing/2014/main" id="{EB4D89D7-9AF5-79FD-71FD-2366A6214ECD}"/>
                </a:ext>
              </a:extLst>
            </p:cNvPr>
            <p:cNvSpPr>
              <a:spLocks noChangeArrowheads="1"/>
            </p:cNvSpPr>
            <p:nvPr/>
          </p:nvSpPr>
          <p:spPr bwMode="auto">
            <a:xfrm rot="16200000">
              <a:off x="4148" y="127"/>
              <a:ext cx="213" cy="1446"/>
            </a:xfrm>
            <a:prstGeom prst="rect">
              <a:avLst/>
            </a:prstGeom>
            <a:solidFill>
              <a:srgbClr val="FFFFFF"/>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Arial" panose="020B0604020202020204" pitchFamily="34" charset="0"/>
              </a:endParaRPr>
            </a:p>
          </p:txBody>
        </p:sp>
      </p:grpSp>
      <p:sp>
        <p:nvSpPr>
          <p:cNvPr id="23" name="TextBox 22">
            <a:extLst>
              <a:ext uri="{FF2B5EF4-FFF2-40B4-BE49-F238E27FC236}">
                <a16:creationId xmlns:a16="http://schemas.microsoft.com/office/drawing/2014/main" id="{8CB854F6-5BCD-A0D1-2BA9-F45FFE36F37B}"/>
              </a:ext>
            </a:extLst>
          </p:cNvPr>
          <p:cNvSpPr txBox="1"/>
          <p:nvPr/>
        </p:nvSpPr>
        <p:spPr>
          <a:xfrm>
            <a:off x="6350776" y="1134572"/>
            <a:ext cx="5587224" cy="477054"/>
          </a:xfrm>
          <a:prstGeom prst="rect">
            <a:avLst/>
          </a:prstGeom>
          <a:noFill/>
        </p:spPr>
        <p:txBody>
          <a:bodyPr wrap="square" rtlCol="0">
            <a:spAutoFit/>
          </a:bodyPr>
          <a:lstStyle/>
          <a:p>
            <a:pPr marL="0" algn="l">
              <a:spcBef>
                <a:spcPts val="3000"/>
              </a:spcBef>
            </a:pPr>
            <a:r>
              <a:rPr lang="en-GB" sz="14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Example: ATLAS silicon pixel module </a:t>
            </a:r>
            <a:r>
              <a:rPr lang="en-GB" sz="11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(16 FE chips, 2880 channels / chip)</a:t>
            </a:r>
            <a:r>
              <a:rPr lang="en-GB" sz="14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a:t>
            </a:r>
            <a:r>
              <a:rPr lang="en-GB" sz="11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(“hybrid” technology: separate FE chips and sensor bump-bonded together)</a:t>
            </a:r>
            <a:endParaRPr lang="en-GB" sz="14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endParaRPr>
          </a:p>
        </p:txBody>
      </p:sp>
      <p:grpSp>
        <p:nvGrpSpPr>
          <p:cNvPr id="9" name="Group 8">
            <a:extLst>
              <a:ext uri="{FF2B5EF4-FFF2-40B4-BE49-F238E27FC236}">
                <a16:creationId xmlns:a16="http://schemas.microsoft.com/office/drawing/2014/main" id="{E8E261D4-6249-F604-1BD9-77AAD6DE2777}"/>
              </a:ext>
            </a:extLst>
          </p:cNvPr>
          <p:cNvGrpSpPr/>
          <p:nvPr/>
        </p:nvGrpSpPr>
        <p:grpSpPr>
          <a:xfrm>
            <a:off x="623286" y="1170311"/>
            <a:ext cx="11174027" cy="3284538"/>
            <a:chOff x="623286" y="1170311"/>
            <a:chExt cx="11174027" cy="3284538"/>
          </a:xfrm>
        </p:grpSpPr>
        <p:sp>
          <p:nvSpPr>
            <p:cNvPr id="10" name="Rectangle 9">
              <a:extLst>
                <a:ext uri="{FF2B5EF4-FFF2-40B4-BE49-F238E27FC236}">
                  <a16:creationId xmlns:a16="http://schemas.microsoft.com/office/drawing/2014/main" id="{E13A57C9-1B0F-E18D-64FE-5108B6254FED}"/>
                </a:ext>
              </a:extLst>
            </p:cNvPr>
            <p:cNvSpPr/>
            <p:nvPr/>
          </p:nvSpPr>
          <p:spPr>
            <a:xfrm>
              <a:off x="623286" y="1170311"/>
              <a:ext cx="11174027" cy="3284538"/>
            </a:xfrm>
            <a:prstGeom prst="rect">
              <a:avLst/>
            </a:prstGeom>
            <a:solidFill>
              <a:schemeClr val="bg1"/>
            </a:solidFill>
            <a:ln>
              <a:solidFill>
                <a:srgbClr val="C00000"/>
              </a:solidFill>
            </a:ln>
          </p:spPr>
          <p:txBody>
            <a:bodyPr wrap="square" rtlCol="0" anchor="ctr">
              <a:spAutoFit/>
            </a:bodyPr>
            <a:lstStyle/>
            <a:p>
              <a:pPr algn="l"/>
              <a:endParaRPr lang="en-GB" sz="1600" noProof="0" dirty="0">
                <a:latin typeface="Helvetica" pitchFamily="2" charset="0"/>
              </a:endParaRPr>
            </a:p>
          </p:txBody>
        </p:sp>
        <p:pic>
          <p:nvPicPr>
            <p:cNvPr id="11" name="Picture 10">
              <a:extLst>
                <a:ext uri="{FF2B5EF4-FFF2-40B4-BE49-F238E27FC236}">
                  <a16:creationId xmlns:a16="http://schemas.microsoft.com/office/drawing/2014/main" id="{806557D8-ADD4-79B6-BA45-1C02AB9C734E}"/>
                </a:ext>
              </a:extLst>
            </p:cNvPr>
            <p:cNvPicPr>
              <a:picLocks noChangeAspect="1"/>
            </p:cNvPicPr>
            <p:nvPr/>
          </p:nvPicPr>
          <p:blipFill>
            <a:blip r:embed="rId5"/>
            <a:srcRect l="13472" t="9560" r="12255" b="71091"/>
            <a:stretch>
              <a:fillRect/>
            </a:stretch>
          </p:blipFill>
          <p:spPr>
            <a:xfrm>
              <a:off x="652180" y="1180829"/>
              <a:ext cx="7406475" cy="2730376"/>
            </a:xfrm>
            <a:prstGeom prst="rect">
              <a:avLst/>
            </a:prstGeom>
          </p:spPr>
        </p:pic>
        <p:sp>
          <p:nvSpPr>
            <p:cNvPr id="12" name="TextBox 11">
              <a:extLst>
                <a:ext uri="{FF2B5EF4-FFF2-40B4-BE49-F238E27FC236}">
                  <a16:creationId xmlns:a16="http://schemas.microsoft.com/office/drawing/2014/main" id="{98BFC371-8BA3-11A8-EB4A-B71911CB348F}"/>
                </a:ext>
              </a:extLst>
            </p:cNvPr>
            <p:cNvSpPr txBox="1"/>
            <p:nvPr/>
          </p:nvSpPr>
          <p:spPr>
            <a:xfrm>
              <a:off x="699487" y="3907993"/>
              <a:ext cx="10573568" cy="430887"/>
            </a:xfrm>
            <a:prstGeom prst="rect">
              <a:avLst/>
            </a:prstGeom>
            <a:noFill/>
          </p:spPr>
          <p:txBody>
            <a:bodyPr wrap="square" rtlCol="0">
              <a:spAutoFit/>
            </a:bodyPr>
            <a:lstStyle/>
            <a:p>
              <a:pPr>
                <a:spcBef>
                  <a:spcPts val="3000"/>
                </a:spcBef>
              </a:pPr>
              <a:r>
                <a:rPr lang="en-GB"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R</a:t>
              </a:r>
              <a:r>
                <a:rPr lang="en-GB" sz="1100" noProof="0" dirty="0" err="1">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eadout</a:t>
              </a:r>
              <a:r>
                <a:rPr lang="en-GB" sz="11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ASIC combines an </a:t>
              </a:r>
              <a:r>
                <a:rPr lang="en-GB" sz="1100" noProof="0" dirty="0" err="1">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analog</a:t>
              </a:r>
              <a:r>
                <a:rPr lang="en-GB" sz="11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front-end (charge-sensitive preamplifier, feedback, discriminator, threshold tuning and calibration injection) that converts the tiny sensor charge into a digital hit signal, followed by digital logic for TOT digitization, time stamping, buffering, triggering and data readout </a:t>
              </a:r>
              <a:r>
                <a:rPr lang="en-GB" sz="10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a:t>
              </a:r>
              <a:r>
                <a:rPr lang="en-GB" sz="10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hlinkClick r:id="rId6"/>
                </a:rPr>
                <a:t>link to figure</a:t>
              </a:r>
              <a:r>
                <a:rPr lang="en-GB" sz="10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RD53 chip]</a:t>
              </a:r>
              <a:endParaRPr lang="en-GB" sz="11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endParaRPr>
            </a:p>
          </p:txBody>
        </p:sp>
        <p:pic>
          <p:nvPicPr>
            <p:cNvPr id="13" name="Picture 12">
              <a:extLst>
                <a:ext uri="{FF2B5EF4-FFF2-40B4-BE49-F238E27FC236}">
                  <a16:creationId xmlns:a16="http://schemas.microsoft.com/office/drawing/2014/main" id="{442370F6-B453-7228-1E02-F0C5DD1605E5}"/>
                </a:ext>
              </a:extLst>
            </p:cNvPr>
            <p:cNvPicPr>
              <a:picLocks noChangeAspect="1"/>
            </p:cNvPicPr>
            <p:nvPr/>
          </p:nvPicPr>
          <p:blipFill>
            <a:blip r:embed="rId7"/>
            <a:stretch>
              <a:fillRect/>
            </a:stretch>
          </p:blipFill>
          <p:spPr>
            <a:xfrm>
              <a:off x="8836002" y="1330420"/>
              <a:ext cx="2228923" cy="2379459"/>
            </a:xfrm>
            <a:prstGeom prst="rect">
              <a:avLst/>
            </a:prstGeom>
          </p:spPr>
        </p:pic>
      </p:grpSp>
    </p:spTree>
    <p:extLst>
      <p:ext uri="{BB962C8B-B14F-4D97-AF65-F5344CB8AC3E}">
        <p14:creationId xmlns:p14="http://schemas.microsoft.com/office/powerpoint/2010/main" val="302671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201C7-D732-0BF9-A3D5-260DD985755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A83C38-791C-4F68-53AF-C8D0FB905BE0}"/>
              </a:ext>
            </a:extLst>
          </p:cNvPr>
          <p:cNvSpPr>
            <a:spLocks noGrp="1"/>
          </p:cNvSpPr>
          <p:nvPr>
            <p:ph type="sldNum" sz="quarter" idx="4"/>
          </p:nvPr>
        </p:nvSpPr>
        <p:spPr/>
        <p:txBody>
          <a:bodyPr/>
          <a:lstStyle/>
          <a:p>
            <a:pPr>
              <a:defRPr/>
            </a:pPr>
            <a:fld id="{611C2F03-9E95-40C9-A99F-3C4F7EE8CF2A}" type="slidenum">
              <a:rPr lang="en-GB" noProof="0" smtClean="0"/>
              <a:pPr>
                <a:defRPr/>
              </a:pPr>
              <a:t>16</a:t>
            </a:fld>
            <a:endParaRPr lang="en-GB" noProof="0" dirty="0"/>
          </a:p>
        </p:txBody>
      </p:sp>
      <p:sp>
        <p:nvSpPr>
          <p:cNvPr id="3" name="TextBox 2">
            <a:extLst>
              <a:ext uri="{FF2B5EF4-FFF2-40B4-BE49-F238E27FC236}">
                <a16:creationId xmlns:a16="http://schemas.microsoft.com/office/drawing/2014/main" id="{9207CCCA-27CF-ACF8-A3D9-8C2B45FE4680}"/>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Particle detector basics — Charged particle measurement</a:t>
            </a:r>
            <a:endParaRPr lang="en-GB" sz="2800" noProof="0" dirty="0">
              <a:solidFill>
                <a:srgbClr val="0D7FBF"/>
              </a:solidFill>
              <a:latin typeface="Helvetica Light" pitchFamily="2" charset="0"/>
              <a:ea typeface="Trebuchet MS" pitchFamily="-84" charset="0"/>
              <a:cs typeface="Helvetica Light"/>
            </a:endParaRPr>
          </a:p>
        </p:txBody>
      </p:sp>
      <p:grpSp>
        <p:nvGrpSpPr>
          <p:cNvPr id="121" name="Group 120">
            <a:extLst>
              <a:ext uri="{FF2B5EF4-FFF2-40B4-BE49-F238E27FC236}">
                <a16:creationId xmlns:a16="http://schemas.microsoft.com/office/drawing/2014/main" id="{2A6875BE-A4F1-4A4B-6238-BE7AC86B9D7C}"/>
              </a:ext>
            </a:extLst>
          </p:cNvPr>
          <p:cNvGrpSpPr/>
          <p:nvPr/>
        </p:nvGrpSpPr>
        <p:grpSpPr>
          <a:xfrm>
            <a:off x="558582" y="1674485"/>
            <a:ext cx="4768850" cy="3287712"/>
            <a:chOff x="2088073" y="1785144"/>
            <a:chExt cx="4768850" cy="3287712"/>
          </a:xfrm>
        </p:grpSpPr>
        <p:pic>
          <p:nvPicPr>
            <p:cNvPr id="122" name="Picture 211">
              <a:extLst>
                <a:ext uri="{FF2B5EF4-FFF2-40B4-BE49-F238E27FC236}">
                  <a16:creationId xmlns:a16="http://schemas.microsoft.com/office/drawing/2014/main" id="{71FA0B1C-6D7E-EE55-27FF-7C069D4965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9048" y="1785144"/>
              <a:ext cx="4587875" cy="32845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 name="Rectangle 212">
              <a:extLst>
                <a:ext uri="{FF2B5EF4-FFF2-40B4-BE49-F238E27FC236}">
                  <a16:creationId xmlns:a16="http://schemas.microsoft.com/office/drawing/2014/main" id="{52AFB563-2506-933C-8CB3-20C30751FA11}"/>
                </a:ext>
              </a:extLst>
            </p:cNvPr>
            <p:cNvSpPr>
              <a:spLocks noChangeArrowheads="1"/>
            </p:cNvSpPr>
            <p:nvPr/>
          </p:nvSpPr>
          <p:spPr bwMode="auto">
            <a:xfrm>
              <a:off x="2223011" y="2775744"/>
              <a:ext cx="269875" cy="17557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24" name="Rectangle 213">
              <a:extLst>
                <a:ext uri="{FF2B5EF4-FFF2-40B4-BE49-F238E27FC236}">
                  <a16:creationId xmlns:a16="http://schemas.microsoft.com/office/drawing/2014/main" id="{56A1A330-AE39-491B-6C15-C6A547214FA1}"/>
                </a:ext>
              </a:extLst>
            </p:cNvPr>
            <p:cNvSpPr>
              <a:spLocks noChangeArrowheads="1"/>
            </p:cNvSpPr>
            <p:nvPr/>
          </p:nvSpPr>
          <p:spPr bwMode="auto">
            <a:xfrm>
              <a:off x="5688523" y="2450306"/>
              <a:ext cx="269875" cy="1687512"/>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5" name="Rectangle 214">
              <a:extLst>
                <a:ext uri="{FF2B5EF4-FFF2-40B4-BE49-F238E27FC236}">
                  <a16:creationId xmlns:a16="http://schemas.microsoft.com/office/drawing/2014/main" id="{67B3CCE3-0144-080E-72F2-67BE2E3B9792}"/>
                </a:ext>
              </a:extLst>
            </p:cNvPr>
            <p:cNvSpPr>
              <a:spLocks noChangeArrowheads="1"/>
            </p:cNvSpPr>
            <p:nvPr/>
          </p:nvSpPr>
          <p:spPr bwMode="auto">
            <a:xfrm>
              <a:off x="3439036" y="3136106"/>
              <a:ext cx="1373188" cy="2698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6" name="Text Box 215">
              <a:extLst>
                <a:ext uri="{FF2B5EF4-FFF2-40B4-BE49-F238E27FC236}">
                  <a16:creationId xmlns:a16="http://schemas.microsoft.com/office/drawing/2014/main" id="{13459861-C6BA-46D3-DDD0-BDC1EB6A4EF1}"/>
                </a:ext>
              </a:extLst>
            </p:cNvPr>
            <p:cNvSpPr txBox="1">
              <a:spLocks noChangeArrowheads="1"/>
            </p:cNvSpPr>
            <p:nvPr/>
          </p:nvSpPr>
          <p:spPr bwMode="auto">
            <a:xfrm>
              <a:off x="2088073" y="3182144"/>
              <a:ext cx="666750" cy="46384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chemeClr val="accent2"/>
                  </a:solidFill>
                  <a:latin typeface="Helvetica" pitchFamily="2" charset="0"/>
                </a:rPr>
                <a:t> O(300  </a:t>
              </a:r>
            </a:p>
            <a:p>
              <a:r>
                <a:rPr lang="en-GB" sz="1200" noProof="0" dirty="0">
                  <a:solidFill>
                    <a:schemeClr val="accent2"/>
                  </a:solidFill>
                  <a:latin typeface="Helvetica" pitchFamily="2" charset="0"/>
                  <a:sym typeface="Symbol" pitchFamily="2" charset="2"/>
                </a:rPr>
                <a:t>    m)</a:t>
              </a:r>
            </a:p>
          </p:txBody>
        </p:sp>
        <p:sp>
          <p:nvSpPr>
            <p:cNvPr id="127" name="Rectangle 216">
              <a:extLst>
                <a:ext uri="{FF2B5EF4-FFF2-40B4-BE49-F238E27FC236}">
                  <a16:creationId xmlns:a16="http://schemas.microsoft.com/office/drawing/2014/main" id="{AD259CC4-AC74-586D-7564-FD9A53B8B13B}"/>
                </a:ext>
              </a:extLst>
            </p:cNvPr>
            <p:cNvSpPr>
              <a:spLocks noChangeArrowheads="1"/>
            </p:cNvSpPr>
            <p:nvPr/>
          </p:nvSpPr>
          <p:spPr bwMode="auto">
            <a:xfrm>
              <a:off x="5328161" y="4620419"/>
              <a:ext cx="450850" cy="2254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8" name="Rectangle 217">
              <a:extLst>
                <a:ext uri="{FF2B5EF4-FFF2-40B4-BE49-F238E27FC236}">
                  <a16:creationId xmlns:a16="http://schemas.microsoft.com/office/drawing/2014/main" id="{0D5E23EC-E15F-546D-1146-9537618A149E}"/>
                </a:ext>
              </a:extLst>
            </p:cNvPr>
            <p:cNvSpPr>
              <a:spLocks noChangeArrowheads="1"/>
            </p:cNvSpPr>
            <p:nvPr/>
          </p:nvSpPr>
          <p:spPr bwMode="auto">
            <a:xfrm>
              <a:off x="4474086" y="3361531"/>
              <a:ext cx="450850" cy="2254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29" name="Rectangle 218">
              <a:extLst>
                <a:ext uri="{FF2B5EF4-FFF2-40B4-BE49-F238E27FC236}">
                  <a16:creationId xmlns:a16="http://schemas.microsoft.com/office/drawing/2014/main" id="{7F07525F-A530-82E4-BCAB-E28712F40F6B}"/>
                </a:ext>
              </a:extLst>
            </p:cNvPr>
            <p:cNvSpPr>
              <a:spLocks noChangeArrowheads="1"/>
            </p:cNvSpPr>
            <p:nvPr/>
          </p:nvSpPr>
          <p:spPr bwMode="auto">
            <a:xfrm>
              <a:off x="4910648" y="2659856"/>
              <a:ext cx="450850" cy="2254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0" name="Rectangle 219">
              <a:extLst>
                <a:ext uri="{FF2B5EF4-FFF2-40B4-BE49-F238E27FC236}">
                  <a16:creationId xmlns:a16="http://schemas.microsoft.com/office/drawing/2014/main" id="{4135E205-21BB-FCEA-1967-BA50DF7E5D85}"/>
                </a:ext>
              </a:extLst>
            </p:cNvPr>
            <p:cNvSpPr>
              <a:spLocks noChangeArrowheads="1"/>
            </p:cNvSpPr>
            <p:nvPr/>
          </p:nvSpPr>
          <p:spPr bwMode="auto">
            <a:xfrm>
              <a:off x="2943736" y="2450306"/>
              <a:ext cx="2835275" cy="1698625"/>
            </a:xfrm>
            <a:prstGeom prst="rect">
              <a:avLst/>
            </a:prstGeom>
            <a:solidFill>
              <a:srgbClr val="E1F0FF"/>
            </a:solidFill>
            <a:ln>
              <a:noFill/>
            </a:ln>
            <a:effectLst/>
            <a:extLst>
              <a:ext uri="{91240B29-F687-4F45-9708-019B960494DF}">
                <a14:hiddenLine xmlns:a14="http://schemas.microsoft.com/office/drawing/2010/main" w="3175"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1" name="Rectangle 220">
              <a:extLst>
                <a:ext uri="{FF2B5EF4-FFF2-40B4-BE49-F238E27FC236}">
                  <a16:creationId xmlns:a16="http://schemas.microsoft.com/office/drawing/2014/main" id="{5A4714D9-55F1-65C2-3DCC-FDF86010FAF3}"/>
                </a:ext>
              </a:extLst>
            </p:cNvPr>
            <p:cNvSpPr>
              <a:spLocks noChangeArrowheads="1"/>
            </p:cNvSpPr>
            <p:nvPr/>
          </p:nvSpPr>
          <p:spPr bwMode="auto">
            <a:xfrm>
              <a:off x="2943736" y="4148931"/>
              <a:ext cx="2835275" cy="112712"/>
            </a:xfrm>
            <a:prstGeom prst="rect">
              <a:avLst/>
            </a:prstGeom>
            <a:solidFill>
              <a:srgbClr val="BDDEFF"/>
            </a:solidFill>
            <a:ln w="317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2" name="Rectangle 221">
              <a:extLst>
                <a:ext uri="{FF2B5EF4-FFF2-40B4-BE49-F238E27FC236}">
                  <a16:creationId xmlns:a16="http://schemas.microsoft.com/office/drawing/2014/main" id="{179965FA-00CF-9357-7CF0-CB2D702AE387}"/>
                </a:ext>
              </a:extLst>
            </p:cNvPr>
            <p:cNvSpPr>
              <a:spLocks noChangeArrowheads="1"/>
            </p:cNvSpPr>
            <p:nvPr/>
          </p:nvSpPr>
          <p:spPr bwMode="auto">
            <a:xfrm>
              <a:off x="4113723" y="2448719"/>
              <a:ext cx="482600" cy="111125"/>
            </a:xfrm>
            <a:prstGeom prst="rect">
              <a:avLst/>
            </a:prstGeom>
            <a:solidFill>
              <a:srgbClr val="FFD9B3"/>
            </a:solidFill>
            <a:ln w="317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3" name="Rectangle 222">
              <a:extLst>
                <a:ext uri="{FF2B5EF4-FFF2-40B4-BE49-F238E27FC236}">
                  <a16:creationId xmlns:a16="http://schemas.microsoft.com/office/drawing/2014/main" id="{025186ED-C278-0035-C1E7-A857B22F70EA}"/>
                </a:ext>
              </a:extLst>
            </p:cNvPr>
            <p:cNvSpPr>
              <a:spLocks noChangeArrowheads="1"/>
            </p:cNvSpPr>
            <p:nvPr/>
          </p:nvSpPr>
          <p:spPr bwMode="auto">
            <a:xfrm>
              <a:off x="5082098" y="2448719"/>
              <a:ext cx="471488" cy="111125"/>
            </a:xfrm>
            <a:prstGeom prst="rect">
              <a:avLst/>
            </a:prstGeom>
            <a:solidFill>
              <a:srgbClr val="FFD9B3"/>
            </a:solidFill>
            <a:ln w="317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4" name="Rectangle 223">
              <a:extLst>
                <a:ext uri="{FF2B5EF4-FFF2-40B4-BE49-F238E27FC236}">
                  <a16:creationId xmlns:a16="http://schemas.microsoft.com/office/drawing/2014/main" id="{31FFA403-1906-E7BA-BCFD-C124C6B8E9F3}"/>
                </a:ext>
              </a:extLst>
            </p:cNvPr>
            <p:cNvSpPr>
              <a:spLocks noChangeArrowheads="1"/>
            </p:cNvSpPr>
            <p:nvPr/>
          </p:nvSpPr>
          <p:spPr bwMode="auto">
            <a:xfrm>
              <a:off x="5112261" y="4379119"/>
              <a:ext cx="882650" cy="458787"/>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5" name="Rectangle 224">
              <a:extLst>
                <a:ext uri="{FF2B5EF4-FFF2-40B4-BE49-F238E27FC236}">
                  <a16:creationId xmlns:a16="http://schemas.microsoft.com/office/drawing/2014/main" id="{B6BE6D55-877B-EAC2-FBCA-F22BE5936403}"/>
                </a:ext>
              </a:extLst>
            </p:cNvPr>
            <p:cNvSpPr>
              <a:spLocks noChangeArrowheads="1"/>
            </p:cNvSpPr>
            <p:nvPr/>
          </p:nvSpPr>
          <p:spPr bwMode="auto">
            <a:xfrm>
              <a:off x="4543936" y="1994694"/>
              <a:ext cx="203200" cy="32385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6" name="Rectangle 225">
              <a:extLst>
                <a:ext uri="{FF2B5EF4-FFF2-40B4-BE49-F238E27FC236}">
                  <a16:creationId xmlns:a16="http://schemas.microsoft.com/office/drawing/2014/main" id="{E18ADFD8-2192-588F-91A4-D30C9DF0808B}"/>
                </a:ext>
              </a:extLst>
            </p:cNvPr>
            <p:cNvSpPr>
              <a:spLocks noChangeArrowheads="1"/>
            </p:cNvSpPr>
            <p:nvPr/>
          </p:nvSpPr>
          <p:spPr bwMode="auto">
            <a:xfrm>
              <a:off x="5823461" y="3901281"/>
              <a:ext cx="882650" cy="3587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7" name="Line 226">
              <a:extLst>
                <a:ext uri="{FF2B5EF4-FFF2-40B4-BE49-F238E27FC236}">
                  <a16:creationId xmlns:a16="http://schemas.microsoft.com/office/drawing/2014/main" id="{B076C75E-9BD5-53CD-C4B3-4BF9E2539A6C}"/>
                </a:ext>
              </a:extLst>
            </p:cNvPr>
            <p:cNvSpPr>
              <a:spLocks noChangeShapeType="1"/>
            </p:cNvSpPr>
            <p:nvPr/>
          </p:nvSpPr>
          <p:spPr bwMode="auto">
            <a:xfrm>
              <a:off x="2943736" y="2326481"/>
              <a:ext cx="0" cy="2024062"/>
            </a:xfrm>
            <a:prstGeom prst="line">
              <a:avLst/>
            </a:prstGeom>
            <a:noFill/>
            <a:ln w="31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38" name="Text Box 227">
              <a:extLst>
                <a:ext uri="{FF2B5EF4-FFF2-40B4-BE49-F238E27FC236}">
                  <a16:creationId xmlns:a16="http://schemas.microsoft.com/office/drawing/2014/main" id="{89944B09-5C94-0228-2BB1-575C1E8A6F2A}"/>
                </a:ext>
              </a:extLst>
            </p:cNvPr>
            <p:cNvSpPr txBox="1">
              <a:spLocks noChangeArrowheads="1"/>
            </p:cNvSpPr>
            <p:nvPr/>
          </p:nvSpPr>
          <p:spPr bwMode="auto">
            <a:xfrm>
              <a:off x="5958398" y="3940969"/>
              <a:ext cx="765175" cy="27918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chemeClr val="accent2"/>
                  </a:solidFill>
                  <a:latin typeface="Helvetica" pitchFamily="2" charset="0"/>
                </a:rPr>
                <a:t>n</a:t>
              </a:r>
              <a:r>
                <a:rPr lang="en-GB" sz="1200" baseline="30000" noProof="0" dirty="0">
                  <a:solidFill>
                    <a:schemeClr val="accent2"/>
                  </a:solidFill>
                  <a:latin typeface="Helvetica" pitchFamily="2" charset="0"/>
                </a:rPr>
                <a:t>+</a:t>
              </a:r>
              <a:r>
                <a:rPr lang="en-GB" sz="1200" noProof="0" dirty="0">
                  <a:solidFill>
                    <a:schemeClr val="accent2"/>
                  </a:solidFill>
                  <a:latin typeface="Helvetica" pitchFamily="2" charset="0"/>
                </a:rPr>
                <a:t> type</a:t>
              </a:r>
              <a:endParaRPr lang="en-GB" sz="1200" noProof="0" dirty="0">
                <a:solidFill>
                  <a:schemeClr val="accent2"/>
                </a:solidFill>
                <a:latin typeface="Helvetica" pitchFamily="2" charset="0"/>
                <a:sym typeface="Symbol" pitchFamily="2" charset="2"/>
              </a:endParaRPr>
            </a:p>
          </p:txBody>
        </p:sp>
        <p:sp>
          <p:nvSpPr>
            <p:cNvPr id="139" name="Line 228">
              <a:extLst>
                <a:ext uri="{FF2B5EF4-FFF2-40B4-BE49-F238E27FC236}">
                  <a16:creationId xmlns:a16="http://schemas.microsoft.com/office/drawing/2014/main" id="{ADFC14B0-15C1-B900-D749-07CDC1FBFD64}"/>
                </a:ext>
              </a:extLst>
            </p:cNvPr>
            <p:cNvSpPr>
              <a:spLocks noChangeShapeType="1"/>
            </p:cNvSpPr>
            <p:nvPr/>
          </p:nvSpPr>
          <p:spPr bwMode="auto">
            <a:xfrm flipV="1">
              <a:off x="5779011" y="4080669"/>
              <a:ext cx="225425" cy="90487"/>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0" name="Text Box 229">
              <a:extLst>
                <a:ext uri="{FF2B5EF4-FFF2-40B4-BE49-F238E27FC236}">
                  <a16:creationId xmlns:a16="http://schemas.microsoft.com/office/drawing/2014/main" id="{D3325260-F56B-D814-1ECF-3D3C6710A081}"/>
                </a:ext>
              </a:extLst>
            </p:cNvPr>
            <p:cNvSpPr txBox="1">
              <a:spLocks noChangeArrowheads="1"/>
            </p:cNvSpPr>
            <p:nvPr/>
          </p:nvSpPr>
          <p:spPr bwMode="auto">
            <a:xfrm>
              <a:off x="5980623" y="3136106"/>
              <a:ext cx="765175" cy="463846"/>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chemeClr val="accent2"/>
                  </a:solidFill>
                  <a:latin typeface="Helvetica" pitchFamily="2" charset="0"/>
                </a:rPr>
                <a:t>n type bulk</a:t>
              </a:r>
              <a:endParaRPr lang="en-GB" sz="1200" noProof="0" dirty="0">
                <a:solidFill>
                  <a:schemeClr val="accent2"/>
                </a:solidFill>
                <a:latin typeface="Helvetica" pitchFamily="2" charset="0"/>
                <a:sym typeface="Symbol" pitchFamily="2" charset="2"/>
              </a:endParaRPr>
            </a:p>
          </p:txBody>
        </p:sp>
        <p:sp>
          <p:nvSpPr>
            <p:cNvPr id="141" name="Line 230">
              <a:extLst>
                <a:ext uri="{FF2B5EF4-FFF2-40B4-BE49-F238E27FC236}">
                  <a16:creationId xmlns:a16="http://schemas.microsoft.com/office/drawing/2014/main" id="{EFB3E20C-FE50-760E-A582-160E8847CA06}"/>
                </a:ext>
              </a:extLst>
            </p:cNvPr>
            <p:cNvSpPr>
              <a:spLocks noChangeShapeType="1"/>
            </p:cNvSpPr>
            <p:nvPr/>
          </p:nvSpPr>
          <p:spPr bwMode="auto">
            <a:xfrm flipV="1">
              <a:off x="5553586" y="3293269"/>
              <a:ext cx="45085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2" name="Rectangle 231">
              <a:extLst>
                <a:ext uri="{FF2B5EF4-FFF2-40B4-BE49-F238E27FC236}">
                  <a16:creationId xmlns:a16="http://schemas.microsoft.com/office/drawing/2014/main" id="{8D548972-5980-623C-5093-5577B9D5560A}"/>
                </a:ext>
              </a:extLst>
            </p:cNvPr>
            <p:cNvSpPr>
              <a:spLocks noChangeArrowheads="1"/>
            </p:cNvSpPr>
            <p:nvPr/>
          </p:nvSpPr>
          <p:spPr bwMode="auto">
            <a:xfrm>
              <a:off x="5869498" y="2370931"/>
              <a:ext cx="882650" cy="35877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3" name="Text Box 232">
              <a:extLst>
                <a:ext uri="{FF2B5EF4-FFF2-40B4-BE49-F238E27FC236}">
                  <a16:creationId xmlns:a16="http://schemas.microsoft.com/office/drawing/2014/main" id="{97F24EE1-EED0-9646-0250-47DAF50BBCBD}"/>
                </a:ext>
              </a:extLst>
            </p:cNvPr>
            <p:cNvSpPr txBox="1">
              <a:spLocks noChangeArrowheads="1"/>
            </p:cNvSpPr>
            <p:nvPr/>
          </p:nvSpPr>
          <p:spPr bwMode="auto">
            <a:xfrm>
              <a:off x="5980623" y="2359819"/>
              <a:ext cx="765175" cy="27918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rgbClr val="FF0000"/>
                  </a:solidFill>
                  <a:latin typeface="Helvetica" pitchFamily="2" charset="0"/>
                </a:rPr>
                <a:t>p</a:t>
              </a:r>
              <a:r>
                <a:rPr lang="en-GB" sz="1200" baseline="30000" noProof="0" dirty="0">
                  <a:solidFill>
                    <a:srgbClr val="FF0000"/>
                  </a:solidFill>
                  <a:latin typeface="Helvetica" pitchFamily="2" charset="0"/>
                </a:rPr>
                <a:t>+</a:t>
              </a:r>
              <a:r>
                <a:rPr lang="en-GB" sz="1200" noProof="0" dirty="0">
                  <a:solidFill>
                    <a:srgbClr val="FF0000"/>
                  </a:solidFill>
                  <a:latin typeface="Helvetica" pitchFamily="2" charset="0"/>
                </a:rPr>
                <a:t> type</a:t>
              </a:r>
              <a:endParaRPr lang="en-GB" sz="1200" noProof="0" dirty="0">
                <a:solidFill>
                  <a:srgbClr val="FF0000"/>
                </a:solidFill>
                <a:latin typeface="Helvetica" pitchFamily="2" charset="0"/>
                <a:sym typeface="Symbol" pitchFamily="2" charset="2"/>
              </a:endParaRPr>
            </a:p>
          </p:txBody>
        </p:sp>
        <p:sp>
          <p:nvSpPr>
            <p:cNvPr id="144" name="Line 233">
              <a:extLst>
                <a:ext uri="{FF2B5EF4-FFF2-40B4-BE49-F238E27FC236}">
                  <a16:creationId xmlns:a16="http://schemas.microsoft.com/office/drawing/2014/main" id="{2EEAE40F-5294-23F7-EAA2-4706F2B6E7CC}"/>
                </a:ext>
              </a:extLst>
            </p:cNvPr>
            <p:cNvSpPr>
              <a:spLocks noChangeShapeType="1"/>
            </p:cNvSpPr>
            <p:nvPr/>
          </p:nvSpPr>
          <p:spPr bwMode="auto">
            <a:xfrm flipV="1">
              <a:off x="5553586" y="2505869"/>
              <a:ext cx="450850" cy="0"/>
            </a:xfrm>
            <a:prstGeom prst="line">
              <a:avLst/>
            </a:prstGeom>
            <a:noFill/>
            <a:ln w="31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5" name="Rectangle 234">
              <a:extLst>
                <a:ext uri="{FF2B5EF4-FFF2-40B4-BE49-F238E27FC236}">
                  <a16:creationId xmlns:a16="http://schemas.microsoft.com/office/drawing/2014/main" id="{4C5FF412-8C15-6B36-11B2-02DE77147C1E}"/>
                </a:ext>
              </a:extLst>
            </p:cNvPr>
            <p:cNvSpPr>
              <a:spLocks noChangeArrowheads="1"/>
            </p:cNvSpPr>
            <p:nvPr/>
          </p:nvSpPr>
          <p:spPr bwMode="auto">
            <a:xfrm>
              <a:off x="4788411" y="4756944"/>
              <a:ext cx="1981200" cy="314325"/>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46" name="Rectangle 235">
              <a:extLst>
                <a:ext uri="{FF2B5EF4-FFF2-40B4-BE49-F238E27FC236}">
                  <a16:creationId xmlns:a16="http://schemas.microsoft.com/office/drawing/2014/main" id="{C44084EF-10B6-4638-7FBB-FE9FEB9BBE2C}"/>
                </a:ext>
              </a:extLst>
            </p:cNvPr>
            <p:cNvSpPr>
              <a:spLocks noChangeArrowheads="1"/>
            </p:cNvSpPr>
            <p:nvPr/>
          </p:nvSpPr>
          <p:spPr bwMode="auto">
            <a:xfrm>
              <a:off x="2897698" y="2204244"/>
              <a:ext cx="2847975" cy="131762"/>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noProof="0" dirty="0"/>
            </a:p>
          </p:txBody>
        </p:sp>
        <p:sp>
          <p:nvSpPr>
            <p:cNvPr id="147" name="AutoShape 236">
              <a:extLst>
                <a:ext uri="{FF2B5EF4-FFF2-40B4-BE49-F238E27FC236}">
                  <a16:creationId xmlns:a16="http://schemas.microsoft.com/office/drawing/2014/main" id="{0FC928A5-9C1C-0D3B-7155-846A45374EF7}"/>
                </a:ext>
              </a:extLst>
            </p:cNvPr>
            <p:cNvSpPr>
              <a:spLocks/>
            </p:cNvSpPr>
            <p:nvPr/>
          </p:nvSpPr>
          <p:spPr bwMode="auto">
            <a:xfrm>
              <a:off x="2727836" y="2326481"/>
              <a:ext cx="179388" cy="2024062"/>
            </a:xfrm>
            <a:prstGeom prst="leftBrace">
              <a:avLst>
                <a:gd name="adj1" fmla="val 94027"/>
                <a:gd name="adj2" fmla="val 50000"/>
              </a:avLst>
            </a:prstGeom>
            <a:noFill/>
            <a:ln w="19050">
              <a:solidFill>
                <a:schemeClr val="accent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8" name="Rectangle 237">
              <a:extLst>
                <a:ext uri="{FF2B5EF4-FFF2-40B4-BE49-F238E27FC236}">
                  <a16:creationId xmlns:a16="http://schemas.microsoft.com/office/drawing/2014/main" id="{C367D9F7-C4B5-DAA1-E627-E1161ED1F78D}"/>
                </a:ext>
              </a:extLst>
            </p:cNvPr>
            <p:cNvSpPr>
              <a:spLocks noChangeArrowheads="1"/>
            </p:cNvSpPr>
            <p:nvPr/>
          </p:nvSpPr>
          <p:spPr bwMode="auto">
            <a:xfrm>
              <a:off x="4969386" y="2235994"/>
              <a:ext cx="674688" cy="90487"/>
            </a:xfrm>
            <a:prstGeom prst="rect">
              <a:avLst/>
            </a:prstGeom>
            <a:solidFill>
              <a:schemeClr val="tx1"/>
            </a:solid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49" name="Rectangle 238">
              <a:extLst>
                <a:ext uri="{FF2B5EF4-FFF2-40B4-BE49-F238E27FC236}">
                  <a16:creationId xmlns:a16="http://schemas.microsoft.com/office/drawing/2014/main" id="{A0DE2233-C3E3-8C8A-7DE2-21E689AD083A}"/>
                </a:ext>
              </a:extLst>
            </p:cNvPr>
            <p:cNvSpPr>
              <a:spLocks noChangeArrowheads="1"/>
            </p:cNvSpPr>
            <p:nvPr/>
          </p:nvSpPr>
          <p:spPr bwMode="auto">
            <a:xfrm>
              <a:off x="3123123" y="2439194"/>
              <a:ext cx="482600" cy="111125"/>
            </a:xfrm>
            <a:prstGeom prst="rect">
              <a:avLst/>
            </a:prstGeom>
            <a:solidFill>
              <a:srgbClr val="FFD9B3"/>
            </a:solidFill>
            <a:ln w="317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0" name="Rectangle 239">
              <a:extLst>
                <a:ext uri="{FF2B5EF4-FFF2-40B4-BE49-F238E27FC236}">
                  <a16:creationId xmlns:a16="http://schemas.microsoft.com/office/drawing/2014/main" id="{9ADA0163-F1F5-E94A-0EE0-CF1B86B2FF7D}"/>
                </a:ext>
              </a:extLst>
            </p:cNvPr>
            <p:cNvSpPr>
              <a:spLocks noChangeArrowheads="1"/>
            </p:cNvSpPr>
            <p:nvPr/>
          </p:nvSpPr>
          <p:spPr bwMode="auto">
            <a:xfrm>
              <a:off x="2269048" y="1785144"/>
              <a:ext cx="1304925" cy="45085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1" name="Rectangle 240">
              <a:extLst>
                <a:ext uri="{FF2B5EF4-FFF2-40B4-BE49-F238E27FC236}">
                  <a16:creationId xmlns:a16="http://schemas.microsoft.com/office/drawing/2014/main" id="{864EC82F-0A4D-3A9A-0C47-C96607CC1988}"/>
                </a:ext>
              </a:extLst>
            </p:cNvPr>
            <p:cNvSpPr>
              <a:spLocks noChangeArrowheads="1"/>
            </p:cNvSpPr>
            <p:nvPr/>
          </p:nvSpPr>
          <p:spPr bwMode="auto">
            <a:xfrm>
              <a:off x="4023236" y="2235994"/>
              <a:ext cx="674688" cy="90487"/>
            </a:xfrm>
            <a:prstGeom prst="rect">
              <a:avLst/>
            </a:prstGeom>
            <a:solidFill>
              <a:schemeClr val="tx1"/>
            </a:solid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2" name="Rectangle 241">
              <a:extLst>
                <a:ext uri="{FF2B5EF4-FFF2-40B4-BE49-F238E27FC236}">
                  <a16:creationId xmlns:a16="http://schemas.microsoft.com/office/drawing/2014/main" id="{44B59CDE-04CC-CFF8-A04C-EA2766E55C05}"/>
                </a:ext>
              </a:extLst>
            </p:cNvPr>
            <p:cNvSpPr>
              <a:spLocks noChangeArrowheads="1"/>
            </p:cNvSpPr>
            <p:nvPr/>
          </p:nvSpPr>
          <p:spPr bwMode="auto">
            <a:xfrm>
              <a:off x="3034223" y="2235994"/>
              <a:ext cx="674688" cy="90487"/>
            </a:xfrm>
            <a:prstGeom prst="rect">
              <a:avLst/>
            </a:prstGeom>
            <a:solidFill>
              <a:schemeClr val="tx1"/>
            </a:solidFill>
            <a:ln w="31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3" name="Rectangle 242">
              <a:extLst>
                <a:ext uri="{FF2B5EF4-FFF2-40B4-BE49-F238E27FC236}">
                  <a16:creationId xmlns:a16="http://schemas.microsoft.com/office/drawing/2014/main" id="{184790AB-7C5C-B641-A510-DD08095286BC}"/>
                </a:ext>
              </a:extLst>
            </p:cNvPr>
            <p:cNvSpPr>
              <a:spLocks noChangeArrowheads="1"/>
            </p:cNvSpPr>
            <p:nvPr/>
          </p:nvSpPr>
          <p:spPr bwMode="auto">
            <a:xfrm>
              <a:off x="2943736" y="2326481"/>
              <a:ext cx="2851150" cy="125412"/>
            </a:xfrm>
            <a:prstGeom prst="rect">
              <a:avLst/>
            </a:prstGeom>
            <a:blipFill dpi="0" rotWithShape="0">
              <a:blip r:embed="rId3"/>
              <a:srcRect/>
              <a:tile tx="0" ty="0" sx="100000" sy="100000" flip="none" algn="tl"/>
            </a:blipFill>
            <a:ln w="317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4" name="Text Box 243">
              <a:extLst>
                <a:ext uri="{FF2B5EF4-FFF2-40B4-BE49-F238E27FC236}">
                  <a16:creationId xmlns:a16="http://schemas.microsoft.com/office/drawing/2014/main" id="{E6F0AB64-8082-6CCD-664B-CB3B374ABB0F}"/>
                </a:ext>
              </a:extLst>
            </p:cNvPr>
            <p:cNvSpPr txBox="1">
              <a:spLocks noChangeArrowheads="1"/>
            </p:cNvSpPr>
            <p:nvPr/>
          </p:nvSpPr>
          <p:spPr bwMode="auto">
            <a:xfrm>
              <a:off x="2388944" y="4455319"/>
              <a:ext cx="392113" cy="407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64008" rIns="90000" bIns="46800">
              <a:spAutoFit/>
            </a:bodyPr>
            <a:lstStyle/>
            <a:p>
              <a:pPr>
                <a:lnSpc>
                  <a:spcPct val="70000"/>
                </a:lnSpc>
              </a:pPr>
              <a:r>
                <a:rPr lang="en-GB" sz="100" noProof="0" dirty="0">
                  <a:solidFill>
                    <a:srgbClr val="FF0000"/>
                  </a:solidFill>
                  <a:cs typeface="Arial" panose="020B0604020202020204" pitchFamily="34" charset="0"/>
                </a:rPr>
                <a:t> </a:t>
              </a:r>
              <a:r>
                <a:rPr lang="en-GB" sz="2800" noProof="0" dirty="0">
                  <a:solidFill>
                    <a:srgbClr val="FF0000"/>
                  </a:solidFill>
                  <a:cs typeface="Arial" panose="020B0604020202020204" pitchFamily="34" charset="0"/>
                </a:rPr>
                <a:t>+</a:t>
              </a:r>
            </a:p>
          </p:txBody>
        </p:sp>
        <p:sp>
          <p:nvSpPr>
            <p:cNvPr id="157" name="Oval 246">
              <a:extLst>
                <a:ext uri="{FF2B5EF4-FFF2-40B4-BE49-F238E27FC236}">
                  <a16:creationId xmlns:a16="http://schemas.microsoft.com/office/drawing/2014/main" id="{FC63EEC7-9601-7352-353D-DB6D839443C7}"/>
                </a:ext>
              </a:extLst>
            </p:cNvPr>
            <p:cNvSpPr>
              <a:spLocks noChangeArrowheads="1"/>
            </p:cNvSpPr>
            <p:nvPr/>
          </p:nvSpPr>
          <p:spPr bwMode="auto">
            <a:xfrm>
              <a:off x="2359536" y="4450556"/>
              <a:ext cx="385763" cy="390525"/>
            </a:xfrm>
            <a:prstGeom prst="ellipse">
              <a:avLst/>
            </a:prstGeom>
            <a:noFill/>
            <a:ln w="19050" algn="ctr">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59" name="Line 77">
              <a:extLst>
                <a:ext uri="{FF2B5EF4-FFF2-40B4-BE49-F238E27FC236}">
                  <a16:creationId xmlns:a16="http://schemas.microsoft.com/office/drawing/2014/main" id="{5AD1A61F-A264-E163-ACAC-70F1C4714A14}"/>
                </a:ext>
              </a:extLst>
            </p:cNvPr>
            <p:cNvSpPr>
              <a:spLocks noChangeShapeType="1"/>
            </p:cNvSpPr>
            <p:nvPr/>
          </p:nvSpPr>
          <p:spPr bwMode="auto">
            <a:xfrm flipV="1">
              <a:off x="4980498" y="2775744"/>
              <a:ext cx="0" cy="460375"/>
            </a:xfrm>
            <a:prstGeom prst="line">
              <a:avLst/>
            </a:prstGeom>
            <a:noFill/>
            <a:ln w="25400">
              <a:solidFill>
                <a:srgbClr val="FF00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61" name="Text Box 81">
              <a:extLst>
                <a:ext uri="{FF2B5EF4-FFF2-40B4-BE49-F238E27FC236}">
                  <a16:creationId xmlns:a16="http://schemas.microsoft.com/office/drawing/2014/main" id="{BE90B6FB-FEE8-19BE-4B10-37128A4779EF}"/>
                </a:ext>
              </a:extLst>
            </p:cNvPr>
            <p:cNvSpPr txBox="1">
              <a:spLocks noChangeArrowheads="1"/>
            </p:cNvSpPr>
            <p:nvPr/>
          </p:nvSpPr>
          <p:spPr bwMode="auto">
            <a:xfrm>
              <a:off x="4878898" y="4844256"/>
              <a:ext cx="1711325" cy="22860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0" rIns="90000">
              <a:spAutoFit/>
            </a:bodyPr>
            <a:lstStyle/>
            <a:p>
              <a:r>
                <a:rPr lang="en-GB" sz="1200" noProof="0" dirty="0">
                  <a:solidFill>
                    <a:srgbClr val="006600"/>
                  </a:solidFill>
                  <a:latin typeface="Helvetica" pitchFamily="2" charset="0"/>
                </a:rPr>
                <a:t>Charged particle</a:t>
              </a:r>
              <a:endParaRPr lang="en-GB" sz="1200" noProof="0" dirty="0">
                <a:solidFill>
                  <a:srgbClr val="006600"/>
                </a:solidFill>
                <a:latin typeface="Helvetica" pitchFamily="2" charset="0"/>
                <a:sym typeface="Symbol" pitchFamily="2" charset="2"/>
              </a:endParaRPr>
            </a:p>
          </p:txBody>
        </p:sp>
        <p:sp>
          <p:nvSpPr>
            <p:cNvPr id="162" name="Line 76">
              <a:extLst>
                <a:ext uri="{FF2B5EF4-FFF2-40B4-BE49-F238E27FC236}">
                  <a16:creationId xmlns:a16="http://schemas.microsoft.com/office/drawing/2014/main" id="{29B33E89-EE90-BF3F-4BF1-30BEDC649A8E}"/>
                </a:ext>
              </a:extLst>
            </p:cNvPr>
            <p:cNvSpPr>
              <a:spLocks noChangeShapeType="1"/>
            </p:cNvSpPr>
            <p:nvPr/>
          </p:nvSpPr>
          <p:spPr bwMode="auto">
            <a:xfrm>
              <a:off x="4867786" y="2956719"/>
              <a:ext cx="0" cy="449262"/>
            </a:xfrm>
            <a:prstGeom prst="line">
              <a:avLst/>
            </a:prstGeom>
            <a:noFill/>
            <a:ln w="25400">
              <a:solidFill>
                <a:schemeClr val="accent2"/>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63" name="Line 71">
              <a:extLst>
                <a:ext uri="{FF2B5EF4-FFF2-40B4-BE49-F238E27FC236}">
                  <a16:creationId xmlns:a16="http://schemas.microsoft.com/office/drawing/2014/main" id="{D98D496C-4925-587C-0800-07FCC55C2824}"/>
                </a:ext>
              </a:extLst>
            </p:cNvPr>
            <p:cNvSpPr>
              <a:spLocks noChangeShapeType="1"/>
            </p:cNvSpPr>
            <p:nvPr/>
          </p:nvSpPr>
          <p:spPr bwMode="auto">
            <a:xfrm>
              <a:off x="4551873" y="2056606"/>
              <a:ext cx="981075" cy="2760663"/>
            </a:xfrm>
            <a:prstGeom prst="line">
              <a:avLst/>
            </a:prstGeom>
            <a:noFill/>
            <a:ln w="25400">
              <a:solidFill>
                <a:srgbClr val="006600"/>
              </a:solidFill>
              <a:prstDash val="solid"/>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grpSp>
      <p:sp>
        <p:nvSpPr>
          <p:cNvPr id="170" name="TextBox 169">
            <a:extLst>
              <a:ext uri="{FF2B5EF4-FFF2-40B4-BE49-F238E27FC236}">
                <a16:creationId xmlns:a16="http://schemas.microsoft.com/office/drawing/2014/main" id="{FC8FDE97-3BDC-21F9-786F-BE31293F607E}"/>
              </a:ext>
            </a:extLst>
          </p:cNvPr>
          <p:cNvSpPr txBox="1"/>
          <p:nvPr/>
        </p:nvSpPr>
        <p:spPr>
          <a:xfrm>
            <a:off x="761645" y="4782036"/>
            <a:ext cx="3579826" cy="500137"/>
          </a:xfrm>
          <a:prstGeom prst="rect">
            <a:avLst/>
          </a:prstGeom>
          <a:noFill/>
          <a:ln>
            <a:noFill/>
          </a:ln>
        </p:spPr>
        <p:txBody>
          <a:bodyPr wrap="none" rtlCol="0">
            <a:spAutoFit/>
          </a:bodyPr>
          <a:lstStyle/>
          <a:p>
            <a:pPr marL="0" algn="l">
              <a:spcBef>
                <a:spcPts val="3000"/>
              </a:spcBef>
            </a:pPr>
            <a:r>
              <a:rPr lang="en-GB" sz="1200" noProof="0" dirty="0">
                <a:solidFill>
                  <a:srgbClr val="FF0000"/>
                </a:solidFill>
                <a:latin typeface="Helvetica" pitchFamily="2" charset="0"/>
                <a:ea typeface="Helvetica Light" charset="0"/>
                <a:cs typeface="Helvetica Light" charset="0"/>
                <a:sym typeface="Wingdings" pitchFamily="2" charset="2"/>
              </a:rPr>
              <a:t>Reverse bias (</a:t>
            </a:r>
            <a:r>
              <a:rPr lang="en-GB" sz="1200" noProof="0" dirty="0" err="1">
                <a:solidFill>
                  <a:srgbClr val="FF0000"/>
                </a:solidFill>
                <a:latin typeface="Helvetica" pitchFamily="2" charset="0"/>
                <a:ea typeface="Helvetica Light" charset="0"/>
                <a:cs typeface="Helvetica Light" charset="0"/>
                <a:sym typeface="Wingdings" pitchFamily="2" charset="2"/>
              </a:rPr>
              <a:t>V</a:t>
            </a:r>
            <a:r>
              <a:rPr lang="en-GB" sz="1200" baseline="-25000" noProof="0" dirty="0" err="1">
                <a:solidFill>
                  <a:srgbClr val="FF0000"/>
                </a:solidFill>
                <a:latin typeface="Helvetica" pitchFamily="2" charset="0"/>
                <a:ea typeface="Helvetica Light" charset="0"/>
                <a:cs typeface="Helvetica Light" charset="0"/>
                <a:sym typeface="Wingdings" pitchFamily="2" charset="2"/>
              </a:rPr>
              <a:t>bias</a:t>
            </a:r>
            <a:r>
              <a:rPr lang="en-GB" sz="1200" noProof="0" dirty="0">
                <a:solidFill>
                  <a:srgbClr val="FF0000"/>
                </a:solidFill>
                <a:latin typeface="Helvetica" pitchFamily="2" charset="0"/>
                <a:ea typeface="Helvetica Light" charset="0"/>
                <a:cs typeface="Helvetica Light" charset="0"/>
                <a:sym typeface="Wingdings" pitchFamily="2" charset="2"/>
              </a:rPr>
              <a:t> &lt; 500 V)</a:t>
            </a:r>
          </a:p>
          <a:p>
            <a:pPr marL="0" algn="l">
              <a:spcBef>
                <a:spcPts val="300"/>
              </a:spcBef>
            </a:pPr>
            <a:r>
              <a:rPr lang="en-GB" sz="1200" noProof="0" dirty="0">
                <a:solidFill>
                  <a:srgbClr val="0070C0"/>
                </a:solidFill>
                <a:latin typeface="Helvetica" pitchFamily="2" charset="0"/>
                <a:ea typeface="Helvetica Light" charset="0"/>
                <a:cs typeface="Helvetica Light" charset="0"/>
                <a:sym typeface="Wingdings" pitchFamily="2" charset="2"/>
              </a:rPr>
              <a:t>Full depletion when </a:t>
            </a:r>
            <a:r>
              <a:rPr lang="en-GB" sz="1200" noProof="0" dirty="0" err="1">
                <a:solidFill>
                  <a:srgbClr val="0070C0"/>
                </a:solidFill>
                <a:latin typeface="Helvetica" pitchFamily="2" charset="0"/>
                <a:ea typeface="Helvetica Light" charset="0"/>
                <a:cs typeface="Helvetica Light" charset="0"/>
                <a:sym typeface="Wingdings" pitchFamily="2" charset="2"/>
              </a:rPr>
              <a:t>V</a:t>
            </a:r>
            <a:r>
              <a:rPr lang="en-GB" sz="1200" baseline="-25000" noProof="0" dirty="0" err="1">
                <a:solidFill>
                  <a:srgbClr val="0070C0"/>
                </a:solidFill>
                <a:latin typeface="Helvetica" pitchFamily="2" charset="0"/>
                <a:ea typeface="Helvetica Light" charset="0"/>
                <a:cs typeface="Helvetica Light" charset="0"/>
                <a:sym typeface="Wingdings" pitchFamily="2" charset="2"/>
              </a:rPr>
              <a:t>bias</a:t>
            </a:r>
            <a:r>
              <a:rPr lang="en-GB" sz="1200" noProof="0" dirty="0">
                <a:solidFill>
                  <a:srgbClr val="0070C0"/>
                </a:solidFill>
                <a:latin typeface="Helvetica" pitchFamily="2" charset="0"/>
                <a:ea typeface="Helvetica Light" charset="0"/>
                <a:cs typeface="Helvetica Light" charset="0"/>
                <a:sym typeface="Wingdings" pitchFamily="2" charset="2"/>
              </a:rPr>
              <a:t> &gt; </a:t>
            </a:r>
            <a:r>
              <a:rPr lang="en-GB" sz="1200" noProof="0" dirty="0" err="1">
                <a:solidFill>
                  <a:srgbClr val="0070C0"/>
                </a:solidFill>
                <a:latin typeface="Helvetica" pitchFamily="2" charset="0"/>
                <a:ea typeface="Helvetica Light" charset="0"/>
                <a:cs typeface="Helvetica Light" charset="0"/>
                <a:sym typeface="Wingdings" pitchFamily="2" charset="2"/>
              </a:rPr>
              <a:t>V</a:t>
            </a:r>
            <a:r>
              <a:rPr lang="en-GB" sz="1200" baseline="-25000" noProof="0" dirty="0" err="1">
                <a:solidFill>
                  <a:srgbClr val="0070C0"/>
                </a:solidFill>
                <a:latin typeface="Helvetica" pitchFamily="2" charset="0"/>
                <a:ea typeface="Helvetica Light" charset="0"/>
                <a:cs typeface="Helvetica Light" charset="0"/>
                <a:sym typeface="Wingdings" pitchFamily="2" charset="2"/>
              </a:rPr>
              <a:t>dep</a:t>
            </a:r>
            <a:r>
              <a:rPr lang="en-GB" sz="1200" baseline="-25000" noProof="0" dirty="0">
                <a:solidFill>
                  <a:srgbClr val="0070C0"/>
                </a:solidFill>
                <a:latin typeface="Helvetica" pitchFamily="2" charset="0"/>
                <a:ea typeface="Helvetica Light" charset="0"/>
                <a:cs typeface="Helvetica Light" charset="0"/>
                <a:sym typeface="Wingdings" pitchFamily="2" charset="2"/>
              </a:rPr>
              <a:t> </a:t>
            </a:r>
            <a:r>
              <a:rPr lang="en-GB" sz="1200" noProof="0" dirty="0">
                <a:solidFill>
                  <a:srgbClr val="0070C0"/>
                </a:solidFill>
                <a:latin typeface="Helvetica" pitchFamily="2" charset="0"/>
                <a:ea typeface="Helvetica Light" charset="0"/>
                <a:cs typeface="Helvetica Light" charset="0"/>
                <a:sym typeface="Wingdings" pitchFamily="2" charset="2"/>
              </a:rPr>
              <a:t>(depletion voltage)</a:t>
            </a:r>
          </a:p>
        </p:txBody>
      </p:sp>
      <p:sp>
        <p:nvSpPr>
          <p:cNvPr id="186" name="Rectangle 185">
            <a:extLst>
              <a:ext uri="{FF2B5EF4-FFF2-40B4-BE49-F238E27FC236}">
                <a16:creationId xmlns:a16="http://schemas.microsoft.com/office/drawing/2014/main" id="{38840F4B-342A-DA2E-0651-16C6485241CA}"/>
              </a:ext>
            </a:extLst>
          </p:cNvPr>
          <p:cNvSpPr/>
          <p:nvPr/>
        </p:nvSpPr>
        <p:spPr>
          <a:xfrm>
            <a:off x="623286" y="1106030"/>
            <a:ext cx="5739195" cy="338554"/>
          </a:xfrm>
          <a:prstGeom prst="rect">
            <a:avLst/>
          </a:prstGeom>
        </p:spPr>
        <p:txBody>
          <a:bodyPr wrap="square">
            <a:spAutoFit/>
          </a:bodyPr>
          <a:lstStyle/>
          <a:p>
            <a:pPr defTabSz="457200" fontAlgn="base">
              <a:spcBef>
                <a:spcPts val="1800"/>
              </a:spcBef>
              <a:spcAft>
                <a:spcPct val="0"/>
              </a:spcAft>
              <a:defRPr/>
            </a:pPr>
            <a:r>
              <a:rPr lang="en-GB" sz="1600" b="1" noProof="0" dirty="0">
                <a:latin typeface="Helvetica" pitchFamily="2" charset="0"/>
                <a:ea typeface="Helvetica Light" charset="0"/>
                <a:cs typeface="Helvetica Light" charset="0"/>
                <a:sym typeface="Wingdings" pitchFamily="2" charset="2"/>
              </a:rPr>
              <a:t>Tracking </a:t>
            </a:r>
            <a:r>
              <a:rPr lang="en-GB" sz="1400" noProof="0" dirty="0">
                <a:latin typeface="Helvetica" pitchFamily="2" charset="0"/>
                <a:ea typeface="Helvetica Light" charset="0"/>
                <a:cs typeface="Helvetica Light" charset="0"/>
                <a:sym typeface="Wingdings" pitchFamily="2" charset="2"/>
              </a:rPr>
              <a:t>(inner tracker &amp; muon system, exploiting ionization signal)</a:t>
            </a:r>
            <a:endParaRPr lang="en-GB" sz="1600" noProof="0" dirty="0">
              <a:latin typeface="Helvetica" pitchFamily="2" charset="0"/>
              <a:ea typeface="Helvetica Light" charset="0"/>
              <a:cs typeface="Helvetica Light" charset="0"/>
              <a:sym typeface="Wingdings" pitchFamily="2" charset="2"/>
            </a:endParaRPr>
          </a:p>
        </p:txBody>
      </p:sp>
      <p:sp>
        <p:nvSpPr>
          <p:cNvPr id="187" name="TextBox 186">
            <a:extLst>
              <a:ext uri="{FF2B5EF4-FFF2-40B4-BE49-F238E27FC236}">
                <a16:creationId xmlns:a16="http://schemas.microsoft.com/office/drawing/2014/main" id="{B97C8AF5-5C3E-6638-36B7-46E111452A96}"/>
              </a:ext>
            </a:extLst>
          </p:cNvPr>
          <p:cNvSpPr txBox="1"/>
          <p:nvPr/>
        </p:nvSpPr>
        <p:spPr>
          <a:xfrm>
            <a:off x="300332" y="5413473"/>
            <a:ext cx="6003920" cy="1081130"/>
          </a:xfrm>
          <a:prstGeom prst="rect">
            <a:avLst/>
          </a:prstGeom>
          <a:noFill/>
        </p:spPr>
        <p:txBody>
          <a:bodyPr wrap="square">
            <a:spAutoFit/>
          </a:bodyPr>
          <a:lstStyle/>
          <a:p>
            <a:pPr lvl="1">
              <a:lnSpc>
                <a:spcPct val="110000"/>
              </a:lnSpc>
              <a:spcBef>
                <a:spcPct val="50000"/>
              </a:spcBef>
            </a:pPr>
            <a:r>
              <a:rPr lang="en-GB" sz="1200" noProof="0" dirty="0">
                <a:solidFill>
                  <a:schemeClr val="tx1">
                    <a:lumMod val="75000"/>
                    <a:lumOff val="25000"/>
                  </a:schemeClr>
                </a:solidFill>
                <a:latin typeface="Helvetica" pitchFamily="2" charset="0"/>
                <a:cs typeface="Arial" panose="020B0604020202020204" pitchFamily="34" charset="0"/>
              </a:rPr>
              <a:t>High Si density and low e–hole creation energy (3.6 eV vs ~36 eV in gas) enable thin detectors with sufficient signal</a:t>
            </a:r>
          </a:p>
          <a:p>
            <a:pPr lvl="1">
              <a:lnSpc>
                <a:spcPct val="110000"/>
              </a:lnSpc>
              <a:spcBef>
                <a:spcPct val="50000"/>
              </a:spcBef>
            </a:pPr>
            <a:r>
              <a:rPr lang="en-GB" sz="1200" noProof="0" dirty="0">
                <a:solidFill>
                  <a:schemeClr val="tx1">
                    <a:lumMod val="75000"/>
                    <a:lumOff val="25000"/>
                  </a:schemeClr>
                </a:solidFill>
                <a:latin typeface="Helvetica" pitchFamily="2" charset="0"/>
                <a:cs typeface="Arial" panose="020B0604020202020204" pitchFamily="34" charset="0"/>
              </a:rPr>
              <a:t>High mobility of charge carriers in Si allows fast charge collection (~5 ns for e</a:t>
            </a:r>
            <a:r>
              <a:rPr lang="en-GB" sz="1200" baseline="30000" noProof="0" dirty="0">
                <a:solidFill>
                  <a:schemeClr val="tx1">
                    <a:lumMod val="75000"/>
                    <a:lumOff val="25000"/>
                  </a:schemeClr>
                </a:solidFill>
                <a:latin typeface="Helvetica" pitchFamily="2" charset="0"/>
                <a:cs typeface="Arial" panose="020B0604020202020204" pitchFamily="34" charset="0"/>
              </a:rPr>
              <a:t>–</a:t>
            </a:r>
            <a:r>
              <a:rPr lang="en-GB" sz="1200" noProof="0" dirty="0">
                <a:solidFill>
                  <a:schemeClr val="tx1">
                    <a:lumMod val="75000"/>
                    <a:lumOff val="25000"/>
                  </a:schemeClr>
                </a:solidFill>
                <a:latin typeface="Helvetica" pitchFamily="2" charset="0"/>
                <a:cs typeface="Arial" panose="020B0604020202020204" pitchFamily="34" charset="0"/>
              </a:rPr>
              <a:t>) </a:t>
            </a:r>
          </a:p>
          <a:p>
            <a:pPr lvl="1">
              <a:lnSpc>
                <a:spcPct val="110000"/>
              </a:lnSpc>
              <a:spcBef>
                <a:spcPct val="50000"/>
              </a:spcBef>
            </a:pPr>
            <a:r>
              <a:rPr lang="en-GB" sz="1200" noProof="0" dirty="0">
                <a:solidFill>
                  <a:schemeClr val="tx1">
                    <a:lumMod val="75000"/>
                    <a:lumOff val="25000"/>
                  </a:schemeClr>
                </a:solidFill>
                <a:latin typeface="Helvetica" pitchFamily="2" charset="0"/>
                <a:cs typeface="Arial" panose="020B0604020202020204" pitchFamily="34" charset="0"/>
              </a:rPr>
              <a:t>Leakage current (</a:t>
            </a:r>
            <a:r>
              <a:rPr lang="en-GB" sz="1200" noProof="0" dirty="0" err="1">
                <a:solidFill>
                  <a:schemeClr val="tx1">
                    <a:lumMod val="75000"/>
                    <a:lumOff val="25000"/>
                  </a:schemeClr>
                </a:solidFill>
                <a:latin typeface="Helvetica" pitchFamily="2" charset="0"/>
                <a:cs typeface="Arial" panose="020B0604020202020204" pitchFamily="34" charset="0"/>
              </a:rPr>
              <a:t>I</a:t>
            </a:r>
            <a:r>
              <a:rPr lang="en-GB" sz="1200" baseline="-25000" noProof="0" dirty="0" err="1">
                <a:solidFill>
                  <a:schemeClr val="tx1">
                    <a:lumMod val="75000"/>
                    <a:lumOff val="25000"/>
                  </a:schemeClr>
                </a:solidFill>
                <a:latin typeface="Helvetica" pitchFamily="2" charset="0"/>
                <a:cs typeface="Arial" panose="020B0604020202020204" pitchFamily="34" charset="0"/>
              </a:rPr>
              <a:t>leak</a:t>
            </a:r>
            <a:r>
              <a:rPr lang="en-GB" sz="1200" noProof="0" dirty="0">
                <a:solidFill>
                  <a:schemeClr val="tx1">
                    <a:lumMod val="75000"/>
                    <a:lumOff val="25000"/>
                  </a:schemeClr>
                </a:solidFill>
                <a:latin typeface="Helvetica" pitchFamily="2" charset="0"/>
                <a:cs typeface="Arial" panose="020B0604020202020204" pitchFamily="34" charset="0"/>
              </a:rPr>
              <a:t>) from thermally generated carriers suppressed by cooling </a:t>
            </a:r>
          </a:p>
        </p:txBody>
      </p:sp>
      <p:sp>
        <p:nvSpPr>
          <p:cNvPr id="6" name="TextBox 5">
            <a:extLst>
              <a:ext uri="{FF2B5EF4-FFF2-40B4-BE49-F238E27FC236}">
                <a16:creationId xmlns:a16="http://schemas.microsoft.com/office/drawing/2014/main" id="{044BF1D3-8AE9-AF71-2A24-E26D2A2ED531}"/>
              </a:ext>
            </a:extLst>
          </p:cNvPr>
          <p:cNvSpPr txBox="1"/>
          <p:nvPr/>
        </p:nvSpPr>
        <p:spPr>
          <a:xfrm>
            <a:off x="1435566" y="3199640"/>
            <a:ext cx="1723341" cy="830997"/>
          </a:xfrm>
          <a:prstGeom prst="rect">
            <a:avLst/>
          </a:prstGeom>
          <a:noFill/>
        </p:spPr>
        <p:txBody>
          <a:bodyPr wrap="square" rtlCol="0">
            <a:spAutoFit/>
          </a:bodyPr>
          <a:lstStyle/>
          <a:p>
            <a:pPr>
              <a:spcBef>
                <a:spcPts val="3000"/>
              </a:spcBef>
            </a:pPr>
            <a:r>
              <a:rPr lang="en-GB" sz="1200" noProof="0" dirty="0">
                <a:solidFill>
                  <a:srgbClr val="0070C0"/>
                </a:solidFill>
                <a:latin typeface="Helvetica" pitchFamily="2" charset="0"/>
                <a:ea typeface="Helvetica Light" charset="0"/>
                <a:cs typeface="Helvetica Light" charset="0"/>
                <a:sym typeface="Wingdings" pitchFamily="2" charset="2"/>
              </a:rPr>
              <a:t>Depleted Si:               electric field  separates and collects e–hole pairs (</a:t>
            </a:r>
            <a:r>
              <a:rPr lang="en-GB" sz="1200" noProof="0" dirty="0" err="1">
                <a:solidFill>
                  <a:srgbClr val="0070C0"/>
                </a:solidFill>
                <a:latin typeface="Helvetica" pitchFamily="2" charset="0"/>
                <a:ea typeface="Helvetica Light" charset="0"/>
                <a:cs typeface="Helvetica Light" charset="0"/>
                <a:sym typeface="Wingdings" pitchFamily="2" charset="2"/>
              </a:rPr>
              <a:t>Q</a:t>
            </a:r>
            <a:r>
              <a:rPr lang="en-GB" sz="1200" baseline="-25000" noProof="0" dirty="0" err="1">
                <a:solidFill>
                  <a:srgbClr val="0070C0"/>
                </a:solidFill>
                <a:latin typeface="Helvetica" pitchFamily="2" charset="0"/>
                <a:ea typeface="Helvetica Light" charset="0"/>
                <a:cs typeface="Helvetica Light" charset="0"/>
                <a:sym typeface="Wingdings" pitchFamily="2" charset="2"/>
              </a:rPr>
              <a:t>col</a:t>
            </a:r>
            <a:r>
              <a:rPr lang="en-GB" sz="1200" noProof="0" dirty="0">
                <a:solidFill>
                  <a:srgbClr val="0070C0"/>
                </a:solidFill>
                <a:latin typeface="Helvetica" pitchFamily="2" charset="0"/>
                <a:ea typeface="Helvetica Light" charset="0"/>
                <a:cs typeface="Helvetica Light" charset="0"/>
                <a:sym typeface="Wingdings" pitchFamily="2" charset="2"/>
              </a:rPr>
              <a:t>)</a:t>
            </a:r>
          </a:p>
        </p:txBody>
      </p:sp>
      <p:grpSp>
        <p:nvGrpSpPr>
          <p:cNvPr id="9" name="Group 8">
            <a:extLst>
              <a:ext uri="{FF2B5EF4-FFF2-40B4-BE49-F238E27FC236}">
                <a16:creationId xmlns:a16="http://schemas.microsoft.com/office/drawing/2014/main" id="{8F47B94A-7A72-CDB1-CCBE-6A9D0CF530C3}"/>
              </a:ext>
            </a:extLst>
          </p:cNvPr>
          <p:cNvGrpSpPr/>
          <p:nvPr/>
        </p:nvGrpSpPr>
        <p:grpSpPr>
          <a:xfrm>
            <a:off x="7291955" y="4400791"/>
            <a:ext cx="4733548" cy="2208707"/>
            <a:chOff x="5974598" y="4214812"/>
            <a:chExt cx="4733548" cy="2208707"/>
          </a:xfrm>
        </p:grpSpPr>
        <p:grpSp>
          <p:nvGrpSpPr>
            <p:cNvPr id="10" name="Group 9">
              <a:extLst>
                <a:ext uri="{FF2B5EF4-FFF2-40B4-BE49-F238E27FC236}">
                  <a16:creationId xmlns:a16="http://schemas.microsoft.com/office/drawing/2014/main" id="{E47C9753-1CF9-52BA-2221-A5EA6BBF4074}"/>
                </a:ext>
              </a:extLst>
            </p:cNvPr>
            <p:cNvGrpSpPr/>
            <p:nvPr/>
          </p:nvGrpSpPr>
          <p:grpSpPr>
            <a:xfrm>
              <a:off x="5974598" y="4214812"/>
              <a:ext cx="4733548" cy="2106613"/>
              <a:chOff x="5974598" y="4214812"/>
              <a:chExt cx="4733548" cy="2106613"/>
            </a:xfrm>
          </p:grpSpPr>
          <p:pic>
            <p:nvPicPr>
              <p:cNvPr id="12" name="Picture 17">
                <a:extLst>
                  <a:ext uri="{FF2B5EF4-FFF2-40B4-BE49-F238E27FC236}">
                    <a16:creationId xmlns:a16="http://schemas.microsoft.com/office/drawing/2014/main" id="{FBA4AF57-048E-B40F-F6E5-F9E4C3DF60D5}"/>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807" t="13484" r="1044" b="7687"/>
              <a:stretch>
                <a:fillRect/>
              </a:stretch>
            </p:blipFill>
            <p:spPr bwMode="auto">
              <a:xfrm>
                <a:off x="6078996" y="4270375"/>
                <a:ext cx="462915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8">
                <a:extLst>
                  <a:ext uri="{FF2B5EF4-FFF2-40B4-BE49-F238E27FC236}">
                    <a16:creationId xmlns:a16="http://schemas.microsoft.com/office/drawing/2014/main" id="{21242DD7-9DC0-A1DE-21B0-A28A3125C3E4}"/>
                  </a:ext>
                </a:extLst>
              </p:cNvPr>
              <p:cNvSpPr txBox="1">
                <a:spLocks noChangeArrowheads="1"/>
              </p:cNvSpPr>
              <p:nvPr/>
            </p:nvSpPr>
            <p:spPr bwMode="auto">
              <a:xfrm>
                <a:off x="5974598" y="4214812"/>
                <a:ext cx="2588442" cy="279180"/>
              </a:xfrm>
              <a:prstGeom prst="rect">
                <a:avLst/>
              </a:prstGeom>
              <a:solidFill>
                <a:schemeClr val="bg1"/>
              </a:solidFill>
              <a:ln>
                <a:noFill/>
              </a:ln>
              <a:effectLst/>
              <a:extLs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r>
                  <a:rPr lang="en-GB" sz="1200" noProof="0" dirty="0">
                    <a:solidFill>
                      <a:schemeClr val="tx1">
                        <a:lumMod val="75000"/>
                        <a:lumOff val="25000"/>
                      </a:schemeClr>
                    </a:solidFill>
                    <a:latin typeface="Helvetica Light" panose="020B0403020202020204" pitchFamily="34" charset="0"/>
                  </a:rPr>
                  <a:t>Example: simulated muon in MDTs </a:t>
                </a:r>
              </a:p>
            </p:txBody>
          </p:sp>
        </p:grpSp>
        <p:sp>
          <p:nvSpPr>
            <p:cNvPr id="11" name="Text Box 19">
              <a:extLst>
                <a:ext uri="{FF2B5EF4-FFF2-40B4-BE49-F238E27FC236}">
                  <a16:creationId xmlns:a16="http://schemas.microsoft.com/office/drawing/2014/main" id="{ADBE5502-A9ED-C22E-697E-73D91A4EE1B3}"/>
                </a:ext>
              </a:extLst>
            </p:cNvPr>
            <p:cNvSpPr txBox="1">
              <a:spLocks noChangeArrowheads="1"/>
            </p:cNvSpPr>
            <p:nvPr/>
          </p:nvSpPr>
          <p:spPr bwMode="auto">
            <a:xfrm>
              <a:off x="5990096" y="6054187"/>
              <a:ext cx="3114425" cy="36933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137160">
              <a:spAutoFit/>
            </a:bodyPr>
            <a:lstStyle/>
            <a:p>
              <a:r>
                <a:rPr lang="en-GB" sz="1200" noProof="0" dirty="0">
                  <a:solidFill>
                    <a:schemeClr val="tx1">
                      <a:lumMod val="75000"/>
                      <a:lumOff val="25000"/>
                    </a:schemeClr>
                  </a:solidFill>
                  <a:latin typeface="Helvetica Light" panose="020B0403020202020204" pitchFamily="34" charset="0"/>
                </a:rPr>
                <a:t>Alignment needs to be </a:t>
              </a:r>
              <a:r>
                <a:rPr lang="en-GB" sz="1200" b="1" noProof="0" dirty="0">
                  <a:solidFill>
                    <a:schemeClr val="tx1">
                      <a:lumMod val="75000"/>
                      <a:lumOff val="25000"/>
                    </a:schemeClr>
                  </a:solidFill>
                  <a:latin typeface="Helvetica" pitchFamily="2" charset="0"/>
                </a:rPr>
                <a:t>better than 35 </a:t>
              </a:r>
              <a:r>
                <a:rPr lang="en-GB" sz="1200" b="1" noProof="0" dirty="0">
                  <a:solidFill>
                    <a:schemeClr val="tx1">
                      <a:lumMod val="75000"/>
                      <a:lumOff val="25000"/>
                    </a:schemeClr>
                  </a:solidFill>
                  <a:latin typeface="Helvetica" pitchFamily="2" charset="0"/>
                  <a:sym typeface="Symbol" pitchFamily="2" charset="2"/>
                </a:rPr>
                <a:t>m</a:t>
              </a:r>
            </a:p>
          </p:txBody>
        </p:sp>
      </p:grpSp>
      <p:grpSp>
        <p:nvGrpSpPr>
          <p:cNvPr id="14" name="Group 13">
            <a:extLst>
              <a:ext uri="{FF2B5EF4-FFF2-40B4-BE49-F238E27FC236}">
                <a16:creationId xmlns:a16="http://schemas.microsoft.com/office/drawing/2014/main" id="{F4BE61DA-4635-857A-54E1-4443FC829167}"/>
              </a:ext>
            </a:extLst>
          </p:cNvPr>
          <p:cNvGrpSpPr/>
          <p:nvPr/>
        </p:nvGrpSpPr>
        <p:grpSpPr>
          <a:xfrm>
            <a:off x="6947034" y="1349870"/>
            <a:ext cx="4564706" cy="2796264"/>
            <a:chOff x="1072965" y="3936569"/>
            <a:chExt cx="4564706" cy="2796264"/>
          </a:xfrm>
        </p:grpSpPr>
        <p:sp>
          <p:nvSpPr>
            <p:cNvPr id="15" name="AutoShape 23">
              <a:extLst>
                <a:ext uri="{FF2B5EF4-FFF2-40B4-BE49-F238E27FC236}">
                  <a16:creationId xmlns:a16="http://schemas.microsoft.com/office/drawing/2014/main" id="{89531C91-C0B5-46A9-3FA5-CE3DBCEE6DCD}"/>
                </a:ext>
              </a:extLst>
            </p:cNvPr>
            <p:cNvSpPr>
              <a:spLocks noChangeArrowheads="1"/>
            </p:cNvSpPr>
            <p:nvPr/>
          </p:nvSpPr>
          <p:spPr bwMode="auto">
            <a:xfrm>
              <a:off x="2486484" y="4108235"/>
              <a:ext cx="2159000" cy="2160587"/>
            </a:xfrm>
            <a:custGeom>
              <a:avLst/>
              <a:gdLst>
                <a:gd name="G0" fmla="+- 10530 0 0"/>
                <a:gd name="G1" fmla="+- 21600 0 10530"/>
                <a:gd name="G2" fmla="+- 21600 0 1053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530" y="10800"/>
                  </a:moveTo>
                  <a:cubicBezTo>
                    <a:pt x="10530" y="10949"/>
                    <a:pt x="10651" y="11070"/>
                    <a:pt x="10800" y="11070"/>
                  </a:cubicBezTo>
                  <a:cubicBezTo>
                    <a:pt x="10949" y="11070"/>
                    <a:pt x="11070" y="10949"/>
                    <a:pt x="11070" y="10800"/>
                  </a:cubicBezTo>
                  <a:cubicBezTo>
                    <a:pt x="11070" y="10651"/>
                    <a:pt x="10949" y="10530"/>
                    <a:pt x="10800" y="10530"/>
                  </a:cubicBezTo>
                  <a:cubicBezTo>
                    <a:pt x="10651" y="10530"/>
                    <a:pt x="10530" y="10651"/>
                    <a:pt x="10530" y="10800"/>
                  </a:cubicBezTo>
                  <a:close/>
                </a:path>
              </a:pathLst>
            </a:custGeom>
            <a:gradFill rotWithShape="1">
              <a:gsLst>
                <a:gs pos="0">
                  <a:srgbClr val="FF0000">
                    <a:alpha val="33000"/>
                  </a:srgbClr>
                </a:gs>
                <a:gs pos="100000">
                  <a:srgbClr val="6161FF">
                    <a:alpha val="14000"/>
                  </a:srgbClr>
                </a:gs>
              </a:gsLst>
              <a:path path="rect">
                <a:fillToRect l="50000" t="50000" r="50000" b="50000"/>
              </a:path>
            </a:gradFill>
            <a:ln w="2222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6" name="Line 24">
              <a:extLst>
                <a:ext uri="{FF2B5EF4-FFF2-40B4-BE49-F238E27FC236}">
                  <a16:creationId xmlns:a16="http://schemas.microsoft.com/office/drawing/2014/main" id="{C8B70853-FB29-B078-D943-4CC04ABCA1EB}"/>
                </a:ext>
              </a:extLst>
            </p:cNvPr>
            <p:cNvSpPr>
              <a:spLocks noChangeShapeType="1"/>
            </p:cNvSpPr>
            <p:nvPr/>
          </p:nvSpPr>
          <p:spPr bwMode="auto">
            <a:xfrm flipH="1" flipV="1">
              <a:off x="2774197" y="3936569"/>
              <a:ext cx="658435" cy="2796264"/>
            </a:xfrm>
            <a:prstGeom prst="line">
              <a:avLst/>
            </a:prstGeom>
            <a:noFill/>
            <a:ln w="25400">
              <a:solidFill>
                <a:srgbClr val="008000"/>
              </a:solidFill>
              <a:round/>
              <a:headEnd type="stealth"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spAutoFit/>
            </a:bodyPr>
            <a:lstStyle/>
            <a:p>
              <a:endParaRPr lang="en-GB" noProof="0" dirty="0"/>
            </a:p>
          </p:txBody>
        </p:sp>
        <p:sp>
          <p:nvSpPr>
            <p:cNvPr id="17" name="AutoShape 64">
              <a:extLst>
                <a:ext uri="{FF2B5EF4-FFF2-40B4-BE49-F238E27FC236}">
                  <a16:creationId xmlns:a16="http://schemas.microsoft.com/office/drawing/2014/main" id="{75CC942A-29AD-01FB-8294-ED48D366B504}"/>
                </a:ext>
              </a:extLst>
            </p:cNvPr>
            <p:cNvSpPr>
              <a:spLocks noChangeAspect="1" noChangeArrowheads="1"/>
            </p:cNvSpPr>
            <p:nvPr/>
          </p:nvSpPr>
          <p:spPr bwMode="auto">
            <a:xfrm>
              <a:off x="3059491" y="4700371"/>
              <a:ext cx="1011238" cy="974725"/>
            </a:xfrm>
            <a:custGeom>
              <a:avLst/>
              <a:gdLst>
                <a:gd name="G0" fmla="+- 10274 0 0"/>
                <a:gd name="G1" fmla="+- 21600 0 10274"/>
                <a:gd name="G2" fmla="+- 21600 0 1027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74" y="10800"/>
                  </a:moveTo>
                  <a:cubicBezTo>
                    <a:pt x="10274" y="11091"/>
                    <a:pt x="10509" y="11326"/>
                    <a:pt x="10800" y="11326"/>
                  </a:cubicBezTo>
                  <a:cubicBezTo>
                    <a:pt x="11091" y="11326"/>
                    <a:pt x="11326" y="11091"/>
                    <a:pt x="11326" y="10800"/>
                  </a:cubicBezTo>
                  <a:cubicBezTo>
                    <a:pt x="11326" y="10509"/>
                    <a:pt x="11091" y="10274"/>
                    <a:pt x="10800" y="10274"/>
                  </a:cubicBezTo>
                  <a:cubicBezTo>
                    <a:pt x="10509" y="10274"/>
                    <a:pt x="10274" y="10509"/>
                    <a:pt x="10274" y="10800"/>
                  </a:cubicBezTo>
                  <a:close/>
                </a:path>
              </a:pathLst>
            </a:custGeom>
            <a:solidFill>
              <a:srgbClr val="C0FF0D">
                <a:alpha val="52000"/>
              </a:srgbClr>
            </a:solidFill>
            <a:ln w="19050" algn="ctr">
              <a:solidFill>
                <a:srgbClr val="00CC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18" name="Text Box 25">
              <a:extLst>
                <a:ext uri="{FF2B5EF4-FFF2-40B4-BE49-F238E27FC236}">
                  <a16:creationId xmlns:a16="http://schemas.microsoft.com/office/drawing/2014/main" id="{7BC31423-030D-3E98-4EB4-6D026E6EFB82}"/>
                </a:ext>
              </a:extLst>
            </p:cNvPr>
            <p:cNvSpPr txBox="1">
              <a:spLocks noChangeArrowheads="1"/>
            </p:cNvSpPr>
            <p:nvPr/>
          </p:nvSpPr>
          <p:spPr bwMode="auto">
            <a:xfrm>
              <a:off x="1072965" y="3995698"/>
              <a:ext cx="1711325" cy="228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0" rIns="90000">
              <a:spAutoFit/>
            </a:bodyPr>
            <a:lstStyle/>
            <a:p>
              <a:pPr algn="r"/>
              <a:r>
                <a:rPr lang="en-GB" sz="1200" noProof="0" dirty="0">
                  <a:solidFill>
                    <a:srgbClr val="006600"/>
                  </a:solidFill>
                  <a:latin typeface="Helvetica" pitchFamily="2" charset="0"/>
                </a:rPr>
                <a:t>Charged particle</a:t>
              </a:r>
              <a:endParaRPr lang="en-GB" sz="1200" noProof="0" dirty="0">
                <a:solidFill>
                  <a:srgbClr val="006600"/>
                </a:solidFill>
                <a:latin typeface="Helvetica" pitchFamily="2" charset="0"/>
                <a:sym typeface="Symbol" pitchFamily="2" charset="2"/>
              </a:endParaRPr>
            </a:p>
          </p:txBody>
        </p:sp>
        <p:grpSp>
          <p:nvGrpSpPr>
            <p:cNvPr id="19" name="Group 18">
              <a:extLst>
                <a:ext uri="{FF2B5EF4-FFF2-40B4-BE49-F238E27FC236}">
                  <a16:creationId xmlns:a16="http://schemas.microsoft.com/office/drawing/2014/main" id="{4640507F-C2EE-8E72-68A3-2140B7F00A6D}"/>
                </a:ext>
              </a:extLst>
            </p:cNvPr>
            <p:cNvGrpSpPr>
              <a:grpSpLocks/>
            </p:cNvGrpSpPr>
            <p:nvPr/>
          </p:nvGrpSpPr>
          <p:grpSpPr bwMode="auto">
            <a:xfrm>
              <a:off x="2846846" y="4424147"/>
              <a:ext cx="450850" cy="1709738"/>
              <a:chOff x="867" y="1820"/>
              <a:chExt cx="284" cy="1077"/>
            </a:xfrm>
          </p:grpSpPr>
          <p:sp>
            <p:nvSpPr>
              <p:cNvPr id="42" name="Oval 41">
                <a:extLst>
                  <a:ext uri="{FF2B5EF4-FFF2-40B4-BE49-F238E27FC236}">
                    <a16:creationId xmlns:a16="http://schemas.microsoft.com/office/drawing/2014/main" id="{59671FA6-E0E9-142F-8BEE-DA8A19348B10}"/>
                  </a:ext>
                </a:extLst>
              </p:cNvPr>
              <p:cNvSpPr>
                <a:spLocks noChangeArrowheads="1"/>
              </p:cNvSpPr>
              <p:nvPr/>
            </p:nvSpPr>
            <p:spPr bwMode="auto">
              <a:xfrm>
                <a:off x="896" y="1820"/>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43" name="Oval 42">
                <a:extLst>
                  <a:ext uri="{FF2B5EF4-FFF2-40B4-BE49-F238E27FC236}">
                    <a16:creationId xmlns:a16="http://schemas.microsoft.com/office/drawing/2014/main" id="{C87E0599-98E7-F582-31A1-B74A190C62A8}"/>
                  </a:ext>
                </a:extLst>
              </p:cNvPr>
              <p:cNvSpPr>
                <a:spLocks noChangeArrowheads="1"/>
              </p:cNvSpPr>
              <p:nvPr/>
            </p:nvSpPr>
            <p:spPr bwMode="auto">
              <a:xfrm>
                <a:off x="867" y="1905"/>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44" name="Oval 43">
                <a:extLst>
                  <a:ext uri="{FF2B5EF4-FFF2-40B4-BE49-F238E27FC236}">
                    <a16:creationId xmlns:a16="http://schemas.microsoft.com/office/drawing/2014/main" id="{11CE5492-FAC8-85C6-A838-8CE7675B6287}"/>
                  </a:ext>
                </a:extLst>
              </p:cNvPr>
              <p:cNvSpPr>
                <a:spLocks noChangeArrowheads="1"/>
              </p:cNvSpPr>
              <p:nvPr/>
            </p:nvSpPr>
            <p:spPr bwMode="auto">
              <a:xfrm>
                <a:off x="924" y="1933"/>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45" name="Oval 44">
                <a:extLst>
                  <a:ext uri="{FF2B5EF4-FFF2-40B4-BE49-F238E27FC236}">
                    <a16:creationId xmlns:a16="http://schemas.microsoft.com/office/drawing/2014/main" id="{98999220-D1D2-B84F-0395-94B2856F068E}"/>
                  </a:ext>
                </a:extLst>
              </p:cNvPr>
              <p:cNvSpPr>
                <a:spLocks noChangeArrowheads="1"/>
              </p:cNvSpPr>
              <p:nvPr/>
            </p:nvSpPr>
            <p:spPr bwMode="auto">
              <a:xfrm>
                <a:off x="924" y="1990"/>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46" name="Oval 45">
                <a:extLst>
                  <a:ext uri="{FF2B5EF4-FFF2-40B4-BE49-F238E27FC236}">
                    <a16:creationId xmlns:a16="http://schemas.microsoft.com/office/drawing/2014/main" id="{E4EFFFB6-8A84-6BD0-9486-51C6597B5EBC}"/>
                  </a:ext>
                </a:extLst>
              </p:cNvPr>
              <p:cNvSpPr>
                <a:spLocks noChangeArrowheads="1"/>
              </p:cNvSpPr>
              <p:nvPr/>
            </p:nvSpPr>
            <p:spPr bwMode="auto">
              <a:xfrm>
                <a:off x="896" y="2047"/>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47" name="Oval 46">
                <a:extLst>
                  <a:ext uri="{FF2B5EF4-FFF2-40B4-BE49-F238E27FC236}">
                    <a16:creationId xmlns:a16="http://schemas.microsoft.com/office/drawing/2014/main" id="{F049DBB9-53EE-1E4A-ED6B-21E8DD16FBEE}"/>
                  </a:ext>
                </a:extLst>
              </p:cNvPr>
              <p:cNvSpPr>
                <a:spLocks noChangeArrowheads="1"/>
              </p:cNvSpPr>
              <p:nvPr/>
            </p:nvSpPr>
            <p:spPr bwMode="auto">
              <a:xfrm>
                <a:off x="952" y="2075"/>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48" name="Oval 47">
                <a:extLst>
                  <a:ext uri="{FF2B5EF4-FFF2-40B4-BE49-F238E27FC236}">
                    <a16:creationId xmlns:a16="http://schemas.microsoft.com/office/drawing/2014/main" id="{02B5EA49-BA9F-950A-5526-692F326F4602}"/>
                  </a:ext>
                </a:extLst>
              </p:cNvPr>
              <p:cNvSpPr>
                <a:spLocks noChangeArrowheads="1"/>
              </p:cNvSpPr>
              <p:nvPr/>
            </p:nvSpPr>
            <p:spPr bwMode="auto">
              <a:xfrm>
                <a:off x="923" y="2160"/>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49" name="Oval 48">
                <a:extLst>
                  <a:ext uri="{FF2B5EF4-FFF2-40B4-BE49-F238E27FC236}">
                    <a16:creationId xmlns:a16="http://schemas.microsoft.com/office/drawing/2014/main" id="{3B32F64C-97E5-3BF7-C3C3-650FC2F99F72}"/>
                  </a:ext>
                </a:extLst>
              </p:cNvPr>
              <p:cNvSpPr>
                <a:spLocks noChangeArrowheads="1"/>
              </p:cNvSpPr>
              <p:nvPr/>
            </p:nvSpPr>
            <p:spPr bwMode="auto">
              <a:xfrm>
                <a:off x="980" y="2188"/>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50" name="Oval 49">
                <a:extLst>
                  <a:ext uri="{FF2B5EF4-FFF2-40B4-BE49-F238E27FC236}">
                    <a16:creationId xmlns:a16="http://schemas.microsoft.com/office/drawing/2014/main" id="{811BC33B-D304-6622-F3DC-668D2FCF27B0}"/>
                  </a:ext>
                </a:extLst>
              </p:cNvPr>
              <p:cNvSpPr>
                <a:spLocks noChangeArrowheads="1"/>
              </p:cNvSpPr>
              <p:nvPr/>
            </p:nvSpPr>
            <p:spPr bwMode="auto">
              <a:xfrm>
                <a:off x="980" y="2245"/>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51" name="Oval 50">
                <a:extLst>
                  <a:ext uri="{FF2B5EF4-FFF2-40B4-BE49-F238E27FC236}">
                    <a16:creationId xmlns:a16="http://schemas.microsoft.com/office/drawing/2014/main" id="{69C3F381-2ABB-3009-3B27-8364F79BBEFD}"/>
                  </a:ext>
                </a:extLst>
              </p:cNvPr>
              <p:cNvSpPr>
                <a:spLocks noChangeArrowheads="1"/>
              </p:cNvSpPr>
              <p:nvPr/>
            </p:nvSpPr>
            <p:spPr bwMode="auto">
              <a:xfrm>
                <a:off x="952" y="2302"/>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52" name="Oval 51">
                <a:extLst>
                  <a:ext uri="{FF2B5EF4-FFF2-40B4-BE49-F238E27FC236}">
                    <a16:creationId xmlns:a16="http://schemas.microsoft.com/office/drawing/2014/main" id="{F5CEEB33-4BFC-A279-CF06-D7B48BF54709}"/>
                  </a:ext>
                </a:extLst>
              </p:cNvPr>
              <p:cNvSpPr>
                <a:spLocks noChangeArrowheads="1"/>
              </p:cNvSpPr>
              <p:nvPr/>
            </p:nvSpPr>
            <p:spPr bwMode="auto">
              <a:xfrm>
                <a:off x="1018" y="2338"/>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53" name="Oval 52">
                <a:extLst>
                  <a:ext uri="{FF2B5EF4-FFF2-40B4-BE49-F238E27FC236}">
                    <a16:creationId xmlns:a16="http://schemas.microsoft.com/office/drawing/2014/main" id="{12C91083-6D8B-0C30-3816-DFBB71DEDBBF}"/>
                  </a:ext>
                </a:extLst>
              </p:cNvPr>
              <p:cNvSpPr>
                <a:spLocks noChangeArrowheads="1"/>
              </p:cNvSpPr>
              <p:nvPr/>
            </p:nvSpPr>
            <p:spPr bwMode="auto">
              <a:xfrm>
                <a:off x="989" y="2423"/>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54" name="Oval 53">
                <a:extLst>
                  <a:ext uri="{FF2B5EF4-FFF2-40B4-BE49-F238E27FC236}">
                    <a16:creationId xmlns:a16="http://schemas.microsoft.com/office/drawing/2014/main" id="{43FACE11-2C4A-AA34-2041-8957AE2454E0}"/>
                  </a:ext>
                </a:extLst>
              </p:cNvPr>
              <p:cNvSpPr>
                <a:spLocks noChangeArrowheads="1"/>
              </p:cNvSpPr>
              <p:nvPr/>
            </p:nvSpPr>
            <p:spPr bwMode="auto">
              <a:xfrm>
                <a:off x="1046" y="2451"/>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55" name="Oval 54">
                <a:extLst>
                  <a:ext uri="{FF2B5EF4-FFF2-40B4-BE49-F238E27FC236}">
                    <a16:creationId xmlns:a16="http://schemas.microsoft.com/office/drawing/2014/main" id="{E9498D4C-05D1-9AF6-E932-FC864FA7414A}"/>
                  </a:ext>
                </a:extLst>
              </p:cNvPr>
              <p:cNvSpPr>
                <a:spLocks noChangeArrowheads="1"/>
              </p:cNvSpPr>
              <p:nvPr/>
            </p:nvSpPr>
            <p:spPr bwMode="auto">
              <a:xfrm>
                <a:off x="1046" y="2508"/>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56" name="Oval 55">
                <a:extLst>
                  <a:ext uri="{FF2B5EF4-FFF2-40B4-BE49-F238E27FC236}">
                    <a16:creationId xmlns:a16="http://schemas.microsoft.com/office/drawing/2014/main" id="{A4FF4EC1-812C-F158-67AB-FA2D24E46233}"/>
                  </a:ext>
                </a:extLst>
              </p:cNvPr>
              <p:cNvSpPr>
                <a:spLocks noChangeArrowheads="1"/>
              </p:cNvSpPr>
              <p:nvPr/>
            </p:nvSpPr>
            <p:spPr bwMode="auto">
              <a:xfrm>
                <a:off x="1018" y="2565"/>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57" name="Oval 56">
                <a:extLst>
                  <a:ext uri="{FF2B5EF4-FFF2-40B4-BE49-F238E27FC236}">
                    <a16:creationId xmlns:a16="http://schemas.microsoft.com/office/drawing/2014/main" id="{2FC7D87B-4511-5392-45A7-741C5E7F192E}"/>
                  </a:ext>
                </a:extLst>
              </p:cNvPr>
              <p:cNvSpPr>
                <a:spLocks noChangeArrowheads="1"/>
              </p:cNvSpPr>
              <p:nvPr/>
            </p:nvSpPr>
            <p:spPr bwMode="auto">
              <a:xfrm>
                <a:off x="1066" y="2613"/>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58" name="Oval 57">
                <a:extLst>
                  <a:ext uri="{FF2B5EF4-FFF2-40B4-BE49-F238E27FC236}">
                    <a16:creationId xmlns:a16="http://schemas.microsoft.com/office/drawing/2014/main" id="{FE2F523E-F2DF-9D41-A4C3-FCB038225028}"/>
                  </a:ext>
                </a:extLst>
              </p:cNvPr>
              <p:cNvSpPr>
                <a:spLocks noChangeArrowheads="1"/>
              </p:cNvSpPr>
              <p:nvPr/>
            </p:nvSpPr>
            <p:spPr bwMode="auto">
              <a:xfrm>
                <a:off x="1037" y="2698"/>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59" name="Oval 58">
                <a:extLst>
                  <a:ext uri="{FF2B5EF4-FFF2-40B4-BE49-F238E27FC236}">
                    <a16:creationId xmlns:a16="http://schemas.microsoft.com/office/drawing/2014/main" id="{1B68C87B-DD00-8B76-814E-F69E02DCC61E}"/>
                  </a:ext>
                </a:extLst>
              </p:cNvPr>
              <p:cNvSpPr>
                <a:spLocks noChangeArrowheads="1"/>
              </p:cNvSpPr>
              <p:nvPr/>
            </p:nvSpPr>
            <p:spPr bwMode="auto">
              <a:xfrm>
                <a:off x="1094" y="2726"/>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60" name="Oval 59">
                <a:extLst>
                  <a:ext uri="{FF2B5EF4-FFF2-40B4-BE49-F238E27FC236}">
                    <a16:creationId xmlns:a16="http://schemas.microsoft.com/office/drawing/2014/main" id="{95330468-F31C-BA05-2793-2B01455262B1}"/>
                  </a:ext>
                </a:extLst>
              </p:cNvPr>
              <p:cNvSpPr>
                <a:spLocks noChangeArrowheads="1"/>
              </p:cNvSpPr>
              <p:nvPr/>
            </p:nvSpPr>
            <p:spPr bwMode="auto">
              <a:xfrm>
                <a:off x="1094" y="2783"/>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61" name="Oval 60">
                <a:extLst>
                  <a:ext uri="{FF2B5EF4-FFF2-40B4-BE49-F238E27FC236}">
                    <a16:creationId xmlns:a16="http://schemas.microsoft.com/office/drawing/2014/main" id="{7DFE809A-2DA3-1435-186C-85B34D738C2F}"/>
                  </a:ext>
                </a:extLst>
              </p:cNvPr>
              <p:cNvSpPr>
                <a:spLocks noChangeArrowheads="1"/>
              </p:cNvSpPr>
              <p:nvPr/>
            </p:nvSpPr>
            <p:spPr bwMode="auto">
              <a:xfrm>
                <a:off x="1066" y="2840"/>
                <a:ext cx="57" cy="57"/>
              </a:xfrm>
              <a:prstGeom prst="ellipse">
                <a:avLst/>
              </a:prstGeom>
              <a:solidFill>
                <a:srgbClr val="0000FF"/>
              </a:solidFill>
              <a:ln w="317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grpSp>
        <p:sp>
          <p:nvSpPr>
            <p:cNvPr id="20" name="Oval 19">
              <a:extLst>
                <a:ext uri="{FF2B5EF4-FFF2-40B4-BE49-F238E27FC236}">
                  <a16:creationId xmlns:a16="http://schemas.microsoft.com/office/drawing/2014/main" id="{4D7F0172-C74A-4B5F-7C44-306A121D09D9}"/>
                </a:ext>
              </a:extLst>
            </p:cNvPr>
            <p:cNvSpPr>
              <a:spLocks noChangeArrowheads="1"/>
            </p:cNvSpPr>
            <p:nvPr/>
          </p:nvSpPr>
          <p:spPr bwMode="auto">
            <a:xfrm>
              <a:off x="3521534" y="5143285"/>
              <a:ext cx="88900" cy="90487"/>
            </a:xfrm>
            <a:prstGeom prst="ellipse">
              <a:avLst/>
            </a:prstGeom>
            <a:solidFill>
              <a:srgbClr val="FF0000"/>
            </a:solidFill>
            <a:ln w="3175" algn="ctr">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21" name="Text Box 49">
              <a:extLst>
                <a:ext uri="{FF2B5EF4-FFF2-40B4-BE49-F238E27FC236}">
                  <a16:creationId xmlns:a16="http://schemas.microsoft.com/office/drawing/2014/main" id="{81131845-F574-7203-51B0-CC6EC69EED77}"/>
                </a:ext>
              </a:extLst>
            </p:cNvPr>
            <p:cNvSpPr txBox="1">
              <a:spLocks noChangeArrowheads="1"/>
            </p:cNvSpPr>
            <p:nvPr/>
          </p:nvSpPr>
          <p:spPr bwMode="auto">
            <a:xfrm>
              <a:off x="4286709" y="4239997"/>
              <a:ext cx="1350962" cy="2308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0" rIns="90000">
              <a:spAutoFit/>
            </a:bodyPr>
            <a:lstStyle/>
            <a:p>
              <a:r>
                <a:rPr lang="en-GB" sz="1200" noProof="0" dirty="0">
                  <a:solidFill>
                    <a:schemeClr val="accent2"/>
                  </a:solidFill>
                  <a:latin typeface="Helvetica" pitchFamily="2" charset="0"/>
                </a:rPr>
                <a:t>Cathode (HV</a:t>
              </a:r>
              <a:r>
                <a:rPr lang="en-GB" sz="1200" noProof="0" dirty="0">
                  <a:solidFill>
                    <a:schemeClr val="accent2"/>
                  </a:solidFill>
                  <a:latin typeface="Helvetica" pitchFamily="2" charset="0"/>
                  <a:cs typeface="Arial" panose="020B0604020202020204" pitchFamily="34" charset="0"/>
                </a:rPr>
                <a:t>–</a:t>
              </a:r>
              <a:r>
                <a:rPr lang="en-GB" sz="1200" noProof="0" dirty="0">
                  <a:solidFill>
                    <a:schemeClr val="accent2"/>
                  </a:solidFill>
                  <a:latin typeface="Helvetica" pitchFamily="2" charset="0"/>
                </a:rPr>
                <a:t>)</a:t>
              </a:r>
              <a:endParaRPr lang="en-GB" sz="1200" noProof="0" dirty="0">
                <a:solidFill>
                  <a:schemeClr val="accent2"/>
                </a:solidFill>
                <a:latin typeface="Helvetica" pitchFamily="2" charset="0"/>
                <a:sym typeface="Symbol" pitchFamily="2" charset="2"/>
              </a:endParaRPr>
            </a:p>
          </p:txBody>
        </p:sp>
        <p:sp>
          <p:nvSpPr>
            <p:cNvPr id="24" name="Line 50">
              <a:extLst>
                <a:ext uri="{FF2B5EF4-FFF2-40B4-BE49-F238E27FC236}">
                  <a16:creationId xmlns:a16="http://schemas.microsoft.com/office/drawing/2014/main" id="{3C53BF92-2EC4-877E-6813-2FFAFFACA9DE}"/>
                </a:ext>
              </a:extLst>
            </p:cNvPr>
            <p:cNvSpPr>
              <a:spLocks noChangeShapeType="1"/>
            </p:cNvSpPr>
            <p:nvPr/>
          </p:nvSpPr>
          <p:spPr bwMode="auto">
            <a:xfrm>
              <a:off x="3010359" y="4522572"/>
              <a:ext cx="511175" cy="576263"/>
            </a:xfrm>
            <a:prstGeom prst="line">
              <a:avLst/>
            </a:prstGeom>
            <a:noFill/>
            <a:ln w="63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25" name="Line 51">
              <a:extLst>
                <a:ext uri="{FF2B5EF4-FFF2-40B4-BE49-F238E27FC236}">
                  <a16:creationId xmlns:a16="http://schemas.microsoft.com/office/drawing/2014/main" id="{1F1EB632-E01D-9FA2-63B9-F8884D2D13CA}"/>
                </a:ext>
              </a:extLst>
            </p:cNvPr>
            <p:cNvSpPr>
              <a:spLocks noChangeShapeType="1"/>
            </p:cNvSpPr>
            <p:nvPr/>
          </p:nvSpPr>
          <p:spPr bwMode="auto">
            <a:xfrm>
              <a:off x="3116721" y="4784510"/>
              <a:ext cx="347663" cy="330200"/>
            </a:xfrm>
            <a:prstGeom prst="line">
              <a:avLst/>
            </a:prstGeom>
            <a:noFill/>
            <a:ln w="63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26" name="Line 52">
              <a:extLst>
                <a:ext uri="{FF2B5EF4-FFF2-40B4-BE49-F238E27FC236}">
                  <a16:creationId xmlns:a16="http://schemas.microsoft.com/office/drawing/2014/main" id="{EBEC629B-B81B-9641-06AC-D2E337F7C7E0}"/>
                </a:ext>
              </a:extLst>
            </p:cNvPr>
            <p:cNvSpPr>
              <a:spLocks noChangeShapeType="1"/>
            </p:cNvSpPr>
            <p:nvPr/>
          </p:nvSpPr>
          <p:spPr bwMode="auto">
            <a:xfrm>
              <a:off x="3116721" y="4963897"/>
              <a:ext cx="311150" cy="173038"/>
            </a:xfrm>
            <a:prstGeom prst="line">
              <a:avLst/>
            </a:prstGeom>
            <a:noFill/>
            <a:ln w="63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27" name="Line 53">
              <a:extLst>
                <a:ext uri="{FF2B5EF4-FFF2-40B4-BE49-F238E27FC236}">
                  <a16:creationId xmlns:a16="http://schemas.microsoft.com/office/drawing/2014/main" id="{83764D9D-84D0-A13A-4E3F-F6916969E107}"/>
                </a:ext>
              </a:extLst>
            </p:cNvPr>
            <p:cNvSpPr>
              <a:spLocks noChangeShapeType="1"/>
            </p:cNvSpPr>
            <p:nvPr/>
          </p:nvSpPr>
          <p:spPr bwMode="auto">
            <a:xfrm>
              <a:off x="3156409" y="5127410"/>
              <a:ext cx="295275" cy="34925"/>
            </a:xfrm>
            <a:prstGeom prst="line">
              <a:avLst/>
            </a:prstGeom>
            <a:noFill/>
            <a:ln w="63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28" name="Line 54">
              <a:extLst>
                <a:ext uri="{FF2B5EF4-FFF2-40B4-BE49-F238E27FC236}">
                  <a16:creationId xmlns:a16="http://schemas.microsoft.com/office/drawing/2014/main" id="{C3D4CDBB-4784-16C0-D574-18F8D1D851BA}"/>
                </a:ext>
              </a:extLst>
            </p:cNvPr>
            <p:cNvSpPr>
              <a:spLocks noChangeShapeType="1"/>
            </p:cNvSpPr>
            <p:nvPr/>
          </p:nvSpPr>
          <p:spPr bwMode="auto">
            <a:xfrm flipV="1">
              <a:off x="3207209" y="5203610"/>
              <a:ext cx="247650" cy="30162"/>
            </a:xfrm>
            <a:prstGeom prst="line">
              <a:avLst/>
            </a:prstGeom>
            <a:noFill/>
            <a:ln w="63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29" name="Line 55">
              <a:extLst>
                <a:ext uri="{FF2B5EF4-FFF2-40B4-BE49-F238E27FC236}">
                  <a16:creationId xmlns:a16="http://schemas.microsoft.com/office/drawing/2014/main" id="{D929AC2E-0DC2-933B-A06C-195A320418F8}"/>
                </a:ext>
              </a:extLst>
            </p:cNvPr>
            <p:cNvSpPr>
              <a:spLocks noChangeShapeType="1"/>
            </p:cNvSpPr>
            <p:nvPr/>
          </p:nvSpPr>
          <p:spPr bwMode="auto">
            <a:xfrm flipV="1">
              <a:off x="3231021" y="5241710"/>
              <a:ext cx="236538" cy="80962"/>
            </a:xfrm>
            <a:prstGeom prst="line">
              <a:avLst/>
            </a:prstGeom>
            <a:noFill/>
            <a:ln w="63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30" name="Line 56">
              <a:extLst>
                <a:ext uri="{FF2B5EF4-FFF2-40B4-BE49-F238E27FC236}">
                  <a16:creationId xmlns:a16="http://schemas.microsoft.com/office/drawing/2014/main" id="{148CDAEE-9555-4B2E-1AC1-4857E7E989FF}"/>
                </a:ext>
              </a:extLst>
            </p:cNvPr>
            <p:cNvSpPr>
              <a:spLocks noChangeShapeType="1"/>
            </p:cNvSpPr>
            <p:nvPr/>
          </p:nvSpPr>
          <p:spPr bwMode="auto">
            <a:xfrm flipV="1">
              <a:off x="3256421" y="5267110"/>
              <a:ext cx="211138" cy="171450"/>
            </a:xfrm>
            <a:prstGeom prst="line">
              <a:avLst/>
            </a:prstGeom>
            <a:noFill/>
            <a:ln w="63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31" name="Line 57">
              <a:extLst>
                <a:ext uri="{FF2B5EF4-FFF2-40B4-BE49-F238E27FC236}">
                  <a16:creationId xmlns:a16="http://schemas.microsoft.com/office/drawing/2014/main" id="{A7B782FC-2FA9-2BD8-59BA-64E1834CACF5}"/>
                </a:ext>
              </a:extLst>
            </p:cNvPr>
            <p:cNvSpPr>
              <a:spLocks noChangeShapeType="1"/>
            </p:cNvSpPr>
            <p:nvPr/>
          </p:nvSpPr>
          <p:spPr bwMode="auto">
            <a:xfrm flipV="1">
              <a:off x="3281821" y="5292510"/>
              <a:ext cx="223838" cy="285750"/>
            </a:xfrm>
            <a:prstGeom prst="line">
              <a:avLst/>
            </a:prstGeom>
            <a:noFill/>
            <a:ln w="63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32" name="Line 58">
              <a:extLst>
                <a:ext uri="{FF2B5EF4-FFF2-40B4-BE49-F238E27FC236}">
                  <a16:creationId xmlns:a16="http://schemas.microsoft.com/office/drawing/2014/main" id="{77B3B7EF-B23F-8520-8EBD-1F2A7356FD22}"/>
                </a:ext>
              </a:extLst>
            </p:cNvPr>
            <p:cNvSpPr>
              <a:spLocks noChangeShapeType="1"/>
            </p:cNvSpPr>
            <p:nvPr/>
          </p:nvSpPr>
          <p:spPr bwMode="auto">
            <a:xfrm flipV="1">
              <a:off x="3280234" y="5330610"/>
              <a:ext cx="263525" cy="401637"/>
            </a:xfrm>
            <a:prstGeom prst="line">
              <a:avLst/>
            </a:prstGeom>
            <a:noFill/>
            <a:ln w="63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33" name="Line 59">
              <a:extLst>
                <a:ext uri="{FF2B5EF4-FFF2-40B4-BE49-F238E27FC236}">
                  <a16:creationId xmlns:a16="http://schemas.microsoft.com/office/drawing/2014/main" id="{BA5B5718-B062-FF12-44C0-BC4BEACF9B54}"/>
                </a:ext>
              </a:extLst>
            </p:cNvPr>
            <p:cNvSpPr>
              <a:spLocks noChangeShapeType="1"/>
            </p:cNvSpPr>
            <p:nvPr/>
          </p:nvSpPr>
          <p:spPr bwMode="auto">
            <a:xfrm flipV="1">
              <a:off x="3331034" y="5341722"/>
              <a:ext cx="198437" cy="481013"/>
            </a:xfrm>
            <a:prstGeom prst="line">
              <a:avLst/>
            </a:prstGeom>
            <a:noFill/>
            <a:ln w="63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sp>
          <p:nvSpPr>
            <p:cNvPr id="34" name="Text Box 60">
              <a:extLst>
                <a:ext uri="{FF2B5EF4-FFF2-40B4-BE49-F238E27FC236}">
                  <a16:creationId xmlns:a16="http://schemas.microsoft.com/office/drawing/2014/main" id="{99B81E49-B8D4-B490-7495-5F66D2E82009}"/>
                </a:ext>
              </a:extLst>
            </p:cNvPr>
            <p:cNvSpPr txBox="1">
              <a:spLocks noChangeArrowheads="1"/>
            </p:cNvSpPr>
            <p:nvPr/>
          </p:nvSpPr>
          <p:spPr bwMode="auto">
            <a:xfrm>
              <a:off x="3319596" y="5809064"/>
              <a:ext cx="1011237" cy="2308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0" rIns="90000">
              <a:spAutoFit/>
            </a:bodyPr>
            <a:lstStyle/>
            <a:p>
              <a:r>
                <a:rPr lang="en-GB" sz="1200" noProof="0" dirty="0">
                  <a:solidFill>
                    <a:srgbClr val="292929"/>
                  </a:solidFill>
                  <a:latin typeface="Helvetica" pitchFamily="2" charset="0"/>
                </a:rPr>
                <a:t>Noble Gas</a:t>
              </a:r>
              <a:endParaRPr lang="en-GB" sz="1200" noProof="0" dirty="0">
                <a:solidFill>
                  <a:srgbClr val="292929"/>
                </a:solidFill>
                <a:latin typeface="Helvetica" pitchFamily="2" charset="0"/>
                <a:sym typeface="Symbol" pitchFamily="2" charset="2"/>
              </a:endParaRPr>
            </a:p>
          </p:txBody>
        </p:sp>
        <p:sp>
          <p:nvSpPr>
            <p:cNvPr id="35" name="Text Box 61">
              <a:extLst>
                <a:ext uri="{FF2B5EF4-FFF2-40B4-BE49-F238E27FC236}">
                  <a16:creationId xmlns:a16="http://schemas.microsoft.com/office/drawing/2014/main" id="{37D11677-2745-651D-A5EF-646618EEAA85}"/>
                </a:ext>
              </a:extLst>
            </p:cNvPr>
            <p:cNvSpPr txBox="1">
              <a:spLocks noChangeArrowheads="1"/>
            </p:cNvSpPr>
            <p:nvPr/>
          </p:nvSpPr>
          <p:spPr bwMode="auto">
            <a:xfrm>
              <a:off x="3192168" y="4204318"/>
              <a:ext cx="1011238" cy="5455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0" rIns="90000">
              <a:spAutoFit/>
            </a:bodyPr>
            <a:lstStyle/>
            <a:p>
              <a:pPr>
                <a:lnSpc>
                  <a:spcPct val="90000"/>
                </a:lnSpc>
              </a:pPr>
              <a:r>
                <a:rPr lang="en-GB" sz="1200" noProof="0" dirty="0">
                  <a:solidFill>
                    <a:schemeClr val="accent2"/>
                  </a:solidFill>
                  <a:latin typeface="Helvetica" pitchFamily="2" charset="0"/>
                </a:rPr>
                <a:t>Ionised electrons drift to wire</a:t>
              </a:r>
              <a:endParaRPr lang="en-GB" sz="1200" noProof="0" dirty="0">
                <a:solidFill>
                  <a:schemeClr val="accent2"/>
                </a:solidFill>
                <a:latin typeface="Helvetica" pitchFamily="2" charset="0"/>
                <a:sym typeface="Symbol" pitchFamily="2" charset="2"/>
              </a:endParaRPr>
            </a:p>
          </p:txBody>
        </p:sp>
        <p:sp>
          <p:nvSpPr>
            <p:cNvPr id="36" name="Text Box 62">
              <a:extLst>
                <a:ext uri="{FF2B5EF4-FFF2-40B4-BE49-F238E27FC236}">
                  <a16:creationId xmlns:a16="http://schemas.microsoft.com/office/drawing/2014/main" id="{02D11838-0AE0-1218-6DD6-516677A71131}"/>
                </a:ext>
              </a:extLst>
            </p:cNvPr>
            <p:cNvSpPr txBox="1">
              <a:spLocks noChangeArrowheads="1"/>
            </p:cNvSpPr>
            <p:nvPr/>
          </p:nvSpPr>
          <p:spPr bwMode="auto">
            <a:xfrm>
              <a:off x="1678851" y="5547653"/>
              <a:ext cx="831850" cy="41549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a:spAutoFit/>
            </a:bodyPr>
            <a:lstStyle/>
            <a:p>
              <a:r>
                <a:rPr lang="en-GB" sz="1200" noProof="0" dirty="0">
                  <a:solidFill>
                    <a:srgbClr val="CC0000"/>
                  </a:solidFill>
                  <a:latin typeface="Helvetica" pitchFamily="2" charset="0"/>
                </a:rPr>
                <a:t>Ions drift to cathode</a:t>
              </a:r>
              <a:endParaRPr lang="en-GB" sz="1200" noProof="0" dirty="0">
                <a:solidFill>
                  <a:srgbClr val="CC0000"/>
                </a:solidFill>
                <a:latin typeface="Helvetica" pitchFamily="2" charset="0"/>
                <a:sym typeface="Symbol" pitchFamily="2" charset="2"/>
              </a:endParaRPr>
            </a:p>
          </p:txBody>
        </p:sp>
        <p:sp>
          <p:nvSpPr>
            <p:cNvPr id="37" name="Line 66">
              <a:extLst>
                <a:ext uri="{FF2B5EF4-FFF2-40B4-BE49-F238E27FC236}">
                  <a16:creationId xmlns:a16="http://schemas.microsoft.com/office/drawing/2014/main" id="{CEEEC22A-6B4A-BC48-969A-16ED4CD0078E}"/>
                </a:ext>
              </a:extLst>
            </p:cNvPr>
            <p:cNvSpPr>
              <a:spLocks noChangeShapeType="1"/>
            </p:cNvSpPr>
            <p:nvPr/>
          </p:nvSpPr>
          <p:spPr bwMode="auto">
            <a:xfrm flipH="1">
              <a:off x="3059571" y="5186147"/>
              <a:ext cx="504825" cy="114300"/>
            </a:xfrm>
            <a:prstGeom prst="line">
              <a:avLst/>
            </a:prstGeom>
            <a:noFill/>
            <a:ln w="2540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noProof="0" dirty="0"/>
            </a:p>
          </p:txBody>
        </p:sp>
        <p:sp>
          <p:nvSpPr>
            <p:cNvPr id="38" name="Text Box 67">
              <a:extLst>
                <a:ext uri="{FF2B5EF4-FFF2-40B4-BE49-F238E27FC236}">
                  <a16:creationId xmlns:a16="http://schemas.microsoft.com/office/drawing/2014/main" id="{5093CF54-5F81-0553-6D06-06B963BB6708}"/>
                </a:ext>
              </a:extLst>
            </p:cNvPr>
            <p:cNvSpPr txBox="1">
              <a:spLocks noChangeArrowheads="1"/>
            </p:cNvSpPr>
            <p:nvPr/>
          </p:nvSpPr>
          <p:spPr bwMode="auto">
            <a:xfrm>
              <a:off x="2567767" y="5136851"/>
              <a:ext cx="4074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200" noProof="0" dirty="0" err="1">
                  <a:solidFill>
                    <a:srgbClr val="FF0000"/>
                  </a:solidFill>
                  <a:latin typeface="Helvetica" pitchFamily="2" charset="0"/>
                </a:rPr>
                <a:t>r</a:t>
              </a:r>
              <a:r>
                <a:rPr lang="en-GB" sz="1200" baseline="-25000" noProof="0" dirty="0" err="1">
                  <a:solidFill>
                    <a:srgbClr val="FF0000"/>
                  </a:solidFill>
                  <a:latin typeface="Helvetica" pitchFamily="2" charset="0"/>
                </a:rPr>
                <a:t>drift</a:t>
              </a:r>
              <a:endParaRPr lang="en-GB" sz="1200" baseline="-25000" noProof="0" dirty="0">
                <a:solidFill>
                  <a:srgbClr val="FF0000"/>
                </a:solidFill>
                <a:latin typeface="Helvetica" pitchFamily="2" charset="0"/>
              </a:endParaRPr>
            </a:p>
          </p:txBody>
        </p:sp>
        <p:sp>
          <p:nvSpPr>
            <p:cNvPr id="39" name="Text Box 65">
              <a:extLst>
                <a:ext uri="{FF2B5EF4-FFF2-40B4-BE49-F238E27FC236}">
                  <a16:creationId xmlns:a16="http://schemas.microsoft.com/office/drawing/2014/main" id="{067A0B98-9866-B77E-ABF5-172F1EB93877}"/>
                </a:ext>
              </a:extLst>
            </p:cNvPr>
            <p:cNvSpPr txBox="1">
              <a:spLocks noChangeArrowheads="1"/>
            </p:cNvSpPr>
            <p:nvPr/>
          </p:nvSpPr>
          <p:spPr bwMode="auto">
            <a:xfrm>
              <a:off x="3891786" y="5352139"/>
              <a:ext cx="703276" cy="41549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0" rIns="90000">
              <a:spAutoFit/>
            </a:bodyPr>
            <a:lstStyle/>
            <a:p>
              <a:r>
                <a:rPr lang="en-GB" sz="1200" noProof="0" dirty="0">
                  <a:solidFill>
                    <a:srgbClr val="008000"/>
                  </a:solidFill>
                  <a:latin typeface="Helvetica" pitchFamily="2" charset="0"/>
                </a:rPr>
                <a:t>   Drift circle</a:t>
              </a:r>
              <a:endParaRPr lang="en-GB" sz="1200" noProof="0" dirty="0">
                <a:solidFill>
                  <a:srgbClr val="008000"/>
                </a:solidFill>
                <a:latin typeface="Helvetica" pitchFamily="2" charset="0"/>
                <a:sym typeface="Symbol" pitchFamily="2" charset="2"/>
              </a:endParaRPr>
            </a:p>
          </p:txBody>
        </p:sp>
        <p:sp>
          <p:nvSpPr>
            <p:cNvPr id="40" name="Text Box 48">
              <a:extLst>
                <a:ext uri="{FF2B5EF4-FFF2-40B4-BE49-F238E27FC236}">
                  <a16:creationId xmlns:a16="http://schemas.microsoft.com/office/drawing/2014/main" id="{D1637A1B-7A5D-EE1A-3B1A-ADBE57DFF3D9}"/>
                </a:ext>
              </a:extLst>
            </p:cNvPr>
            <p:cNvSpPr txBox="1">
              <a:spLocks noChangeArrowheads="1"/>
            </p:cNvSpPr>
            <p:nvPr/>
          </p:nvSpPr>
          <p:spPr bwMode="auto">
            <a:xfrm>
              <a:off x="3610434" y="5001997"/>
              <a:ext cx="946150" cy="41549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0" rIns="90000">
              <a:spAutoFit/>
            </a:bodyPr>
            <a:lstStyle/>
            <a:p>
              <a:r>
                <a:rPr lang="en-GB" sz="1200" noProof="0" dirty="0">
                  <a:solidFill>
                    <a:srgbClr val="CC0000"/>
                  </a:solidFill>
                  <a:latin typeface="Helvetica" pitchFamily="2" charset="0"/>
                </a:rPr>
                <a:t>Anode wire (HV+)</a:t>
              </a:r>
              <a:endParaRPr lang="en-GB" sz="1200" noProof="0" dirty="0">
                <a:solidFill>
                  <a:srgbClr val="CC0000"/>
                </a:solidFill>
                <a:latin typeface="Helvetica" pitchFamily="2" charset="0"/>
                <a:sym typeface="Symbol" pitchFamily="2" charset="2"/>
              </a:endParaRP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0E4A6EA3-6DB6-BE31-AB3C-7BD1A9C5A29E}"/>
                    </a:ext>
                  </a:extLst>
                </p:cNvPr>
                <p:cNvSpPr txBox="1"/>
                <p:nvPr/>
              </p:nvSpPr>
              <p:spPr>
                <a:xfrm>
                  <a:off x="3840222" y="6306559"/>
                  <a:ext cx="1025922" cy="215444"/>
                </a:xfrm>
                <a:prstGeom prst="rect">
                  <a:avLst/>
                </a:prstGeom>
                <a:noFill/>
              </p:spPr>
              <p:txBody>
                <a:bodyPr wrap="none" lIns="0" tIns="0" rIns="0" bIns="0" rtlCol="0">
                  <a:spAutoFit/>
                </a:bodyPr>
                <a:lstStyle/>
                <a:p>
                  <a:pPr>
                    <a:spcBef>
                      <a:spcPts val="3000"/>
                    </a:spcBef>
                  </a:pPr>
                  <a14:m>
                    <m:oMathPara xmlns:m="http://schemas.openxmlformats.org/officeDocument/2006/math">
                      <m:oMath>
                        <m:sSub>
                          <m:sSubPr>
                            <m:ctrlPr>
                              <a:rPr lang="en-GB" sz="1400" i="1" noProof="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ctrlPr>
                          </m:sSubPr>
                          <m:e>
                            <m:r>
                              <a:rPr lang="en-GB" sz="1400" i="1" noProof="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𝜎</m:t>
                            </m:r>
                          </m:e>
                          <m:sub>
                            <m:r>
                              <m:rPr>
                                <m:sty m:val="p"/>
                              </m:rPr>
                              <a:rPr lang="en-GB" sz="1400" b="0" i="0" noProof="0" smtClean="0">
                                <a:solidFill>
                                  <a:prstClr val="black"/>
                                </a:solidFill>
                                <a:latin typeface="Cambria Math" panose="02040503050406030204" pitchFamily="18" charset="0"/>
                                <a:ea typeface="Cambria Math" panose="02040503050406030204" pitchFamily="18" charset="0"/>
                                <a:sym typeface="Wingdings" pitchFamily="2" charset="2"/>
                              </a:rPr>
                              <m:t>DT</m:t>
                            </m:r>
                          </m:sub>
                        </m:sSub>
                        <m:r>
                          <a:rPr lang="en-GB" sz="1400" b="0" i="1" noProof="0" smtClean="0">
                            <a:solidFill>
                              <a:prstClr val="black"/>
                            </a:solidFill>
                            <a:latin typeface="Cambria Math" panose="02040503050406030204" pitchFamily="18" charset="0"/>
                            <a:ea typeface="Cambria Math" panose="02040503050406030204" pitchFamily="18" charset="0"/>
                            <a:sym typeface="Wingdings" pitchFamily="2" charset="2"/>
                          </a:rPr>
                          <m:t> ~ 80 </m:t>
                        </m:r>
                        <m:r>
                          <m:rPr>
                            <m:sty m:val="p"/>
                          </m:rPr>
                          <a:rPr lang="en-GB" sz="1400" b="0" i="0" noProof="0" smtClean="0">
                            <a:solidFill>
                              <a:prstClr val="black"/>
                            </a:solidFill>
                            <a:latin typeface="Cambria Math" panose="02040503050406030204" pitchFamily="18" charset="0"/>
                            <a:ea typeface="Cambria Math" panose="02040503050406030204" pitchFamily="18" charset="0"/>
                            <a:sym typeface="Wingdings" pitchFamily="2" charset="2"/>
                          </a:rPr>
                          <m:t>μm</m:t>
                        </m:r>
                      </m:oMath>
                    </m:oMathPara>
                  </a14:m>
                  <a:endParaRPr lang="en-GB" sz="1400" noProof="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41" name="TextBox 40">
                  <a:extLst>
                    <a:ext uri="{FF2B5EF4-FFF2-40B4-BE49-F238E27FC236}">
                      <a16:creationId xmlns:a16="http://schemas.microsoft.com/office/drawing/2014/main" id="{0E4A6EA3-6DB6-BE31-AB3C-7BD1A9C5A29E}"/>
                    </a:ext>
                  </a:extLst>
                </p:cNvPr>
                <p:cNvSpPr txBox="1">
                  <a:spLocks noRot="1" noChangeAspect="1" noMove="1" noResize="1" noEditPoints="1" noAdjustHandles="1" noChangeArrowheads="1" noChangeShapeType="1" noTextEdit="1"/>
                </p:cNvSpPr>
                <p:nvPr/>
              </p:nvSpPr>
              <p:spPr>
                <a:xfrm>
                  <a:off x="3840222" y="6306559"/>
                  <a:ext cx="1025922" cy="215444"/>
                </a:xfrm>
                <a:prstGeom prst="rect">
                  <a:avLst/>
                </a:prstGeom>
                <a:blipFill>
                  <a:blip r:embed="rId5"/>
                  <a:stretch>
                    <a:fillRect l="-2469" t="-5263" r="-3704" b="-31579"/>
                  </a:stretch>
                </a:blipFill>
              </p:spPr>
              <p:txBody>
                <a:bodyPr/>
                <a:lstStyle/>
                <a:p>
                  <a:r>
                    <a:rPr lang="en-GB">
                      <a:noFill/>
                    </a:rPr>
                    <a:t> </a:t>
                  </a:r>
                </a:p>
              </p:txBody>
            </p:sp>
          </mc:Fallback>
        </mc:AlternateContent>
      </p:grpSp>
      <p:cxnSp>
        <p:nvCxnSpPr>
          <p:cNvPr id="62" name="Straight Connector 61">
            <a:extLst>
              <a:ext uri="{FF2B5EF4-FFF2-40B4-BE49-F238E27FC236}">
                <a16:creationId xmlns:a16="http://schemas.microsoft.com/office/drawing/2014/main" id="{76282389-E4B4-9C10-50A4-43239879DC51}"/>
              </a:ext>
            </a:extLst>
          </p:cNvPr>
          <p:cNvCxnSpPr/>
          <p:nvPr/>
        </p:nvCxnSpPr>
        <p:spPr>
          <a:xfrm>
            <a:off x="6540284" y="1226423"/>
            <a:ext cx="0" cy="5350371"/>
          </a:xfrm>
          <a:prstGeom prst="line">
            <a:avLst/>
          </a:prstGeom>
          <a:ln w="3175">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2487F670-C1B7-9337-9851-7FEFB9CFBCA0}"/>
              </a:ext>
            </a:extLst>
          </p:cNvPr>
          <p:cNvSpPr txBox="1"/>
          <p:nvPr/>
        </p:nvSpPr>
        <p:spPr>
          <a:xfrm>
            <a:off x="1449421" y="2503488"/>
            <a:ext cx="1479892" cy="400110"/>
          </a:xfrm>
          <a:prstGeom prst="rect">
            <a:avLst/>
          </a:prstGeom>
          <a:noFill/>
        </p:spPr>
        <p:txBody>
          <a:bodyPr wrap="none" rtlCol="0">
            <a:spAutoFit/>
          </a:bodyPr>
          <a:lstStyle/>
          <a:p>
            <a:pPr marL="0" algn="l">
              <a:spcBef>
                <a:spcPts val="3000"/>
              </a:spcBef>
            </a:pPr>
            <a:r>
              <a:rPr lang="en-GB" sz="1000" dirty="0">
                <a:solidFill>
                  <a:prstClr val="black"/>
                </a:solidFill>
                <a:latin typeface="Helvetica Light" panose="020B0403020202020204" pitchFamily="34" charset="0"/>
                <a:ea typeface="Helvetica Light" charset="0"/>
                <a:cs typeface="Helvetica Light" charset="0"/>
                <a:sym typeface="Wingdings" pitchFamily="2" charset="2"/>
              </a:rPr>
              <a:t>p</a:t>
            </a:r>
            <a:r>
              <a:rPr lang="en-GB" sz="1000" baseline="30000" dirty="0">
                <a:solidFill>
                  <a:prstClr val="black"/>
                </a:solidFill>
                <a:latin typeface="Helvetica Light" panose="020B0403020202020204" pitchFamily="34" charset="0"/>
                <a:ea typeface="Helvetica Light" charset="0"/>
                <a:cs typeface="Helvetica Light" charset="0"/>
                <a:sym typeface="Wingdings" pitchFamily="2" charset="2"/>
              </a:rPr>
              <a:t>+</a:t>
            </a:r>
            <a:r>
              <a:rPr lang="en-GB" sz="1000" dirty="0">
                <a:solidFill>
                  <a:prstClr val="black"/>
                </a:solidFill>
                <a:latin typeface="Helvetica Light" panose="020B0403020202020204" pitchFamily="34" charset="0"/>
                <a:ea typeface="Helvetica Light" charset="0"/>
                <a:cs typeface="Helvetica Light" charset="0"/>
                <a:sym typeface="Wingdings" pitchFamily="2" charset="2"/>
              </a:rPr>
              <a:t>-in-n type</a:t>
            </a:r>
          </a:p>
          <a:p>
            <a:r>
              <a:rPr lang="en-GB" sz="1000" dirty="0">
                <a:solidFill>
                  <a:prstClr val="black"/>
                </a:solidFill>
                <a:latin typeface="Helvetica Light" panose="020B0403020202020204" pitchFamily="34" charset="0"/>
                <a:ea typeface="Helvetica Light" charset="0"/>
                <a:cs typeface="Helvetica Light" charset="0"/>
                <a:sym typeface="Wingdings" pitchFamily="2" charset="2"/>
              </a:rPr>
              <a:t>(HL-LHC: n</a:t>
            </a:r>
            <a:r>
              <a:rPr lang="en-GB" sz="1000" baseline="30000" dirty="0">
                <a:solidFill>
                  <a:prstClr val="black"/>
                </a:solidFill>
                <a:latin typeface="Helvetica Light" panose="020B0403020202020204" pitchFamily="34" charset="0"/>
                <a:ea typeface="Helvetica Light" charset="0"/>
                <a:cs typeface="Helvetica Light" charset="0"/>
                <a:sym typeface="Wingdings" pitchFamily="2" charset="2"/>
              </a:rPr>
              <a:t>+</a:t>
            </a:r>
            <a:r>
              <a:rPr lang="en-GB" sz="1000" dirty="0">
                <a:solidFill>
                  <a:prstClr val="black"/>
                </a:solidFill>
                <a:latin typeface="Helvetica Light" panose="020B0403020202020204" pitchFamily="34" charset="0"/>
                <a:ea typeface="Helvetica Light" charset="0"/>
                <a:cs typeface="Helvetica Light" charset="0"/>
                <a:sym typeface="Wingdings" pitchFamily="2" charset="2"/>
              </a:rPr>
              <a:t>-in-p type</a:t>
            </a:r>
            <a:r>
              <a:rPr lang="en-GB" sz="1000" dirty="0">
                <a:solidFill>
                  <a:prstClr val="black"/>
                </a:solidFill>
                <a:latin typeface="Helvetica Light" panose="020B0403020202020204" pitchFamily="34" charset="0"/>
                <a:ea typeface="Helvetica Light" charset="0"/>
                <a:cs typeface="Helvetica Light" charset="0"/>
                <a:sym typeface="Wingdings" pitchFamily="2" charset="2"/>
              </a:rPr>
              <a:t>)</a:t>
            </a:r>
          </a:p>
        </p:txBody>
      </p:sp>
      <p:sp>
        <p:nvSpPr>
          <p:cNvPr id="5" name="Text Box 80">
            <a:extLst>
              <a:ext uri="{FF2B5EF4-FFF2-40B4-BE49-F238E27FC236}">
                <a16:creationId xmlns:a16="http://schemas.microsoft.com/office/drawing/2014/main" id="{53457E3D-4162-0350-A3C5-00E1BA95FDD4}"/>
              </a:ext>
            </a:extLst>
          </p:cNvPr>
          <p:cNvSpPr txBox="1">
            <a:spLocks noChangeArrowheads="1"/>
          </p:cNvSpPr>
          <p:nvPr/>
        </p:nvSpPr>
        <p:spPr bwMode="auto">
          <a:xfrm>
            <a:off x="3427193" y="2563483"/>
            <a:ext cx="641350" cy="27918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sz="1200" noProof="0" dirty="0">
                <a:solidFill>
                  <a:srgbClr val="FF0000"/>
                </a:solidFill>
                <a:latin typeface="Helvetica" pitchFamily="2" charset="0"/>
              </a:rPr>
              <a:t>Holes</a:t>
            </a:r>
            <a:endParaRPr lang="en-GB" sz="1200" noProof="0" dirty="0">
              <a:solidFill>
                <a:srgbClr val="FF0000"/>
              </a:solidFill>
              <a:latin typeface="Helvetica" pitchFamily="2" charset="0"/>
              <a:sym typeface="Symbol" pitchFamily="2" charset="2"/>
            </a:endParaRPr>
          </a:p>
        </p:txBody>
      </p:sp>
      <p:sp>
        <p:nvSpPr>
          <p:cNvPr id="7" name="Text Box 79">
            <a:extLst>
              <a:ext uri="{FF2B5EF4-FFF2-40B4-BE49-F238E27FC236}">
                <a16:creationId xmlns:a16="http://schemas.microsoft.com/office/drawing/2014/main" id="{76F0651B-B9BF-A0AC-07E9-E9A302B32EF4}"/>
              </a:ext>
            </a:extLst>
          </p:cNvPr>
          <p:cNvSpPr txBox="1">
            <a:spLocks noChangeArrowheads="1"/>
          </p:cNvSpPr>
          <p:nvPr/>
        </p:nvSpPr>
        <p:spPr bwMode="auto">
          <a:xfrm>
            <a:off x="1957173" y="3161978"/>
            <a:ext cx="1395413" cy="27918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r"/>
            <a:r>
              <a:rPr lang="en-GB" sz="1200" noProof="0" dirty="0">
                <a:solidFill>
                  <a:schemeClr val="accent2"/>
                </a:solidFill>
                <a:latin typeface="Helvetica" pitchFamily="2" charset="0"/>
              </a:rPr>
              <a:t>Electrons</a:t>
            </a:r>
            <a:endParaRPr lang="en-GB" sz="1200" noProof="0" dirty="0">
              <a:solidFill>
                <a:schemeClr val="accent2"/>
              </a:solidFill>
              <a:latin typeface="Helvetica" pitchFamily="2" charset="0"/>
              <a:sym typeface="Symbol" pitchFamily="2" charset="2"/>
            </a:endParaRPr>
          </a:p>
        </p:txBody>
      </p:sp>
    </p:spTree>
    <p:extLst>
      <p:ext uri="{BB962C8B-B14F-4D97-AF65-F5344CB8AC3E}">
        <p14:creationId xmlns:p14="http://schemas.microsoft.com/office/powerpoint/2010/main" val="2307154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CE934-5EC3-D2AF-1ABE-2DEC44FD2CD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B7DD0E-7399-8DF1-B03C-5808397CAF60}"/>
              </a:ext>
            </a:extLst>
          </p:cNvPr>
          <p:cNvSpPr>
            <a:spLocks noGrp="1"/>
          </p:cNvSpPr>
          <p:nvPr>
            <p:ph type="sldNum" sz="quarter" idx="4"/>
          </p:nvPr>
        </p:nvSpPr>
        <p:spPr/>
        <p:txBody>
          <a:bodyPr/>
          <a:lstStyle/>
          <a:p>
            <a:pPr>
              <a:defRPr/>
            </a:pPr>
            <a:fld id="{611C2F03-9E95-40C9-A99F-3C4F7EE8CF2A}" type="slidenum">
              <a:rPr lang="en-GB" noProof="0" smtClean="0"/>
              <a:pPr>
                <a:defRPr/>
              </a:pPr>
              <a:t>17</a:t>
            </a:fld>
            <a:endParaRPr lang="en-GB" noProof="0" dirty="0"/>
          </a:p>
        </p:txBody>
      </p:sp>
      <p:sp>
        <p:nvSpPr>
          <p:cNvPr id="3" name="TextBox 2">
            <a:extLst>
              <a:ext uri="{FF2B5EF4-FFF2-40B4-BE49-F238E27FC236}">
                <a16:creationId xmlns:a16="http://schemas.microsoft.com/office/drawing/2014/main" id="{DA2223A7-7825-9187-64D9-EE7040931C75}"/>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Particle detector basics — Charged particle measurement</a:t>
            </a:r>
            <a:endParaRPr lang="en-GB" sz="2800" noProof="0" dirty="0">
              <a:solidFill>
                <a:srgbClr val="0D7FBF"/>
              </a:solidFill>
              <a:latin typeface="Helvetica Light" pitchFamily="2" charset="0"/>
              <a:ea typeface="Trebuchet MS" pitchFamily="-84" charset="0"/>
              <a:cs typeface="Helvetica Light"/>
            </a:endParaRPr>
          </a:p>
        </p:txBody>
      </p:sp>
      <p:sp>
        <p:nvSpPr>
          <p:cNvPr id="186" name="Rectangle 185">
            <a:extLst>
              <a:ext uri="{FF2B5EF4-FFF2-40B4-BE49-F238E27FC236}">
                <a16:creationId xmlns:a16="http://schemas.microsoft.com/office/drawing/2014/main" id="{EB2F013F-C5B1-08EE-F111-10224FA22386}"/>
              </a:ext>
            </a:extLst>
          </p:cNvPr>
          <p:cNvSpPr/>
          <p:nvPr/>
        </p:nvSpPr>
        <p:spPr>
          <a:xfrm>
            <a:off x="623286" y="1106030"/>
            <a:ext cx="6964853" cy="338554"/>
          </a:xfrm>
          <a:prstGeom prst="rect">
            <a:avLst/>
          </a:prstGeom>
        </p:spPr>
        <p:txBody>
          <a:bodyPr wrap="square">
            <a:spAutoFit/>
          </a:bodyPr>
          <a:lstStyle/>
          <a:p>
            <a:pPr>
              <a:spcBef>
                <a:spcPts val="3000"/>
              </a:spcBef>
            </a:pPr>
            <a:r>
              <a:rPr lang="en-GB" sz="1600" b="1" dirty="0">
                <a:solidFill>
                  <a:prstClr val="black"/>
                </a:solidFill>
                <a:latin typeface="Helvetica" pitchFamily="2" charset="0"/>
                <a:ea typeface="Helvetica Light" charset="0"/>
                <a:cs typeface="Helvetica Light" charset="0"/>
                <a:sym typeface="Wingdings" pitchFamily="2" charset="2"/>
              </a:rPr>
              <a:t>Momentum reconstruction of a charged track in a magnetic field (B)</a:t>
            </a:r>
          </a:p>
        </p:txBody>
      </p:sp>
      <p:grpSp>
        <p:nvGrpSpPr>
          <p:cNvPr id="4" name="Group 3">
            <a:extLst>
              <a:ext uri="{FF2B5EF4-FFF2-40B4-BE49-F238E27FC236}">
                <a16:creationId xmlns:a16="http://schemas.microsoft.com/office/drawing/2014/main" id="{35AFD6C3-FDC8-9122-7AA3-DB166C389328}"/>
              </a:ext>
            </a:extLst>
          </p:cNvPr>
          <p:cNvGrpSpPr/>
          <p:nvPr/>
        </p:nvGrpSpPr>
        <p:grpSpPr>
          <a:xfrm>
            <a:off x="696654" y="3030386"/>
            <a:ext cx="6361262" cy="1558969"/>
            <a:chOff x="3217646" y="3135946"/>
            <a:chExt cx="6361262" cy="1558969"/>
          </a:xfrm>
        </p:grpSpPr>
        <p:sp>
          <p:nvSpPr>
            <p:cNvPr id="5" name="Rounded Rectangle 4">
              <a:extLst>
                <a:ext uri="{FF2B5EF4-FFF2-40B4-BE49-F238E27FC236}">
                  <a16:creationId xmlns:a16="http://schemas.microsoft.com/office/drawing/2014/main" id="{0456FCA0-C526-88C2-2091-24FE902D4FBF}"/>
                </a:ext>
              </a:extLst>
            </p:cNvPr>
            <p:cNvSpPr/>
            <p:nvPr/>
          </p:nvSpPr>
          <p:spPr>
            <a:xfrm>
              <a:off x="3217646" y="3135946"/>
              <a:ext cx="6361262" cy="1558969"/>
            </a:xfrm>
            <a:prstGeom prst="roundRect">
              <a:avLst>
                <a:gd name="adj" fmla="val 5791"/>
              </a:avLst>
            </a:prstGeom>
            <a:solidFill>
              <a:schemeClr val="bg1"/>
            </a:solidFill>
            <a:ln w="3175">
              <a:solidFill>
                <a:schemeClr val="tx1">
                  <a:lumMod val="75000"/>
                  <a:lumOff val="25000"/>
                </a:schemeClr>
              </a:solidFill>
            </a:ln>
          </p:spPr>
          <p:txBody>
            <a:bodyPr wrap="square" rtlCol="0" anchor="ctr">
              <a:spAutoFit/>
            </a:bodyPr>
            <a:lstStyle/>
            <a:p>
              <a:pPr algn="l"/>
              <a:endParaRPr lang="en-GB" sz="1600" noProof="0" dirty="0">
                <a:latin typeface="Helvetica" pitchFamily="2" charset="0"/>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22B2546-BF37-B246-AD60-3795DD29210F}"/>
                    </a:ext>
                  </a:extLst>
                </p:cNvPr>
                <p:cNvSpPr txBox="1"/>
                <p:nvPr/>
              </p:nvSpPr>
              <p:spPr>
                <a:xfrm>
                  <a:off x="3393828" y="3267578"/>
                  <a:ext cx="5906090" cy="913327"/>
                </a:xfrm>
                <a:prstGeom prst="rect">
                  <a:avLst/>
                </a:prstGeom>
                <a:solidFill>
                  <a:schemeClr val="bg1"/>
                </a:solidFill>
              </p:spPr>
              <p:txBody>
                <a:bodyPr wrap="square">
                  <a:spAutoFit/>
                </a:bodyPr>
                <a:lstStyle/>
                <a:p>
                  <a:pPr/>
                  <a14:m>
                    <m:oMathPara xmlns:m="http://schemas.openxmlformats.org/officeDocument/2006/math">
                      <m:oMathParaPr>
                        <m:jc m:val="left"/>
                      </m:oMathParaPr>
                      <m:oMath>
                        <m:f>
                          <m:fPr>
                            <m:ctrlP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ctrlPr>
                          </m:fPr>
                          <m:num>
                            <m: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t>𝜎</m:t>
                            </m:r>
                            <m: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t>(</m:t>
                            </m:r>
                            <m:sSub>
                              <m:sSubPr>
                                <m:ctrlP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t>𝑝</m:t>
                                </m:r>
                              </m:e>
                              <m:sub>
                                <m: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t>𝑇</m:t>
                                </m:r>
                              </m:sub>
                            </m:sSub>
                            <m: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t>)</m:t>
                            </m:r>
                          </m:num>
                          <m:den>
                            <m:sSub>
                              <m:sSubPr>
                                <m:ctrlP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t>𝑝</m:t>
                                </m:r>
                              </m:e>
                              <m:sub>
                                <m: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t>𝑇</m:t>
                                </m:r>
                              </m:sub>
                            </m:sSub>
                          </m:den>
                        </m:f>
                        <m: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t>  </m:t>
                        </m:r>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sym typeface="Wingdings" pitchFamily="2" charset="2"/>
                          </a:rPr>
                          <m:t>≈  </m:t>
                        </m:r>
                        <m:f>
                          <m:fPr>
                            <m:ctrlP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ctrlPr>
                          </m:fPr>
                          <m:num>
                            <m:sSub>
                              <m:sSubPr>
                                <m:ctrlP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t>𝑝</m:t>
                                </m:r>
                              </m:e>
                              <m:sub>
                                <m: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t>𝑇</m:t>
                                </m:r>
                              </m:sub>
                            </m:sSub>
                          </m:num>
                          <m:den>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sym typeface="Wingdings" pitchFamily="2" charset="2"/>
                              </a:rPr>
                              <m:t>0.3∙</m:t>
                            </m:r>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sym typeface="Wingdings" pitchFamily="2" charset="2"/>
                              </a:rPr>
                              <m:t>𝐵</m:t>
                            </m:r>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sym typeface="Wingdings" pitchFamily="2" charset="2"/>
                              </a:rPr>
                              <m:t>∙</m:t>
                            </m:r>
                            <m:sSup>
                              <m:sSupPr>
                                <m:ctrlP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sym typeface="Wingdings" pitchFamily="2" charset="2"/>
                                  </a:rPr>
                                </m:ctrlPr>
                              </m:sSupPr>
                              <m:e>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sym typeface="Wingdings" pitchFamily="2" charset="2"/>
                                  </a:rPr>
                                  <m:t>𝐿</m:t>
                                </m:r>
                              </m:e>
                              <m:sup>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sym typeface="Wingdings" pitchFamily="2" charset="2"/>
                                  </a:rPr>
                                  <m:t>2</m:t>
                                </m:r>
                              </m:sup>
                            </m:sSup>
                          </m:den>
                        </m:f>
                        <m:r>
                          <a:rPr kumimoji="0" lang="en-GB"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sym typeface="Wingdings" pitchFamily="2" charset="2"/>
                          </a:rPr>
                          <m:t>∙</m:t>
                        </m:r>
                        <m:f>
                          <m:fPr>
                            <m:ctrlP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ctrlPr>
                          </m:fPr>
                          <m:num>
                            <m:sSub>
                              <m:sSubPr>
                                <m:ctrlP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t>𝜎</m:t>
                                </m:r>
                              </m:e>
                              <m:sub>
                                <m:r>
                                  <m:rPr>
                                    <m:sty m:val="p"/>
                                  </m:rPr>
                                  <a:rPr lang="en-GB" b="0" i="0" noProof="0" smtClean="0">
                                    <a:solidFill>
                                      <a:prstClr val="black"/>
                                    </a:solidFill>
                                    <a:latin typeface="Cambria Math" panose="02040503050406030204" pitchFamily="18" charset="0"/>
                                    <a:ea typeface="Cambria Math" panose="02040503050406030204" pitchFamily="18" charset="0"/>
                                    <a:sym typeface="Wingdings" pitchFamily="2" charset="2"/>
                                  </a:rPr>
                                  <m:t>hit</m:t>
                                </m:r>
                              </m:sub>
                            </m:sSub>
                          </m:num>
                          <m:den>
                            <m:rad>
                              <m:radPr>
                                <m:degHide m:val="on"/>
                                <m:ctrlP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ctrlPr>
                              </m:radPr>
                              <m:deg/>
                              <m:e>
                                <m:sSub>
                                  <m:sSubPr>
                                    <m:ctrlP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t>𝑁</m:t>
                                    </m:r>
                                  </m:e>
                                  <m:sub>
                                    <m:r>
                                      <m:rPr>
                                        <m:sty m:val="p"/>
                                      </m:rPr>
                                      <a:rPr lang="en-GB" b="0" i="0" noProof="0" smtClean="0">
                                        <a:solidFill>
                                          <a:prstClr val="black"/>
                                        </a:solidFill>
                                        <a:latin typeface="Cambria Math" panose="02040503050406030204" pitchFamily="18" charset="0"/>
                                        <a:ea typeface="Cambria Math" panose="02040503050406030204" pitchFamily="18" charset="0"/>
                                        <a:sym typeface="Wingdings" pitchFamily="2" charset="2"/>
                                      </a:rPr>
                                      <m:t>eff</m:t>
                                    </m:r>
                                  </m:sub>
                                </m:sSub>
                              </m:e>
                            </m:rad>
                          </m:den>
                        </m:f>
                        <m: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t>  ⨁  </m:t>
                        </m:r>
                        <m:f>
                          <m:fPr>
                            <m:ctrlP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ctrlPr>
                          </m:fPr>
                          <m:num>
                            <m: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t>0.045</m:t>
                            </m:r>
                          </m:num>
                          <m:den>
                            <m: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t>𝐵</m:t>
                            </m:r>
                            <m: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t>∙</m:t>
                            </m:r>
                            <m: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t>𝐿</m:t>
                            </m:r>
                          </m:den>
                        </m:f>
                        <m:rad>
                          <m:radPr>
                            <m:degHide m:val="on"/>
                            <m:ctrlP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ctrlPr>
                          </m:radPr>
                          <m:deg/>
                          <m:e>
                            <m:f>
                              <m:fPr>
                                <m:ctrlP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ctrlPr>
                              </m:fPr>
                              <m:num>
                                <m: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t>𝑋</m:t>
                                </m:r>
                              </m:num>
                              <m:den>
                                <m:sSub>
                                  <m:sSubPr>
                                    <m:ctrlP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t>𝑋</m:t>
                                    </m:r>
                                  </m:e>
                                  <m:sub>
                                    <m: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t>0</m:t>
                                    </m:r>
                                  </m:sub>
                                </m:sSub>
                              </m:den>
                            </m:f>
                          </m:e>
                        </m:rad>
                      </m:oMath>
                    </m:oMathPara>
                  </a14:m>
                  <a:endParaRPr lang="en-GB" noProof="0" dirty="0"/>
                </a:p>
              </p:txBody>
            </p:sp>
          </mc:Choice>
          <mc:Fallback xmlns="">
            <p:sp>
              <p:nvSpPr>
                <p:cNvPr id="7" name="TextBox 6">
                  <a:extLst>
                    <a:ext uri="{FF2B5EF4-FFF2-40B4-BE49-F238E27FC236}">
                      <a16:creationId xmlns:a16="http://schemas.microsoft.com/office/drawing/2014/main" id="{622B2546-BF37-B246-AD60-3795DD29210F}"/>
                    </a:ext>
                  </a:extLst>
                </p:cNvPr>
                <p:cNvSpPr txBox="1">
                  <a:spLocks noRot="1" noChangeAspect="1" noMove="1" noResize="1" noEditPoints="1" noAdjustHandles="1" noChangeArrowheads="1" noChangeShapeType="1" noTextEdit="1"/>
                </p:cNvSpPr>
                <p:nvPr/>
              </p:nvSpPr>
              <p:spPr>
                <a:xfrm>
                  <a:off x="3393828" y="3267578"/>
                  <a:ext cx="5906090" cy="913327"/>
                </a:xfrm>
                <a:prstGeom prst="rect">
                  <a:avLst/>
                </a:prstGeom>
                <a:blipFill>
                  <a:blip r:embed="rId2"/>
                  <a:stretch>
                    <a:fillRect/>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id="{B31A0FB1-494A-4AAD-A50C-2764D168797F}"/>
                </a:ext>
              </a:extLst>
            </p:cNvPr>
            <p:cNvSpPr txBox="1"/>
            <p:nvPr/>
          </p:nvSpPr>
          <p:spPr>
            <a:xfrm>
              <a:off x="6684311" y="4124490"/>
              <a:ext cx="2171032" cy="461665"/>
            </a:xfrm>
            <a:prstGeom prst="rect">
              <a:avLst/>
            </a:prstGeom>
            <a:noFill/>
          </p:spPr>
          <p:txBody>
            <a:bodyPr wrap="square" rtlCol="0">
              <a:spAutoFit/>
            </a:bodyPr>
            <a:lstStyle/>
            <a:p>
              <a:pPr marL="0">
                <a:spcBef>
                  <a:spcPts val="3000"/>
                </a:spcBef>
              </a:pP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Multiple scattering term (central tracks, β = 1)</a:t>
              </a:r>
            </a:p>
          </p:txBody>
        </p:sp>
      </p:grpSp>
      <p:grpSp>
        <p:nvGrpSpPr>
          <p:cNvPr id="22" name="Group 21">
            <a:extLst>
              <a:ext uri="{FF2B5EF4-FFF2-40B4-BE49-F238E27FC236}">
                <a16:creationId xmlns:a16="http://schemas.microsoft.com/office/drawing/2014/main" id="{AF5D552C-7404-524F-A6B4-D5F5D2D639C4}"/>
              </a:ext>
            </a:extLst>
          </p:cNvPr>
          <p:cNvGrpSpPr/>
          <p:nvPr/>
        </p:nvGrpSpPr>
        <p:grpSpPr>
          <a:xfrm>
            <a:off x="7892941" y="1214828"/>
            <a:ext cx="3640138" cy="3692526"/>
            <a:chOff x="6956425" y="2687638"/>
            <a:chExt cx="3640138" cy="3692526"/>
          </a:xfrm>
        </p:grpSpPr>
        <p:grpSp>
          <p:nvGrpSpPr>
            <p:cNvPr id="23" name="Group 9">
              <a:extLst>
                <a:ext uri="{FF2B5EF4-FFF2-40B4-BE49-F238E27FC236}">
                  <a16:creationId xmlns:a16="http://schemas.microsoft.com/office/drawing/2014/main" id="{DA0C6FDF-33DD-4AC8-01C2-DEF962D93B63}"/>
                </a:ext>
              </a:extLst>
            </p:cNvPr>
            <p:cNvGrpSpPr>
              <a:grpSpLocks/>
            </p:cNvGrpSpPr>
            <p:nvPr/>
          </p:nvGrpSpPr>
          <p:grpSpPr bwMode="auto">
            <a:xfrm>
              <a:off x="7043738" y="3074989"/>
              <a:ext cx="3167062" cy="3305175"/>
              <a:chOff x="3477" y="1834"/>
              <a:chExt cx="1995" cy="2082"/>
            </a:xfrm>
          </p:grpSpPr>
          <p:sp>
            <p:nvSpPr>
              <p:cNvPr id="83" name="Line 10">
                <a:extLst>
                  <a:ext uri="{FF2B5EF4-FFF2-40B4-BE49-F238E27FC236}">
                    <a16:creationId xmlns:a16="http://schemas.microsoft.com/office/drawing/2014/main" id="{F7D40F40-B0A5-80DE-3C42-B2842D83F0EA}"/>
                  </a:ext>
                </a:extLst>
              </p:cNvPr>
              <p:cNvSpPr>
                <a:spLocks noChangeShapeType="1"/>
              </p:cNvSpPr>
              <p:nvPr/>
            </p:nvSpPr>
            <p:spPr bwMode="auto">
              <a:xfrm>
                <a:off x="4181" y="2278"/>
                <a:ext cx="1291" cy="1636"/>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noProof="0" dirty="0"/>
              </a:p>
            </p:txBody>
          </p:sp>
          <p:sp>
            <p:nvSpPr>
              <p:cNvPr id="84" name="Line 11">
                <a:extLst>
                  <a:ext uri="{FF2B5EF4-FFF2-40B4-BE49-F238E27FC236}">
                    <a16:creationId xmlns:a16="http://schemas.microsoft.com/office/drawing/2014/main" id="{BE45C265-371C-85E8-40DD-01281D078BCE}"/>
                  </a:ext>
                </a:extLst>
              </p:cNvPr>
              <p:cNvSpPr>
                <a:spLocks noChangeShapeType="1"/>
              </p:cNvSpPr>
              <p:nvPr/>
            </p:nvSpPr>
            <p:spPr bwMode="auto">
              <a:xfrm>
                <a:off x="3477" y="3079"/>
                <a:ext cx="1995" cy="837"/>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noProof="0" dirty="0"/>
              </a:p>
            </p:txBody>
          </p:sp>
          <p:sp>
            <p:nvSpPr>
              <p:cNvPr id="85" name="Line 12">
                <a:extLst>
                  <a:ext uri="{FF2B5EF4-FFF2-40B4-BE49-F238E27FC236}">
                    <a16:creationId xmlns:a16="http://schemas.microsoft.com/office/drawing/2014/main" id="{BA49FDE5-FF8C-701A-8E2A-2B3F50BE5BBB}"/>
                  </a:ext>
                </a:extLst>
              </p:cNvPr>
              <p:cNvSpPr>
                <a:spLocks noChangeShapeType="1"/>
              </p:cNvSpPr>
              <p:nvPr/>
            </p:nvSpPr>
            <p:spPr bwMode="auto">
              <a:xfrm>
                <a:off x="5174" y="1834"/>
                <a:ext cx="286" cy="2068"/>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noProof="0" dirty="0"/>
              </a:p>
            </p:txBody>
          </p:sp>
        </p:grpSp>
        <p:sp>
          <p:nvSpPr>
            <p:cNvPr id="63" name="Freeform 13">
              <a:extLst>
                <a:ext uri="{FF2B5EF4-FFF2-40B4-BE49-F238E27FC236}">
                  <a16:creationId xmlns:a16="http://schemas.microsoft.com/office/drawing/2014/main" id="{EB94B13F-A59F-2DD2-B19A-EA0B3B84AA8B}"/>
                </a:ext>
              </a:extLst>
            </p:cNvPr>
            <p:cNvSpPr>
              <a:spLocks noChangeArrowheads="1"/>
            </p:cNvSpPr>
            <p:nvPr/>
          </p:nvSpPr>
          <p:spPr bwMode="auto">
            <a:xfrm>
              <a:off x="6956425" y="3052764"/>
              <a:ext cx="2884488" cy="2155825"/>
            </a:xfrm>
            <a:custGeom>
              <a:avLst/>
              <a:gdLst>
                <a:gd name="T0" fmla="*/ 8012 w 8013"/>
                <a:gd name="T1" fmla="*/ 0 h 5988"/>
                <a:gd name="T2" fmla="*/ 7736 w 8013"/>
                <a:gd name="T3" fmla="*/ 52 h 5988"/>
                <a:gd name="T4" fmla="*/ 7461 w 8013"/>
                <a:gd name="T5" fmla="*/ 110 h 5988"/>
                <a:gd name="T6" fmla="*/ 7189 w 8013"/>
                <a:gd name="T7" fmla="*/ 176 h 5988"/>
                <a:gd name="T8" fmla="*/ 6918 w 8013"/>
                <a:gd name="T9" fmla="*/ 248 h 5988"/>
                <a:gd name="T10" fmla="*/ 6649 w 8013"/>
                <a:gd name="T11" fmla="*/ 327 h 5988"/>
                <a:gd name="T12" fmla="*/ 6382 w 8013"/>
                <a:gd name="T13" fmla="*/ 413 h 5988"/>
                <a:gd name="T14" fmla="*/ 6117 w 8013"/>
                <a:gd name="T15" fmla="*/ 506 h 5988"/>
                <a:gd name="T16" fmla="*/ 5854 w 8013"/>
                <a:gd name="T17" fmla="*/ 605 h 5988"/>
                <a:gd name="T18" fmla="*/ 5595 w 8013"/>
                <a:gd name="T19" fmla="*/ 711 h 5988"/>
                <a:gd name="T20" fmla="*/ 5338 w 8013"/>
                <a:gd name="T21" fmla="*/ 824 h 5988"/>
                <a:gd name="T22" fmla="*/ 5084 w 8013"/>
                <a:gd name="T23" fmla="*/ 943 h 5988"/>
                <a:gd name="T24" fmla="*/ 4833 w 8013"/>
                <a:gd name="T25" fmla="*/ 1069 h 5988"/>
                <a:gd name="T26" fmla="*/ 4585 w 8013"/>
                <a:gd name="T27" fmla="*/ 1200 h 5988"/>
                <a:gd name="T28" fmla="*/ 4341 w 8013"/>
                <a:gd name="T29" fmla="*/ 1339 h 5988"/>
                <a:gd name="T30" fmla="*/ 4101 w 8013"/>
                <a:gd name="T31" fmla="*/ 1483 h 5988"/>
                <a:gd name="T32" fmla="*/ 3864 w 8013"/>
                <a:gd name="T33" fmla="*/ 1633 h 5988"/>
                <a:gd name="T34" fmla="*/ 3631 w 8013"/>
                <a:gd name="T35" fmla="*/ 1789 h 5988"/>
                <a:gd name="T36" fmla="*/ 3402 w 8013"/>
                <a:gd name="T37" fmla="*/ 1951 h 5988"/>
                <a:gd name="T38" fmla="*/ 3177 w 8013"/>
                <a:gd name="T39" fmla="*/ 2119 h 5988"/>
                <a:gd name="T40" fmla="*/ 2957 w 8013"/>
                <a:gd name="T41" fmla="*/ 2293 h 5988"/>
                <a:gd name="T42" fmla="*/ 2741 w 8013"/>
                <a:gd name="T43" fmla="*/ 2472 h 5988"/>
                <a:gd name="T44" fmla="*/ 2530 w 8013"/>
                <a:gd name="T45" fmla="*/ 2657 h 5988"/>
                <a:gd name="T46" fmla="*/ 2323 w 8013"/>
                <a:gd name="T47" fmla="*/ 2846 h 5988"/>
                <a:gd name="T48" fmla="*/ 2122 w 8013"/>
                <a:gd name="T49" fmla="*/ 3041 h 5988"/>
                <a:gd name="T50" fmla="*/ 1925 w 8013"/>
                <a:gd name="T51" fmla="*/ 3241 h 5988"/>
                <a:gd name="T52" fmla="*/ 1733 w 8013"/>
                <a:gd name="T53" fmla="*/ 3447 h 5988"/>
                <a:gd name="T54" fmla="*/ 1547 w 8013"/>
                <a:gd name="T55" fmla="*/ 3656 h 5988"/>
                <a:gd name="T56" fmla="*/ 1366 w 8013"/>
                <a:gd name="T57" fmla="*/ 3871 h 5988"/>
                <a:gd name="T58" fmla="*/ 1191 w 8013"/>
                <a:gd name="T59" fmla="*/ 4090 h 5988"/>
                <a:gd name="T60" fmla="*/ 1021 w 8013"/>
                <a:gd name="T61" fmla="*/ 4313 h 5988"/>
                <a:gd name="T62" fmla="*/ 857 w 8013"/>
                <a:gd name="T63" fmla="*/ 4541 h 5988"/>
                <a:gd name="T64" fmla="*/ 699 w 8013"/>
                <a:gd name="T65" fmla="*/ 4772 h 5988"/>
                <a:gd name="T66" fmla="*/ 547 w 8013"/>
                <a:gd name="T67" fmla="*/ 5008 h 5988"/>
                <a:gd name="T68" fmla="*/ 401 w 8013"/>
                <a:gd name="T69" fmla="*/ 5247 h 5988"/>
                <a:gd name="T70" fmla="*/ 261 w 8013"/>
                <a:gd name="T71" fmla="*/ 5491 h 5988"/>
                <a:gd name="T72" fmla="*/ 127 w 8013"/>
                <a:gd name="T73" fmla="*/ 5737 h 5988"/>
                <a:gd name="T74" fmla="*/ 0 w 8013"/>
                <a:gd name="T75" fmla="*/ 5987 h 5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13" h="5988">
                  <a:moveTo>
                    <a:pt x="8012" y="0"/>
                  </a:moveTo>
                  <a:lnTo>
                    <a:pt x="7736" y="52"/>
                  </a:lnTo>
                  <a:lnTo>
                    <a:pt x="7461" y="110"/>
                  </a:lnTo>
                  <a:lnTo>
                    <a:pt x="7189" y="176"/>
                  </a:lnTo>
                  <a:lnTo>
                    <a:pt x="6918" y="248"/>
                  </a:lnTo>
                  <a:lnTo>
                    <a:pt x="6649" y="327"/>
                  </a:lnTo>
                  <a:lnTo>
                    <a:pt x="6382" y="413"/>
                  </a:lnTo>
                  <a:lnTo>
                    <a:pt x="6117" y="506"/>
                  </a:lnTo>
                  <a:lnTo>
                    <a:pt x="5854" y="605"/>
                  </a:lnTo>
                  <a:lnTo>
                    <a:pt x="5595" y="711"/>
                  </a:lnTo>
                  <a:lnTo>
                    <a:pt x="5338" y="824"/>
                  </a:lnTo>
                  <a:lnTo>
                    <a:pt x="5084" y="943"/>
                  </a:lnTo>
                  <a:lnTo>
                    <a:pt x="4833" y="1069"/>
                  </a:lnTo>
                  <a:lnTo>
                    <a:pt x="4585" y="1200"/>
                  </a:lnTo>
                  <a:lnTo>
                    <a:pt x="4341" y="1339"/>
                  </a:lnTo>
                  <a:lnTo>
                    <a:pt x="4101" y="1483"/>
                  </a:lnTo>
                  <a:lnTo>
                    <a:pt x="3864" y="1633"/>
                  </a:lnTo>
                  <a:lnTo>
                    <a:pt x="3631" y="1789"/>
                  </a:lnTo>
                  <a:lnTo>
                    <a:pt x="3402" y="1951"/>
                  </a:lnTo>
                  <a:lnTo>
                    <a:pt x="3177" y="2119"/>
                  </a:lnTo>
                  <a:lnTo>
                    <a:pt x="2957" y="2293"/>
                  </a:lnTo>
                  <a:lnTo>
                    <a:pt x="2741" y="2472"/>
                  </a:lnTo>
                  <a:lnTo>
                    <a:pt x="2530" y="2657"/>
                  </a:lnTo>
                  <a:lnTo>
                    <a:pt x="2323" y="2846"/>
                  </a:lnTo>
                  <a:lnTo>
                    <a:pt x="2122" y="3041"/>
                  </a:lnTo>
                  <a:lnTo>
                    <a:pt x="1925" y="3241"/>
                  </a:lnTo>
                  <a:lnTo>
                    <a:pt x="1733" y="3447"/>
                  </a:lnTo>
                  <a:lnTo>
                    <a:pt x="1547" y="3656"/>
                  </a:lnTo>
                  <a:lnTo>
                    <a:pt x="1366" y="3871"/>
                  </a:lnTo>
                  <a:lnTo>
                    <a:pt x="1191" y="4090"/>
                  </a:lnTo>
                  <a:lnTo>
                    <a:pt x="1021" y="4313"/>
                  </a:lnTo>
                  <a:lnTo>
                    <a:pt x="857" y="4541"/>
                  </a:lnTo>
                  <a:lnTo>
                    <a:pt x="699" y="4772"/>
                  </a:lnTo>
                  <a:lnTo>
                    <a:pt x="547" y="5008"/>
                  </a:lnTo>
                  <a:lnTo>
                    <a:pt x="401" y="5247"/>
                  </a:lnTo>
                  <a:lnTo>
                    <a:pt x="261" y="5491"/>
                  </a:lnTo>
                  <a:lnTo>
                    <a:pt x="127" y="5737"/>
                  </a:lnTo>
                  <a:lnTo>
                    <a:pt x="0" y="5987"/>
                  </a:lnTo>
                </a:path>
              </a:pathLst>
            </a:custGeom>
            <a:noFill/>
            <a:ln w="36720">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noProof="0" dirty="0"/>
            </a:p>
          </p:txBody>
        </p:sp>
        <p:grpSp>
          <p:nvGrpSpPr>
            <p:cNvPr id="64" name="Group 14">
              <a:extLst>
                <a:ext uri="{FF2B5EF4-FFF2-40B4-BE49-F238E27FC236}">
                  <a16:creationId xmlns:a16="http://schemas.microsoft.com/office/drawing/2014/main" id="{27940148-482D-C288-60A9-3AC9A1AC7651}"/>
                </a:ext>
              </a:extLst>
            </p:cNvPr>
            <p:cNvGrpSpPr>
              <a:grpSpLocks/>
            </p:cNvGrpSpPr>
            <p:nvPr/>
          </p:nvGrpSpPr>
          <p:grpSpPr bwMode="auto">
            <a:xfrm>
              <a:off x="7207250" y="3074989"/>
              <a:ext cx="2351088" cy="1703387"/>
              <a:chOff x="3580" y="1834"/>
              <a:chExt cx="1481" cy="1073"/>
            </a:xfrm>
          </p:grpSpPr>
          <p:sp>
            <p:nvSpPr>
              <p:cNvPr id="75" name="Oval 15">
                <a:extLst>
                  <a:ext uri="{FF2B5EF4-FFF2-40B4-BE49-F238E27FC236}">
                    <a16:creationId xmlns:a16="http://schemas.microsoft.com/office/drawing/2014/main" id="{ECD64B6E-56EE-D93E-FCBA-1C7AA9A24D8D}"/>
                  </a:ext>
                </a:extLst>
              </p:cNvPr>
              <p:cNvSpPr>
                <a:spLocks noChangeArrowheads="1"/>
              </p:cNvSpPr>
              <p:nvPr/>
            </p:nvSpPr>
            <p:spPr bwMode="auto">
              <a:xfrm>
                <a:off x="4736" y="1925"/>
                <a:ext cx="75" cy="75"/>
              </a:xfrm>
              <a:prstGeom prst="ellipse">
                <a:avLst/>
              </a:prstGeom>
              <a:solidFill>
                <a:srgbClr val="0000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noProof="0" dirty="0"/>
              </a:p>
            </p:txBody>
          </p:sp>
          <p:sp>
            <p:nvSpPr>
              <p:cNvPr id="76" name="Oval 16">
                <a:extLst>
                  <a:ext uri="{FF2B5EF4-FFF2-40B4-BE49-F238E27FC236}">
                    <a16:creationId xmlns:a16="http://schemas.microsoft.com/office/drawing/2014/main" id="{DDA667A8-944B-6B42-F086-56C7D6FDC455}"/>
                  </a:ext>
                </a:extLst>
              </p:cNvPr>
              <p:cNvSpPr>
                <a:spLocks noChangeArrowheads="1"/>
              </p:cNvSpPr>
              <p:nvPr/>
            </p:nvSpPr>
            <p:spPr bwMode="auto">
              <a:xfrm>
                <a:off x="3716" y="2628"/>
                <a:ext cx="75" cy="75"/>
              </a:xfrm>
              <a:prstGeom prst="ellipse">
                <a:avLst/>
              </a:prstGeom>
              <a:solidFill>
                <a:srgbClr val="0000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noProof="0" dirty="0"/>
              </a:p>
            </p:txBody>
          </p:sp>
          <p:sp>
            <p:nvSpPr>
              <p:cNvPr id="77" name="Oval 17">
                <a:extLst>
                  <a:ext uri="{FF2B5EF4-FFF2-40B4-BE49-F238E27FC236}">
                    <a16:creationId xmlns:a16="http://schemas.microsoft.com/office/drawing/2014/main" id="{EE75B61D-FD73-D3B3-3DC3-F999292D513E}"/>
                  </a:ext>
                </a:extLst>
              </p:cNvPr>
              <p:cNvSpPr>
                <a:spLocks noChangeArrowheads="1"/>
              </p:cNvSpPr>
              <p:nvPr/>
            </p:nvSpPr>
            <p:spPr bwMode="auto">
              <a:xfrm>
                <a:off x="3580" y="2832"/>
                <a:ext cx="75" cy="75"/>
              </a:xfrm>
              <a:prstGeom prst="ellipse">
                <a:avLst/>
              </a:prstGeom>
              <a:solidFill>
                <a:srgbClr val="0000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noProof="0" dirty="0"/>
              </a:p>
            </p:txBody>
          </p:sp>
          <p:sp>
            <p:nvSpPr>
              <p:cNvPr id="78" name="Oval 18">
                <a:extLst>
                  <a:ext uri="{FF2B5EF4-FFF2-40B4-BE49-F238E27FC236}">
                    <a16:creationId xmlns:a16="http://schemas.microsoft.com/office/drawing/2014/main" id="{CFB3659C-3A8D-AD20-D951-DBE8A5F25D98}"/>
                  </a:ext>
                </a:extLst>
              </p:cNvPr>
              <p:cNvSpPr>
                <a:spLocks noChangeArrowheads="1"/>
              </p:cNvSpPr>
              <p:nvPr/>
            </p:nvSpPr>
            <p:spPr bwMode="auto">
              <a:xfrm>
                <a:off x="3920" y="2469"/>
                <a:ext cx="75" cy="75"/>
              </a:xfrm>
              <a:prstGeom prst="ellipse">
                <a:avLst/>
              </a:prstGeom>
              <a:solidFill>
                <a:srgbClr val="0000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noProof="0" dirty="0"/>
              </a:p>
            </p:txBody>
          </p:sp>
          <p:sp>
            <p:nvSpPr>
              <p:cNvPr id="79" name="Oval 19">
                <a:extLst>
                  <a:ext uri="{FF2B5EF4-FFF2-40B4-BE49-F238E27FC236}">
                    <a16:creationId xmlns:a16="http://schemas.microsoft.com/office/drawing/2014/main" id="{CE85A032-768D-4CBF-DB3D-D9C318B174D7}"/>
                  </a:ext>
                </a:extLst>
              </p:cNvPr>
              <p:cNvSpPr>
                <a:spLocks noChangeArrowheads="1"/>
              </p:cNvSpPr>
              <p:nvPr/>
            </p:nvSpPr>
            <p:spPr bwMode="auto">
              <a:xfrm>
                <a:off x="4079" y="2288"/>
                <a:ext cx="75" cy="75"/>
              </a:xfrm>
              <a:prstGeom prst="ellipse">
                <a:avLst/>
              </a:prstGeom>
              <a:solidFill>
                <a:srgbClr val="0000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noProof="0" dirty="0"/>
              </a:p>
            </p:txBody>
          </p:sp>
          <p:sp>
            <p:nvSpPr>
              <p:cNvPr id="80" name="Oval 20">
                <a:extLst>
                  <a:ext uri="{FF2B5EF4-FFF2-40B4-BE49-F238E27FC236}">
                    <a16:creationId xmlns:a16="http://schemas.microsoft.com/office/drawing/2014/main" id="{766DA34D-5A37-20F2-1173-E700FB6BB891}"/>
                  </a:ext>
                </a:extLst>
              </p:cNvPr>
              <p:cNvSpPr>
                <a:spLocks noChangeArrowheads="1"/>
              </p:cNvSpPr>
              <p:nvPr/>
            </p:nvSpPr>
            <p:spPr bwMode="auto">
              <a:xfrm>
                <a:off x="4283" y="2151"/>
                <a:ext cx="75" cy="75"/>
              </a:xfrm>
              <a:prstGeom prst="ellipse">
                <a:avLst/>
              </a:prstGeom>
              <a:solidFill>
                <a:srgbClr val="0000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noProof="0" dirty="0"/>
              </a:p>
            </p:txBody>
          </p:sp>
          <p:sp>
            <p:nvSpPr>
              <p:cNvPr id="81" name="Oval 21">
                <a:extLst>
                  <a:ext uri="{FF2B5EF4-FFF2-40B4-BE49-F238E27FC236}">
                    <a16:creationId xmlns:a16="http://schemas.microsoft.com/office/drawing/2014/main" id="{CD6D2280-D3C3-97FA-6977-C57715A2AC9C}"/>
                  </a:ext>
                </a:extLst>
              </p:cNvPr>
              <p:cNvSpPr>
                <a:spLocks noChangeArrowheads="1"/>
              </p:cNvSpPr>
              <p:nvPr/>
            </p:nvSpPr>
            <p:spPr bwMode="auto">
              <a:xfrm>
                <a:off x="4510" y="1993"/>
                <a:ext cx="75" cy="75"/>
              </a:xfrm>
              <a:prstGeom prst="ellipse">
                <a:avLst/>
              </a:prstGeom>
              <a:solidFill>
                <a:srgbClr val="0000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noProof="0" dirty="0"/>
              </a:p>
            </p:txBody>
          </p:sp>
          <p:sp>
            <p:nvSpPr>
              <p:cNvPr id="82" name="Oval 22">
                <a:extLst>
                  <a:ext uri="{FF2B5EF4-FFF2-40B4-BE49-F238E27FC236}">
                    <a16:creationId xmlns:a16="http://schemas.microsoft.com/office/drawing/2014/main" id="{C4400F79-1B05-750E-C76B-E92F8DC7355D}"/>
                  </a:ext>
                </a:extLst>
              </p:cNvPr>
              <p:cNvSpPr>
                <a:spLocks noChangeArrowheads="1"/>
              </p:cNvSpPr>
              <p:nvPr/>
            </p:nvSpPr>
            <p:spPr bwMode="auto">
              <a:xfrm>
                <a:off x="4986" y="1834"/>
                <a:ext cx="75" cy="75"/>
              </a:xfrm>
              <a:prstGeom prst="ellipse">
                <a:avLst/>
              </a:prstGeom>
              <a:solidFill>
                <a:srgbClr val="0000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noProof="0" dirty="0"/>
              </a:p>
            </p:txBody>
          </p:sp>
        </p:grpSp>
        <p:sp>
          <p:nvSpPr>
            <p:cNvPr id="65" name="Line 23">
              <a:extLst>
                <a:ext uri="{FF2B5EF4-FFF2-40B4-BE49-F238E27FC236}">
                  <a16:creationId xmlns:a16="http://schemas.microsoft.com/office/drawing/2014/main" id="{449365D4-84BB-FECE-E838-A15929D037D1}"/>
                </a:ext>
              </a:extLst>
            </p:cNvPr>
            <p:cNvSpPr>
              <a:spLocks noChangeShapeType="1"/>
            </p:cNvSpPr>
            <p:nvPr/>
          </p:nvSpPr>
          <p:spPr bwMode="auto">
            <a:xfrm flipV="1">
              <a:off x="7040564" y="3082925"/>
              <a:ext cx="2695575" cy="1976438"/>
            </a:xfrm>
            <a:prstGeom prst="line">
              <a:avLst/>
            </a:prstGeom>
            <a:noFill/>
            <a:ln w="36703">
              <a:solidFill>
                <a:srgbClr val="FF9900"/>
              </a:solidFill>
              <a:round/>
              <a:headEnd type="stealth" w="med" len="me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noProof="0" dirty="0"/>
            </a:p>
          </p:txBody>
        </p:sp>
        <p:sp>
          <p:nvSpPr>
            <p:cNvPr id="66" name="Text Box 24">
              <a:extLst>
                <a:ext uri="{FF2B5EF4-FFF2-40B4-BE49-F238E27FC236}">
                  <a16:creationId xmlns:a16="http://schemas.microsoft.com/office/drawing/2014/main" id="{C869EE65-A090-D6CF-208D-8F4AB788B852}"/>
                </a:ext>
              </a:extLst>
            </p:cNvPr>
            <p:cNvSpPr txBox="1">
              <a:spLocks noChangeArrowheads="1"/>
            </p:cNvSpPr>
            <p:nvPr/>
          </p:nvSpPr>
          <p:spPr bwMode="auto">
            <a:xfrm>
              <a:off x="8199438" y="4265613"/>
              <a:ext cx="127000" cy="239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1pPr>
              <a:lvl2pPr marL="427038" indent="-2159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2pPr>
              <a:lvl3pPr marL="642938" indent="-212725"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3pPr>
              <a:lvl4pPr marL="858838" indent="-212725"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4pPr>
              <a:lvl5pPr marL="1074738" indent="-214313"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5pPr>
              <a:lvl6pPr marL="1531938" indent="-214313"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6pPr>
              <a:lvl7pPr marL="1989138" indent="-214313"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7pPr>
              <a:lvl8pPr marL="2446338" indent="-214313"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8pPr>
              <a:lvl9pPr marL="2903538" indent="-214313"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9pPr>
            </a:lstStyle>
            <a:p>
              <a:pPr eaLnBrk="1">
                <a:lnSpc>
                  <a:spcPct val="87000"/>
                </a:lnSpc>
                <a:buClr>
                  <a:srgbClr val="000000"/>
                </a:buClr>
                <a:buSzPct val="45000"/>
                <a:buFont typeface="Wingdings" pitchFamily="2" charset="2"/>
                <a:buNone/>
              </a:pPr>
              <a:r>
                <a:rPr lang="en-GB" sz="1800" i="1" noProof="0" dirty="0">
                  <a:solidFill>
                    <a:srgbClr val="EA8B00"/>
                  </a:solidFill>
                </a:rPr>
                <a:t>L</a:t>
              </a:r>
            </a:p>
          </p:txBody>
        </p:sp>
        <p:grpSp>
          <p:nvGrpSpPr>
            <p:cNvPr id="67" name="Group 25">
              <a:extLst>
                <a:ext uri="{FF2B5EF4-FFF2-40B4-BE49-F238E27FC236}">
                  <a16:creationId xmlns:a16="http://schemas.microsoft.com/office/drawing/2014/main" id="{85CC9120-29E3-CC1C-0013-69DA32B6DBEB}"/>
                </a:ext>
              </a:extLst>
            </p:cNvPr>
            <p:cNvGrpSpPr>
              <a:grpSpLocks/>
            </p:cNvGrpSpPr>
            <p:nvPr/>
          </p:nvGrpSpPr>
          <p:grpSpPr bwMode="auto">
            <a:xfrm>
              <a:off x="8158164" y="3709988"/>
              <a:ext cx="282575" cy="360362"/>
              <a:chOff x="4179" y="2234"/>
              <a:chExt cx="178" cy="227"/>
            </a:xfrm>
          </p:grpSpPr>
          <p:sp>
            <p:nvSpPr>
              <p:cNvPr id="73" name="Text Box 26">
                <a:extLst>
                  <a:ext uri="{FF2B5EF4-FFF2-40B4-BE49-F238E27FC236}">
                    <a16:creationId xmlns:a16="http://schemas.microsoft.com/office/drawing/2014/main" id="{7D4623ED-EF59-E844-1A16-1AF03C990562}"/>
                  </a:ext>
                </a:extLst>
              </p:cNvPr>
              <p:cNvSpPr txBox="1">
                <a:spLocks noChangeArrowheads="1"/>
              </p:cNvSpPr>
              <p:nvPr/>
            </p:nvSpPr>
            <p:spPr bwMode="auto">
              <a:xfrm>
                <a:off x="4285" y="2234"/>
                <a:ext cx="72"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1pPr>
                <a:lvl2pPr marL="427038" indent="-2159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2pPr>
                <a:lvl3pPr marL="642938" indent="-212725"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3pPr>
                <a:lvl4pPr marL="858838" indent="-212725"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4pPr>
                <a:lvl5pPr marL="1074738" indent="-214313"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5pPr>
                <a:lvl6pPr marL="1531938" indent="-214313"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6pPr>
                <a:lvl7pPr marL="1989138" indent="-214313"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7pPr>
                <a:lvl8pPr marL="2446338" indent="-214313"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8pPr>
                <a:lvl9pPr marL="2903538" indent="-214313"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9pPr>
              </a:lstStyle>
              <a:p>
                <a:pPr eaLnBrk="1">
                  <a:lnSpc>
                    <a:spcPct val="87000"/>
                  </a:lnSpc>
                  <a:buClr>
                    <a:srgbClr val="000000"/>
                  </a:buClr>
                  <a:buSzPct val="45000"/>
                  <a:buFont typeface="Wingdings" pitchFamily="2" charset="2"/>
                  <a:buNone/>
                </a:pPr>
                <a:r>
                  <a:rPr lang="en-GB" sz="1800" i="1" noProof="0" dirty="0">
                    <a:solidFill>
                      <a:srgbClr val="009900"/>
                    </a:solidFill>
                  </a:rPr>
                  <a:t>s</a:t>
                </a:r>
              </a:p>
            </p:txBody>
          </p:sp>
          <p:sp>
            <p:nvSpPr>
              <p:cNvPr id="74" name="Line 27">
                <a:extLst>
                  <a:ext uri="{FF2B5EF4-FFF2-40B4-BE49-F238E27FC236}">
                    <a16:creationId xmlns:a16="http://schemas.microsoft.com/office/drawing/2014/main" id="{3D22A5A6-5C65-3CF7-4A16-E6A0F6EFBDA2}"/>
                  </a:ext>
                </a:extLst>
              </p:cNvPr>
              <p:cNvSpPr>
                <a:spLocks noChangeShapeType="1"/>
              </p:cNvSpPr>
              <p:nvPr/>
            </p:nvSpPr>
            <p:spPr bwMode="auto">
              <a:xfrm>
                <a:off x="4179" y="2275"/>
                <a:ext cx="144" cy="186"/>
              </a:xfrm>
              <a:prstGeom prst="line">
                <a:avLst/>
              </a:prstGeom>
              <a:noFill/>
              <a:ln w="5472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noProof="0" dirty="0"/>
              </a:p>
            </p:txBody>
          </p:sp>
        </p:grpSp>
        <p:grpSp>
          <p:nvGrpSpPr>
            <p:cNvPr id="68" name="Group 28">
              <a:extLst>
                <a:ext uri="{FF2B5EF4-FFF2-40B4-BE49-F238E27FC236}">
                  <a16:creationId xmlns:a16="http://schemas.microsoft.com/office/drawing/2014/main" id="{B21C1B97-2343-ABFB-315D-9FD0C34AE8ED}"/>
                </a:ext>
              </a:extLst>
            </p:cNvPr>
            <p:cNvGrpSpPr>
              <a:grpSpLocks/>
            </p:cNvGrpSpPr>
            <p:nvPr/>
          </p:nvGrpSpPr>
          <p:grpSpPr bwMode="auto">
            <a:xfrm>
              <a:off x="8423276" y="4430714"/>
              <a:ext cx="1406525" cy="1184275"/>
              <a:chOff x="4346" y="2688"/>
              <a:chExt cx="886" cy="746"/>
            </a:xfrm>
          </p:grpSpPr>
          <p:sp>
            <p:nvSpPr>
              <p:cNvPr id="71" name="Text Box 29">
                <a:extLst>
                  <a:ext uri="{FF2B5EF4-FFF2-40B4-BE49-F238E27FC236}">
                    <a16:creationId xmlns:a16="http://schemas.microsoft.com/office/drawing/2014/main" id="{A073D874-4F71-EE9C-9BA5-72A2FD4D8C86}"/>
                  </a:ext>
                </a:extLst>
              </p:cNvPr>
              <p:cNvSpPr txBox="1">
                <a:spLocks noChangeArrowheads="1"/>
              </p:cNvSpPr>
              <p:nvPr/>
            </p:nvSpPr>
            <p:spPr bwMode="auto">
              <a:xfrm>
                <a:off x="4346" y="3283"/>
                <a:ext cx="48"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1pPr>
                <a:lvl2pPr marL="427038" indent="-2159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2pPr>
                <a:lvl3pPr marL="642938" indent="-212725"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3pPr>
                <a:lvl4pPr marL="858838" indent="-212725"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4pPr>
                <a:lvl5pPr marL="1074738" indent="-214313"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5pPr>
                <a:lvl6pPr marL="1531938" indent="-214313"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6pPr>
                <a:lvl7pPr marL="1989138" indent="-214313"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7pPr>
                <a:lvl8pPr marL="2446338" indent="-214313"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8pPr>
                <a:lvl9pPr marL="2903538" indent="-214313"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9pPr>
              </a:lstStyle>
              <a:p>
                <a:pPr eaLnBrk="1">
                  <a:lnSpc>
                    <a:spcPct val="87000"/>
                  </a:lnSpc>
                  <a:buClr>
                    <a:srgbClr val="000000"/>
                  </a:buClr>
                  <a:buSzPct val="45000"/>
                  <a:buFont typeface="Wingdings" pitchFamily="2" charset="2"/>
                  <a:buNone/>
                </a:pPr>
                <a:r>
                  <a:rPr lang="en-GB" sz="1800" i="1" noProof="0" dirty="0">
                    <a:solidFill>
                      <a:srgbClr val="000000"/>
                    </a:solidFill>
                  </a:rPr>
                  <a:t>r</a:t>
                </a:r>
              </a:p>
            </p:txBody>
          </p:sp>
          <p:sp>
            <p:nvSpPr>
              <p:cNvPr id="72" name="Text Box 30">
                <a:extLst>
                  <a:ext uri="{FF2B5EF4-FFF2-40B4-BE49-F238E27FC236}">
                    <a16:creationId xmlns:a16="http://schemas.microsoft.com/office/drawing/2014/main" id="{7FADC4BA-91BD-7BF3-53C5-CFB278693D58}"/>
                  </a:ext>
                </a:extLst>
              </p:cNvPr>
              <p:cNvSpPr txBox="1">
                <a:spLocks noChangeArrowheads="1"/>
              </p:cNvSpPr>
              <p:nvPr/>
            </p:nvSpPr>
            <p:spPr bwMode="auto">
              <a:xfrm>
                <a:off x="5184" y="2688"/>
                <a:ext cx="48"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1pPr>
                <a:lvl2pPr marL="427038" indent="-2159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2pPr>
                <a:lvl3pPr marL="642938" indent="-212725"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3pPr>
                <a:lvl4pPr marL="858838" indent="-212725"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4pPr>
                <a:lvl5pPr marL="1074738" indent="-214313"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5pPr>
                <a:lvl6pPr marL="1531938" indent="-214313"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6pPr>
                <a:lvl7pPr marL="1989138" indent="-214313"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7pPr>
                <a:lvl8pPr marL="2446338" indent="-214313"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8pPr>
                <a:lvl9pPr marL="2903538" indent="-214313"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Arial" panose="020B0604020202020204" pitchFamily="34" charset="0"/>
                    <a:ea typeface="ＭＳ Ｐゴシック" panose="020B0600070205080204" pitchFamily="34" charset="-128"/>
                  </a:defRPr>
                </a:lvl9pPr>
              </a:lstStyle>
              <a:p>
                <a:pPr eaLnBrk="1">
                  <a:lnSpc>
                    <a:spcPct val="87000"/>
                  </a:lnSpc>
                  <a:buClr>
                    <a:srgbClr val="000000"/>
                  </a:buClr>
                  <a:buSzPct val="45000"/>
                  <a:buFont typeface="Wingdings" pitchFamily="2" charset="2"/>
                  <a:buNone/>
                </a:pPr>
                <a:r>
                  <a:rPr lang="en-GB" sz="1800" i="1" noProof="0" dirty="0">
                    <a:solidFill>
                      <a:srgbClr val="000000"/>
                    </a:solidFill>
                  </a:rPr>
                  <a:t>r</a:t>
                </a:r>
              </a:p>
            </p:txBody>
          </p:sp>
        </p:grpSp>
        <p:sp>
          <p:nvSpPr>
            <p:cNvPr id="69" name="Text Box 31">
              <a:extLst>
                <a:ext uri="{FF2B5EF4-FFF2-40B4-BE49-F238E27FC236}">
                  <a16:creationId xmlns:a16="http://schemas.microsoft.com/office/drawing/2014/main" id="{2C13E2D7-D97F-B405-EBF5-18BE242A64A6}"/>
                </a:ext>
              </a:extLst>
            </p:cNvPr>
            <p:cNvSpPr txBox="1">
              <a:spLocks noChangeArrowheads="1"/>
            </p:cNvSpPr>
            <p:nvPr/>
          </p:nvSpPr>
          <p:spPr bwMode="auto">
            <a:xfrm>
              <a:off x="8526463" y="2687638"/>
              <a:ext cx="2070100" cy="27918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r"/>
              <a:r>
                <a:rPr lang="en-GB" sz="1200" b="1" noProof="0" dirty="0">
                  <a:solidFill>
                    <a:schemeClr val="accent2"/>
                  </a:solidFill>
                </a:rPr>
                <a:t>Si clusters / drift circles</a:t>
              </a:r>
            </a:p>
          </p:txBody>
        </p:sp>
        <p:sp>
          <p:nvSpPr>
            <p:cNvPr id="70" name="Text Box 32">
              <a:extLst>
                <a:ext uri="{FF2B5EF4-FFF2-40B4-BE49-F238E27FC236}">
                  <a16:creationId xmlns:a16="http://schemas.microsoft.com/office/drawing/2014/main" id="{878133C4-E50F-16D8-C2B8-528303B755D7}"/>
                </a:ext>
              </a:extLst>
            </p:cNvPr>
            <p:cNvSpPr txBox="1">
              <a:spLocks noChangeArrowheads="1"/>
            </p:cNvSpPr>
            <p:nvPr/>
          </p:nvSpPr>
          <p:spPr bwMode="auto">
            <a:xfrm>
              <a:off x="9866314" y="2913063"/>
              <a:ext cx="673687" cy="27918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r>
                <a:rPr lang="en-GB" sz="1200" b="1" noProof="0" dirty="0">
                  <a:solidFill>
                    <a:srgbClr val="FF0000"/>
                  </a:solidFill>
                </a:rPr>
                <a:t>track fit</a:t>
              </a:r>
            </a:p>
          </p:txBody>
        </p:sp>
      </p:grpSp>
      <p:sp>
        <p:nvSpPr>
          <p:cNvPr id="87" name="TextBox 86">
            <a:extLst>
              <a:ext uri="{FF2B5EF4-FFF2-40B4-BE49-F238E27FC236}">
                <a16:creationId xmlns:a16="http://schemas.microsoft.com/office/drawing/2014/main" id="{F3079830-302F-500B-9A09-062DA3838A2C}"/>
              </a:ext>
            </a:extLst>
          </p:cNvPr>
          <p:cNvSpPr txBox="1"/>
          <p:nvPr/>
        </p:nvSpPr>
        <p:spPr>
          <a:xfrm>
            <a:off x="623284" y="1565989"/>
            <a:ext cx="1089717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2400"/>
              </a:spcBef>
              <a:spcAft>
                <a:spcPts val="0"/>
              </a:spcAft>
              <a:buClrTx/>
              <a:buSzTx/>
              <a:buFontTx/>
              <a:buNone/>
              <a:tabLst/>
              <a:defRPr/>
            </a:pPr>
            <a:r>
              <a:rPr kumimoji="0" lang="en-GB" sz="160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Obtain </a:t>
            </a:r>
            <a:r>
              <a:rPr kumimoji="0" lang="en-GB" sz="1600" i="1"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r</a:t>
            </a:r>
            <a:r>
              <a:rPr kumimoji="0" lang="en-GB" sz="160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  and </a:t>
            </a:r>
            <a:r>
              <a:rPr kumimoji="0" lang="en-GB" sz="1600" i="1"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p</a:t>
            </a:r>
            <a:r>
              <a:rPr kumimoji="0" lang="en-GB" sz="1600" i="1" u="none" strike="noStrike" kern="1200" cap="none" spc="0" normalizeH="0" baseline="-25000" noProof="0" dirty="0">
                <a:ln>
                  <a:noFill/>
                </a:ln>
                <a:solidFill>
                  <a:prstClr val="black"/>
                </a:solidFill>
                <a:effectLst/>
                <a:uLnTx/>
                <a:uFillTx/>
                <a:latin typeface="Helvetica" pitchFamily="2" charset="0"/>
                <a:ea typeface="Helvetica Light" charset="0"/>
                <a:cs typeface="Helvetica Light" charset="0"/>
                <a:sym typeface="Wingdings" pitchFamily="2" charset="2"/>
              </a:rPr>
              <a:t>T</a:t>
            </a:r>
            <a:r>
              <a:rPr kumimoji="0" lang="en-GB" sz="160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 from measurement of sagitta:</a:t>
            </a:r>
          </a:p>
        </p:txBody>
      </p: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98FC4AAA-6519-A1A8-DFB6-585C55FDE472}"/>
                  </a:ext>
                </a:extLst>
              </p:cNvPr>
              <p:cNvSpPr txBox="1"/>
              <p:nvPr/>
            </p:nvSpPr>
            <p:spPr>
              <a:xfrm>
                <a:off x="991577" y="2011190"/>
                <a:ext cx="676980" cy="524952"/>
              </a:xfrm>
              <a:prstGeom prst="rect">
                <a:avLst/>
              </a:prstGeom>
              <a:noFill/>
            </p:spPr>
            <p:txBody>
              <a:bodyPr wrap="none" lIns="0" tIns="0" rIns="0" bIns="0" rtlCol="0">
                <a:spAutoFit/>
              </a:bodyPr>
              <a:lstStyle/>
              <a:p>
                <a:pPr marL="0" algn="l">
                  <a:spcBef>
                    <a:spcPts val="3000"/>
                  </a:spcBef>
                </a:pPr>
                <a14:m>
                  <m:oMathPara xmlns:m="http://schemas.openxmlformats.org/officeDocument/2006/math">
                    <m:oMath>
                      <m:r>
                        <a:rPr lang="en-US" sz="1700" b="0" i="1" smtClean="0">
                          <a:solidFill>
                            <a:prstClr val="black"/>
                          </a:solidFill>
                          <a:latin typeface="Cambria Math" panose="02040503050406030204" pitchFamily="18" charset="0"/>
                          <a:ea typeface="Helvetica Light" charset="0"/>
                          <a:cs typeface="Helvetica Light" charset="0"/>
                          <a:sym typeface="Wingdings" pitchFamily="2" charset="2"/>
                        </a:rPr>
                        <m:t>𝑟</m:t>
                      </m:r>
                      <m:r>
                        <a:rPr lang="en-US" sz="1700" b="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f>
                        <m:fPr>
                          <m:ctrlP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ctrlPr>
                        </m:fPr>
                        <m:num>
                          <m:sSup>
                            <m:sSupPr>
                              <m:ctrlP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ctrlPr>
                            </m:sSupPr>
                            <m:e>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𝐿</m:t>
                              </m:r>
                            </m:e>
                            <m:sup>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2</m:t>
                              </m:r>
                            </m:sup>
                          </m:sSup>
                        </m:num>
                        <m:den>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8</m:t>
                          </m:r>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𝑠</m:t>
                          </m:r>
                        </m:den>
                      </m:f>
                    </m:oMath>
                  </m:oMathPara>
                </a14:m>
                <a:endParaRPr lang="en-GB" sz="170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88" name="TextBox 87">
                <a:extLst>
                  <a:ext uri="{FF2B5EF4-FFF2-40B4-BE49-F238E27FC236}">
                    <a16:creationId xmlns:a16="http://schemas.microsoft.com/office/drawing/2014/main" id="{98FC4AAA-6519-A1A8-DFB6-585C55FDE472}"/>
                  </a:ext>
                </a:extLst>
              </p:cNvPr>
              <p:cNvSpPr txBox="1">
                <a:spLocks noRot="1" noChangeAspect="1" noMove="1" noResize="1" noEditPoints="1" noAdjustHandles="1" noChangeArrowheads="1" noChangeShapeType="1" noTextEdit="1"/>
              </p:cNvSpPr>
              <p:nvPr/>
            </p:nvSpPr>
            <p:spPr>
              <a:xfrm>
                <a:off x="991577" y="2011190"/>
                <a:ext cx="676980" cy="524952"/>
              </a:xfrm>
              <a:prstGeom prst="rect">
                <a:avLst/>
              </a:prstGeom>
              <a:blipFill>
                <a:blip r:embed="rId3"/>
                <a:stretch>
                  <a:fillRect l="-3704" t="-2381" r="-5556" b="-1190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270A3B74-9D6A-E98B-D9BA-DE40246B1899}"/>
                  </a:ext>
                </a:extLst>
              </p:cNvPr>
              <p:cNvSpPr txBox="1"/>
              <p:nvPr/>
            </p:nvSpPr>
            <p:spPr>
              <a:xfrm>
                <a:off x="1718896" y="2144100"/>
                <a:ext cx="1410279" cy="338554"/>
              </a:xfrm>
              <a:prstGeom prst="rect">
                <a:avLst/>
              </a:prstGeom>
              <a:noFill/>
            </p:spPr>
            <p:txBody>
              <a:bodyPr wrap="square" rtlCol="0">
                <a:spAutoFit/>
              </a:bodyPr>
              <a:lstStyle/>
              <a:p>
                <a:pPr marL="0" algn="l">
                  <a:spcBef>
                    <a:spcPts val="3000"/>
                  </a:spcBef>
                </a:pPr>
                <a:r>
                  <a:rPr lang="en-GB" sz="1600" dirty="0">
                    <a:solidFill>
                      <a:prstClr val="black"/>
                    </a:solidFill>
                    <a:latin typeface="Helvetica" pitchFamily="2" charset="0"/>
                    <a:ea typeface="Helvetica Light" charset="0"/>
                    <a:cs typeface="Helvetica Light" charset="0"/>
                    <a:sym typeface="Wingdings" pitchFamily="2" charset="2"/>
                  </a:rPr>
                  <a:t>(if </a:t>
                </a:r>
                <a14:m>
                  <m:oMath xmlns:m="http://schemas.openxmlformats.org/officeDocument/2006/math">
                    <m:r>
                      <a:rPr lang="en-US" sz="1600" b="0" i="1" smtClean="0">
                        <a:solidFill>
                          <a:prstClr val="black"/>
                        </a:solidFill>
                        <a:latin typeface="Cambria Math" panose="02040503050406030204" pitchFamily="18" charset="0"/>
                        <a:ea typeface="Helvetica Light" charset="0"/>
                        <a:cs typeface="Helvetica Light" charset="0"/>
                        <a:sym typeface="Wingdings" pitchFamily="2" charset="2"/>
                      </a:rPr>
                      <m:t>𝑠</m:t>
                    </m:r>
                    <m:r>
                      <a:rPr lang="en-US" sz="1600" b="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r>
                      <a:rPr lang="en-US" sz="1600" b="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𝐿</m:t>
                    </m:r>
                  </m:oMath>
                </a14:m>
                <a:r>
                  <a:rPr lang="en-GB" sz="1600" dirty="0">
                    <a:solidFill>
                      <a:prstClr val="black"/>
                    </a:solidFill>
                    <a:latin typeface="Helvetica" pitchFamily="2" charset="0"/>
                    <a:ea typeface="Helvetica Light" charset="0"/>
                    <a:cs typeface="Helvetica Light" charset="0"/>
                    <a:sym typeface="Wingdings" pitchFamily="2" charset="2"/>
                  </a:rPr>
                  <a:t>)   ➠                    </a:t>
                </a:r>
              </a:p>
            </p:txBody>
          </p:sp>
        </mc:Choice>
        <mc:Fallback xmlns="">
          <p:sp>
            <p:nvSpPr>
              <p:cNvPr id="89" name="TextBox 88">
                <a:extLst>
                  <a:ext uri="{FF2B5EF4-FFF2-40B4-BE49-F238E27FC236}">
                    <a16:creationId xmlns:a16="http://schemas.microsoft.com/office/drawing/2014/main" id="{270A3B74-9D6A-E98B-D9BA-DE40246B1899}"/>
                  </a:ext>
                </a:extLst>
              </p:cNvPr>
              <p:cNvSpPr txBox="1">
                <a:spLocks noRot="1" noChangeAspect="1" noMove="1" noResize="1" noEditPoints="1" noAdjustHandles="1" noChangeArrowheads="1" noChangeShapeType="1" noTextEdit="1"/>
              </p:cNvSpPr>
              <p:nvPr/>
            </p:nvSpPr>
            <p:spPr>
              <a:xfrm>
                <a:off x="1718896" y="2144100"/>
                <a:ext cx="1410279" cy="338554"/>
              </a:xfrm>
              <a:prstGeom prst="rect">
                <a:avLst/>
              </a:prstGeom>
              <a:blipFill>
                <a:blip r:embed="rId4"/>
                <a:stretch>
                  <a:fillRect l="-2679" t="-7143" b="-21429"/>
                </a:stretch>
              </a:blipFill>
            </p:spPr>
            <p:txBody>
              <a:bodyPr/>
              <a:lstStyle/>
              <a:p>
                <a:r>
                  <a:rPr lang="en-GB">
                    <a:noFill/>
                  </a:rPr>
                  <a:t> </a:t>
                </a:r>
              </a:p>
            </p:txBody>
          </p:sp>
        </mc:Fallback>
      </mc:AlternateContent>
      <p:sp>
        <p:nvSpPr>
          <p:cNvPr id="92" name="TextBox 91">
            <a:extLst>
              <a:ext uri="{FF2B5EF4-FFF2-40B4-BE49-F238E27FC236}">
                <a16:creationId xmlns:a16="http://schemas.microsoft.com/office/drawing/2014/main" id="{2D4C049D-3D74-BCB3-E8E9-BB35A683BB9A}"/>
              </a:ext>
            </a:extLst>
          </p:cNvPr>
          <p:cNvSpPr txBox="1"/>
          <p:nvPr/>
        </p:nvSpPr>
        <p:spPr>
          <a:xfrm>
            <a:off x="623284" y="2698249"/>
            <a:ext cx="1954381" cy="307777"/>
          </a:xfrm>
          <a:prstGeom prst="rect">
            <a:avLst/>
          </a:prstGeom>
          <a:noFill/>
        </p:spPr>
        <p:txBody>
          <a:bodyPr wrap="non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Momentum resolution:</a:t>
            </a:r>
          </a:p>
        </p:txBody>
      </p:sp>
      <p:sp>
        <p:nvSpPr>
          <p:cNvPr id="94" name="TextBox 93">
            <a:extLst>
              <a:ext uri="{FF2B5EF4-FFF2-40B4-BE49-F238E27FC236}">
                <a16:creationId xmlns:a16="http://schemas.microsoft.com/office/drawing/2014/main" id="{51FE7311-0E8D-49D1-44CE-FDC8AA51CF20}"/>
              </a:ext>
            </a:extLst>
          </p:cNvPr>
          <p:cNvSpPr txBox="1"/>
          <p:nvPr/>
        </p:nvSpPr>
        <p:spPr>
          <a:xfrm>
            <a:off x="625842" y="4861622"/>
            <a:ext cx="10435037" cy="1700466"/>
          </a:xfrm>
          <a:prstGeom prst="rect">
            <a:avLst/>
          </a:prstGeom>
          <a:noFill/>
        </p:spPr>
        <p:txBody>
          <a:bodyPr wrap="square">
            <a:spAutoFit/>
          </a:bodyPr>
          <a:lstStyle/>
          <a:p>
            <a:pPr marL="0" marR="0" lvl="0" indent="0" algn="l" defTabSz="914400" rtl="0" eaLnBrk="1" fontAlgn="auto" latinLnBrk="0" hangingPunct="1">
              <a:lnSpc>
                <a:spcPct val="100000"/>
              </a:lnSpc>
              <a:spcBef>
                <a:spcPts val="2400"/>
              </a:spcBef>
              <a:spcAft>
                <a:spcPts val="0"/>
              </a:spcAft>
              <a:buClrTx/>
              <a:buSzTx/>
              <a:buFontTx/>
              <a:buNone/>
              <a:tabLst/>
              <a:defRPr/>
            </a:pPr>
            <a:r>
              <a:rPr kumimoji="0" lang="en-GB" sz="160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Track fitting in LHC environment is very challenging</a:t>
            </a:r>
            <a:endParaRPr kumimoji="0" lang="en-GB" sz="140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endParaRP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Several thousand tracks per proton-bunch collision, up to 20k tracks for a central </a:t>
            </a:r>
            <a:r>
              <a:rPr kumimoji="0" lang="en-GB" sz="1400" b="0" i="0" u="none" strike="noStrike" kern="1200" cap="none" spc="0" normalizeH="0" baseline="0" noProof="0" dirty="0" err="1">
                <a:ln>
                  <a:noFill/>
                </a:ln>
                <a:solidFill>
                  <a:prstClr val="black"/>
                </a:solidFill>
                <a:effectLst/>
                <a:uLnTx/>
                <a:uFillTx/>
                <a:latin typeface="Helvetica" pitchFamily="2" charset="0"/>
                <a:ea typeface="Helvetica Light" charset="0"/>
                <a:cs typeface="Helvetica Light" charset="0"/>
                <a:sym typeface="Wingdings" pitchFamily="2" charset="2"/>
              </a:rPr>
              <a:t>PbPb</a:t>
            </a:r>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 collision</a:t>
            </a:r>
          </a:p>
          <a:p>
            <a:pPr marL="285750" marR="0" lvl="0" indent="-285750"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lang="en-GB" sz="1400" noProof="0" dirty="0">
                <a:solidFill>
                  <a:prstClr val="black"/>
                </a:solidFill>
                <a:latin typeface="Helvetica" pitchFamily="2" charset="0"/>
                <a:ea typeface="Helvetica Light" charset="0"/>
                <a:cs typeface="Helvetica Light" charset="0"/>
                <a:sym typeface="Wingdings" pitchFamily="2" charset="2"/>
              </a:rPr>
              <a:t>M</a:t>
            </a:r>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ust handle ambiguities, hit overlaps, multiple scattering, bremsstrahlung, multiple vertices, …</a:t>
            </a:r>
          </a:p>
          <a:p>
            <a:pPr marL="285750" lvl="0" indent="-285750">
              <a:spcBef>
                <a:spcPts val="900"/>
              </a:spcBef>
              <a:buFont typeface="Arial" panose="020B0604020202020204" pitchFamily="34" charset="0"/>
              <a:buChar char="•"/>
              <a:defRPr/>
            </a:pPr>
            <a:r>
              <a:rPr lang="en-GB" sz="1400" noProof="0" dirty="0">
                <a:solidFill>
                  <a:prstClr val="black"/>
                </a:solidFill>
                <a:latin typeface="Helvetica" pitchFamily="2" charset="0"/>
                <a:ea typeface="Helvetica Light" charset="0"/>
                <a:cs typeface="Helvetica Light" charset="0"/>
                <a:sym typeface="Wingdings" pitchFamily="2" charset="2"/>
              </a:rPr>
              <a:t>Track fitters take Gaussian noise (e.g., Kalman filter) and non-Gaussian noise (e.g., Gaussian sum filter) into account</a:t>
            </a:r>
          </a:p>
          <a:p>
            <a:pPr marL="285750" marR="0" lvl="0" indent="-285750"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Fitter must be fast, used in high-level trigger</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96A55EC-4AE3-AB8E-B9F9-69C3CE03DD3E}"/>
                  </a:ext>
                </a:extLst>
              </p:cNvPr>
              <p:cNvSpPr txBox="1"/>
              <p:nvPr/>
            </p:nvSpPr>
            <p:spPr>
              <a:xfrm>
                <a:off x="3152887" y="2176363"/>
                <a:ext cx="2626168" cy="261610"/>
              </a:xfrm>
              <a:prstGeom prst="rect">
                <a:avLst/>
              </a:prstGeom>
              <a:noFill/>
            </p:spPr>
            <p:txBody>
              <a:bodyPr wrap="none" lIns="0" tIns="0" rIns="0" bIns="0" rtlCol="0">
                <a:spAutoFit/>
              </a:bodyPr>
              <a:lstStyle/>
              <a:p>
                <a:pPr>
                  <a:spcBef>
                    <a:spcPts val="3000"/>
                  </a:spcBef>
                </a:pPr>
                <a14:m>
                  <m:oMathPara xmlns:m="http://schemas.openxmlformats.org/officeDocument/2006/math">
                    <m:oMath>
                      <m:sSub>
                        <m:sSubPr>
                          <m:ctrlPr>
                            <a:rPr lang="en-US" sz="1700" i="1">
                              <a:solidFill>
                                <a:prstClr val="black"/>
                              </a:solidFill>
                              <a:latin typeface="Cambria Math" panose="02040503050406030204" pitchFamily="18" charset="0"/>
                              <a:ea typeface="Cambria Math" panose="02040503050406030204" pitchFamily="18" charset="0"/>
                              <a:sym typeface="Wingdings" pitchFamily="2" charset="2"/>
                            </a:rPr>
                          </m:ctrlPr>
                        </m:sSubPr>
                        <m:e>
                          <m:r>
                            <a:rPr lang="en-US" sz="1700" i="1">
                              <a:solidFill>
                                <a:prstClr val="black"/>
                              </a:solidFill>
                              <a:latin typeface="Cambria Math" panose="02040503050406030204" pitchFamily="18" charset="0"/>
                              <a:ea typeface="Cambria Math" panose="02040503050406030204" pitchFamily="18" charset="0"/>
                              <a:sym typeface="Wingdings" pitchFamily="2" charset="2"/>
                            </a:rPr>
                            <m:t>𝑝</m:t>
                          </m:r>
                        </m:e>
                        <m:sub>
                          <m:r>
                            <a:rPr lang="en-US" sz="1700" i="1">
                              <a:solidFill>
                                <a:prstClr val="black"/>
                              </a:solidFill>
                              <a:latin typeface="Cambria Math" panose="02040503050406030204" pitchFamily="18" charset="0"/>
                              <a:ea typeface="Cambria Math" panose="02040503050406030204" pitchFamily="18" charset="0"/>
                              <a:sym typeface="Wingdings" pitchFamily="2" charset="2"/>
                            </a:rPr>
                            <m:t>𝑇</m:t>
                          </m:r>
                        </m:sub>
                      </m:sSub>
                      <m:r>
                        <a:rPr lang="en-US" sz="1700" i="1">
                          <a:solidFill>
                            <a:prstClr val="black"/>
                          </a:solidFill>
                          <a:latin typeface="Cambria Math" panose="02040503050406030204" pitchFamily="18" charset="0"/>
                          <a:ea typeface="Cambria Math" panose="02040503050406030204" pitchFamily="18" charset="0"/>
                          <a:sym typeface="Wingdings" pitchFamily="2" charset="2"/>
                        </a:rPr>
                        <m:t>[</m:t>
                      </m:r>
                      <m:r>
                        <m:rPr>
                          <m:sty m:val="p"/>
                        </m:rPr>
                        <a:rPr lang="en-US" sz="1700">
                          <a:solidFill>
                            <a:prstClr val="black"/>
                          </a:solidFill>
                          <a:latin typeface="Cambria Math" panose="02040503050406030204" pitchFamily="18" charset="0"/>
                          <a:ea typeface="Cambria Math" panose="02040503050406030204" pitchFamily="18" charset="0"/>
                          <a:sym typeface="Wingdings" pitchFamily="2" charset="2"/>
                        </a:rPr>
                        <m:t>GeV</m:t>
                      </m:r>
                      <m:r>
                        <a:rPr lang="en-US" sz="1700" i="1">
                          <a:solidFill>
                            <a:prstClr val="black"/>
                          </a:solidFill>
                          <a:latin typeface="Cambria Math" panose="02040503050406030204" pitchFamily="18" charset="0"/>
                          <a:ea typeface="Cambria Math" panose="02040503050406030204" pitchFamily="18" charset="0"/>
                          <a:sym typeface="Wingdings" pitchFamily="2" charset="2"/>
                        </a:rPr>
                        <m:t>] </m:t>
                      </m:r>
                      <m:r>
                        <a:rPr lang="en-US" sz="1700" i="1" smtClean="0">
                          <a:solidFill>
                            <a:prstClr val="black"/>
                          </a:solidFill>
                          <a:latin typeface="Cambria Math" panose="02040503050406030204" pitchFamily="18" charset="0"/>
                          <a:ea typeface="Cambria Math" panose="02040503050406030204" pitchFamily="18" charset="0"/>
                          <a:sym typeface="Wingdings" pitchFamily="2" charset="2"/>
                        </a:rPr>
                        <m:t>≈</m:t>
                      </m:r>
                      <m:r>
                        <a:rPr lang="en-US" sz="1700" i="1">
                          <a:solidFill>
                            <a:prstClr val="black"/>
                          </a:solidFill>
                          <a:latin typeface="Cambria Math" panose="02040503050406030204" pitchFamily="18" charset="0"/>
                          <a:ea typeface="Cambria Math" panose="02040503050406030204" pitchFamily="18" charset="0"/>
                          <a:sym typeface="Wingdings" pitchFamily="2" charset="2"/>
                        </a:rPr>
                        <m:t>0.3∙</m:t>
                      </m:r>
                      <m:r>
                        <a:rPr lang="en-US" sz="1700" b="0" i="1" smtClean="0">
                          <a:solidFill>
                            <a:prstClr val="black"/>
                          </a:solidFill>
                          <a:latin typeface="Cambria Math" panose="02040503050406030204" pitchFamily="18" charset="0"/>
                          <a:ea typeface="Helvetica Light" charset="0"/>
                          <a:cs typeface="Helvetica Light" charset="0"/>
                          <a:sym typeface="Wingdings" pitchFamily="2" charset="2"/>
                        </a:rPr>
                        <m:t>𝑟</m:t>
                      </m:r>
                      <m:r>
                        <a:rPr lang="en-US" sz="1700" b="0" i="1" smtClean="0">
                          <a:solidFill>
                            <a:prstClr val="black"/>
                          </a:solidFill>
                          <a:latin typeface="Cambria Math" panose="02040503050406030204" pitchFamily="18" charset="0"/>
                          <a:ea typeface="Helvetica Light" charset="0"/>
                          <a:cs typeface="Helvetica Light" charset="0"/>
                          <a:sym typeface="Wingdings" pitchFamily="2" charset="2"/>
                        </a:rPr>
                        <m:t>[</m:t>
                      </m:r>
                      <m:r>
                        <m:rPr>
                          <m:sty m:val="p"/>
                        </m:rPr>
                        <a:rPr lang="en-US" sz="1700" b="0" i="0" smtClean="0">
                          <a:solidFill>
                            <a:prstClr val="black"/>
                          </a:solidFill>
                          <a:latin typeface="Cambria Math" panose="02040503050406030204" pitchFamily="18" charset="0"/>
                          <a:ea typeface="Helvetica Light" charset="0"/>
                          <a:cs typeface="Helvetica Light" charset="0"/>
                          <a:sym typeface="Wingdings" pitchFamily="2" charset="2"/>
                        </a:rPr>
                        <m:t>m</m:t>
                      </m:r>
                      <m:r>
                        <a:rPr lang="en-US" sz="1700" b="0" i="1" smtClean="0">
                          <a:solidFill>
                            <a:prstClr val="black"/>
                          </a:solidFill>
                          <a:latin typeface="Cambria Math" panose="02040503050406030204" pitchFamily="18" charset="0"/>
                          <a:ea typeface="Helvetica Light" charset="0"/>
                          <a:cs typeface="Helvetica Light" charset="0"/>
                          <a:sym typeface="Wingdings" pitchFamily="2" charset="2"/>
                        </a:rPr>
                        <m:t>]</m:t>
                      </m:r>
                      <m:r>
                        <a:rPr lang="en-US" sz="1700" i="1">
                          <a:solidFill>
                            <a:prstClr val="black"/>
                          </a:solidFill>
                          <a:latin typeface="Cambria Math" panose="02040503050406030204" pitchFamily="18" charset="0"/>
                          <a:ea typeface="Cambria Math" panose="02040503050406030204" pitchFamily="18" charset="0"/>
                          <a:sym typeface="Wingdings" pitchFamily="2" charset="2"/>
                        </a:rPr>
                        <m:t>∙</m:t>
                      </m:r>
                      <m:r>
                        <a:rPr lang="en-US" sz="1700" i="1">
                          <a:solidFill>
                            <a:prstClr val="black"/>
                          </a:solidFill>
                          <a:latin typeface="Cambria Math" panose="02040503050406030204" pitchFamily="18" charset="0"/>
                          <a:ea typeface="Cambria Math" panose="02040503050406030204" pitchFamily="18" charset="0"/>
                          <a:sym typeface="Wingdings" pitchFamily="2" charset="2"/>
                        </a:rPr>
                        <m:t>𝐵</m:t>
                      </m:r>
                      <m:r>
                        <a:rPr lang="en-US" sz="1700" i="1">
                          <a:solidFill>
                            <a:prstClr val="black"/>
                          </a:solidFill>
                          <a:latin typeface="Cambria Math" panose="02040503050406030204" pitchFamily="18" charset="0"/>
                          <a:ea typeface="Cambria Math" panose="02040503050406030204" pitchFamily="18" charset="0"/>
                          <a:sym typeface="Wingdings" pitchFamily="2" charset="2"/>
                        </a:rPr>
                        <m:t>[</m:t>
                      </m:r>
                      <m:r>
                        <m:rPr>
                          <m:sty m:val="p"/>
                        </m:rPr>
                        <a:rPr lang="en-US" sz="1700">
                          <a:solidFill>
                            <a:prstClr val="black"/>
                          </a:solidFill>
                          <a:latin typeface="Cambria Math" panose="02040503050406030204" pitchFamily="18" charset="0"/>
                          <a:ea typeface="Cambria Math" panose="02040503050406030204" pitchFamily="18" charset="0"/>
                          <a:sym typeface="Wingdings" pitchFamily="2" charset="2"/>
                        </a:rPr>
                        <m:t>T</m:t>
                      </m:r>
                      <m:r>
                        <a:rPr lang="en-US" sz="1700" i="1">
                          <a:solidFill>
                            <a:prstClr val="black"/>
                          </a:solidFill>
                          <a:latin typeface="Cambria Math" panose="02040503050406030204" pitchFamily="18" charset="0"/>
                          <a:ea typeface="Cambria Math" panose="02040503050406030204" pitchFamily="18" charset="0"/>
                          <a:sym typeface="Wingdings" pitchFamily="2" charset="2"/>
                        </a:rPr>
                        <m:t>]</m:t>
                      </m:r>
                    </m:oMath>
                  </m:oMathPara>
                </a14:m>
                <a:endParaRPr lang="en-GB" sz="170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6" name="TextBox 5">
                <a:extLst>
                  <a:ext uri="{FF2B5EF4-FFF2-40B4-BE49-F238E27FC236}">
                    <a16:creationId xmlns:a16="http://schemas.microsoft.com/office/drawing/2014/main" id="{996A55EC-4AE3-AB8E-B9F9-69C3CE03DD3E}"/>
                  </a:ext>
                </a:extLst>
              </p:cNvPr>
              <p:cNvSpPr txBox="1">
                <a:spLocks noRot="1" noChangeAspect="1" noMove="1" noResize="1" noEditPoints="1" noAdjustHandles="1" noChangeArrowheads="1" noChangeShapeType="1" noTextEdit="1"/>
              </p:cNvSpPr>
              <p:nvPr/>
            </p:nvSpPr>
            <p:spPr>
              <a:xfrm>
                <a:off x="3152887" y="2176363"/>
                <a:ext cx="2626168" cy="261610"/>
              </a:xfrm>
              <a:prstGeom prst="rect">
                <a:avLst/>
              </a:prstGeom>
              <a:blipFill>
                <a:blip r:embed="rId5"/>
                <a:stretch>
                  <a:fillRect l="-1442" t="-9524" r="-1923" b="-38095"/>
                </a:stretch>
              </a:blipFill>
            </p:spPr>
            <p:txBody>
              <a:bodyPr/>
              <a:lstStyle/>
              <a:p>
                <a:r>
                  <a:rPr lang="en-GB">
                    <a:noFill/>
                  </a:rPr>
                  <a:t> </a:t>
                </a:r>
              </a:p>
            </p:txBody>
          </p:sp>
        </mc:Fallback>
      </mc:AlternateContent>
    </p:spTree>
    <p:extLst>
      <p:ext uri="{BB962C8B-B14F-4D97-AF65-F5344CB8AC3E}">
        <p14:creationId xmlns:p14="http://schemas.microsoft.com/office/powerpoint/2010/main" val="2788802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CB170-9C0D-5FFA-2240-3BB6C457D68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83200A-9ED9-0A7C-CC8D-0C9DE50F58C7}"/>
              </a:ext>
            </a:extLst>
          </p:cNvPr>
          <p:cNvSpPr>
            <a:spLocks noGrp="1"/>
          </p:cNvSpPr>
          <p:nvPr>
            <p:ph type="sldNum" sz="quarter" idx="4"/>
          </p:nvPr>
        </p:nvSpPr>
        <p:spPr/>
        <p:txBody>
          <a:bodyPr/>
          <a:lstStyle/>
          <a:p>
            <a:pPr>
              <a:defRPr/>
            </a:pPr>
            <a:fld id="{611C2F03-9E95-40C9-A99F-3C4F7EE8CF2A}" type="slidenum">
              <a:rPr lang="en-GB" noProof="0" smtClean="0"/>
              <a:pPr>
                <a:defRPr/>
              </a:pPr>
              <a:t>18</a:t>
            </a:fld>
            <a:endParaRPr lang="en-GB" noProof="0" dirty="0"/>
          </a:p>
        </p:txBody>
      </p:sp>
      <p:pic>
        <p:nvPicPr>
          <p:cNvPr id="8" name="Picture 7">
            <a:extLst>
              <a:ext uri="{FF2B5EF4-FFF2-40B4-BE49-F238E27FC236}">
                <a16:creationId xmlns:a16="http://schemas.microsoft.com/office/drawing/2014/main" id="{0BC11AB4-2424-C271-3FFC-395CEF1DB123}"/>
              </a:ext>
            </a:extLst>
          </p:cNvPr>
          <p:cNvPicPr>
            <a:picLocks noChangeAspect="1"/>
          </p:cNvPicPr>
          <p:nvPr/>
        </p:nvPicPr>
        <p:blipFill>
          <a:blip r:embed="rId2"/>
          <a:srcRect t="7823" b="7097"/>
          <a:stretch>
            <a:fillRect/>
          </a:stretch>
        </p:blipFill>
        <p:spPr>
          <a:xfrm>
            <a:off x="0" y="0"/>
            <a:ext cx="12192000" cy="6910924"/>
          </a:xfrm>
          <a:prstGeom prst="rect">
            <a:avLst/>
          </a:prstGeom>
        </p:spPr>
      </p:pic>
      <p:sp>
        <p:nvSpPr>
          <p:cNvPr id="9" name="TextBox 8">
            <a:extLst>
              <a:ext uri="{FF2B5EF4-FFF2-40B4-BE49-F238E27FC236}">
                <a16:creationId xmlns:a16="http://schemas.microsoft.com/office/drawing/2014/main" id="{C8DF6056-FAF9-78A5-58BA-E76736225DB3}"/>
              </a:ext>
            </a:extLst>
          </p:cNvPr>
          <p:cNvSpPr txBox="1"/>
          <p:nvPr/>
        </p:nvSpPr>
        <p:spPr>
          <a:xfrm>
            <a:off x="60682" y="6545798"/>
            <a:ext cx="4619598" cy="307777"/>
          </a:xfrm>
          <a:prstGeom prst="rect">
            <a:avLst/>
          </a:prstGeom>
          <a:noFill/>
        </p:spPr>
        <p:txBody>
          <a:bodyPr wrap="none" rtlCol="0">
            <a:spAutoFit/>
          </a:bodyPr>
          <a:lstStyle/>
          <a:p>
            <a:pPr marL="0" algn="l">
              <a:spcBef>
                <a:spcPts val="3000"/>
              </a:spcBef>
            </a:pPr>
            <a:r>
              <a:rPr lang="en-GB" sz="1400" noProof="0" dirty="0">
                <a:solidFill>
                  <a:schemeClr val="bg1"/>
                </a:solidFill>
                <a:latin typeface="Helvetica" pitchFamily="2" charset="0"/>
                <a:ea typeface="Helvetica Light" charset="0"/>
                <a:cs typeface="Helvetica Light" charset="0"/>
                <a:sym typeface="Wingdings" pitchFamily="2" charset="2"/>
              </a:rPr>
              <a:t>Installation of ATLAS Insertable B-layer on 15 May 2014</a:t>
            </a:r>
          </a:p>
        </p:txBody>
      </p:sp>
    </p:spTree>
    <p:extLst>
      <p:ext uri="{BB962C8B-B14F-4D97-AF65-F5344CB8AC3E}">
        <p14:creationId xmlns:p14="http://schemas.microsoft.com/office/powerpoint/2010/main" val="92078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HCb is currently installing the last parts of the brand new VELO detector,  a key component of the LHCb upgrade. The VELO determines where the  particles from the proton-proton collision are produced.">
            <a:extLst>
              <a:ext uri="{FF2B5EF4-FFF2-40B4-BE49-F238E27FC236}">
                <a16:creationId xmlns:a16="http://schemas.microsoft.com/office/drawing/2014/main" id="{DA4F2FF3-DFF0-A80A-E386-21F1711AFF58}"/>
              </a:ext>
            </a:extLst>
          </p:cNvPr>
          <p:cNvPicPr>
            <a:picLocks noChangeAspect="1"/>
          </p:cNvPicPr>
          <p:nvPr/>
        </p:nvPicPr>
        <p:blipFill>
          <a:blip r:embed="rId2"/>
          <a:stretch>
            <a:fillRect/>
          </a:stretch>
        </p:blipFill>
        <p:spPr>
          <a:xfrm>
            <a:off x="0" y="0"/>
            <a:ext cx="6858000" cy="6858000"/>
          </a:xfrm>
          <a:prstGeom prst="rect">
            <a:avLst/>
          </a:prstGeom>
        </p:spPr>
      </p:pic>
      <p:pic>
        <p:nvPicPr>
          <p:cNvPr id="7" name="Picture 6">
            <a:extLst>
              <a:ext uri="{FF2B5EF4-FFF2-40B4-BE49-F238E27FC236}">
                <a16:creationId xmlns:a16="http://schemas.microsoft.com/office/drawing/2014/main" id="{72157F19-302C-B096-D8A5-819BEE55CFB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31477" y="0"/>
            <a:ext cx="5360523" cy="3637498"/>
          </a:xfrm>
          <a:prstGeom prst="rect">
            <a:avLst/>
          </a:prstGeom>
        </p:spPr>
      </p:pic>
      <p:sp>
        <p:nvSpPr>
          <p:cNvPr id="2" name="Slide Number Placeholder 1">
            <a:extLst>
              <a:ext uri="{FF2B5EF4-FFF2-40B4-BE49-F238E27FC236}">
                <a16:creationId xmlns:a16="http://schemas.microsoft.com/office/drawing/2014/main" id="{DF682987-0E38-BE68-4592-5E1EBE035F6B}"/>
              </a:ext>
            </a:extLst>
          </p:cNvPr>
          <p:cNvSpPr>
            <a:spLocks noGrp="1"/>
          </p:cNvSpPr>
          <p:nvPr>
            <p:ph type="sldNum" sz="quarter" idx="4"/>
          </p:nvPr>
        </p:nvSpPr>
        <p:spPr/>
        <p:txBody>
          <a:bodyPr/>
          <a:lstStyle/>
          <a:p>
            <a:pPr>
              <a:defRPr/>
            </a:pPr>
            <a:fld id="{611C2F03-9E95-40C9-A99F-3C4F7EE8CF2A}" type="slidenum">
              <a:rPr lang="en-GB" smtClean="0"/>
              <a:pPr>
                <a:defRPr/>
              </a:pPr>
              <a:t>19</a:t>
            </a:fld>
            <a:endParaRPr lang="en-GB"/>
          </a:p>
        </p:txBody>
      </p:sp>
      <p:sp>
        <p:nvSpPr>
          <p:cNvPr id="8" name="TextBox 7">
            <a:extLst>
              <a:ext uri="{FF2B5EF4-FFF2-40B4-BE49-F238E27FC236}">
                <a16:creationId xmlns:a16="http://schemas.microsoft.com/office/drawing/2014/main" id="{0D536461-5B7D-5613-4224-39B4D1F236E2}"/>
              </a:ext>
            </a:extLst>
          </p:cNvPr>
          <p:cNvSpPr txBox="1"/>
          <p:nvPr/>
        </p:nvSpPr>
        <p:spPr>
          <a:xfrm>
            <a:off x="60682" y="6545798"/>
            <a:ext cx="3590663" cy="307777"/>
          </a:xfrm>
          <a:prstGeom prst="rect">
            <a:avLst/>
          </a:prstGeom>
          <a:noFill/>
        </p:spPr>
        <p:txBody>
          <a:bodyPr wrap="none" rtlCol="0">
            <a:spAutoFit/>
          </a:bodyPr>
          <a:lstStyle/>
          <a:p>
            <a:pPr marL="0" algn="l">
              <a:spcBef>
                <a:spcPts val="3000"/>
              </a:spcBef>
            </a:pPr>
            <a:r>
              <a:rPr lang="en-GB" sz="1400" b="1" noProof="0" dirty="0">
                <a:solidFill>
                  <a:schemeClr val="bg1"/>
                </a:solidFill>
                <a:latin typeface="Helvetica" pitchFamily="2" charset="0"/>
                <a:ea typeface="Helvetica Light" charset="0"/>
                <a:cs typeface="Helvetica Light" charset="0"/>
                <a:sym typeface="Wingdings" pitchFamily="2" charset="2"/>
              </a:rPr>
              <a:t>LHCb’s VELO (Vertex Locator) Detector</a:t>
            </a:r>
          </a:p>
        </p:txBody>
      </p:sp>
      <p:sp>
        <p:nvSpPr>
          <p:cNvPr id="9" name="Rounded Rectangle 8">
            <a:extLst>
              <a:ext uri="{FF2B5EF4-FFF2-40B4-BE49-F238E27FC236}">
                <a16:creationId xmlns:a16="http://schemas.microsoft.com/office/drawing/2014/main" id="{57EB0417-39CE-8E5B-1DB4-AADCAB5A3CB0}"/>
              </a:ext>
            </a:extLst>
          </p:cNvPr>
          <p:cNvSpPr/>
          <p:nvPr/>
        </p:nvSpPr>
        <p:spPr>
          <a:xfrm>
            <a:off x="5643562" y="3186113"/>
            <a:ext cx="6548437" cy="3724810"/>
          </a:xfrm>
          <a:prstGeom prst="roundRect">
            <a:avLst>
              <a:gd name="adj" fmla="val 2475"/>
            </a:avLst>
          </a:prstGeom>
          <a:solidFill>
            <a:schemeClr val="bg1"/>
          </a:solidFill>
        </p:spPr>
        <p:txBody>
          <a:bodyPr wrap="square" rtlCol="0" anchor="ctr">
            <a:spAutoFit/>
          </a:bodyPr>
          <a:lstStyle/>
          <a:p>
            <a:pPr algn="l"/>
            <a:endParaRPr lang="en-GB" sz="1600" dirty="0">
              <a:latin typeface="Helvetica" pitchFamily="2" charset="0"/>
            </a:endParaRPr>
          </a:p>
        </p:txBody>
      </p:sp>
      <p:pic>
        <p:nvPicPr>
          <p:cNvPr id="6" name="Picture 5" descr="LHCb detector 3D view. Zoom and details of the VELO detector. | Download  Scientific Diagram">
            <a:extLst>
              <a:ext uri="{FF2B5EF4-FFF2-40B4-BE49-F238E27FC236}">
                <a16:creationId xmlns:a16="http://schemas.microsoft.com/office/drawing/2014/main" id="{63AFC127-C506-C2C3-F15C-BF72BFB0BE02}"/>
              </a:ext>
            </a:extLst>
          </p:cNvPr>
          <p:cNvPicPr>
            <a:picLocks noChangeAspect="1"/>
          </p:cNvPicPr>
          <p:nvPr/>
        </p:nvPicPr>
        <p:blipFill>
          <a:blip r:embed="rId4"/>
          <a:stretch>
            <a:fillRect/>
          </a:stretch>
        </p:blipFill>
        <p:spPr>
          <a:xfrm>
            <a:off x="5786438" y="3381624"/>
            <a:ext cx="6323157" cy="3407065"/>
          </a:xfrm>
          <a:prstGeom prst="rect">
            <a:avLst/>
          </a:prstGeom>
        </p:spPr>
      </p:pic>
      <p:sp>
        <p:nvSpPr>
          <p:cNvPr id="10" name="Rectangle 9">
            <a:extLst>
              <a:ext uri="{FF2B5EF4-FFF2-40B4-BE49-F238E27FC236}">
                <a16:creationId xmlns:a16="http://schemas.microsoft.com/office/drawing/2014/main" id="{B65B18E2-F2BC-6FFB-B05D-09E6AED34010}"/>
              </a:ext>
            </a:extLst>
          </p:cNvPr>
          <p:cNvSpPr/>
          <p:nvPr/>
        </p:nvSpPr>
        <p:spPr>
          <a:xfrm>
            <a:off x="10672763" y="3186113"/>
            <a:ext cx="1519237" cy="451385"/>
          </a:xfrm>
          <a:prstGeom prst="rect">
            <a:avLst/>
          </a:prstGeom>
          <a:solidFill>
            <a:schemeClr val="bg1"/>
          </a:solidFill>
        </p:spPr>
        <p:txBody>
          <a:bodyPr wrap="none" rtlCol="0" anchor="ctr">
            <a:spAutoFit/>
          </a:bodyPr>
          <a:lstStyle/>
          <a:p>
            <a:pPr algn="l"/>
            <a:endParaRPr lang="en-GB" sz="1600" dirty="0">
              <a:latin typeface="Helvetica" pitchFamily="2" charset="0"/>
            </a:endParaRPr>
          </a:p>
        </p:txBody>
      </p:sp>
      <p:sp>
        <p:nvSpPr>
          <p:cNvPr id="12" name="TextBox 11">
            <a:extLst>
              <a:ext uri="{FF2B5EF4-FFF2-40B4-BE49-F238E27FC236}">
                <a16:creationId xmlns:a16="http://schemas.microsoft.com/office/drawing/2014/main" id="{FD84E1BF-FFFF-0309-1427-9014E95AC25A}"/>
              </a:ext>
            </a:extLst>
          </p:cNvPr>
          <p:cNvSpPr txBox="1"/>
          <p:nvPr/>
        </p:nvSpPr>
        <p:spPr>
          <a:xfrm>
            <a:off x="5778821" y="5873237"/>
            <a:ext cx="3071395" cy="907941"/>
          </a:xfrm>
          <a:prstGeom prst="rect">
            <a:avLst/>
          </a:prstGeom>
          <a:noFill/>
        </p:spPr>
        <p:txBody>
          <a:bodyPr wrap="square">
            <a:spAutoFit/>
          </a:bodyPr>
          <a:lstStyle/>
          <a:p>
            <a:r>
              <a:rPr lang="en-CH" sz="1200" dirty="0">
                <a:solidFill>
                  <a:schemeClr val="tx1">
                    <a:lumMod val="75000"/>
                    <a:lumOff val="25000"/>
                  </a:schemeClr>
                </a:solidFill>
                <a:latin typeface="Helvetica" pitchFamily="2" charset="0"/>
              </a:rPr>
              <a:t>Closest active pixel edge:                                   5.1 mm from beam axis</a:t>
            </a:r>
          </a:p>
          <a:p>
            <a:pPr>
              <a:spcBef>
                <a:spcPts val="600"/>
              </a:spcBef>
            </a:pPr>
            <a:r>
              <a:rPr lang="en-GB" sz="1200" dirty="0">
                <a:solidFill>
                  <a:schemeClr val="tx1">
                    <a:lumMod val="75000"/>
                    <a:lumOff val="25000"/>
                  </a:schemeClr>
                </a:solidFill>
                <a:latin typeface="Helvetica" pitchFamily="2" charset="0"/>
              </a:rPr>
              <a:t>RF box/foil separating the detector              and beam vacua: ~3.5 mm from beam</a:t>
            </a:r>
          </a:p>
        </p:txBody>
      </p:sp>
    </p:spTree>
    <p:extLst>
      <p:ext uri="{BB962C8B-B14F-4D97-AF65-F5344CB8AC3E}">
        <p14:creationId xmlns:p14="http://schemas.microsoft.com/office/powerpoint/2010/main" val="2775104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781B8-DB31-DAEB-61AD-DDB4A868715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779429-047D-A92B-76BD-5EFF2E37516F}"/>
              </a:ext>
            </a:extLst>
          </p:cNvPr>
          <p:cNvSpPr>
            <a:spLocks noGrp="1"/>
          </p:cNvSpPr>
          <p:nvPr>
            <p:ph type="sldNum" sz="quarter" idx="4"/>
          </p:nvPr>
        </p:nvSpPr>
        <p:spPr/>
        <p:txBody>
          <a:bodyPr/>
          <a:lstStyle/>
          <a:p>
            <a:pPr>
              <a:defRPr/>
            </a:pPr>
            <a:fld id="{611C2F03-9E95-40C9-A99F-3C4F7EE8CF2A}" type="slidenum">
              <a:rPr lang="en-GB" smtClean="0"/>
              <a:pPr>
                <a:defRPr/>
              </a:pPr>
              <a:t>20</a:t>
            </a:fld>
            <a:endParaRPr lang="en-GB" dirty="0"/>
          </a:p>
        </p:txBody>
      </p:sp>
      <p:sp>
        <p:nvSpPr>
          <p:cNvPr id="3" name="TextBox 2">
            <a:extLst>
              <a:ext uri="{FF2B5EF4-FFF2-40B4-BE49-F238E27FC236}">
                <a16:creationId xmlns:a16="http://schemas.microsoft.com/office/drawing/2014/main" id="{5160388F-3C41-F7E6-02EF-3384112EA0E8}"/>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dirty="0">
                <a:solidFill>
                  <a:srgbClr val="0D7FBF"/>
                </a:solidFill>
                <a:latin typeface="Helvetica" pitchFamily="2" charset="0"/>
                <a:ea typeface="Trebuchet MS" pitchFamily="-84" charset="0"/>
                <a:cs typeface="Helvetica Light"/>
              </a:rPr>
              <a:t>Particle detector basics — EM Calorimeters</a:t>
            </a:r>
            <a:endParaRPr lang="en-GB" sz="2800" dirty="0">
              <a:solidFill>
                <a:srgbClr val="0D7FBF"/>
              </a:solidFill>
              <a:latin typeface="Helvetica Light" pitchFamily="2" charset="0"/>
              <a:ea typeface="Trebuchet MS" pitchFamily="-84" charset="0"/>
              <a:cs typeface="Helvetica Light"/>
            </a:endParaRPr>
          </a:p>
        </p:txBody>
      </p:sp>
      <p:sp>
        <p:nvSpPr>
          <p:cNvPr id="5" name="Rectangle 4">
            <a:extLst>
              <a:ext uri="{FF2B5EF4-FFF2-40B4-BE49-F238E27FC236}">
                <a16:creationId xmlns:a16="http://schemas.microsoft.com/office/drawing/2014/main" id="{BD66E601-7E37-41D3-750A-06A3ECC90A6D}"/>
              </a:ext>
            </a:extLst>
          </p:cNvPr>
          <p:cNvSpPr/>
          <p:nvPr/>
        </p:nvSpPr>
        <p:spPr>
          <a:xfrm>
            <a:off x="623285" y="1106030"/>
            <a:ext cx="11305521" cy="369332"/>
          </a:xfrm>
          <a:prstGeom prst="rect">
            <a:avLst/>
          </a:prstGeom>
        </p:spPr>
        <p:txBody>
          <a:bodyPr wrap="square">
            <a:spAutoFit/>
          </a:bodyPr>
          <a:lstStyle/>
          <a:p>
            <a:pPr defTabSz="457200" fontAlgn="base">
              <a:spcBef>
                <a:spcPts val="1800"/>
              </a:spcBef>
              <a:spcAft>
                <a:spcPct val="0"/>
              </a:spcAft>
              <a:defRPr/>
            </a:pPr>
            <a:r>
              <a:rPr lang="en-US" b="1" dirty="0">
                <a:latin typeface="Helvetica" pitchFamily="2" charset="0"/>
                <a:ea typeface="Helvetica Light" charset="0"/>
                <a:cs typeface="Helvetica Light" charset="0"/>
                <a:sym typeface="Wingdings" pitchFamily="2" charset="2"/>
              </a:rPr>
              <a:t>Calorimeters </a:t>
            </a:r>
            <a:r>
              <a:rPr lang="en-US" sz="1600" dirty="0">
                <a:latin typeface="Helvetica" pitchFamily="2" charset="0"/>
                <a:ea typeface="Helvetica Light" charset="0"/>
                <a:cs typeface="Helvetica Light" charset="0"/>
                <a:sym typeface="Wingdings" pitchFamily="2" charset="2"/>
              </a:rPr>
              <a:t>(high-energy particle incident on absorber initiates EM cascades and, if hadron, nuclear interactions)</a:t>
            </a:r>
          </a:p>
        </p:txBody>
      </p:sp>
      <p:sp>
        <p:nvSpPr>
          <p:cNvPr id="7" name="TextBox 6">
            <a:extLst>
              <a:ext uri="{FF2B5EF4-FFF2-40B4-BE49-F238E27FC236}">
                <a16:creationId xmlns:a16="http://schemas.microsoft.com/office/drawing/2014/main" id="{5BAE11D7-F05C-C9AF-D0EF-C6FD788AFAEB}"/>
              </a:ext>
            </a:extLst>
          </p:cNvPr>
          <p:cNvSpPr txBox="1"/>
          <p:nvPr/>
        </p:nvSpPr>
        <p:spPr>
          <a:xfrm>
            <a:off x="623286" y="1608854"/>
            <a:ext cx="5312562" cy="523220"/>
          </a:xfrm>
          <a:prstGeom prst="rect">
            <a:avLst/>
          </a:prstGeom>
          <a:noFill/>
        </p:spPr>
        <p:txBody>
          <a:bodyPr wrap="square" rtlCol="0">
            <a:spAutoFit/>
          </a:bodyPr>
          <a:lstStyle/>
          <a:p>
            <a:pPr marL="0" algn="l">
              <a:spcBef>
                <a:spcPts val="3000"/>
              </a:spcBef>
            </a:pPr>
            <a:r>
              <a:rPr lang="en-GB" sz="1400" b="1" dirty="0">
                <a:solidFill>
                  <a:prstClr val="black"/>
                </a:solidFill>
                <a:latin typeface="Helvetica" pitchFamily="2" charset="0"/>
                <a:ea typeface="Helvetica Light" charset="0"/>
                <a:cs typeface="Helvetica Light" charset="0"/>
                <a:sym typeface="Wingdings" pitchFamily="2" charset="2"/>
              </a:rPr>
              <a:t>EM</a:t>
            </a:r>
            <a:r>
              <a:rPr lang="en-GB" sz="1400" dirty="0">
                <a:solidFill>
                  <a:prstClr val="black"/>
                </a:solidFill>
                <a:latin typeface="Helvetica" pitchFamily="2" charset="0"/>
                <a:ea typeface="Helvetica Light" charset="0"/>
                <a:cs typeface="Helvetica Light" charset="0"/>
                <a:sym typeface="Wingdings" pitchFamily="2" charset="2"/>
              </a:rPr>
              <a:t>: bremsstrahlung and pair production generate lower energy electrons and photons, transverse size given by Molière radius: </a:t>
            </a:r>
            <a:endParaRPr lang="en-CH" sz="1400" dirty="0">
              <a:solidFill>
                <a:prstClr val="black"/>
              </a:solidFill>
              <a:latin typeface="Helvetica" pitchFamily="2" charset="0"/>
              <a:ea typeface="Helvetica Light" charset="0"/>
              <a:cs typeface="Helvetica Light" charset="0"/>
              <a:sym typeface="Wingdings" pitchFamily="2" charset="2"/>
            </a:endParaRPr>
          </a:p>
        </p:txBody>
      </p:sp>
      <p:graphicFrame>
        <p:nvGraphicFramePr>
          <p:cNvPr id="9" name="Object 56">
            <a:extLst>
              <a:ext uri="{FF2B5EF4-FFF2-40B4-BE49-F238E27FC236}">
                <a16:creationId xmlns:a16="http://schemas.microsoft.com/office/drawing/2014/main" id="{BEC7DFBC-62DA-94CC-A7FB-D2FDD43BFD89}"/>
              </a:ext>
            </a:extLst>
          </p:cNvPr>
          <p:cNvGraphicFramePr>
            <a:graphicFrameLocks noChangeAspect="1"/>
          </p:cNvGraphicFramePr>
          <p:nvPr>
            <p:extLst>
              <p:ext uri="{D42A27DB-BD31-4B8C-83A1-F6EECF244321}">
                <p14:modId xmlns:p14="http://schemas.microsoft.com/office/powerpoint/2010/main" val="3324900895"/>
              </p:ext>
            </p:extLst>
          </p:nvPr>
        </p:nvGraphicFramePr>
        <p:xfrm>
          <a:off x="1132149" y="2462473"/>
          <a:ext cx="2934653" cy="496721"/>
        </p:xfrm>
        <a:graphic>
          <a:graphicData uri="http://schemas.openxmlformats.org/presentationml/2006/ole">
            <mc:AlternateContent xmlns:mc="http://schemas.openxmlformats.org/markup-compatibility/2006">
              <mc:Choice xmlns:v="urn:schemas-microsoft-com:vml" Requires="v">
                <p:oleObj name="Equation" r:id="rId3" imgW="58216800" imgH="9944100" progId="Equation.DSMT4">
                  <p:embed/>
                </p:oleObj>
              </mc:Choice>
              <mc:Fallback>
                <p:oleObj name="Equation" r:id="rId3" imgW="58216800" imgH="9944100" progId="Equation.DSMT4">
                  <p:embed/>
                  <p:pic>
                    <p:nvPicPr>
                      <p:cNvPr id="9" name="Object 56">
                        <a:extLst>
                          <a:ext uri="{FF2B5EF4-FFF2-40B4-BE49-F238E27FC236}">
                            <a16:creationId xmlns:a16="http://schemas.microsoft.com/office/drawing/2014/main" id="{BEC7DFBC-62DA-94CC-A7FB-D2FDD43BFD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2149" y="2462473"/>
                        <a:ext cx="2934653" cy="496721"/>
                      </a:xfrm>
                      <a:prstGeom prst="rect">
                        <a:avLst/>
                      </a:prstGeom>
                      <a:noFill/>
                      <a:ln>
                        <a:noFill/>
                      </a:ln>
                      <a:effectLst/>
                    </p:spPr>
                  </p:pic>
                </p:oleObj>
              </mc:Fallback>
            </mc:AlternateContent>
          </a:graphicData>
        </a:graphic>
      </p:graphicFrame>
      <p:grpSp>
        <p:nvGrpSpPr>
          <p:cNvPr id="10" name="Group 65">
            <a:extLst>
              <a:ext uri="{FF2B5EF4-FFF2-40B4-BE49-F238E27FC236}">
                <a16:creationId xmlns:a16="http://schemas.microsoft.com/office/drawing/2014/main" id="{6FCD817F-DEC3-7A99-6167-E74C288D0496}"/>
              </a:ext>
            </a:extLst>
          </p:cNvPr>
          <p:cNvGrpSpPr>
            <a:grpSpLocks/>
          </p:cNvGrpSpPr>
          <p:nvPr/>
        </p:nvGrpSpPr>
        <p:grpSpPr bwMode="auto">
          <a:xfrm>
            <a:off x="4839035" y="2248241"/>
            <a:ext cx="2855913" cy="1349375"/>
            <a:chOff x="3447" y="2614"/>
            <a:chExt cx="1799" cy="850"/>
          </a:xfrm>
        </p:grpSpPr>
        <p:sp>
          <p:nvSpPr>
            <p:cNvPr id="11" name="AutoShape 60">
              <a:extLst>
                <a:ext uri="{FF2B5EF4-FFF2-40B4-BE49-F238E27FC236}">
                  <a16:creationId xmlns:a16="http://schemas.microsoft.com/office/drawing/2014/main" id="{51E8B1D8-E02B-3687-B35D-6E649B14E6F7}"/>
                </a:ext>
              </a:extLst>
            </p:cNvPr>
            <p:cNvSpPr>
              <a:spLocks noChangeArrowheads="1"/>
            </p:cNvSpPr>
            <p:nvPr/>
          </p:nvSpPr>
          <p:spPr bwMode="auto">
            <a:xfrm>
              <a:off x="3787" y="3246"/>
              <a:ext cx="615" cy="218"/>
            </a:xfrm>
            <a:prstGeom prst="roundRect">
              <a:avLst>
                <a:gd name="adj" fmla="val 713"/>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1pPr>
              <a:lvl2pPr marL="427038" indent="-2159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2pPr>
              <a:lvl3pPr marL="642938" indent="-212725"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858838" indent="-212725"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4pPr>
              <a:lvl5pPr marL="1074738" indent="-214313"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5pPr>
              <a:lvl6pPr marL="1531938" indent="-214313"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6pPr>
              <a:lvl7pPr marL="1989138" indent="-214313"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7pPr>
              <a:lvl8pPr marL="2446338" indent="-214313"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8pPr>
              <a:lvl9pPr marL="2903538" indent="-214313"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9pPr>
            </a:lstStyle>
            <a:p>
              <a:pPr eaLnBrk="0" hangingPunct="0">
                <a:lnSpc>
                  <a:spcPct val="74000"/>
                </a:lnSpc>
                <a:spcBef>
                  <a:spcPts val="600"/>
                </a:spcBef>
                <a:buClr>
                  <a:srgbClr val="000000"/>
                </a:buClr>
                <a:buSzPct val="45000"/>
                <a:buFont typeface="Wingdings" pitchFamily="2" charset="2"/>
                <a:buNone/>
              </a:pPr>
              <a:r>
                <a:rPr lang="en-GB" altLang="en-CH" sz="1200" b="1" dirty="0">
                  <a:latin typeface="Luxi Sans" charset="0"/>
                </a:rPr>
                <a:t>~ 22 </a:t>
              </a:r>
              <a:r>
                <a:rPr lang="en-GB" altLang="en-CH" sz="1200" b="1" i="1" dirty="0">
                  <a:latin typeface="Luxi Sans" charset="0"/>
                </a:rPr>
                <a:t>X</a:t>
              </a:r>
              <a:r>
                <a:rPr lang="en-GB" altLang="en-CH" sz="1200" b="1" baseline="-25000" dirty="0">
                  <a:latin typeface="Luxi Sans" charset="0"/>
                </a:rPr>
                <a:t>0</a:t>
              </a:r>
              <a:endParaRPr lang="en-GB" altLang="en-CH" sz="1200" b="1" dirty="0">
                <a:latin typeface="Luxi Sans" charset="0"/>
              </a:endParaRPr>
            </a:p>
          </p:txBody>
        </p:sp>
        <p:sp>
          <p:nvSpPr>
            <p:cNvPr id="12" name="Line 61">
              <a:extLst>
                <a:ext uri="{FF2B5EF4-FFF2-40B4-BE49-F238E27FC236}">
                  <a16:creationId xmlns:a16="http://schemas.microsoft.com/office/drawing/2014/main" id="{AB1E7F6D-58A4-9603-A4AC-268B39075D27}"/>
                </a:ext>
              </a:extLst>
            </p:cNvPr>
            <p:cNvSpPr>
              <a:spLocks noChangeShapeType="1"/>
            </p:cNvSpPr>
            <p:nvPr/>
          </p:nvSpPr>
          <p:spPr bwMode="auto">
            <a:xfrm flipV="1">
              <a:off x="4751" y="2670"/>
              <a:ext cx="0" cy="356"/>
            </a:xfrm>
            <a:prstGeom prst="line">
              <a:avLst/>
            </a:prstGeom>
            <a:noFill/>
            <a:ln w="9360">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CH"/>
            </a:p>
          </p:txBody>
        </p:sp>
        <p:sp>
          <p:nvSpPr>
            <p:cNvPr id="13" name="AutoShape 62">
              <a:extLst>
                <a:ext uri="{FF2B5EF4-FFF2-40B4-BE49-F238E27FC236}">
                  <a16:creationId xmlns:a16="http://schemas.microsoft.com/office/drawing/2014/main" id="{F89C110F-02E2-540C-3962-E2A9C7B70A84}"/>
                </a:ext>
              </a:extLst>
            </p:cNvPr>
            <p:cNvSpPr>
              <a:spLocks noChangeArrowheads="1"/>
            </p:cNvSpPr>
            <p:nvPr/>
          </p:nvSpPr>
          <p:spPr bwMode="auto">
            <a:xfrm>
              <a:off x="4751" y="2791"/>
              <a:ext cx="495" cy="191"/>
            </a:xfrm>
            <a:prstGeom prst="roundRect">
              <a:avLst>
                <a:gd name="adj" fmla="val 713"/>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1pPr>
              <a:lvl2pPr marL="427038" indent="-2159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2pPr>
              <a:lvl3pPr marL="642938" indent="-212725"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858838" indent="-212725"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4pPr>
              <a:lvl5pPr marL="1074738" indent="-214313"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5pPr>
              <a:lvl6pPr marL="1531938" indent="-214313"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6pPr>
              <a:lvl7pPr marL="1989138" indent="-214313"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7pPr>
              <a:lvl8pPr marL="2446338" indent="-214313"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8pPr>
              <a:lvl9pPr marL="2903538" indent="-214313"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9pPr>
            </a:lstStyle>
            <a:p>
              <a:pPr eaLnBrk="0" hangingPunct="0">
                <a:lnSpc>
                  <a:spcPct val="74000"/>
                </a:lnSpc>
                <a:spcBef>
                  <a:spcPts val="600"/>
                </a:spcBef>
                <a:buClr>
                  <a:srgbClr val="000000"/>
                </a:buClr>
                <a:buSzPct val="45000"/>
                <a:buFont typeface="Wingdings" pitchFamily="2" charset="2"/>
                <a:buNone/>
              </a:pPr>
              <a:r>
                <a:rPr lang="en-GB" altLang="ja-JP" sz="1200" b="1" dirty="0">
                  <a:latin typeface="Luxi Sans" charset="0"/>
                  <a:ea typeface="ＭＳ Ｐゴシック" panose="020B0600070205080204" pitchFamily="34" charset="-128"/>
                </a:rPr>
                <a:t>~ 2 </a:t>
              </a:r>
              <a:r>
                <a:rPr lang="en-GB" altLang="ja-JP" sz="1200" b="1" i="1" dirty="0">
                  <a:latin typeface="Luxi Sans" charset="0"/>
                  <a:ea typeface="ＭＳ Ｐゴシック" panose="020B0600070205080204" pitchFamily="34" charset="-128"/>
                </a:rPr>
                <a:t>X</a:t>
              </a:r>
              <a:r>
                <a:rPr lang="en-GB" altLang="ja-JP" sz="1200" b="1" baseline="-25000" dirty="0">
                  <a:latin typeface="Luxi Sans" charset="0"/>
                  <a:ea typeface="ＭＳ Ｐゴシック" panose="020B0600070205080204" pitchFamily="34" charset="-128"/>
                </a:rPr>
                <a:t>0</a:t>
              </a:r>
              <a:endParaRPr lang="en-GB" altLang="en-CH" sz="1200" b="1" dirty="0">
                <a:latin typeface="Luxi Sans" charset="0"/>
              </a:endParaRPr>
            </a:p>
          </p:txBody>
        </p:sp>
        <p:pic>
          <p:nvPicPr>
            <p:cNvPr id="14" name="Perspector Image">
              <a:extLst>
                <a:ext uri="{FF2B5EF4-FFF2-40B4-BE49-F238E27FC236}">
                  <a16:creationId xmlns:a16="http://schemas.microsoft.com/office/drawing/2014/main" id="{0E2DC77A-3D8F-FE11-9228-05032CBD3979}"/>
                </a:ext>
              </a:extLst>
            </p:cNvPr>
            <p:cNvPicPr>
              <a:picLocks noChangeAspect="1" noChangeArrowheads="1"/>
            </p:cNvPicPr>
            <p:nvPr>
              <p:custDataLst>
                <p:tags r:id="rId1"/>
              </p:custDataLst>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8351" t="12962" r="10750" b="12383"/>
            <a:stretch>
              <a:fillRect/>
            </a:stretch>
          </p:blipFill>
          <p:spPr bwMode="auto">
            <a:xfrm>
              <a:off x="3447" y="2614"/>
              <a:ext cx="1276" cy="58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175" algn="ctr">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Line 64">
              <a:extLst>
                <a:ext uri="{FF2B5EF4-FFF2-40B4-BE49-F238E27FC236}">
                  <a16:creationId xmlns:a16="http://schemas.microsoft.com/office/drawing/2014/main" id="{5EBC0642-DAB5-1D45-EB09-4A6E3DAB2694}"/>
                </a:ext>
              </a:extLst>
            </p:cNvPr>
            <p:cNvSpPr>
              <a:spLocks noChangeShapeType="1"/>
            </p:cNvSpPr>
            <p:nvPr/>
          </p:nvSpPr>
          <p:spPr bwMode="auto">
            <a:xfrm>
              <a:off x="3508" y="3180"/>
              <a:ext cx="1086" cy="62"/>
            </a:xfrm>
            <a:prstGeom prst="line">
              <a:avLst/>
            </a:prstGeom>
            <a:noFill/>
            <a:ln w="9360">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CH"/>
            </a:p>
          </p:txBody>
        </p:sp>
      </p:grpSp>
      <p:sp>
        <p:nvSpPr>
          <p:cNvPr id="17" name="TextBox 16">
            <a:extLst>
              <a:ext uri="{FF2B5EF4-FFF2-40B4-BE49-F238E27FC236}">
                <a16:creationId xmlns:a16="http://schemas.microsoft.com/office/drawing/2014/main" id="{1BE0A71C-B6F0-C2D5-BE5F-0C00582F622A}"/>
              </a:ext>
            </a:extLst>
          </p:cNvPr>
          <p:cNvSpPr txBox="1"/>
          <p:nvPr/>
        </p:nvSpPr>
        <p:spPr>
          <a:xfrm>
            <a:off x="623286" y="3172166"/>
            <a:ext cx="4710714" cy="523220"/>
          </a:xfrm>
          <a:prstGeom prst="rect">
            <a:avLst/>
          </a:prstGeom>
          <a:noFill/>
        </p:spPr>
        <p:txBody>
          <a:bodyPr wrap="square">
            <a:spAutoFit/>
          </a:bodyPr>
          <a:lstStyle/>
          <a:p>
            <a:r>
              <a:rPr lang="en-GB" altLang="en-CH" sz="1400" dirty="0">
                <a:latin typeface="Helvetica" pitchFamily="2" charset="0"/>
              </a:rPr>
              <a:t>Calorimeters aim at large </a:t>
            </a:r>
            <a:r>
              <a:rPr lang="en-GB" altLang="en-CH" sz="1400" i="1" dirty="0">
                <a:latin typeface="Helvetica" pitchFamily="2" charset="0"/>
              </a:rPr>
              <a:t>X</a:t>
            </a:r>
            <a:r>
              <a:rPr lang="en-GB" altLang="en-CH" sz="1400" dirty="0">
                <a:latin typeface="Helvetica" pitchFamily="2" charset="0"/>
              </a:rPr>
              <a:t>/</a:t>
            </a:r>
            <a:r>
              <a:rPr lang="en-GB" altLang="en-CH" sz="1400" i="1" dirty="0">
                <a:latin typeface="Helvetica" pitchFamily="2" charset="0"/>
              </a:rPr>
              <a:t>X</a:t>
            </a:r>
            <a:r>
              <a:rPr lang="en-GB" altLang="en-CH" sz="1400" baseline="-25000" dirty="0">
                <a:latin typeface="Helvetica" pitchFamily="2" charset="0"/>
              </a:rPr>
              <a:t>0</a:t>
            </a:r>
            <a:r>
              <a:rPr lang="en-GB" altLang="en-CH" sz="1400" dirty="0">
                <a:latin typeface="Helvetica" pitchFamily="2" charset="0"/>
              </a:rPr>
              <a:t> ~ (20 – 30)</a:t>
            </a:r>
          </a:p>
          <a:p>
            <a:r>
              <a:rPr lang="en-GB" sz="1400" i="1" dirty="0">
                <a:solidFill>
                  <a:schemeClr val="tx1">
                    <a:lumMod val="75000"/>
                    <a:lumOff val="25000"/>
                  </a:schemeClr>
                </a:solidFill>
                <a:latin typeface="Helvetica" pitchFamily="2" charset="0"/>
                <a:ea typeface="Helvetica Light" charset="0"/>
                <a:cs typeface="Helvetica Light" charset="0"/>
                <a:sym typeface="Wingdings" pitchFamily="2" charset="2"/>
              </a:rPr>
              <a:t>X</a:t>
            </a:r>
            <a:r>
              <a:rPr lang="en-GB" sz="1400" baseline="-25000" dirty="0">
                <a:solidFill>
                  <a:schemeClr val="tx1">
                    <a:lumMod val="75000"/>
                    <a:lumOff val="25000"/>
                  </a:schemeClr>
                </a:solidFill>
                <a:latin typeface="Helvetica" pitchFamily="2" charset="0"/>
                <a:ea typeface="Helvetica Light" charset="0"/>
                <a:cs typeface="Helvetica Light" charset="0"/>
                <a:sym typeface="Wingdings" pitchFamily="2" charset="2"/>
              </a:rPr>
              <a:t>0</a:t>
            </a:r>
            <a:r>
              <a:rPr lang="en-GB" sz="1400" dirty="0">
                <a:solidFill>
                  <a:schemeClr val="tx1">
                    <a:lumMod val="75000"/>
                    <a:lumOff val="25000"/>
                  </a:schemeClr>
                </a:solidFill>
                <a:latin typeface="Helvetica" pitchFamily="2" charset="0"/>
                <a:ea typeface="Helvetica Light" charset="0"/>
                <a:cs typeface="Helvetica Light" charset="0"/>
                <a:sym typeface="Wingdings" pitchFamily="2" charset="2"/>
              </a:rPr>
              <a:t>(Pb, PbWO4) </a:t>
            </a:r>
            <a:r>
              <a:rPr lang="en-GB" sz="1400" dirty="0">
                <a:solidFill>
                  <a:schemeClr val="tx1">
                    <a:lumMod val="75000"/>
                    <a:lumOff val="25000"/>
                  </a:schemeClr>
                </a:solidFill>
                <a:latin typeface="Helvetica" pitchFamily="2" charset="0"/>
                <a:ea typeface="Arial"/>
                <a:cs typeface="Arial"/>
              </a:rPr>
              <a:t>≈</a:t>
            </a:r>
            <a:r>
              <a:rPr lang="en-GB" sz="1400" dirty="0">
                <a:solidFill>
                  <a:schemeClr val="tx1">
                    <a:lumMod val="75000"/>
                    <a:lumOff val="25000"/>
                  </a:schemeClr>
                </a:solidFill>
                <a:latin typeface="Helvetica" pitchFamily="2" charset="0"/>
                <a:ea typeface="Helvetica Light" charset="0"/>
                <a:cs typeface="Helvetica Light" charset="0"/>
                <a:sym typeface="Wingdings" pitchFamily="2" charset="2"/>
              </a:rPr>
              <a:t> 5.6, 8.9 mm</a:t>
            </a:r>
          </a:p>
        </p:txBody>
      </p:sp>
      <p:grpSp>
        <p:nvGrpSpPr>
          <p:cNvPr id="20" name="Group 31">
            <a:extLst>
              <a:ext uri="{FF2B5EF4-FFF2-40B4-BE49-F238E27FC236}">
                <a16:creationId xmlns:a16="http://schemas.microsoft.com/office/drawing/2014/main" id="{199E1207-C8D4-67C3-0AF4-8C424625B475}"/>
              </a:ext>
            </a:extLst>
          </p:cNvPr>
          <p:cNvGrpSpPr>
            <a:grpSpLocks/>
          </p:cNvGrpSpPr>
          <p:nvPr/>
        </p:nvGrpSpPr>
        <p:grpSpPr bwMode="auto">
          <a:xfrm>
            <a:off x="7934913" y="4262913"/>
            <a:ext cx="3794125" cy="2420938"/>
            <a:chOff x="3163" y="2384"/>
            <a:chExt cx="2390" cy="1525"/>
          </a:xfrm>
        </p:grpSpPr>
        <p:pic>
          <p:nvPicPr>
            <p:cNvPr id="22" name="Picture 20">
              <a:extLst>
                <a:ext uri="{FF2B5EF4-FFF2-40B4-BE49-F238E27FC236}">
                  <a16:creationId xmlns:a16="http://schemas.microsoft.com/office/drawing/2014/main" id="{DD319217-3D58-1799-463C-858B09CC677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63" y="2387"/>
              <a:ext cx="2382" cy="152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8">
              <a:extLst>
                <a:ext uri="{FF2B5EF4-FFF2-40B4-BE49-F238E27FC236}">
                  <a16:creationId xmlns:a16="http://schemas.microsoft.com/office/drawing/2014/main" id="{AC380E7E-4825-FC92-2AEC-6975C59B221D}"/>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66" y="2384"/>
              <a:ext cx="287" cy="368"/>
            </a:xfrm>
            <a:prstGeom prst="rect">
              <a:avLst/>
            </a:prstGeom>
            <a:solidFill>
              <a:schemeClr val="bg1">
                <a:alpha val="47000"/>
              </a:schemeClr>
            </a:solidFill>
            <a:ln>
              <a:noFill/>
            </a:ln>
            <a:extLst>
              <a:ext uri="{91240B29-F687-4F45-9708-019B960494DF}">
                <a14:hiddenLine xmlns:a14="http://schemas.microsoft.com/office/drawing/2010/main" w="9525">
                  <a:solidFill>
                    <a:srgbClr val="9BDEFF"/>
                  </a:solidFill>
                  <a:miter lim="800000"/>
                  <a:headEnd/>
                  <a:tailEnd/>
                </a14:hiddenLine>
              </a:ext>
            </a:extLst>
          </p:spPr>
        </p:pic>
      </p:grpSp>
      <p:grpSp>
        <p:nvGrpSpPr>
          <p:cNvPr id="24" name="Group 26">
            <a:extLst>
              <a:ext uri="{FF2B5EF4-FFF2-40B4-BE49-F238E27FC236}">
                <a16:creationId xmlns:a16="http://schemas.microsoft.com/office/drawing/2014/main" id="{0123BD7B-741C-9398-B796-BC7A275868F5}"/>
              </a:ext>
            </a:extLst>
          </p:cNvPr>
          <p:cNvGrpSpPr>
            <a:grpSpLocks/>
          </p:cNvGrpSpPr>
          <p:nvPr/>
        </p:nvGrpSpPr>
        <p:grpSpPr bwMode="auto">
          <a:xfrm>
            <a:off x="6225363" y="4274239"/>
            <a:ext cx="1573212" cy="2463800"/>
            <a:chOff x="3171" y="2387"/>
            <a:chExt cx="991" cy="1551"/>
          </a:xfrm>
        </p:grpSpPr>
        <p:sp>
          <p:nvSpPr>
            <p:cNvPr id="25" name="Rectangle 27">
              <a:extLst>
                <a:ext uri="{FF2B5EF4-FFF2-40B4-BE49-F238E27FC236}">
                  <a16:creationId xmlns:a16="http://schemas.microsoft.com/office/drawing/2014/main" id="{B7FDA3E2-57E2-5464-315B-F5FA1097B776}"/>
                </a:ext>
              </a:extLst>
            </p:cNvPr>
            <p:cNvSpPr>
              <a:spLocks noChangeArrowheads="1"/>
            </p:cNvSpPr>
            <p:nvPr/>
          </p:nvSpPr>
          <p:spPr bwMode="auto">
            <a:xfrm>
              <a:off x="3171" y="2387"/>
              <a:ext cx="989" cy="1516"/>
            </a:xfrm>
            <a:prstGeom prst="rect">
              <a:avLst/>
            </a:prstGeom>
            <a:solidFill>
              <a:schemeClr val="bg1">
                <a:alpha val="91000"/>
              </a:schemeClr>
            </a:solidFill>
            <a:ln w="3175" algn="ctr">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CH"/>
            </a:p>
          </p:txBody>
        </p:sp>
        <p:pic>
          <p:nvPicPr>
            <p:cNvPr id="26" name="Picture 28">
              <a:extLst>
                <a:ext uri="{FF2B5EF4-FFF2-40B4-BE49-F238E27FC236}">
                  <a16:creationId xmlns:a16="http://schemas.microsoft.com/office/drawing/2014/main" id="{66D8531E-521D-94EE-BF98-E5ECFB362C44}"/>
                </a:ext>
              </a:extLst>
            </p:cNvPr>
            <p:cNvPicPr>
              <a:picLocks noChangeAspect="1" noChangeArrowheads="1"/>
            </p:cNvPicPr>
            <p:nvPr/>
          </p:nvPicPr>
          <p:blipFill>
            <a:blip r:embed="rId8">
              <a:clrChange>
                <a:clrFrom>
                  <a:srgbClr val="EAE9E5"/>
                </a:clrFrom>
                <a:clrTo>
                  <a:srgbClr val="EAE9E5">
                    <a:alpha val="0"/>
                  </a:srgbClr>
                </a:clrTo>
              </a:clrChange>
              <a:extLst>
                <a:ext uri="{28A0092B-C50C-407E-A947-70E740481C1C}">
                  <a14:useLocalDpi xmlns:a14="http://schemas.microsoft.com/office/drawing/2010/main" val="0"/>
                </a:ext>
              </a:extLst>
            </a:blip>
            <a:srcRect t="8594" r="4659" b="7379"/>
            <a:stretch>
              <a:fillRect/>
            </a:stretch>
          </p:blipFill>
          <p:spPr bwMode="auto">
            <a:xfrm rot="16200000" flipV="1">
              <a:off x="2902" y="2677"/>
              <a:ext cx="1530" cy="991"/>
            </a:xfrm>
            <a:prstGeom prst="rect">
              <a:avLst/>
            </a:prstGeom>
            <a:noFill/>
            <a:ln>
              <a:noFill/>
            </a:ln>
            <a:effectLst/>
            <a:extLst>
              <a:ext uri="{909E8E84-426E-40DD-AFC4-6F175D3DCCD1}">
                <a14:hiddenFill xmlns:a14="http://schemas.microsoft.com/office/drawing/2010/main">
                  <a:blipFill dpi="0" rotWithShape="0">
                    <a:blip>
                      <a:clrChange>
                        <a:clrFrom>
                          <a:srgbClr val="EAE9E5"/>
                        </a:clrFrom>
                        <a:clrTo>
                          <a:srgbClr val="EAE9E5">
                            <a:alpha val="0"/>
                          </a:srgbClr>
                        </a:clrTo>
                      </a:clrChange>
                    </a:blip>
                    <a:srcRect t="8594" r="4659" b="7379"/>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Line 29">
              <a:extLst>
                <a:ext uri="{FF2B5EF4-FFF2-40B4-BE49-F238E27FC236}">
                  <a16:creationId xmlns:a16="http://schemas.microsoft.com/office/drawing/2014/main" id="{C02F8BA8-495C-B602-8F8B-6C26669F9EB6}"/>
                </a:ext>
              </a:extLst>
            </p:cNvPr>
            <p:cNvSpPr>
              <a:spLocks noChangeShapeType="1"/>
            </p:cNvSpPr>
            <p:nvPr/>
          </p:nvSpPr>
          <p:spPr bwMode="auto">
            <a:xfrm flipH="1" flipV="1">
              <a:off x="3645" y="3733"/>
              <a:ext cx="1" cy="167"/>
            </a:xfrm>
            <a:prstGeom prst="line">
              <a:avLst/>
            </a:prstGeom>
            <a:noFill/>
            <a:ln w="1905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CH"/>
            </a:p>
          </p:txBody>
        </p:sp>
      </p:grpSp>
      <p:sp>
        <p:nvSpPr>
          <p:cNvPr id="29" name="TextBox 28">
            <a:extLst>
              <a:ext uri="{FF2B5EF4-FFF2-40B4-BE49-F238E27FC236}">
                <a16:creationId xmlns:a16="http://schemas.microsoft.com/office/drawing/2014/main" id="{22E34563-1058-071A-5F28-DABF9E8E2491}"/>
              </a:ext>
            </a:extLst>
          </p:cNvPr>
          <p:cNvSpPr txBox="1"/>
          <p:nvPr/>
        </p:nvSpPr>
        <p:spPr>
          <a:xfrm>
            <a:off x="623285" y="3855657"/>
            <a:ext cx="5403570" cy="2764859"/>
          </a:xfrm>
          <a:prstGeom prst="rect">
            <a:avLst/>
          </a:prstGeom>
          <a:noFill/>
        </p:spPr>
        <p:txBody>
          <a:bodyPr wrap="square">
            <a:spAutoFit/>
          </a:bodyPr>
          <a:lstStyle/>
          <a:p>
            <a:pPr defTabSz="449263">
              <a:lnSpc>
                <a:spcPct val="90000"/>
              </a:lnSpc>
              <a:tabLst>
                <a:tab pos="1377950" algn="l"/>
              </a:tabLst>
            </a:pPr>
            <a:r>
              <a:rPr lang="en-US" altLang="en-CH" sz="1400" b="1" dirty="0">
                <a:solidFill>
                  <a:srgbClr val="E40000"/>
                </a:solidFill>
                <a:latin typeface="Helvetica" pitchFamily="2" charset="0"/>
              </a:rPr>
              <a:t>CMS</a:t>
            </a:r>
            <a:r>
              <a:rPr lang="en-US" altLang="en-CH" sz="1400" dirty="0">
                <a:solidFill>
                  <a:srgbClr val="FF0000"/>
                </a:solidFill>
                <a:latin typeface="Helvetica" pitchFamily="2" charset="0"/>
              </a:rPr>
              <a:t>:</a:t>
            </a:r>
            <a:r>
              <a:rPr lang="en-US" altLang="en-CH" sz="1400" dirty="0">
                <a:solidFill>
                  <a:srgbClr val="00107D"/>
                </a:solidFill>
                <a:latin typeface="Helvetica" pitchFamily="2" charset="0"/>
              </a:rPr>
              <a:t> </a:t>
            </a:r>
            <a:r>
              <a:rPr lang="en-US" altLang="en-CH" sz="1400" dirty="0">
                <a:latin typeface="Helvetica" pitchFamily="2" charset="0"/>
              </a:rPr>
              <a:t>PbWO</a:t>
            </a:r>
            <a:r>
              <a:rPr lang="en-US" altLang="en-CH" sz="1400" baseline="-25000" dirty="0">
                <a:latin typeface="Helvetica" pitchFamily="2" charset="0"/>
              </a:rPr>
              <a:t>4</a:t>
            </a:r>
            <a:r>
              <a:rPr lang="en-US" altLang="en-CH" sz="1400" dirty="0">
                <a:latin typeface="Helvetica" pitchFamily="2" charset="0"/>
              </a:rPr>
              <a:t> scintillation crystal calorimeter</a:t>
            </a:r>
          </a:p>
          <a:p>
            <a:pPr marL="285750" indent="-285750" defTabSz="449263">
              <a:lnSpc>
                <a:spcPct val="90000"/>
              </a:lnSpc>
              <a:spcBef>
                <a:spcPts val="600"/>
              </a:spcBef>
              <a:buFont typeface="Arial" panose="020B0604020202020204" pitchFamily="34" charset="0"/>
              <a:buChar char="•"/>
              <a:tabLst>
                <a:tab pos="1377950" algn="l"/>
              </a:tabLst>
            </a:pPr>
            <a:r>
              <a:rPr lang="en-US" altLang="en-CH" sz="1400" dirty="0">
                <a:latin typeface="Helvetica" pitchFamily="2" charset="0"/>
              </a:rPr>
              <a:t>Entire shower in active detector material, no particles lost in passive absorber, high granularity and resolution, light yield sensitive to radiation</a:t>
            </a:r>
          </a:p>
          <a:p>
            <a:pPr marL="285750" indent="-285750" defTabSz="449263">
              <a:lnSpc>
                <a:spcPct val="90000"/>
              </a:lnSpc>
              <a:spcBef>
                <a:spcPts val="600"/>
              </a:spcBef>
              <a:buFont typeface="Arial" panose="020B0604020202020204" pitchFamily="34" charset="0"/>
              <a:buChar char="•"/>
              <a:tabLst>
                <a:tab pos="1377950" algn="l"/>
              </a:tabLst>
            </a:pPr>
            <a:r>
              <a:rPr lang="en-US" altLang="en-CH" sz="1400" dirty="0">
                <a:latin typeface="Helvetica" pitchFamily="2" charset="0"/>
              </a:rPr>
              <a:t>No longitudinal segmentation</a:t>
            </a:r>
          </a:p>
          <a:p>
            <a:pPr defTabSz="449263">
              <a:lnSpc>
                <a:spcPct val="90000"/>
              </a:lnSpc>
              <a:spcBef>
                <a:spcPts val="1800"/>
              </a:spcBef>
              <a:tabLst>
                <a:tab pos="1377950" algn="l"/>
              </a:tabLst>
            </a:pPr>
            <a:r>
              <a:rPr lang="en-US" altLang="en-CH" sz="1400" b="1" dirty="0">
                <a:solidFill>
                  <a:srgbClr val="0070C0"/>
                </a:solidFill>
                <a:latin typeface="Helvetica" pitchFamily="2" charset="0"/>
              </a:rPr>
              <a:t>ATLAS</a:t>
            </a:r>
            <a:r>
              <a:rPr lang="en-US" altLang="en-CH" sz="1400" dirty="0">
                <a:latin typeface="Helvetica" pitchFamily="2" charset="0"/>
              </a:rPr>
              <a:t>: LAr sampling calorimeter (cryogenic T at 87 K)</a:t>
            </a:r>
          </a:p>
          <a:p>
            <a:pPr marL="285750" indent="-285750" defTabSz="449263">
              <a:lnSpc>
                <a:spcPct val="90000"/>
              </a:lnSpc>
              <a:spcBef>
                <a:spcPts val="600"/>
              </a:spcBef>
              <a:buFont typeface="Arial" panose="020B0604020202020204" pitchFamily="34" charset="0"/>
              <a:buChar char="•"/>
              <a:tabLst>
                <a:tab pos="1377950" algn="l"/>
              </a:tabLst>
            </a:pPr>
            <a:r>
              <a:rPr lang="en-US" altLang="en-CH" sz="1400" dirty="0">
                <a:latin typeface="Helvetica" pitchFamily="2" charset="0"/>
              </a:rPr>
              <a:t>Passive Pb absorber (1.1–1.5 mm thick [barrel]) inter-leaved with active detector material (liquid argon), high granularity, linearity, uniformity, radiation hard, medium resolution</a:t>
            </a:r>
          </a:p>
          <a:p>
            <a:pPr marL="285750" indent="-285750" defTabSz="449263">
              <a:lnSpc>
                <a:spcPct val="90000"/>
              </a:lnSpc>
              <a:spcBef>
                <a:spcPts val="600"/>
              </a:spcBef>
              <a:buFont typeface="Arial" panose="020B0604020202020204" pitchFamily="34" charset="0"/>
              <a:buChar char="•"/>
              <a:tabLst>
                <a:tab pos="1377950" algn="l"/>
              </a:tabLst>
            </a:pPr>
            <a:r>
              <a:rPr lang="en-US" altLang="en-CH" sz="1400" dirty="0">
                <a:latin typeface="Helvetica" pitchFamily="2" charset="0"/>
              </a:rPr>
              <a:t>Longitudinal segmentation (3 layers)</a:t>
            </a:r>
          </a:p>
          <a:p>
            <a:pPr defTabSz="449263">
              <a:lnSpc>
                <a:spcPct val="90000"/>
              </a:lnSpc>
              <a:tabLst>
                <a:tab pos="1377950" algn="l"/>
              </a:tabLst>
            </a:pPr>
            <a:endParaRPr lang="en-US" altLang="en-CH" sz="1400" dirty="0">
              <a:latin typeface="Helvetica" pitchFamily="2" charset="0"/>
            </a:endParaRPr>
          </a:p>
        </p:txBody>
      </p:sp>
      <p:pic>
        <p:nvPicPr>
          <p:cNvPr id="35" name="Picture 34">
            <a:extLst>
              <a:ext uri="{FF2B5EF4-FFF2-40B4-BE49-F238E27FC236}">
                <a16:creationId xmlns:a16="http://schemas.microsoft.com/office/drawing/2014/main" id="{47CF9EFA-3756-E689-F930-ECFE5E88CED8}"/>
              </a:ext>
            </a:extLst>
          </p:cNvPr>
          <p:cNvPicPr>
            <a:picLocks noChangeAspect="1"/>
          </p:cNvPicPr>
          <p:nvPr/>
        </p:nvPicPr>
        <p:blipFill>
          <a:blip r:embed="rId9"/>
          <a:stretch>
            <a:fillRect/>
          </a:stretch>
        </p:blipFill>
        <p:spPr>
          <a:xfrm>
            <a:off x="7934909" y="1642071"/>
            <a:ext cx="3781425" cy="2531755"/>
          </a:xfrm>
          <a:prstGeom prst="rect">
            <a:avLst/>
          </a:prstGeom>
        </p:spPr>
      </p:pic>
      <p:sp>
        <p:nvSpPr>
          <p:cNvPr id="4" name="TextBox 3">
            <a:extLst>
              <a:ext uri="{FF2B5EF4-FFF2-40B4-BE49-F238E27FC236}">
                <a16:creationId xmlns:a16="http://schemas.microsoft.com/office/drawing/2014/main" id="{C107DD77-6A91-F740-F5AF-0EA670F34895}"/>
              </a:ext>
            </a:extLst>
          </p:cNvPr>
          <p:cNvSpPr txBox="1"/>
          <p:nvPr/>
        </p:nvSpPr>
        <p:spPr>
          <a:xfrm>
            <a:off x="4016807" y="2537136"/>
            <a:ext cx="553357" cy="307777"/>
          </a:xfrm>
          <a:prstGeom prst="rect">
            <a:avLst/>
          </a:prstGeom>
          <a:noFill/>
        </p:spPr>
        <p:txBody>
          <a:bodyPr wrap="non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MeV</a:t>
            </a:r>
          </a:p>
        </p:txBody>
      </p:sp>
    </p:spTree>
    <p:extLst>
      <p:ext uri="{BB962C8B-B14F-4D97-AF65-F5344CB8AC3E}">
        <p14:creationId xmlns:p14="http://schemas.microsoft.com/office/powerpoint/2010/main" val="492826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8E65A-05DA-2393-6566-C34D1B5CA2F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05EDA8-707C-F517-2307-73FE431A78FF}"/>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11C2F03-9E95-40C9-A99F-3C4F7EE8CF2A}" type="slidenum">
              <a:rPr lang="en-GB" noProof="0" smtClean="0"/>
              <a:pPr>
                <a:defRPr/>
              </a:pPr>
              <a:t>21</a:t>
            </a:fld>
            <a:endParaRPr lang="en-GB" noProof="0" dirty="0"/>
          </a:p>
        </p:txBody>
      </p:sp>
      <p:sp>
        <p:nvSpPr>
          <p:cNvPr id="3" name="TextBox 2">
            <a:extLst>
              <a:ext uri="{FF2B5EF4-FFF2-40B4-BE49-F238E27FC236}">
                <a16:creationId xmlns:a16="http://schemas.microsoft.com/office/drawing/2014/main" id="{962CD8F6-F4E6-6413-42EC-E1DA29A6A6F0}"/>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Particle detector basics — EM Calorimeters</a:t>
            </a:r>
            <a:endParaRPr lang="en-GB" sz="2800" noProof="0" dirty="0">
              <a:solidFill>
                <a:srgbClr val="0D7FBF"/>
              </a:solidFill>
              <a:latin typeface="Helvetica Light" pitchFamily="2" charset="0"/>
              <a:ea typeface="Trebuchet MS" pitchFamily="-84" charset="0"/>
              <a:cs typeface="Helvetica Light"/>
            </a:endParaRPr>
          </a:p>
        </p:txBody>
      </p:sp>
      <mc:AlternateContent xmlns:mc="http://schemas.openxmlformats.org/markup-compatibility/2006" xmlns:a14="http://schemas.microsoft.com/office/drawing/2010/main">
        <mc:Choice Requires="a14">
          <p:sp>
            <p:nvSpPr>
              <p:cNvPr id="39" name="Rectangle 38">
                <a:extLst>
                  <a:ext uri="{FF2B5EF4-FFF2-40B4-BE49-F238E27FC236}">
                    <a16:creationId xmlns:a16="http://schemas.microsoft.com/office/drawing/2014/main" id="{50FB566C-D6F9-3939-EBA9-7CFF38C40063}"/>
                  </a:ext>
                </a:extLst>
              </p:cNvPr>
              <p:cNvSpPr/>
              <p:nvPr/>
            </p:nvSpPr>
            <p:spPr>
              <a:xfrm>
                <a:off x="623285" y="1106030"/>
                <a:ext cx="11305521" cy="603178"/>
              </a:xfrm>
              <a:prstGeom prst="rect">
                <a:avLst/>
              </a:prstGeom>
            </p:spPr>
            <p:txBody>
              <a:bodyPr wrap="square">
                <a:spAutoFit/>
              </a:bodyPr>
              <a:lstStyle/>
              <a:p>
                <a:pPr defTabSz="457200" fontAlgn="base">
                  <a:spcBef>
                    <a:spcPts val="1800"/>
                  </a:spcBef>
                  <a:spcAft>
                    <a:spcPct val="0"/>
                  </a:spcAft>
                  <a:defRPr/>
                </a:pPr>
                <a:r>
                  <a:rPr lang="en-GB" sz="1600" noProof="0" dirty="0">
                    <a:latin typeface="Helvetica" pitchFamily="2" charset="0"/>
                    <a:ea typeface="Helvetica Light" charset="0"/>
                    <a:cs typeface="Helvetica Light" charset="0"/>
                    <a:sym typeface="Wingdings" pitchFamily="2" charset="2"/>
                  </a:rPr>
                  <a:t>A calorimeter converts a particle shower into a signal proportional to energy. Since the number of shower particles </a:t>
                </a:r>
                <a14:m>
                  <m:oMath xmlns:m="http://schemas.openxmlformats.org/officeDocument/2006/math">
                    <m:r>
                      <a:rPr lang="en-GB" sz="1600" i="1" noProof="0" smtClean="0">
                        <a:latin typeface="Cambria Math" panose="02040503050406030204" pitchFamily="18" charset="0"/>
                        <a:ea typeface="Helvetica Light" charset="0"/>
                        <a:cs typeface="Helvetica Light" charset="0"/>
                        <a:sym typeface="Wingdings" pitchFamily="2" charset="2"/>
                      </a:rPr>
                      <m:t>𝑁</m:t>
                    </m:r>
                    <m:r>
                      <a:rPr lang="en-GB" sz="1600" i="1" noProof="0" smtClean="0">
                        <a:latin typeface="Cambria Math" panose="02040503050406030204" pitchFamily="18" charset="0"/>
                        <a:ea typeface="Helvetica Light" charset="0"/>
                        <a:cs typeface="Helvetica Light" charset="0"/>
                        <a:sym typeface="Wingdings" pitchFamily="2" charset="2"/>
                      </a:rPr>
                      <m:t>∝</m:t>
                    </m:r>
                    <m:r>
                      <a:rPr lang="en-GB" sz="1600" i="1" noProof="0" smtClean="0">
                        <a:latin typeface="Cambria Math" panose="02040503050406030204" pitchFamily="18" charset="0"/>
                        <a:ea typeface="Helvetica Light" charset="0"/>
                        <a:cs typeface="Helvetica Light" charset="0"/>
                        <a:sym typeface="Wingdings" pitchFamily="2" charset="2"/>
                      </a:rPr>
                      <m:t>𝐸</m:t>
                    </m:r>
                  </m:oMath>
                </a14:m>
                <a:r>
                  <a:rPr lang="en-GB" sz="1600" noProof="0" dirty="0">
                    <a:latin typeface="Helvetica" pitchFamily="2" charset="0"/>
                    <a:ea typeface="Helvetica Light" charset="0"/>
                    <a:cs typeface="Helvetica Light" charset="0"/>
                    <a:sym typeface="Wingdings" pitchFamily="2" charset="2"/>
                  </a:rPr>
                  <a:t>, counting fluctuations give </a:t>
                </a:r>
                <a14:m>
                  <m:oMath xmlns:m="http://schemas.openxmlformats.org/officeDocument/2006/math">
                    <m:r>
                      <a:rPr lang="en-GB" sz="1600" i="1" noProof="0" smtClean="0">
                        <a:latin typeface="Cambria Math" panose="02040503050406030204" pitchFamily="18" charset="0"/>
                        <a:ea typeface="Helvetica Light" charset="0"/>
                        <a:cs typeface="Helvetica Light" charset="0"/>
                        <a:sym typeface="Wingdings" pitchFamily="2" charset="2"/>
                      </a:rPr>
                      <m:t>𝜎</m:t>
                    </m:r>
                    <m:r>
                      <a:rPr lang="en-GB" sz="1600" i="1" noProof="0" smtClean="0">
                        <a:latin typeface="Cambria Math" panose="02040503050406030204" pitchFamily="18" charset="0"/>
                        <a:ea typeface="Helvetica Light" charset="0"/>
                        <a:cs typeface="Helvetica Light" charset="0"/>
                        <a:sym typeface="Wingdings" pitchFamily="2" charset="2"/>
                      </a:rPr>
                      <m:t>(</m:t>
                    </m:r>
                    <m:r>
                      <a:rPr lang="en-GB" sz="1600" i="1" noProof="0">
                        <a:latin typeface="Cambria Math" panose="02040503050406030204" pitchFamily="18" charset="0"/>
                        <a:ea typeface="Helvetica Light" charset="0"/>
                        <a:cs typeface="Helvetica Light" charset="0"/>
                        <a:sym typeface="Wingdings" pitchFamily="2" charset="2"/>
                      </a:rPr>
                      <m:t>𝐸</m:t>
                    </m:r>
                    <m:r>
                      <a:rPr lang="en-GB" sz="1600" i="1" noProof="0">
                        <a:latin typeface="Cambria Math" panose="02040503050406030204" pitchFamily="18" charset="0"/>
                        <a:ea typeface="Helvetica Light" charset="0"/>
                        <a:cs typeface="Helvetica Light" charset="0"/>
                        <a:sym typeface="Wingdings" pitchFamily="2" charset="2"/>
                      </a:rPr>
                      <m:t>)/</m:t>
                    </m:r>
                    <m:r>
                      <a:rPr lang="en-GB" sz="1600" i="1" noProof="0">
                        <a:latin typeface="Cambria Math" panose="02040503050406030204" pitchFamily="18" charset="0"/>
                        <a:ea typeface="Helvetica Light" charset="0"/>
                        <a:cs typeface="Helvetica Light" charset="0"/>
                        <a:sym typeface="Wingdings" pitchFamily="2" charset="2"/>
                      </a:rPr>
                      <m:t>𝐸</m:t>
                    </m:r>
                    <m:r>
                      <a:rPr lang="en-GB" sz="1600" i="1" noProof="0">
                        <a:latin typeface="Cambria Math" panose="02040503050406030204" pitchFamily="18" charset="0"/>
                        <a:ea typeface="Helvetica Light" charset="0"/>
                        <a:cs typeface="Helvetica Light" charset="0"/>
                        <a:sym typeface="Wingdings" pitchFamily="2" charset="2"/>
                      </a:rPr>
                      <m:t> ∝ 1/√</m:t>
                    </m:r>
                    <m:r>
                      <a:rPr lang="en-GB" sz="1600" i="1" noProof="0">
                        <a:latin typeface="Cambria Math" panose="02040503050406030204" pitchFamily="18" charset="0"/>
                        <a:ea typeface="Helvetica Light" charset="0"/>
                        <a:cs typeface="Helvetica Light" charset="0"/>
                        <a:sym typeface="Wingdings" pitchFamily="2" charset="2"/>
                      </a:rPr>
                      <m:t>𝐸</m:t>
                    </m:r>
                  </m:oMath>
                </a14:m>
                <a:r>
                  <a:rPr lang="en-GB" sz="1600" noProof="0" dirty="0">
                    <a:latin typeface="Helvetica" pitchFamily="2" charset="0"/>
                    <a:ea typeface="Helvetica Light" charset="0"/>
                    <a:cs typeface="Helvetica Light" charset="0"/>
                    <a:sym typeface="Wingdings" pitchFamily="2" charset="2"/>
                  </a:rPr>
                  <a:t>.</a:t>
                </a:r>
              </a:p>
            </p:txBody>
          </p:sp>
        </mc:Choice>
        <mc:Fallback xmlns="">
          <p:sp>
            <p:nvSpPr>
              <p:cNvPr id="39" name="Rectangle 38">
                <a:extLst>
                  <a:ext uri="{FF2B5EF4-FFF2-40B4-BE49-F238E27FC236}">
                    <a16:creationId xmlns:a16="http://schemas.microsoft.com/office/drawing/2014/main" id="{50FB566C-D6F9-3939-EBA9-7CFF38C40063}"/>
                  </a:ext>
                </a:extLst>
              </p:cNvPr>
              <p:cNvSpPr>
                <a:spLocks noRot="1" noChangeAspect="1" noMove="1" noResize="1" noEditPoints="1" noAdjustHandles="1" noChangeArrowheads="1" noChangeShapeType="1" noTextEdit="1"/>
              </p:cNvSpPr>
              <p:nvPr/>
            </p:nvSpPr>
            <p:spPr>
              <a:xfrm>
                <a:off x="623285" y="1106030"/>
                <a:ext cx="11305521" cy="603178"/>
              </a:xfrm>
              <a:prstGeom prst="rect">
                <a:avLst/>
              </a:prstGeom>
              <a:blipFill>
                <a:blip r:embed="rId2"/>
                <a:stretch>
                  <a:fillRect l="-224" t="-2041" b="-12245"/>
                </a:stretch>
              </a:blipFill>
            </p:spPr>
            <p:txBody>
              <a:bodyPr/>
              <a:lstStyle/>
              <a:p>
                <a:r>
                  <a:rPr lang="en-GB">
                    <a:noFill/>
                  </a:rPr>
                  <a:t> </a:t>
                </a:r>
              </a:p>
            </p:txBody>
          </p:sp>
        </mc:Fallback>
      </mc:AlternateContent>
      <p:sp>
        <p:nvSpPr>
          <p:cNvPr id="5" name="resolution-formula-band">
            <a:extLst>
              <a:ext uri="{FF2B5EF4-FFF2-40B4-BE49-F238E27FC236}">
                <a16:creationId xmlns:a16="http://schemas.microsoft.com/office/drawing/2014/main" id="{DB0AF807-DB26-F73C-21F4-41B74687A4C0}"/>
              </a:ext>
            </a:extLst>
          </p:cNvPr>
          <p:cNvSpPr>
            <a:spLocks noGrp="1"/>
          </p:cNvSpPr>
          <p:nvPr/>
        </p:nvSpPr>
        <p:spPr>
          <a:xfrm>
            <a:off x="659825" y="1885955"/>
            <a:ext cx="6953250" cy="952500"/>
          </a:xfrm>
          <a:prstGeom prst="roundRect">
            <a:avLst>
              <a:gd name="adj" fmla="val 10000"/>
            </a:avLst>
          </a:prstGeom>
          <a:solidFill>
            <a:srgbClr val="F4F7FA"/>
          </a:solidFill>
          <a:ln w="9525">
            <a:solidFill>
              <a:srgbClr val="D7E0E7"/>
            </a:solidFill>
            <a:prstDash val="solid"/>
          </a:ln>
        </p:spPr>
        <p:txBody>
          <a:bodyPr/>
          <a:lstStyle/>
          <a:p>
            <a:endParaRPr lang="en-GB" noProof="0" dirty="0"/>
          </a:p>
        </p:txBody>
      </p:sp>
      <p:sp>
        <p:nvSpPr>
          <p:cNvPr id="10" name="sampling-caption">
            <a:extLst>
              <a:ext uri="{FF2B5EF4-FFF2-40B4-BE49-F238E27FC236}">
                <a16:creationId xmlns:a16="http://schemas.microsoft.com/office/drawing/2014/main" id="{8F0DB821-703F-BB6F-C04D-F60A4096C814}"/>
              </a:ext>
            </a:extLst>
          </p:cNvPr>
          <p:cNvSpPr>
            <a:spLocks noGrp="1"/>
          </p:cNvSpPr>
          <p:nvPr/>
        </p:nvSpPr>
        <p:spPr>
          <a:xfrm>
            <a:off x="8694592" y="3746864"/>
            <a:ext cx="3071428" cy="742950"/>
          </a:xfrm>
          <a:prstGeom prst="rect">
            <a:avLst/>
          </a:prstGeom>
          <a:noFill/>
          <a:ln w="0">
            <a:noFill/>
            <a:prstDash val="solid"/>
          </a:ln>
        </p:spPr>
        <p:txBody>
          <a:bodyPr lIns="0" tIns="0" rIns="0" bIns="0" anchor="t">
            <a:noAutofit/>
          </a:bodyPr>
          <a:lstStyle/>
          <a:p>
            <a:pPr algn="l">
              <a:lnSpc>
                <a:spcPct val="100000"/>
              </a:lnSpc>
              <a:buNone/>
              <a:defRPr sz="1275" b="0">
                <a:solidFill>
                  <a:srgbClr val="59636E"/>
                </a:solidFill>
                <a:latin typeface="Arial"/>
                <a:ea typeface="Arial"/>
                <a:cs typeface="Arial"/>
              </a:defRPr>
            </a:pPr>
            <a:r>
              <a:rPr lang="en-GB" sz="1275" b="1" noProof="0" dirty="0">
                <a:solidFill>
                  <a:srgbClr val="59636E"/>
                </a:solidFill>
                <a:latin typeface="Helvetica" pitchFamily="2" charset="0"/>
                <a:ea typeface="Arial"/>
                <a:cs typeface="Arial"/>
              </a:rPr>
              <a:t>Sampling calorimeter</a:t>
            </a:r>
          </a:p>
          <a:p>
            <a:pPr algn="l">
              <a:lnSpc>
                <a:spcPct val="100000"/>
              </a:lnSpc>
              <a:spcBef>
                <a:spcPts val="600"/>
              </a:spcBef>
              <a:buNone/>
              <a:defRPr sz="1275" b="0">
                <a:solidFill>
                  <a:srgbClr val="59636E"/>
                </a:solidFill>
                <a:latin typeface="Arial"/>
                <a:ea typeface="Arial"/>
                <a:cs typeface="Arial"/>
              </a:defRPr>
            </a:pPr>
            <a:r>
              <a:rPr lang="en-GB" sz="1275" b="0" noProof="0" dirty="0">
                <a:solidFill>
                  <a:srgbClr val="59636E"/>
                </a:solidFill>
                <a:latin typeface="Helvetica" pitchFamily="2" charset="0"/>
                <a:ea typeface="Arial"/>
                <a:cs typeface="Arial"/>
              </a:rPr>
              <a:t>Only the active layers record energy; thinner absorber layers and a larger active fraction reduce the stochastic term</a:t>
            </a:r>
          </a:p>
        </p:txBody>
      </p:sp>
      <p:sp>
        <p:nvSpPr>
          <p:cNvPr id="11" name="term-accent-0">
            <a:extLst>
              <a:ext uri="{FF2B5EF4-FFF2-40B4-BE49-F238E27FC236}">
                <a16:creationId xmlns:a16="http://schemas.microsoft.com/office/drawing/2014/main" id="{8C641BB4-CD9C-D24C-510A-D23F98C7B0D4}"/>
              </a:ext>
            </a:extLst>
          </p:cNvPr>
          <p:cNvSpPr>
            <a:spLocks noGrp="1"/>
          </p:cNvSpPr>
          <p:nvPr/>
        </p:nvSpPr>
        <p:spPr>
          <a:xfrm>
            <a:off x="701390" y="3170961"/>
            <a:ext cx="47625" cy="1676400"/>
          </a:xfrm>
          <a:prstGeom prst="rect">
            <a:avLst/>
          </a:prstGeom>
          <a:solidFill>
            <a:srgbClr val="1677C8"/>
          </a:solidFill>
          <a:ln w="0">
            <a:solidFill>
              <a:srgbClr val="1677C8"/>
            </a:solidFill>
            <a:prstDash val="solid"/>
          </a:ln>
        </p:spPr>
        <p:txBody>
          <a:bodyPr/>
          <a:lstStyle/>
          <a:p>
            <a:endParaRPr lang="en-GB" noProof="0" dirty="0"/>
          </a:p>
        </p:txBody>
      </p:sp>
      <p:sp>
        <p:nvSpPr>
          <p:cNvPr id="12" name="term-title-0">
            <a:extLst>
              <a:ext uri="{FF2B5EF4-FFF2-40B4-BE49-F238E27FC236}">
                <a16:creationId xmlns:a16="http://schemas.microsoft.com/office/drawing/2014/main" id="{AA57C4E1-9584-A98A-5698-AF053F92BBB6}"/>
              </a:ext>
            </a:extLst>
          </p:cNvPr>
          <p:cNvSpPr>
            <a:spLocks noGrp="1"/>
          </p:cNvSpPr>
          <p:nvPr/>
        </p:nvSpPr>
        <p:spPr>
          <a:xfrm>
            <a:off x="872840" y="3142386"/>
            <a:ext cx="1962150" cy="285750"/>
          </a:xfrm>
          <a:prstGeom prst="rect">
            <a:avLst/>
          </a:prstGeom>
          <a:noFill/>
          <a:ln w="0">
            <a:noFill/>
            <a:prstDash val="solid"/>
          </a:ln>
        </p:spPr>
        <p:txBody>
          <a:bodyPr lIns="0" tIns="0" rIns="0" bIns="0" anchor="t">
            <a:noAutofit/>
          </a:bodyPr>
          <a:lstStyle/>
          <a:p>
            <a:pPr algn="l">
              <a:lnSpc>
                <a:spcPct val="100000"/>
              </a:lnSpc>
              <a:buNone/>
              <a:defRPr sz="1575" b="1">
                <a:solidFill>
                  <a:srgbClr val="1677C8"/>
                </a:solidFill>
                <a:latin typeface="Arial"/>
                <a:ea typeface="Arial"/>
                <a:cs typeface="Arial"/>
              </a:defRPr>
            </a:pPr>
            <a:r>
              <a:rPr lang="en-GB" sz="1575" b="1" noProof="0" dirty="0">
                <a:solidFill>
                  <a:srgbClr val="1677C8"/>
                </a:solidFill>
                <a:latin typeface="Helvetica" pitchFamily="2" charset="0"/>
                <a:ea typeface="Arial"/>
                <a:cs typeface="Arial"/>
              </a:rPr>
              <a:t>Stochastic term</a:t>
            </a:r>
          </a:p>
        </p:txBody>
      </p:sp>
      <p:sp>
        <p:nvSpPr>
          <p:cNvPr id="13" name="term-formula-0">
            <a:extLst>
              <a:ext uri="{FF2B5EF4-FFF2-40B4-BE49-F238E27FC236}">
                <a16:creationId xmlns:a16="http://schemas.microsoft.com/office/drawing/2014/main" id="{D1F59339-6FD6-5945-521F-EB651D0B766A}"/>
              </a:ext>
            </a:extLst>
          </p:cNvPr>
          <p:cNvSpPr>
            <a:spLocks noGrp="1"/>
          </p:cNvSpPr>
          <p:nvPr/>
        </p:nvSpPr>
        <p:spPr>
          <a:xfrm>
            <a:off x="872840" y="3466236"/>
            <a:ext cx="1962150" cy="400050"/>
          </a:xfrm>
          <a:prstGeom prst="rect">
            <a:avLst/>
          </a:prstGeom>
          <a:noFill/>
          <a:ln w="0">
            <a:noFill/>
            <a:prstDash val="solid"/>
          </a:ln>
        </p:spPr>
        <p:txBody>
          <a:bodyPr lIns="0" tIns="0" rIns="0" bIns="0" anchor="t">
            <a:noAutofit/>
          </a:bodyPr>
          <a:lstStyle/>
          <a:p>
            <a:pPr algn="l">
              <a:lnSpc>
                <a:spcPct val="100000"/>
              </a:lnSpc>
              <a:buNone/>
              <a:defRPr sz="2100" b="1">
                <a:solidFill>
                  <a:srgbClr val="1677C8"/>
                </a:solidFill>
                <a:latin typeface="Cambria Math"/>
                <a:ea typeface="Cambria Math"/>
                <a:cs typeface="Cambria Math"/>
              </a:defRPr>
            </a:pPr>
            <a:r>
              <a:rPr lang="en-GB" sz="2100" b="1" noProof="0" dirty="0">
                <a:solidFill>
                  <a:srgbClr val="1677C8"/>
                </a:solidFill>
                <a:latin typeface="Cambria Math"/>
                <a:ea typeface="Cambria Math"/>
                <a:cs typeface="Cambria Math"/>
              </a:rPr>
              <a:t>a/√E</a:t>
            </a:r>
          </a:p>
        </p:txBody>
      </p:sp>
      <p:sp>
        <p:nvSpPr>
          <p:cNvPr id="14" name="term-body-0">
            <a:extLst>
              <a:ext uri="{FF2B5EF4-FFF2-40B4-BE49-F238E27FC236}">
                <a16:creationId xmlns:a16="http://schemas.microsoft.com/office/drawing/2014/main" id="{029FD3D1-C15F-81C5-3519-2CD11383BF10}"/>
              </a:ext>
            </a:extLst>
          </p:cNvPr>
          <p:cNvSpPr>
            <a:spLocks noGrp="1"/>
          </p:cNvSpPr>
          <p:nvPr/>
        </p:nvSpPr>
        <p:spPr>
          <a:xfrm>
            <a:off x="872840" y="3932961"/>
            <a:ext cx="1962150" cy="914400"/>
          </a:xfrm>
          <a:prstGeom prst="rect">
            <a:avLst/>
          </a:prstGeom>
          <a:noFill/>
          <a:ln w="0">
            <a:noFill/>
            <a:prstDash val="solid"/>
          </a:ln>
        </p:spPr>
        <p:txBody>
          <a:bodyPr lIns="0" tIns="0" rIns="0" bIns="0" anchor="t">
            <a:noAutofit/>
          </a:bodyPr>
          <a:lstStyle/>
          <a:p>
            <a:pPr algn="l">
              <a:lnSpc>
                <a:spcPct val="105000"/>
              </a:lnSpc>
              <a:buNone/>
              <a:defRPr sz="1350" b="0">
                <a:solidFill>
                  <a:srgbClr val="16191D"/>
                </a:solidFill>
                <a:latin typeface="Arial"/>
                <a:ea typeface="Arial"/>
                <a:cs typeface="Arial"/>
              </a:defRPr>
            </a:pPr>
            <a:r>
              <a:rPr lang="en-GB" sz="1350" b="0" noProof="0" dirty="0">
                <a:solidFill>
                  <a:srgbClr val="16191D"/>
                </a:solidFill>
                <a:latin typeface="Helvetica" pitchFamily="2" charset="0"/>
                <a:ea typeface="Arial"/>
                <a:cs typeface="Arial"/>
              </a:rPr>
              <a:t>Shower and sampling fluctuations</a:t>
            </a:r>
          </a:p>
          <a:p>
            <a:pPr algn="l">
              <a:lnSpc>
                <a:spcPct val="105000"/>
              </a:lnSpc>
              <a:spcBef>
                <a:spcPts val="600"/>
              </a:spcBef>
              <a:buNone/>
              <a:defRPr sz="1350" b="0">
                <a:solidFill>
                  <a:srgbClr val="16191D"/>
                </a:solidFill>
                <a:latin typeface="Arial"/>
                <a:ea typeface="Arial"/>
                <a:cs typeface="Arial"/>
              </a:defRPr>
            </a:pPr>
            <a:r>
              <a:rPr lang="en-GB" sz="1350" b="0" noProof="0" dirty="0">
                <a:solidFill>
                  <a:srgbClr val="16191D"/>
                </a:solidFill>
                <a:latin typeface="Helvetica" pitchFamily="2" charset="0"/>
                <a:ea typeface="Arial"/>
                <a:cs typeface="Arial"/>
              </a:rPr>
              <a:t>Dominates at intermediate energy</a:t>
            </a:r>
          </a:p>
        </p:txBody>
      </p:sp>
      <p:sp>
        <p:nvSpPr>
          <p:cNvPr id="15" name="term-accent-1">
            <a:extLst>
              <a:ext uri="{FF2B5EF4-FFF2-40B4-BE49-F238E27FC236}">
                <a16:creationId xmlns:a16="http://schemas.microsoft.com/office/drawing/2014/main" id="{011FC92D-4EB4-8572-9F64-E4C04A9E23CC}"/>
              </a:ext>
            </a:extLst>
          </p:cNvPr>
          <p:cNvSpPr>
            <a:spLocks noGrp="1"/>
          </p:cNvSpPr>
          <p:nvPr/>
        </p:nvSpPr>
        <p:spPr>
          <a:xfrm>
            <a:off x="3079175" y="3170961"/>
            <a:ext cx="47625" cy="1676400"/>
          </a:xfrm>
          <a:prstGeom prst="rect">
            <a:avLst/>
          </a:prstGeom>
          <a:solidFill>
            <a:srgbClr val="15A55A"/>
          </a:solidFill>
          <a:ln w="0">
            <a:solidFill>
              <a:srgbClr val="15A55A"/>
            </a:solidFill>
            <a:prstDash val="solid"/>
          </a:ln>
        </p:spPr>
        <p:txBody>
          <a:bodyPr/>
          <a:lstStyle/>
          <a:p>
            <a:endParaRPr lang="en-GB" noProof="0" dirty="0"/>
          </a:p>
        </p:txBody>
      </p:sp>
      <p:sp>
        <p:nvSpPr>
          <p:cNvPr id="16" name="term-title-1">
            <a:extLst>
              <a:ext uri="{FF2B5EF4-FFF2-40B4-BE49-F238E27FC236}">
                <a16:creationId xmlns:a16="http://schemas.microsoft.com/office/drawing/2014/main" id="{8A329FB1-12D8-3B54-5A12-BEE1C3A2E95D}"/>
              </a:ext>
            </a:extLst>
          </p:cNvPr>
          <p:cNvSpPr>
            <a:spLocks noGrp="1"/>
          </p:cNvSpPr>
          <p:nvPr/>
        </p:nvSpPr>
        <p:spPr>
          <a:xfrm>
            <a:off x="3250625" y="3142386"/>
            <a:ext cx="1962150" cy="285750"/>
          </a:xfrm>
          <a:prstGeom prst="rect">
            <a:avLst/>
          </a:prstGeom>
          <a:noFill/>
          <a:ln w="0">
            <a:noFill/>
            <a:prstDash val="solid"/>
          </a:ln>
        </p:spPr>
        <p:txBody>
          <a:bodyPr lIns="0" tIns="0" rIns="0" bIns="0" anchor="t">
            <a:noAutofit/>
          </a:bodyPr>
          <a:lstStyle/>
          <a:p>
            <a:pPr algn="l">
              <a:lnSpc>
                <a:spcPct val="100000"/>
              </a:lnSpc>
              <a:buNone/>
              <a:defRPr sz="1575" b="1">
                <a:solidFill>
                  <a:srgbClr val="15A55A"/>
                </a:solidFill>
                <a:latin typeface="Arial"/>
                <a:ea typeface="Arial"/>
                <a:cs typeface="Arial"/>
              </a:defRPr>
            </a:pPr>
            <a:r>
              <a:rPr lang="en-GB" sz="1575" b="1" noProof="0" dirty="0">
                <a:solidFill>
                  <a:srgbClr val="15A55A"/>
                </a:solidFill>
                <a:latin typeface="Helvetica" pitchFamily="2" charset="0"/>
                <a:ea typeface="Arial"/>
                <a:cs typeface="Arial"/>
              </a:rPr>
              <a:t>Constant term</a:t>
            </a:r>
          </a:p>
        </p:txBody>
      </p:sp>
      <p:sp>
        <p:nvSpPr>
          <p:cNvPr id="17" name="term-formula-1">
            <a:extLst>
              <a:ext uri="{FF2B5EF4-FFF2-40B4-BE49-F238E27FC236}">
                <a16:creationId xmlns:a16="http://schemas.microsoft.com/office/drawing/2014/main" id="{BA2775D6-78E3-00E2-5F55-2881A3E65049}"/>
              </a:ext>
            </a:extLst>
          </p:cNvPr>
          <p:cNvSpPr>
            <a:spLocks noGrp="1"/>
          </p:cNvSpPr>
          <p:nvPr/>
        </p:nvSpPr>
        <p:spPr>
          <a:xfrm>
            <a:off x="3250625" y="3466236"/>
            <a:ext cx="1962150" cy="400050"/>
          </a:xfrm>
          <a:prstGeom prst="rect">
            <a:avLst/>
          </a:prstGeom>
          <a:noFill/>
          <a:ln w="0">
            <a:noFill/>
            <a:prstDash val="solid"/>
          </a:ln>
        </p:spPr>
        <p:txBody>
          <a:bodyPr lIns="0" tIns="0" rIns="0" bIns="0" anchor="t">
            <a:noAutofit/>
          </a:bodyPr>
          <a:lstStyle/>
          <a:p>
            <a:pPr algn="l">
              <a:lnSpc>
                <a:spcPct val="100000"/>
              </a:lnSpc>
              <a:buNone/>
              <a:defRPr sz="2100" b="1">
                <a:solidFill>
                  <a:srgbClr val="15A55A"/>
                </a:solidFill>
                <a:latin typeface="Cambria Math"/>
                <a:ea typeface="Cambria Math"/>
                <a:cs typeface="Cambria Math"/>
              </a:defRPr>
            </a:pPr>
            <a:r>
              <a:rPr lang="en-GB" sz="2100" b="1" noProof="0" dirty="0">
                <a:solidFill>
                  <a:srgbClr val="15A55A"/>
                </a:solidFill>
                <a:latin typeface="Cambria Math"/>
                <a:ea typeface="Cambria Math"/>
                <a:cs typeface="Cambria Math"/>
              </a:rPr>
              <a:t>b</a:t>
            </a:r>
          </a:p>
        </p:txBody>
      </p:sp>
      <p:sp>
        <p:nvSpPr>
          <p:cNvPr id="18" name="term-body-1">
            <a:extLst>
              <a:ext uri="{FF2B5EF4-FFF2-40B4-BE49-F238E27FC236}">
                <a16:creationId xmlns:a16="http://schemas.microsoft.com/office/drawing/2014/main" id="{8477C22B-2E34-6D8F-4FF7-62E43D7C8248}"/>
              </a:ext>
            </a:extLst>
          </p:cNvPr>
          <p:cNvSpPr>
            <a:spLocks noGrp="1"/>
          </p:cNvSpPr>
          <p:nvPr/>
        </p:nvSpPr>
        <p:spPr>
          <a:xfrm>
            <a:off x="3250625" y="3932961"/>
            <a:ext cx="1962150" cy="914400"/>
          </a:xfrm>
          <a:prstGeom prst="rect">
            <a:avLst/>
          </a:prstGeom>
          <a:noFill/>
          <a:ln w="0">
            <a:noFill/>
            <a:prstDash val="solid"/>
          </a:ln>
        </p:spPr>
        <p:txBody>
          <a:bodyPr lIns="0" tIns="0" rIns="0" bIns="0" anchor="t">
            <a:noAutofit/>
          </a:bodyPr>
          <a:lstStyle/>
          <a:p>
            <a:pPr algn="l">
              <a:lnSpc>
                <a:spcPct val="105000"/>
              </a:lnSpc>
              <a:buNone/>
              <a:defRPr sz="1350" b="0">
                <a:solidFill>
                  <a:srgbClr val="16191D"/>
                </a:solidFill>
                <a:latin typeface="Arial"/>
                <a:ea typeface="Arial"/>
                <a:cs typeface="Arial"/>
              </a:defRPr>
            </a:pPr>
            <a:r>
              <a:rPr lang="en-GB" sz="1350" b="0" noProof="0" dirty="0">
                <a:solidFill>
                  <a:srgbClr val="16191D"/>
                </a:solidFill>
                <a:latin typeface="Helvetica" pitchFamily="2" charset="0"/>
                <a:ea typeface="Arial"/>
                <a:cs typeface="Arial"/>
              </a:rPr>
              <a:t>Calibration, non-uniformity and leakage</a:t>
            </a:r>
          </a:p>
          <a:p>
            <a:pPr algn="l">
              <a:lnSpc>
                <a:spcPct val="105000"/>
              </a:lnSpc>
              <a:spcBef>
                <a:spcPts val="600"/>
              </a:spcBef>
              <a:buNone/>
              <a:defRPr sz="1350" b="0">
                <a:solidFill>
                  <a:srgbClr val="16191D"/>
                </a:solidFill>
                <a:latin typeface="Arial"/>
                <a:ea typeface="Arial"/>
                <a:cs typeface="Arial"/>
              </a:defRPr>
            </a:pPr>
            <a:r>
              <a:rPr lang="en-GB" sz="1350" b="0" noProof="0" dirty="0">
                <a:solidFill>
                  <a:srgbClr val="16191D"/>
                </a:solidFill>
                <a:latin typeface="Helvetica" pitchFamily="2" charset="0"/>
                <a:ea typeface="Arial"/>
                <a:cs typeface="Arial"/>
              </a:rPr>
              <a:t>Dominates at high energy</a:t>
            </a:r>
          </a:p>
        </p:txBody>
      </p:sp>
      <p:sp>
        <p:nvSpPr>
          <p:cNvPr id="19" name="term-accent-2">
            <a:extLst>
              <a:ext uri="{FF2B5EF4-FFF2-40B4-BE49-F238E27FC236}">
                <a16:creationId xmlns:a16="http://schemas.microsoft.com/office/drawing/2014/main" id="{81BF2AC1-D185-7708-52F0-105F2929A42E}"/>
              </a:ext>
            </a:extLst>
          </p:cNvPr>
          <p:cNvSpPr>
            <a:spLocks noGrp="1"/>
          </p:cNvSpPr>
          <p:nvPr/>
        </p:nvSpPr>
        <p:spPr>
          <a:xfrm>
            <a:off x="5498525" y="3170961"/>
            <a:ext cx="47625" cy="1676400"/>
          </a:xfrm>
          <a:prstGeom prst="rect">
            <a:avLst/>
          </a:prstGeom>
          <a:solidFill>
            <a:srgbClr val="E14B3B"/>
          </a:solidFill>
          <a:ln w="0">
            <a:solidFill>
              <a:srgbClr val="E14B3B"/>
            </a:solidFill>
            <a:prstDash val="solid"/>
          </a:ln>
        </p:spPr>
        <p:txBody>
          <a:bodyPr/>
          <a:lstStyle/>
          <a:p>
            <a:endParaRPr lang="en-GB" noProof="0" dirty="0"/>
          </a:p>
        </p:txBody>
      </p:sp>
      <p:sp>
        <p:nvSpPr>
          <p:cNvPr id="20" name="term-title-2">
            <a:extLst>
              <a:ext uri="{FF2B5EF4-FFF2-40B4-BE49-F238E27FC236}">
                <a16:creationId xmlns:a16="http://schemas.microsoft.com/office/drawing/2014/main" id="{1282CC30-5CEF-9C47-B6A8-742AC382772C}"/>
              </a:ext>
            </a:extLst>
          </p:cNvPr>
          <p:cNvSpPr>
            <a:spLocks noGrp="1"/>
          </p:cNvSpPr>
          <p:nvPr/>
        </p:nvSpPr>
        <p:spPr>
          <a:xfrm>
            <a:off x="5669975" y="3142386"/>
            <a:ext cx="1962150" cy="285750"/>
          </a:xfrm>
          <a:prstGeom prst="rect">
            <a:avLst/>
          </a:prstGeom>
          <a:noFill/>
          <a:ln w="0">
            <a:noFill/>
            <a:prstDash val="solid"/>
          </a:ln>
        </p:spPr>
        <p:txBody>
          <a:bodyPr lIns="0" tIns="0" rIns="0" bIns="0" anchor="t">
            <a:noAutofit/>
          </a:bodyPr>
          <a:lstStyle/>
          <a:p>
            <a:pPr algn="l">
              <a:lnSpc>
                <a:spcPct val="100000"/>
              </a:lnSpc>
              <a:buNone/>
              <a:defRPr sz="1575" b="1">
                <a:solidFill>
                  <a:srgbClr val="E14B3B"/>
                </a:solidFill>
                <a:latin typeface="Arial"/>
                <a:ea typeface="Arial"/>
                <a:cs typeface="Arial"/>
              </a:defRPr>
            </a:pPr>
            <a:r>
              <a:rPr lang="en-GB" sz="1575" b="1" noProof="0" dirty="0">
                <a:solidFill>
                  <a:srgbClr val="E14B3B"/>
                </a:solidFill>
                <a:latin typeface="Helvetica" pitchFamily="2" charset="0"/>
                <a:ea typeface="Arial"/>
                <a:cs typeface="Arial"/>
              </a:rPr>
              <a:t>Noise term</a:t>
            </a:r>
          </a:p>
        </p:txBody>
      </p:sp>
      <p:sp>
        <p:nvSpPr>
          <p:cNvPr id="21" name="term-formula-2">
            <a:extLst>
              <a:ext uri="{FF2B5EF4-FFF2-40B4-BE49-F238E27FC236}">
                <a16:creationId xmlns:a16="http://schemas.microsoft.com/office/drawing/2014/main" id="{BF14BB3E-CAD5-B172-E92B-168F9F936EAD}"/>
              </a:ext>
            </a:extLst>
          </p:cNvPr>
          <p:cNvSpPr>
            <a:spLocks noGrp="1"/>
          </p:cNvSpPr>
          <p:nvPr/>
        </p:nvSpPr>
        <p:spPr>
          <a:xfrm>
            <a:off x="5669975" y="3466236"/>
            <a:ext cx="1962150" cy="400050"/>
          </a:xfrm>
          <a:prstGeom prst="rect">
            <a:avLst/>
          </a:prstGeom>
          <a:noFill/>
          <a:ln w="0">
            <a:noFill/>
            <a:prstDash val="solid"/>
          </a:ln>
        </p:spPr>
        <p:txBody>
          <a:bodyPr lIns="0" tIns="0" rIns="0" bIns="0" anchor="t">
            <a:noAutofit/>
          </a:bodyPr>
          <a:lstStyle/>
          <a:p>
            <a:pPr algn="l">
              <a:lnSpc>
                <a:spcPct val="100000"/>
              </a:lnSpc>
              <a:buNone/>
              <a:defRPr sz="2100" b="1">
                <a:solidFill>
                  <a:srgbClr val="E14B3B"/>
                </a:solidFill>
                <a:latin typeface="Cambria Math"/>
                <a:ea typeface="Cambria Math"/>
                <a:cs typeface="Cambria Math"/>
              </a:defRPr>
            </a:pPr>
            <a:r>
              <a:rPr lang="en-GB" sz="2100" b="1" noProof="0" dirty="0">
                <a:solidFill>
                  <a:srgbClr val="E14B3B"/>
                </a:solidFill>
                <a:latin typeface="Cambria Math"/>
                <a:ea typeface="Cambria Math"/>
                <a:cs typeface="Cambria Math"/>
              </a:rPr>
              <a:t>c/E</a:t>
            </a:r>
          </a:p>
        </p:txBody>
      </p:sp>
      <p:sp>
        <p:nvSpPr>
          <p:cNvPr id="22" name="term-body-2">
            <a:extLst>
              <a:ext uri="{FF2B5EF4-FFF2-40B4-BE49-F238E27FC236}">
                <a16:creationId xmlns:a16="http://schemas.microsoft.com/office/drawing/2014/main" id="{5C7A682E-8750-F503-2AD0-65CEA4ACF131}"/>
              </a:ext>
            </a:extLst>
          </p:cNvPr>
          <p:cNvSpPr>
            <a:spLocks noGrp="1"/>
          </p:cNvSpPr>
          <p:nvPr/>
        </p:nvSpPr>
        <p:spPr>
          <a:xfrm>
            <a:off x="5669975" y="3932961"/>
            <a:ext cx="1962150" cy="914400"/>
          </a:xfrm>
          <a:prstGeom prst="rect">
            <a:avLst/>
          </a:prstGeom>
          <a:noFill/>
          <a:ln w="0">
            <a:noFill/>
            <a:prstDash val="solid"/>
          </a:ln>
        </p:spPr>
        <p:txBody>
          <a:bodyPr lIns="0" tIns="0" rIns="0" bIns="0" anchor="t">
            <a:noAutofit/>
          </a:bodyPr>
          <a:lstStyle/>
          <a:p>
            <a:pPr algn="l">
              <a:lnSpc>
                <a:spcPct val="105000"/>
              </a:lnSpc>
              <a:buNone/>
              <a:defRPr sz="1350" b="0">
                <a:solidFill>
                  <a:srgbClr val="16191D"/>
                </a:solidFill>
                <a:latin typeface="Arial"/>
                <a:ea typeface="Arial"/>
                <a:cs typeface="Arial"/>
              </a:defRPr>
            </a:pPr>
            <a:r>
              <a:rPr lang="en-GB" sz="1350" b="0" noProof="0" dirty="0">
                <a:solidFill>
                  <a:srgbClr val="16191D"/>
                </a:solidFill>
                <a:latin typeface="Helvetica" pitchFamily="2" charset="0"/>
                <a:ea typeface="Arial"/>
                <a:cs typeface="Arial"/>
              </a:rPr>
              <a:t>Electronics and pileup noise</a:t>
            </a:r>
          </a:p>
          <a:p>
            <a:pPr algn="l">
              <a:lnSpc>
                <a:spcPct val="105000"/>
              </a:lnSpc>
              <a:spcBef>
                <a:spcPts val="600"/>
              </a:spcBef>
              <a:buNone/>
              <a:defRPr sz="1350" b="0">
                <a:solidFill>
                  <a:srgbClr val="16191D"/>
                </a:solidFill>
                <a:latin typeface="Arial"/>
                <a:ea typeface="Arial"/>
                <a:cs typeface="Arial"/>
              </a:defRPr>
            </a:pPr>
            <a:r>
              <a:rPr lang="en-GB" sz="1350" b="0" noProof="0" dirty="0">
                <a:solidFill>
                  <a:srgbClr val="16191D"/>
                </a:solidFill>
                <a:latin typeface="Helvetica" pitchFamily="2" charset="0"/>
                <a:ea typeface="Arial"/>
                <a:cs typeface="Arial"/>
              </a:rPr>
              <a:t>Dominates at low energy</a:t>
            </a:r>
          </a:p>
        </p:txBody>
      </p:sp>
      <p:sp>
        <p:nvSpPr>
          <p:cNvPr id="23" name="comparison-heading">
            <a:extLst>
              <a:ext uri="{FF2B5EF4-FFF2-40B4-BE49-F238E27FC236}">
                <a16:creationId xmlns:a16="http://schemas.microsoft.com/office/drawing/2014/main" id="{9A7F91F7-4CE2-22CB-2AEE-3A006073E519}"/>
              </a:ext>
            </a:extLst>
          </p:cNvPr>
          <p:cNvSpPr>
            <a:spLocks noGrp="1"/>
          </p:cNvSpPr>
          <p:nvPr/>
        </p:nvSpPr>
        <p:spPr>
          <a:xfrm>
            <a:off x="715245" y="5138985"/>
            <a:ext cx="3476625" cy="266700"/>
          </a:xfrm>
          <a:prstGeom prst="rect">
            <a:avLst/>
          </a:prstGeom>
          <a:noFill/>
          <a:ln w="0">
            <a:noFill/>
            <a:prstDash val="solid"/>
          </a:ln>
        </p:spPr>
        <p:txBody>
          <a:bodyPr lIns="0" tIns="0" rIns="0" bIns="0" anchor="t">
            <a:noAutofit/>
          </a:bodyPr>
          <a:lstStyle/>
          <a:p>
            <a:pPr algn="l">
              <a:lnSpc>
                <a:spcPct val="100000"/>
              </a:lnSpc>
              <a:buNone/>
              <a:defRPr sz="1500" b="1">
                <a:solidFill>
                  <a:srgbClr val="17324D"/>
                </a:solidFill>
                <a:latin typeface="Arial"/>
                <a:ea typeface="Arial"/>
                <a:cs typeface="Arial"/>
              </a:defRPr>
            </a:pPr>
            <a:r>
              <a:rPr lang="en-GB" sz="1500" b="1" noProof="0" dirty="0">
                <a:solidFill>
                  <a:srgbClr val="17324D"/>
                </a:solidFill>
                <a:latin typeface="Arial"/>
                <a:ea typeface="Arial"/>
                <a:cs typeface="Arial"/>
              </a:rPr>
              <a:t>Representative EM performance:</a:t>
            </a:r>
          </a:p>
        </p:txBody>
      </p:sp>
      <p:sp>
        <p:nvSpPr>
          <p:cNvPr id="24" name="comparison-copy">
            <a:extLst>
              <a:ext uri="{FF2B5EF4-FFF2-40B4-BE49-F238E27FC236}">
                <a16:creationId xmlns:a16="http://schemas.microsoft.com/office/drawing/2014/main" id="{BFBCDCEF-9060-14D3-57E9-52BD8E6AE1D5}"/>
              </a:ext>
            </a:extLst>
          </p:cNvPr>
          <p:cNvSpPr>
            <a:spLocks noGrp="1"/>
          </p:cNvSpPr>
          <p:nvPr/>
        </p:nvSpPr>
        <p:spPr>
          <a:xfrm>
            <a:off x="3902265" y="5158039"/>
            <a:ext cx="4570653" cy="685800"/>
          </a:xfrm>
          <a:prstGeom prst="rect">
            <a:avLst/>
          </a:prstGeom>
          <a:noFill/>
          <a:ln w="0">
            <a:noFill/>
            <a:prstDash val="solid"/>
          </a:ln>
        </p:spPr>
        <p:txBody>
          <a:bodyPr lIns="0" tIns="0" rIns="0" bIns="0" anchor="t">
            <a:noAutofit/>
          </a:bodyPr>
          <a:lstStyle/>
          <a:p>
            <a:pPr algn="l">
              <a:lnSpc>
                <a:spcPct val="100000"/>
              </a:lnSpc>
              <a:buNone/>
              <a:tabLst>
                <a:tab pos="2033588" algn="l"/>
              </a:tabLst>
              <a:defRPr sz="1350" b="0">
                <a:solidFill>
                  <a:srgbClr val="16191D"/>
                </a:solidFill>
                <a:latin typeface="Arial"/>
                <a:ea typeface="Arial"/>
                <a:cs typeface="Arial"/>
              </a:defRPr>
            </a:pPr>
            <a:r>
              <a:rPr lang="en-GB" sz="1400" noProof="0" dirty="0">
                <a:solidFill>
                  <a:srgbClr val="16191D"/>
                </a:solidFill>
                <a:latin typeface="Helvetica" pitchFamily="2" charset="0"/>
                <a:ea typeface="Arial"/>
                <a:cs typeface="Arial"/>
              </a:rPr>
              <a:t>ATLAS Pb/LAr sampling</a:t>
            </a:r>
            <a:r>
              <a:rPr lang="en-GB" sz="1400" b="0" noProof="0" dirty="0">
                <a:solidFill>
                  <a:srgbClr val="16191D"/>
                </a:solidFill>
                <a:latin typeface="Helvetica" pitchFamily="2" charset="0"/>
                <a:ea typeface="Arial"/>
                <a:cs typeface="Arial"/>
              </a:rPr>
              <a:t>: 	</a:t>
            </a:r>
            <a:r>
              <a:rPr lang="en-GB" sz="1400" b="0" noProof="0" dirty="0">
                <a:solidFill>
                  <a:srgbClr val="0070C0"/>
                </a:solidFill>
                <a:latin typeface="Helvetica" pitchFamily="2" charset="0"/>
                <a:ea typeface="Arial"/>
                <a:cs typeface="Arial"/>
              </a:rPr>
              <a:t>10</a:t>
            </a:r>
            <a:r>
              <a:rPr lang="en-GB" sz="1400" noProof="0" dirty="0">
                <a:solidFill>
                  <a:srgbClr val="0070C0"/>
                </a:solidFill>
                <a:latin typeface="Helvetica" pitchFamily="2" charset="0"/>
                <a:ea typeface="Arial"/>
                <a:cs typeface="Arial"/>
              </a:rPr>
              <a:t>~</a:t>
            </a:r>
            <a:r>
              <a:rPr lang="en-GB" sz="1400" b="0" noProof="0" dirty="0">
                <a:solidFill>
                  <a:srgbClr val="0070C0"/>
                </a:solidFill>
                <a:latin typeface="Helvetica" pitchFamily="2" charset="0"/>
                <a:ea typeface="Arial"/>
                <a:cs typeface="Arial"/>
              </a:rPr>
              <a:t>12% / √E </a:t>
            </a:r>
            <a:r>
              <a:rPr lang="en-GB" sz="1200" b="0" noProof="0" dirty="0">
                <a:solidFill>
                  <a:srgbClr val="16191D"/>
                </a:solidFill>
                <a:latin typeface="Helvetica" pitchFamily="2" charset="0"/>
                <a:ea typeface="Arial"/>
                <a:cs typeface="Arial"/>
              </a:rPr>
              <a:t>⊕</a:t>
            </a:r>
            <a:r>
              <a:rPr lang="en-GB" sz="1400" b="0" noProof="0" dirty="0">
                <a:solidFill>
                  <a:srgbClr val="16191D"/>
                </a:solidFill>
                <a:latin typeface="Helvetica" pitchFamily="2" charset="0"/>
                <a:ea typeface="Arial"/>
                <a:cs typeface="Arial"/>
              </a:rPr>
              <a:t> </a:t>
            </a:r>
            <a:r>
              <a:rPr lang="en-GB" sz="1400" b="0" noProof="0" dirty="0">
                <a:solidFill>
                  <a:srgbClr val="0EA34D"/>
                </a:solidFill>
                <a:latin typeface="Helvetica" pitchFamily="2" charset="0"/>
                <a:ea typeface="Arial"/>
                <a:cs typeface="Arial"/>
              </a:rPr>
              <a:t>0.2–0.35%</a:t>
            </a:r>
          </a:p>
          <a:p>
            <a:pPr algn="l">
              <a:lnSpc>
                <a:spcPct val="100000"/>
              </a:lnSpc>
              <a:spcBef>
                <a:spcPts val="300"/>
              </a:spcBef>
              <a:buNone/>
              <a:tabLst>
                <a:tab pos="2033588" algn="l"/>
              </a:tabLst>
              <a:defRPr sz="1350" b="0">
                <a:solidFill>
                  <a:srgbClr val="16191D"/>
                </a:solidFill>
                <a:latin typeface="Arial"/>
                <a:ea typeface="Arial"/>
                <a:cs typeface="Arial"/>
              </a:defRPr>
            </a:pPr>
            <a:r>
              <a:rPr lang="en-GB" sz="1400" noProof="0" dirty="0">
                <a:solidFill>
                  <a:srgbClr val="16191D"/>
                </a:solidFill>
                <a:latin typeface="Helvetica" pitchFamily="2" charset="0"/>
                <a:ea typeface="Arial"/>
                <a:cs typeface="Arial"/>
              </a:rPr>
              <a:t>CMS PbWO</a:t>
            </a:r>
            <a:r>
              <a:rPr lang="en-GB" sz="1400" baseline="-25000" noProof="0" dirty="0">
                <a:solidFill>
                  <a:srgbClr val="16191D"/>
                </a:solidFill>
                <a:latin typeface="Helvetica" pitchFamily="2" charset="0"/>
                <a:ea typeface="Arial"/>
                <a:cs typeface="Arial"/>
              </a:rPr>
              <a:t>4</a:t>
            </a:r>
            <a:r>
              <a:rPr lang="en-GB" sz="1400" noProof="0" dirty="0">
                <a:solidFill>
                  <a:srgbClr val="16191D"/>
                </a:solidFill>
                <a:latin typeface="Helvetica" pitchFamily="2" charset="0"/>
                <a:ea typeface="Arial"/>
                <a:cs typeface="Arial"/>
              </a:rPr>
              <a:t> crystals</a:t>
            </a:r>
            <a:r>
              <a:rPr lang="en-GB" sz="1400" b="0" noProof="0" dirty="0">
                <a:solidFill>
                  <a:srgbClr val="16191D"/>
                </a:solidFill>
                <a:latin typeface="Helvetica" pitchFamily="2" charset="0"/>
                <a:ea typeface="Arial"/>
                <a:cs typeface="Arial"/>
              </a:rPr>
              <a:t>:  </a:t>
            </a:r>
            <a:r>
              <a:rPr lang="en-GB" sz="1400" noProof="0" dirty="0">
                <a:solidFill>
                  <a:srgbClr val="16191D"/>
                </a:solidFill>
                <a:latin typeface="Helvetica" pitchFamily="2" charset="0"/>
                <a:ea typeface="Arial"/>
                <a:cs typeface="Arial"/>
              </a:rPr>
              <a:t>	</a:t>
            </a:r>
            <a:r>
              <a:rPr lang="en-GB" sz="1400" noProof="0" dirty="0">
                <a:solidFill>
                  <a:srgbClr val="0070C0"/>
                </a:solidFill>
                <a:latin typeface="Helvetica" pitchFamily="2" charset="0"/>
                <a:ea typeface="Arial"/>
                <a:cs typeface="Arial"/>
              </a:rPr>
              <a:t>3~5.5</a:t>
            </a:r>
            <a:r>
              <a:rPr lang="en-GB" sz="1400" b="0" noProof="0" dirty="0">
                <a:solidFill>
                  <a:srgbClr val="0070C0"/>
                </a:solidFill>
                <a:latin typeface="Helvetica" pitchFamily="2" charset="0"/>
                <a:ea typeface="Arial"/>
                <a:cs typeface="Arial"/>
              </a:rPr>
              <a:t>% / √E </a:t>
            </a:r>
            <a:r>
              <a:rPr lang="en-GB" sz="1200" b="0" noProof="0" dirty="0">
                <a:solidFill>
                  <a:srgbClr val="16191D"/>
                </a:solidFill>
                <a:latin typeface="Helvetica" pitchFamily="2" charset="0"/>
                <a:ea typeface="Arial"/>
                <a:cs typeface="Arial"/>
              </a:rPr>
              <a:t>⊕</a:t>
            </a:r>
            <a:r>
              <a:rPr lang="en-GB" sz="1400" b="0" noProof="0" dirty="0">
                <a:solidFill>
                  <a:srgbClr val="16191D"/>
                </a:solidFill>
                <a:latin typeface="Helvetica" pitchFamily="2" charset="0"/>
                <a:ea typeface="Arial"/>
                <a:cs typeface="Arial"/>
              </a:rPr>
              <a:t> </a:t>
            </a:r>
            <a:r>
              <a:rPr lang="en-GB" sz="1400" b="0" noProof="0" dirty="0">
                <a:solidFill>
                  <a:srgbClr val="0EA34D"/>
                </a:solidFill>
                <a:latin typeface="Helvetica" pitchFamily="2" charset="0"/>
                <a:ea typeface="Arial"/>
                <a:cs typeface="Arial"/>
              </a:rPr>
              <a:t>0.5%</a:t>
            </a:r>
          </a:p>
        </p:txBody>
      </p:sp>
      <p:sp>
        <p:nvSpPr>
          <p:cNvPr id="26" name="takeaway-band">
            <a:extLst>
              <a:ext uri="{FF2B5EF4-FFF2-40B4-BE49-F238E27FC236}">
                <a16:creationId xmlns:a16="http://schemas.microsoft.com/office/drawing/2014/main" id="{395562B4-8CE3-DF5A-BF8C-80CFA1EDD21A}"/>
              </a:ext>
            </a:extLst>
          </p:cNvPr>
          <p:cNvSpPr>
            <a:spLocks noGrp="1"/>
          </p:cNvSpPr>
          <p:nvPr/>
        </p:nvSpPr>
        <p:spPr>
          <a:xfrm>
            <a:off x="659825" y="5934945"/>
            <a:ext cx="10791825" cy="552450"/>
          </a:xfrm>
          <a:prstGeom prst="roundRect">
            <a:avLst>
              <a:gd name="adj" fmla="val 13793"/>
            </a:avLst>
          </a:prstGeom>
          <a:solidFill>
            <a:srgbClr val="EAF4FA"/>
          </a:solidFill>
          <a:ln w="9525">
            <a:solidFill>
              <a:srgbClr val="BBD8E8"/>
            </a:solidFill>
            <a:prstDash val="solid"/>
          </a:ln>
        </p:spPr>
        <p:txBody>
          <a:bodyPr/>
          <a:lstStyle/>
          <a:p>
            <a:endParaRPr lang="en-GB" noProof="0" dirty="0"/>
          </a:p>
        </p:txBody>
      </p:sp>
      <mc:AlternateContent xmlns:mc="http://schemas.openxmlformats.org/markup-compatibility/2006">
        <mc:Choice xmlns:a14="http://schemas.microsoft.com/office/drawing/2010/main" Requires="a14">
          <p:sp>
            <p:nvSpPr>
              <p:cNvPr id="27" name="takeaway">
                <a:extLst>
                  <a:ext uri="{FF2B5EF4-FFF2-40B4-BE49-F238E27FC236}">
                    <a16:creationId xmlns:a16="http://schemas.microsoft.com/office/drawing/2014/main" id="{2230E974-9ECB-0DEF-18F5-524337D7504B}"/>
                  </a:ext>
                </a:extLst>
              </p:cNvPr>
              <p:cNvSpPr>
                <a:spLocks noGrp="1"/>
              </p:cNvSpPr>
              <p:nvPr/>
            </p:nvSpPr>
            <p:spPr>
              <a:xfrm>
                <a:off x="869375" y="6060451"/>
                <a:ext cx="10382250" cy="266700"/>
              </a:xfrm>
              <a:prstGeom prst="rect">
                <a:avLst/>
              </a:prstGeom>
              <a:noFill/>
              <a:ln w="0">
                <a:noFill/>
                <a:prstDash val="solid"/>
              </a:ln>
            </p:spPr>
            <p:txBody>
              <a:bodyPr lIns="0" tIns="0" rIns="0" bIns="0" anchor="ctr">
                <a:noAutofit/>
              </a:bodyPr>
              <a:lstStyle/>
              <a:p>
                <a:pPr algn="ctr">
                  <a:lnSpc>
                    <a:spcPct val="100000"/>
                  </a:lnSpc>
                  <a:buNone/>
                  <a:defRPr sz="1575" b="0">
                    <a:solidFill>
                      <a:srgbClr val="16191D"/>
                    </a:solidFill>
                    <a:latin typeface="Arial"/>
                    <a:ea typeface="Arial"/>
                    <a:cs typeface="Arial"/>
                  </a:defRPr>
                </a:pPr>
                <a:r>
                  <a:rPr lang="en-GB" sz="1575" b="0" noProof="0" dirty="0">
                    <a:solidFill>
                      <a:srgbClr val="16191D"/>
                    </a:solidFill>
                    <a:latin typeface="Arial"/>
                    <a:ea typeface="Arial"/>
                    <a:cs typeface="Arial"/>
                  </a:rPr>
                  <a:t>Takeaway: precision improves as </a:t>
                </a:r>
                <a14:m>
                  <m:oMath xmlns:m="http://schemas.openxmlformats.org/officeDocument/2006/math">
                    <m:r>
                      <a:rPr lang="en-GB" sz="1575" b="0" i="1" noProof="0" smtClean="0">
                        <a:solidFill>
                          <a:srgbClr val="16191D"/>
                        </a:solidFill>
                        <a:latin typeface="Cambria Math" panose="02040503050406030204" pitchFamily="18" charset="0"/>
                        <a:ea typeface="Arial"/>
                        <a:cs typeface="Arial"/>
                      </a:rPr>
                      <m:t>1/√</m:t>
                    </m:r>
                    <m:r>
                      <a:rPr lang="en-GB" sz="1575" b="0" i="1" noProof="0" smtClean="0">
                        <a:solidFill>
                          <a:srgbClr val="16191D"/>
                        </a:solidFill>
                        <a:latin typeface="Cambria Math" panose="02040503050406030204" pitchFamily="18" charset="0"/>
                        <a:ea typeface="Arial"/>
                        <a:cs typeface="Arial"/>
                      </a:rPr>
                      <m:t>𝐸</m:t>
                    </m:r>
                  </m:oMath>
                </a14:m>
                <a:r>
                  <a:rPr lang="en-GB" sz="1575" b="0" noProof="0" dirty="0">
                    <a:solidFill>
                      <a:srgbClr val="16191D"/>
                    </a:solidFill>
                    <a:latin typeface="Arial"/>
                    <a:ea typeface="Arial"/>
                    <a:cs typeface="Arial"/>
                  </a:rPr>
                  <a:t> until calibration, uniformity and leakage set a constant-term floor</a:t>
                </a:r>
              </a:p>
            </p:txBody>
          </p:sp>
        </mc:Choice>
        <mc:Fallback>
          <p:sp>
            <p:nvSpPr>
              <p:cNvPr id="27" name="takeaway">
                <a:extLst>
                  <a:ext uri="{FF2B5EF4-FFF2-40B4-BE49-F238E27FC236}">
                    <a16:creationId xmlns:a16="http://schemas.microsoft.com/office/drawing/2014/main" id="{2230E974-9ECB-0DEF-18F5-524337D7504B}"/>
                  </a:ext>
                </a:extLst>
              </p:cNvPr>
              <p:cNvSpPr>
                <a:spLocks noGrp="1" noRot="1" noChangeAspect="1" noMove="1" noResize="1" noEditPoints="1" noAdjustHandles="1" noChangeArrowheads="1" noChangeShapeType="1" noTextEdit="1"/>
              </p:cNvSpPr>
              <p:nvPr/>
            </p:nvSpPr>
            <p:spPr>
              <a:xfrm>
                <a:off x="869375" y="6060451"/>
                <a:ext cx="10382250" cy="266700"/>
              </a:xfrm>
              <a:prstGeom prst="rect">
                <a:avLst/>
              </a:prstGeom>
              <a:blipFill>
                <a:blip r:embed="rId3"/>
                <a:stretch>
                  <a:fillRect t="-13636" b="-45455"/>
                </a:stretch>
              </a:blipFill>
              <a:ln w="0">
                <a:noFill/>
                <a:prstDash val="soli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59567074-075F-62DC-A8D5-62EC688237E2}"/>
                  </a:ext>
                </a:extLst>
              </p:cNvPr>
              <p:cNvSpPr txBox="1"/>
              <p:nvPr/>
            </p:nvSpPr>
            <p:spPr>
              <a:xfrm>
                <a:off x="2197880" y="2036674"/>
                <a:ext cx="5112990" cy="665439"/>
              </a:xfrm>
              <a:prstGeom prst="rect">
                <a:avLst/>
              </a:prstGeom>
              <a:noFill/>
            </p:spPr>
            <p:txBody>
              <a:bodyPr wrap="square" rtlCol="0">
                <a:spAutoFit/>
              </a:bodyPr>
              <a:lstStyle/>
              <a:p>
                <a:pPr>
                  <a:spcBef>
                    <a:spcPts val="1200"/>
                  </a:spcBef>
                </a:pPr>
                <a14:m>
                  <m:oMath xmlns:m="http://schemas.openxmlformats.org/officeDocument/2006/math">
                    <m:f>
                      <m:fPr>
                        <m:ctrlPr>
                          <a:rPr lang="en-GB" sz="2400" i="1" noProof="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ctrlPr>
                      </m:fPr>
                      <m:num>
                        <m:r>
                          <a:rPr lang="en-GB" sz="2400" i="1" noProof="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𝜎</m:t>
                        </m:r>
                        <m:r>
                          <a:rPr lang="en-GB" sz="2400" i="1" noProof="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r>
                          <a:rPr lang="en-GB" sz="2400" i="1" noProof="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𝐸</m:t>
                        </m:r>
                        <m:r>
                          <a:rPr lang="en-GB" sz="2400" i="1" noProof="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num>
                      <m:den>
                        <m:r>
                          <a:rPr lang="en-GB" sz="2400" b="0" i="1" noProof="0" smtClean="0">
                            <a:solidFill>
                              <a:prstClr val="black"/>
                            </a:solidFill>
                            <a:latin typeface="Cambria Math" panose="02040503050406030204" pitchFamily="18" charset="0"/>
                            <a:sym typeface="Wingdings" pitchFamily="2" charset="2"/>
                          </a:rPr>
                          <m:t>𝐸</m:t>
                        </m:r>
                      </m:den>
                    </m:f>
                  </m:oMath>
                </a14:m>
                <a:r>
                  <a:rPr lang="en-GB" sz="2800" noProof="0" dirty="0">
                    <a:solidFill>
                      <a:prstClr val="black"/>
                    </a:solidFill>
                    <a:latin typeface="Cambria" panose="02040503050406030204" pitchFamily="18" charset="0"/>
                    <a:sym typeface="Wingdings" pitchFamily="2" charset="2"/>
                  </a:rPr>
                  <a:t> </a:t>
                </a:r>
                <a14:m>
                  <m:oMath xmlns:m="http://schemas.openxmlformats.org/officeDocument/2006/math">
                    <m:r>
                      <a:rPr lang="en-GB" i="1" noProof="0" smtClean="0">
                        <a:solidFill>
                          <a:prstClr val="black"/>
                        </a:solidFill>
                        <a:latin typeface="Cambria Math" panose="02040503050406030204" pitchFamily="18" charset="0"/>
                        <a:sym typeface="Wingdings" pitchFamily="2" charset="2"/>
                      </a:rPr>
                      <m:t>= </m:t>
                    </m:r>
                  </m:oMath>
                </a14:m>
                <a:r>
                  <a:rPr lang="en-GB" sz="2000" noProof="0" dirty="0">
                    <a:solidFill>
                      <a:prstClr val="black"/>
                    </a:solidFill>
                    <a:latin typeface="Cambria" panose="02040503050406030204" pitchFamily="18" charset="0"/>
                    <a:sym typeface="Wingdings" pitchFamily="2" charset="2"/>
                  </a:rPr>
                  <a:t> </a:t>
                </a:r>
                <a14:m>
                  <m:oMath xmlns:m="http://schemas.openxmlformats.org/officeDocument/2006/math">
                    <m:f>
                      <m:fPr>
                        <m:ctrlPr>
                          <a:rPr lang="en-GB" sz="2400" i="1" noProof="0" smtClean="0">
                            <a:solidFill>
                              <a:srgbClr val="0070C0"/>
                            </a:solidFill>
                            <a:latin typeface="Cambria Math" panose="02040503050406030204" pitchFamily="18" charset="0"/>
                            <a:sym typeface="Wingdings" pitchFamily="2" charset="2"/>
                          </a:rPr>
                        </m:ctrlPr>
                      </m:fPr>
                      <m:num>
                        <m:r>
                          <a:rPr lang="en-GB" sz="2400" i="1" noProof="0" smtClean="0">
                            <a:solidFill>
                              <a:srgbClr val="0070C0"/>
                            </a:solidFill>
                            <a:latin typeface="Cambria Math" panose="02040503050406030204" pitchFamily="18" charset="0"/>
                            <a:sym typeface="Wingdings" pitchFamily="2" charset="2"/>
                          </a:rPr>
                          <m:t>𝑎</m:t>
                        </m:r>
                      </m:num>
                      <m:den>
                        <m:rad>
                          <m:radPr>
                            <m:degHide m:val="on"/>
                            <m:ctrlPr>
                              <a:rPr lang="en-GB" sz="2400" i="1" noProof="0" smtClean="0">
                                <a:solidFill>
                                  <a:srgbClr val="0070C0"/>
                                </a:solidFill>
                                <a:latin typeface="Cambria Math" panose="02040503050406030204" pitchFamily="18" charset="0"/>
                                <a:sym typeface="Wingdings" pitchFamily="2" charset="2"/>
                              </a:rPr>
                            </m:ctrlPr>
                          </m:radPr>
                          <m:deg/>
                          <m:e>
                            <m:r>
                              <a:rPr lang="en-GB" sz="2400" i="1" noProof="0" smtClean="0">
                                <a:solidFill>
                                  <a:srgbClr val="0070C0"/>
                                </a:solidFill>
                                <a:latin typeface="Cambria Math" panose="02040503050406030204" pitchFamily="18" charset="0"/>
                                <a:sym typeface="Wingdings" pitchFamily="2" charset="2"/>
                              </a:rPr>
                              <m:t>𝐸</m:t>
                            </m:r>
                            <m:r>
                              <a:rPr lang="en-GB" sz="2400" noProof="0" smtClean="0">
                                <a:solidFill>
                                  <a:srgbClr val="0070C0"/>
                                </a:solidFill>
                                <a:latin typeface="Cambria Math" panose="02040503050406030204" pitchFamily="18" charset="0"/>
                                <a:sym typeface="Wingdings" pitchFamily="2" charset="2"/>
                              </a:rPr>
                              <m:t> [</m:t>
                            </m:r>
                            <m:r>
                              <m:rPr>
                                <m:sty m:val="p"/>
                              </m:rPr>
                              <a:rPr lang="en-GB" sz="2400" noProof="0" smtClean="0">
                                <a:solidFill>
                                  <a:srgbClr val="0070C0"/>
                                </a:solidFill>
                                <a:latin typeface="Cambria Math" panose="02040503050406030204" pitchFamily="18" charset="0"/>
                                <a:sym typeface="Wingdings" pitchFamily="2" charset="2"/>
                              </a:rPr>
                              <m:t>GeV</m:t>
                            </m:r>
                            <m:r>
                              <a:rPr lang="en-GB" sz="2400" noProof="0" smtClean="0">
                                <a:solidFill>
                                  <a:srgbClr val="0070C0"/>
                                </a:solidFill>
                                <a:latin typeface="Cambria Math" panose="02040503050406030204" pitchFamily="18" charset="0"/>
                                <a:sym typeface="Wingdings" pitchFamily="2" charset="2"/>
                              </a:rPr>
                              <m:t>]</m:t>
                            </m:r>
                          </m:e>
                        </m:rad>
                      </m:den>
                    </m:f>
                  </m:oMath>
                </a14:m>
                <a:r>
                  <a:rPr lang="en-GB" sz="2000" noProof="0" dirty="0">
                    <a:solidFill>
                      <a:prstClr val="black"/>
                    </a:solidFill>
                    <a:latin typeface="Cambria" panose="02040503050406030204" pitchFamily="18" charset="0"/>
                    <a:sym typeface="Wingdings" pitchFamily="2" charset="2"/>
                  </a:rPr>
                  <a:t>  </a:t>
                </a:r>
                <a14:m>
                  <m:oMath xmlns:m="http://schemas.openxmlformats.org/officeDocument/2006/math">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m:t>
                    </m:r>
                  </m:oMath>
                </a14:m>
                <a:r>
                  <a:rPr lang="en-GB" sz="2000" noProof="0" dirty="0">
                    <a:solidFill>
                      <a:prstClr val="black"/>
                    </a:solidFill>
                    <a:latin typeface="Cambria" panose="02040503050406030204" pitchFamily="18" charset="0"/>
                    <a:sym typeface="Wingdings" pitchFamily="2" charset="2"/>
                  </a:rPr>
                  <a:t>  </a:t>
                </a:r>
                <a14:m>
                  <m:oMath xmlns:m="http://schemas.openxmlformats.org/officeDocument/2006/math">
                    <m:r>
                      <a:rPr lang="en-GB" i="1" noProof="0" smtClean="0">
                        <a:solidFill>
                          <a:srgbClr val="00B050"/>
                        </a:solidFill>
                        <a:latin typeface="Cambria Math" panose="02040503050406030204" pitchFamily="18" charset="0"/>
                        <a:ea typeface="Cambria Math" panose="02040503050406030204" pitchFamily="18" charset="0"/>
                        <a:sym typeface="Wingdings" pitchFamily="2" charset="2"/>
                      </a:rPr>
                      <m:t>𝑏</m:t>
                    </m:r>
                  </m:oMath>
                </a14:m>
                <a:r>
                  <a:rPr lang="en-GB" sz="2000" noProof="0" dirty="0">
                    <a:solidFill>
                      <a:prstClr val="black"/>
                    </a:solidFill>
                    <a:latin typeface="Cambria" panose="02040503050406030204" pitchFamily="18" charset="0"/>
                    <a:ea typeface="Helvetica Light" charset="0"/>
                    <a:cs typeface="Helvetica Light" charset="0"/>
                    <a:sym typeface="Wingdings" pitchFamily="2" charset="2"/>
                  </a:rPr>
                  <a:t>  </a:t>
                </a:r>
                <a14:m>
                  <m:oMath xmlns:m="http://schemas.openxmlformats.org/officeDocument/2006/math">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m:t>
                    </m:r>
                  </m:oMath>
                </a14:m>
                <a:r>
                  <a:rPr lang="en-GB" sz="2400" noProof="0" dirty="0">
                    <a:solidFill>
                      <a:prstClr val="black"/>
                    </a:solidFill>
                    <a:latin typeface="Cambria" panose="02040503050406030204" pitchFamily="18" charset="0"/>
                    <a:ea typeface="Helvetica Light" charset="0"/>
                    <a:cs typeface="Helvetica Light" charset="0"/>
                    <a:sym typeface="Wingdings" pitchFamily="2" charset="2"/>
                  </a:rPr>
                  <a:t>  </a:t>
                </a:r>
                <a14:m>
                  <m:oMath xmlns:m="http://schemas.openxmlformats.org/officeDocument/2006/math">
                    <m:f>
                      <m:fPr>
                        <m:ctrlPr>
                          <a:rPr lang="en-GB" sz="2400" i="1" noProof="0" smtClean="0">
                            <a:solidFill>
                              <a:srgbClr val="E40000"/>
                            </a:solidFill>
                            <a:latin typeface="Cambria Math" panose="02040503050406030204" pitchFamily="18" charset="0"/>
                            <a:sym typeface="Wingdings" pitchFamily="2" charset="2"/>
                          </a:rPr>
                        </m:ctrlPr>
                      </m:fPr>
                      <m:num>
                        <m:r>
                          <a:rPr lang="en-GB" sz="2400" i="1" noProof="0" smtClean="0">
                            <a:solidFill>
                              <a:srgbClr val="E40000"/>
                            </a:solidFill>
                            <a:latin typeface="Cambria Math" panose="02040503050406030204" pitchFamily="18" charset="0"/>
                            <a:sym typeface="Wingdings" pitchFamily="2" charset="2"/>
                          </a:rPr>
                          <m:t>𝑐</m:t>
                        </m:r>
                      </m:num>
                      <m:den>
                        <m:r>
                          <a:rPr lang="en-GB" sz="2400" i="1" noProof="0" smtClean="0">
                            <a:solidFill>
                              <a:srgbClr val="E40000"/>
                            </a:solidFill>
                            <a:latin typeface="Cambria Math" panose="02040503050406030204" pitchFamily="18" charset="0"/>
                            <a:sym typeface="Wingdings" pitchFamily="2" charset="2"/>
                          </a:rPr>
                          <m:t>𝐸</m:t>
                        </m:r>
                        <m:r>
                          <a:rPr lang="en-GB" sz="2400" b="0" i="0" noProof="0" smtClean="0">
                            <a:solidFill>
                              <a:srgbClr val="E40000"/>
                            </a:solidFill>
                            <a:latin typeface="Cambria Math" panose="02040503050406030204" pitchFamily="18" charset="0"/>
                            <a:sym typeface="Wingdings" pitchFamily="2" charset="2"/>
                          </a:rPr>
                          <m:t> [</m:t>
                        </m:r>
                        <m:r>
                          <m:rPr>
                            <m:sty m:val="p"/>
                          </m:rPr>
                          <a:rPr lang="en-GB" sz="2400" b="0" i="0" noProof="0" smtClean="0">
                            <a:solidFill>
                              <a:srgbClr val="E40000"/>
                            </a:solidFill>
                            <a:latin typeface="Cambria Math" panose="02040503050406030204" pitchFamily="18" charset="0"/>
                            <a:sym typeface="Wingdings" pitchFamily="2" charset="2"/>
                          </a:rPr>
                          <m:t>GeV</m:t>
                        </m:r>
                        <m:r>
                          <a:rPr lang="en-GB" sz="2400" b="0" i="0" noProof="0" smtClean="0">
                            <a:solidFill>
                              <a:srgbClr val="E40000"/>
                            </a:solidFill>
                            <a:latin typeface="Cambria Math" panose="02040503050406030204" pitchFamily="18" charset="0"/>
                            <a:sym typeface="Wingdings" pitchFamily="2" charset="2"/>
                          </a:rPr>
                          <m:t>]</m:t>
                        </m:r>
                      </m:den>
                    </m:f>
                  </m:oMath>
                </a14:m>
                <a:endParaRPr lang="en-GB" sz="2400" noProof="0" dirty="0">
                  <a:solidFill>
                    <a:prstClr val="black"/>
                  </a:solidFill>
                  <a:latin typeface="Cambria" panose="02040503050406030204" pitchFamily="18" charset="0"/>
                  <a:ea typeface="Helvetica Light" charset="0"/>
                  <a:cs typeface="Helvetica Light" charset="0"/>
                  <a:sym typeface="Wingdings" pitchFamily="2" charset="2"/>
                </a:endParaRPr>
              </a:p>
            </p:txBody>
          </p:sp>
        </mc:Choice>
        <mc:Fallback xmlns="">
          <p:sp>
            <p:nvSpPr>
              <p:cNvPr id="28" name="TextBox 27">
                <a:extLst>
                  <a:ext uri="{FF2B5EF4-FFF2-40B4-BE49-F238E27FC236}">
                    <a16:creationId xmlns:a16="http://schemas.microsoft.com/office/drawing/2014/main" id="{59567074-075F-62DC-A8D5-62EC688237E2}"/>
                  </a:ext>
                </a:extLst>
              </p:cNvPr>
              <p:cNvSpPr txBox="1">
                <a:spLocks noRot="1" noChangeAspect="1" noMove="1" noResize="1" noEditPoints="1" noAdjustHandles="1" noChangeArrowheads="1" noChangeShapeType="1" noTextEdit="1"/>
              </p:cNvSpPr>
              <p:nvPr/>
            </p:nvSpPr>
            <p:spPr>
              <a:xfrm>
                <a:off x="2197880" y="2036674"/>
                <a:ext cx="5112990" cy="665439"/>
              </a:xfrm>
              <a:prstGeom prst="rect">
                <a:avLst/>
              </a:prstGeom>
              <a:blipFill>
                <a:blip r:embed="rId4"/>
                <a:stretch>
                  <a:fillRect b="-9434"/>
                </a:stretch>
              </a:blipFill>
            </p:spPr>
            <p:txBody>
              <a:bodyPr/>
              <a:lstStyle/>
              <a:p>
                <a:r>
                  <a:rPr lang="en-GB">
                    <a:noFill/>
                  </a:rPr>
                  <a:t> </a:t>
                </a:r>
              </a:p>
            </p:txBody>
          </p:sp>
        </mc:Fallback>
      </mc:AlternateContent>
      <p:pic>
        <p:nvPicPr>
          <p:cNvPr id="29" name="Picture 28">
            <a:extLst>
              <a:ext uri="{FF2B5EF4-FFF2-40B4-BE49-F238E27FC236}">
                <a16:creationId xmlns:a16="http://schemas.microsoft.com/office/drawing/2014/main" id="{7CCCF140-A1FE-1D53-0A76-49497836A95D}"/>
              </a:ext>
            </a:extLst>
          </p:cNvPr>
          <p:cNvPicPr>
            <a:picLocks noChangeAspect="1"/>
          </p:cNvPicPr>
          <p:nvPr/>
        </p:nvPicPr>
        <p:blipFill>
          <a:blip r:embed="rId5"/>
          <a:stretch>
            <a:fillRect/>
          </a:stretch>
        </p:blipFill>
        <p:spPr>
          <a:xfrm>
            <a:off x="8354247" y="1898624"/>
            <a:ext cx="3358037" cy="1634940"/>
          </a:xfrm>
          <a:prstGeom prst="rect">
            <a:avLst/>
          </a:prstGeom>
        </p:spPr>
      </p:pic>
    </p:spTree>
    <p:extLst>
      <p:ext uri="{BB962C8B-B14F-4D97-AF65-F5344CB8AC3E}">
        <p14:creationId xmlns:p14="http://schemas.microsoft.com/office/powerpoint/2010/main" val="2534464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BF6F9-AF79-6A07-2948-A7E3342AF26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4B30C3-9A0B-87DC-3E49-B7736C1B94C5}"/>
              </a:ext>
            </a:extLst>
          </p:cNvPr>
          <p:cNvSpPr>
            <a:spLocks noGrp="1"/>
          </p:cNvSpPr>
          <p:nvPr>
            <p:ph type="sldNum" sz="quarter" idx="4"/>
          </p:nvPr>
        </p:nvSpPr>
        <p:spPr/>
        <p:txBody>
          <a:bodyPr/>
          <a:lstStyle/>
          <a:p>
            <a:pPr>
              <a:defRPr/>
            </a:pPr>
            <a:fld id="{611C2F03-9E95-40C9-A99F-3C4F7EE8CF2A}" type="slidenum">
              <a:rPr lang="en-GB" noProof="0" smtClean="0"/>
              <a:pPr>
                <a:defRPr/>
              </a:pPr>
              <a:t>22</a:t>
            </a:fld>
            <a:endParaRPr lang="en-GB" noProof="0" dirty="0"/>
          </a:p>
        </p:txBody>
      </p:sp>
      <p:sp>
        <p:nvSpPr>
          <p:cNvPr id="3" name="TextBox 2">
            <a:extLst>
              <a:ext uri="{FF2B5EF4-FFF2-40B4-BE49-F238E27FC236}">
                <a16:creationId xmlns:a16="http://schemas.microsoft.com/office/drawing/2014/main" id="{2C586882-623F-CCF6-D5EA-B7135F0B0842}"/>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Particle detector basics — Hadron Calorimeters</a:t>
            </a:r>
            <a:endParaRPr lang="en-GB" sz="2800" noProof="0" dirty="0">
              <a:solidFill>
                <a:srgbClr val="0D7FBF"/>
              </a:solidFill>
              <a:latin typeface="Helvetica Light" pitchFamily="2" charset="0"/>
              <a:ea typeface="Trebuchet MS" pitchFamily="-84" charset="0"/>
              <a:cs typeface="Helvetica Light"/>
            </a:endParaRPr>
          </a:p>
        </p:txBody>
      </p:sp>
      <p:pic>
        <p:nvPicPr>
          <p:cNvPr id="5" name="Picture 4">
            <a:extLst>
              <a:ext uri="{FF2B5EF4-FFF2-40B4-BE49-F238E27FC236}">
                <a16:creationId xmlns:a16="http://schemas.microsoft.com/office/drawing/2014/main" id="{F3C824F1-E6B8-42BC-4FA2-8F55E2F12782}"/>
              </a:ext>
            </a:extLst>
          </p:cNvPr>
          <p:cNvPicPr>
            <a:picLocks noChangeAspect="1"/>
          </p:cNvPicPr>
          <p:nvPr/>
        </p:nvPicPr>
        <p:blipFill>
          <a:blip r:embed="rId2"/>
          <a:stretch/>
        </p:blipFill>
        <p:spPr>
          <a:xfrm>
            <a:off x="731232" y="2076006"/>
            <a:ext cx="4459659" cy="3073110"/>
          </a:xfrm>
          <a:prstGeom prst="roundRect">
            <a:avLst>
              <a:gd name="adj" fmla="val 2027"/>
            </a:avLst>
          </a:prstGeom>
        </p:spPr>
      </p:pic>
      <p:sp>
        <p:nvSpPr>
          <p:cNvPr id="8" name="components-heading">
            <a:extLst>
              <a:ext uri="{FF2B5EF4-FFF2-40B4-BE49-F238E27FC236}">
                <a16:creationId xmlns:a16="http://schemas.microsoft.com/office/drawing/2014/main" id="{B031DDCD-E905-1359-AEB7-633293EEF3CC}"/>
              </a:ext>
            </a:extLst>
          </p:cNvPr>
          <p:cNvSpPr>
            <a:spLocks noGrp="1"/>
          </p:cNvSpPr>
          <p:nvPr/>
        </p:nvSpPr>
        <p:spPr>
          <a:xfrm>
            <a:off x="5416268" y="2076006"/>
            <a:ext cx="3714750" cy="323850"/>
          </a:xfrm>
          <a:prstGeom prst="rect">
            <a:avLst/>
          </a:prstGeom>
          <a:noFill/>
          <a:ln w="0">
            <a:noFill/>
            <a:prstDash val="solid"/>
          </a:ln>
        </p:spPr>
        <p:txBody>
          <a:bodyPr lIns="0" tIns="0" rIns="0" bIns="0" anchor="t">
            <a:noAutofit/>
          </a:bodyPr>
          <a:lstStyle/>
          <a:p>
            <a:pPr algn="l">
              <a:lnSpc>
                <a:spcPct val="100000"/>
              </a:lnSpc>
              <a:buNone/>
              <a:defRPr sz="1725" b="1">
                <a:solidFill>
                  <a:srgbClr val="17324D"/>
                </a:solidFill>
                <a:latin typeface="Arial"/>
                <a:ea typeface="Arial"/>
                <a:cs typeface="Arial"/>
              </a:defRPr>
            </a:pPr>
            <a:r>
              <a:rPr lang="en-GB" sz="1600" b="1" noProof="0" dirty="0">
                <a:solidFill>
                  <a:srgbClr val="17324D"/>
                </a:solidFill>
                <a:latin typeface="Helvetica" pitchFamily="2" charset="0"/>
                <a:ea typeface="Arial"/>
                <a:cs typeface="Arial"/>
              </a:rPr>
              <a:t>Where the incident energy goes</a:t>
            </a:r>
          </a:p>
        </p:txBody>
      </p:sp>
      <p:sp>
        <p:nvSpPr>
          <p:cNvPr id="9" name="component-dot-0">
            <a:extLst>
              <a:ext uri="{FF2B5EF4-FFF2-40B4-BE49-F238E27FC236}">
                <a16:creationId xmlns:a16="http://schemas.microsoft.com/office/drawing/2014/main" id="{A646E000-3A7F-18DB-3E9A-80815FF54F35}"/>
              </a:ext>
            </a:extLst>
          </p:cNvPr>
          <p:cNvSpPr>
            <a:spLocks noGrp="1"/>
          </p:cNvSpPr>
          <p:nvPr/>
        </p:nvSpPr>
        <p:spPr>
          <a:xfrm>
            <a:off x="5444843" y="2502031"/>
            <a:ext cx="114300" cy="114300"/>
          </a:xfrm>
          <a:prstGeom prst="ellipse">
            <a:avLst/>
          </a:prstGeom>
          <a:solidFill>
            <a:srgbClr val="E40000"/>
          </a:solidFill>
          <a:ln w="0">
            <a:solidFill>
              <a:srgbClr val="E40000"/>
            </a:solidFill>
            <a:prstDash val="solid"/>
          </a:ln>
        </p:spPr>
        <p:txBody>
          <a:bodyPr/>
          <a:lstStyle/>
          <a:p>
            <a:endParaRPr lang="en-GB" noProof="0" dirty="0">
              <a:latin typeface="Helvetica" pitchFamily="2" charset="0"/>
            </a:endParaRPr>
          </a:p>
        </p:txBody>
      </p:sp>
      <p:sp>
        <p:nvSpPr>
          <p:cNvPr id="10" name="component-0">
            <a:extLst>
              <a:ext uri="{FF2B5EF4-FFF2-40B4-BE49-F238E27FC236}">
                <a16:creationId xmlns:a16="http://schemas.microsoft.com/office/drawing/2014/main" id="{F1CBC649-89AC-E339-2E26-C5E9A4345072}"/>
              </a:ext>
            </a:extLst>
          </p:cNvPr>
          <p:cNvSpPr>
            <a:spLocks noGrp="1"/>
          </p:cNvSpPr>
          <p:nvPr/>
        </p:nvSpPr>
        <p:spPr>
          <a:xfrm>
            <a:off x="5654394" y="2454406"/>
            <a:ext cx="3240230" cy="485775"/>
          </a:xfrm>
          <a:prstGeom prst="rect">
            <a:avLst/>
          </a:prstGeom>
          <a:noFill/>
          <a:ln w="0">
            <a:noFill/>
            <a:prstDash val="solid"/>
          </a:ln>
        </p:spPr>
        <p:txBody>
          <a:bodyPr lIns="0" tIns="0" rIns="0" bIns="0" anchor="t">
            <a:noAutofit/>
          </a:bodyPr>
          <a:lstStyle/>
          <a:p>
            <a:pPr algn="l">
              <a:lnSpc>
                <a:spcPct val="100000"/>
              </a:lnSpc>
              <a:buNone/>
              <a:defRPr sz="1350" b="0">
                <a:solidFill>
                  <a:srgbClr val="16191D"/>
                </a:solidFill>
                <a:latin typeface="Arial"/>
                <a:ea typeface="Arial"/>
                <a:cs typeface="Arial"/>
              </a:defRPr>
            </a:pPr>
            <a:r>
              <a:rPr lang="en-GB" sz="1400" b="0" noProof="0" dirty="0">
                <a:solidFill>
                  <a:srgbClr val="E40000"/>
                </a:solidFill>
                <a:latin typeface="Helvetica" pitchFamily="2" charset="0"/>
                <a:ea typeface="Arial"/>
                <a:cs typeface="Arial"/>
              </a:rPr>
              <a:t>EM component (~50%)</a:t>
            </a:r>
            <a:r>
              <a:rPr lang="en-GB" sz="1400" b="0" noProof="0" dirty="0">
                <a:solidFill>
                  <a:srgbClr val="16191D"/>
                </a:solidFill>
                <a:latin typeface="Helvetica" pitchFamily="2" charset="0"/>
                <a:ea typeface="Arial"/>
                <a:cs typeface="Arial"/>
              </a:rPr>
              <a:t>: π⁰, </a:t>
            </a:r>
            <a:r>
              <a:rPr lang="en-GB" sz="1400" b="0" noProof="0" dirty="0" err="1">
                <a:solidFill>
                  <a:srgbClr val="16191D"/>
                </a:solidFill>
                <a:latin typeface="Helvetica" pitchFamily="2" charset="0"/>
                <a:ea typeface="Arial"/>
                <a:cs typeface="Arial"/>
              </a:rPr>
              <a:t>η</a:t>
            </a:r>
            <a:r>
              <a:rPr lang="en-GB" sz="1400" b="0" noProof="0" dirty="0">
                <a:solidFill>
                  <a:srgbClr val="16191D"/>
                </a:solidFill>
                <a:latin typeface="Helvetica" pitchFamily="2" charset="0"/>
                <a:ea typeface="Arial"/>
                <a:cs typeface="Arial"/>
              </a:rPr>
              <a:t> → </a:t>
            </a:r>
            <a:r>
              <a:rPr lang="en-GB" sz="1400" b="0" noProof="0" dirty="0" err="1">
                <a:solidFill>
                  <a:srgbClr val="16191D"/>
                </a:solidFill>
                <a:latin typeface="Helvetica" pitchFamily="2" charset="0"/>
                <a:ea typeface="Arial"/>
                <a:cs typeface="Arial"/>
              </a:rPr>
              <a:t>γγ</a:t>
            </a:r>
            <a:r>
              <a:rPr lang="en-GB" sz="1400" b="0" noProof="0" dirty="0">
                <a:solidFill>
                  <a:srgbClr val="16191D"/>
                </a:solidFill>
                <a:latin typeface="Helvetica" pitchFamily="2" charset="0"/>
                <a:ea typeface="Arial"/>
                <a:cs typeface="Arial"/>
              </a:rPr>
              <a:t>; average fraction grows with energy</a:t>
            </a:r>
          </a:p>
        </p:txBody>
      </p:sp>
      <p:sp>
        <p:nvSpPr>
          <p:cNvPr id="11" name="component-dot-1">
            <a:extLst>
              <a:ext uri="{FF2B5EF4-FFF2-40B4-BE49-F238E27FC236}">
                <a16:creationId xmlns:a16="http://schemas.microsoft.com/office/drawing/2014/main" id="{C30DDCC8-3445-6C1F-0DCD-A48C9DD10AB7}"/>
              </a:ext>
            </a:extLst>
          </p:cNvPr>
          <p:cNvSpPr>
            <a:spLocks noGrp="1"/>
          </p:cNvSpPr>
          <p:nvPr/>
        </p:nvSpPr>
        <p:spPr>
          <a:xfrm>
            <a:off x="5444843" y="3064871"/>
            <a:ext cx="114300" cy="114300"/>
          </a:xfrm>
          <a:prstGeom prst="ellipse">
            <a:avLst/>
          </a:prstGeom>
          <a:solidFill>
            <a:schemeClr val="tx1">
              <a:lumMod val="85000"/>
              <a:lumOff val="15000"/>
            </a:schemeClr>
          </a:solidFill>
          <a:ln w="0">
            <a:solidFill>
              <a:schemeClr val="tx1">
                <a:lumMod val="85000"/>
                <a:lumOff val="15000"/>
              </a:schemeClr>
            </a:solidFill>
            <a:prstDash val="solid"/>
          </a:ln>
        </p:spPr>
        <p:txBody>
          <a:bodyPr/>
          <a:lstStyle/>
          <a:p>
            <a:endParaRPr lang="en-GB" noProof="0" dirty="0">
              <a:latin typeface="Helvetica" pitchFamily="2" charset="0"/>
            </a:endParaRPr>
          </a:p>
        </p:txBody>
      </p:sp>
      <p:sp>
        <p:nvSpPr>
          <p:cNvPr id="12" name="component-1">
            <a:extLst>
              <a:ext uri="{FF2B5EF4-FFF2-40B4-BE49-F238E27FC236}">
                <a16:creationId xmlns:a16="http://schemas.microsoft.com/office/drawing/2014/main" id="{B2EFB0F7-91CC-E380-9214-7196F7491344}"/>
              </a:ext>
            </a:extLst>
          </p:cNvPr>
          <p:cNvSpPr>
            <a:spLocks noGrp="1"/>
          </p:cNvSpPr>
          <p:nvPr/>
        </p:nvSpPr>
        <p:spPr>
          <a:xfrm>
            <a:off x="5654394" y="3017246"/>
            <a:ext cx="3240230" cy="485775"/>
          </a:xfrm>
          <a:prstGeom prst="rect">
            <a:avLst/>
          </a:prstGeom>
          <a:noFill/>
          <a:ln w="0">
            <a:noFill/>
            <a:prstDash val="solid"/>
          </a:ln>
        </p:spPr>
        <p:txBody>
          <a:bodyPr lIns="0" tIns="0" rIns="0" bIns="0" anchor="t">
            <a:noAutofit/>
          </a:bodyPr>
          <a:lstStyle/>
          <a:p>
            <a:pPr algn="l">
              <a:lnSpc>
                <a:spcPct val="100000"/>
              </a:lnSpc>
              <a:buNone/>
              <a:defRPr sz="1350" b="0">
                <a:solidFill>
                  <a:srgbClr val="16191D"/>
                </a:solidFill>
                <a:latin typeface="Arial"/>
                <a:ea typeface="Arial"/>
                <a:cs typeface="Arial"/>
              </a:defRPr>
            </a:pPr>
            <a:r>
              <a:rPr lang="en-GB" sz="1400" b="0" noProof="0" dirty="0">
                <a:solidFill>
                  <a:srgbClr val="16191D"/>
                </a:solidFill>
                <a:latin typeface="Helvetica" pitchFamily="2" charset="0"/>
                <a:ea typeface="Arial"/>
                <a:cs typeface="Arial"/>
              </a:rPr>
              <a:t>Visible non-EM (~25%): ionisation and excitation by charged hadrons</a:t>
            </a:r>
          </a:p>
        </p:txBody>
      </p:sp>
      <p:sp>
        <p:nvSpPr>
          <p:cNvPr id="13" name="component-dot-2">
            <a:extLst>
              <a:ext uri="{FF2B5EF4-FFF2-40B4-BE49-F238E27FC236}">
                <a16:creationId xmlns:a16="http://schemas.microsoft.com/office/drawing/2014/main" id="{E238544A-099C-ABCB-EFCE-A566AA17BC6D}"/>
              </a:ext>
            </a:extLst>
          </p:cNvPr>
          <p:cNvSpPr>
            <a:spLocks noGrp="1"/>
          </p:cNvSpPr>
          <p:nvPr/>
        </p:nvSpPr>
        <p:spPr>
          <a:xfrm>
            <a:off x="5444843" y="3627711"/>
            <a:ext cx="114300" cy="114300"/>
          </a:xfrm>
          <a:prstGeom prst="ellipse">
            <a:avLst/>
          </a:prstGeom>
          <a:solidFill>
            <a:srgbClr val="15A55A"/>
          </a:solidFill>
          <a:ln w="0">
            <a:solidFill>
              <a:srgbClr val="15A55A"/>
            </a:solidFill>
            <a:prstDash val="solid"/>
          </a:ln>
        </p:spPr>
        <p:txBody>
          <a:bodyPr/>
          <a:lstStyle/>
          <a:p>
            <a:endParaRPr lang="en-GB" noProof="0" dirty="0">
              <a:latin typeface="Helvetica" pitchFamily="2" charset="0"/>
            </a:endParaRPr>
          </a:p>
        </p:txBody>
      </p:sp>
      <p:sp>
        <p:nvSpPr>
          <p:cNvPr id="14" name="component-2">
            <a:extLst>
              <a:ext uri="{FF2B5EF4-FFF2-40B4-BE49-F238E27FC236}">
                <a16:creationId xmlns:a16="http://schemas.microsoft.com/office/drawing/2014/main" id="{23A31550-11C5-57F2-7660-F947019B7185}"/>
              </a:ext>
            </a:extLst>
          </p:cNvPr>
          <p:cNvSpPr>
            <a:spLocks noGrp="1"/>
          </p:cNvSpPr>
          <p:nvPr/>
        </p:nvSpPr>
        <p:spPr>
          <a:xfrm>
            <a:off x="5654393" y="3580086"/>
            <a:ext cx="3381375" cy="485775"/>
          </a:xfrm>
          <a:prstGeom prst="rect">
            <a:avLst/>
          </a:prstGeom>
          <a:noFill/>
          <a:ln w="0">
            <a:noFill/>
            <a:prstDash val="solid"/>
          </a:ln>
        </p:spPr>
        <p:txBody>
          <a:bodyPr lIns="0" tIns="0" rIns="0" bIns="0" anchor="t">
            <a:noAutofit/>
          </a:bodyPr>
          <a:lstStyle/>
          <a:p>
            <a:pPr algn="l">
              <a:lnSpc>
                <a:spcPct val="100000"/>
              </a:lnSpc>
              <a:buNone/>
              <a:defRPr sz="1350" b="0">
                <a:solidFill>
                  <a:srgbClr val="16191D"/>
                </a:solidFill>
                <a:latin typeface="Arial"/>
                <a:ea typeface="Arial"/>
                <a:cs typeface="Arial"/>
              </a:defRPr>
            </a:pPr>
            <a:r>
              <a:rPr lang="en-GB" sz="1400" b="0" noProof="0" dirty="0">
                <a:solidFill>
                  <a:srgbClr val="008F01"/>
                </a:solidFill>
                <a:latin typeface="Helvetica" pitchFamily="2" charset="0"/>
                <a:ea typeface="Arial"/>
                <a:cs typeface="Arial"/>
              </a:rPr>
              <a:t>Invisible (~25%)</a:t>
            </a:r>
            <a:r>
              <a:rPr lang="en-GB" sz="1400" b="0" noProof="0" dirty="0">
                <a:solidFill>
                  <a:srgbClr val="16191D"/>
                </a:solidFill>
                <a:latin typeface="Helvetica" pitchFamily="2" charset="0"/>
                <a:ea typeface="Arial"/>
                <a:cs typeface="Arial"/>
              </a:rPr>
              <a:t>: nuclear breakup and binding energy; slow neutrons</a:t>
            </a:r>
          </a:p>
        </p:txBody>
      </p:sp>
      <p:sp>
        <p:nvSpPr>
          <p:cNvPr id="15" name="component-dot-3">
            <a:extLst>
              <a:ext uri="{FF2B5EF4-FFF2-40B4-BE49-F238E27FC236}">
                <a16:creationId xmlns:a16="http://schemas.microsoft.com/office/drawing/2014/main" id="{86FF6BE6-8359-246B-450A-C87B995D73CB}"/>
              </a:ext>
            </a:extLst>
          </p:cNvPr>
          <p:cNvSpPr>
            <a:spLocks noGrp="1"/>
          </p:cNvSpPr>
          <p:nvPr/>
        </p:nvSpPr>
        <p:spPr>
          <a:xfrm>
            <a:off x="5444843" y="4190551"/>
            <a:ext cx="114300" cy="114300"/>
          </a:xfrm>
          <a:prstGeom prst="ellipse">
            <a:avLst/>
          </a:prstGeom>
          <a:solidFill>
            <a:srgbClr val="2E4DEB"/>
          </a:solidFill>
          <a:ln w="0">
            <a:solidFill>
              <a:srgbClr val="2E4DEB"/>
            </a:solidFill>
            <a:prstDash val="solid"/>
          </a:ln>
        </p:spPr>
        <p:txBody>
          <a:bodyPr/>
          <a:lstStyle/>
          <a:p>
            <a:endParaRPr lang="en-GB" noProof="0" dirty="0">
              <a:latin typeface="Helvetica" pitchFamily="2" charset="0"/>
            </a:endParaRPr>
          </a:p>
        </p:txBody>
      </p:sp>
      <p:sp>
        <p:nvSpPr>
          <p:cNvPr id="17" name="component-3">
            <a:extLst>
              <a:ext uri="{FF2B5EF4-FFF2-40B4-BE49-F238E27FC236}">
                <a16:creationId xmlns:a16="http://schemas.microsoft.com/office/drawing/2014/main" id="{D7E36528-2932-0ED2-BAFA-18E001C4771D}"/>
              </a:ext>
            </a:extLst>
          </p:cNvPr>
          <p:cNvSpPr>
            <a:spLocks noGrp="1"/>
          </p:cNvSpPr>
          <p:nvPr/>
        </p:nvSpPr>
        <p:spPr>
          <a:xfrm>
            <a:off x="5654393" y="4142926"/>
            <a:ext cx="3240231" cy="485775"/>
          </a:xfrm>
          <a:prstGeom prst="rect">
            <a:avLst/>
          </a:prstGeom>
          <a:noFill/>
          <a:ln w="0">
            <a:noFill/>
            <a:prstDash val="solid"/>
          </a:ln>
        </p:spPr>
        <p:txBody>
          <a:bodyPr lIns="0" tIns="0" rIns="0" bIns="0" anchor="t">
            <a:noAutofit/>
          </a:bodyPr>
          <a:lstStyle/>
          <a:p>
            <a:pPr algn="l">
              <a:lnSpc>
                <a:spcPct val="100000"/>
              </a:lnSpc>
              <a:buNone/>
              <a:defRPr sz="1350" b="0">
                <a:solidFill>
                  <a:srgbClr val="16191D"/>
                </a:solidFill>
                <a:latin typeface="Arial"/>
                <a:ea typeface="Arial"/>
                <a:cs typeface="Arial"/>
              </a:defRPr>
            </a:pPr>
            <a:r>
              <a:rPr lang="en-GB" sz="1400" b="0" noProof="0" dirty="0">
                <a:solidFill>
                  <a:srgbClr val="2E4DEB"/>
                </a:solidFill>
                <a:latin typeface="Helvetica" pitchFamily="2" charset="0"/>
                <a:ea typeface="Arial"/>
                <a:cs typeface="Arial"/>
              </a:rPr>
              <a:t>Escaped (~2%)</a:t>
            </a:r>
            <a:r>
              <a:rPr lang="en-GB" sz="1400" b="0" noProof="0" dirty="0">
                <a:solidFill>
                  <a:srgbClr val="16191D"/>
                </a:solidFill>
                <a:latin typeface="Helvetica" pitchFamily="2" charset="0"/>
                <a:ea typeface="Arial"/>
                <a:cs typeface="Arial"/>
              </a:rPr>
              <a:t>: neutrinos and particles leaving the instrumented volume</a:t>
            </a:r>
          </a:p>
        </p:txBody>
      </p:sp>
      <p:grpSp>
        <p:nvGrpSpPr>
          <p:cNvPr id="19" name="Group 21">
            <a:extLst>
              <a:ext uri="{FF2B5EF4-FFF2-40B4-BE49-F238E27FC236}">
                <a16:creationId xmlns:a16="http://schemas.microsoft.com/office/drawing/2014/main" id="{A60B7E48-31E0-6C2E-06D5-F5B296B35078}"/>
              </a:ext>
            </a:extLst>
          </p:cNvPr>
          <p:cNvGrpSpPr>
            <a:grpSpLocks/>
          </p:cNvGrpSpPr>
          <p:nvPr/>
        </p:nvGrpSpPr>
        <p:grpSpPr bwMode="auto">
          <a:xfrm>
            <a:off x="9093782" y="1784737"/>
            <a:ext cx="2835388" cy="3479988"/>
            <a:chOff x="2993" y="685"/>
            <a:chExt cx="2748" cy="3204"/>
          </a:xfrm>
        </p:grpSpPr>
        <p:grpSp>
          <p:nvGrpSpPr>
            <p:cNvPr id="21" name="Group 17">
              <a:extLst>
                <a:ext uri="{FF2B5EF4-FFF2-40B4-BE49-F238E27FC236}">
                  <a16:creationId xmlns:a16="http://schemas.microsoft.com/office/drawing/2014/main" id="{C0F5F58D-EDE3-BF75-22FF-7D3DF2C5708A}"/>
                </a:ext>
              </a:extLst>
            </p:cNvPr>
            <p:cNvGrpSpPr>
              <a:grpSpLocks noChangeAspect="1"/>
            </p:cNvGrpSpPr>
            <p:nvPr/>
          </p:nvGrpSpPr>
          <p:grpSpPr bwMode="auto">
            <a:xfrm>
              <a:off x="2993" y="685"/>
              <a:ext cx="2748" cy="3204"/>
              <a:chOff x="1109" y="96"/>
              <a:chExt cx="3542" cy="4131"/>
            </a:xfrm>
          </p:grpSpPr>
          <p:sp>
            <p:nvSpPr>
              <p:cNvPr id="27" name="AutoShape 16">
                <a:extLst>
                  <a:ext uri="{FF2B5EF4-FFF2-40B4-BE49-F238E27FC236}">
                    <a16:creationId xmlns:a16="http://schemas.microsoft.com/office/drawing/2014/main" id="{1EBECC84-A11D-6541-240C-30989ECAA4DE}"/>
                  </a:ext>
                </a:extLst>
              </p:cNvPr>
              <p:cNvSpPr>
                <a:spLocks noChangeAspect="1" noChangeArrowheads="1" noTextEdit="1"/>
              </p:cNvSpPr>
              <p:nvPr/>
            </p:nvSpPr>
            <p:spPr bwMode="auto">
              <a:xfrm>
                <a:off x="1109" y="96"/>
                <a:ext cx="3542" cy="4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noProof="0" dirty="0"/>
              </a:p>
            </p:txBody>
          </p:sp>
          <p:pic>
            <p:nvPicPr>
              <p:cNvPr id="29" name="Picture 18">
                <a:extLst>
                  <a:ext uri="{FF2B5EF4-FFF2-40B4-BE49-F238E27FC236}">
                    <a16:creationId xmlns:a16="http://schemas.microsoft.com/office/drawing/2014/main" id="{7BEDDD77-1127-8DD5-EC1E-E7696785E233}"/>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09" y="96"/>
                <a:ext cx="3548" cy="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AutoShape 19">
              <a:extLst>
                <a:ext uri="{FF2B5EF4-FFF2-40B4-BE49-F238E27FC236}">
                  <a16:creationId xmlns:a16="http://schemas.microsoft.com/office/drawing/2014/main" id="{6301429B-E8A8-4907-1636-2F60D15A2846}"/>
                </a:ext>
              </a:extLst>
            </p:cNvPr>
            <p:cNvSpPr>
              <a:spLocks noChangeArrowheads="1"/>
            </p:cNvSpPr>
            <p:nvPr/>
          </p:nvSpPr>
          <p:spPr bwMode="auto">
            <a:xfrm rot="5179933" flipH="1" flipV="1">
              <a:off x="3158" y="1466"/>
              <a:ext cx="292" cy="155"/>
            </a:xfrm>
            <a:prstGeom prst="parallelogram">
              <a:avLst>
                <a:gd name="adj" fmla="val 63790"/>
              </a:avLst>
            </a:prstGeom>
            <a:solidFill>
              <a:srgbClr val="CCFF66"/>
            </a:solidFill>
            <a:ln w="3175" algn="ctr">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spAutoFit/>
            </a:bodyPr>
            <a:lstStyle/>
            <a:p>
              <a:endParaRPr lang="en-GB" noProof="0" dirty="0"/>
            </a:p>
          </p:txBody>
        </p:sp>
      </p:grpSp>
      <p:sp>
        <p:nvSpPr>
          <p:cNvPr id="30" name="Text Box 18">
            <a:extLst>
              <a:ext uri="{FF2B5EF4-FFF2-40B4-BE49-F238E27FC236}">
                <a16:creationId xmlns:a16="http://schemas.microsoft.com/office/drawing/2014/main" id="{936A8D47-F6DE-E0F6-33AA-826148006B51}"/>
              </a:ext>
            </a:extLst>
          </p:cNvPr>
          <p:cNvSpPr txBox="1">
            <a:spLocks noChangeArrowheads="1"/>
          </p:cNvSpPr>
          <p:nvPr/>
        </p:nvSpPr>
        <p:spPr bwMode="auto">
          <a:xfrm>
            <a:off x="8909342" y="5592340"/>
            <a:ext cx="3157967" cy="648512"/>
          </a:xfrm>
          <a:prstGeom prst="rect">
            <a:avLst/>
          </a:prstGeom>
          <a:noFill/>
          <a:ln>
            <a:noFill/>
          </a:ln>
          <a:effectLst/>
        </p:spPr>
        <p:txBody>
          <a:bodyPr wrap="square" lIns="90000" tIns="46800" rIns="90000" bIns="46800">
            <a:spAutoFit/>
          </a:bodyPr>
          <a:lstStyle/>
          <a:p>
            <a:r>
              <a:rPr lang="en-GB" sz="1200" noProof="0" dirty="0">
                <a:solidFill>
                  <a:schemeClr val="tx1">
                    <a:lumMod val="75000"/>
                    <a:lumOff val="25000"/>
                  </a:schemeClr>
                </a:solidFill>
                <a:latin typeface="Helvetica Light" panose="020B0403020202020204" pitchFamily="34" charset="0"/>
              </a:rPr>
              <a:t>Sketch of ATLAS Tile Hadronic Calorimeter (steel / scintillator, three radial layers — CMS 1 layer)</a:t>
            </a:r>
          </a:p>
        </p:txBody>
      </p:sp>
      <p:sp>
        <p:nvSpPr>
          <p:cNvPr id="4" name="TextBox 3">
            <a:extLst>
              <a:ext uri="{FF2B5EF4-FFF2-40B4-BE49-F238E27FC236}">
                <a16:creationId xmlns:a16="http://schemas.microsoft.com/office/drawing/2014/main" id="{5E7C7696-3874-AF0F-FC76-70EE48B99279}"/>
              </a:ext>
            </a:extLst>
          </p:cNvPr>
          <p:cNvSpPr txBox="1"/>
          <p:nvPr/>
        </p:nvSpPr>
        <p:spPr>
          <a:xfrm>
            <a:off x="623285" y="5290798"/>
            <a:ext cx="6957630" cy="1438855"/>
          </a:xfrm>
          <a:prstGeom prst="rect">
            <a:avLst/>
          </a:prstGeom>
          <a:noFill/>
        </p:spPr>
        <p:txBody>
          <a:bodyPr wrap="square" rtlCol="0">
            <a:spAutoFit/>
          </a:bodyPr>
          <a:lstStyle/>
          <a:p>
            <a:pPr marL="0" algn="l">
              <a:spcBef>
                <a:spcPts val="3000"/>
              </a:spcBef>
            </a:pPr>
            <a:r>
              <a:rPr lang="en-GB" sz="1400" dirty="0">
                <a:solidFill>
                  <a:prstClr val="black"/>
                </a:solidFill>
                <a:latin typeface="Helvetica" pitchFamily="2" charset="0"/>
                <a:ea typeface="Helvetica Light" charset="0"/>
                <a:cs typeface="Helvetica Light" charset="0"/>
                <a:sym typeface="Wingdings" pitchFamily="2" charset="2"/>
              </a:rPr>
              <a:t>ATLAS / CMS</a:t>
            </a:r>
            <a:endParaRPr lang="en-GB" sz="14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endParaRPr>
          </a:p>
          <a:p>
            <a:pPr marL="285750" indent="-285750">
              <a:spcBef>
                <a:spcPts val="600"/>
              </a:spcBef>
              <a:buFont typeface="Arial" panose="020B0604020202020204" pitchFamily="34" charset="0"/>
              <a:buChar char="•"/>
            </a:pPr>
            <a:r>
              <a:rPr lang="en-GB" sz="1400" dirty="0" err="1">
                <a:solidFill>
                  <a:prstClr val="black"/>
                </a:solidFill>
                <a:latin typeface="Helvetica" pitchFamily="2" charset="0"/>
                <a:ea typeface="Helvetica Light" charset="0"/>
                <a:cs typeface="Helvetica Light" charset="0"/>
                <a:sym typeface="Wingdings" pitchFamily="2" charset="2"/>
              </a:rPr>
              <a:t>λ</a:t>
            </a:r>
            <a:r>
              <a:rPr lang="en-GB" sz="1400" dirty="0">
                <a:solidFill>
                  <a:prstClr val="black"/>
                </a:solidFill>
                <a:latin typeface="Helvetica" pitchFamily="2" charset="0"/>
                <a:ea typeface="Helvetica Light" charset="0"/>
                <a:cs typeface="Helvetica Light" charset="0"/>
                <a:sym typeface="Wingdings" pitchFamily="2" charset="2"/>
              </a:rPr>
              <a:t> = 9.7–13.0 / 7.2–11.0</a:t>
            </a:r>
          </a:p>
          <a:p>
            <a:pPr marL="285750" indent="-285750" algn="l">
              <a:spcBef>
                <a:spcPts val="400"/>
              </a:spcBef>
              <a:buFont typeface="Arial" panose="020B0604020202020204" pitchFamily="34" charset="0"/>
              <a:buChar char="•"/>
            </a:pPr>
            <a:r>
              <a:rPr lang="en-GB" sz="1400" dirty="0">
                <a:solidFill>
                  <a:prstClr val="black"/>
                </a:solidFill>
                <a:latin typeface="Helvetica" pitchFamily="2" charset="0"/>
                <a:ea typeface="Helvetica Light" charset="0"/>
                <a:cs typeface="Helvetica Light" charset="0"/>
                <a:sym typeface="Wingdings" pitchFamily="2" charset="2"/>
              </a:rPr>
              <a:t>3 / 1 sampling layers (barrel)</a:t>
            </a:r>
          </a:p>
          <a:p>
            <a:pPr marL="285750" indent="-285750" algn="l">
              <a:spcBef>
                <a:spcPts val="400"/>
              </a:spcBef>
              <a:buFont typeface="Arial" panose="020B0604020202020204" pitchFamily="34" charset="0"/>
              <a:buChar char="•"/>
            </a:pPr>
            <a:r>
              <a:rPr lang="en-GB" sz="1400" dirty="0" err="1">
                <a:solidFill>
                  <a:prstClr val="black"/>
                </a:solidFill>
                <a:latin typeface="Helvetica" pitchFamily="2" charset="0"/>
                <a:ea typeface="Helvetica Light" charset="0"/>
                <a:cs typeface="Helvetica Light" charset="0"/>
                <a:sym typeface="Wingdings" pitchFamily="2" charset="2"/>
              </a:rPr>
              <a:t>Pions</a:t>
            </a:r>
            <a:r>
              <a:rPr lang="en-GB" sz="1400" dirty="0">
                <a:solidFill>
                  <a:prstClr val="black"/>
                </a:solidFill>
                <a:latin typeface="Helvetica" pitchFamily="2" charset="0"/>
                <a:ea typeface="Helvetica Light" charset="0"/>
                <a:cs typeface="Helvetica Light" charset="0"/>
                <a:sym typeface="Wingdings" pitchFamily="2" charset="2"/>
              </a:rPr>
              <a:t>: stochastic: ~55 / 70%, constant: 2.3 / 8.0%, noise: small</a:t>
            </a:r>
          </a:p>
          <a:p>
            <a:pPr marL="285750" indent="-285750">
              <a:spcBef>
                <a:spcPts val="400"/>
              </a:spcBef>
              <a:buFont typeface="Arial" panose="020B0604020202020204" pitchFamily="34" charset="0"/>
              <a:buChar char="•"/>
            </a:pPr>
            <a:r>
              <a:rPr lang="en-GB" sz="1400" dirty="0">
                <a:solidFill>
                  <a:prstClr val="black"/>
                </a:solidFill>
                <a:latin typeface="Helvetica" pitchFamily="2" charset="0"/>
                <a:ea typeface="Helvetica Light" charset="0"/>
                <a:cs typeface="Helvetica Light" charset="0"/>
                <a:sym typeface="Wingdings" pitchFamily="2" charset="2"/>
              </a:rPr>
              <a:t>Significant improvement in CMS through particle flow (less so for ATLAS)</a:t>
            </a:r>
          </a:p>
        </p:txBody>
      </p:sp>
      <p:sp>
        <p:nvSpPr>
          <p:cNvPr id="6" name="TextBox 5">
            <a:extLst>
              <a:ext uri="{FF2B5EF4-FFF2-40B4-BE49-F238E27FC236}">
                <a16:creationId xmlns:a16="http://schemas.microsoft.com/office/drawing/2014/main" id="{E29057A2-B2BE-12BF-56A3-1F27B0A83821}"/>
              </a:ext>
            </a:extLst>
          </p:cNvPr>
          <p:cNvSpPr txBox="1"/>
          <p:nvPr/>
        </p:nvSpPr>
        <p:spPr>
          <a:xfrm>
            <a:off x="5292068" y="4670260"/>
            <a:ext cx="3381375" cy="461665"/>
          </a:xfrm>
          <a:prstGeom prst="rect">
            <a:avLst/>
          </a:prstGeom>
          <a:noFill/>
        </p:spPr>
        <p:txBody>
          <a:bodyPr wrap="square" rtlCol="0">
            <a:spAutoFit/>
          </a:bodyPr>
          <a:lstStyle/>
          <a:p>
            <a:pPr marL="0" algn="l">
              <a:spcBef>
                <a:spcPts val="3000"/>
              </a:spcBef>
            </a:pPr>
            <a:r>
              <a:rPr lang="en-GB" sz="1200" dirty="0">
                <a:solidFill>
                  <a:prstClr val="black"/>
                </a:solidFill>
                <a:latin typeface="Helvetica" pitchFamily="2" charset="0"/>
                <a:ea typeface="Helvetica Light" charset="0"/>
                <a:cs typeface="Helvetica Light" charset="0"/>
                <a:sym typeface="Wingdings" pitchFamily="2" charset="2"/>
              </a:rPr>
              <a:t>Larger fluctuations and invisible energy causes worse energy resolution for HAD showers </a:t>
            </a:r>
          </a:p>
        </p:txBody>
      </p:sp>
      <p:sp>
        <p:nvSpPr>
          <p:cNvPr id="16" name="TextBox 15">
            <a:extLst>
              <a:ext uri="{FF2B5EF4-FFF2-40B4-BE49-F238E27FC236}">
                <a16:creationId xmlns:a16="http://schemas.microsoft.com/office/drawing/2014/main" id="{D8CBFC6F-F910-B3A5-829A-012E5BE6605A}"/>
              </a:ext>
            </a:extLst>
          </p:cNvPr>
          <p:cNvSpPr txBox="1"/>
          <p:nvPr/>
        </p:nvSpPr>
        <p:spPr>
          <a:xfrm>
            <a:off x="623284" y="1108786"/>
            <a:ext cx="10078054" cy="846386"/>
          </a:xfrm>
          <a:prstGeom prst="rect">
            <a:avLst/>
          </a:prstGeom>
          <a:noFill/>
        </p:spPr>
        <p:txBody>
          <a:bodyPr wrap="square" rtlCol="0">
            <a:spAutoFit/>
          </a:bodyPr>
          <a:lstStyle/>
          <a:p>
            <a:pPr marL="0" algn="l">
              <a:spcBef>
                <a:spcPts val="3000"/>
              </a:spcBef>
            </a:pPr>
            <a:r>
              <a:rPr lang="en-GB" sz="1600" b="1" dirty="0">
                <a:solidFill>
                  <a:prstClr val="black"/>
                </a:solidFill>
                <a:latin typeface="Helvetica" pitchFamily="2" charset="0"/>
                <a:ea typeface="Helvetica Light" charset="0"/>
                <a:cs typeface="Helvetica Light" charset="0"/>
                <a:sym typeface="Wingdings" pitchFamily="2" charset="2"/>
              </a:rPr>
              <a:t>HAD</a:t>
            </a:r>
            <a:r>
              <a:rPr lang="en-GB" sz="1600" dirty="0">
                <a:solidFill>
                  <a:prstClr val="black"/>
                </a:solidFill>
                <a:latin typeface="Helvetica" pitchFamily="2" charset="0"/>
                <a:ea typeface="Helvetica Light" charset="0"/>
                <a:cs typeface="Helvetica Light" charset="0"/>
                <a:sym typeface="Wingdings" pitchFamily="2" charset="2"/>
              </a:rPr>
              <a:t>: Hadronic calorimeters need to fully absorb hadronic showers (initiated by interaction with nuclei)</a:t>
            </a:r>
          </a:p>
          <a:p>
            <a:pPr>
              <a:spcBef>
                <a:spcPts val="600"/>
              </a:spcBef>
            </a:pPr>
            <a:r>
              <a:rPr lang="en-GB" sz="1400" dirty="0">
                <a:solidFill>
                  <a:prstClr val="black"/>
                </a:solidFill>
                <a:latin typeface="Helvetica" pitchFamily="2" charset="0"/>
                <a:ea typeface="Helvetica Light" charset="0"/>
                <a:cs typeface="Helvetica Light" charset="0"/>
                <a:sym typeface="Wingdings" pitchFamily="2" charset="2"/>
              </a:rPr>
              <a:t>Nuclear interaction length </a:t>
            </a:r>
            <a:r>
              <a:rPr lang="en-GB" sz="1400" dirty="0" err="1">
                <a:solidFill>
                  <a:prstClr val="black"/>
                </a:solidFill>
                <a:latin typeface="Helvetica" pitchFamily="2" charset="0"/>
                <a:ea typeface="Helvetica Light" charset="0"/>
                <a:cs typeface="Helvetica Light" charset="0"/>
                <a:sym typeface="Wingdings" pitchFamily="2" charset="2"/>
              </a:rPr>
              <a:t>λ</a:t>
            </a:r>
            <a:r>
              <a:rPr lang="en-GB" sz="1400" dirty="0">
                <a:solidFill>
                  <a:prstClr val="black"/>
                </a:solidFill>
                <a:latin typeface="Helvetica" pitchFamily="2" charset="0"/>
                <a:ea typeface="Helvetica Light" charset="0"/>
                <a:cs typeface="Helvetica Light" charset="0"/>
                <a:sym typeface="Wingdings" pitchFamily="2" charset="2"/>
              </a:rPr>
              <a:t>: mean free path of hadrons between strong collisions                                                                             (</a:t>
            </a:r>
            <a:r>
              <a:rPr lang="en-GB" sz="1400" dirty="0" err="1">
                <a:solidFill>
                  <a:prstClr val="black"/>
                </a:solidFill>
                <a:latin typeface="Helvetica" pitchFamily="2" charset="0"/>
                <a:ea typeface="Helvetica Light" charset="0"/>
                <a:cs typeface="Helvetica Light" charset="0"/>
                <a:sym typeface="Wingdings" pitchFamily="2" charset="2"/>
              </a:rPr>
              <a:t>λ</a:t>
            </a:r>
            <a:r>
              <a:rPr lang="en-GB" sz="1400" dirty="0">
                <a:solidFill>
                  <a:prstClr val="black"/>
                </a:solidFill>
                <a:latin typeface="Helvetica" pitchFamily="2" charset="0"/>
                <a:ea typeface="Helvetica Light" charset="0"/>
                <a:cs typeface="Helvetica Light" charset="0"/>
                <a:sym typeface="Wingdings" pitchFamily="2" charset="2"/>
              </a:rPr>
              <a:t> &gt; X[X</a:t>
            </a:r>
            <a:r>
              <a:rPr lang="en-GB" sz="1400" baseline="-25000" dirty="0">
                <a:solidFill>
                  <a:prstClr val="black"/>
                </a:solidFill>
                <a:latin typeface="Helvetica" pitchFamily="2" charset="0"/>
                <a:ea typeface="Helvetica Light" charset="0"/>
                <a:cs typeface="Helvetica Light" charset="0"/>
                <a:sym typeface="Wingdings" pitchFamily="2" charset="2"/>
              </a:rPr>
              <a:t>0</a:t>
            </a:r>
            <a:r>
              <a:rPr lang="en-GB" sz="1400" dirty="0">
                <a:solidFill>
                  <a:prstClr val="black"/>
                </a:solidFill>
                <a:latin typeface="Helvetica" pitchFamily="2" charset="0"/>
                <a:ea typeface="Helvetica Light" charset="0"/>
                <a:cs typeface="Helvetica Light" charset="0"/>
                <a:sym typeface="Wingdings" pitchFamily="2" charset="2"/>
              </a:rPr>
              <a:t>] </a:t>
            </a:r>
            <a:r>
              <a:rPr lang="en-GB" sz="1400" dirty="0">
                <a:solidFill>
                  <a:prstClr val="black"/>
                </a:solidFill>
                <a:latin typeface="Symbol" pitchFamily="2" charset="2"/>
                <a:ea typeface="Helvetica Light" charset="0"/>
                <a:cs typeface="Helvetica Light" charset="0"/>
                <a:sym typeface="Wingdings" pitchFamily="2" charset="2"/>
              </a:rPr>
              <a:t>®</a:t>
            </a:r>
            <a:r>
              <a:rPr lang="en-GB" sz="1400" dirty="0">
                <a:solidFill>
                  <a:prstClr val="black"/>
                </a:solidFill>
                <a:latin typeface="Helvetica" pitchFamily="2" charset="0"/>
                <a:ea typeface="Helvetica Light" charset="0"/>
                <a:cs typeface="Helvetica Light" charset="0"/>
                <a:sym typeface="Wingdings" pitchFamily="2" charset="2"/>
              </a:rPr>
              <a:t> HAD showers are later than EM ones, </a:t>
            </a:r>
            <a:r>
              <a:rPr lang="en-GB" sz="1400" dirty="0" err="1">
                <a:solidFill>
                  <a:prstClr val="black"/>
                </a:solidFill>
                <a:latin typeface="Helvetica" pitchFamily="2" charset="0"/>
                <a:ea typeface="Helvetica Light" charset="0"/>
                <a:cs typeface="Helvetica Light" charset="0"/>
                <a:sym typeface="Wingdings" pitchFamily="2" charset="2"/>
              </a:rPr>
              <a:t>eg</a:t>
            </a:r>
            <a:r>
              <a:rPr lang="en-GB" sz="1400" dirty="0">
                <a:solidFill>
                  <a:prstClr val="black"/>
                </a:solidFill>
                <a:latin typeface="Helvetica" pitchFamily="2" charset="0"/>
                <a:ea typeface="Helvetica Light" charset="0"/>
                <a:cs typeface="Helvetica Light" charset="0"/>
                <a:sym typeface="Wingdings" pitchFamily="2" charset="2"/>
              </a:rPr>
              <a:t>, </a:t>
            </a:r>
            <a:r>
              <a:rPr lang="en-GB" sz="1400" dirty="0" err="1">
                <a:solidFill>
                  <a:prstClr val="black"/>
                </a:solidFill>
                <a:latin typeface="Helvetica" pitchFamily="2" charset="0"/>
                <a:ea typeface="Helvetica Light" charset="0"/>
                <a:cs typeface="Helvetica Light" charset="0"/>
                <a:sym typeface="Wingdings" pitchFamily="2" charset="2"/>
              </a:rPr>
              <a:t>λ</a:t>
            </a:r>
            <a:r>
              <a:rPr lang="en-GB" sz="1400" baseline="-25000" dirty="0" err="1">
                <a:solidFill>
                  <a:prstClr val="black"/>
                </a:solidFill>
                <a:latin typeface="Helvetica" pitchFamily="2" charset="0"/>
                <a:ea typeface="Helvetica Light" charset="0"/>
                <a:cs typeface="Helvetica Light" charset="0"/>
                <a:sym typeface="Wingdings" pitchFamily="2" charset="2"/>
              </a:rPr>
              <a:t>Fe</a:t>
            </a:r>
            <a:r>
              <a:rPr lang="en-GB" sz="1400" baseline="-25000" dirty="0">
                <a:solidFill>
                  <a:prstClr val="black"/>
                </a:solidFill>
                <a:latin typeface="Helvetica" pitchFamily="2" charset="0"/>
                <a:ea typeface="Helvetica Light" charset="0"/>
                <a:cs typeface="Helvetica Light" charset="0"/>
                <a:sym typeface="Wingdings" pitchFamily="2" charset="2"/>
              </a:rPr>
              <a:t>/brass</a:t>
            </a:r>
            <a:r>
              <a:rPr lang="en-GB" sz="1400" dirty="0">
                <a:solidFill>
                  <a:prstClr val="black"/>
                </a:solidFill>
                <a:latin typeface="Helvetica" pitchFamily="2" charset="0"/>
                <a:ea typeface="Helvetica Light" charset="0"/>
                <a:cs typeface="Helvetica Light" charset="0"/>
                <a:sym typeface="Wingdings" pitchFamily="2" charset="2"/>
              </a:rPr>
              <a:t> ~ 17 cm, need </a:t>
            </a:r>
            <a:r>
              <a:rPr lang="en-GB" sz="1400" dirty="0" err="1">
                <a:solidFill>
                  <a:prstClr val="black"/>
                </a:solidFill>
                <a:latin typeface="Helvetica" pitchFamily="2" charset="0"/>
                <a:ea typeface="Helvetica Light" charset="0"/>
                <a:cs typeface="Helvetica Light" charset="0"/>
                <a:sym typeface="Wingdings" pitchFamily="2" charset="2"/>
              </a:rPr>
              <a:t>λ</a:t>
            </a:r>
            <a:r>
              <a:rPr lang="en-GB" sz="1400" dirty="0">
                <a:solidFill>
                  <a:prstClr val="black"/>
                </a:solidFill>
                <a:latin typeface="Helvetica" pitchFamily="2" charset="0"/>
                <a:ea typeface="Helvetica Light" charset="0"/>
                <a:cs typeface="Helvetica Light" charset="0"/>
                <a:sym typeface="Wingdings" pitchFamily="2" charset="2"/>
              </a:rPr>
              <a:t> &gt; 10)</a:t>
            </a:r>
          </a:p>
        </p:txBody>
      </p:sp>
    </p:spTree>
    <p:extLst>
      <p:ext uri="{BB962C8B-B14F-4D97-AF65-F5344CB8AC3E}">
        <p14:creationId xmlns:p14="http://schemas.microsoft.com/office/powerpoint/2010/main" val="104982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92CD10-138F-6B22-E890-67B13E74C1B8}"/>
              </a:ext>
            </a:extLst>
          </p:cNvPr>
          <p:cNvPicPr>
            <a:picLocks noChangeAspect="1"/>
          </p:cNvPicPr>
          <p:nvPr/>
        </p:nvPicPr>
        <p:blipFill>
          <a:blip r:embed="rId2"/>
          <a:srcRect b="2239"/>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AD8A533B-B7C5-6E47-8D0E-939EEBE9721C}"/>
              </a:ext>
            </a:extLst>
          </p:cNvPr>
          <p:cNvSpPr txBox="1"/>
          <p:nvPr/>
        </p:nvSpPr>
        <p:spPr>
          <a:xfrm>
            <a:off x="9229722" y="12504"/>
            <a:ext cx="2971800" cy="461665"/>
          </a:xfrm>
          <a:prstGeom prst="rect">
            <a:avLst/>
          </a:prstGeom>
          <a:solidFill>
            <a:schemeClr val="tx1">
              <a:alpha val="66000"/>
            </a:schemeClr>
          </a:solidFill>
        </p:spPr>
        <p:txBody>
          <a:bodyPr wrap="square" rtlCol="0">
            <a:spAutoFit/>
          </a:bodyPr>
          <a:lstStyle/>
          <a:p>
            <a:pPr>
              <a:spcBef>
                <a:spcPts val="3000"/>
              </a:spcBef>
            </a:pPr>
            <a:r>
              <a:rPr lang="en-GB" sz="1200" noProof="0" dirty="0">
                <a:solidFill>
                  <a:schemeClr val="bg1"/>
                </a:solidFill>
                <a:latin typeface="Helvetica Light" charset="0"/>
                <a:ea typeface="Helvetica Light" charset="0"/>
                <a:cs typeface="Helvetica Light" charset="0"/>
                <a:sym typeface="Wingdings" pitchFamily="2" charset="2"/>
              </a:rPr>
              <a:t>A complete ATLAS tile calorimeter module covering 1/64 of the full azimuth</a:t>
            </a:r>
          </a:p>
        </p:txBody>
      </p:sp>
    </p:spTree>
    <p:extLst>
      <p:ext uri="{BB962C8B-B14F-4D97-AF65-F5344CB8AC3E}">
        <p14:creationId xmlns:p14="http://schemas.microsoft.com/office/powerpoint/2010/main" val="3196148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B9595B-D464-9E41-9392-790D86FCA773}"/>
              </a:ext>
            </a:extLst>
          </p:cNvPr>
          <p:cNvSpPr>
            <a:spLocks noGrp="1"/>
          </p:cNvSpPr>
          <p:nvPr>
            <p:ph type="sldNum" sz="quarter" idx="4"/>
          </p:nvPr>
        </p:nvSpPr>
        <p:spPr/>
        <p:txBody>
          <a:bodyPr/>
          <a:lstStyle/>
          <a:p>
            <a:pPr>
              <a:defRPr/>
            </a:pPr>
            <a:fld id="{611C2F03-9E95-40C9-A99F-3C4F7EE8CF2A}" type="slidenum">
              <a:rPr lang="en-GB" noProof="0" smtClean="0"/>
              <a:pPr>
                <a:defRPr/>
              </a:pPr>
              <a:t>24</a:t>
            </a:fld>
            <a:endParaRPr lang="en-GB" noProof="0" dirty="0"/>
          </a:p>
        </p:txBody>
      </p:sp>
      <p:pic>
        <p:nvPicPr>
          <p:cNvPr id="7" name="Picture 6">
            <a:extLst>
              <a:ext uri="{FF2B5EF4-FFF2-40B4-BE49-F238E27FC236}">
                <a16:creationId xmlns:a16="http://schemas.microsoft.com/office/drawing/2014/main" id="{740AB906-9A6D-D72A-7208-EC171242A471}"/>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023C326-52D4-FF29-1314-A3184A947732}"/>
              </a:ext>
            </a:extLst>
          </p:cNvPr>
          <p:cNvSpPr txBox="1"/>
          <p:nvPr/>
        </p:nvSpPr>
        <p:spPr>
          <a:xfrm>
            <a:off x="9458324" y="6588507"/>
            <a:ext cx="2733675" cy="276999"/>
          </a:xfrm>
          <a:prstGeom prst="rect">
            <a:avLst/>
          </a:prstGeom>
          <a:solidFill>
            <a:schemeClr val="tx1">
              <a:alpha val="62532"/>
            </a:schemeClr>
          </a:solidFill>
        </p:spPr>
        <p:txBody>
          <a:bodyPr wrap="square" rtlCol="0">
            <a:spAutoFit/>
          </a:bodyPr>
          <a:lstStyle/>
          <a:p>
            <a:pPr algn="r">
              <a:spcBef>
                <a:spcPts val="3000"/>
              </a:spcBef>
            </a:pPr>
            <a:r>
              <a:rPr lang="en-GB" sz="1200" noProof="0" dirty="0">
                <a:solidFill>
                  <a:schemeClr val="bg1"/>
                </a:solidFill>
                <a:latin typeface="Helvetica Light" charset="0"/>
                <a:ea typeface="Helvetica Light" charset="0"/>
                <a:cs typeface="Helvetica Light" charset="0"/>
                <a:sym typeface="Wingdings" pitchFamily="2" charset="2"/>
              </a:rPr>
              <a:t>Transverse slice of the CMS detector</a:t>
            </a:r>
          </a:p>
        </p:txBody>
      </p:sp>
    </p:spTree>
    <p:extLst>
      <p:ext uri="{BB962C8B-B14F-4D97-AF65-F5344CB8AC3E}">
        <p14:creationId xmlns:p14="http://schemas.microsoft.com/office/powerpoint/2010/main" val="25997536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E7A16-C2CB-D03F-BA17-4A22C0C03F3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3AA95D-C450-C394-2EF1-558D49B947FE}"/>
              </a:ext>
            </a:extLst>
          </p:cNvPr>
          <p:cNvSpPr>
            <a:spLocks noGrp="1"/>
          </p:cNvSpPr>
          <p:nvPr>
            <p:ph type="sldNum" sz="quarter" idx="4"/>
          </p:nvPr>
        </p:nvSpPr>
        <p:spPr/>
        <p:txBody>
          <a:bodyPr/>
          <a:lstStyle/>
          <a:p>
            <a:pPr>
              <a:defRPr/>
            </a:pPr>
            <a:fld id="{611C2F03-9E95-40C9-A99F-3C4F7EE8CF2A}" type="slidenum">
              <a:rPr lang="en-GB" noProof="0" smtClean="0"/>
              <a:pPr>
                <a:defRPr/>
              </a:pPr>
              <a:t>25</a:t>
            </a:fld>
            <a:endParaRPr lang="en-GB" noProof="0" dirty="0"/>
          </a:p>
        </p:txBody>
      </p:sp>
      <p:sp>
        <p:nvSpPr>
          <p:cNvPr id="3" name="TextBox 2">
            <a:extLst>
              <a:ext uri="{FF2B5EF4-FFF2-40B4-BE49-F238E27FC236}">
                <a16:creationId xmlns:a16="http://schemas.microsoft.com/office/drawing/2014/main" id="{A704B06F-3617-685D-F9FA-2341D27A2789}"/>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The data path in a nut-shell</a:t>
            </a:r>
          </a:p>
        </p:txBody>
      </p:sp>
      <p:sp>
        <p:nvSpPr>
          <p:cNvPr id="10" name="Rectangle 9">
            <a:extLst>
              <a:ext uri="{FF2B5EF4-FFF2-40B4-BE49-F238E27FC236}">
                <a16:creationId xmlns:a16="http://schemas.microsoft.com/office/drawing/2014/main" id="{D7CED098-7F03-0F81-5E69-B9A55CA5784C}"/>
              </a:ext>
            </a:extLst>
          </p:cNvPr>
          <p:cNvSpPr/>
          <p:nvPr/>
        </p:nvSpPr>
        <p:spPr>
          <a:xfrm>
            <a:off x="1062936" y="1001912"/>
            <a:ext cx="9154684" cy="76981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 name="Right Arrow 12">
            <a:extLst>
              <a:ext uri="{FF2B5EF4-FFF2-40B4-BE49-F238E27FC236}">
                <a16:creationId xmlns:a16="http://schemas.microsoft.com/office/drawing/2014/main" id="{86B75007-CBCA-2E0C-CA82-FF2A9801A57C}"/>
              </a:ext>
            </a:extLst>
          </p:cNvPr>
          <p:cNvSpPr/>
          <p:nvPr/>
        </p:nvSpPr>
        <p:spPr>
          <a:xfrm>
            <a:off x="6737747" y="1481528"/>
            <a:ext cx="864096" cy="1296144"/>
          </a:xfrm>
          <a:prstGeom prst="rightArrow">
            <a:avLst>
              <a:gd name="adj1" fmla="val 100000"/>
              <a:gd name="adj2" fmla="val 57159"/>
            </a:avLst>
          </a:prstGeom>
          <a:solidFill>
            <a:srgbClr val="FFC81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pic>
        <p:nvPicPr>
          <p:cNvPr id="14" name="Picture 13" descr="ATLAS-lego.jpg">
            <a:extLst>
              <a:ext uri="{FF2B5EF4-FFF2-40B4-BE49-F238E27FC236}">
                <a16:creationId xmlns:a16="http://schemas.microsoft.com/office/drawing/2014/main" id="{3FBFD991-3B8F-0DFD-0D3E-784F434ADA9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419843" y="1475008"/>
            <a:ext cx="2672755" cy="1306800"/>
          </a:xfrm>
          <a:prstGeom prst="rect">
            <a:avLst/>
          </a:prstGeom>
        </p:spPr>
      </p:pic>
      <p:sp>
        <p:nvSpPr>
          <p:cNvPr id="18" name="TextBox 17">
            <a:extLst>
              <a:ext uri="{FF2B5EF4-FFF2-40B4-BE49-F238E27FC236}">
                <a16:creationId xmlns:a16="http://schemas.microsoft.com/office/drawing/2014/main" id="{223B0022-7452-95F2-7E1C-66782354FB28}"/>
              </a:ext>
            </a:extLst>
          </p:cNvPr>
          <p:cNvSpPr txBox="1"/>
          <p:nvPr/>
        </p:nvSpPr>
        <p:spPr>
          <a:xfrm>
            <a:off x="4334187" y="1117146"/>
            <a:ext cx="1426994" cy="338554"/>
          </a:xfrm>
          <a:prstGeom prst="rect">
            <a:avLst/>
          </a:prstGeom>
          <a:noFill/>
        </p:spPr>
        <p:txBody>
          <a:bodyPr wrap="none" rtlCol="0">
            <a:spAutoFit/>
          </a:bodyPr>
          <a:lstStyle/>
          <a:p>
            <a:r>
              <a:rPr lang="en-GB" sz="1600" noProof="0" dirty="0">
                <a:latin typeface="Helvetica" pitchFamily="2" charset="0"/>
                <a:cs typeface="Helvetica Light"/>
              </a:rPr>
              <a:t>LHC Detector</a:t>
            </a:r>
          </a:p>
        </p:txBody>
      </p:sp>
      <p:sp>
        <p:nvSpPr>
          <p:cNvPr id="63" name="Right Arrow 62">
            <a:extLst>
              <a:ext uri="{FF2B5EF4-FFF2-40B4-BE49-F238E27FC236}">
                <a16:creationId xmlns:a16="http://schemas.microsoft.com/office/drawing/2014/main" id="{F3D2B235-177B-99E5-692B-BBEB1DFC53C5}"/>
              </a:ext>
            </a:extLst>
          </p:cNvPr>
          <p:cNvSpPr/>
          <p:nvPr/>
        </p:nvSpPr>
        <p:spPr>
          <a:xfrm>
            <a:off x="10825603" y="1483747"/>
            <a:ext cx="864096" cy="1296144"/>
          </a:xfrm>
          <a:prstGeom prst="rightArrow">
            <a:avLst>
              <a:gd name="adj1" fmla="val 100000"/>
              <a:gd name="adj2" fmla="val 57159"/>
            </a:avLst>
          </a:prstGeom>
          <a:solidFill>
            <a:srgbClr val="FFC81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4" name="TextBox 23">
            <a:extLst>
              <a:ext uri="{FF2B5EF4-FFF2-40B4-BE49-F238E27FC236}">
                <a16:creationId xmlns:a16="http://schemas.microsoft.com/office/drawing/2014/main" id="{3D6C5641-22A3-FDB0-FB46-4583CA17E35B}"/>
              </a:ext>
            </a:extLst>
          </p:cNvPr>
          <p:cNvSpPr txBox="1"/>
          <p:nvPr/>
        </p:nvSpPr>
        <p:spPr>
          <a:xfrm>
            <a:off x="8223436" y="1116025"/>
            <a:ext cx="2684261" cy="338554"/>
          </a:xfrm>
          <a:prstGeom prst="rect">
            <a:avLst/>
          </a:prstGeom>
          <a:noFill/>
        </p:spPr>
        <p:txBody>
          <a:bodyPr wrap="none" rtlCol="0">
            <a:spAutoFit/>
          </a:bodyPr>
          <a:lstStyle/>
          <a:p>
            <a:r>
              <a:rPr lang="en-GB" sz="1600" noProof="0" dirty="0">
                <a:latin typeface="Helvetica" pitchFamily="2" charset="0"/>
                <a:cs typeface="Helvetica Light"/>
              </a:rPr>
              <a:t>Trigger &amp; Online monitoring</a:t>
            </a:r>
          </a:p>
        </p:txBody>
      </p:sp>
      <p:pic>
        <p:nvPicPr>
          <p:cNvPr id="25" name="Picture 24" descr="Untitled.jpg">
            <a:extLst>
              <a:ext uri="{FF2B5EF4-FFF2-40B4-BE49-F238E27FC236}">
                <a16:creationId xmlns:a16="http://schemas.microsoft.com/office/drawing/2014/main" id="{13B14ADF-2A71-ACA6-57CF-8EEA169F854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336388" y="1480407"/>
            <a:ext cx="2831400" cy="1306800"/>
          </a:xfrm>
          <a:prstGeom prst="rect">
            <a:avLst/>
          </a:prstGeom>
        </p:spPr>
      </p:pic>
      <p:sp>
        <p:nvSpPr>
          <p:cNvPr id="44" name="TextBox 43">
            <a:extLst>
              <a:ext uri="{FF2B5EF4-FFF2-40B4-BE49-F238E27FC236}">
                <a16:creationId xmlns:a16="http://schemas.microsoft.com/office/drawing/2014/main" id="{2065D74E-AECB-00CB-6F5E-090D21EC0F45}"/>
              </a:ext>
            </a:extLst>
          </p:cNvPr>
          <p:cNvSpPr txBox="1"/>
          <p:nvPr/>
        </p:nvSpPr>
        <p:spPr>
          <a:xfrm>
            <a:off x="8257029" y="2820836"/>
            <a:ext cx="3303741" cy="869469"/>
          </a:xfrm>
          <a:prstGeom prst="rect">
            <a:avLst/>
          </a:prstGeom>
          <a:noFill/>
        </p:spPr>
        <p:txBody>
          <a:bodyPr wrap="square" rIns="0" rtlCol="0">
            <a:spAutoFit/>
          </a:bodyPr>
          <a:lstStyle/>
          <a:p>
            <a:pPr>
              <a:spcBef>
                <a:spcPts val="600"/>
              </a:spcBef>
            </a:pPr>
            <a:r>
              <a:rPr lang="en-GB" sz="1200" noProof="0" dirty="0">
                <a:solidFill>
                  <a:schemeClr val="tx1">
                    <a:lumMod val="75000"/>
                    <a:lumOff val="25000"/>
                  </a:schemeClr>
                </a:solidFill>
                <a:latin typeface="Helvetica" pitchFamily="2" charset="0"/>
                <a:cs typeface="Helvetica Light"/>
              </a:rPr>
              <a:t>L1 (HW, up to 100 kHz) + HLT (SW, ~3 kHz)</a:t>
            </a:r>
          </a:p>
          <a:p>
            <a:pPr>
              <a:spcBef>
                <a:spcPts val="300"/>
              </a:spcBef>
            </a:pPr>
            <a:r>
              <a:rPr lang="en-GB" sz="1200" noProof="0" dirty="0">
                <a:solidFill>
                  <a:schemeClr val="tx1">
                    <a:lumMod val="75000"/>
                    <a:lumOff val="25000"/>
                  </a:schemeClr>
                </a:solidFill>
                <a:latin typeface="Helvetica" pitchFamily="2" charset="0"/>
                <a:cs typeface="Helvetica Light"/>
              </a:rPr>
              <a:t>Challenge: low-threshold triggers to keep physics efficiency high, use combined / topological signature information</a:t>
            </a:r>
            <a:endParaRPr lang="en-GB" sz="1100" baseline="30000" noProof="0" dirty="0">
              <a:solidFill>
                <a:schemeClr val="tx1">
                  <a:lumMod val="75000"/>
                  <a:lumOff val="25000"/>
                </a:schemeClr>
              </a:solidFill>
              <a:latin typeface="Helvetica" pitchFamily="2" charset="0"/>
              <a:cs typeface="Helvetica Light"/>
            </a:endParaRPr>
          </a:p>
        </p:txBody>
      </p:sp>
      <p:sp>
        <p:nvSpPr>
          <p:cNvPr id="55" name="Right Arrow 54">
            <a:extLst>
              <a:ext uri="{FF2B5EF4-FFF2-40B4-BE49-F238E27FC236}">
                <a16:creationId xmlns:a16="http://schemas.microsoft.com/office/drawing/2014/main" id="{C2E6C458-4D6D-2AD7-BBFD-6679B75260BC}"/>
              </a:ext>
            </a:extLst>
          </p:cNvPr>
          <p:cNvSpPr/>
          <p:nvPr/>
        </p:nvSpPr>
        <p:spPr>
          <a:xfrm>
            <a:off x="6264317" y="4176513"/>
            <a:ext cx="864096" cy="1296144"/>
          </a:xfrm>
          <a:prstGeom prst="rightArrow">
            <a:avLst>
              <a:gd name="adj1" fmla="val 100000"/>
              <a:gd name="adj2" fmla="val 57159"/>
            </a:avLst>
          </a:prstGeom>
          <a:solidFill>
            <a:srgbClr val="FFC81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7" name="TextBox 56">
            <a:extLst>
              <a:ext uri="{FF2B5EF4-FFF2-40B4-BE49-F238E27FC236}">
                <a16:creationId xmlns:a16="http://schemas.microsoft.com/office/drawing/2014/main" id="{31D7F954-7C25-F77B-01DE-80EC471E9580}"/>
              </a:ext>
            </a:extLst>
          </p:cNvPr>
          <p:cNvSpPr txBox="1"/>
          <p:nvPr/>
        </p:nvSpPr>
        <p:spPr>
          <a:xfrm>
            <a:off x="4334187" y="3816473"/>
            <a:ext cx="2167581" cy="338554"/>
          </a:xfrm>
          <a:prstGeom prst="rect">
            <a:avLst/>
          </a:prstGeom>
          <a:noFill/>
        </p:spPr>
        <p:txBody>
          <a:bodyPr wrap="square" rtlCol="0">
            <a:spAutoFit/>
          </a:bodyPr>
          <a:lstStyle/>
          <a:p>
            <a:r>
              <a:rPr lang="en-GB" sz="1600" noProof="0" dirty="0">
                <a:latin typeface="Helvetica" pitchFamily="2" charset="0"/>
                <a:cs typeface="Helvetica Light"/>
              </a:rPr>
              <a:t>Distributed computing</a:t>
            </a:r>
          </a:p>
        </p:txBody>
      </p:sp>
      <p:sp>
        <p:nvSpPr>
          <p:cNvPr id="58" name="TextBox 57">
            <a:extLst>
              <a:ext uri="{FF2B5EF4-FFF2-40B4-BE49-F238E27FC236}">
                <a16:creationId xmlns:a16="http://schemas.microsoft.com/office/drawing/2014/main" id="{8C4D7F01-3D90-3BAF-AC05-9FCD3750F107}"/>
              </a:ext>
            </a:extLst>
          </p:cNvPr>
          <p:cNvSpPr txBox="1"/>
          <p:nvPr/>
        </p:nvSpPr>
        <p:spPr>
          <a:xfrm>
            <a:off x="4328075" y="5514222"/>
            <a:ext cx="3267836" cy="907941"/>
          </a:xfrm>
          <a:prstGeom prst="rect">
            <a:avLst/>
          </a:prstGeom>
          <a:noFill/>
        </p:spPr>
        <p:txBody>
          <a:bodyPr wrap="square" rIns="0" rtlCol="0">
            <a:spAutoFit/>
          </a:bodyPr>
          <a:lstStyle/>
          <a:p>
            <a:pPr>
              <a:spcBef>
                <a:spcPts val="600"/>
              </a:spcBef>
            </a:pPr>
            <a:r>
              <a:rPr lang="en-GB" sz="1200" noProof="0" dirty="0">
                <a:solidFill>
                  <a:schemeClr val="tx1">
                    <a:lumMod val="75000"/>
                    <a:lumOff val="25000"/>
                  </a:schemeClr>
                </a:solidFill>
                <a:latin typeface="Helvetica" pitchFamily="2" charset="0"/>
                <a:cs typeface="Helvetica Light"/>
              </a:rPr>
              <a:t>Production of standardised derived datasets for physics and performance analysis</a:t>
            </a:r>
          </a:p>
          <a:p>
            <a:pPr>
              <a:spcBef>
                <a:spcPts val="600"/>
              </a:spcBef>
            </a:pPr>
            <a:r>
              <a:rPr lang="en-GB" sz="1200" noProof="0" dirty="0">
                <a:solidFill>
                  <a:schemeClr val="tx1">
                    <a:lumMod val="75000"/>
                    <a:lumOff val="25000"/>
                  </a:schemeClr>
                </a:solidFill>
                <a:latin typeface="Helvetica" pitchFamily="2" charset="0"/>
                <a:cs typeface="Helvetica Light"/>
              </a:rPr>
              <a:t>Also: MC production — O(100 billion) 13 TeV events produced per experiment</a:t>
            </a:r>
          </a:p>
        </p:txBody>
      </p:sp>
      <p:sp>
        <p:nvSpPr>
          <p:cNvPr id="59" name="TextBox 58">
            <a:extLst>
              <a:ext uri="{FF2B5EF4-FFF2-40B4-BE49-F238E27FC236}">
                <a16:creationId xmlns:a16="http://schemas.microsoft.com/office/drawing/2014/main" id="{BD357E57-BBDE-A62B-7C26-5519474F940D}"/>
              </a:ext>
            </a:extLst>
          </p:cNvPr>
          <p:cNvSpPr txBox="1"/>
          <p:nvPr/>
        </p:nvSpPr>
        <p:spPr>
          <a:xfrm>
            <a:off x="8257029" y="5739684"/>
            <a:ext cx="3405374" cy="907941"/>
          </a:xfrm>
          <a:prstGeom prst="rect">
            <a:avLst/>
          </a:prstGeom>
          <a:noFill/>
        </p:spPr>
        <p:txBody>
          <a:bodyPr wrap="square" rIns="0" rtlCol="0">
            <a:spAutoFit/>
          </a:bodyPr>
          <a:lstStyle/>
          <a:p>
            <a:pPr>
              <a:spcBef>
                <a:spcPts val="600"/>
              </a:spcBef>
            </a:pPr>
            <a:r>
              <a:rPr lang="en-GB" sz="1200" noProof="0" dirty="0">
                <a:solidFill>
                  <a:schemeClr val="tx1">
                    <a:lumMod val="75000"/>
                    <a:lumOff val="25000"/>
                  </a:schemeClr>
                </a:solidFill>
                <a:latin typeface="Helvetica" pitchFamily="2" charset="0"/>
                <a:cs typeface="Helvetica Light"/>
              </a:rPr>
              <a:t>Performance analysis provides standard physics objects with calibrations and uncertainties, unified in analysis release</a:t>
            </a:r>
          </a:p>
          <a:p>
            <a:pPr>
              <a:spcBef>
                <a:spcPts val="600"/>
              </a:spcBef>
            </a:pPr>
            <a:r>
              <a:rPr lang="en-GB" sz="1200" noProof="0" dirty="0">
                <a:solidFill>
                  <a:schemeClr val="tx1">
                    <a:lumMod val="75000"/>
                    <a:lumOff val="25000"/>
                  </a:schemeClr>
                </a:solidFill>
                <a:latin typeface="Helvetica" pitchFamily="2" charset="0"/>
                <a:cs typeface="Helvetica Light"/>
              </a:rPr>
              <a:t>Physics analyses build upon this groundwork</a:t>
            </a:r>
          </a:p>
        </p:txBody>
      </p:sp>
      <p:sp>
        <p:nvSpPr>
          <p:cNvPr id="60" name="TextBox 59">
            <a:extLst>
              <a:ext uri="{FF2B5EF4-FFF2-40B4-BE49-F238E27FC236}">
                <a16:creationId xmlns:a16="http://schemas.microsoft.com/office/drawing/2014/main" id="{CD03D871-2E51-C741-5B4C-47CBE80CAE1A}"/>
              </a:ext>
            </a:extLst>
          </p:cNvPr>
          <p:cNvSpPr txBox="1"/>
          <p:nvPr/>
        </p:nvSpPr>
        <p:spPr>
          <a:xfrm>
            <a:off x="8223436" y="3815352"/>
            <a:ext cx="1686680" cy="338554"/>
          </a:xfrm>
          <a:prstGeom prst="rect">
            <a:avLst/>
          </a:prstGeom>
          <a:noFill/>
        </p:spPr>
        <p:txBody>
          <a:bodyPr wrap="none" rtlCol="0">
            <a:spAutoFit/>
          </a:bodyPr>
          <a:lstStyle/>
          <a:p>
            <a:r>
              <a:rPr lang="en-GB" sz="1600" noProof="0" dirty="0">
                <a:latin typeface="Helvetica" pitchFamily="2" charset="0"/>
                <a:cs typeface="Helvetica Light"/>
              </a:rPr>
              <a:t>Physics analysis</a:t>
            </a:r>
          </a:p>
        </p:txBody>
      </p:sp>
      <p:pic>
        <p:nvPicPr>
          <p:cNvPr id="62" name="Picture 61">
            <a:extLst>
              <a:ext uri="{FF2B5EF4-FFF2-40B4-BE49-F238E27FC236}">
                <a16:creationId xmlns:a16="http://schemas.microsoft.com/office/drawing/2014/main" id="{AA9A45A5-BDE5-54F2-DA88-826EED2C83BD}"/>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9000"/>
                    </a14:imgEffect>
                  </a14:imgLayer>
                </a14:imgProps>
              </a:ext>
              <a:ext uri="{28A0092B-C50C-407E-A947-70E740481C1C}">
                <a14:useLocalDpi xmlns:a14="http://schemas.microsoft.com/office/drawing/2010/main"/>
              </a:ext>
            </a:extLst>
          </a:blip>
          <a:stretch>
            <a:fillRect/>
          </a:stretch>
        </p:blipFill>
        <p:spPr>
          <a:xfrm>
            <a:off x="4419803" y="4185198"/>
            <a:ext cx="2191671" cy="1306800"/>
          </a:xfrm>
          <a:prstGeom prst="rect">
            <a:avLst/>
          </a:prstGeom>
        </p:spPr>
      </p:pic>
      <p:pic>
        <p:nvPicPr>
          <p:cNvPr id="64" name="Picture 63">
            <a:extLst>
              <a:ext uri="{FF2B5EF4-FFF2-40B4-BE49-F238E27FC236}">
                <a16:creationId xmlns:a16="http://schemas.microsoft.com/office/drawing/2014/main" id="{22AEF23A-CFC2-F7A5-C592-AE82D58C5A66}"/>
              </a:ext>
            </a:extLst>
          </p:cNvPr>
          <p:cNvPicPr>
            <a:picLocks noChangeAspect="1"/>
          </p:cNvPicPr>
          <p:nvPr/>
        </p:nvPicPr>
        <p:blipFill>
          <a:blip r:embed="rId6">
            <a:alphaModFix/>
          </a:blip>
          <a:stretch>
            <a:fillRect/>
          </a:stretch>
        </p:blipFill>
        <p:spPr>
          <a:xfrm rot="5400000">
            <a:off x="8600441" y="3714508"/>
            <a:ext cx="1632010" cy="2409765"/>
          </a:xfrm>
          <a:prstGeom prst="rect">
            <a:avLst/>
          </a:prstGeom>
        </p:spPr>
      </p:pic>
      <p:sp>
        <p:nvSpPr>
          <p:cNvPr id="65" name="Right Arrow 64">
            <a:extLst>
              <a:ext uri="{FF2B5EF4-FFF2-40B4-BE49-F238E27FC236}">
                <a16:creationId xmlns:a16="http://schemas.microsoft.com/office/drawing/2014/main" id="{BBD7825D-9BD6-450F-EAEA-30E77CDFABE0}"/>
              </a:ext>
            </a:extLst>
          </p:cNvPr>
          <p:cNvSpPr/>
          <p:nvPr/>
        </p:nvSpPr>
        <p:spPr>
          <a:xfrm>
            <a:off x="2529804" y="1480407"/>
            <a:ext cx="864096" cy="1296144"/>
          </a:xfrm>
          <a:prstGeom prst="rightArrow">
            <a:avLst>
              <a:gd name="adj1" fmla="val 100000"/>
              <a:gd name="adj2" fmla="val 57159"/>
            </a:avLst>
          </a:prstGeom>
          <a:solidFill>
            <a:srgbClr val="FFC81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6" name="TextBox 65">
            <a:extLst>
              <a:ext uri="{FF2B5EF4-FFF2-40B4-BE49-F238E27FC236}">
                <a16:creationId xmlns:a16="http://schemas.microsoft.com/office/drawing/2014/main" id="{89F10298-8A03-9545-F1F7-CDC37BBCEF20}"/>
              </a:ext>
            </a:extLst>
          </p:cNvPr>
          <p:cNvSpPr txBox="1"/>
          <p:nvPr/>
        </p:nvSpPr>
        <p:spPr>
          <a:xfrm>
            <a:off x="688661" y="1116025"/>
            <a:ext cx="2188420" cy="338554"/>
          </a:xfrm>
          <a:prstGeom prst="rect">
            <a:avLst/>
          </a:prstGeom>
          <a:noFill/>
        </p:spPr>
        <p:txBody>
          <a:bodyPr wrap="none" rtlCol="0">
            <a:spAutoFit/>
          </a:bodyPr>
          <a:lstStyle/>
          <a:p>
            <a:r>
              <a:rPr lang="en-GB" sz="1600" noProof="0" dirty="0">
                <a:latin typeface="Helvetica" pitchFamily="2" charset="0"/>
                <a:cs typeface="Helvetica Light"/>
              </a:rPr>
              <a:t>Large Hadron Collider</a:t>
            </a:r>
          </a:p>
        </p:txBody>
      </p:sp>
      <p:sp>
        <p:nvSpPr>
          <p:cNvPr id="67" name="TextBox 66">
            <a:extLst>
              <a:ext uri="{FF2B5EF4-FFF2-40B4-BE49-F238E27FC236}">
                <a16:creationId xmlns:a16="http://schemas.microsoft.com/office/drawing/2014/main" id="{C7562B8B-BF49-B004-7E57-22CA0DDFBE68}"/>
              </a:ext>
            </a:extLst>
          </p:cNvPr>
          <p:cNvSpPr txBox="1"/>
          <p:nvPr/>
        </p:nvSpPr>
        <p:spPr>
          <a:xfrm>
            <a:off x="688660" y="2817496"/>
            <a:ext cx="1888659" cy="500137"/>
          </a:xfrm>
          <a:prstGeom prst="rect">
            <a:avLst/>
          </a:prstGeom>
          <a:noFill/>
        </p:spPr>
        <p:txBody>
          <a:bodyPr wrap="none" rtlCol="0">
            <a:spAutoFit/>
          </a:bodyPr>
          <a:lstStyle/>
          <a:p>
            <a:pPr>
              <a:spcBef>
                <a:spcPts val="600"/>
              </a:spcBef>
            </a:pPr>
            <a:r>
              <a:rPr lang="en-GB" sz="1200" noProof="0" dirty="0">
                <a:solidFill>
                  <a:schemeClr val="tx1">
                    <a:lumMod val="75000"/>
                    <a:lumOff val="25000"/>
                  </a:schemeClr>
                </a:solidFill>
                <a:latin typeface="Helvetica" pitchFamily="2" charset="0"/>
                <a:cs typeface="Helvetica Light"/>
              </a:rPr>
              <a:t>25 ns bunch distance</a:t>
            </a:r>
          </a:p>
          <a:p>
            <a:pPr>
              <a:spcBef>
                <a:spcPts val="300"/>
              </a:spcBef>
            </a:pPr>
            <a:r>
              <a:rPr lang="en-GB" sz="1200" noProof="0" dirty="0" err="1">
                <a:solidFill>
                  <a:schemeClr val="tx1">
                    <a:lumMod val="75000"/>
                    <a:lumOff val="25000"/>
                  </a:schemeClr>
                </a:solidFill>
                <a:latin typeface="Helvetica" pitchFamily="2" charset="0"/>
                <a:cs typeface="Helvetica Light"/>
              </a:rPr>
              <a:t>L</a:t>
            </a:r>
            <a:r>
              <a:rPr lang="en-GB" sz="1200" baseline="-25000" noProof="0" dirty="0" err="1">
                <a:solidFill>
                  <a:schemeClr val="tx1">
                    <a:lumMod val="75000"/>
                    <a:lumOff val="25000"/>
                  </a:schemeClr>
                </a:solidFill>
                <a:latin typeface="Helvetica" pitchFamily="2" charset="0"/>
                <a:cs typeface="Helvetica Light"/>
              </a:rPr>
              <a:t>max</a:t>
            </a:r>
            <a:r>
              <a:rPr lang="en-GB" sz="1200" noProof="0" dirty="0">
                <a:solidFill>
                  <a:schemeClr val="tx1">
                    <a:lumMod val="75000"/>
                    <a:lumOff val="25000"/>
                  </a:schemeClr>
                </a:solidFill>
                <a:latin typeface="Helvetica" pitchFamily="2" charset="0"/>
                <a:cs typeface="Helvetica Light"/>
              </a:rPr>
              <a:t> ~ 2.2 ×10</a:t>
            </a:r>
            <a:r>
              <a:rPr lang="en-GB" sz="1200" baseline="30000" noProof="0" dirty="0">
                <a:solidFill>
                  <a:schemeClr val="tx1">
                    <a:lumMod val="75000"/>
                    <a:lumOff val="25000"/>
                  </a:schemeClr>
                </a:solidFill>
                <a:latin typeface="Helvetica" pitchFamily="2" charset="0"/>
                <a:cs typeface="Helvetica Light"/>
              </a:rPr>
              <a:t>34</a:t>
            </a:r>
            <a:r>
              <a:rPr lang="en-GB" sz="1200" noProof="0" dirty="0">
                <a:solidFill>
                  <a:schemeClr val="tx1">
                    <a:lumMod val="75000"/>
                    <a:lumOff val="25000"/>
                  </a:schemeClr>
                </a:solidFill>
                <a:latin typeface="Helvetica" pitchFamily="2" charset="0"/>
                <a:cs typeface="Helvetica Light"/>
              </a:rPr>
              <a:t> cm</a:t>
            </a:r>
            <a:r>
              <a:rPr lang="en-GB" sz="1200" baseline="30000" noProof="0" dirty="0">
                <a:solidFill>
                  <a:schemeClr val="tx1">
                    <a:lumMod val="75000"/>
                    <a:lumOff val="25000"/>
                  </a:schemeClr>
                </a:solidFill>
                <a:latin typeface="Helvetica" pitchFamily="2" charset="0"/>
                <a:cs typeface="Helvetica Light"/>
              </a:rPr>
              <a:t>–2</a:t>
            </a:r>
            <a:r>
              <a:rPr lang="en-GB" sz="1200" noProof="0" dirty="0">
                <a:solidFill>
                  <a:schemeClr val="tx1">
                    <a:lumMod val="75000"/>
                    <a:lumOff val="25000"/>
                  </a:schemeClr>
                </a:solidFill>
                <a:latin typeface="Helvetica" pitchFamily="2" charset="0"/>
                <a:cs typeface="Helvetica Light"/>
              </a:rPr>
              <a:t> s</a:t>
            </a:r>
            <a:r>
              <a:rPr lang="en-GB" sz="1200" baseline="30000" noProof="0" dirty="0">
                <a:solidFill>
                  <a:schemeClr val="tx1">
                    <a:lumMod val="75000"/>
                    <a:lumOff val="25000"/>
                  </a:schemeClr>
                </a:solidFill>
                <a:latin typeface="Helvetica" pitchFamily="2" charset="0"/>
                <a:cs typeface="Helvetica Light"/>
              </a:rPr>
              <a:t>–1</a:t>
            </a:r>
            <a:endParaRPr lang="en-GB" sz="1100" baseline="30000" noProof="0" dirty="0">
              <a:solidFill>
                <a:schemeClr val="tx1">
                  <a:lumMod val="75000"/>
                  <a:lumOff val="25000"/>
                </a:schemeClr>
              </a:solidFill>
              <a:latin typeface="Helvetica" pitchFamily="2" charset="0"/>
              <a:cs typeface="Helvetica Light"/>
            </a:endParaRPr>
          </a:p>
        </p:txBody>
      </p:sp>
      <p:sp>
        <p:nvSpPr>
          <p:cNvPr id="68" name="TextBox 67">
            <a:extLst>
              <a:ext uri="{FF2B5EF4-FFF2-40B4-BE49-F238E27FC236}">
                <a16:creationId xmlns:a16="http://schemas.microsoft.com/office/drawing/2014/main" id="{50007013-5FD5-37B2-F1F0-7D8486E0B0EB}"/>
              </a:ext>
            </a:extLst>
          </p:cNvPr>
          <p:cNvSpPr txBox="1"/>
          <p:nvPr/>
        </p:nvSpPr>
        <p:spPr>
          <a:xfrm>
            <a:off x="665570" y="3815352"/>
            <a:ext cx="2781531" cy="338554"/>
          </a:xfrm>
          <a:prstGeom prst="rect">
            <a:avLst/>
          </a:prstGeom>
          <a:noFill/>
        </p:spPr>
        <p:txBody>
          <a:bodyPr wrap="none" rtlCol="0">
            <a:spAutoFit/>
          </a:bodyPr>
          <a:lstStyle/>
          <a:p>
            <a:r>
              <a:rPr lang="en-GB" sz="1600" noProof="0" dirty="0">
                <a:latin typeface="Helvetica" pitchFamily="2" charset="0"/>
                <a:cs typeface="Helvetica Light"/>
              </a:rPr>
              <a:t>Calibration &amp; Reconstruction</a:t>
            </a:r>
          </a:p>
        </p:txBody>
      </p:sp>
      <p:sp>
        <p:nvSpPr>
          <p:cNvPr id="69" name="TextBox 68">
            <a:extLst>
              <a:ext uri="{FF2B5EF4-FFF2-40B4-BE49-F238E27FC236}">
                <a16:creationId xmlns:a16="http://schemas.microsoft.com/office/drawing/2014/main" id="{D3E9621B-AEEB-133D-6E2D-709EA2362580}"/>
              </a:ext>
            </a:extLst>
          </p:cNvPr>
          <p:cNvSpPr txBox="1"/>
          <p:nvPr/>
        </p:nvSpPr>
        <p:spPr>
          <a:xfrm>
            <a:off x="688662" y="5514222"/>
            <a:ext cx="2376263" cy="646331"/>
          </a:xfrm>
          <a:prstGeom prst="rect">
            <a:avLst/>
          </a:prstGeom>
          <a:noFill/>
        </p:spPr>
        <p:txBody>
          <a:bodyPr wrap="square" rIns="0" rtlCol="0">
            <a:spAutoFit/>
          </a:bodyPr>
          <a:lstStyle/>
          <a:p>
            <a:pPr>
              <a:spcBef>
                <a:spcPts val="600"/>
              </a:spcBef>
            </a:pPr>
            <a:r>
              <a:rPr lang="en-GB" sz="1200" noProof="0" dirty="0">
                <a:solidFill>
                  <a:schemeClr val="tx1">
                    <a:lumMod val="75000"/>
                    <a:lumOff val="25000"/>
                  </a:schemeClr>
                </a:solidFill>
                <a:latin typeface="Helvetica" pitchFamily="2" charset="0"/>
                <a:cs typeface="Helvetica Light"/>
              </a:rPr>
              <a:t>48h calibration &amp; data quality processing, then prompt reconstruction of data in Tier-0</a:t>
            </a:r>
          </a:p>
        </p:txBody>
      </p:sp>
      <p:sp>
        <p:nvSpPr>
          <p:cNvPr id="70" name="Right Arrow 69">
            <a:extLst>
              <a:ext uri="{FF2B5EF4-FFF2-40B4-BE49-F238E27FC236}">
                <a16:creationId xmlns:a16="http://schemas.microsoft.com/office/drawing/2014/main" id="{432D8527-73B4-2C9A-83D1-D1A00C92E66E}"/>
              </a:ext>
            </a:extLst>
          </p:cNvPr>
          <p:cNvSpPr/>
          <p:nvPr/>
        </p:nvSpPr>
        <p:spPr>
          <a:xfrm>
            <a:off x="2673820" y="4175392"/>
            <a:ext cx="864096" cy="1296144"/>
          </a:xfrm>
          <a:prstGeom prst="rightArrow">
            <a:avLst>
              <a:gd name="adj1" fmla="val 100000"/>
              <a:gd name="adj2" fmla="val 57159"/>
            </a:avLst>
          </a:prstGeom>
          <a:solidFill>
            <a:srgbClr val="FFC81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pic>
        <p:nvPicPr>
          <p:cNvPr id="71" name="Picture 70">
            <a:extLst>
              <a:ext uri="{FF2B5EF4-FFF2-40B4-BE49-F238E27FC236}">
                <a16:creationId xmlns:a16="http://schemas.microsoft.com/office/drawing/2014/main" id="{BD34C697-568A-1104-1B58-1214B1AC8BAD}"/>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760669" y="1481009"/>
            <a:ext cx="2114448" cy="1306800"/>
          </a:xfrm>
          <a:prstGeom prst="rect">
            <a:avLst/>
          </a:prstGeom>
          <a:ln>
            <a:solidFill>
              <a:schemeClr val="tx1">
                <a:lumMod val="50000"/>
                <a:lumOff val="50000"/>
              </a:schemeClr>
            </a:solidFill>
          </a:ln>
        </p:spPr>
      </p:pic>
      <p:pic>
        <p:nvPicPr>
          <p:cNvPr id="72" name="Picture 71">
            <a:extLst>
              <a:ext uri="{FF2B5EF4-FFF2-40B4-BE49-F238E27FC236}">
                <a16:creationId xmlns:a16="http://schemas.microsoft.com/office/drawing/2014/main" id="{B78E796E-53A3-1CD3-2524-D5BE3B466CD8}"/>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760668" y="4178447"/>
            <a:ext cx="2255917" cy="1306800"/>
          </a:xfrm>
          <a:prstGeom prst="rect">
            <a:avLst/>
          </a:prstGeom>
        </p:spPr>
      </p:pic>
    </p:spTree>
    <p:extLst>
      <p:ext uri="{BB962C8B-B14F-4D97-AF65-F5344CB8AC3E}">
        <p14:creationId xmlns:p14="http://schemas.microsoft.com/office/powerpoint/2010/main" val="441722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C1060-4130-E1B7-8844-39C1D7D1244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1A2A97-25D4-D394-DC33-B4A16B1D2E0C}"/>
              </a:ext>
            </a:extLst>
          </p:cNvPr>
          <p:cNvSpPr>
            <a:spLocks noGrp="1"/>
          </p:cNvSpPr>
          <p:nvPr>
            <p:ph type="sldNum" sz="quarter" idx="4"/>
          </p:nvPr>
        </p:nvSpPr>
        <p:spPr/>
        <p:txBody>
          <a:bodyPr/>
          <a:lstStyle/>
          <a:p>
            <a:pPr>
              <a:defRPr/>
            </a:pPr>
            <a:fld id="{611C2F03-9E95-40C9-A99F-3C4F7EE8CF2A}" type="slidenum">
              <a:rPr lang="en-GB" noProof="0" smtClean="0"/>
              <a:pPr>
                <a:defRPr/>
              </a:pPr>
              <a:t>26</a:t>
            </a:fld>
            <a:endParaRPr lang="en-GB" noProof="0" dirty="0"/>
          </a:p>
        </p:txBody>
      </p:sp>
      <p:sp>
        <p:nvSpPr>
          <p:cNvPr id="3" name="TextBox 2">
            <a:extLst>
              <a:ext uri="{FF2B5EF4-FFF2-40B4-BE49-F238E27FC236}">
                <a16:creationId xmlns:a16="http://schemas.microsoft.com/office/drawing/2014/main" id="{240F1F13-3ADD-E6FA-AB68-75A5E14BE3D0}"/>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Particle detector basics — Online event filter</a:t>
            </a:r>
            <a:endParaRPr lang="en-GB" sz="2800" noProof="0" dirty="0">
              <a:solidFill>
                <a:srgbClr val="0D7FBF"/>
              </a:solidFill>
              <a:latin typeface="Helvetica Light" pitchFamily="2" charset="0"/>
              <a:ea typeface="Trebuchet MS" pitchFamily="-84" charset="0"/>
              <a:cs typeface="Helvetica Light"/>
            </a:endParaRPr>
          </a:p>
        </p:txBody>
      </p:sp>
      <p:sp>
        <p:nvSpPr>
          <p:cNvPr id="7" name="TextBox 6">
            <a:extLst>
              <a:ext uri="{FF2B5EF4-FFF2-40B4-BE49-F238E27FC236}">
                <a16:creationId xmlns:a16="http://schemas.microsoft.com/office/drawing/2014/main" id="{70B8609F-0910-B91F-86C3-76D17D702630}"/>
              </a:ext>
            </a:extLst>
          </p:cNvPr>
          <p:cNvSpPr txBox="1"/>
          <p:nvPr/>
        </p:nvSpPr>
        <p:spPr>
          <a:xfrm>
            <a:off x="623284" y="1108786"/>
            <a:ext cx="11568716" cy="338554"/>
          </a:xfrm>
          <a:prstGeom prst="rect">
            <a:avLst/>
          </a:prstGeom>
          <a:noFill/>
        </p:spPr>
        <p:txBody>
          <a:bodyPr wrap="square" rtlCol="0">
            <a:spAutoFit/>
          </a:bodyPr>
          <a:lstStyle/>
          <a:p>
            <a:pPr marL="0" algn="l">
              <a:spcBef>
                <a:spcPts val="3000"/>
              </a:spcBef>
            </a:pPr>
            <a:r>
              <a:rPr lang="en-GB" sz="1600" b="1" noProof="0" dirty="0">
                <a:solidFill>
                  <a:prstClr val="black"/>
                </a:solidFill>
                <a:latin typeface="Helvetica" pitchFamily="2" charset="0"/>
                <a:ea typeface="Helvetica Light" charset="0"/>
                <a:cs typeface="Helvetica Light" charset="0"/>
                <a:sym typeface="Wingdings" pitchFamily="2" charset="2"/>
              </a:rPr>
              <a:t>Trigger</a:t>
            </a:r>
            <a:r>
              <a:rPr lang="en-GB" sz="1600" noProof="0" dirty="0">
                <a:solidFill>
                  <a:prstClr val="black"/>
                </a:solidFill>
                <a:latin typeface="Helvetica" pitchFamily="2" charset="0"/>
                <a:ea typeface="Helvetica Light" charset="0"/>
                <a:cs typeface="Helvetica Light" charset="0"/>
                <a:sym typeface="Wingdings" pitchFamily="2" charset="2"/>
              </a:rPr>
              <a:t>: ~ 1 / 10’000 events kept, necessarily cutting into physics, </a:t>
            </a:r>
            <a:r>
              <a:rPr lang="en-GB" sz="1600" b="1" noProof="0" dirty="0">
                <a:solidFill>
                  <a:prstClr val="black"/>
                </a:solidFill>
                <a:latin typeface="Helvetica" pitchFamily="2" charset="0"/>
                <a:ea typeface="Helvetica Light" charset="0"/>
                <a:cs typeface="Helvetica Light" charset="0"/>
                <a:sym typeface="Wingdings" pitchFamily="2" charset="2"/>
              </a:rPr>
              <a:t>mostly driven by Level-1 </a:t>
            </a:r>
            <a:r>
              <a:rPr lang="en-GB" sz="1400" noProof="0" dirty="0">
                <a:solidFill>
                  <a:prstClr val="black"/>
                </a:solidFill>
                <a:latin typeface="Helvetica" pitchFamily="2" charset="0"/>
                <a:ea typeface="Helvetica Light" charset="0"/>
                <a:cs typeface="Helvetica Light" charset="0"/>
                <a:sym typeface="Wingdings" pitchFamily="2" charset="2"/>
              </a:rPr>
              <a:t>(~100 kHz, driven by readout time)</a:t>
            </a:r>
            <a:endParaRPr lang="en-GB" sz="1600" noProof="0" dirty="0">
              <a:solidFill>
                <a:prstClr val="black"/>
              </a:solidFill>
              <a:latin typeface="Helvetica" pitchFamily="2" charset="0"/>
              <a:ea typeface="Helvetica Light" charset="0"/>
              <a:cs typeface="Helvetica Light" charset="0"/>
              <a:sym typeface="Wingdings" pitchFamily="2" charset="2"/>
            </a:endParaRPr>
          </a:p>
        </p:txBody>
      </p:sp>
      <p:sp>
        <p:nvSpPr>
          <p:cNvPr id="8" name="Rectangle 3">
            <a:extLst>
              <a:ext uri="{FF2B5EF4-FFF2-40B4-BE49-F238E27FC236}">
                <a16:creationId xmlns:a16="http://schemas.microsoft.com/office/drawing/2014/main" id="{7C5B92BE-9281-FCB5-AD9D-A01B29C88A8D}"/>
              </a:ext>
            </a:extLst>
          </p:cNvPr>
          <p:cNvSpPr>
            <a:spLocks noChangeArrowheads="1"/>
          </p:cNvSpPr>
          <p:nvPr/>
        </p:nvSpPr>
        <p:spPr bwMode="auto">
          <a:xfrm>
            <a:off x="2831497" y="4014140"/>
            <a:ext cx="2311400" cy="1412875"/>
          </a:xfrm>
          <a:prstGeom prst="rect">
            <a:avLst/>
          </a:prstGeom>
          <a:solidFill>
            <a:srgbClr val="E2751D"/>
          </a:solidFill>
          <a:ln w="38100">
            <a:solidFill>
              <a:schemeClr val="bg1"/>
            </a:solidFill>
            <a:miter lim="800000"/>
            <a:headEnd/>
            <a:tailEnd/>
          </a:ln>
          <a:effectLst>
            <a:outerShdw blurRad="40000" dist="20000" dir="5400000" rotWithShape="0">
              <a:srgbClr val="808080">
                <a:alpha val="37999"/>
              </a:srgbClr>
            </a:outerShdw>
          </a:effec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sz="1600" noProof="0" dirty="0">
                <a:solidFill>
                  <a:srgbClr val="FFFFFF"/>
                </a:solidFill>
                <a:latin typeface="Helvetica" pitchFamily="2" charset="0"/>
              </a:rPr>
              <a:t>(Digitiser)</a:t>
            </a:r>
          </a:p>
          <a:p>
            <a:pPr algn="ctr" eaLnBrk="1" hangingPunct="1"/>
            <a:r>
              <a:rPr lang="en-GB" sz="1600" noProof="0" dirty="0">
                <a:solidFill>
                  <a:srgbClr val="FFFFFF"/>
                </a:solidFill>
                <a:latin typeface="Helvetica" pitchFamily="2" charset="0"/>
              </a:rPr>
              <a:t>Register</a:t>
            </a:r>
          </a:p>
          <a:p>
            <a:pPr algn="ctr" eaLnBrk="1" hangingPunct="1"/>
            <a:r>
              <a:rPr lang="en-GB" sz="1600" noProof="0" dirty="0">
                <a:solidFill>
                  <a:srgbClr val="FFFFFF"/>
                </a:solidFill>
                <a:latin typeface="Helvetica" pitchFamily="2" charset="0"/>
              </a:rPr>
              <a:t>…</a:t>
            </a:r>
          </a:p>
          <a:p>
            <a:pPr algn="ctr" eaLnBrk="1" hangingPunct="1"/>
            <a:r>
              <a:rPr lang="en-GB" sz="1600" noProof="0" dirty="0">
                <a:solidFill>
                  <a:srgbClr val="FFFFFF"/>
                </a:solidFill>
                <a:latin typeface="Helvetica" pitchFamily="2" charset="0"/>
              </a:rPr>
              <a:t>Register</a:t>
            </a:r>
          </a:p>
        </p:txBody>
      </p:sp>
      <p:sp>
        <p:nvSpPr>
          <p:cNvPr id="9" name="Text Box 7">
            <a:extLst>
              <a:ext uri="{FF2B5EF4-FFF2-40B4-BE49-F238E27FC236}">
                <a16:creationId xmlns:a16="http://schemas.microsoft.com/office/drawing/2014/main" id="{6731D5BB-0D18-CC03-B7F3-4EB7A60F20A3}"/>
              </a:ext>
            </a:extLst>
          </p:cNvPr>
          <p:cNvSpPr txBox="1">
            <a:spLocks noChangeArrowheads="1"/>
          </p:cNvSpPr>
          <p:nvPr/>
        </p:nvSpPr>
        <p:spPr bwMode="auto">
          <a:xfrm>
            <a:off x="3118834" y="2864790"/>
            <a:ext cx="1752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sz="1600" noProof="0" dirty="0">
                <a:solidFill>
                  <a:schemeClr val="accent2"/>
                </a:solidFill>
                <a:latin typeface="Helvetica" pitchFamily="2" charset="0"/>
              </a:rPr>
              <a:t>2. Signals</a:t>
            </a:r>
          </a:p>
          <a:p>
            <a:pPr algn="ctr" eaLnBrk="1" hangingPunct="1"/>
            <a:r>
              <a:rPr lang="en-GB" sz="1200" noProof="0" dirty="0">
                <a:solidFill>
                  <a:schemeClr val="accent2"/>
                </a:solidFill>
                <a:latin typeface="Helvetica Light" panose="020B0403020202020204" pitchFamily="34" charset="0"/>
              </a:rPr>
              <a:t>(every 25 ns)</a:t>
            </a:r>
          </a:p>
        </p:txBody>
      </p:sp>
      <p:sp>
        <p:nvSpPr>
          <p:cNvPr id="10" name="Line 127">
            <a:extLst>
              <a:ext uri="{FF2B5EF4-FFF2-40B4-BE49-F238E27FC236}">
                <a16:creationId xmlns:a16="http://schemas.microsoft.com/office/drawing/2014/main" id="{0939493E-0401-EEFE-1470-2638491E65CF}"/>
              </a:ext>
            </a:extLst>
          </p:cNvPr>
          <p:cNvSpPr>
            <a:spLocks noChangeShapeType="1"/>
          </p:cNvSpPr>
          <p:nvPr/>
        </p:nvSpPr>
        <p:spPr bwMode="auto">
          <a:xfrm flipV="1">
            <a:off x="2052034" y="4395140"/>
            <a:ext cx="779463" cy="0"/>
          </a:xfrm>
          <a:prstGeom prst="line">
            <a:avLst/>
          </a:prstGeom>
          <a:noFill/>
          <a:ln w="25400" cap="flat" cmpd="sng" algn="ctr">
            <a:solidFill>
              <a:srgbClr val="FF0000"/>
            </a:solidFill>
            <a:prstDash val="solid"/>
            <a:round/>
            <a:headEnd type="oval" w="med" len="med"/>
            <a:tailEnd type="triangle" w="lg" len="lg"/>
          </a:ln>
          <a:effectLst>
            <a:outerShdw blurRad="63500" dist="38100" dir="16800000">
              <a:srgbClr val="000000">
                <a:alpha val="30000"/>
              </a:srgbClr>
            </a:outerShdw>
          </a:effectLst>
        </p:spPr>
        <p:txBody>
          <a:bodyPr wrap="none" anchor="ctr"/>
          <a:lstStyle/>
          <a:p>
            <a:pPr>
              <a:defRPr/>
            </a:pPr>
            <a:endParaRPr lang="en-GB" sz="1800" noProof="0" dirty="0">
              <a:latin typeface="Helvetica" pitchFamily="2" charset="0"/>
              <a:ea typeface="ＭＳ Ｐゴシック" charset="-128"/>
              <a:cs typeface="ＭＳ Ｐゴシック" charset="-128"/>
            </a:endParaRPr>
          </a:p>
        </p:txBody>
      </p:sp>
      <p:sp>
        <p:nvSpPr>
          <p:cNvPr id="11" name="Line 127">
            <a:extLst>
              <a:ext uri="{FF2B5EF4-FFF2-40B4-BE49-F238E27FC236}">
                <a16:creationId xmlns:a16="http://schemas.microsoft.com/office/drawing/2014/main" id="{7B187EB2-B3D2-2D19-62D8-AF6C9E82B487}"/>
              </a:ext>
            </a:extLst>
          </p:cNvPr>
          <p:cNvSpPr>
            <a:spLocks noChangeShapeType="1"/>
          </p:cNvSpPr>
          <p:nvPr/>
        </p:nvSpPr>
        <p:spPr bwMode="auto">
          <a:xfrm>
            <a:off x="3979259" y="3517252"/>
            <a:ext cx="7938" cy="496888"/>
          </a:xfrm>
          <a:prstGeom prst="line">
            <a:avLst/>
          </a:prstGeom>
          <a:noFill/>
          <a:ln w="25400" cap="flat" cmpd="sng" algn="ctr">
            <a:solidFill>
              <a:schemeClr val="accent2"/>
            </a:solidFill>
            <a:prstDash val="solid"/>
            <a:round/>
            <a:headEnd type="oval" w="med" len="med"/>
            <a:tailEnd type="triangle" w="lg" len="lg"/>
          </a:ln>
          <a:effectLst>
            <a:outerShdw blurRad="63500" dist="38100" dir="2700000">
              <a:srgbClr val="000000">
                <a:alpha val="30000"/>
              </a:srgbClr>
            </a:outerShdw>
          </a:effectLst>
        </p:spPr>
        <p:txBody>
          <a:bodyPr wrap="none" anchor="ctr"/>
          <a:lstStyle/>
          <a:p>
            <a:pPr>
              <a:defRPr/>
            </a:pPr>
            <a:endParaRPr lang="en-GB" sz="1800" noProof="0" dirty="0">
              <a:latin typeface="Helvetica" pitchFamily="2" charset="0"/>
              <a:ea typeface="ＭＳ Ｐゴシック" charset="-128"/>
              <a:cs typeface="ＭＳ Ｐゴシック" charset="-128"/>
            </a:endParaRPr>
          </a:p>
        </p:txBody>
      </p:sp>
      <p:sp>
        <p:nvSpPr>
          <p:cNvPr id="12" name="Text Box 5">
            <a:extLst>
              <a:ext uri="{FF2B5EF4-FFF2-40B4-BE49-F238E27FC236}">
                <a16:creationId xmlns:a16="http://schemas.microsoft.com/office/drawing/2014/main" id="{F986CF04-CC06-0FCD-CC4D-0D7F93E4799B}"/>
              </a:ext>
            </a:extLst>
          </p:cNvPr>
          <p:cNvSpPr txBox="1">
            <a:spLocks noChangeArrowheads="1"/>
          </p:cNvSpPr>
          <p:nvPr/>
        </p:nvSpPr>
        <p:spPr bwMode="auto">
          <a:xfrm>
            <a:off x="4242786" y="6082653"/>
            <a:ext cx="152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sz="1600" noProof="0" dirty="0">
                <a:solidFill>
                  <a:srgbClr val="FF0000"/>
                </a:solidFill>
                <a:latin typeface="Helvetica" pitchFamily="2" charset="0"/>
              </a:rPr>
              <a:t>3. L1 trigger</a:t>
            </a:r>
          </a:p>
          <a:p>
            <a:pPr eaLnBrk="1" hangingPunct="1"/>
            <a:r>
              <a:rPr lang="en-GB" sz="1200" noProof="0" dirty="0">
                <a:solidFill>
                  <a:srgbClr val="FF0000"/>
                </a:solidFill>
                <a:latin typeface="Helvetica Light" panose="020B0403020202020204" pitchFamily="34" charset="0"/>
              </a:rPr>
              <a:t>    (every 25 ns) </a:t>
            </a:r>
          </a:p>
        </p:txBody>
      </p:sp>
      <p:sp>
        <p:nvSpPr>
          <p:cNvPr id="13" name="Line 127">
            <a:extLst>
              <a:ext uri="{FF2B5EF4-FFF2-40B4-BE49-F238E27FC236}">
                <a16:creationId xmlns:a16="http://schemas.microsoft.com/office/drawing/2014/main" id="{A0DC0FE0-F794-2334-09FE-29309D9A0321}"/>
              </a:ext>
            </a:extLst>
          </p:cNvPr>
          <p:cNvSpPr>
            <a:spLocks noChangeShapeType="1"/>
          </p:cNvSpPr>
          <p:nvPr/>
        </p:nvSpPr>
        <p:spPr bwMode="auto">
          <a:xfrm flipV="1">
            <a:off x="4842858" y="5455591"/>
            <a:ext cx="0" cy="588962"/>
          </a:xfrm>
          <a:prstGeom prst="line">
            <a:avLst/>
          </a:prstGeom>
          <a:noFill/>
          <a:ln w="25400" cap="flat" cmpd="sng" algn="ctr">
            <a:solidFill>
              <a:srgbClr val="FF0000"/>
            </a:solidFill>
            <a:prstDash val="solid"/>
            <a:round/>
            <a:headEnd type="oval" w="med" len="med"/>
            <a:tailEnd type="triangle" w="lg" len="lg"/>
          </a:ln>
          <a:effectLst>
            <a:outerShdw blurRad="63500" dist="38100" dir="2700000">
              <a:srgbClr val="000000">
                <a:alpha val="30000"/>
              </a:srgbClr>
            </a:outerShdw>
          </a:effectLst>
        </p:spPr>
        <p:txBody>
          <a:bodyPr wrap="none" anchor="ctr"/>
          <a:lstStyle/>
          <a:p>
            <a:pPr>
              <a:defRPr/>
            </a:pPr>
            <a:endParaRPr lang="en-GB" sz="1800" noProof="0" dirty="0">
              <a:latin typeface="Helvetica" pitchFamily="2" charset="0"/>
              <a:ea typeface="ＭＳ Ｐゴシック" charset="-128"/>
              <a:cs typeface="ＭＳ Ｐゴシック" charset="-128"/>
            </a:endParaRPr>
          </a:p>
        </p:txBody>
      </p:sp>
      <p:sp>
        <p:nvSpPr>
          <p:cNvPr id="14" name="Text Box 5">
            <a:extLst>
              <a:ext uri="{FF2B5EF4-FFF2-40B4-BE49-F238E27FC236}">
                <a16:creationId xmlns:a16="http://schemas.microsoft.com/office/drawing/2014/main" id="{3BCB0191-9C3C-22A6-A8C0-FE75C9D7DC92}"/>
              </a:ext>
            </a:extLst>
          </p:cNvPr>
          <p:cNvSpPr txBox="1">
            <a:spLocks noChangeArrowheads="1"/>
          </p:cNvSpPr>
          <p:nvPr/>
        </p:nvSpPr>
        <p:spPr bwMode="auto">
          <a:xfrm>
            <a:off x="623284" y="4166540"/>
            <a:ext cx="15811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sz="1600" noProof="0" dirty="0">
                <a:solidFill>
                  <a:srgbClr val="FF0000"/>
                </a:solidFill>
                <a:latin typeface="Helvetica" pitchFamily="2" charset="0"/>
              </a:rPr>
              <a:t>1. BC clock</a:t>
            </a:r>
          </a:p>
          <a:p>
            <a:pPr eaLnBrk="1" hangingPunct="1"/>
            <a:r>
              <a:rPr lang="en-GB" sz="1200" noProof="0" dirty="0">
                <a:solidFill>
                  <a:srgbClr val="FF0000"/>
                </a:solidFill>
                <a:latin typeface="Helvetica Light" panose="020B0403020202020204" pitchFamily="34" charset="0"/>
              </a:rPr>
              <a:t>    (every 25 ns)</a:t>
            </a:r>
          </a:p>
        </p:txBody>
      </p:sp>
      <p:sp>
        <p:nvSpPr>
          <p:cNvPr id="15" name="Text Box 9">
            <a:extLst>
              <a:ext uri="{FF2B5EF4-FFF2-40B4-BE49-F238E27FC236}">
                <a16:creationId xmlns:a16="http://schemas.microsoft.com/office/drawing/2014/main" id="{5AE74A6E-0081-4FA0-16C1-0393423BB110}"/>
              </a:ext>
            </a:extLst>
          </p:cNvPr>
          <p:cNvSpPr txBox="1">
            <a:spLocks noChangeArrowheads="1"/>
          </p:cNvSpPr>
          <p:nvPr/>
        </p:nvSpPr>
        <p:spPr bwMode="auto">
          <a:xfrm>
            <a:off x="6090634" y="6112815"/>
            <a:ext cx="1271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sz="1600" noProof="0" dirty="0">
                <a:latin typeface="Helvetica" pitchFamily="2" charset="0"/>
              </a:rPr>
              <a:t>Readout</a:t>
            </a:r>
          </a:p>
        </p:txBody>
      </p:sp>
      <p:sp>
        <p:nvSpPr>
          <p:cNvPr id="17" name="Line 127">
            <a:extLst>
              <a:ext uri="{FF2B5EF4-FFF2-40B4-BE49-F238E27FC236}">
                <a16:creationId xmlns:a16="http://schemas.microsoft.com/office/drawing/2014/main" id="{FDB61B62-1BEE-7303-C872-FE5427A6BC61}"/>
              </a:ext>
            </a:extLst>
          </p:cNvPr>
          <p:cNvSpPr>
            <a:spLocks noChangeShapeType="1"/>
          </p:cNvSpPr>
          <p:nvPr/>
        </p:nvSpPr>
        <p:spPr bwMode="auto">
          <a:xfrm flipH="1">
            <a:off x="6746272" y="5280965"/>
            <a:ext cx="515937" cy="0"/>
          </a:xfrm>
          <a:prstGeom prst="line">
            <a:avLst/>
          </a:prstGeom>
          <a:noFill/>
          <a:ln w="25400" cap="flat" cmpd="sng" algn="ctr">
            <a:solidFill>
              <a:schemeClr val="bg1">
                <a:lumMod val="50000"/>
              </a:schemeClr>
            </a:solidFill>
            <a:prstDash val="solid"/>
            <a:round/>
            <a:headEnd type="oval" w="med" len="med"/>
            <a:tailEnd type="triangle" w="lg" len="lg"/>
          </a:ln>
          <a:effectLst>
            <a:outerShdw blurRad="63500" dist="38100" dir="2700000">
              <a:srgbClr val="000000">
                <a:alpha val="30000"/>
              </a:srgbClr>
            </a:outerShdw>
          </a:effectLst>
        </p:spPr>
        <p:txBody>
          <a:bodyPr wrap="none" anchor="ctr"/>
          <a:lstStyle/>
          <a:p>
            <a:pPr>
              <a:defRPr/>
            </a:pPr>
            <a:endParaRPr lang="en-GB" sz="1800" noProof="0" dirty="0">
              <a:latin typeface="Helvetica" pitchFamily="2" charset="0"/>
              <a:ea typeface="ＭＳ Ｐゴシック" charset="-128"/>
              <a:cs typeface="ＭＳ Ｐゴシック" charset="-128"/>
            </a:endParaRPr>
          </a:p>
        </p:txBody>
      </p:sp>
      <p:sp>
        <p:nvSpPr>
          <p:cNvPr id="21" name="Rectangle 3">
            <a:extLst>
              <a:ext uri="{FF2B5EF4-FFF2-40B4-BE49-F238E27FC236}">
                <a16:creationId xmlns:a16="http://schemas.microsoft.com/office/drawing/2014/main" id="{B01A4713-DE87-E270-A600-6D925880195D}"/>
              </a:ext>
            </a:extLst>
          </p:cNvPr>
          <p:cNvSpPr>
            <a:spLocks noChangeArrowheads="1"/>
          </p:cNvSpPr>
          <p:nvPr/>
        </p:nvSpPr>
        <p:spPr bwMode="auto">
          <a:xfrm>
            <a:off x="6014434" y="4014140"/>
            <a:ext cx="1325563" cy="1412875"/>
          </a:xfrm>
          <a:prstGeom prst="rect">
            <a:avLst/>
          </a:prstGeom>
          <a:solidFill>
            <a:schemeClr val="accent1"/>
          </a:solidFill>
          <a:ln w="38100">
            <a:solidFill>
              <a:schemeClr val="bg1"/>
            </a:solidFill>
            <a:miter lim="800000"/>
            <a:headEnd/>
            <a:tailEnd/>
          </a:ln>
          <a:effectLst>
            <a:outerShdw blurRad="40000" dist="20000" dir="5400000" rotWithShape="0">
              <a:srgbClr val="808080">
                <a:alpha val="37999"/>
              </a:srgbClr>
            </a:outerShdw>
          </a:effec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sz="1600" noProof="0" dirty="0">
                <a:solidFill>
                  <a:srgbClr val="FFFFFF"/>
                </a:solidFill>
                <a:latin typeface="Helvetica" pitchFamily="2" charset="0"/>
              </a:rPr>
              <a:t>Register</a:t>
            </a:r>
          </a:p>
          <a:p>
            <a:pPr algn="ctr" eaLnBrk="1" hangingPunct="1"/>
            <a:r>
              <a:rPr lang="en-GB" sz="1600" noProof="0" dirty="0">
                <a:solidFill>
                  <a:srgbClr val="FFFFFF"/>
                </a:solidFill>
                <a:latin typeface="Helvetica" pitchFamily="2" charset="0"/>
              </a:rPr>
              <a:t>…</a:t>
            </a:r>
          </a:p>
          <a:p>
            <a:pPr algn="ctr" eaLnBrk="1" hangingPunct="1"/>
            <a:r>
              <a:rPr lang="en-GB" sz="1600" noProof="0" dirty="0">
                <a:solidFill>
                  <a:srgbClr val="FFFFFF"/>
                </a:solidFill>
                <a:latin typeface="Helvetica" pitchFamily="2" charset="0"/>
              </a:rPr>
              <a:t>Register</a:t>
            </a:r>
          </a:p>
        </p:txBody>
      </p:sp>
      <p:sp>
        <p:nvSpPr>
          <p:cNvPr id="26" name="Line 127">
            <a:extLst>
              <a:ext uri="{FF2B5EF4-FFF2-40B4-BE49-F238E27FC236}">
                <a16:creationId xmlns:a16="http://schemas.microsoft.com/office/drawing/2014/main" id="{A4E407A3-61E8-5FF5-313C-A09359481EE2}"/>
              </a:ext>
            </a:extLst>
          </p:cNvPr>
          <p:cNvSpPr>
            <a:spLocks noChangeShapeType="1"/>
          </p:cNvSpPr>
          <p:nvPr/>
        </p:nvSpPr>
        <p:spPr bwMode="auto">
          <a:xfrm>
            <a:off x="5142897" y="4395140"/>
            <a:ext cx="871537" cy="0"/>
          </a:xfrm>
          <a:prstGeom prst="line">
            <a:avLst/>
          </a:prstGeom>
          <a:noFill/>
          <a:ln w="25400" cap="flat" cmpd="sng" algn="ctr">
            <a:solidFill>
              <a:srgbClr val="00B050"/>
            </a:solidFill>
            <a:prstDash val="solid"/>
            <a:round/>
            <a:headEnd type="oval" w="med" len="med"/>
            <a:tailEnd type="triangle" w="lg" len="lg"/>
          </a:ln>
          <a:effectLst>
            <a:outerShdw blurRad="63500" dist="38100" dir="2700000">
              <a:srgbClr val="000000">
                <a:alpha val="30000"/>
              </a:srgbClr>
            </a:outerShdw>
          </a:effectLst>
        </p:spPr>
        <p:txBody>
          <a:bodyPr wrap="none" anchor="ctr"/>
          <a:lstStyle/>
          <a:p>
            <a:pPr>
              <a:defRPr/>
            </a:pPr>
            <a:endParaRPr lang="en-GB" sz="1800" noProof="0" dirty="0">
              <a:latin typeface="Helvetica" pitchFamily="2" charset="0"/>
              <a:ea typeface="ＭＳ Ｐゴシック" charset="-128"/>
              <a:cs typeface="ＭＳ Ｐゴシック" charset="-128"/>
            </a:endParaRPr>
          </a:p>
        </p:txBody>
      </p:sp>
      <p:sp>
        <p:nvSpPr>
          <p:cNvPr id="27" name="TextBox 41">
            <a:extLst>
              <a:ext uri="{FF2B5EF4-FFF2-40B4-BE49-F238E27FC236}">
                <a16:creationId xmlns:a16="http://schemas.microsoft.com/office/drawing/2014/main" id="{12D59B28-1892-E2E8-ED7F-D98C5D37C86E}"/>
              </a:ext>
            </a:extLst>
          </p:cNvPr>
          <p:cNvSpPr txBox="1">
            <a:spLocks noChangeArrowheads="1"/>
          </p:cNvSpPr>
          <p:nvPr/>
        </p:nvSpPr>
        <p:spPr bwMode="auto">
          <a:xfrm>
            <a:off x="5862034" y="3747440"/>
            <a:ext cx="1651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sz="1400" noProof="0" dirty="0">
                <a:solidFill>
                  <a:srgbClr val="4F81BD"/>
                </a:solidFill>
                <a:latin typeface="Helvetica" pitchFamily="2" charset="0"/>
              </a:rPr>
              <a:t>DERANDOMISER</a:t>
            </a:r>
          </a:p>
        </p:txBody>
      </p:sp>
      <p:cxnSp>
        <p:nvCxnSpPr>
          <p:cNvPr id="29" name="Straight Arrow Connector 28">
            <a:extLst>
              <a:ext uri="{FF2B5EF4-FFF2-40B4-BE49-F238E27FC236}">
                <a16:creationId xmlns:a16="http://schemas.microsoft.com/office/drawing/2014/main" id="{DC970799-7F25-B28D-7FF3-728FAA3AE868}"/>
              </a:ext>
            </a:extLst>
          </p:cNvPr>
          <p:cNvCxnSpPr/>
          <p:nvPr/>
        </p:nvCxnSpPr>
        <p:spPr>
          <a:xfrm rot="5400000">
            <a:off x="5007959" y="3795065"/>
            <a:ext cx="1100137" cy="1588"/>
          </a:xfrm>
          <a:prstGeom prst="straightConnector1">
            <a:avLst/>
          </a:prstGeom>
          <a:ln w="6350" cap="flat" cmpd="sng" algn="ctr">
            <a:solidFill>
              <a:schemeClr val="bg1">
                <a:lumMod val="65000"/>
              </a:schemeClr>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30" name="Line 127">
            <a:extLst>
              <a:ext uri="{FF2B5EF4-FFF2-40B4-BE49-F238E27FC236}">
                <a16:creationId xmlns:a16="http://schemas.microsoft.com/office/drawing/2014/main" id="{7F3129C1-8E13-CB7C-A046-47FC737EBB48}"/>
              </a:ext>
            </a:extLst>
          </p:cNvPr>
          <p:cNvSpPr>
            <a:spLocks noChangeShapeType="1"/>
          </p:cNvSpPr>
          <p:nvPr/>
        </p:nvSpPr>
        <p:spPr bwMode="auto">
          <a:xfrm>
            <a:off x="6700234" y="5447652"/>
            <a:ext cx="0" cy="703263"/>
          </a:xfrm>
          <a:prstGeom prst="line">
            <a:avLst/>
          </a:prstGeom>
          <a:noFill/>
          <a:ln w="25400" cap="flat" cmpd="sng" algn="ctr">
            <a:solidFill>
              <a:schemeClr val="tx1"/>
            </a:solidFill>
            <a:prstDash val="solid"/>
            <a:round/>
            <a:headEnd type="oval" w="med" len="med"/>
            <a:tailEnd type="triangle" w="lg" len="lg"/>
          </a:ln>
          <a:effectLst>
            <a:outerShdw blurRad="63500" dist="38100" dir="2700000">
              <a:srgbClr val="000000">
                <a:alpha val="30000"/>
              </a:srgbClr>
            </a:outerShdw>
          </a:effectLst>
        </p:spPr>
        <p:txBody>
          <a:bodyPr wrap="none" anchor="ctr"/>
          <a:lstStyle/>
          <a:p>
            <a:pPr>
              <a:defRPr/>
            </a:pPr>
            <a:endParaRPr lang="en-GB" sz="1800" noProof="0" dirty="0">
              <a:latin typeface="Helvetica" pitchFamily="2" charset="0"/>
              <a:ea typeface="ＭＳ Ｐゴシック" charset="-128"/>
              <a:cs typeface="ＭＳ Ｐゴシック" charset="-128"/>
            </a:endParaRPr>
          </a:p>
        </p:txBody>
      </p:sp>
      <p:cxnSp>
        <p:nvCxnSpPr>
          <p:cNvPr id="33" name="Straight Arrow Connector 32">
            <a:extLst>
              <a:ext uri="{FF2B5EF4-FFF2-40B4-BE49-F238E27FC236}">
                <a16:creationId xmlns:a16="http://schemas.microsoft.com/office/drawing/2014/main" id="{5D82078B-7EDA-9BA7-7E6E-8F130F6989E2}"/>
              </a:ext>
            </a:extLst>
          </p:cNvPr>
          <p:cNvCxnSpPr>
            <a:cxnSpLocks/>
          </p:cNvCxnSpPr>
          <p:nvPr/>
        </p:nvCxnSpPr>
        <p:spPr>
          <a:xfrm flipH="1">
            <a:off x="6785961" y="5696865"/>
            <a:ext cx="1236666" cy="0"/>
          </a:xfrm>
          <a:prstGeom prst="straightConnector1">
            <a:avLst/>
          </a:prstGeom>
          <a:ln w="6350" cap="flat" cmpd="sng" algn="ctr">
            <a:solidFill>
              <a:schemeClr val="bg1">
                <a:lumMod val="65000"/>
              </a:schemeClr>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35" name="Text Box 9">
            <a:extLst>
              <a:ext uri="{FF2B5EF4-FFF2-40B4-BE49-F238E27FC236}">
                <a16:creationId xmlns:a16="http://schemas.microsoft.com/office/drawing/2014/main" id="{B76A2138-17CD-B2AD-56B5-D721B369FAED}"/>
              </a:ext>
            </a:extLst>
          </p:cNvPr>
          <p:cNvSpPr txBox="1">
            <a:spLocks noChangeArrowheads="1"/>
          </p:cNvSpPr>
          <p:nvPr/>
        </p:nvSpPr>
        <p:spPr bwMode="auto">
          <a:xfrm>
            <a:off x="5176234" y="2599677"/>
            <a:ext cx="3459767" cy="938719"/>
          </a:xfrm>
          <a:prstGeom prst="rect">
            <a:avLst/>
          </a:prstGeom>
          <a:solidFill>
            <a:schemeClr val="bg1">
              <a:lumMod val="95000"/>
            </a:schemeClr>
          </a:solidFill>
          <a:ln w="9525">
            <a:noFill/>
            <a:miter lim="800000"/>
            <a:headEnd/>
            <a:tailEnd/>
          </a:ln>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sz="1400" b="1" noProof="0" dirty="0">
                <a:solidFill>
                  <a:srgbClr val="FF0000"/>
                </a:solidFill>
                <a:latin typeface="Helvetica" pitchFamily="2" charset="0"/>
              </a:rPr>
              <a:t>Dead-time (1)</a:t>
            </a:r>
            <a:r>
              <a:rPr lang="en-GB" sz="1400" noProof="0" dirty="0">
                <a:solidFill>
                  <a:srgbClr val="FF0000"/>
                </a:solidFill>
                <a:latin typeface="Helvetica" pitchFamily="2" charset="0"/>
              </a:rPr>
              <a:t> </a:t>
            </a:r>
          </a:p>
          <a:p>
            <a:pPr eaLnBrk="1" hangingPunct="1"/>
            <a:r>
              <a:rPr lang="en-GB" sz="1200" noProof="0" dirty="0">
                <a:solidFill>
                  <a:srgbClr val="595959"/>
                </a:solidFill>
                <a:latin typeface="Helvetica" pitchFamily="2" charset="0"/>
              </a:rPr>
              <a:t>[ </a:t>
            </a:r>
            <a:r>
              <a:rPr lang="en-GB" sz="1200" i="1" noProof="0" dirty="0">
                <a:solidFill>
                  <a:srgbClr val="595959"/>
                </a:solidFill>
                <a:latin typeface="Helvetica" pitchFamily="2" charset="0"/>
              </a:rPr>
              <a:t>depends on size of readout frame </a:t>
            </a:r>
            <a:r>
              <a:rPr lang="en-GB" sz="1200" noProof="0" dirty="0">
                <a:solidFill>
                  <a:srgbClr val="595959"/>
                </a:solidFill>
                <a:latin typeface="Helvetica" pitchFamily="2" charset="0"/>
              </a:rPr>
              <a:t>]</a:t>
            </a:r>
          </a:p>
          <a:p>
            <a:pPr eaLnBrk="1" hangingPunct="1">
              <a:spcBef>
                <a:spcPts val="600"/>
              </a:spcBef>
            </a:pPr>
            <a:r>
              <a:rPr lang="en-GB" sz="1200" noProof="0" dirty="0">
                <a:solidFill>
                  <a:srgbClr val="18579B"/>
                </a:solidFill>
                <a:latin typeface="Helvetica" pitchFamily="2" charset="0"/>
              </a:rPr>
              <a:t>4 BC dead-time upon L1Accept</a:t>
            </a:r>
          </a:p>
          <a:p>
            <a:pPr eaLnBrk="1" hangingPunct="1"/>
            <a:r>
              <a:rPr lang="en-GB" sz="1200" noProof="0" dirty="0">
                <a:solidFill>
                  <a:srgbClr val="18579B"/>
                </a:solidFill>
                <a:latin typeface="Helvetica" pitchFamily="2" charset="0"/>
              </a:rPr>
              <a:t>Dead-time = 100 kHz × 4 × 25 ns = 1%</a:t>
            </a:r>
          </a:p>
        </p:txBody>
      </p:sp>
      <p:sp>
        <p:nvSpPr>
          <p:cNvPr id="36" name="TextBox 35">
            <a:extLst>
              <a:ext uri="{FF2B5EF4-FFF2-40B4-BE49-F238E27FC236}">
                <a16:creationId xmlns:a16="http://schemas.microsoft.com/office/drawing/2014/main" id="{A0B20AB1-86BE-6790-2F3F-94C57A4C9E37}"/>
              </a:ext>
            </a:extLst>
          </p:cNvPr>
          <p:cNvSpPr txBox="1"/>
          <p:nvPr/>
        </p:nvSpPr>
        <p:spPr>
          <a:xfrm>
            <a:off x="5190522" y="4408574"/>
            <a:ext cx="732893" cy="307777"/>
          </a:xfrm>
          <a:prstGeom prst="rect">
            <a:avLst/>
          </a:prstGeom>
          <a:noFill/>
        </p:spPr>
        <p:txBody>
          <a:bodyPr wrap="none" rtlCol="0">
            <a:spAutoFit/>
          </a:bodyPr>
          <a:lstStyle/>
          <a:p>
            <a:pPr marL="0" algn="l">
              <a:spcBef>
                <a:spcPts val="3000"/>
              </a:spcBef>
            </a:pPr>
            <a:r>
              <a:rPr lang="en-GB" sz="1400" noProof="0" dirty="0">
                <a:solidFill>
                  <a:srgbClr val="00B050"/>
                </a:solidFill>
                <a:latin typeface="Helvetica" pitchFamily="2" charset="0"/>
                <a:ea typeface="Helvetica Light" charset="0"/>
                <a:cs typeface="Helvetica Light" charset="0"/>
                <a:sym typeface="Wingdings" pitchFamily="2" charset="2"/>
              </a:rPr>
              <a:t>Accept</a:t>
            </a:r>
          </a:p>
        </p:txBody>
      </p:sp>
      <p:sp>
        <p:nvSpPr>
          <p:cNvPr id="37" name="Line 127">
            <a:extLst>
              <a:ext uri="{FF2B5EF4-FFF2-40B4-BE49-F238E27FC236}">
                <a16:creationId xmlns:a16="http://schemas.microsoft.com/office/drawing/2014/main" id="{F71E4918-92AE-274D-BE3F-B963850700BD}"/>
              </a:ext>
            </a:extLst>
          </p:cNvPr>
          <p:cNvSpPr>
            <a:spLocks noChangeShapeType="1"/>
          </p:cNvSpPr>
          <p:nvPr/>
        </p:nvSpPr>
        <p:spPr bwMode="auto">
          <a:xfrm flipV="1">
            <a:off x="5137797" y="5104789"/>
            <a:ext cx="330538" cy="0"/>
          </a:xfrm>
          <a:prstGeom prst="line">
            <a:avLst/>
          </a:prstGeom>
          <a:noFill/>
          <a:ln w="25400" cap="flat" cmpd="sng" algn="ctr">
            <a:solidFill>
              <a:schemeClr val="bg1">
                <a:lumMod val="50000"/>
              </a:schemeClr>
            </a:solidFill>
            <a:prstDash val="solid"/>
            <a:round/>
            <a:headEnd type="oval" w="med" len="med"/>
            <a:tailEnd type="triangle" w="lg" len="lg"/>
          </a:ln>
          <a:effectLst>
            <a:outerShdw blurRad="63500" dist="38100" dir="2700000">
              <a:srgbClr val="000000">
                <a:alpha val="30000"/>
              </a:srgbClr>
            </a:outerShdw>
          </a:effectLst>
        </p:spPr>
        <p:txBody>
          <a:bodyPr wrap="none" anchor="ctr"/>
          <a:lstStyle/>
          <a:p>
            <a:pPr>
              <a:defRPr/>
            </a:pPr>
            <a:endParaRPr lang="en-GB" sz="1800" noProof="0" dirty="0">
              <a:latin typeface="Helvetica" pitchFamily="2" charset="0"/>
              <a:ea typeface="ＭＳ Ｐゴシック" charset="-128"/>
              <a:cs typeface="ＭＳ Ｐゴシック" charset="-128"/>
            </a:endParaRPr>
          </a:p>
        </p:txBody>
      </p:sp>
      <p:sp>
        <p:nvSpPr>
          <p:cNvPr id="38" name="TextBox 37">
            <a:extLst>
              <a:ext uri="{FF2B5EF4-FFF2-40B4-BE49-F238E27FC236}">
                <a16:creationId xmlns:a16="http://schemas.microsoft.com/office/drawing/2014/main" id="{A0087AAF-0833-6EE2-5704-ABADEDC726B4}"/>
              </a:ext>
            </a:extLst>
          </p:cNvPr>
          <p:cNvSpPr txBox="1"/>
          <p:nvPr/>
        </p:nvSpPr>
        <p:spPr>
          <a:xfrm>
            <a:off x="5185421" y="5218240"/>
            <a:ext cx="692818" cy="307777"/>
          </a:xfrm>
          <a:prstGeom prst="rect">
            <a:avLst/>
          </a:prstGeom>
          <a:noFill/>
        </p:spPr>
        <p:txBody>
          <a:bodyPr wrap="none" rtlCol="0">
            <a:spAutoFit/>
          </a:bodyPr>
          <a:lstStyle/>
          <a:p>
            <a:pPr marL="0" algn="l">
              <a:spcBef>
                <a:spcPts val="3000"/>
              </a:spcBef>
            </a:pPr>
            <a:r>
              <a:rPr lang="en-GB" sz="1400" noProof="0" dirty="0">
                <a:solidFill>
                  <a:schemeClr val="tx1">
                    <a:lumMod val="50000"/>
                    <a:lumOff val="50000"/>
                  </a:schemeClr>
                </a:solidFill>
                <a:latin typeface="Helvetica" pitchFamily="2" charset="0"/>
                <a:ea typeface="Helvetica Light" charset="0"/>
                <a:cs typeface="Helvetica Light" charset="0"/>
                <a:sym typeface="Wingdings" pitchFamily="2" charset="2"/>
              </a:rPr>
              <a:t>Reject</a:t>
            </a:r>
          </a:p>
        </p:txBody>
      </p:sp>
      <p:pic>
        <p:nvPicPr>
          <p:cNvPr id="30722" name="Picture 2" descr="Waste Paper Basket Cartoon">
            <a:extLst>
              <a:ext uri="{FF2B5EF4-FFF2-40B4-BE49-F238E27FC236}">
                <a16:creationId xmlns:a16="http://schemas.microsoft.com/office/drawing/2014/main" id="{E2FE8191-9576-6437-789A-5219487B8712}"/>
              </a:ext>
            </a:extLst>
          </p:cNvPr>
          <p:cNvPicPr>
            <a:picLocks noChangeAspect="1" noChangeArrowheads="1"/>
          </p:cNvPicPr>
          <p:nvPr/>
        </p:nvPicPr>
        <p:blipFill rotWithShape="1">
          <a:blip r:embed="rId2">
            <a:grayscl/>
            <a:extLst>
              <a:ext uri="{28A0092B-C50C-407E-A947-70E740481C1C}">
                <a14:useLocalDpi xmlns:a14="http://schemas.microsoft.com/office/drawing/2010/main" val="0"/>
              </a:ext>
            </a:extLst>
          </a:blip>
          <a:srcRect b="7548"/>
          <a:stretch>
            <a:fillRect/>
          </a:stretch>
        </p:blipFill>
        <p:spPr bwMode="auto">
          <a:xfrm>
            <a:off x="5526751" y="4885677"/>
            <a:ext cx="345788" cy="384174"/>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4121456B-9F97-F325-B14D-3DA712571DB7}"/>
              </a:ext>
            </a:extLst>
          </p:cNvPr>
          <p:cNvSpPr txBox="1"/>
          <p:nvPr/>
        </p:nvSpPr>
        <p:spPr>
          <a:xfrm>
            <a:off x="2401621" y="5447652"/>
            <a:ext cx="2287245" cy="677108"/>
          </a:xfrm>
          <a:prstGeom prst="rect">
            <a:avLst/>
          </a:prstGeom>
          <a:noFill/>
        </p:spPr>
        <p:txBody>
          <a:bodyPr wrap="square" rtlCol="0">
            <a:spAutoFit/>
          </a:bodyPr>
          <a:lstStyle/>
          <a:p>
            <a:pPr marL="0" algn="l">
              <a:spcBef>
                <a:spcPts val="3000"/>
              </a:spcBef>
            </a:pPr>
            <a:r>
              <a:rPr lang="en-GB" sz="1400" noProof="0" dirty="0">
                <a:solidFill>
                  <a:schemeClr val="accent6">
                    <a:lumMod val="75000"/>
                  </a:schemeClr>
                </a:solidFill>
                <a:latin typeface="Helvetica" pitchFamily="2" charset="0"/>
                <a:ea typeface="Helvetica Light" charset="0"/>
                <a:cs typeface="Helvetica Light" charset="0"/>
                <a:sym typeface="Wingdings" pitchFamily="2" charset="2"/>
              </a:rPr>
              <a:t>FE PIPELINE MEMORY  </a:t>
            </a:r>
            <a:r>
              <a:rPr lang="en-GB" sz="1200" noProof="0" dirty="0">
                <a:solidFill>
                  <a:schemeClr val="accent6">
                    <a:lumMod val="75000"/>
                  </a:schemeClr>
                </a:solidFill>
                <a:latin typeface="Helvetica Light" panose="020B0403020202020204" pitchFamily="34" charset="0"/>
                <a:ea typeface="Helvetica Light" charset="0"/>
                <a:cs typeface="Helvetica Light" charset="0"/>
                <a:sym typeface="Wingdings" pitchFamily="2" charset="2"/>
              </a:rPr>
              <a:t>(Length (~ 100 BC) matches  L1 latency of ~2.5 </a:t>
            </a:r>
            <a:r>
              <a:rPr lang="en-GB" sz="1200" noProof="0" dirty="0" err="1">
                <a:solidFill>
                  <a:schemeClr val="accent6">
                    <a:lumMod val="75000"/>
                  </a:schemeClr>
                </a:solidFill>
                <a:latin typeface="Helvetica Light" panose="020B0403020202020204" pitchFamily="34" charset="0"/>
                <a:ea typeface="Helvetica Light" charset="0"/>
                <a:cs typeface="Helvetica Light" charset="0"/>
                <a:sym typeface="Wingdings" pitchFamily="2" charset="2"/>
              </a:rPr>
              <a:t>μs</a:t>
            </a:r>
            <a:r>
              <a:rPr lang="en-GB" sz="1200" noProof="0" dirty="0">
                <a:solidFill>
                  <a:schemeClr val="accent6">
                    <a:lumMod val="75000"/>
                  </a:schemeClr>
                </a:solidFill>
                <a:latin typeface="Helvetica Light" panose="020B0403020202020204" pitchFamily="34" charset="0"/>
                <a:ea typeface="Helvetica Light" charset="0"/>
                <a:cs typeface="Helvetica Light" charset="0"/>
                <a:sym typeface="Wingdings" pitchFamily="2" charset="2"/>
              </a:rPr>
              <a:t>)</a:t>
            </a:r>
            <a:endParaRPr lang="en-GB" sz="1400" noProof="0" dirty="0">
              <a:solidFill>
                <a:schemeClr val="accent6">
                  <a:lumMod val="75000"/>
                </a:schemeClr>
              </a:solidFill>
              <a:latin typeface="Helvetica Light" panose="020B0403020202020204" pitchFamily="34" charset="0"/>
              <a:ea typeface="Helvetica Light" charset="0"/>
              <a:cs typeface="Helvetica Light" charset="0"/>
              <a:sym typeface="Wingdings" pitchFamily="2" charset="2"/>
            </a:endParaRPr>
          </a:p>
        </p:txBody>
      </p:sp>
      <p:sp>
        <p:nvSpPr>
          <p:cNvPr id="46" name="TextBox 45">
            <a:extLst>
              <a:ext uri="{FF2B5EF4-FFF2-40B4-BE49-F238E27FC236}">
                <a16:creationId xmlns:a16="http://schemas.microsoft.com/office/drawing/2014/main" id="{B594BC6F-7EFC-E437-02BA-E33E26567DCD}"/>
              </a:ext>
            </a:extLst>
          </p:cNvPr>
          <p:cNvSpPr txBox="1"/>
          <p:nvPr/>
        </p:nvSpPr>
        <p:spPr>
          <a:xfrm>
            <a:off x="8636001" y="2722546"/>
            <a:ext cx="2882871" cy="684803"/>
          </a:xfrm>
          <a:prstGeom prst="rect">
            <a:avLst/>
          </a:prstGeom>
          <a:noFill/>
        </p:spPr>
        <p:txBody>
          <a:bodyPr wrap="square" rtlCol="0">
            <a:spAutoFit/>
          </a:bodyPr>
          <a:lstStyle/>
          <a:p>
            <a:pPr marL="0" algn="l">
              <a:spcBef>
                <a:spcPts val="3000"/>
              </a:spcBef>
            </a:pPr>
            <a:r>
              <a:rPr lang="en-GB" sz="1200" noProof="0" dirty="0">
                <a:solidFill>
                  <a:schemeClr val="tx1">
                    <a:lumMod val="75000"/>
                    <a:lumOff val="25000"/>
                  </a:schemeClr>
                </a:solidFill>
                <a:latin typeface="Helvetica" pitchFamily="2" charset="0"/>
                <a:ea typeface="Helvetica Light" charset="0"/>
                <a:cs typeface="Helvetica Light" charset="0"/>
                <a:sym typeface="Wingdings" pitchFamily="2" charset="2"/>
              </a:rPr>
              <a:t>“Simple deadtime”</a:t>
            </a:r>
          </a:p>
          <a:p>
            <a:pPr marL="0" algn="l">
              <a:spcBef>
                <a:spcPts val="300"/>
              </a:spcBef>
            </a:pP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(prevent overlapping readout time-frames for some FE systems)</a:t>
            </a:r>
          </a:p>
        </p:txBody>
      </p:sp>
      <p:sp>
        <p:nvSpPr>
          <p:cNvPr id="47" name="TextBox 46">
            <a:extLst>
              <a:ext uri="{FF2B5EF4-FFF2-40B4-BE49-F238E27FC236}">
                <a16:creationId xmlns:a16="http://schemas.microsoft.com/office/drawing/2014/main" id="{BB2781EA-17CE-EA17-0965-D6A7A60CD10B}"/>
              </a:ext>
            </a:extLst>
          </p:cNvPr>
          <p:cNvSpPr txBox="1"/>
          <p:nvPr/>
        </p:nvSpPr>
        <p:spPr>
          <a:xfrm>
            <a:off x="10190659" y="5313807"/>
            <a:ext cx="1840827" cy="869469"/>
          </a:xfrm>
          <a:prstGeom prst="rect">
            <a:avLst/>
          </a:prstGeom>
          <a:noFill/>
        </p:spPr>
        <p:txBody>
          <a:bodyPr wrap="square" rtlCol="0">
            <a:spAutoFit/>
          </a:bodyPr>
          <a:lstStyle/>
          <a:p>
            <a:pPr marL="0" algn="l">
              <a:spcBef>
                <a:spcPts val="600"/>
              </a:spcBef>
            </a:pPr>
            <a:r>
              <a:rPr lang="en-GB" sz="1200" noProof="0" dirty="0">
                <a:solidFill>
                  <a:schemeClr val="tx1">
                    <a:lumMod val="75000"/>
                    <a:lumOff val="25000"/>
                  </a:schemeClr>
                </a:solidFill>
                <a:latin typeface="Helvetica" pitchFamily="2" charset="0"/>
                <a:ea typeface="Helvetica Light" charset="0"/>
                <a:cs typeface="Helvetica Light" charset="0"/>
                <a:sym typeface="Wingdings" pitchFamily="2" charset="2"/>
              </a:rPr>
              <a:t>“Complex deadtime” </a:t>
            </a:r>
          </a:p>
          <a:p>
            <a:pPr marL="0" algn="l">
              <a:spcBef>
                <a:spcPts val="300"/>
              </a:spcBef>
            </a:pP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(prevent </a:t>
            </a:r>
            <a:r>
              <a:rPr lang="en-GB" sz="1200" noProof="0" dirty="0" err="1">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derandomisers</a:t>
            </a: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of some FE systems to overflow)</a:t>
            </a:r>
          </a:p>
        </p:txBody>
      </p:sp>
      <p:sp>
        <p:nvSpPr>
          <p:cNvPr id="48" name="Text Box 9">
            <a:extLst>
              <a:ext uri="{FF2B5EF4-FFF2-40B4-BE49-F238E27FC236}">
                <a16:creationId xmlns:a16="http://schemas.microsoft.com/office/drawing/2014/main" id="{8B22AB68-3E63-0AC7-E27C-546B8C25FCA1}"/>
              </a:ext>
            </a:extLst>
          </p:cNvPr>
          <p:cNvSpPr txBox="1">
            <a:spLocks noChangeArrowheads="1"/>
          </p:cNvSpPr>
          <p:nvPr/>
        </p:nvSpPr>
        <p:spPr bwMode="auto">
          <a:xfrm>
            <a:off x="7808311" y="5042840"/>
            <a:ext cx="2335815" cy="1308050"/>
          </a:xfrm>
          <a:prstGeom prst="rect">
            <a:avLst/>
          </a:prstGeom>
          <a:solidFill>
            <a:schemeClr val="bg1">
              <a:lumMod val="95000"/>
            </a:schemeClr>
          </a:solidFill>
          <a:ln w="9525">
            <a:noFill/>
            <a:miter lim="800000"/>
            <a:headEnd/>
            <a:tailEnd/>
          </a:ln>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sz="1400" b="1" noProof="0" dirty="0">
                <a:solidFill>
                  <a:srgbClr val="FF0000"/>
                </a:solidFill>
                <a:latin typeface="Helvetica" pitchFamily="2" charset="0"/>
              </a:rPr>
              <a:t>Dead-time (2)</a:t>
            </a:r>
            <a:endParaRPr lang="en-GB" sz="1400" b="1" noProof="0" dirty="0">
              <a:solidFill>
                <a:schemeClr val="accent2"/>
              </a:solidFill>
              <a:latin typeface="Helvetica" pitchFamily="2" charset="0"/>
            </a:endParaRPr>
          </a:p>
          <a:p>
            <a:pPr eaLnBrk="1" hangingPunct="1"/>
            <a:r>
              <a:rPr lang="en-GB" sz="1200" noProof="0" dirty="0">
                <a:solidFill>
                  <a:schemeClr val="accent2"/>
                </a:solidFill>
                <a:latin typeface="Helvetica" pitchFamily="2" charset="0"/>
              </a:rPr>
              <a:t>[ </a:t>
            </a:r>
            <a:r>
              <a:rPr lang="en-GB" sz="1200" i="1" noProof="0" dirty="0">
                <a:solidFill>
                  <a:schemeClr val="accent2"/>
                </a:solidFill>
                <a:latin typeface="Helvetica" pitchFamily="2" charset="0"/>
              </a:rPr>
              <a:t>depends on size of </a:t>
            </a:r>
            <a:r>
              <a:rPr lang="en-GB" sz="1200" i="1" noProof="0" dirty="0" err="1">
                <a:solidFill>
                  <a:schemeClr val="accent2"/>
                </a:solidFill>
                <a:latin typeface="Helvetica" pitchFamily="2" charset="0"/>
              </a:rPr>
              <a:t>derandomiser</a:t>
            </a:r>
            <a:r>
              <a:rPr lang="en-GB" sz="1200" i="1" noProof="0" dirty="0">
                <a:solidFill>
                  <a:schemeClr val="accent2"/>
                </a:solidFill>
                <a:latin typeface="Helvetica" pitchFamily="2" charset="0"/>
              </a:rPr>
              <a:t> and drain speed </a:t>
            </a:r>
            <a:r>
              <a:rPr lang="en-GB" sz="1200" noProof="0" dirty="0">
                <a:solidFill>
                  <a:schemeClr val="accent2"/>
                </a:solidFill>
                <a:latin typeface="Helvetica" pitchFamily="2" charset="0"/>
              </a:rPr>
              <a:t>]</a:t>
            </a:r>
          </a:p>
          <a:p>
            <a:pPr eaLnBrk="1" hangingPunct="1">
              <a:spcBef>
                <a:spcPts val="600"/>
              </a:spcBef>
            </a:pPr>
            <a:r>
              <a:rPr lang="en-GB" sz="1200" noProof="0" dirty="0">
                <a:solidFill>
                  <a:srgbClr val="18579B"/>
                </a:solidFill>
                <a:latin typeface="Helvetica" pitchFamily="2" charset="0"/>
              </a:rPr>
              <a:t>Require dead-time </a:t>
            </a:r>
          </a:p>
          <a:p>
            <a:pPr eaLnBrk="1" hangingPunct="1"/>
            <a:r>
              <a:rPr lang="en-GB" sz="1200" noProof="0" dirty="0">
                <a:solidFill>
                  <a:srgbClr val="18579B"/>
                </a:solidFill>
                <a:latin typeface="Helvetica" pitchFamily="2" charset="0"/>
              </a:rPr>
              <a:t> &lt; 1% at 75 kHz</a:t>
            </a:r>
          </a:p>
          <a:p>
            <a:pPr eaLnBrk="1" hangingPunct="1"/>
            <a:r>
              <a:rPr lang="en-GB" sz="1200" noProof="0" dirty="0">
                <a:solidFill>
                  <a:srgbClr val="18579B"/>
                </a:solidFill>
                <a:latin typeface="Helvetica" pitchFamily="2" charset="0"/>
              </a:rPr>
              <a:t>(&lt; 6% at 100 kHz)</a:t>
            </a:r>
          </a:p>
        </p:txBody>
      </p:sp>
      <p:sp>
        <p:nvSpPr>
          <p:cNvPr id="49" name="TextBox 48">
            <a:extLst>
              <a:ext uri="{FF2B5EF4-FFF2-40B4-BE49-F238E27FC236}">
                <a16:creationId xmlns:a16="http://schemas.microsoft.com/office/drawing/2014/main" id="{5B859506-B4AA-4B15-4494-81454A8D314A}"/>
              </a:ext>
            </a:extLst>
          </p:cNvPr>
          <p:cNvSpPr txBox="1"/>
          <p:nvPr/>
        </p:nvSpPr>
        <p:spPr>
          <a:xfrm>
            <a:off x="7390799" y="3774871"/>
            <a:ext cx="3619977" cy="830997"/>
          </a:xfrm>
          <a:prstGeom prst="rect">
            <a:avLst/>
          </a:prstGeom>
          <a:noFill/>
        </p:spPr>
        <p:txBody>
          <a:bodyPr wrap="square">
            <a:spAutoFit/>
          </a:bodyPr>
          <a:lstStyle/>
          <a:p>
            <a:pPr>
              <a:buNone/>
            </a:pPr>
            <a:r>
              <a:rPr lang="en-GB" sz="1200" noProof="0" dirty="0">
                <a:solidFill>
                  <a:srgbClr val="4F81BD"/>
                </a:solidFill>
                <a:latin typeface="Helvetica Light" panose="020B0403020202020204" pitchFamily="34" charset="0"/>
              </a:rPr>
              <a:t>(buffer memory placed right after FE pipeline and before readout links, converts random time arrival into steady rate determined by bandwidth — “leaky bucket” algorithm )</a:t>
            </a:r>
          </a:p>
        </p:txBody>
      </p:sp>
      <p:pic>
        <p:nvPicPr>
          <p:cNvPr id="50" name="Picture 49">
            <a:extLst>
              <a:ext uri="{FF2B5EF4-FFF2-40B4-BE49-F238E27FC236}">
                <a16:creationId xmlns:a16="http://schemas.microsoft.com/office/drawing/2014/main" id="{8EF5B12C-DFCE-1715-869D-88268B9CB1BC}"/>
              </a:ext>
            </a:extLst>
          </p:cNvPr>
          <p:cNvPicPr>
            <a:picLocks noChangeAspect="1"/>
          </p:cNvPicPr>
          <p:nvPr/>
        </p:nvPicPr>
        <p:blipFill>
          <a:blip r:embed="rId3"/>
          <a:stretch>
            <a:fillRect/>
          </a:stretch>
        </p:blipFill>
        <p:spPr>
          <a:xfrm>
            <a:off x="11183813" y="3292975"/>
            <a:ext cx="911955" cy="1887401"/>
          </a:xfrm>
          <a:prstGeom prst="rect">
            <a:avLst/>
          </a:prstGeom>
        </p:spPr>
      </p:pic>
      <p:sp>
        <p:nvSpPr>
          <p:cNvPr id="4" name="TextBox 3">
            <a:extLst>
              <a:ext uri="{FF2B5EF4-FFF2-40B4-BE49-F238E27FC236}">
                <a16:creationId xmlns:a16="http://schemas.microsoft.com/office/drawing/2014/main" id="{2AE0B96D-9E6C-3F12-D5E9-DFD332456045}"/>
              </a:ext>
            </a:extLst>
          </p:cNvPr>
          <p:cNvSpPr txBox="1"/>
          <p:nvPr/>
        </p:nvSpPr>
        <p:spPr>
          <a:xfrm>
            <a:off x="621693" y="1510403"/>
            <a:ext cx="10897179" cy="738664"/>
          </a:xfrm>
          <a:prstGeom prst="rect">
            <a:avLst/>
          </a:prstGeom>
          <a:noFill/>
        </p:spPr>
        <p:txBody>
          <a:bodyPr wrap="square">
            <a:spAutoFit/>
          </a:bodyPr>
          <a:lstStyle/>
          <a:p>
            <a:pPr eaLnBrk="1" hangingPunct="1"/>
            <a:r>
              <a:rPr lang="en-GB" sz="1400" noProof="0" dirty="0">
                <a:solidFill>
                  <a:schemeClr val="tx1">
                    <a:lumMod val="75000"/>
                    <a:lumOff val="25000"/>
                  </a:schemeClr>
                </a:solidFill>
                <a:latin typeface="Helvetica" pitchFamily="2" charset="0"/>
              </a:rPr>
              <a:t>L1 trigger must deliver a decision every BC, despite a latency much longer than the BC period. Achieved by pipelining: the processing is split into steps, each done within one BC, with parallel logic handling different operations. The fixed latency is set by the number of steps plus data transfer times. Input data are fanned out to several processing elements, with data volume decreasing down the pipeline.</a:t>
            </a:r>
          </a:p>
        </p:txBody>
      </p:sp>
    </p:spTree>
    <p:extLst>
      <p:ext uri="{BB962C8B-B14F-4D97-AF65-F5344CB8AC3E}">
        <p14:creationId xmlns:p14="http://schemas.microsoft.com/office/powerpoint/2010/main" val="2716321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F03E3-0D47-3F83-2393-46313196355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67364F-3BA8-B497-B0DB-2DB591624679}"/>
              </a:ext>
            </a:extLst>
          </p:cNvPr>
          <p:cNvSpPr>
            <a:spLocks noGrp="1"/>
          </p:cNvSpPr>
          <p:nvPr>
            <p:ph type="sldNum" sz="quarter" idx="4"/>
          </p:nvPr>
        </p:nvSpPr>
        <p:spPr/>
        <p:txBody>
          <a:bodyPr/>
          <a:lstStyle/>
          <a:p>
            <a:pPr>
              <a:defRPr/>
            </a:pPr>
            <a:fld id="{611C2F03-9E95-40C9-A99F-3C4F7EE8CF2A}" type="slidenum">
              <a:rPr lang="en-GB" noProof="0" smtClean="0"/>
              <a:pPr>
                <a:defRPr/>
              </a:pPr>
              <a:t>27</a:t>
            </a:fld>
            <a:endParaRPr lang="en-GB" noProof="0" dirty="0"/>
          </a:p>
        </p:txBody>
      </p:sp>
      <p:sp>
        <p:nvSpPr>
          <p:cNvPr id="3" name="TextBox 2">
            <a:extLst>
              <a:ext uri="{FF2B5EF4-FFF2-40B4-BE49-F238E27FC236}">
                <a16:creationId xmlns:a16="http://schemas.microsoft.com/office/drawing/2014/main" id="{0349CDB4-26BB-D610-DA22-AD9761FB062C}"/>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Particle detector basics — Online event filter</a:t>
            </a:r>
            <a:endParaRPr lang="en-GB" sz="2800" noProof="0" dirty="0">
              <a:solidFill>
                <a:srgbClr val="0D7FBF"/>
              </a:solidFill>
              <a:latin typeface="Helvetica Light" pitchFamily="2" charset="0"/>
              <a:ea typeface="Trebuchet MS" pitchFamily="-84" charset="0"/>
              <a:cs typeface="Helvetica Light"/>
            </a:endParaRPr>
          </a:p>
        </p:txBody>
      </p:sp>
      <p:sp>
        <p:nvSpPr>
          <p:cNvPr id="7" name="TextBox 6">
            <a:extLst>
              <a:ext uri="{FF2B5EF4-FFF2-40B4-BE49-F238E27FC236}">
                <a16:creationId xmlns:a16="http://schemas.microsoft.com/office/drawing/2014/main" id="{1446FE31-5432-40E7-00F6-3D40DB6B1F4C}"/>
              </a:ext>
            </a:extLst>
          </p:cNvPr>
          <p:cNvSpPr txBox="1"/>
          <p:nvPr/>
        </p:nvSpPr>
        <p:spPr>
          <a:xfrm>
            <a:off x="623284" y="1108786"/>
            <a:ext cx="11568716" cy="338554"/>
          </a:xfrm>
          <a:prstGeom prst="rect">
            <a:avLst/>
          </a:prstGeom>
          <a:noFill/>
        </p:spPr>
        <p:txBody>
          <a:bodyPr wrap="square" rtlCol="0">
            <a:spAutoFit/>
          </a:bodyPr>
          <a:lstStyle/>
          <a:p>
            <a:pPr marL="0" algn="l">
              <a:spcBef>
                <a:spcPts val="3000"/>
              </a:spcBef>
            </a:pPr>
            <a:r>
              <a:rPr lang="en-GB" sz="1600" b="1" noProof="0" dirty="0">
                <a:solidFill>
                  <a:prstClr val="black"/>
                </a:solidFill>
                <a:latin typeface="Helvetica" pitchFamily="2" charset="0"/>
                <a:ea typeface="Helvetica Light" charset="0"/>
                <a:cs typeface="Helvetica Light" charset="0"/>
                <a:sym typeface="Wingdings" pitchFamily="2" charset="2"/>
              </a:rPr>
              <a:t>Trigger</a:t>
            </a:r>
            <a:r>
              <a:rPr lang="en-GB" sz="1600" noProof="0" dirty="0">
                <a:solidFill>
                  <a:prstClr val="black"/>
                </a:solidFill>
                <a:latin typeface="Helvetica" pitchFamily="2" charset="0"/>
                <a:ea typeface="Helvetica Light" charset="0"/>
                <a:cs typeface="Helvetica Light" charset="0"/>
                <a:sym typeface="Wingdings" pitchFamily="2" charset="2"/>
              </a:rPr>
              <a:t>: ~ 1 / 10’000 events kept, necessarily cutting into physics, </a:t>
            </a:r>
            <a:r>
              <a:rPr lang="en-GB" sz="1600" b="1" noProof="0" dirty="0">
                <a:solidFill>
                  <a:prstClr val="black"/>
                </a:solidFill>
                <a:latin typeface="Helvetica" pitchFamily="2" charset="0"/>
                <a:ea typeface="Helvetica Light" charset="0"/>
                <a:cs typeface="Helvetica Light" charset="0"/>
                <a:sym typeface="Wingdings" pitchFamily="2" charset="2"/>
              </a:rPr>
              <a:t>mostly driven by Level-1 </a:t>
            </a:r>
            <a:r>
              <a:rPr lang="en-GB" sz="1400" noProof="0" dirty="0">
                <a:solidFill>
                  <a:prstClr val="black"/>
                </a:solidFill>
                <a:latin typeface="Helvetica" pitchFamily="2" charset="0"/>
                <a:ea typeface="Helvetica Light" charset="0"/>
                <a:cs typeface="Helvetica Light" charset="0"/>
                <a:sym typeface="Wingdings" pitchFamily="2" charset="2"/>
              </a:rPr>
              <a:t>(~100 kHz, driven by readout time)</a:t>
            </a:r>
            <a:endParaRPr lang="en-GB" sz="1600" noProof="0" dirty="0">
              <a:solidFill>
                <a:prstClr val="black"/>
              </a:solidFill>
              <a:latin typeface="Helvetica" pitchFamily="2" charset="0"/>
              <a:ea typeface="Helvetica Light" charset="0"/>
              <a:cs typeface="Helvetica Light" charset="0"/>
              <a:sym typeface="Wingdings" pitchFamily="2" charset="2"/>
            </a:endParaRPr>
          </a:p>
        </p:txBody>
      </p:sp>
      <p:sp>
        <p:nvSpPr>
          <p:cNvPr id="8" name="Rectangle 3">
            <a:extLst>
              <a:ext uri="{FF2B5EF4-FFF2-40B4-BE49-F238E27FC236}">
                <a16:creationId xmlns:a16="http://schemas.microsoft.com/office/drawing/2014/main" id="{483533AB-ED06-74E0-769A-22EFB03F24FE}"/>
              </a:ext>
            </a:extLst>
          </p:cNvPr>
          <p:cNvSpPr>
            <a:spLocks noChangeArrowheads="1"/>
          </p:cNvSpPr>
          <p:nvPr/>
        </p:nvSpPr>
        <p:spPr bwMode="auto">
          <a:xfrm>
            <a:off x="2831497" y="4014140"/>
            <a:ext cx="2311400" cy="1412875"/>
          </a:xfrm>
          <a:prstGeom prst="rect">
            <a:avLst/>
          </a:prstGeom>
          <a:solidFill>
            <a:srgbClr val="E2751D"/>
          </a:solidFill>
          <a:ln w="38100">
            <a:solidFill>
              <a:schemeClr val="bg1"/>
            </a:solidFill>
            <a:miter lim="800000"/>
            <a:headEnd/>
            <a:tailEnd/>
          </a:ln>
          <a:effectLst>
            <a:outerShdw blurRad="40000" dist="20000" dir="5400000" rotWithShape="0">
              <a:srgbClr val="808080">
                <a:alpha val="37999"/>
              </a:srgbClr>
            </a:outerShdw>
          </a:effec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sz="1600" noProof="0" dirty="0">
                <a:solidFill>
                  <a:srgbClr val="FFFFFF"/>
                </a:solidFill>
                <a:latin typeface="Helvetica" pitchFamily="2" charset="0"/>
              </a:rPr>
              <a:t>(Digitiser)</a:t>
            </a:r>
          </a:p>
          <a:p>
            <a:pPr algn="ctr" eaLnBrk="1" hangingPunct="1"/>
            <a:r>
              <a:rPr lang="en-GB" sz="1600" noProof="0" dirty="0">
                <a:solidFill>
                  <a:srgbClr val="FFFFFF"/>
                </a:solidFill>
                <a:latin typeface="Helvetica" pitchFamily="2" charset="0"/>
              </a:rPr>
              <a:t>Register</a:t>
            </a:r>
          </a:p>
          <a:p>
            <a:pPr algn="ctr" eaLnBrk="1" hangingPunct="1"/>
            <a:r>
              <a:rPr lang="en-GB" sz="1600" noProof="0" dirty="0">
                <a:solidFill>
                  <a:srgbClr val="FFFFFF"/>
                </a:solidFill>
                <a:latin typeface="Helvetica" pitchFamily="2" charset="0"/>
              </a:rPr>
              <a:t>…</a:t>
            </a:r>
          </a:p>
          <a:p>
            <a:pPr algn="ctr" eaLnBrk="1" hangingPunct="1"/>
            <a:r>
              <a:rPr lang="en-GB" sz="1600" noProof="0" dirty="0">
                <a:solidFill>
                  <a:srgbClr val="FFFFFF"/>
                </a:solidFill>
                <a:latin typeface="Helvetica" pitchFamily="2" charset="0"/>
              </a:rPr>
              <a:t>Register</a:t>
            </a:r>
          </a:p>
        </p:txBody>
      </p:sp>
      <p:sp>
        <p:nvSpPr>
          <p:cNvPr id="9" name="Text Box 7">
            <a:extLst>
              <a:ext uri="{FF2B5EF4-FFF2-40B4-BE49-F238E27FC236}">
                <a16:creationId xmlns:a16="http://schemas.microsoft.com/office/drawing/2014/main" id="{492555B8-4A51-EF01-5DF9-83DDEB0AADD5}"/>
              </a:ext>
            </a:extLst>
          </p:cNvPr>
          <p:cNvSpPr txBox="1">
            <a:spLocks noChangeArrowheads="1"/>
          </p:cNvSpPr>
          <p:nvPr/>
        </p:nvSpPr>
        <p:spPr bwMode="auto">
          <a:xfrm>
            <a:off x="3118834" y="2864790"/>
            <a:ext cx="1752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sz="1600" noProof="0" dirty="0">
                <a:solidFill>
                  <a:schemeClr val="accent2"/>
                </a:solidFill>
                <a:latin typeface="Helvetica" pitchFamily="2" charset="0"/>
              </a:rPr>
              <a:t>2. Signals</a:t>
            </a:r>
          </a:p>
          <a:p>
            <a:pPr algn="ctr" eaLnBrk="1" hangingPunct="1"/>
            <a:r>
              <a:rPr lang="en-GB" sz="1200" noProof="0" dirty="0">
                <a:solidFill>
                  <a:schemeClr val="accent2"/>
                </a:solidFill>
                <a:latin typeface="Helvetica Light" panose="020B0403020202020204" pitchFamily="34" charset="0"/>
              </a:rPr>
              <a:t>(every 25 ns)</a:t>
            </a:r>
          </a:p>
        </p:txBody>
      </p:sp>
      <p:sp>
        <p:nvSpPr>
          <p:cNvPr id="11" name="Line 127">
            <a:extLst>
              <a:ext uri="{FF2B5EF4-FFF2-40B4-BE49-F238E27FC236}">
                <a16:creationId xmlns:a16="http://schemas.microsoft.com/office/drawing/2014/main" id="{23AB8CB2-7099-D596-0A57-E9ED99E9B1FD}"/>
              </a:ext>
            </a:extLst>
          </p:cNvPr>
          <p:cNvSpPr>
            <a:spLocks noChangeShapeType="1"/>
          </p:cNvSpPr>
          <p:nvPr/>
        </p:nvSpPr>
        <p:spPr bwMode="auto">
          <a:xfrm>
            <a:off x="3979259" y="3517252"/>
            <a:ext cx="7938" cy="496888"/>
          </a:xfrm>
          <a:prstGeom prst="line">
            <a:avLst/>
          </a:prstGeom>
          <a:noFill/>
          <a:ln w="25400" cap="flat" cmpd="sng" algn="ctr">
            <a:solidFill>
              <a:schemeClr val="accent2"/>
            </a:solidFill>
            <a:prstDash val="solid"/>
            <a:round/>
            <a:headEnd type="oval" w="med" len="med"/>
            <a:tailEnd type="triangle" w="lg" len="lg"/>
          </a:ln>
          <a:effectLst>
            <a:outerShdw blurRad="63500" dist="38100" dir="2700000">
              <a:srgbClr val="000000">
                <a:alpha val="30000"/>
              </a:srgbClr>
            </a:outerShdw>
          </a:effectLst>
        </p:spPr>
        <p:txBody>
          <a:bodyPr wrap="none" anchor="ctr"/>
          <a:lstStyle/>
          <a:p>
            <a:pPr>
              <a:defRPr/>
            </a:pPr>
            <a:endParaRPr lang="en-GB" sz="1800" noProof="0" dirty="0">
              <a:latin typeface="Helvetica" pitchFamily="2" charset="0"/>
              <a:ea typeface="ＭＳ Ｐゴシック" charset="-128"/>
              <a:cs typeface="ＭＳ Ｐゴシック" charset="-128"/>
            </a:endParaRPr>
          </a:p>
        </p:txBody>
      </p:sp>
      <p:sp>
        <p:nvSpPr>
          <p:cNvPr id="15" name="Text Box 9">
            <a:extLst>
              <a:ext uri="{FF2B5EF4-FFF2-40B4-BE49-F238E27FC236}">
                <a16:creationId xmlns:a16="http://schemas.microsoft.com/office/drawing/2014/main" id="{67824251-185C-44DB-DF18-63E0CEB362CB}"/>
              </a:ext>
            </a:extLst>
          </p:cNvPr>
          <p:cNvSpPr txBox="1">
            <a:spLocks noChangeArrowheads="1"/>
          </p:cNvSpPr>
          <p:nvPr/>
        </p:nvSpPr>
        <p:spPr bwMode="auto">
          <a:xfrm>
            <a:off x="6090634" y="6112815"/>
            <a:ext cx="1271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sz="1600" noProof="0" dirty="0">
                <a:latin typeface="Helvetica" pitchFamily="2" charset="0"/>
              </a:rPr>
              <a:t>Readout</a:t>
            </a:r>
          </a:p>
        </p:txBody>
      </p:sp>
      <p:sp>
        <p:nvSpPr>
          <p:cNvPr id="17" name="Line 127">
            <a:extLst>
              <a:ext uri="{FF2B5EF4-FFF2-40B4-BE49-F238E27FC236}">
                <a16:creationId xmlns:a16="http://schemas.microsoft.com/office/drawing/2014/main" id="{49BC2B2C-4DB8-CB09-90B4-614985F87763}"/>
              </a:ext>
            </a:extLst>
          </p:cNvPr>
          <p:cNvSpPr>
            <a:spLocks noChangeShapeType="1"/>
          </p:cNvSpPr>
          <p:nvPr/>
        </p:nvSpPr>
        <p:spPr bwMode="auto">
          <a:xfrm flipH="1">
            <a:off x="6746272" y="5280965"/>
            <a:ext cx="515937" cy="0"/>
          </a:xfrm>
          <a:prstGeom prst="line">
            <a:avLst/>
          </a:prstGeom>
          <a:noFill/>
          <a:ln w="25400" cap="flat" cmpd="sng" algn="ctr">
            <a:solidFill>
              <a:schemeClr val="bg1">
                <a:lumMod val="50000"/>
              </a:schemeClr>
            </a:solidFill>
            <a:prstDash val="solid"/>
            <a:round/>
            <a:headEnd type="oval" w="med" len="med"/>
            <a:tailEnd type="triangle" w="lg" len="lg"/>
          </a:ln>
          <a:effectLst>
            <a:outerShdw blurRad="63500" dist="38100" dir="2700000">
              <a:srgbClr val="000000">
                <a:alpha val="30000"/>
              </a:srgbClr>
            </a:outerShdw>
          </a:effectLst>
        </p:spPr>
        <p:txBody>
          <a:bodyPr wrap="none" anchor="ctr"/>
          <a:lstStyle/>
          <a:p>
            <a:pPr>
              <a:defRPr/>
            </a:pPr>
            <a:endParaRPr lang="en-GB" sz="1800" noProof="0" dirty="0">
              <a:latin typeface="Helvetica" pitchFamily="2" charset="0"/>
              <a:ea typeface="ＭＳ Ｐゴシック" charset="-128"/>
              <a:cs typeface="ＭＳ Ｐゴシック" charset="-128"/>
            </a:endParaRPr>
          </a:p>
        </p:txBody>
      </p:sp>
      <p:sp>
        <p:nvSpPr>
          <p:cNvPr id="21" name="Rectangle 3">
            <a:extLst>
              <a:ext uri="{FF2B5EF4-FFF2-40B4-BE49-F238E27FC236}">
                <a16:creationId xmlns:a16="http://schemas.microsoft.com/office/drawing/2014/main" id="{DBCB0B2E-D4A7-5B16-1EA1-7E88B5426CF2}"/>
              </a:ext>
            </a:extLst>
          </p:cNvPr>
          <p:cNvSpPr>
            <a:spLocks noChangeArrowheads="1"/>
          </p:cNvSpPr>
          <p:nvPr/>
        </p:nvSpPr>
        <p:spPr bwMode="auto">
          <a:xfrm>
            <a:off x="6014434" y="4014140"/>
            <a:ext cx="1325563" cy="1412875"/>
          </a:xfrm>
          <a:prstGeom prst="rect">
            <a:avLst/>
          </a:prstGeom>
          <a:solidFill>
            <a:schemeClr val="accent1"/>
          </a:solidFill>
          <a:ln w="38100">
            <a:solidFill>
              <a:schemeClr val="bg1"/>
            </a:solidFill>
            <a:miter lim="800000"/>
            <a:headEnd/>
            <a:tailEnd/>
          </a:ln>
          <a:effectLst>
            <a:outerShdw blurRad="40000" dist="20000" dir="5400000" rotWithShape="0">
              <a:srgbClr val="808080">
                <a:alpha val="37999"/>
              </a:srgbClr>
            </a:outerShdw>
          </a:effec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sz="1600" noProof="0" dirty="0">
                <a:solidFill>
                  <a:srgbClr val="FFFFFF"/>
                </a:solidFill>
                <a:latin typeface="Helvetica" pitchFamily="2" charset="0"/>
              </a:rPr>
              <a:t>Register</a:t>
            </a:r>
          </a:p>
          <a:p>
            <a:pPr algn="ctr" eaLnBrk="1" hangingPunct="1"/>
            <a:r>
              <a:rPr lang="en-GB" sz="1600" noProof="0" dirty="0">
                <a:solidFill>
                  <a:srgbClr val="FFFFFF"/>
                </a:solidFill>
                <a:latin typeface="Helvetica" pitchFamily="2" charset="0"/>
              </a:rPr>
              <a:t>…</a:t>
            </a:r>
          </a:p>
          <a:p>
            <a:pPr algn="ctr" eaLnBrk="1" hangingPunct="1"/>
            <a:r>
              <a:rPr lang="en-GB" sz="1600" noProof="0" dirty="0">
                <a:solidFill>
                  <a:srgbClr val="FFFFFF"/>
                </a:solidFill>
                <a:latin typeface="Helvetica" pitchFamily="2" charset="0"/>
              </a:rPr>
              <a:t>Register</a:t>
            </a:r>
          </a:p>
        </p:txBody>
      </p:sp>
      <p:sp>
        <p:nvSpPr>
          <p:cNvPr id="26" name="Line 127">
            <a:extLst>
              <a:ext uri="{FF2B5EF4-FFF2-40B4-BE49-F238E27FC236}">
                <a16:creationId xmlns:a16="http://schemas.microsoft.com/office/drawing/2014/main" id="{4B16A471-60C6-DE68-AD98-25179E349ADC}"/>
              </a:ext>
            </a:extLst>
          </p:cNvPr>
          <p:cNvSpPr>
            <a:spLocks noChangeShapeType="1"/>
          </p:cNvSpPr>
          <p:nvPr/>
        </p:nvSpPr>
        <p:spPr bwMode="auto">
          <a:xfrm>
            <a:off x="5142897" y="4395140"/>
            <a:ext cx="871537" cy="0"/>
          </a:xfrm>
          <a:prstGeom prst="line">
            <a:avLst/>
          </a:prstGeom>
          <a:noFill/>
          <a:ln w="25400" cap="flat" cmpd="sng" algn="ctr">
            <a:solidFill>
              <a:srgbClr val="00B050"/>
            </a:solidFill>
            <a:prstDash val="solid"/>
            <a:round/>
            <a:headEnd type="oval" w="med" len="med"/>
            <a:tailEnd type="triangle" w="lg" len="lg"/>
          </a:ln>
          <a:effectLst>
            <a:outerShdw blurRad="63500" dist="38100" dir="2700000">
              <a:srgbClr val="000000">
                <a:alpha val="30000"/>
              </a:srgbClr>
            </a:outerShdw>
          </a:effectLst>
        </p:spPr>
        <p:txBody>
          <a:bodyPr wrap="none" anchor="ctr"/>
          <a:lstStyle/>
          <a:p>
            <a:pPr>
              <a:defRPr/>
            </a:pPr>
            <a:endParaRPr lang="en-GB" sz="1800" noProof="0" dirty="0">
              <a:latin typeface="Helvetica" pitchFamily="2" charset="0"/>
              <a:ea typeface="ＭＳ Ｐゴシック" charset="-128"/>
              <a:cs typeface="ＭＳ Ｐゴシック" charset="-128"/>
            </a:endParaRPr>
          </a:p>
        </p:txBody>
      </p:sp>
      <p:sp>
        <p:nvSpPr>
          <p:cNvPr id="27" name="TextBox 41">
            <a:extLst>
              <a:ext uri="{FF2B5EF4-FFF2-40B4-BE49-F238E27FC236}">
                <a16:creationId xmlns:a16="http://schemas.microsoft.com/office/drawing/2014/main" id="{A5D6290D-DE86-0304-8EF4-5D4FA3034E61}"/>
              </a:ext>
            </a:extLst>
          </p:cNvPr>
          <p:cNvSpPr txBox="1">
            <a:spLocks noChangeArrowheads="1"/>
          </p:cNvSpPr>
          <p:nvPr/>
        </p:nvSpPr>
        <p:spPr bwMode="auto">
          <a:xfrm>
            <a:off x="5862034" y="3747440"/>
            <a:ext cx="1651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sz="1400" noProof="0" dirty="0">
                <a:solidFill>
                  <a:srgbClr val="4F81BD"/>
                </a:solidFill>
                <a:latin typeface="Helvetica" pitchFamily="2" charset="0"/>
              </a:rPr>
              <a:t>DERANDOMISER</a:t>
            </a:r>
          </a:p>
        </p:txBody>
      </p:sp>
      <p:cxnSp>
        <p:nvCxnSpPr>
          <p:cNvPr id="29" name="Straight Arrow Connector 28">
            <a:extLst>
              <a:ext uri="{FF2B5EF4-FFF2-40B4-BE49-F238E27FC236}">
                <a16:creationId xmlns:a16="http://schemas.microsoft.com/office/drawing/2014/main" id="{ECB113A3-EF71-1518-A905-6CEDD181E289}"/>
              </a:ext>
            </a:extLst>
          </p:cNvPr>
          <p:cNvCxnSpPr/>
          <p:nvPr/>
        </p:nvCxnSpPr>
        <p:spPr>
          <a:xfrm rot="5400000">
            <a:off x="5007959" y="3795065"/>
            <a:ext cx="1100137" cy="1588"/>
          </a:xfrm>
          <a:prstGeom prst="straightConnector1">
            <a:avLst/>
          </a:prstGeom>
          <a:ln w="6350" cap="flat" cmpd="sng" algn="ctr">
            <a:solidFill>
              <a:schemeClr val="bg1">
                <a:lumMod val="65000"/>
              </a:schemeClr>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30" name="Line 127">
            <a:extLst>
              <a:ext uri="{FF2B5EF4-FFF2-40B4-BE49-F238E27FC236}">
                <a16:creationId xmlns:a16="http://schemas.microsoft.com/office/drawing/2014/main" id="{A5DC025C-1F40-B22D-1388-43ACEB6A266B}"/>
              </a:ext>
            </a:extLst>
          </p:cNvPr>
          <p:cNvSpPr>
            <a:spLocks noChangeShapeType="1"/>
          </p:cNvSpPr>
          <p:nvPr/>
        </p:nvSpPr>
        <p:spPr bwMode="auto">
          <a:xfrm>
            <a:off x="6700234" y="5447652"/>
            <a:ext cx="0" cy="703263"/>
          </a:xfrm>
          <a:prstGeom prst="line">
            <a:avLst/>
          </a:prstGeom>
          <a:noFill/>
          <a:ln w="25400" cap="flat" cmpd="sng" algn="ctr">
            <a:solidFill>
              <a:schemeClr val="tx1"/>
            </a:solidFill>
            <a:prstDash val="solid"/>
            <a:round/>
            <a:headEnd type="oval" w="med" len="med"/>
            <a:tailEnd type="triangle" w="lg" len="lg"/>
          </a:ln>
          <a:effectLst>
            <a:outerShdw blurRad="63500" dist="38100" dir="2700000">
              <a:srgbClr val="000000">
                <a:alpha val="30000"/>
              </a:srgbClr>
            </a:outerShdw>
          </a:effectLst>
        </p:spPr>
        <p:txBody>
          <a:bodyPr wrap="none" anchor="ctr"/>
          <a:lstStyle/>
          <a:p>
            <a:pPr>
              <a:defRPr/>
            </a:pPr>
            <a:endParaRPr lang="en-GB" sz="1800" noProof="0" dirty="0">
              <a:latin typeface="Helvetica" pitchFamily="2" charset="0"/>
              <a:ea typeface="ＭＳ Ｐゴシック" charset="-128"/>
              <a:cs typeface="ＭＳ Ｐゴシック" charset="-128"/>
            </a:endParaRPr>
          </a:p>
        </p:txBody>
      </p:sp>
      <p:cxnSp>
        <p:nvCxnSpPr>
          <p:cNvPr id="33" name="Straight Arrow Connector 32">
            <a:extLst>
              <a:ext uri="{FF2B5EF4-FFF2-40B4-BE49-F238E27FC236}">
                <a16:creationId xmlns:a16="http://schemas.microsoft.com/office/drawing/2014/main" id="{60680086-657E-105F-C454-6B1285AB782F}"/>
              </a:ext>
            </a:extLst>
          </p:cNvPr>
          <p:cNvCxnSpPr>
            <a:cxnSpLocks/>
          </p:cNvCxnSpPr>
          <p:nvPr/>
        </p:nvCxnSpPr>
        <p:spPr>
          <a:xfrm flipH="1">
            <a:off x="6785961" y="5696865"/>
            <a:ext cx="1236666" cy="0"/>
          </a:xfrm>
          <a:prstGeom prst="straightConnector1">
            <a:avLst/>
          </a:prstGeom>
          <a:ln w="6350" cap="flat" cmpd="sng" algn="ctr">
            <a:solidFill>
              <a:schemeClr val="bg1">
                <a:lumMod val="65000"/>
              </a:schemeClr>
            </a:solidFill>
            <a:prstDash val="solid"/>
            <a:roun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35" name="Text Box 9">
            <a:extLst>
              <a:ext uri="{FF2B5EF4-FFF2-40B4-BE49-F238E27FC236}">
                <a16:creationId xmlns:a16="http://schemas.microsoft.com/office/drawing/2014/main" id="{D74A15FE-4C7D-CF05-4F0D-D678EB08D66A}"/>
              </a:ext>
            </a:extLst>
          </p:cNvPr>
          <p:cNvSpPr txBox="1">
            <a:spLocks noChangeArrowheads="1"/>
          </p:cNvSpPr>
          <p:nvPr/>
        </p:nvSpPr>
        <p:spPr bwMode="auto">
          <a:xfrm>
            <a:off x="5176234" y="2599677"/>
            <a:ext cx="3459767" cy="938719"/>
          </a:xfrm>
          <a:prstGeom prst="rect">
            <a:avLst/>
          </a:prstGeom>
          <a:solidFill>
            <a:schemeClr val="bg1">
              <a:lumMod val="95000"/>
            </a:schemeClr>
          </a:solidFill>
          <a:ln w="9525">
            <a:noFill/>
            <a:miter lim="800000"/>
            <a:headEnd/>
            <a:tailEnd/>
          </a:ln>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sz="1400" b="1" noProof="0" dirty="0">
                <a:solidFill>
                  <a:srgbClr val="FF0000"/>
                </a:solidFill>
                <a:latin typeface="Helvetica" pitchFamily="2" charset="0"/>
              </a:rPr>
              <a:t>Dead-time (1)</a:t>
            </a:r>
            <a:r>
              <a:rPr lang="en-GB" sz="1400" noProof="0" dirty="0">
                <a:solidFill>
                  <a:srgbClr val="FF0000"/>
                </a:solidFill>
                <a:latin typeface="Helvetica" pitchFamily="2" charset="0"/>
              </a:rPr>
              <a:t> </a:t>
            </a:r>
          </a:p>
          <a:p>
            <a:pPr eaLnBrk="1" hangingPunct="1"/>
            <a:r>
              <a:rPr lang="en-GB" sz="1200" noProof="0" dirty="0">
                <a:solidFill>
                  <a:srgbClr val="595959"/>
                </a:solidFill>
                <a:latin typeface="Helvetica" pitchFamily="2" charset="0"/>
              </a:rPr>
              <a:t>[ </a:t>
            </a:r>
            <a:r>
              <a:rPr lang="en-GB" sz="1200" i="1" noProof="0" dirty="0">
                <a:solidFill>
                  <a:srgbClr val="595959"/>
                </a:solidFill>
                <a:latin typeface="Helvetica" pitchFamily="2" charset="0"/>
              </a:rPr>
              <a:t>depends on size of readout frame </a:t>
            </a:r>
            <a:r>
              <a:rPr lang="en-GB" sz="1200" noProof="0" dirty="0">
                <a:solidFill>
                  <a:srgbClr val="595959"/>
                </a:solidFill>
                <a:latin typeface="Helvetica" pitchFamily="2" charset="0"/>
              </a:rPr>
              <a:t>]</a:t>
            </a:r>
          </a:p>
          <a:p>
            <a:pPr eaLnBrk="1" hangingPunct="1">
              <a:spcBef>
                <a:spcPts val="600"/>
              </a:spcBef>
            </a:pPr>
            <a:r>
              <a:rPr lang="en-GB" sz="1200" noProof="0" dirty="0">
                <a:solidFill>
                  <a:srgbClr val="18579B"/>
                </a:solidFill>
                <a:latin typeface="Helvetica" pitchFamily="2" charset="0"/>
              </a:rPr>
              <a:t>4 BC dead-time upon L1Accept</a:t>
            </a:r>
          </a:p>
          <a:p>
            <a:pPr eaLnBrk="1" hangingPunct="1"/>
            <a:r>
              <a:rPr lang="en-GB" sz="1200" noProof="0" dirty="0">
                <a:solidFill>
                  <a:srgbClr val="18579B"/>
                </a:solidFill>
                <a:latin typeface="Helvetica" pitchFamily="2" charset="0"/>
              </a:rPr>
              <a:t>Dead-time = 100 kHz × 4 × 25 ns = 1%</a:t>
            </a:r>
          </a:p>
        </p:txBody>
      </p:sp>
      <p:sp>
        <p:nvSpPr>
          <p:cNvPr id="36" name="TextBox 35">
            <a:extLst>
              <a:ext uri="{FF2B5EF4-FFF2-40B4-BE49-F238E27FC236}">
                <a16:creationId xmlns:a16="http://schemas.microsoft.com/office/drawing/2014/main" id="{F806AA2B-C3A6-4CC4-39EB-ADDA5C97D7A9}"/>
              </a:ext>
            </a:extLst>
          </p:cNvPr>
          <p:cNvSpPr txBox="1"/>
          <p:nvPr/>
        </p:nvSpPr>
        <p:spPr>
          <a:xfrm>
            <a:off x="5190522" y="4408574"/>
            <a:ext cx="732893" cy="307777"/>
          </a:xfrm>
          <a:prstGeom prst="rect">
            <a:avLst/>
          </a:prstGeom>
          <a:noFill/>
        </p:spPr>
        <p:txBody>
          <a:bodyPr wrap="none" rtlCol="0">
            <a:spAutoFit/>
          </a:bodyPr>
          <a:lstStyle/>
          <a:p>
            <a:pPr marL="0" algn="l">
              <a:spcBef>
                <a:spcPts val="3000"/>
              </a:spcBef>
            </a:pPr>
            <a:r>
              <a:rPr lang="en-GB" sz="1400" noProof="0" dirty="0">
                <a:solidFill>
                  <a:srgbClr val="00B050"/>
                </a:solidFill>
                <a:latin typeface="Helvetica" pitchFamily="2" charset="0"/>
                <a:ea typeface="Helvetica Light" charset="0"/>
                <a:cs typeface="Helvetica Light" charset="0"/>
                <a:sym typeface="Wingdings" pitchFamily="2" charset="2"/>
              </a:rPr>
              <a:t>Accept</a:t>
            </a:r>
          </a:p>
        </p:txBody>
      </p:sp>
      <p:sp>
        <p:nvSpPr>
          <p:cNvPr id="37" name="Line 127">
            <a:extLst>
              <a:ext uri="{FF2B5EF4-FFF2-40B4-BE49-F238E27FC236}">
                <a16:creationId xmlns:a16="http://schemas.microsoft.com/office/drawing/2014/main" id="{4EBB6547-D6B3-56B1-992C-AF339BDA4AD8}"/>
              </a:ext>
            </a:extLst>
          </p:cNvPr>
          <p:cNvSpPr>
            <a:spLocks noChangeShapeType="1"/>
          </p:cNvSpPr>
          <p:nvPr/>
        </p:nvSpPr>
        <p:spPr bwMode="auto">
          <a:xfrm flipV="1">
            <a:off x="5137797" y="5104789"/>
            <a:ext cx="330538" cy="0"/>
          </a:xfrm>
          <a:prstGeom prst="line">
            <a:avLst/>
          </a:prstGeom>
          <a:noFill/>
          <a:ln w="25400" cap="flat" cmpd="sng" algn="ctr">
            <a:solidFill>
              <a:schemeClr val="bg1">
                <a:lumMod val="50000"/>
              </a:schemeClr>
            </a:solidFill>
            <a:prstDash val="solid"/>
            <a:round/>
            <a:headEnd type="oval" w="med" len="med"/>
            <a:tailEnd type="triangle" w="lg" len="lg"/>
          </a:ln>
          <a:effectLst>
            <a:outerShdw blurRad="63500" dist="38100" dir="2700000">
              <a:srgbClr val="000000">
                <a:alpha val="30000"/>
              </a:srgbClr>
            </a:outerShdw>
          </a:effectLst>
        </p:spPr>
        <p:txBody>
          <a:bodyPr wrap="none" anchor="ctr"/>
          <a:lstStyle/>
          <a:p>
            <a:pPr>
              <a:defRPr/>
            </a:pPr>
            <a:endParaRPr lang="en-GB" sz="1800" noProof="0" dirty="0">
              <a:latin typeface="Helvetica" pitchFamily="2" charset="0"/>
              <a:ea typeface="ＭＳ Ｐゴシック" charset="-128"/>
              <a:cs typeface="ＭＳ Ｐゴシック" charset="-128"/>
            </a:endParaRPr>
          </a:p>
        </p:txBody>
      </p:sp>
      <p:sp>
        <p:nvSpPr>
          <p:cNvPr id="38" name="TextBox 37">
            <a:extLst>
              <a:ext uri="{FF2B5EF4-FFF2-40B4-BE49-F238E27FC236}">
                <a16:creationId xmlns:a16="http://schemas.microsoft.com/office/drawing/2014/main" id="{8B9AF97E-FF00-4768-14B1-A6E7F2861F12}"/>
              </a:ext>
            </a:extLst>
          </p:cNvPr>
          <p:cNvSpPr txBox="1"/>
          <p:nvPr/>
        </p:nvSpPr>
        <p:spPr>
          <a:xfrm>
            <a:off x="5185421" y="5218240"/>
            <a:ext cx="692818" cy="307777"/>
          </a:xfrm>
          <a:prstGeom prst="rect">
            <a:avLst/>
          </a:prstGeom>
          <a:noFill/>
        </p:spPr>
        <p:txBody>
          <a:bodyPr wrap="none" rtlCol="0">
            <a:spAutoFit/>
          </a:bodyPr>
          <a:lstStyle/>
          <a:p>
            <a:pPr marL="0" algn="l">
              <a:spcBef>
                <a:spcPts val="3000"/>
              </a:spcBef>
            </a:pPr>
            <a:r>
              <a:rPr lang="en-GB" sz="1400" noProof="0" dirty="0">
                <a:solidFill>
                  <a:schemeClr val="tx1">
                    <a:lumMod val="50000"/>
                    <a:lumOff val="50000"/>
                  </a:schemeClr>
                </a:solidFill>
                <a:latin typeface="Helvetica" pitchFamily="2" charset="0"/>
                <a:ea typeface="Helvetica Light" charset="0"/>
                <a:cs typeface="Helvetica Light" charset="0"/>
                <a:sym typeface="Wingdings" pitchFamily="2" charset="2"/>
              </a:rPr>
              <a:t>Reject</a:t>
            </a:r>
          </a:p>
        </p:txBody>
      </p:sp>
      <p:pic>
        <p:nvPicPr>
          <p:cNvPr id="30722" name="Picture 2" descr="Waste Paper Basket Cartoon">
            <a:extLst>
              <a:ext uri="{FF2B5EF4-FFF2-40B4-BE49-F238E27FC236}">
                <a16:creationId xmlns:a16="http://schemas.microsoft.com/office/drawing/2014/main" id="{4D0FA613-6A79-7C1D-F34C-2DFCB688C794}"/>
              </a:ext>
            </a:extLst>
          </p:cNvPr>
          <p:cNvPicPr>
            <a:picLocks noChangeAspect="1" noChangeArrowheads="1"/>
          </p:cNvPicPr>
          <p:nvPr/>
        </p:nvPicPr>
        <p:blipFill rotWithShape="1">
          <a:blip r:embed="rId2">
            <a:grayscl/>
            <a:extLst>
              <a:ext uri="{28A0092B-C50C-407E-A947-70E740481C1C}">
                <a14:useLocalDpi xmlns:a14="http://schemas.microsoft.com/office/drawing/2010/main" val="0"/>
              </a:ext>
            </a:extLst>
          </a:blip>
          <a:srcRect b="7548"/>
          <a:stretch>
            <a:fillRect/>
          </a:stretch>
        </p:blipFill>
        <p:spPr bwMode="auto">
          <a:xfrm>
            <a:off x="5526751" y="4885677"/>
            <a:ext cx="345788" cy="384174"/>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B2C9076F-FD70-D704-961E-894147AAFF1B}"/>
              </a:ext>
            </a:extLst>
          </p:cNvPr>
          <p:cNvSpPr txBox="1"/>
          <p:nvPr/>
        </p:nvSpPr>
        <p:spPr>
          <a:xfrm>
            <a:off x="8636001" y="2722546"/>
            <a:ext cx="2882871" cy="684803"/>
          </a:xfrm>
          <a:prstGeom prst="rect">
            <a:avLst/>
          </a:prstGeom>
          <a:noFill/>
        </p:spPr>
        <p:txBody>
          <a:bodyPr wrap="square" rtlCol="0">
            <a:spAutoFit/>
          </a:bodyPr>
          <a:lstStyle/>
          <a:p>
            <a:pPr marL="0" algn="l">
              <a:spcBef>
                <a:spcPts val="3000"/>
              </a:spcBef>
            </a:pPr>
            <a:r>
              <a:rPr lang="en-GB" sz="1200" noProof="0" dirty="0">
                <a:solidFill>
                  <a:srgbClr val="0EA34D"/>
                </a:solidFill>
                <a:latin typeface="Helvetica" pitchFamily="2" charset="0"/>
                <a:ea typeface="Helvetica Light" charset="0"/>
                <a:cs typeface="Helvetica Light" charset="0"/>
                <a:sym typeface="Wingdings" pitchFamily="2" charset="2"/>
              </a:rPr>
              <a:t>“Simple deadtime”</a:t>
            </a:r>
          </a:p>
          <a:p>
            <a:pPr marL="0" algn="l">
              <a:spcBef>
                <a:spcPts val="300"/>
              </a:spcBef>
            </a:pP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(prevent overlapping readout time-frames for some FE systems)</a:t>
            </a:r>
          </a:p>
        </p:txBody>
      </p:sp>
      <p:sp>
        <p:nvSpPr>
          <p:cNvPr id="47" name="TextBox 46">
            <a:extLst>
              <a:ext uri="{FF2B5EF4-FFF2-40B4-BE49-F238E27FC236}">
                <a16:creationId xmlns:a16="http://schemas.microsoft.com/office/drawing/2014/main" id="{4CE9E657-BD23-5BBB-58D2-46B1F15E2B07}"/>
              </a:ext>
            </a:extLst>
          </p:cNvPr>
          <p:cNvSpPr txBox="1"/>
          <p:nvPr/>
        </p:nvSpPr>
        <p:spPr>
          <a:xfrm>
            <a:off x="10190659" y="5313807"/>
            <a:ext cx="1840827" cy="869469"/>
          </a:xfrm>
          <a:prstGeom prst="rect">
            <a:avLst/>
          </a:prstGeom>
          <a:noFill/>
        </p:spPr>
        <p:txBody>
          <a:bodyPr wrap="square" rtlCol="0">
            <a:spAutoFit/>
          </a:bodyPr>
          <a:lstStyle/>
          <a:p>
            <a:pPr marL="0" algn="l">
              <a:spcBef>
                <a:spcPts val="600"/>
              </a:spcBef>
            </a:pPr>
            <a:r>
              <a:rPr lang="en-GB" sz="1200" noProof="0" dirty="0">
                <a:solidFill>
                  <a:srgbClr val="0070C0"/>
                </a:solidFill>
                <a:latin typeface="Helvetica" pitchFamily="2" charset="0"/>
                <a:ea typeface="Helvetica Light" charset="0"/>
                <a:cs typeface="Helvetica Light" charset="0"/>
                <a:sym typeface="Wingdings" pitchFamily="2" charset="2"/>
              </a:rPr>
              <a:t>“Complex deadtime” </a:t>
            </a:r>
          </a:p>
          <a:p>
            <a:pPr marL="0" algn="l">
              <a:spcBef>
                <a:spcPts val="300"/>
              </a:spcBef>
            </a:pP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(prevent </a:t>
            </a:r>
            <a:r>
              <a:rPr lang="en-GB" sz="1200" noProof="0" dirty="0" err="1">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derandomisers</a:t>
            </a: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of some FE systems to overflow)</a:t>
            </a:r>
          </a:p>
        </p:txBody>
      </p:sp>
      <p:sp>
        <p:nvSpPr>
          <p:cNvPr id="48" name="Text Box 9">
            <a:extLst>
              <a:ext uri="{FF2B5EF4-FFF2-40B4-BE49-F238E27FC236}">
                <a16:creationId xmlns:a16="http://schemas.microsoft.com/office/drawing/2014/main" id="{93D0E5C0-78B9-4B5E-7EF8-FC5726AFD4A5}"/>
              </a:ext>
            </a:extLst>
          </p:cNvPr>
          <p:cNvSpPr txBox="1">
            <a:spLocks noChangeArrowheads="1"/>
          </p:cNvSpPr>
          <p:nvPr/>
        </p:nvSpPr>
        <p:spPr bwMode="auto">
          <a:xfrm>
            <a:off x="7808311" y="5042840"/>
            <a:ext cx="2335815" cy="1308050"/>
          </a:xfrm>
          <a:prstGeom prst="rect">
            <a:avLst/>
          </a:prstGeom>
          <a:solidFill>
            <a:schemeClr val="bg1">
              <a:lumMod val="95000"/>
            </a:schemeClr>
          </a:solidFill>
          <a:ln w="9525">
            <a:noFill/>
            <a:miter lim="800000"/>
            <a:headEnd/>
            <a:tailEnd/>
          </a:ln>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sz="1400" b="1" noProof="0" dirty="0">
                <a:solidFill>
                  <a:srgbClr val="FF0000"/>
                </a:solidFill>
                <a:latin typeface="Helvetica" pitchFamily="2" charset="0"/>
              </a:rPr>
              <a:t>Dead-time (2)</a:t>
            </a:r>
            <a:endParaRPr lang="en-GB" sz="1400" b="1" noProof="0" dirty="0">
              <a:solidFill>
                <a:schemeClr val="accent2"/>
              </a:solidFill>
              <a:latin typeface="Helvetica" pitchFamily="2" charset="0"/>
            </a:endParaRPr>
          </a:p>
          <a:p>
            <a:pPr eaLnBrk="1" hangingPunct="1"/>
            <a:r>
              <a:rPr lang="en-GB" sz="1200" noProof="0" dirty="0">
                <a:solidFill>
                  <a:schemeClr val="accent2"/>
                </a:solidFill>
                <a:latin typeface="Helvetica" pitchFamily="2" charset="0"/>
              </a:rPr>
              <a:t>[ </a:t>
            </a:r>
            <a:r>
              <a:rPr lang="en-GB" sz="1200" i="1" noProof="0" dirty="0">
                <a:solidFill>
                  <a:schemeClr val="accent2"/>
                </a:solidFill>
                <a:latin typeface="Helvetica" pitchFamily="2" charset="0"/>
              </a:rPr>
              <a:t>depends on size of </a:t>
            </a:r>
            <a:r>
              <a:rPr lang="en-GB" sz="1200" i="1" noProof="0" dirty="0" err="1">
                <a:solidFill>
                  <a:schemeClr val="accent2"/>
                </a:solidFill>
                <a:latin typeface="Helvetica" pitchFamily="2" charset="0"/>
              </a:rPr>
              <a:t>derandomiser</a:t>
            </a:r>
            <a:r>
              <a:rPr lang="en-GB" sz="1200" i="1" noProof="0" dirty="0">
                <a:solidFill>
                  <a:schemeClr val="accent2"/>
                </a:solidFill>
                <a:latin typeface="Helvetica" pitchFamily="2" charset="0"/>
              </a:rPr>
              <a:t> and drain speed </a:t>
            </a:r>
            <a:r>
              <a:rPr lang="en-GB" sz="1200" noProof="0" dirty="0">
                <a:solidFill>
                  <a:schemeClr val="accent2"/>
                </a:solidFill>
                <a:latin typeface="Helvetica" pitchFamily="2" charset="0"/>
              </a:rPr>
              <a:t>]</a:t>
            </a:r>
          </a:p>
          <a:p>
            <a:pPr eaLnBrk="1" hangingPunct="1">
              <a:spcBef>
                <a:spcPts val="600"/>
              </a:spcBef>
            </a:pPr>
            <a:r>
              <a:rPr lang="en-GB" sz="1200" noProof="0" dirty="0">
                <a:solidFill>
                  <a:srgbClr val="18579B"/>
                </a:solidFill>
                <a:latin typeface="Helvetica" pitchFamily="2" charset="0"/>
              </a:rPr>
              <a:t>Require dead-time </a:t>
            </a:r>
          </a:p>
          <a:p>
            <a:pPr eaLnBrk="1" hangingPunct="1"/>
            <a:r>
              <a:rPr lang="en-GB" sz="1200" noProof="0" dirty="0">
                <a:solidFill>
                  <a:srgbClr val="18579B"/>
                </a:solidFill>
                <a:latin typeface="Helvetica" pitchFamily="2" charset="0"/>
              </a:rPr>
              <a:t> &lt; 1% at 75 kHz</a:t>
            </a:r>
          </a:p>
          <a:p>
            <a:pPr eaLnBrk="1" hangingPunct="1"/>
            <a:r>
              <a:rPr lang="en-GB" sz="1200" noProof="0" dirty="0">
                <a:solidFill>
                  <a:srgbClr val="18579B"/>
                </a:solidFill>
                <a:latin typeface="Helvetica" pitchFamily="2" charset="0"/>
              </a:rPr>
              <a:t>(&lt; 6% at 100 kHz)</a:t>
            </a:r>
          </a:p>
        </p:txBody>
      </p:sp>
      <p:sp>
        <p:nvSpPr>
          <p:cNvPr id="49" name="TextBox 48">
            <a:extLst>
              <a:ext uri="{FF2B5EF4-FFF2-40B4-BE49-F238E27FC236}">
                <a16:creationId xmlns:a16="http://schemas.microsoft.com/office/drawing/2014/main" id="{587E22D8-9E5D-98B5-88C2-3AA6B023F429}"/>
              </a:ext>
            </a:extLst>
          </p:cNvPr>
          <p:cNvSpPr txBox="1"/>
          <p:nvPr/>
        </p:nvSpPr>
        <p:spPr>
          <a:xfrm>
            <a:off x="7390799" y="3774871"/>
            <a:ext cx="3619977" cy="830997"/>
          </a:xfrm>
          <a:prstGeom prst="rect">
            <a:avLst/>
          </a:prstGeom>
          <a:noFill/>
        </p:spPr>
        <p:txBody>
          <a:bodyPr wrap="square">
            <a:spAutoFit/>
          </a:bodyPr>
          <a:lstStyle/>
          <a:p>
            <a:pPr>
              <a:buNone/>
            </a:pPr>
            <a:r>
              <a:rPr lang="en-GB" sz="1200" noProof="0" dirty="0">
                <a:solidFill>
                  <a:srgbClr val="4F81BD"/>
                </a:solidFill>
                <a:latin typeface="Helvetica Light" panose="020B0403020202020204" pitchFamily="34" charset="0"/>
              </a:rPr>
              <a:t>(buffer memory placed right after FE pipeline and before readout links, converts random time arrival into steady rate determined by bandwidth — “leaky bucket” algorithm )</a:t>
            </a:r>
          </a:p>
        </p:txBody>
      </p:sp>
      <p:pic>
        <p:nvPicPr>
          <p:cNvPr id="50" name="Picture 49">
            <a:extLst>
              <a:ext uri="{FF2B5EF4-FFF2-40B4-BE49-F238E27FC236}">
                <a16:creationId xmlns:a16="http://schemas.microsoft.com/office/drawing/2014/main" id="{FF6CA0BB-316E-2708-D693-26D91161B1BA}"/>
              </a:ext>
            </a:extLst>
          </p:cNvPr>
          <p:cNvPicPr>
            <a:picLocks noChangeAspect="1"/>
          </p:cNvPicPr>
          <p:nvPr/>
        </p:nvPicPr>
        <p:blipFill>
          <a:blip r:embed="rId3"/>
          <a:stretch>
            <a:fillRect/>
          </a:stretch>
        </p:blipFill>
        <p:spPr>
          <a:xfrm>
            <a:off x="11183813" y="3292975"/>
            <a:ext cx="911955" cy="1887401"/>
          </a:xfrm>
          <a:prstGeom prst="rect">
            <a:avLst/>
          </a:prstGeom>
        </p:spPr>
      </p:pic>
      <p:sp>
        <p:nvSpPr>
          <p:cNvPr id="4" name="TextBox 3">
            <a:extLst>
              <a:ext uri="{FF2B5EF4-FFF2-40B4-BE49-F238E27FC236}">
                <a16:creationId xmlns:a16="http://schemas.microsoft.com/office/drawing/2014/main" id="{2209B628-D8B7-A5DF-CEFA-8ED6B6F36962}"/>
              </a:ext>
            </a:extLst>
          </p:cNvPr>
          <p:cNvSpPr txBox="1"/>
          <p:nvPr/>
        </p:nvSpPr>
        <p:spPr>
          <a:xfrm>
            <a:off x="621693" y="1510403"/>
            <a:ext cx="10897179" cy="738664"/>
          </a:xfrm>
          <a:prstGeom prst="rect">
            <a:avLst/>
          </a:prstGeom>
          <a:noFill/>
        </p:spPr>
        <p:txBody>
          <a:bodyPr wrap="square">
            <a:spAutoFit/>
          </a:bodyPr>
          <a:lstStyle/>
          <a:p>
            <a:pPr eaLnBrk="1" hangingPunct="1"/>
            <a:r>
              <a:rPr lang="en-GB" sz="1400" noProof="0" dirty="0">
                <a:solidFill>
                  <a:schemeClr val="tx1">
                    <a:lumMod val="75000"/>
                    <a:lumOff val="25000"/>
                  </a:schemeClr>
                </a:solidFill>
                <a:latin typeface="Helvetica" pitchFamily="2" charset="0"/>
              </a:rPr>
              <a:t>L1 trigger must deliver a decision every BC, despite a latency much longer than the BC period. Achieved by pipelining: the processing is split into steps, each done within one BC, with parallel logic handling different operations. The fixed latency is set by the number of steps plus data transfer times. Input data are fanned out to several processing elements, with data volume decreasing down the pipeline.</a:t>
            </a:r>
          </a:p>
        </p:txBody>
      </p:sp>
      <p:grpSp>
        <p:nvGrpSpPr>
          <p:cNvPr id="5" name="Group 4">
            <a:extLst>
              <a:ext uri="{FF2B5EF4-FFF2-40B4-BE49-F238E27FC236}">
                <a16:creationId xmlns:a16="http://schemas.microsoft.com/office/drawing/2014/main" id="{1DDC22ED-57E9-D8B8-692A-1EF2D909FF66}"/>
              </a:ext>
            </a:extLst>
          </p:cNvPr>
          <p:cNvGrpSpPr/>
          <p:nvPr/>
        </p:nvGrpSpPr>
        <p:grpSpPr>
          <a:xfrm>
            <a:off x="316735" y="2617789"/>
            <a:ext cx="4839736" cy="3376133"/>
            <a:chOff x="232327" y="1667355"/>
            <a:chExt cx="4839736" cy="3376133"/>
          </a:xfrm>
        </p:grpSpPr>
        <p:sp>
          <p:nvSpPr>
            <p:cNvPr id="6" name="Rounded Rectangle 5">
              <a:extLst>
                <a:ext uri="{FF2B5EF4-FFF2-40B4-BE49-F238E27FC236}">
                  <a16:creationId xmlns:a16="http://schemas.microsoft.com/office/drawing/2014/main" id="{5EAAC847-F0DE-80E4-0F5F-F38AE4BBCF25}"/>
                </a:ext>
              </a:extLst>
            </p:cNvPr>
            <p:cNvSpPr/>
            <p:nvPr/>
          </p:nvSpPr>
          <p:spPr>
            <a:xfrm>
              <a:off x="232327" y="1667355"/>
              <a:ext cx="4839736" cy="3376133"/>
            </a:xfrm>
            <a:prstGeom prst="roundRect">
              <a:avLst>
                <a:gd name="adj" fmla="val 1234"/>
              </a:avLst>
            </a:prstGeom>
            <a:solidFill>
              <a:schemeClr val="bg1"/>
            </a:solidFill>
            <a:ln w="3175">
              <a:solidFill>
                <a:schemeClr val="bg1">
                  <a:lumMod val="50000"/>
                </a:schemeClr>
              </a:solidFill>
            </a:ln>
          </p:spPr>
          <p:txBody>
            <a:bodyPr wrap="square" rtlCol="0" anchor="ctr">
              <a:spAutoFit/>
            </a:bodyPr>
            <a:lstStyle/>
            <a:p>
              <a:pPr algn="l"/>
              <a:endParaRPr lang="en-GB" sz="1600" noProof="0" dirty="0">
                <a:latin typeface="Helvetica" pitchFamily="2" charset="0"/>
              </a:endParaRPr>
            </a:p>
          </p:txBody>
        </p:sp>
        <p:pic>
          <p:nvPicPr>
            <p:cNvPr id="16" name="Picture 15">
              <a:extLst>
                <a:ext uri="{FF2B5EF4-FFF2-40B4-BE49-F238E27FC236}">
                  <a16:creationId xmlns:a16="http://schemas.microsoft.com/office/drawing/2014/main" id="{6E3DE5E8-BCBF-D906-DCD2-7B80BDD52F20}"/>
                </a:ext>
              </a:extLst>
            </p:cNvPr>
            <p:cNvPicPr>
              <a:picLocks noChangeAspect="1"/>
            </p:cNvPicPr>
            <p:nvPr/>
          </p:nvPicPr>
          <p:blipFill>
            <a:blip r:embed="rId4"/>
            <a:srcRect l="1287" t="28758" r="50886" b="12293"/>
            <a:stretch>
              <a:fillRect/>
            </a:stretch>
          </p:blipFill>
          <p:spPr>
            <a:xfrm>
              <a:off x="316871" y="1779514"/>
              <a:ext cx="4609987" cy="3196122"/>
            </a:xfrm>
            <a:prstGeom prst="rect">
              <a:avLst/>
            </a:prstGeom>
          </p:spPr>
        </p:pic>
      </p:grpSp>
      <p:sp>
        <p:nvSpPr>
          <p:cNvPr id="19" name="TextBox 18">
            <a:extLst>
              <a:ext uri="{FF2B5EF4-FFF2-40B4-BE49-F238E27FC236}">
                <a16:creationId xmlns:a16="http://schemas.microsoft.com/office/drawing/2014/main" id="{0E3F0ED3-7C82-47B2-FD19-60AF544FDDA3}"/>
              </a:ext>
            </a:extLst>
          </p:cNvPr>
          <p:cNvSpPr txBox="1"/>
          <p:nvPr/>
        </p:nvSpPr>
        <p:spPr>
          <a:xfrm>
            <a:off x="227663" y="6022498"/>
            <a:ext cx="5013930" cy="461665"/>
          </a:xfrm>
          <a:prstGeom prst="rect">
            <a:avLst/>
          </a:prstGeom>
          <a:noFill/>
        </p:spPr>
        <p:txBody>
          <a:bodyPr wrap="square" rtlCol="0">
            <a:spAutoFit/>
          </a:bodyPr>
          <a:lstStyle/>
          <a:p>
            <a:pPr marL="0" algn="l">
              <a:spcBef>
                <a:spcPts val="3000"/>
              </a:spcBef>
            </a:pPr>
            <a:r>
              <a:rPr lang="en-GB" sz="1200" noProof="0" dirty="0">
                <a:solidFill>
                  <a:srgbClr val="E40000"/>
                </a:solidFill>
                <a:latin typeface="Helvetica" pitchFamily="2" charset="0"/>
                <a:ea typeface="Helvetica Light" charset="0"/>
                <a:cs typeface="Helvetica Light" charset="0"/>
                <a:sym typeface="Wingdings" pitchFamily="2" charset="2"/>
              </a:rPr>
              <a:t>Move towards more and more powerful global FPGA-based triggers and deeper pipelines, need to watch the latency of the algorithms!</a:t>
            </a:r>
          </a:p>
        </p:txBody>
      </p:sp>
    </p:spTree>
    <p:extLst>
      <p:ext uri="{BB962C8B-B14F-4D97-AF65-F5344CB8AC3E}">
        <p14:creationId xmlns:p14="http://schemas.microsoft.com/office/powerpoint/2010/main" val="37492094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4BDCE-82B6-FAAE-A0B5-D2A92E4EAB27}"/>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B78DBCB0-DE61-FFC0-EA56-836F4CE2D629}"/>
              </a:ext>
            </a:extLst>
          </p:cNvPr>
          <p:cNvPicPr>
            <a:picLocks noChangeAspect="1"/>
          </p:cNvPicPr>
          <p:nvPr/>
        </p:nvPicPr>
        <p:blipFill>
          <a:blip r:embed="rId2"/>
          <a:stretch>
            <a:fillRect/>
          </a:stretch>
        </p:blipFill>
        <p:spPr>
          <a:xfrm>
            <a:off x="6875941" y="2618006"/>
            <a:ext cx="4364747" cy="3975343"/>
          </a:xfrm>
          <a:prstGeom prst="rect">
            <a:avLst/>
          </a:prstGeom>
        </p:spPr>
      </p:pic>
      <p:sp>
        <p:nvSpPr>
          <p:cNvPr id="2" name="Slide Number Placeholder 1">
            <a:extLst>
              <a:ext uri="{FF2B5EF4-FFF2-40B4-BE49-F238E27FC236}">
                <a16:creationId xmlns:a16="http://schemas.microsoft.com/office/drawing/2014/main" id="{A6F05DDC-C2F3-1EB0-084A-462E90ACEDF5}"/>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11C2F03-9E95-40C9-A99F-3C4F7EE8CF2A}" type="slidenum">
              <a:rPr lang="en-GB" noProof="0" smtClean="0"/>
              <a:pPr>
                <a:defRPr/>
              </a:pPr>
              <a:t>28</a:t>
            </a:fld>
            <a:endParaRPr lang="en-GB" noProof="0" dirty="0"/>
          </a:p>
        </p:txBody>
      </p:sp>
      <p:sp>
        <p:nvSpPr>
          <p:cNvPr id="4" name="TextBox 3">
            <a:extLst>
              <a:ext uri="{FF2B5EF4-FFF2-40B4-BE49-F238E27FC236}">
                <a16:creationId xmlns:a16="http://schemas.microsoft.com/office/drawing/2014/main" id="{6504B806-732E-0A89-76A3-F7C076EC50B8}"/>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Monte Carlo simulation is key for analysis</a:t>
            </a:r>
            <a:endParaRPr lang="en-GB" sz="2800" noProof="0" dirty="0">
              <a:solidFill>
                <a:srgbClr val="0D7FBF"/>
              </a:solidFill>
              <a:latin typeface="Helvetica Light" pitchFamily="2" charset="0"/>
              <a:ea typeface="Trebuchet MS" pitchFamily="-84" charset="0"/>
              <a:cs typeface="Helvetica Light"/>
            </a:endParaRPr>
          </a:p>
        </p:txBody>
      </p:sp>
      <p:sp>
        <p:nvSpPr>
          <p:cNvPr id="5" name="TextBox 4">
            <a:extLst>
              <a:ext uri="{FF2B5EF4-FFF2-40B4-BE49-F238E27FC236}">
                <a16:creationId xmlns:a16="http://schemas.microsoft.com/office/drawing/2014/main" id="{F3EF3110-1738-67B6-7D10-F5E3CE34A058}"/>
              </a:ext>
            </a:extLst>
          </p:cNvPr>
          <p:cNvSpPr txBox="1"/>
          <p:nvPr/>
        </p:nvSpPr>
        <p:spPr>
          <a:xfrm>
            <a:off x="623284" y="1108786"/>
            <a:ext cx="1554303" cy="584775"/>
          </a:xfrm>
          <a:prstGeom prst="rect">
            <a:avLst/>
          </a:prstGeom>
          <a:noFill/>
        </p:spPr>
        <p:txBody>
          <a:bodyPr wrap="square" rtlCol="0">
            <a:spAutoFit/>
          </a:bodyPr>
          <a:lstStyle/>
          <a:p>
            <a:pPr>
              <a:spcBef>
                <a:spcPts val="3000"/>
              </a:spcBef>
            </a:pPr>
            <a:r>
              <a:rPr lang="en-GB" sz="1600" b="1" noProof="0" dirty="0">
                <a:solidFill>
                  <a:prstClr val="black"/>
                </a:solidFill>
                <a:latin typeface="Helvetica" pitchFamily="2" charset="0"/>
                <a:ea typeface="Helvetica Light" charset="0"/>
                <a:cs typeface="Helvetica Light" charset="0"/>
                <a:sym typeface="Wingdings" pitchFamily="2" charset="2"/>
              </a:rPr>
              <a:t>Simulation chain:</a:t>
            </a:r>
          </a:p>
        </p:txBody>
      </p:sp>
      <p:grpSp>
        <p:nvGrpSpPr>
          <p:cNvPr id="37" name="Group 36">
            <a:extLst>
              <a:ext uri="{FF2B5EF4-FFF2-40B4-BE49-F238E27FC236}">
                <a16:creationId xmlns:a16="http://schemas.microsoft.com/office/drawing/2014/main" id="{75E6A6E3-8C1A-4947-502A-EA89F03AC45A}"/>
              </a:ext>
            </a:extLst>
          </p:cNvPr>
          <p:cNvGrpSpPr/>
          <p:nvPr/>
        </p:nvGrpSpPr>
        <p:grpSpPr>
          <a:xfrm>
            <a:off x="2082369" y="1199192"/>
            <a:ext cx="9300132" cy="1150977"/>
            <a:chOff x="633687" y="1683352"/>
            <a:chExt cx="9300132" cy="1150977"/>
          </a:xfrm>
        </p:grpSpPr>
        <p:sp>
          <p:nvSpPr>
            <p:cNvPr id="12" name="Right Arrow 11">
              <a:extLst>
                <a:ext uri="{FF2B5EF4-FFF2-40B4-BE49-F238E27FC236}">
                  <a16:creationId xmlns:a16="http://schemas.microsoft.com/office/drawing/2014/main" id="{4D894954-7A60-6478-30C7-E91204A1F5D2}"/>
                </a:ext>
              </a:extLst>
            </p:cNvPr>
            <p:cNvSpPr/>
            <p:nvPr/>
          </p:nvSpPr>
          <p:spPr>
            <a:xfrm>
              <a:off x="7579530" y="1761446"/>
              <a:ext cx="428662" cy="276999"/>
            </a:xfrm>
            <a:prstGeom prst="rightArrow">
              <a:avLst/>
            </a:prstGeom>
            <a:solidFill>
              <a:schemeClr val="accent1">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latin typeface="Helvetica" pitchFamily="2" charset="0"/>
              </a:endParaRPr>
            </a:p>
          </p:txBody>
        </p:sp>
        <p:sp>
          <p:nvSpPr>
            <p:cNvPr id="9" name="Right Arrow 8">
              <a:extLst>
                <a:ext uri="{FF2B5EF4-FFF2-40B4-BE49-F238E27FC236}">
                  <a16:creationId xmlns:a16="http://schemas.microsoft.com/office/drawing/2014/main" id="{DB8626B3-B585-9F57-F650-1BA3DDD58477}"/>
                </a:ext>
              </a:extLst>
            </p:cNvPr>
            <p:cNvSpPr/>
            <p:nvPr/>
          </p:nvSpPr>
          <p:spPr>
            <a:xfrm>
              <a:off x="5491217" y="1760877"/>
              <a:ext cx="428662" cy="276999"/>
            </a:xfrm>
            <a:prstGeom prst="rightArrow">
              <a:avLst/>
            </a:prstGeom>
            <a:solidFill>
              <a:schemeClr val="accent1">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latin typeface="Helvetica" pitchFamily="2" charset="0"/>
              </a:endParaRPr>
            </a:p>
          </p:txBody>
        </p:sp>
        <p:sp>
          <p:nvSpPr>
            <p:cNvPr id="3" name="Rounded Rectangle 2">
              <a:extLst>
                <a:ext uri="{FF2B5EF4-FFF2-40B4-BE49-F238E27FC236}">
                  <a16:creationId xmlns:a16="http://schemas.microsoft.com/office/drawing/2014/main" id="{0D6EF059-B007-8BF5-1C9F-12E6AC6C4C99}"/>
                </a:ext>
              </a:extLst>
            </p:cNvPr>
            <p:cNvSpPr/>
            <p:nvPr/>
          </p:nvSpPr>
          <p:spPr>
            <a:xfrm>
              <a:off x="724222" y="1683354"/>
              <a:ext cx="2047331" cy="432048"/>
            </a:xfrm>
            <a:prstGeom prst="round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noProof="0" dirty="0">
                  <a:latin typeface="Helvetica" pitchFamily="2" charset="0"/>
                </a:rPr>
                <a:t>Event generation</a:t>
              </a:r>
            </a:p>
          </p:txBody>
        </p:sp>
        <p:sp>
          <p:nvSpPr>
            <p:cNvPr id="6" name="Right Arrow 5">
              <a:extLst>
                <a:ext uri="{FF2B5EF4-FFF2-40B4-BE49-F238E27FC236}">
                  <a16:creationId xmlns:a16="http://schemas.microsoft.com/office/drawing/2014/main" id="{D1DAF394-6526-8FB8-45CF-7C65B8D514D9}"/>
                </a:ext>
              </a:extLst>
            </p:cNvPr>
            <p:cNvSpPr/>
            <p:nvPr/>
          </p:nvSpPr>
          <p:spPr>
            <a:xfrm>
              <a:off x="2771553" y="1760877"/>
              <a:ext cx="428662" cy="276999"/>
            </a:xfrm>
            <a:prstGeom prst="rightArrow">
              <a:avLst/>
            </a:prstGeom>
            <a:solidFill>
              <a:schemeClr val="accent1">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latin typeface="Helvetica" pitchFamily="2" charset="0"/>
              </a:endParaRPr>
            </a:p>
          </p:txBody>
        </p:sp>
        <p:sp>
          <p:nvSpPr>
            <p:cNvPr id="8" name="Rounded Rectangle 7">
              <a:extLst>
                <a:ext uri="{FF2B5EF4-FFF2-40B4-BE49-F238E27FC236}">
                  <a16:creationId xmlns:a16="http://schemas.microsoft.com/office/drawing/2014/main" id="{84E8A461-C9F5-673F-65F6-E9B0BD23D75F}"/>
                </a:ext>
              </a:extLst>
            </p:cNvPr>
            <p:cNvSpPr/>
            <p:nvPr/>
          </p:nvSpPr>
          <p:spPr>
            <a:xfrm>
              <a:off x="3200216" y="1683353"/>
              <a:ext cx="2299303" cy="432048"/>
            </a:xfrm>
            <a:prstGeom prst="round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GB" sz="1600" noProof="0" dirty="0">
                  <a:latin typeface="Helvetica" pitchFamily="2" charset="0"/>
                </a:rPr>
                <a:t>Detector simulation</a:t>
              </a:r>
            </a:p>
          </p:txBody>
        </p:sp>
        <p:sp>
          <p:nvSpPr>
            <p:cNvPr id="11" name="Rounded Rectangle 10">
              <a:extLst>
                <a:ext uri="{FF2B5EF4-FFF2-40B4-BE49-F238E27FC236}">
                  <a16:creationId xmlns:a16="http://schemas.microsoft.com/office/drawing/2014/main" id="{4BFE46AC-182D-FAAB-AF5D-2D7B0E7A64A5}"/>
                </a:ext>
              </a:extLst>
            </p:cNvPr>
            <p:cNvSpPr/>
            <p:nvPr/>
          </p:nvSpPr>
          <p:spPr>
            <a:xfrm>
              <a:off x="5930119" y="1683353"/>
              <a:ext cx="1647473" cy="432048"/>
            </a:xfrm>
            <a:prstGeom prst="round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noProof="0" dirty="0">
                  <a:latin typeface="Helvetica" pitchFamily="2" charset="0"/>
                </a:rPr>
                <a:t>Digitization</a:t>
              </a:r>
            </a:p>
          </p:txBody>
        </p:sp>
        <p:sp>
          <p:nvSpPr>
            <p:cNvPr id="13" name="Rounded Rectangle 12">
              <a:extLst>
                <a:ext uri="{FF2B5EF4-FFF2-40B4-BE49-F238E27FC236}">
                  <a16:creationId xmlns:a16="http://schemas.microsoft.com/office/drawing/2014/main" id="{A5305C48-1D03-A591-98D3-D76003C62D51}"/>
                </a:ext>
              </a:extLst>
            </p:cNvPr>
            <p:cNvSpPr/>
            <p:nvPr/>
          </p:nvSpPr>
          <p:spPr>
            <a:xfrm>
              <a:off x="8019302" y="1683352"/>
              <a:ext cx="1914517" cy="432048"/>
            </a:xfrm>
            <a:prstGeom prst="round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noProof="0" dirty="0">
                  <a:latin typeface="Helvetica" pitchFamily="2" charset="0"/>
                </a:rPr>
                <a:t>Reconstruction</a:t>
              </a:r>
            </a:p>
          </p:txBody>
        </p:sp>
        <p:sp>
          <p:nvSpPr>
            <p:cNvPr id="14" name="TextBox 13">
              <a:extLst>
                <a:ext uri="{FF2B5EF4-FFF2-40B4-BE49-F238E27FC236}">
                  <a16:creationId xmlns:a16="http://schemas.microsoft.com/office/drawing/2014/main" id="{AA14ADAC-47E7-D54F-D930-275A0DF0BF7A}"/>
                </a:ext>
              </a:extLst>
            </p:cNvPr>
            <p:cNvSpPr txBox="1"/>
            <p:nvPr/>
          </p:nvSpPr>
          <p:spPr>
            <a:xfrm>
              <a:off x="3118220" y="2187027"/>
              <a:ext cx="2557098" cy="646331"/>
            </a:xfrm>
            <a:prstGeom prst="rect">
              <a:avLst/>
            </a:prstGeom>
            <a:noFill/>
          </p:spPr>
          <p:txBody>
            <a:bodyPr wrap="square" rtlCol="0">
              <a:spAutoFit/>
            </a:bodyPr>
            <a:lstStyle/>
            <a:p>
              <a:r>
                <a:rPr lang="en-GB" sz="1200" noProof="0" dirty="0">
                  <a:solidFill>
                    <a:srgbClr val="0070C0"/>
                  </a:solidFill>
                  <a:latin typeface="Helvetica" pitchFamily="2" charset="0"/>
                  <a:cs typeface="Helvetica Light"/>
                </a:rPr>
                <a:t>Particle transport and interactions in material — Geant4 (slow) and fast simulation</a:t>
              </a:r>
            </a:p>
          </p:txBody>
        </p:sp>
        <p:sp>
          <p:nvSpPr>
            <p:cNvPr id="15" name="TextBox 14">
              <a:extLst>
                <a:ext uri="{FF2B5EF4-FFF2-40B4-BE49-F238E27FC236}">
                  <a16:creationId xmlns:a16="http://schemas.microsoft.com/office/drawing/2014/main" id="{139FCD5C-2EC7-4F8C-526C-87BB6ED5762F}"/>
                </a:ext>
              </a:extLst>
            </p:cNvPr>
            <p:cNvSpPr txBox="1"/>
            <p:nvPr/>
          </p:nvSpPr>
          <p:spPr>
            <a:xfrm>
              <a:off x="7970032" y="2187026"/>
              <a:ext cx="1924735" cy="646331"/>
            </a:xfrm>
            <a:prstGeom prst="rect">
              <a:avLst/>
            </a:prstGeom>
            <a:noFill/>
          </p:spPr>
          <p:txBody>
            <a:bodyPr wrap="square" rtlCol="0">
              <a:spAutoFit/>
            </a:bodyPr>
            <a:lstStyle/>
            <a:p>
              <a:r>
                <a:rPr lang="en-GB" sz="1200" noProof="0" dirty="0">
                  <a:solidFill>
                    <a:srgbClr val="0070C0"/>
                  </a:solidFill>
                  <a:latin typeface="Helvetica" pitchFamily="2" charset="0"/>
                  <a:cs typeface="Helvetica Light"/>
                </a:rPr>
                <a:t>Same algorithms as data → tracks, clusters, jets, leptons, missing p</a:t>
              </a:r>
              <a:r>
                <a:rPr lang="en-GB" sz="1200" baseline="-25000" noProof="0" dirty="0">
                  <a:solidFill>
                    <a:srgbClr val="0070C0"/>
                  </a:solidFill>
                  <a:latin typeface="Helvetica" pitchFamily="2" charset="0"/>
                  <a:cs typeface="Helvetica Light"/>
                </a:rPr>
                <a:t>T</a:t>
              </a:r>
            </a:p>
          </p:txBody>
        </p:sp>
        <p:sp>
          <p:nvSpPr>
            <p:cNvPr id="18" name="TextBox 17">
              <a:extLst>
                <a:ext uri="{FF2B5EF4-FFF2-40B4-BE49-F238E27FC236}">
                  <a16:creationId xmlns:a16="http://schemas.microsoft.com/office/drawing/2014/main" id="{67DFCD3C-26BF-E91E-0C03-524A52AEDAB5}"/>
                </a:ext>
              </a:extLst>
            </p:cNvPr>
            <p:cNvSpPr txBox="1"/>
            <p:nvPr/>
          </p:nvSpPr>
          <p:spPr>
            <a:xfrm>
              <a:off x="5857195" y="2187998"/>
              <a:ext cx="1982121" cy="646331"/>
            </a:xfrm>
            <a:prstGeom prst="rect">
              <a:avLst/>
            </a:prstGeom>
            <a:noFill/>
          </p:spPr>
          <p:txBody>
            <a:bodyPr wrap="square" rtlCol="0">
              <a:spAutoFit/>
            </a:bodyPr>
            <a:lstStyle/>
            <a:p>
              <a:r>
                <a:rPr lang="en-GB" sz="1200" noProof="0" dirty="0">
                  <a:solidFill>
                    <a:srgbClr val="0070C0"/>
                  </a:solidFill>
                  <a:latin typeface="Helvetica" pitchFamily="2" charset="0"/>
                  <a:cs typeface="Helvetica Light"/>
                </a:rPr>
                <a:t>Signals, electronics, noise, detector conditions, pileup overlay</a:t>
              </a:r>
            </a:p>
          </p:txBody>
        </p:sp>
        <p:sp>
          <p:nvSpPr>
            <p:cNvPr id="19" name="TextBox 18">
              <a:extLst>
                <a:ext uri="{FF2B5EF4-FFF2-40B4-BE49-F238E27FC236}">
                  <a16:creationId xmlns:a16="http://schemas.microsoft.com/office/drawing/2014/main" id="{A3C5E7A4-1AAC-207F-AEBC-A3C0761DD1CD}"/>
                </a:ext>
              </a:extLst>
            </p:cNvPr>
            <p:cNvSpPr txBox="1"/>
            <p:nvPr/>
          </p:nvSpPr>
          <p:spPr>
            <a:xfrm>
              <a:off x="633687" y="2187028"/>
              <a:ext cx="2484533" cy="461665"/>
            </a:xfrm>
            <a:prstGeom prst="rect">
              <a:avLst/>
            </a:prstGeom>
            <a:noFill/>
          </p:spPr>
          <p:txBody>
            <a:bodyPr wrap="square" rtlCol="0">
              <a:spAutoFit/>
            </a:bodyPr>
            <a:lstStyle/>
            <a:p>
              <a:r>
                <a:rPr lang="en-GB" sz="1200" noProof="0" dirty="0">
                  <a:solidFill>
                    <a:srgbClr val="0070C0"/>
                  </a:solidFill>
                  <a:latin typeface="Helvetica" pitchFamily="2" charset="0"/>
                  <a:cs typeface="Helvetica Light"/>
                </a:rPr>
                <a:t>Hard process, parton shower, hadronization, underlying event</a:t>
              </a:r>
            </a:p>
          </p:txBody>
        </p:sp>
      </p:grpSp>
      <p:sp>
        <p:nvSpPr>
          <p:cNvPr id="25" name="Text Box 25">
            <a:extLst>
              <a:ext uri="{FF2B5EF4-FFF2-40B4-BE49-F238E27FC236}">
                <a16:creationId xmlns:a16="http://schemas.microsoft.com/office/drawing/2014/main" id="{C4D92C7A-1068-C0C1-BD9D-6BB4E796526D}"/>
              </a:ext>
            </a:extLst>
          </p:cNvPr>
          <p:cNvSpPr txBox="1">
            <a:spLocks noChangeArrowheads="1"/>
          </p:cNvSpPr>
          <p:nvPr/>
        </p:nvSpPr>
        <p:spPr bwMode="auto">
          <a:xfrm>
            <a:off x="623283" y="2607628"/>
            <a:ext cx="4904677" cy="352019"/>
          </a:xfrm>
          <a:prstGeom prst="rect">
            <a:avLst/>
          </a:prstGeom>
          <a:noFill/>
          <a:ln w="12700">
            <a:noFill/>
            <a:miter lim="800000"/>
            <a:headEnd/>
            <a:tailEnd/>
          </a:ln>
          <a:effectLst/>
        </p:spPr>
        <p:txBody>
          <a:bodyPr wrap="square">
            <a:prstTxWarp prst="textNoShape">
              <a:avLst/>
            </a:prstTxWarp>
            <a:spAutoFit/>
          </a:bodyPr>
          <a:lstStyle/>
          <a:p>
            <a:pPr>
              <a:lnSpc>
                <a:spcPct val="110000"/>
              </a:lnSpc>
              <a:spcBef>
                <a:spcPct val="50000"/>
              </a:spcBef>
            </a:pPr>
            <a:r>
              <a:rPr lang="en-GB" sz="1600" b="1" noProof="0" dirty="0">
                <a:solidFill>
                  <a:schemeClr val="tx1">
                    <a:lumMod val="75000"/>
                    <a:lumOff val="25000"/>
                  </a:schemeClr>
                </a:solidFill>
                <a:latin typeface="Helvetica" pitchFamily="2" charset="0"/>
                <a:ea typeface="Helvetica Light" charset="0"/>
                <a:cs typeface="Helvetica Light" charset="0"/>
              </a:rPr>
              <a:t>Event generation </a:t>
            </a:r>
            <a:r>
              <a:rPr lang="en-GB" sz="1400" noProof="0" dirty="0">
                <a:solidFill>
                  <a:schemeClr val="tx1">
                    <a:lumMod val="75000"/>
                    <a:lumOff val="25000"/>
                  </a:schemeClr>
                </a:solidFill>
                <a:latin typeface="Helvetica" pitchFamily="2" charset="0"/>
                <a:ea typeface="Helvetica Light" charset="0"/>
                <a:cs typeface="Helvetica Light" charset="0"/>
              </a:rPr>
              <a:t>(defining the </a:t>
            </a:r>
            <a:r>
              <a:rPr lang="en-GB" sz="1400" i="1" noProof="0" dirty="0">
                <a:solidFill>
                  <a:schemeClr val="tx1">
                    <a:lumMod val="75000"/>
                    <a:lumOff val="25000"/>
                  </a:schemeClr>
                </a:solidFill>
                <a:latin typeface="Helvetica" pitchFamily="2" charset="0"/>
                <a:ea typeface="Helvetica Light" charset="0"/>
                <a:cs typeface="Helvetica Light" charset="0"/>
              </a:rPr>
              <a:t>MC truth </a:t>
            </a:r>
            <a:r>
              <a:rPr lang="en-GB" sz="1400" noProof="0" dirty="0">
                <a:solidFill>
                  <a:schemeClr val="tx1">
                    <a:lumMod val="75000"/>
                    <a:lumOff val="25000"/>
                  </a:schemeClr>
                </a:solidFill>
                <a:latin typeface="Helvetica" pitchFamily="2" charset="0"/>
                <a:ea typeface="Helvetica Light" charset="0"/>
                <a:cs typeface="Helvetica Light" charset="0"/>
              </a:rPr>
              <a:t>record)</a:t>
            </a:r>
            <a:endParaRPr lang="en-GB" sz="1600" noProof="0" dirty="0">
              <a:solidFill>
                <a:schemeClr val="tx1">
                  <a:lumMod val="75000"/>
                  <a:lumOff val="25000"/>
                </a:schemeClr>
              </a:solidFill>
              <a:latin typeface="Helvetica" pitchFamily="2" charset="0"/>
              <a:ea typeface="Helvetica Light" charset="0"/>
              <a:cs typeface="Helvetica Light" charset="0"/>
            </a:endParaRPr>
          </a:p>
        </p:txBody>
      </p:sp>
      <p:sp>
        <p:nvSpPr>
          <p:cNvPr id="28" name="TextBox 27">
            <a:extLst>
              <a:ext uri="{FF2B5EF4-FFF2-40B4-BE49-F238E27FC236}">
                <a16:creationId xmlns:a16="http://schemas.microsoft.com/office/drawing/2014/main" id="{67AF89F5-9FA7-9769-FC03-908BC2C97DB2}"/>
              </a:ext>
            </a:extLst>
          </p:cNvPr>
          <p:cNvSpPr txBox="1"/>
          <p:nvPr/>
        </p:nvSpPr>
        <p:spPr>
          <a:xfrm>
            <a:off x="10039464" y="5167478"/>
            <a:ext cx="591829" cy="261610"/>
          </a:xfrm>
          <a:prstGeom prst="rect">
            <a:avLst/>
          </a:prstGeom>
          <a:solidFill>
            <a:schemeClr val="bg1"/>
          </a:solidFill>
        </p:spPr>
        <p:txBody>
          <a:bodyPr wrap="none" rtlCol="0">
            <a:spAutoFit/>
          </a:bodyPr>
          <a:lstStyle/>
          <a:p>
            <a:r>
              <a:rPr lang="en-GB" sz="1100" noProof="0" dirty="0">
                <a:latin typeface="Helvetica Light"/>
                <a:cs typeface="Helvetica Light"/>
              </a:rPr>
              <a:t>proton</a:t>
            </a:r>
          </a:p>
        </p:txBody>
      </p:sp>
      <p:sp>
        <p:nvSpPr>
          <p:cNvPr id="32" name="TextBox 31">
            <a:extLst>
              <a:ext uri="{FF2B5EF4-FFF2-40B4-BE49-F238E27FC236}">
                <a16:creationId xmlns:a16="http://schemas.microsoft.com/office/drawing/2014/main" id="{C82D61D4-B2FF-F50D-5B21-35649EB70908}"/>
              </a:ext>
            </a:extLst>
          </p:cNvPr>
          <p:cNvSpPr txBox="1"/>
          <p:nvPr/>
        </p:nvSpPr>
        <p:spPr>
          <a:xfrm>
            <a:off x="7432452" y="5167478"/>
            <a:ext cx="591829" cy="261610"/>
          </a:xfrm>
          <a:prstGeom prst="rect">
            <a:avLst/>
          </a:prstGeom>
          <a:solidFill>
            <a:schemeClr val="bg1"/>
          </a:solidFill>
        </p:spPr>
        <p:txBody>
          <a:bodyPr wrap="none" rtlCol="0">
            <a:spAutoFit/>
          </a:bodyPr>
          <a:lstStyle/>
          <a:p>
            <a:r>
              <a:rPr lang="en-GB" sz="1100" noProof="0" dirty="0">
                <a:latin typeface="Helvetica Light"/>
                <a:cs typeface="Helvetica Light"/>
              </a:rPr>
              <a:t>proton</a:t>
            </a:r>
          </a:p>
        </p:txBody>
      </p:sp>
      <p:sp>
        <p:nvSpPr>
          <p:cNvPr id="33" name="TextBox 32">
            <a:extLst>
              <a:ext uri="{FF2B5EF4-FFF2-40B4-BE49-F238E27FC236}">
                <a16:creationId xmlns:a16="http://schemas.microsoft.com/office/drawing/2014/main" id="{10747E96-7289-9FCD-7B50-B2DFF7459931}"/>
              </a:ext>
            </a:extLst>
          </p:cNvPr>
          <p:cNvSpPr txBox="1"/>
          <p:nvPr/>
        </p:nvSpPr>
        <p:spPr>
          <a:xfrm>
            <a:off x="10133942" y="5575611"/>
            <a:ext cx="1762519" cy="415498"/>
          </a:xfrm>
          <a:prstGeom prst="rect">
            <a:avLst/>
          </a:prstGeom>
          <a:noFill/>
        </p:spPr>
        <p:txBody>
          <a:bodyPr wrap="square" rtlCol="0">
            <a:spAutoFit/>
          </a:bodyPr>
          <a:lstStyle/>
          <a:p>
            <a:r>
              <a:rPr lang="en-GB" sz="1050" noProof="0" dirty="0">
                <a:solidFill>
                  <a:schemeClr val="tx1">
                    <a:lumMod val="50000"/>
                    <a:lumOff val="50000"/>
                  </a:schemeClr>
                </a:solidFill>
                <a:latin typeface="Helvetica Light"/>
                <a:cs typeface="Helvetica Light"/>
              </a:rPr>
              <a:t>Sketch of proton–proton scattering in LHC [</a:t>
            </a:r>
            <a:r>
              <a:rPr lang="en-GB" sz="1050" noProof="0" dirty="0">
                <a:solidFill>
                  <a:schemeClr val="tx1">
                    <a:lumMod val="50000"/>
                    <a:lumOff val="50000"/>
                  </a:schemeClr>
                </a:solidFill>
                <a:latin typeface="Helvetica Light"/>
                <a:cs typeface="Helvetica Light"/>
                <a:hlinkClick r:id="rId3"/>
              </a:rPr>
              <a:t>Link</a:t>
            </a:r>
            <a:r>
              <a:rPr lang="en-GB" sz="1050" noProof="0" dirty="0">
                <a:solidFill>
                  <a:schemeClr val="tx1">
                    <a:lumMod val="50000"/>
                    <a:lumOff val="50000"/>
                  </a:schemeClr>
                </a:solidFill>
                <a:latin typeface="Helvetica Light"/>
                <a:cs typeface="Helvetica Light"/>
              </a:rPr>
              <a:t>]</a:t>
            </a:r>
          </a:p>
        </p:txBody>
      </p:sp>
      <p:sp>
        <p:nvSpPr>
          <p:cNvPr id="38" name="TextBox 37">
            <a:extLst>
              <a:ext uri="{FF2B5EF4-FFF2-40B4-BE49-F238E27FC236}">
                <a16:creationId xmlns:a16="http://schemas.microsoft.com/office/drawing/2014/main" id="{B35845B3-C69D-EDA4-DFAD-FC124859328D}"/>
              </a:ext>
            </a:extLst>
          </p:cNvPr>
          <p:cNvSpPr txBox="1"/>
          <p:nvPr/>
        </p:nvSpPr>
        <p:spPr>
          <a:xfrm>
            <a:off x="7432452" y="3872527"/>
            <a:ext cx="1398140" cy="307777"/>
          </a:xfrm>
          <a:prstGeom prst="rect">
            <a:avLst/>
          </a:prstGeom>
          <a:solidFill>
            <a:schemeClr val="bg1"/>
          </a:solidFill>
        </p:spPr>
        <p:txBody>
          <a:bodyPr wrap="none" rtlCol="0">
            <a:spAutoFit/>
          </a:bodyPr>
          <a:lstStyle/>
          <a:p>
            <a:pPr marL="0" algn="l">
              <a:spcBef>
                <a:spcPts val="3000"/>
              </a:spcBef>
            </a:pPr>
            <a:r>
              <a:rPr lang="en-GB" sz="1400" noProof="0" dirty="0">
                <a:solidFill>
                  <a:srgbClr val="BA0104"/>
                </a:solidFill>
                <a:latin typeface="Helvetica" pitchFamily="2" charset="0"/>
                <a:ea typeface="Helvetica Light" charset="0"/>
                <a:cs typeface="Helvetica Light" charset="0"/>
                <a:sym typeface="Wingdings" pitchFamily="2" charset="2"/>
              </a:rPr>
              <a:t>Hard scattering</a:t>
            </a:r>
          </a:p>
        </p:txBody>
      </p:sp>
      <p:cxnSp>
        <p:nvCxnSpPr>
          <p:cNvPr id="40" name="Straight Arrow Connector 39">
            <a:extLst>
              <a:ext uri="{FF2B5EF4-FFF2-40B4-BE49-F238E27FC236}">
                <a16:creationId xmlns:a16="http://schemas.microsoft.com/office/drawing/2014/main" id="{0C627B95-D0D9-4EAB-A445-1E94DA734F85}"/>
              </a:ext>
            </a:extLst>
          </p:cNvPr>
          <p:cNvCxnSpPr>
            <a:cxnSpLocks/>
          </p:cNvCxnSpPr>
          <p:nvPr/>
        </p:nvCxnSpPr>
        <p:spPr>
          <a:xfrm>
            <a:off x="8749541" y="4166656"/>
            <a:ext cx="267829" cy="425373"/>
          </a:xfrm>
          <a:prstGeom prst="straightConnector1">
            <a:avLst/>
          </a:prstGeom>
          <a:ln w="19050">
            <a:solidFill>
              <a:srgbClr val="BA0104"/>
            </a:solidFill>
            <a:tailEnd type="triangle"/>
          </a:ln>
          <a:effectLst/>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0C860F59-8581-D69F-4313-2DED7C2F225F}"/>
              </a:ext>
            </a:extLst>
          </p:cNvPr>
          <p:cNvSpPr txBox="1"/>
          <p:nvPr/>
        </p:nvSpPr>
        <p:spPr>
          <a:xfrm>
            <a:off x="9244122" y="2531379"/>
            <a:ext cx="1338828" cy="307777"/>
          </a:xfrm>
          <a:prstGeom prst="rect">
            <a:avLst/>
          </a:prstGeom>
          <a:solidFill>
            <a:schemeClr val="bg1"/>
          </a:solidFill>
        </p:spPr>
        <p:txBody>
          <a:bodyPr wrap="none" rtlCol="0">
            <a:spAutoFit/>
          </a:bodyPr>
          <a:lstStyle/>
          <a:p>
            <a:pPr marL="0" algn="l">
              <a:spcBef>
                <a:spcPts val="3000"/>
              </a:spcBef>
            </a:pPr>
            <a:r>
              <a:rPr lang="en-GB" sz="1400" noProof="0" dirty="0">
                <a:solidFill>
                  <a:srgbClr val="E40000"/>
                </a:solidFill>
                <a:latin typeface="Helvetica" pitchFamily="2" charset="0"/>
                <a:ea typeface="Helvetica Light" charset="0"/>
                <a:cs typeface="Helvetica Light" charset="0"/>
                <a:sym typeface="Wingdings" pitchFamily="2" charset="2"/>
              </a:rPr>
              <a:t>Parton shower</a:t>
            </a:r>
          </a:p>
        </p:txBody>
      </p:sp>
      <p:cxnSp>
        <p:nvCxnSpPr>
          <p:cNvPr id="43" name="Straight Arrow Connector 42">
            <a:extLst>
              <a:ext uri="{FF2B5EF4-FFF2-40B4-BE49-F238E27FC236}">
                <a16:creationId xmlns:a16="http://schemas.microsoft.com/office/drawing/2014/main" id="{1A065B15-AE38-422A-6184-9AF7CC9FEE1E}"/>
              </a:ext>
            </a:extLst>
          </p:cNvPr>
          <p:cNvCxnSpPr>
            <a:cxnSpLocks/>
          </p:cNvCxnSpPr>
          <p:nvPr/>
        </p:nvCxnSpPr>
        <p:spPr>
          <a:xfrm flipH="1">
            <a:off x="9155730" y="2839156"/>
            <a:ext cx="350052" cy="738246"/>
          </a:xfrm>
          <a:prstGeom prst="straightConnector1">
            <a:avLst/>
          </a:prstGeom>
          <a:ln w="19050">
            <a:solidFill>
              <a:srgbClr val="E4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D7B429FC-C541-8C1F-35C1-542AD72EFD7A}"/>
              </a:ext>
            </a:extLst>
          </p:cNvPr>
          <p:cNvSpPr txBox="1"/>
          <p:nvPr/>
        </p:nvSpPr>
        <p:spPr>
          <a:xfrm>
            <a:off x="10751667" y="3872527"/>
            <a:ext cx="1289135" cy="307777"/>
          </a:xfrm>
          <a:prstGeom prst="rect">
            <a:avLst/>
          </a:prstGeom>
          <a:solidFill>
            <a:schemeClr val="bg1"/>
          </a:solidFill>
        </p:spPr>
        <p:txBody>
          <a:bodyPr wrap="none" rtlCol="0">
            <a:spAutoFit/>
          </a:bodyPr>
          <a:lstStyle/>
          <a:p>
            <a:pPr marL="0" algn="l">
              <a:spcBef>
                <a:spcPts val="3000"/>
              </a:spcBef>
            </a:pPr>
            <a:r>
              <a:rPr lang="en-GB" sz="1400" noProof="0" dirty="0">
                <a:solidFill>
                  <a:srgbClr val="008F01"/>
                </a:solidFill>
                <a:latin typeface="Helvetica" pitchFamily="2" charset="0"/>
                <a:ea typeface="Helvetica Light" charset="0"/>
                <a:cs typeface="Helvetica Light" charset="0"/>
                <a:sym typeface="Wingdings" pitchFamily="2" charset="2"/>
              </a:rPr>
              <a:t>Hadronization</a:t>
            </a:r>
          </a:p>
        </p:txBody>
      </p:sp>
      <p:cxnSp>
        <p:nvCxnSpPr>
          <p:cNvPr id="47" name="Straight Arrow Connector 46">
            <a:extLst>
              <a:ext uri="{FF2B5EF4-FFF2-40B4-BE49-F238E27FC236}">
                <a16:creationId xmlns:a16="http://schemas.microsoft.com/office/drawing/2014/main" id="{C8FF3A75-BEDF-8D15-04F3-94B4462C08B7}"/>
              </a:ext>
            </a:extLst>
          </p:cNvPr>
          <p:cNvCxnSpPr>
            <a:cxnSpLocks/>
          </p:cNvCxnSpPr>
          <p:nvPr/>
        </p:nvCxnSpPr>
        <p:spPr>
          <a:xfrm flipH="1">
            <a:off x="10430822" y="4053386"/>
            <a:ext cx="354841" cy="191068"/>
          </a:xfrm>
          <a:prstGeom prst="straightConnector1">
            <a:avLst/>
          </a:prstGeom>
          <a:ln w="19050">
            <a:solidFill>
              <a:srgbClr val="008F01"/>
            </a:solidFill>
            <a:tailEnd type="triangle"/>
          </a:ln>
          <a:effectLst/>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269CAE5D-9D31-EB93-2538-E19876490469}"/>
              </a:ext>
            </a:extLst>
          </p:cNvPr>
          <p:cNvSpPr txBox="1"/>
          <p:nvPr/>
        </p:nvSpPr>
        <p:spPr>
          <a:xfrm>
            <a:off x="7442659" y="5425314"/>
            <a:ext cx="1527982" cy="307777"/>
          </a:xfrm>
          <a:prstGeom prst="rect">
            <a:avLst/>
          </a:prstGeom>
          <a:solidFill>
            <a:schemeClr val="bg1"/>
          </a:solidFill>
        </p:spPr>
        <p:txBody>
          <a:bodyPr wrap="none" rtlCol="0">
            <a:spAutoFit/>
          </a:bodyPr>
          <a:lstStyle/>
          <a:p>
            <a:pPr marL="0" algn="r">
              <a:spcBef>
                <a:spcPts val="3000"/>
              </a:spcBef>
            </a:pPr>
            <a:r>
              <a:rPr lang="en-GB" sz="1400" noProof="0" dirty="0">
                <a:solidFill>
                  <a:srgbClr val="BE01BF"/>
                </a:solidFill>
                <a:latin typeface="Helvetica" pitchFamily="2" charset="0"/>
                <a:ea typeface="Helvetica Light" charset="0"/>
                <a:cs typeface="Helvetica Light" charset="0"/>
                <a:sym typeface="Wingdings" pitchFamily="2" charset="2"/>
              </a:rPr>
              <a:t>Underlying event</a:t>
            </a:r>
          </a:p>
        </p:txBody>
      </p:sp>
      <p:sp>
        <p:nvSpPr>
          <p:cNvPr id="59" name="body-divider">
            <a:extLst>
              <a:ext uri="{FF2B5EF4-FFF2-40B4-BE49-F238E27FC236}">
                <a16:creationId xmlns:a16="http://schemas.microsoft.com/office/drawing/2014/main" id="{7F4B6E55-2F49-400D-C095-2E6636C18061}"/>
              </a:ext>
            </a:extLst>
          </p:cNvPr>
          <p:cNvSpPr>
            <a:spLocks noGrp="1"/>
          </p:cNvSpPr>
          <p:nvPr/>
        </p:nvSpPr>
        <p:spPr>
          <a:xfrm>
            <a:off x="6664038" y="2645716"/>
            <a:ext cx="0" cy="3986256"/>
          </a:xfrm>
          <a:prstGeom prst="line">
            <a:avLst/>
          </a:prstGeom>
          <a:noFill/>
          <a:ln w="9525">
            <a:solidFill>
              <a:srgbClr val="D9DFE4"/>
            </a:solidFill>
            <a:prstDash val="solid"/>
          </a:ln>
        </p:spPr>
        <p:txBody>
          <a:bodyPr/>
          <a:lstStyle/>
          <a:p>
            <a:endParaRPr lang="en-GB" noProof="0" dirty="0"/>
          </a:p>
        </p:txBody>
      </p:sp>
      <p:sp>
        <p:nvSpPr>
          <p:cNvPr id="60" name="model-dot-0">
            <a:extLst>
              <a:ext uri="{FF2B5EF4-FFF2-40B4-BE49-F238E27FC236}">
                <a16:creationId xmlns:a16="http://schemas.microsoft.com/office/drawing/2014/main" id="{91C22A8A-EC60-4D3E-55DD-5B7DFC6AB95E}"/>
              </a:ext>
            </a:extLst>
          </p:cNvPr>
          <p:cNvSpPr>
            <a:spLocks noGrp="1"/>
          </p:cNvSpPr>
          <p:nvPr/>
        </p:nvSpPr>
        <p:spPr>
          <a:xfrm>
            <a:off x="716109" y="3181345"/>
            <a:ext cx="114300" cy="114300"/>
          </a:xfrm>
          <a:prstGeom prst="ellipse">
            <a:avLst/>
          </a:prstGeom>
          <a:solidFill>
            <a:srgbClr val="D7271E"/>
          </a:solidFill>
          <a:ln w="0">
            <a:solidFill>
              <a:srgbClr val="D7271E"/>
            </a:solidFill>
            <a:prstDash val="solid"/>
          </a:ln>
        </p:spPr>
        <p:txBody>
          <a:bodyPr/>
          <a:lstStyle/>
          <a:p>
            <a:endParaRPr lang="en-GB" sz="1400" noProof="0" dirty="0">
              <a:latin typeface="Helvetica" pitchFamily="2" charset="0"/>
            </a:endParaRPr>
          </a:p>
        </p:txBody>
      </p:sp>
      <p:sp>
        <p:nvSpPr>
          <p:cNvPr id="61" name="model-row-0">
            <a:extLst>
              <a:ext uri="{FF2B5EF4-FFF2-40B4-BE49-F238E27FC236}">
                <a16:creationId xmlns:a16="http://schemas.microsoft.com/office/drawing/2014/main" id="{05317A6F-00B8-E915-147B-C9F6862AC17B}"/>
              </a:ext>
            </a:extLst>
          </p:cNvPr>
          <p:cNvSpPr>
            <a:spLocks noGrp="1"/>
          </p:cNvSpPr>
          <p:nvPr/>
        </p:nvSpPr>
        <p:spPr>
          <a:xfrm>
            <a:off x="976749" y="3133720"/>
            <a:ext cx="5243418" cy="419100"/>
          </a:xfrm>
          <a:prstGeom prst="rect">
            <a:avLst/>
          </a:prstGeom>
          <a:noFill/>
          <a:ln w="0">
            <a:noFill/>
            <a:prstDash val="solid"/>
          </a:ln>
        </p:spPr>
        <p:txBody>
          <a:bodyPr lIns="0" tIns="0" rIns="0" bIns="0" anchor="t">
            <a:noAutofit/>
          </a:bodyPr>
          <a:lstStyle/>
          <a:p>
            <a:pPr algn="l">
              <a:lnSpc>
                <a:spcPct val="100000"/>
              </a:lnSpc>
              <a:buNone/>
              <a:defRPr sz="1350" b="0">
                <a:solidFill>
                  <a:srgbClr val="171A1E"/>
                </a:solidFill>
                <a:latin typeface="Arial"/>
                <a:ea typeface="Arial"/>
                <a:cs typeface="Arial"/>
              </a:defRPr>
            </a:pPr>
            <a:r>
              <a:rPr lang="en-GB" sz="1400" b="1" noProof="0" dirty="0">
                <a:solidFill>
                  <a:srgbClr val="171A1E"/>
                </a:solidFill>
                <a:latin typeface="Helvetica" pitchFamily="2" charset="0"/>
                <a:ea typeface="Arial"/>
                <a:cs typeface="Arial"/>
              </a:rPr>
              <a:t>Hard process</a:t>
            </a:r>
            <a:r>
              <a:rPr lang="en-GB" sz="1400" b="0" noProof="0" dirty="0">
                <a:solidFill>
                  <a:srgbClr val="171A1E"/>
                </a:solidFill>
                <a:latin typeface="Helvetica" pitchFamily="2" charset="0"/>
                <a:ea typeface="Arial"/>
                <a:cs typeface="Arial"/>
              </a:rPr>
              <a:t>: PDFs ⊗ matrix elements describe the short-distance scattering</a:t>
            </a:r>
          </a:p>
        </p:txBody>
      </p:sp>
      <p:sp>
        <p:nvSpPr>
          <p:cNvPr id="62" name="model-dot-1">
            <a:extLst>
              <a:ext uri="{FF2B5EF4-FFF2-40B4-BE49-F238E27FC236}">
                <a16:creationId xmlns:a16="http://schemas.microsoft.com/office/drawing/2014/main" id="{11A06ECF-582F-A845-738E-F1B73125E889}"/>
              </a:ext>
            </a:extLst>
          </p:cNvPr>
          <p:cNvSpPr>
            <a:spLocks noGrp="1"/>
          </p:cNvSpPr>
          <p:nvPr/>
        </p:nvSpPr>
        <p:spPr>
          <a:xfrm>
            <a:off x="716109" y="3750250"/>
            <a:ext cx="114300" cy="114300"/>
          </a:xfrm>
          <a:prstGeom prst="ellipse">
            <a:avLst/>
          </a:prstGeom>
          <a:solidFill>
            <a:srgbClr val="157FC1"/>
          </a:solidFill>
          <a:ln w="0">
            <a:solidFill>
              <a:srgbClr val="157FC1"/>
            </a:solidFill>
            <a:prstDash val="solid"/>
          </a:ln>
        </p:spPr>
        <p:txBody>
          <a:bodyPr/>
          <a:lstStyle/>
          <a:p>
            <a:endParaRPr lang="en-GB" sz="1400" noProof="0" dirty="0">
              <a:latin typeface="Helvetica" pitchFamily="2" charset="0"/>
            </a:endParaRPr>
          </a:p>
        </p:txBody>
      </p:sp>
      <p:sp>
        <p:nvSpPr>
          <p:cNvPr id="63" name="model-row-1">
            <a:extLst>
              <a:ext uri="{FF2B5EF4-FFF2-40B4-BE49-F238E27FC236}">
                <a16:creationId xmlns:a16="http://schemas.microsoft.com/office/drawing/2014/main" id="{FA2E2C95-A2F6-95CF-3F64-67FA69EF63E9}"/>
              </a:ext>
            </a:extLst>
          </p:cNvPr>
          <p:cNvSpPr>
            <a:spLocks noGrp="1"/>
          </p:cNvSpPr>
          <p:nvPr/>
        </p:nvSpPr>
        <p:spPr>
          <a:xfrm>
            <a:off x="976749" y="3702625"/>
            <a:ext cx="4855472" cy="419100"/>
          </a:xfrm>
          <a:prstGeom prst="rect">
            <a:avLst/>
          </a:prstGeom>
          <a:noFill/>
          <a:ln w="0">
            <a:noFill/>
            <a:prstDash val="solid"/>
          </a:ln>
        </p:spPr>
        <p:txBody>
          <a:bodyPr lIns="0" tIns="0" rIns="0" bIns="0" anchor="t">
            <a:noAutofit/>
          </a:bodyPr>
          <a:lstStyle/>
          <a:p>
            <a:pPr algn="l">
              <a:lnSpc>
                <a:spcPct val="100000"/>
              </a:lnSpc>
              <a:buNone/>
              <a:defRPr sz="1350" b="0">
                <a:solidFill>
                  <a:srgbClr val="171A1E"/>
                </a:solidFill>
                <a:latin typeface="Arial"/>
                <a:ea typeface="Arial"/>
                <a:cs typeface="Arial"/>
              </a:defRPr>
            </a:pPr>
            <a:r>
              <a:rPr lang="en-GB" sz="1400" b="1" noProof="0" dirty="0">
                <a:solidFill>
                  <a:srgbClr val="171A1E"/>
                </a:solidFill>
                <a:latin typeface="Helvetica" pitchFamily="2" charset="0"/>
                <a:ea typeface="Arial"/>
                <a:cs typeface="Arial"/>
              </a:rPr>
              <a:t>QCD radiation</a:t>
            </a:r>
            <a:r>
              <a:rPr lang="en-GB" sz="1400" b="0" noProof="0" dirty="0">
                <a:solidFill>
                  <a:srgbClr val="171A1E"/>
                </a:solidFill>
                <a:latin typeface="Helvetica" pitchFamily="2" charset="0"/>
                <a:ea typeface="Arial"/>
                <a:cs typeface="Arial"/>
              </a:rPr>
              <a:t>: parton shower plus matching / merging with matrix-element jets</a:t>
            </a:r>
          </a:p>
        </p:txBody>
      </p:sp>
      <p:sp>
        <p:nvSpPr>
          <p:cNvPr id="64" name="model-dot-2">
            <a:extLst>
              <a:ext uri="{FF2B5EF4-FFF2-40B4-BE49-F238E27FC236}">
                <a16:creationId xmlns:a16="http://schemas.microsoft.com/office/drawing/2014/main" id="{784FFD14-6898-D3A1-50A1-03E009DEB6E8}"/>
              </a:ext>
            </a:extLst>
          </p:cNvPr>
          <p:cNvSpPr>
            <a:spLocks noGrp="1"/>
          </p:cNvSpPr>
          <p:nvPr/>
        </p:nvSpPr>
        <p:spPr>
          <a:xfrm>
            <a:off x="716109" y="4319155"/>
            <a:ext cx="114300" cy="114300"/>
          </a:xfrm>
          <a:prstGeom prst="ellipse">
            <a:avLst/>
          </a:prstGeom>
          <a:solidFill>
            <a:srgbClr val="9C27B0"/>
          </a:solidFill>
          <a:ln w="0">
            <a:solidFill>
              <a:srgbClr val="9C27B0"/>
            </a:solidFill>
            <a:prstDash val="solid"/>
          </a:ln>
        </p:spPr>
        <p:txBody>
          <a:bodyPr/>
          <a:lstStyle/>
          <a:p>
            <a:endParaRPr lang="en-GB" sz="1400" noProof="0" dirty="0">
              <a:latin typeface="Helvetica" pitchFamily="2" charset="0"/>
            </a:endParaRPr>
          </a:p>
        </p:txBody>
      </p:sp>
      <p:sp>
        <p:nvSpPr>
          <p:cNvPr id="65" name="model-row-2">
            <a:extLst>
              <a:ext uri="{FF2B5EF4-FFF2-40B4-BE49-F238E27FC236}">
                <a16:creationId xmlns:a16="http://schemas.microsoft.com/office/drawing/2014/main" id="{8E192A4D-0051-7E02-ADF8-5E97B83ABC32}"/>
              </a:ext>
            </a:extLst>
          </p:cNvPr>
          <p:cNvSpPr>
            <a:spLocks noGrp="1"/>
          </p:cNvSpPr>
          <p:nvPr/>
        </p:nvSpPr>
        <p:spPr>
          <a:xfrm>
            <a:off x="976749" y="4271530"/>
            <a:ext cx="5810250" cy="419100"/>
          </a:xfrm>
          <a:prstGeom prst="rect">
            <a:avLst/>
          </a:prstGeom>
          <a:noFill/>
          <a:ln w="0">
            <a:noFill/>
            <a:prstDash val="solid"/>
          </a:ln>
        </p:spPr>
        <p:txBody>
          <a:bodyPr lIns="0" tIns="0" rIns="0" bIns="0" anchor="t">
            <a:noAutofit/>
          </a:bodyPr>
          <a:lstStyle/>
          <a:p>
            <a:pPr algn="l">
              <a:lnSpc>
                <a:spcPct val="100000"/>
              </a:lnSpc>
              <a:buNone/>
              <a:defRPr sz="1350" b="0">
                <a:solidFill>
                  <a:srgbClr val="171A1E"/>
                </a:solidFill>
                <a:latin typeface="Arial"/>
                <a:ea typeface="Arial"/>
                <a:cs typeface="Arial"/>
              </a:defRPr>
            </a:pPr>
            <a:r>
              <a:rPr lang="en-GB" sz="1400" b="1" noProof="0" dirty="0">
                <a:solidFill>
                  <a:srgbClr val="171A1E"/>
                </a:solidFill>
                <a:latin typeface="Helvetica" pitchFamily="2" charset="0"/>
                <a:ea typeface="Arial"/>
                <a:cs typeface="Arial"/>
              </a:rPr>
              <a:t>Soft activity</a:t>
            </a:r>
            <a:r>
              <a:rPr lang="en-GB" sz="1400" b="0" noProof="0" dirty="0">
                <a:solidFill>
                  <a:srgbClr val="171A1E"/>
                </a:solidFill>
                <a:latin typeface="Helvetica" pitchFamily="2" charset="0"/>
                <a:ea typeface="Arial"/>
                <a:cs typeface="Arial"/>
              </a:rPr>
              <a:t>: multiple-parton interactions and underlying event</a:t>
            </a:r>
          </a:p>
        </p:txBody>
      </p:sp>
      <p:sp>
        <p:nvSpPr>
          <p:cNvPr id="66" name="model-dot-3">
            <a:extLst>
              <a:ext uri="{FF2B5EF4-FFF2-40B4-BE49-F238E27FC236}">
                <a16:creationId xmlns:a16="http://schemas.microsoft.com/office/drawing/2014/main" id="{AE6B5026-6676-AC88-A2EB-5FEC5860545B}"/>
              </a:ext>
            </a:extLst>
          </p:cNvPr>
          <p:cNvSpPr>
            <a:spLocks noGrp="1"/>
          </p:cNvSpPr>
          <p:nvPr/>
        </p:nvSpPr>
        <p:spPr>
          <a:xfrm>
            <a:off x="716109" y="4694090"/>
            <a:ext cx="105401" cy="114300"/>
          </a:xfrm>
          <a:prstGeom prst="ellipse">
            <a:avLst/>
          </a:prstGeom>
          <a:solidFill>
            <a:srgbClr val="139B4A"/>
          </a:solidFill>
          <a:ln w="0">
            <a:solidFill>
              <a:srgbClr val="139B4A"/>
            </a:solidFill>
            <a:prstDash val="solid"/>
          </a:ln>
        </p:spPr>
        <p:txBody>
          <a:bodyPr/>
          <a:lstStyle/>
          <a:p>
            <a:endParaRPr lang="en-GB" sz="1400" noProof="0" dirty="0">
              <a:latin typeface="Helvetica" pitchFamily="2" charset="0"/>
            </a:endParaRPr>
          </a:p>
        </p:txBody>
      </p:sp>
      <p:sp>
        <p:nvSpPr>
          <p:cNvPr id="67" name="model-row-3">
            <a:extLst>
              <a:ext uri="{FF2B5EF4-FFF2-40B4-BE49-F238E27FC236}">
                <a16:creationId xmlns:a16="http://schemas.microsoft.com/office/drawing/2014/main" id="{BD18CE53-E9B6-96F0-9624-E094D160C8C6}"/>
              </a:ext>
            </a:extLst>
          </p:cNvPr>
          <p:cNvSpPr>
            <a:spLocks noGrp="1"/>
          </p:cNvSpPr>
          <p:nvPr/>
        </p:nvSpPr>
        <p:spPr>
          <a:xfrm>
            <a:off x="976749" y="4646465"/>
            <a:ext cx="5357885" cy="419100"/>
          </a:xfrm>
          <a:prstGeom prst="rect">
            <a:avLst/>
          </a:prstGeom>
          <a:noFill/>
          <a:ln w="0">
            <a:noFill/>
            <a:prstDash val="solid"/>
          </a:ln>
        </p:spPr>
        <p:txBody>
          <a:bodyPr lIns="0" tIns="0" rIns="0" bIns="0" anchor="t">
            <a:noAutofit/>
          </a:bodyPr>
          <a:lstStyle/>
          <a:p>
            <a:pPr algn="l">
              <a:lnSpc>
                <a:spcPct val="100000"/>
              </a:lnSpc>
              <a:buNone/>
              <a:defRPr sz="1350" b="0">
                <a:solidFill>
                  <a:srgbClr val="171A1E"/>
                </a:solidFill>
                <a:latin typeface="Arial"/>
                <a:ea typeface="Arial"/>
                <a:cs typeface="Arial"/>
              </a:defRPr>
            </a:pPr>
            <a:r>
              <a:rPr lang="en-GB" sz="1400" b="1" noProof="0" dirty="0">
                <a:solidFill>
                  <a:srgbClr val="171A1E"/>
                </a:solidFill>
                <a:latin typeface="Helvetica" pitchFamily="2" charset="0"/>
                <a:ea typeface="Arial"/>
                <a:cs typeface="Arial"/>
              </a:rPr>
              <a:t>Hadronization</a:t>
            </a:r>
            <a:r>
              <a:rPr lang="en-GB" sz="1400" b="0" noProof="0" dirty="0">
                <a:solidFill>
                  <a:srgbClr val="171A1E"/>
                </a:solidFill>
                <a:latin typeface="Helvetica" pitchFamily="2" charset="0"/>
                <a:ea typeface="Arial"/>
                <a:cs typeface="Arial"/>
              </a:rPr>
              <a:t>: formation of hadrons followed by unstable-particle decays</a:t>
            </a:r>
          </a:p>
        </p:txBody>
      </p:sp>
      <p:sp>
        <p:nvSpPr>
          <p:cNvPr id="68" name="modelling-note">
            <a:extLst>
              <a:ext uri="{FF2B5EF4-FFF2-40B4-BE49-F238E27FC236}">
                <a16:creationId xmlns:a16="http://schemas.microsoft.com/office/drawing/2014/main" id="{655E7CB5-C26F-A0AA-3002-C51E4BEA134C}"/>
              </a:ext>
            </a:extLst>
          </p:cNvPr>
          <p:cNvSpPr>
            <a:spLocks noGrp="1"/>
          </p:cNvSpPr>
          <p:nvPr/>
        </p:nvSpPr>
        <p:spPr>
          <a:xfrm>
            <a:off x="623284" y="6077822"/>
            <a:ext cx="5240642" cy="381000"/>
          </a:xfrm>
          <a:prstGeom prst="roundRect">
            <a:avLst>
              <a:gd name="adj" fmla="val 17500"/>
            </a:avLst>
          </a:prstGeom>
          <a:solidFill>
            <a:srgbClr val="FFF6ED"/>
          </a:solidFill>
          <a:ln w="9525">
            <a:solidFill>
              <a:srgbClr val="F0C79F"/>
            </a:solidFill>
            <a:prstDash val="solid"/>
          </a:ln>
        </p:spPr>
        <p:txBody>
          <a:bodyPr/>
          <a:lstStyle/>
          <a:p>
            <a:endParaRPr lang="en-GB" noProof="0" dirty="0"/>
          </a:p>
        </p:txBody>
      </p:sp>
      <p:sp>
        <p:nvSpPr>
          <p:cNvPr id="70" name="takeaway">
            <a:extLst>
              <a:ext uri="{FF2B5EF4-FFF2-40B4-BE49-F238E27FC236}">
                <a16:creationId xmlns:a16="http://schemas.microsoft.com/office/drawing/2014/main" id="{37D71E9A-C033-4B27-B51A-FBBD724EFF5C}"/>
              </a:ext>
            </a:extLst>
          </p:cNvPr>
          <p:cNvSpPr>
            <a:spLocks noGrp="1"/>
          </p:cNvSpPr>
          <p:nvPr/>
        </p:nvSpPr>
        <p:spPr>
          <a:xfrm>
            <a:off x="848569" y="6090333"/>
            <a:ext cx="5700997" cy="376179"/>
          </a:xfrm>
          <a:prstGeom prst="rect">
            <a:avLst/>
          </a:prstGeom>
          <a:noFill/>
          <a:ln w="0">
            <a:noFill/>
            <a:prstDash val="solid"/>
          </a:ln>
        </p:spPr>
        <p:txBody>
          <a:bodyPr lIns="0" tIns="0" rIns="0" bIns="0" anchor="ctr">
            <a:noAutofit/>
          </a:bodyPr>
          <a:lstStyle/>
          <a:p>
            <a:pPr algn="l">
              <a:lnSpc>
                <a:spcPct val="100000"/>
              </a:lnSpc>
              <a:buNone/>
              <a:defRPr sz="1425" b="0">
                <a:solidFill>
                  <a:srgbClr val="171A1E"/>
                </a:solidFill>
                <a:latin typeface="Arial"/>
                <a:ea typeface="Arial"/>
                <a:cs typeface="Arial"/>
              </a:defRPr>
            </a:pPr>
            <a:r>
              <a:rPr lang="en-GB" sz="1400" b="0" noProof="0" dirty="0">
                <a:solidFill>
                  <a:srgbClr val="E40000"/>
                </a:solidFill>
                <a:latin typeface="Helvetica" pitchFamily="2" charset="0"/>
                <a:ea typeface="Arial"/>
                <a:cs typeface="Arial"/>
              </a:rPr>
              <a:t>Generator modelling is often a leading systematic uncertainty</a:t>
            </a:r>
          </a:p>
        </p:txBody>
      </p:sp>
      <p:sp>
        <p:nvSpPr>
          <p:cNvPr id="71" name="takeaway-band">
            <a:extLst>
              <a:ext uri="{FF2B5EF4-FFF2-40B4-BE49-F238E27FC236}">
                <a16:creationId xmlns:a16="http://schemas.microsoft.com/office/drawing/2014/main" id="{A3CE4350-E4E4-28D8-1CF9-0E6F3795B382}"/>
              </a:ext>
            </a:extLst>
          </p:cNvPr>
          <p:cNvSpPr>
            <a:spLocks noGrp="1"/>
          </p:cNvSpPr>
          <p:nvPr/>
        </p:nvSpPr>
        <p:spPr>
          <a:xfrm>
            <a:off x="623284" y="5270664"/>
            <a:ext cx="5240640" cy="710138"/>
          </a:xfrm>
          <a:prstGeom prst="roundRect">
            <a:avLst>
              <a:gd name="adj" fmla="val 16667"/>
            </a:avLst>
          </a:prstGeom>
          <a:solidFill>
            <a:srgbClr val="EAF4FA"/>
          </a:solidFill>
          <a:ln w="9525">
            <a:solidFill>
              <a:srgbClr val="BBD8E8"/>
            </a:solidFill>
            <a:prstDash val="solid"/>
          </a:ln>
        </p:spPr>
        <p:txBody>
          <a:bodyPr/>
          <a:lstStyle/>
          <a:p>
            <a:endParaRPr lang="en-GB" noProof="0" dirty="0"/>
          </a:p>
        </p:txBody>
      </p:sp>
      <p:sp>
        <p:nvSpPr>
          <p:cNvPr id="72" name="takeaway">
            <a:extLst>
              <a:ext uri="{FF2B5EF4-FFF2-40B4-BE49-F238E27FC236}">
                <a16:creationId xmlns:a16="http://schemas.microsoft.com/office/drawing/2014/main" id="{860F280F-5B69-D1D5-F35C-7E7457B0590D}"/>
              </a:ext>
            </a:extLst>
          </p:cNvPr>
          <p:cNvSpPr>
            <a:spLocks noGrp="1"/>
          </p:cNvSpPr>
          <p:nvPr/>
        </p:nvSpPr>
        <p:spPr>
          <a:xfrm>
            <a:off x="848570" y="5356786"/>
            <a:ext cx="5159695" cy="531385"/>
          </a:xfrm>
          <a:prstGeom prst="rect">
            <a:avLst/>
          </a:prstGeom>
          <a:noFill/>
          <a:ln w="0">
            <a:noFill/>
            <a:prstDash val="solid"/>
          </a:ln>
        </p:spPr>
        <p:txBody>
          <a:bodyPr lIns="0" tIns="0" rIns="0" bIns="0" anchor="ctr">
            <a:noAutofit/>
          </a:bodyPr>
          <a:lstStyle/>
          <a:p>
            <a:pPr algn="l">
              <a:lnSpc>
                <a:spcPct val="100000"/>
              </a:lnSpc>
              <a:buNone/>
              <a:defRPr sz="1425" b="0">
                <a:solidFill>
                  <a:srgbClr val="171A1E"/>
                </a:solidFill>
                <a:latin typeface="Arial"/>
                <a:ea typeface="Arial"/>
                <a:cs typeface="Arial"/>
              </a:defRPr>
            </a:pPr>
            <a:r>
              <a:rPr lang="en-GB" sz="1400" b="0" noProof="0" dirty="0">
                <a:solidFill>
                  <a:srgbClr val="171A1E"/>
                </a:solidFill>
                <a:latin typeface="Helvetica" pitchFamily="2" charset="0"/>
                <a:ea typeface="Arial"/>
                <a:cs typeface="Arial"/>
              </a:rPr>
              <a:t>MC is not a single prediction: alternative generators, scales, PDFs, and tunes used to quantify modelling uncertainties</a:t>
            </a:r>
          </a:p>
        </p:txBody>
      </p:sp>
    </p:spTree>
    <p:extLst>
      <p:ext uri="{BB962C8B-B14F-4D97-AF65-F5344CB8AC3E}">
        <p14:creationId xmlns:p14="http://schemas.microsoft.com/office/powerpoint/2010/main" val="38217402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724E39-46E2-0C5C-36C6-F341C9E2CC5A}"/>
              </a:ext>
            </a:extLst>
          </p:cNvPr>
          <p:cNvSpPr>
            <a:spLocks noGrp="1"/>
          </p:cNvSpPr>
          <p:nvPr>
            <p:ph type="sldNum" sz="quarter" idx="4"/>
          </p:nvPr>
        </p:nvSpPr>
        <p:spPr/>
        <p:txBody>
          <a:bodyPr/>
          <a:lstStyle/>
          <a:p>
            <a:pPr>
              <a:defRPr/>
            </a:pPr>
            <a:fld id="{611C2F03-9E95-40C9-A99F-3C4F7EE8CF2A}" type="slidenum">
              <a:rPr lang="en-GB" noProof="0" smtClean="0"/>
              <a:pPr>
                <a:defRPr/>
              </a:pPr>
              <a:t>29</a:t>
            </a:fld>
            <a:endParaRPr lang="en-GB" noProof="0" dirty="0"/>
          </a:p>
        </p:txBody>
      </p:sp>
      <p:sp>
        <p:nvSpPr>
          <p:cNvPr id="3" name="Rectangle 2">
            <a:extLst>
              <a:ext uri="{FF2B5EF4-FFF2-40B4-BE49-F238E27FC236}">
                <a16:creationId xmlns:a16="http://schemas.microsoft.com/office/drawing/2014/main" id="{83857FF4-7F12-45CB-50FC-B2F783BD96F2}"/>
              </a:ext>
            </a:extLst>
          </p:cNvPr>
          <p:cNvSpPr/>
          <p:nvPr/>
        </p:nvSpPr>
        <p:spPr>
          <a:xfrm>
            <a:off x="0" y="0"/>
            <a:ext cx="12192000" cy="6858000"/>
          </a:xfrm>
          <a:prstGeom prst="rect">
            <a:avLst/>
          </a:prstGeom>
          <a:solidFill>
            <a:schemeClr val="tx1"/>
          </a:solidFill>
          <a:ln>
            <a:solidFill>
              <a:schemeClr val="tx1"/>
            </a:solidFill>
          </a:ln>
        </p:spPr>
        <p:txBody>
          <a:bodyPr wrap="square" rtlCol="0" anchor="ctr">
            <a:spAutoFit/>
          </a:bodyPr>
          <a:lstStyle/>
          <a:p>
            <a:pPr algn="ctr"/>
            <a:endParaRPr lang="en-GB" sz="1600" noProof="0" dirty="0">
              <a:latin typeface="Helvetica Light" charset="0"/>
              <a:ea typeface="Helvetica Light" charset="0"/>
              <a:cs typeface="Helvetica Light" charset="0"/>
            </a:endParaRPr>
          </a:p>
        </p:txBody>
      </p:sp>
      <p:pic>
        <p:nvPicPr>
          <p:cNvPr id="32770" name="Picture 2">
            <a:extLst>
              <a:ext uri="{FF2B5EF4-FFF2-40B4-BE49-F238E27FC236}">
                <a16:creationId xmlns:a16="http://schemas.microsoft.com/office/drawing/2014/main" id="{EA120A1E-5390-F3A0-B851-5CC1A5C528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3463"/>
            <a:ext cx="12192000" cy="58324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F6A592A-BBF2-2024-7F4B-2730955B8C74}"/>
              </a:ext>
            </a:extLst>
          </p:cNvPr>
          <p:cNvSpPr txBox="1"/>
          <p:nvPr/>
        </p:nvSpPr>
        <p:spPr>
          <a:xfrm>
            <a:off x="17636" y="6545798"/>
            <a:ext cx="2674764" cy="261610"/>
          </a:xfrm>
          <a:prstGeom prst="rect">
            <a:avLst/>
          </a:prstGeom>
          <a:noFill/>
        </p:spPr>
        <p:txBody>
          <a:bodyPr wrap="square" rtlCol="0">
            <a:spAutoFit/>
          </a:bodyPr>
          <a:lstStyle/>
          <a:p>
            <a:pPr>
              <a:spcBef>
                <a:spcPts val="3000"/>
              </a:spcBef>
            </a:pPr>
            <a:r>
              <a:rPr lang="en-GB" sz="1100" noProof="0" dirty="0">
                <a:solidFill>
                  <a:schemeClr val="bg1"/>
                </a:solidFill>
                <a:latin typeface="Helvetica" pitchFamily="2" charset="0"/>
                <a:ea typeface="Helvetica Light" charset="0"/>
                <a:cs typeface="Helvetica Light" charset="0"/>
                <a:sym typeface="Wingdings" pitchFamily="2" charset="2"/>
              </a:rPr>
              <a:t>pp → ttH(→ bb) candidate event [</a:t>
            </a:r>
            <a:r>
              <a:rPr lang="en-GB" sz="1100" noProof="0" dirty="0">
                <a:solidFill>
                  <a:schemeClr val="bg1"/>
                </a:solidFill>
                <a:latin typeface="Helvetica" pitchFamily="2" charset="0"/>
                <a:ea typeface="Helvetica Light" charset="0"/>
                <a:cs typeface="Helvetica Light" charset="0"/>
                <a:sym typeface="Wingdings" pitchFamily="2" charset="2"/>
                <a:hlinkClick r:id="rId3">
                  <a:extLst>
                    <a:ext uri="{A12FA001-AC4F-418D-AE19-62706E023703}">
                      <ahyp:hlinkClr xmlns:ahyp="http://schemas.microsoft.com/office/drawing/2018/hyperlinkcolor" val="tx"/>
                    </a:ext>
                  </a:extLst>
                </a:hlinkClick>
              </a:rPr>
              <a:t>link</a:t>
            </a:r>
            <a:r>
              <a:rPr lang="en-GB" sz="1100" noProof="0" dirty="0">
                <a:solidFill>
                  <a:schemeClr val="bg1"/>
                </a:solidFill>
                <a:latin typeface="Helvetica" pitchFamily="2" charset="0"/>
                <a:ea typeface="Helvetica Light" charset="0"/>
                <a:cs typeface="Helvetica Light" charset="0"/>
                <a:sym typeface="Wingdings" pitchFamily="2" charset="2"/>
              </a:rPr>
              <a:t>]</a:t>
            </a:r>
          </a:p>
        </p:txBody>
      </p:sp>
      <p:sp>
        <p:nvSpPr>
          <p:cNvPr id="6" name="TextBox 5">
            <a:extLst>
              <a:ext uri="{FF2B5EF4-FFF2-40B4-BE49-F238E27FC236}">
                <a16:creationId xmlns:a16="http://schemas.microsoft.com/office/drawing/2014/main" id="{B25E2058-4DE5-291A-3272-CE9468A2C54A}"/>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chemeClr val="bg1"/>
                </a:solidFill>
                <a:latin typeface="Helvetica" pitchFamily="2" charset="0"/>
                <a:ea typeface="Trebuchet MS" pitchFamily="-84" charset="0"/>
                <a:cs typeface="Helvetica Light"/>
              </a:rPr>
              <a:t>Particle (object) reconstruction, identification, and calibration</a:t>
            </a:r>
            <a:endParaRPr lang="en-GB" sz="2800" noProof="0" dirty="0">
              <a:solidFill>
                <a:schemeClr val="bg1"/>
              </a:solidFill>
              <a:latin typeface="Helvetica Light" pitchFamily="2" charset="0"/>
              <a:ea typeface="Trebuchet MS" pitchFamily="-84" charset="0"/>
              <a:cs typeface="Helvetica Light"/>
            </a:endParaRPr>
          </a:p>
        </p:txBody>
      </p:sp>
    </p:spTree>
    <p:extLst>
      <p:ext uri="{BB962C8B-B14F-4D97-AF65-F5344CB8AC3E}">
        <p14:creationId xmlns:p14="http://schemas.microsoft.com/office/powerpoint/2010/main" val="32140367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34C55-9750-47F8-0220-EFCC4F59DC1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E2A81F-82DD-F117-48F9-5FB5595F13A9}"/>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11C2F03-9E95-40C9-A99F-3C4F7EE8CF2A}" type="slidenum">
              <a:rPr lang="en-GB" noProof="0" smtClean="0"/>
              <a:pPr>
                <a:defRPr/>
              </a:pPr>
              <a:t>30</a:t>
            </a:fld>
            <a:endParaRPr lang="en-GB" noProof="0" dirty="0"/>
          </a:p>
        </p:txBody>
      </p:sp>
      <p:sp>
        <p:nvSpPr>
          <p:cNvPr id="3" name="TextBox 2">
            <a:extLst>
              <a:ext uri="{FF2B5EF4-FFF2-40B4-BE49-F238E27FC236}">
                <a16:creationId xmlns:a16="http://schemas.microsoft.com/office/drawing/2014/main" id="{229FA89D-0DEF-C9B7-1902-707F44E6337C}"/>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Precision objects enable precision measurements — Vertexing</a:t>
            </a:r>
            <a:endParaRPr lang="en-GB" sz="2800" noProof="0" dirty="0">
              <a:solidFill>
                <a:srgbClr val="0D7FBF"/>
              </a:solidFill>
              <a:latin typeface="Helvetica Light" pitchFamily="2" charset="0"/>
              <a:ea typeface="Trebuchet MS" pitchFamily="-84" charset="0"/>
              <a:cs typeface="Helvetica Light"/>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F340FC1-3D3D-DB42-2A91-AEE8F97245EC}"/>
                  </a:ext>
                </a:extLst>
              </p:cNvPr>
              <p:cNvSpPr txBox="1"/>
              <p:nvPr/>
            </p:nvSpPr>
            <p:spPr>
              <a:xfrm>
                <a:off x="623284" y="1108786"/>
                <a:ext cx="10418789" cy="1813445"/>
              </a:xfrm>
              <a:prstGeom prst="rect">
                <a:avLst/>
              </a:prstGeom>
              <a:noFill/>
            </p:spPr>
            <p:txBody>
              <a:bodyPr wrap="square" rtlCol="0">
                <a:spAutoFit/>
              </a:bodyPr>
              <a:lstStyle/>
              <a:p>
                <a:pPr lvl="0">
                  <a:spcBef>
                    <a:spcPts val="2400"/>
                  </a:spcBef>
                  <a:defRPr/>
                </a:pPr>
                <a:r>
                  <a:rPr lang="en-GB" sz="1600" b="1" noProof="0" dirty="0">
                    <a:solidFill>
                      <a:prstClr val="black"/>
                    </a:solidFill>
                    <a:latin typeface="Helvetica" pitchFamily="2" charset="0"/>
                    <a:ea typeface="Helvetica Light" charset="0"/>
                    <a:cs typeface="Helvetica Light" charset="0"/>
                    <a:sym typeface="Wingdings" pitchFamily="2" charset="2"/>
                  </a:rPr>
                  <a:t>Tracks can be fitted to common vertices </a:t>
                </a:r>
                <a:r>
                  <a:rPr lang="en-GB" sz="1400" noProof="0" dirty="0">
                    <a:solidFill>
                      <a:prstClr val="black"/>
                    </a:solidFill>
                    <a:latin typeface="Helvetica" pitchFamily="2" charset="0"/>
                    <a:ea typeface="Helvetica Light" charset="0"/>
                    <a:cs typeface="Helvetica Light" charset="0"/>
                    <a:sym typeface="Wingdings" pitchFamily="2" charset="2"/>
                  </a:rPr>
                  <a:t>(constrained fit taking into account measurement uncertainties)</a:t>
                </a:r>
              </a:p>
              <a:p>
                <a:pPr marL="285750" indent="-285750">
                  <a:spcBef>
                    <a:spcPts val="1200"/>
                  </a:spcBef>
                  <a:buFont typeface="Arial" panose="020B0604020202020204" pitchFamily="34" charset="0"/>
                  <a:buChar char="•"/>
                </a:pPr>
                <a:r>
                  <a:rPr lang="en-GB" sz="1600" noProof="0" dirty="0">
                    <a:solidFill>
                      <a:prstClr val="black"/>
                    </a:solidFill>
                    <a:latin typeface="Helvetica" pitchFamily="2" charset="0"/>
                    <a:ea typeface="Helvetica Light" charset="0"/>
                    <a:cs typeface="Helvetica Light" charset="0"/>
                    <a:sym typeface="Wingdings" pitchFamily="2" charset="2"/>
                  </a:rPr>
                  <a:t>The </a:t>
                </a:r>
                <a:r>
                  <a:rPr lang="en-GB" sz="1600" noProof="0" dirty="0">
                    <a:solidFill>
                      <a:srgbClr val="E40000"/>
                    </a:solidFill>
                    <a:latin typeface="Helvetica" pitchFamily="2" charset="0"/>
                    <a:ea typeface="Helvetica Light" charset="0"/>
                    <a:cs typeface="Helvetica Light" charset="0"/>
                    <a:sym typeface="Wingdings" pitchFamily="2" charset="2"/>
                  </a:rPr>
                  <a:t>hard-scatter primary vertex </a:t>
                </a:r>
                <a:r>
                  <a:rPr lang="en-GB" sz="1600" noProof="0" dirty="0">
                    <a:solidFill>
                      <a:prstClr val="black"/>
                    </a:solidFill>
                    <a:latin typeface="Helvetica" pitchFamily="2" charset="0"/>
                    <a:ea typeface="Helvetica Light" charset="0"/>
                    <a:cs typeface="Helvetica Light" charset="0"/>
                    <a:sym typeface="Wingdings" pitchFamily="2" charset="2"/>
                  </a:rPr>
                  <a:t>identifies the pp collision of interest among pileup interactions </a:t>
                </a:r>
                <a:r>
                  <a:rPr lang="en-GB" sz="1400" noProof="0" dirty="0">
                    <a:solidFill>
                      <a:prstClr val="black"/>
                    </a:solidFill>
                    <a:latin typeface="Helvetica" pitchFamily="2" charset="0"/>
                    <a:ea typeface="Helvetica Light" charset="0"/>
                    <a:cs typeface="Helvetica Light" charset="0"/>
                    <a:sym typeface="Wingdings" pitchFamily="2" charset="2"/>
                  </a:rPr>
                  <a:t>(</a:t>
                </a:r>
                <a14:m>
                  <m:oMath xmlns:m="http://schemas.openxmlformats.org/officeDocument/2006/math">
                    <m:r>
                      <m:rPr>
                        <m:sty m:val="p"/>
                      </m:rPr>
                      <a:rPr lang="en-GB" sz="1400" b="0" i="0" noProof="0" smtClean="0">
                        <a:solidFill>
                          <a:prstClr val="black"/>
                        </a:solidFill>
                        <a:latin typeface="Cambria Math" panose="02040503050406030204" pitchFamily="18" charset="0"/>
                        <a:ea typeface="Helvetica Light" charset="0"/>
                        <a:cs typeface="Helvetica Light" charset="0"/>
                        <a:sym typeface="Wingdings" pitchFamily="2" charset="2"/>
                      </a:rPr>
                      <m:t>max</m:t>
                    </m:r>
                    <m:r>
                      <a:rPr lang="en-GB" sz="1400" b="0" i="1" noProof="0" smtClean="0">
                        <a:solidFill>
                          <a:prstClr val="black"/>
                        </a:solidFill>
                        <a:latin typeface="Cambria Math" panose="02040503050406030204" pitchFamily="18" charset="0"/>
                        <a:ea typeface="Helvetica Light" charset="0"/>
                        <a:cs typeface="Helvetica Light" charset="0"/>
                        <a:sym typeface="Wingdings" pitchFamily="2" charset="2"/>
                      </a:rPr>
                      <m:t>⁡</m:t>
                    </m:r>
                    <m:nary>
                      <m:naryPr>
                        <m:chr m:val="∑"/>
                        <m:supHide m:val="on"/>
                        <m:ctrlPr>
                          <a:rPr lang="en-GB" sz="1400" b="0" i="0" noProof="0" smtClean="0">
                            <a:solidFill>
                              <a:prstClr val="black"/>
                            </a:solidFill>
                            <a:latin typeface="Cambria Math" panose="02040503050406030204" pitchFamily="18" charset="0"/>
                            <a:sym typeface="Wingdings" pitchFamily="2" charset="2"/>
                          </a:rPr>
                        </m:ctrlPr>
                      </m:naryPr>
                      <m:sub>
                        <m:r>
                          <m:rPr>
                            <m:sty m:val="p"/>
                            <m:brk m:alnAt="7"/>
                          </m:rPr>
                          <a:rPr lang="en-GB" sz="1400" b="0" i="0" noProof="0" smtClean="0">
                            <a:solidFill>
                              <a:prstClr val="black"/>
                            </a:solidFill>
                            <a:latin typeface="Cambria Math" panose="02040503050406030204" pitchFamily="18" charset="0"/>
                            <a:sym typeface="Wingdings" pitchFamily="2" charset="2"/>
                          </a:rPr>
                          <m:t>t</m:t>
                        </m:r>
                        <m:r>
                          <m:rPr>
                            <m:sty m:val="p"/>
                          </m:rPr>
                          <a:rPr lang="en-GB" sz="1400" b="0" i="0" noProof="0" smtClean="0">
                            <a:solidFill>
                              <a:prstClr val="black"/>
                            </a:solidFill>
                            <a:latin typeface="Cambria Math" panose="02040503050406030204" pitchFamily="18" charset="0"/>
                            <a:sym typeface="Wingdings" pitchFamily="2" charset="2"/>
                          </a:rPr>
                          <m:t>racks</m:t>
                        </m:r>
                      </m:sub>
                      <m:sup/>
                      <m:e>
                        <m:sSubSup>
                          <m:sSubSupPr>
                            <m:ctrlPr>
                              <a:rPr lang="en-GB" sz="1400" b="0" i="1" noProof="0" smtClean="0">
                                <a:solidFill>
                                  <a:prstClr val="black"/>
                                </a:solidFill>
                                <a:latin typeface="Cambria Math" panose="02040503050406030204" pitchFamily="18" charset="0"/>
                                <a:sym typeface="Wingdings" pitchFamily="2" charset="2"/>
                              </a:rPr>
                            </m:ctrlPr>
                          </m:sSubSupPr>
                          <m:e>
                            <m:r>
                              <a:rPr lang="en-GB" sz="1400" b="0" i="1" noProof="0" smtClean="0">
                                <a:solidFill>
                                  <a:prstClr val="black"/>
                                </a:solidFill>
                                <a:latin typeface="Cambria Math" panose="02040503050406030204" pitchFamily="18" charset="0"/>
                                <a:sym typeface="Wingdings" pitchFamily="2" charset="2"/>
                              </a:rPr>
                              <m:t>𝑝</m:t>
                            </m:r>
                          </m:e>
                          <m:sub>
                            <m:r>
                              <a:rPr lang="en-GB" sz="1400" b="0" i="1" noProof="0" smtClean="0">
                                <a:solidFill>
                                  <a:prstClr val="black"/>
                                </a:solidFill>
                                <a:latin typeface="Cambria Math" panose="02040503050406030204" pitchFamily="18" charset="0"/>
                                <a:sym typeface="Wingdings" pitchFamily="2" charset="2"/>
                              </a:rPr>
                              <m:t>𝑇</m:t>
                            </m:r>
                          </m:sub>
                          <m:sup>
                            <m:r>
                              <a:rPr lang="en-GB" sz="1400" b="0" i="1" noProof="0" smtClean="0">
                                <a:solidFill>
                                  <a:prstClr val="black"/>
                                </a:solidFill>
                                <a:latin typeface="Cambria Math" panose="02040503050406030204" pitchFamily="18" charset="0"/>
                                <a:sym typeface="Wingdings" pitchFamily="2" charset="2"/>
                              </a:rPr>
                              <m:t>2</m:t>
                            </m:r>
                          </m:sup>
                        </m:sSubSup>
                      </m:e>
                    </m:nary>
                  </m:oMath>
                </a14:m>
                <a:r>
                  <a:rPr lang="en-GB" sz="1400" noProof="0" dirty="0">
                    <a:solidFill>
                      <a:prstClr val="black"/>
                    </a:solidFill>
                    <a:latin typeface="Helvetica" pitchFamily="2" charset="0"/>
                    <a:ea typeface="Helvetica Light" charset="0"/>
                    <a:cs typeface="Helvetica Light" charset="0"/>
                    <a:sym typeface="Wingdings" pitchFamily="2" charset="2"/>
                  </a:rPr>
                  <a:t>)</a:t>
                </a:r>
              </a:p>
              <a:p>
                <a:pPr marL="285750" indent="-285750">
                  <a:spcBef>
                    <a:spcPts val="1200"/>
                  </a:spcBef>
                  <a:buFont typeface="Arial" panose="020B0604020202020204" pitchFamily="34" charset="0"/>
                  <a:buChar char="•"/>
                </a:pPr>
                <a:r>
                  <a:rPr lang="en-GB" sz="1600" noProof="0" dirty="0">
                    <a:latin typeface="Helvetica" pitchFamily="2" charset="0"/>
                    <a:ea typeface="Helvetica Light" charset="0"/>
                    <a:cs typeface="Helvetica Light" charset="0"/>
                    <a:sym typeface="Wingdings" pitchFamily="2" charset="2"/>
                  </a:rPr>
                  <a:t>Displaced</a:t>
                </a:r>
                <a:r>
                  <a:rPr lang="en-GB" sz="1600" noProof="0" dirty="0">
                    <a:solidFill>
                      <a:srgbClr val="0052A4"/>
                    </a:solidFill>
                    <a:latin typeface="Helvetica" pitchFamily="2" charset="0"/>
                    <a:ea typeface="Helvetica Light" charset="0"/>
                    <a:cs typeface="Helvetica Light" charset="0"/>
                    <a:sym typeface="Wingdings" pitchFamily="2" charset="2"/>
                  </a:rPr>
                  <a:t> secondary and tertiary vertices </a:t>
                </a:r>
                <a:r>
                  <a:rPr lang="en-GB" sz="1600" noProof="0" dirty="0">
                    <a:latin typeface="Helvetica" pitchFamily="2" charset="0"/>
                    <a:ea typeface="Helvetica Light" charset="0"/>
                    <a:cs typeface="Helvetica Light" charset="0"/>
                    <a:sym typeface="Wingdings" pitchFamily="2" charset="2"/>
                  </a:rPr>
                  <a:t>reveal decays of long-lived b- and c-hadrons or tau-leptons</a:t>
                </a:r>
              </a:p>
              <a:p>
                <a:pPr marL="285750" indent="-285750">
                  <a:spcBef>
                    <a:spcPts val="900"/>
                  </a:spcBef>
                  <a:buFont typeface="Arial" panose="020B0604020202020204" pitchFamily="34" charset="0"/>
                  <a:buChar char="•"/>
                </a:pPr>
                <a:r>
                  <a:rPr lang="en-GB" sz="1600" noProof="0" dirty="0">
                    <a:solidFill>
                      <a:prstClr val="black"/>
                    </a:solidFill>
                    <a:latin typeface="Helvetica" pitchFamily="2" charset="0"/>
                    <a:ea typeface="Helvetica Light" charset="0"/>
                    <a:cs typeface="Helvetica Light" charset="0"/>
                    <a:sym typeface="Wingdings" pitchFamily="2" charset="2"/>
                  </a:rPr>
                  <a:t>Photon conversions and hadronic interactions create material vertices, identified from their topology and location in the detector</a:t>
                </a:r>
              </a:p>
            </p:txBody>
          </p:sp>
        </mc:Choice>
        <mc:Fallback xmlns="">
          <p:sp>
            <p:nvSpPr>
              <p:cNvPr id="6" name="TextBox 5">
                <a:extLst>
                  <a:ext uri="{FF2B5EF4-FFF2-40B4-BE49-F238E27FC236}">
                    <a16:creationId xmlns:a16="http://schemas.microsoft.com/office/drawing/2014/main" id="{2F340FC1-3D3D-DB42-2A91-AEE8F97245EC}"/>
                  </a:ext>
                </a:extLst>
              </p:cNvPr>
              <p:cNvSpPr txBox="1">
                <a:spLocks noRot="1" noChangeAspect="1" noMove="1" noResize="1" noEditPoints="1" noAdjustHandles="1" noChangeArrowheads="1" noChangeShapeType="1" noTextEdit="1"/>
              </p:cNvSpPr>
              <p:nvPr/>
            </p:nvSpPr>
            <p:spPr>
              <a:xfrm>
                <a:off x="623284" y="1108786"/>
                <a:ext cx="10418789" cy="1813445"/>
              </a:xfrm>
              <a:prstGeom prst="rect">
                <a:avLst/>
              </a:prstGeom>
              <a:blipFill>
                <a:blip r:embed="rId2"/>
                <a:stretch>
                  <a:fillRect l="-243" t="-1399"/>
                </a:stretch>
              </a:blipFill>
            </p:spPr>
            <p:txBody>
              <a:bodyPr/>
              <a:lstStyle/>
              <a:p>
                <a:r>
                  <a:rPr lang="en-GB">
                    <a:noFill/>
                  </a:rPr>
                  <a:t> </a:t>
                </a:r>
              </a:p>
            </p:txBody>
          </p:sp>
        </mc:Fallback>
      </mc:AlternateContent>
      <p:grpSp>
        <p:nvGrpSpPr>
          <p:cNvPr id="4" name="Group 3">
            <a:extLst>
              <a:ext uri="{FF2B5EF4-FFF2-40B4-BE49-F238E27FC236}">
                <a16:creationId xmlns:a16="http://schemas.microsoft.com/office/drawing/2014/main" id="{68B23107-B62F-E9F7-4DAD-D6A1D6C078EF}"/>
              </a:ext>
            </a:extLst>
          </p:cNvPr>
          <p:cNvGrpSpPr/>
          <p:nvPr/>
        </p:nvGrpSpPr>
        <p:grpSpPr>
          <a:xfrm>
            <a:off x="2844220" y="2902331"/>
            <a:ext cx="6337300" cy="3775782"/>
            <a:chOff x="2844220" y="2902331"/>
            <a:chExt cx="6337300" cy="3775782"/>
          </a:xfrm>
        </p:grpSpPr>
        <p:pic>
          <p:nvPicPr>
            <p:cNvPr id="11" name="Picture 10">
              <a:extLst>
                <a:ext uri="{FF2B5EF4-FFF2-40B4-BE49-F238E27FC236}">
                  <a16:creationId xmlns:a16="http://schemas.microsoft.com/office/drawing/2014/main" id="{26F14E78-BA0A-AFB3-F6F8-9BFF7F167533}"/>
                </a:ext>
              </a:extLst>
            </p:cNvPr>
            <p:cNvPicPr>
              <a:picLocks noChangeAspect="1"/>
            </p:cNvPicPr>
            <p:nvPr/>
          </p:nvPicPr>
          <p:blipFill>
            <a:blip r:embed="rId3"/>
            <a:stretch>
              <a:fillRect/>
            </a:stretch>
          </p:blipFill>
          <p:spPr>
            <a:xfrm>
              <a:off x="2844220" y="2902331"/>
              <a:ext cx="6337300" cy="3365500"/>
            </a:xfrm>
            <a:prstGeom prst="rect">
              <a:avLst/>
            </a:prstGeom>
          </p:spPr>
        </p:pic>
        <p:sp>
          <p:nvSpPr>
            <p:cNvPr id="12" name="TextBox 11">
              <a:extLst>
                <a:ext uri="{FF2B5EF4-FFF2-40B4-BE49-F238E27FC236}">
                  <a16:creationId xmlns:a16="http://schemas.microsoft.com/office/drawing/2014/main" id="{AF1211FE-A7EC-605D-4608-66BA41AB1FCF}"/>
                </a:ext>
              </a:extLst>
            </p:cNvPr>
            <p:cNvSpPr txBox="1"/>
            <p:nvPr/>
          </p:nvSpPr>
          <p:spPr>
            <a:xfrm>
              <a:off x="5073594" y="6154893"/>
              <a:ext cx="1465750" cy="523220"/>
            </a:xfrm>
            <a:prstGeom prst="rect">
              <a:avLst/>
            </a:prstGeom>
            <a:noFill/>
          </p:spPr>
          <p:txBody>
            <a:bodyPr wrap="square" rtlCol="0">
              <a:spAutoFit/>
            </a:bodyPr>
            <a:lstStyle/>
            <a:p>
              <a:pPr marL="0" algn="l">
                <a:spcBef>
                  <a:spcPts val="3000"/>
                </a:spcBef>
              </a:pPr>
              <a:r>
                <a:rPr lang="en-GB" sz="1400" noProof="0" dirty="0">
                  <a:solidFill>
                    <a:srgbClr val="E40000"/>
                  </a:solidFill>
                  <a:latin typeface="Helvetica" pitchFamily="2" charset="0"/>
                  <a:ea typeface="Helvetica Light" charset="0"/>
                  <a:cs typeface="Helvetica Light" charset="0"/>
                  <a:sym typeface="Wingdings" pitchFamily="2" charset="2"/>
                </a:rPr>
                <a:t>Primary vertex of hard scatter</a:t>
              </a:r>
            </a:p>
          </p:txBody>
        </p:sp>
        <p:cxnSp>
          <p:nvCxnSpPr>
            <p:cNvPr id="14" name="Straight Connector 13">
              <a:extLst>
                <a:ext uri="{FF2B5EF4-FFF2-40B4-BE49-F238E27FC236}">
                  <a16:creationId xmlns:a16="http://schemas.microsoft.com/office/drawing/2014/main" id="{ED15A1A1-B27E-24D7-2362-90882B7EDA20}"/>
                </a:ext>
              </a:extLst>
            </p:cNvPr>
            <p:cNvCxnSpPr>
              <a:cxnSpLocks/>
            </p:cNvCxnSpPr>
            <p:nvPr/>
          </p:nvCxnSpPr>
          <p:spPr>
            <a:xfrm flipV="1">
              <a:off x="5833366" y="5777346"/>
              <a:ext cx="0" cy="405257"/>
            </a:xfrm>
            <a:prstGeom prst="line">
              <a:avLst/>
            </a:prstGeom>
            <a:ln w="12700">
              <a:solidFill>
                <a:srgbClr val="E40000"/>
              </a:solidFill>
            </a:ln>
            <a:effectLst/>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6263592F-1669-4A89-8F4E-2DAEC3E3B947}"/>
                </a:ext>
              </a:extLst>
            </p:cNvPr>
            <p:cNvSpPr txBox="1"/>
            <p:nvPr/>
          </p:nvSpPr>
          <p:spPr>
            <a:xfrm>
              <a:off x="6763848" y="6353216"/>
              <a:ext cx="1350050" cy="307777"/>
            </a:xfrm>
            <a:prstGeom prst="rect">
              <a:avLst/>
            </a:prstGeom>
            <a:noFill/>
          </p:spPr>
          <p:txBody>
            <a:bodyPr wrap="none" rtlCol="0">
              <a:spAutoFit/>
            </a:bodyPr>
            <a:lstStyle/>
            <a:p>
              <a:pPr marL="0" algn="l">
                <a:spcBef>
                  <a:spcPts val="3000"/>
                </a:spcBef>
              </a:pPr>
              <a:r>
                <a:rPr lang="en-GB" sz="1400" noProof="0" dirty="0">
                  <a:solidFill>
                    <a:srgbClr val="0EA34D"/>
                  </a:solidFill>
                  <a:latin typeface="Helvetica" pitchFamily="2" charset="0"/>
                  <a:ea typeface="Helvetica Light" charset="0"/>
                  <a:cs typeface="Helvetica Light" charset="0"/>
                  <a:sym typeface="Wingdings" pitchFamily="2" charset="2"/>
                </a:rPr>
                <a:t>Pileup vertices</a:t>
              </a:r>
            </a:p>
          </p:txBody>
        </p:sp>
        <p:cxnSp>
          <p:nvCxnSpPr>
            <p:cNvPr id="17" name="Straight Connector 16">
              <a:extLst>
                <a:ext uri="{FF2B5EF4-FFF2-40B4-BE49-F238E27FC236}">
                  <a16:creationId xmlns:a16="http://schemas.microsoft.com/office/drawing/2014/main" id="{7B4542C9-408C-7B38-67D4-DB16225A88A4}"/>
                </a:ext>
              </a:extLst>
            </p:cNvPr>
            <p:cNvCxnSpPr>
              <a:cxnSpLocks/>
            </p:cNvCxnSpPr>
            <p:nvPr/>
          </p:nvCxnSpPr>
          <p:spPr>
            <a:xfrm flipV="1">
              <a:off x="7219956" y="6019686"/>
              <a:ext cx="0" cy="334800"/>
            </a:xfrm>
            <a:prstGeom prst="line">
              <a:avLst/>
            </a:prstGeom>
            <a:ln w="12700">
              <a:solidFill>
                <a:srgbClr val="0EA34D"/>
              </a:solidFill>
            </a:ln>
            <a:effectLst/>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6F23B57F-1F0A-296B-AE76-D3D75B97F365}"/>
                </a:ext>
              </a:extLst>
            </p:cNvPr>
            <p:cNvSpPr txBox="1"/>
            <p:nvPr/>
          </p:nvSpPr>
          <p:spPr>
            <a:xfrm>
              <a:off x="4189053" y="3938083"/>
              <a:ext cx="1707519" cy="307777"/>
            </a:xfrm>
            <a:prstGeom prst="rect">
              <a:avLst/>
            </a:prstGeom>
            <a:solidFill>
              <a:schemeClr val="bg1"/>
            </a:solidFill>
          </p:spPr>
          <p:txBody>
            <a:bodyPr wrap="none" rtlCol="0">
              <a:spAutoFit/>
            </a:bodyPr>
            <a:lstStyle/>
            <a:p>
              <a:pPr marL="0" algn="l">
                <a:spcBef>
                  <a:spcPts val="3000"/>
                </a:spcBef>
              </a:pPr>
              <a:r>
                <a:rPr lang="en-GB" sz="1400" noProof="0" dirty="0">
                  <a:solidFill>
                    <a:srgbClr val="2E4DEB"/>
                  </a:solidFill>
                  <a:latin typeface="Helvetica" pitchFamily="2" charset="0"/>
                  <a:ea typeface="Helvetica Light" charset="0"/>
                  <a:cs typeface="Helvetica Light" charset="0"/>
                  <a:sym typeface="Wingdings" pitchFamily="2" charset="2"/>
                </a:rPr>
                <a:t>Secondary vertices</a:t>
              </a:r>
            </a:p>
          </p:txBody>
        </p:sp>
        <p:cxnSp>
          <p:nvCxnSpPr>
            <p:cNvPr id="19" name="Straight Connector 18">
              <a:extLst>
                <a:ext uri="{FF2B5EF4-FFF2-40B4-BE49-F238E27FC236}">
                  <a16:creationId xmlns:a16="http://schemas.microsoft.com/office/drawing/2014/main" id="{CBF608C9-D905-BCFF-1FC4-32FAB4C1F8E1}"/>
                </a:ext>
              </a:extLst>
            </p:cNvPr>
            <p:cNvCxnSpPr>
              <a:cxnSpLocks/>
            </p:cNvCxnSpPr>
            <p:nvPr/>
          </p:nvCxnSpPr>
          <p:spPr>
            <a:xfrm flipV="1">
              <a:off x="4189053" y="4211782"/>
              <a:ext cx="119711" cy="187607"/>
            </a:xfrm>
            <a:prstGeom prst="line">
              <a:avLst/>
            </a:prstGeom>
            <a:ln w="12700">
              <a:solidFill>
                <a:srgbClr val="2E4DEB"/>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3F43704-8FAB-DFA0-6C07-41E94370E6E3}"/>
                </a:ext>
              </a:extLst>
            </p:cNvPr>
            <p:cNvCxnSpPr>
              <a:cxnSpLocks/>
            </p:cNvCxnSpPr>
            <p:nvPr/>
          </p:nvCxnSpPr>
          <p:spPr>
            <a:xfrm flipH="1" flipV="1">
              <a:off x="5833366" y="4100946"/>
              <a:ext cx="262634" cy="83127"/>
            </a:xfrm>
            <a:prstGeom prst="line">
              <a:avLst/>
            </a:prstGeom>
            <a:ln w="12700">
              <a:solidFill>
                <a:srgbClr val="2E4DEB"/>
              </a:solidFill>
            </a:ln>
            <a:effectLst/>
          </p:spPr>
          <p:style>
            <a:lnRef idx="2">
              <a:schemeClr val="accent1"/>
            </a:lnRef>
            <a:fillRef idx="0">
              <a:schemeClr val="accent1"/>
            </a:fillRef>
            <a:effectRef idx="1">
              <a:schemeClr val="accent1"/>
            </a:effectRef>
            <a:fontRef idx="minor">
              <a:schemeClr val="tx1"/>
            </a:fontRef>
          </p:style>
        </p:cxnSp>
      </p:grpSp>
      <p:sp>
        <p:nvSpPr>
          <p:cNvPr id="5" name="TextBox 4">
            <a:extLst>
              <a:ext uri="{FF2B5EF4-FFF2-40B4-BE49-F238E27FC236}">
                <a16:creationId xmlns:a16="http://schemas.microsoft.com/office/drawing/2014/main" id="{458560FF-B976-D61D-3AC3-E161A56FE670}"/>
              </a:ext>
            </a:extLst>
          </p:cNvPr>
          <p:cNvSpPr txBox="1"/>
          <p:nvPr/>
        </p:nvSpPr>
        <p:spPr>
          <a:xfrm>
            <a:off x="9613844" y="5381441"/>
            <a:ext cx="2371216" cy="846386"/>
          </a:xfrm>
          <a:prstGeom prst="rect">
            <a:avLst/>
          </a:prstGeom>
          <a:noFill/>
        </p:spPr>
        <p:txBody>
          <a:bodyPr wrap="square" rtlCol="0">
            <a:spAutoFit/>
          </a:bodyPr>
          <a:lstStyle/>
          <a:p>
            <a:pPr marL="0" algn="l">
              <a:spcBef>
                <a:spcPts val="3000"/>
              </a:spcBef>
            </a:pPr>
            <a:r>
              <a:rPr lang="en-GB" sz="1100" dirty="0">
                <a:solidFill>
                  <a:schemeClr val="tx1">
                    <a:lumMod val="75000"/>
                    <a:lumOff val="25000"/>
                  </a:schemeClr>
                </a:solidFill>
                <a:latin typeface="Helvetica" pitchFamily="2" charset="0"/>
                <a:ea typeface="Helvetica Light" charset="0"/>
                <a:cs typeface="Helvetica Light" charset="0"/>
                <a:sym typeface="Wingdings" pitchFamily="2" charset="2"/>
              </a:rPr>
              <a:t>LHC beamspot width in Run 3 (pp) at start of run (Gaussian profile): </a:t>
            </a:r>
          </a:p>
          <a:p>
            <a:pPr marL="171450" indent="-171450" algn="l">
              <a:spcBef>
                <a:spcPts val="300"/>
              </a:spcBef>
              <a:buFont typeface="Arial" panose="020B0604020202020204" pitchFamily="34" charset="0"/>
              <a:buChar char="•"/>
            </a:pPr>
            <a:r>
              <a:rPr lang="en-GB" sz="1100" dirty="0" err="1">
                <a:solidFill>
                  <a:schemeClr val="tx1">
                    <a:lumMod val="75000"/>
                    <a:lumOff val="25000"/>
                  </a:schemeClr>
                </a:solidFill>
                <a:latin typeface="Helvetica" pitchFamily="2" charset="0"/>
                <a:ea typeface="Helvetica Light" charset="0"/>
                <a:cs typeface="Helvetica Light" charset="0"/>
                <a:sym typeface="Wingdings" pitchFamily="2" charset="2"/>
              </a:rPr>
              <a:t>σ</a:t>
            </a:r>
            <a:r>
              <a:rPr lang="en-GB" sz="1100" baseline="-25000" dirty="0" err="1">
                <a:solidFill>
                  <a:schemeClr val="tx1">
                    <a:lumMod val="75000"/>
                    <a:lumOff val="25000"/>
                  </a:schemeClr>
                </a:solidFill>
                <a:latin typeface="Helvetica" pitchFamily="2" charset="0"/>
                <a:ea typeface="Helvetica Light" charset="0"/>
                <a:cs typeface="Helvetica Light" charset="0"/>
                <a:sym typeface="Wingdings" pitchFamily="2" charset="2"/>
              </a:rPr>
              <a:t>x</a:t>
            </a:r>
            <a:r>
              <a:rPr lang="en-GB" sz="1100" baseline="-25000" dirty="0">
                <a:solidFill>
                  <a:schemeClr val="tx1">
                    <a:lumMod val="75000"/>
                    <a:lumOff val="25000"/>
                  </a:schemeClr>
                </a:solidFill>
                <a:latin typeface="Helvetica" pitchFamily="2" charset="0"/>
                <a:ea typeface="Helvetica Light" charset="0"/>
                <a:cs typeface="Helvetica Light" charset="0"/>
                <a:sym typeface="Wingdings" pitchFamily="2" charset="2"/>
              </a:rPr>
              <a:t>/y</a:t>
            </a:r>
            <a:r>
              <a:rPr lang="en-GB" sz="1100" dirty="0">
                <a:solidFill>
                  <a:schemeClr val="tx1">
                    <a:lumMod val="75000"/>
                    <a:lumOff val="25000"/>
                  </a:schemeClr>
                </a:solidFill>
                <a:latin typeface="Helvetica" pitchFamily="2" charset="0"/>
                <a:ea typeface="Helvetica Light" charset="0"/>
                <a:cs typeface="Helvetica Light" charset="0"/>
                <a:sym typeface="Wingdings" pitchFamily="2" charset="2"/>
              </a:rPr>
              <a:t> ≈ 9 </a:t>
            </a:r>
            <a:r>
              <a:rPr lang="en-GB" sz="1100" dirty="0" err="1">
                <a:solidFill>
                  <a:schemeClr val="tx1">
                    <a:lumMod val="75000"/>
                    <a:lumOff val="25000"/>
                  </a:schemeClr>
                </a:solidFill>
                <a:latin typeface="Helvetica" pitchFamily="2" charset="0"/>
                <a:ea typeface="Helvetica Light" charset="0"/>
                <a:cs typeface="Helvetica Light" charset="0"/>
                <a:sym typeface="Wingdings" pitchFamily="2" charset="2"/>
              </a:rPr>
              <a:t>μm</a:t>
            </a:r>
            <a:endParaRPr lang="en-GB" sz="1100" dirty="0">
              <a:solidFill>
                <a:schemeClr val="tx1">
                  <a:lumMod val="75000"/>
                  <a:lumOff val="25000"/>
                </a:schemeClr>
              </a:solidFill>
              <a:latin typeface="Helvetica" pitchFamily="2" charset="0"/>
              <a:ea typeface="Helvetica Light" charset="0"/>
              <a:cs typeface="Helvetica Light" charset="0"/>
              <a:sym typeface="Wingdings" pitchFamily="2" charset="2"/>
            </a:endParaRPr>
          </a:p>
          <a:p>
            <a:pPr marL="171450" indent="-171450">
              <a:spcBef>
                <a:spcPts val="300"/>
              </a:spcBef>
              <a:buFont typeface="Arial" panose="020B0604020202020204" pitchFamily="34" charset="0"/>
              <a:buChar char="•"/>
            </a:pPr>
            <a:r>
              <a:rPr lang="en-GB" sz="1100" dirty="0" err="1">
                <a:solidFill>
                  <a:schemeClr val="tx1">
                    <a:lumMod val="75000"/>
                    <a:lumOff val="25000"/>
                  </a:schemeClr>
                </a:solidFill>
                <a:latin typeface="Helvetica" pitchFamily="2" charset="0"/>
                <a:ea typeface="Helvetica Light" charset="0"/>
                <a:cs typeface="Helvetica Light" charset="0"/>
                <a:sym typeface="Wingdings" pitchFamily="2" charset="2"/>
              </a:rPr>
              <a:t>σ</a:t>
            </a:r>
            <a:r>
              <a:rPr lang="en-GB" sz="1100" baseline="-25000" dirty="0" err="1">
                <a:solidFill>
                  <a:schemeClr val="tx1">
                    <a:lumMod val="75000"/>
                    <a:lumOff val="25000"/>
                  </a:schemeClr>
                </a:solidFill>
                <a:latin typeface="Helvetica" pitchFamily="2" charset="0"/>
                <a:ea typeface="Helvetica Light" charset="0"/>
                <a:cs typeface="Helvetica Light" charset="0"/>
                <a:sym typeface="Wingdings" pitchFamily="2" charset="2"/>
              </a:rPr>
              <a:t>z</a:t>
            </a:r>
            <a:r>
              <a:rPr lang="en-GB" sz="1100" dirty="0">
                <a:solidFill>
                  <a:schemeClr val="tx1">
                    <a:lumMod val="75000"/>
                    <a:lumOff val="25000"/>
                  </a:schemeClr>
                </a:solidFill>
                <a:latin typeface="Helvetica" pitchFamily="2" charset="0"/>
                <a:ea typeface="Helvetica Light" charset="0"/>
                <a:cs typeface="Helvetica Light" charset="0"/>
                <a:sym typeface="Wingdings" pitchFamily="2" charset="2"/>
              </a:rPr>
              <a:t> ≈ 4 cm</a:t>
            </a:r>
          </a:p>
        </p:txBody>
      </p:sp>
      <p:sp>
        <p:nvSpPr>
          <p:cNvPr id="7" name="Rounded Rectangle 6">
            <a:extLst>
              <a:ext uri="{FF2B5EF4-FFF2-40B4-BE49-F238E27FC236}">
                <a16:creationId xmlns:a16="http://schemas.microsoft.com/office/drawing/2014/main" id="{3DD9FA95-7CA7-F4C6-5F90-4C7FD5439D40}"/>
              </a:ext>
            </a:extLst>
          </p:cNvPr>
          <p:cNvSpPr/>
          <p:nvPr/>
        </p:nvSpPr>
        <p:spPr>
          <a:xfrm>
            <a:off x="9528491" y="5320148"/>
            <a:ext cx="2427982" cy="921534"/>
          </a:xfrm>
          <a:prstGeom prst="roundRect">
            <a:avLst>
              <a:gd name="adj" fmla="val 8999"/>
            </a:avLst>
          </a:prstGeom>
          <a:ln>
            <a:solidFill>
              <a:schemeClr val="bg1">
                <a:lumMod val="50000"/>
              </a:schemeClr>
            </a:solidFill>
          </a:ln>
        </p:spPr>
        <p:txBody>
          <a:bodyPr wrap="square" rtlCol="0" anchor="ctr">
            <a:spAutoFit/>
          </a:bodyPr>
          <a:lstStyle/>
          <a:p>
            <a:pPr algn="l"/>
            <a:endParaRPr lang="en-GB" sz="1600" dirty="0">
              <a:latin typeface="Helvetica" pitchFamily="2" charset="0"/>
            </a:endParaRPr>
          </a:p>
        </p:txBody>
      </p:sp>
    </p:spTree>
    <p:extLst>
      <p:ext uri="{BB962C8B-B14F-4D97-AF65-F5344CB8AC3E}">
        <p14:creationId xmlns:p14="http://schemas.microsoft.com/office/powerpoint/2010/main" val="35907302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39BC2-54A6-88D8-05B2-22C0AB650A3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2D7C8E-90EE-E258-D5B2-23D763DFE1BB}"/>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11C2F03-9E95-40C9-A99F-3C4F7EE8CF2A}" type="slidenum">
              <a:rPr lang="en-GB" noProof="0" smtClean="0"/>
              <a:pPr>
                <a:defRPr/>
              </a:pPr>
              <a:t>31</a:t>
            </a:fld>
            <a:endParaRPr lang="en-GB" noProof="0" dirty="0"/>
          </a:p>
        </p:txBody>
      </p:sp>
      <p:sp>
        <p:nvSpPr>
          <p:cNvPr id="3" name="TextBox 2">
            <a:extLst>
              <a:ext uri="{FF2B5EF4-FFF2-40B4-BE49-F238E27FC236}">
                <a16:creationId xmlns:a16="http://schemas.microsoft.com/office/drawing/2014/main" id="{0CDB0F4F-813F-E8CE-F05B-464C76B1BC73}"/>
              </a:ext>
            </a:extLst>
          </p:cNvPr>
          <p:cNvSpPr txBox="1"/>
          <p:nvPr/>
        </p:nvSpPr>
        <p:spPr>
          <a:xfrm>
            <a:off x="214938" y="264651"/>
            <a:ext cx="12122638"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Precision objects enable precision measurements — Electron / 𝛾</a:t>
            </a:r>
            <a:endParaRPr lang="en-GB" sz="2800" noProof="0" dirty="0">
              <a:solidFill>
                <a:srgbClr val="0D7FBF"/>
              </a:solidFill>
              <a:latin typeface="Helvetica Light" pitchFamily="2" charset="0"/>
              <a:ea typeface="Trebuchet MS" pitchFamily="-84" charset="0"/>
              <a:cs typeface="Helvetica Light"/>
            </a:endParaRPr>
          </a:p>
        </p:txBody>
      </p:sp>
      <p:pic>
        <p:nvPicPr>
          <p:cNvPr id="4" name="Picture 3">
            <a:extLst>
              <a:ext uri="{FF2B5EF4-FFF2-40B4-BE49-F238E27FC236}">
                <a16:creationId xmlns:a16="http://schemas.microsoft.com/office/drawing/2014/main" id="{54E8E164-16E1-0688-3375-0C9853E71FA6}"/>
              </a:ext>
            </a:extLst>
          </p:cNvPr>
          <p:cNvPicPr>
            <a:picLocks noChangeAspect="1"/>
          </p:cNvPicPr>
          <p:nvPr/>
        </p:nvPicPr>
        <p:blipFill>
          <a:blip r:embed="rId2"/>
          <a:stretch>
            <a:fillRect/>
          </a:stretch>
        </p:blipFill>
        <p:spPr>
          <a:xfrm>
            <a:off x="5761186" y="3084980"/>
            <a:ext cx="5779655" cy="3612285"/>
          </a:xfrm>
          <a:prstGeom prst="rect">
            <a:avLst/>
          </a:prstGeom>
        </p:spPr>
      </p:pic>
      <p:pic>
        <p:nvPicPr>
          <p:cNvPr id="7" name="Picture 6">
            <a:extLst>
              <a:ext uri="{FF2B5EF4-FFF2-40B4-BE49-F238E27FC236}">
                <a16:creationId xmlns:a16="http://schemas.microsoft.com/office/drawing/2014/main" id="{5988AF49-5D76-440C-4AC3-7A522ADE37E5}"/>
              </a:ext>
            </a:extLst>
          </p:cNvPr>
          <p:cNvPicPr>
            <a:picLocks noChangeAspect="1"/>
          </p:cNvPicPr>
          <p:nvPr/>
        </p:nvPicPr>
        <p:blipFill>
          <a:blip r:embed="rId3"/>
          <a:stretch>
            <a:fillRect/>
          </a:stretch>
        </p:blipFill>
        <p:spPr>
          <a:xfrm rot="5400000">
            <a:off x="1350826" y="3077161"/>
            <a:ext cx="2908924" cy="4295208"/>
          </a:xfrm>
          <a:prstGeom prst="rect">
            <a:avLst/>
          </a:prstGeom>
        </p:spPr>
      </p:pic>
      <p:sp>
        <p:nvSpPr>
          <p:cNvPr id="5" name="TextBox 4">
            <a:extLst>
              <a:ext uri="{FF2B5EF4-FFF2-40B4-BE49-F238E27FC236}">
                <a16:creationId xmlns:a16="http://schemas.microsoft.com/office/drawing/2014/main" id="{B656140A-9E3D-79BA-270F-AA65E2EF417C}"/>
              </a:ext>
            </a:extLst>
          </p:cNvPr>
          <p:cNvSpPr txBox="1"/>
          <p:nvPr/>
        </p:nvSpPr>
        <p:spPr>
          <a:xfrm>
            <a:off x="8520547" y="2894299"/>
            <a:ext cx="3020294" cy="230832"/>
          </a:xfrm>
          <a:prstGeom prst="rect">
            <a:avLst/>
          </a:prstGeom>
          <a:noFill/>
        </p:spPr>
        <p:txBody>
          <a:bodyPr wrap="square" rtlCol="0">
            <a:spAutoFit/>
          </a:bodyPr>
          <a:lstStyle/>
          <a:p>
            <a:pPr algn="r">
              <a:spcBef>
                <a:spcPts val="3000"/>
              </a:spcBef>
            </a:pPr>
            <a:r>
              <a:rPr lang="en-GB" sz="900" noProof="0" dirty="0">
                <a:solidFill>
                  <a:schemeClr val="tx1">
                    <a:lumMod val="50000"/>
                    <a:lumOff val="50000"/>
                  </a:schemeClr>
                </a:solidFill>
                <a:latin typeface="Helvetica Light" pitchFamily="2" charset="0"/>
                <a:ea typeface="Helvetica Neue Medium" charset="0"/>
                <a:cs typeface="Helvetica Neue Medium" charset="0"/>
                <a:sym typeface="Wingdings" pitchFamily="2" charset="2"/>
                <a:hlinkClick r:id="rId4"/>
              </a:rPr>
              <a:t>arXiv:2308.07216</a:t>
            </a:r>
            <a:r>
              <a:rPr lang="en-GB" sz="900" noProof="0" dirty="0">
                <a:solidFill>
                  <a:schemeClr val="tx1">
                    <a:lumMod val="50000"/>
                    <a:lumOff val="50000"/>
                  </a:schemeClr>
                </a:solidFill>
                <a:latin typeface="Helvetica Light" pitchFamily="2" charset="0"/>
                <a:ea typeface="Helvetica Neue Medium" charset="0"/>
                <a:cs typeface="Helvetica Neue Medium" charset="0"/>
                <a:sym typeface="Wingdings" pitchFamily="2" charset="2"/>
              </a:rPr>
              <a:t>, </a:t>
            </a:r>
            <a:r>
              <a:rPr lang="en-GB" sz="900" noProof="0" dirty="0">
                <a:solidFill>
                  <a:schemeClr val="tx1">
                    <a:lumMod val="50000"/>
                    <a:lumOff val="50000"/>
                  </a:schemeClr>
                </a:solidFill>
                <a:latin typeface="Helvetica Light" pitchFamily="2" charset="0"/>
                <a:ea typeface="Helvetica Neue Medium" charset="0"/>
                <a:cs typeface="Helvetica Neue Medium" charset="0"/>
                <a:sym typeface="Wingdings" pitchFamily="2" charset="2"/>
                <a:hlinkClick r:id="rId5"/>
              </a:rPr>
              <a:t>arXiv:2308.04775</a:t>
            </a:r>
            <a:r>
              <a:rPr lang="en-GB" sz="900" noProof="0" dirty="0">
                <a:solidFill>
                  <a:schemeClr val="tx1">
                    <a:lumMod val="50000"/>
                    <a:lumOff val="50000"/>
                  </a:schemeClr>
                </a:solidFill>
                <a:latin typeface="Helvetica Light" pitchFamily="2" charset="0"/>
                <a:ea typeface="Helvetica Neue Medium" charset="0"/>
                <a:cs typeface="Helvetica Neue Medium" charset="0"/>
                <a:sym typeface="Wingdings" pitchFamily="2" charset="2"/>
              </a:rPr>
              <a:t>, </a:t>
            </a:r>
            <a:r>
              <a:rPr lang="en-GB" sz="900" noProof="0" dirty="0">
                <a:solidFill>
                  <a:schemeClr val="tx1">
                    <a:lumMod val="50000"/>
                    <a:lumOff val="50000"/>
                  </a:schemeClr>
                </a:solidFill>
                <a:latin typeface="Helvetica Light" pitchFamily="2" charset="0"/>
                <a:ea typeface="Helvetica Neue Medium" charset="0"/>
                <a:cs typeface="Helvetica Neue Medium" charset="0"/>
                <a:sym typeface="Wingdings" pitchFamily="2" charset="2"/>
                <a:hlinkClick r:id="rId6"/>
              </a:rPr>
              <a:t>arXiv:2309.05471</a:t>
            </a:r>
            <a:endParaRPr lang="en-GB" sz="900" noProof="0" dirty="0">
              <a:latin typeface="Helvetica Light" pitchFamily="2" charset="0"/>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F52E92B-0677-AB08-774A-E253A87C0762}"/>
                  </a:ext>
                </a:extLst>
              </p:cNvPr>
              <p:cNvSpPr txBox="1"/>
              <p:nvPr/>
            </p:nvSpPr>
            <p:spPr>
              <a:xfrm>
                <a:off x="623284" y="1108786"/>
                <a:ext cx="11277771" cy="1660134"/>
              </a:xfrm>
              <a:prstGeom prst="rect">
                <a:avLst/>
              </a:prstGeom>
              <a:noFill/>
            </p:spPr>
            <p:txBody>
              <a:bodyPr wrap="square" rtlCol="0">
                <a:spAutoFit/>
              </a:bodyPr>
              <a:lstStyle/>
              <a:p>
                <a:pPr>
                  <a:spcBef>
                    <a:spcPts val="3000"/>
                  </a:spcBef>
                </a:pPr>
                <a:r>
                  <a:rPr lang="en-GB" sz="1600" b="1" noProof="0" dirty="0">
                    <a:solidFill>
                      <a:prstClr val="black"/>
                    </a:solidFill>
                    <a:latin typeface="Helvetica" pitchFamily="2" charset="0"/>
                    <a:ea typeface="Helvetica Light" charset="0"/>
                    <a:cs typeface="Helvetica Light" charset="0"/>
                    <a:sym typeface="Wingdings" pitchFamily="2" charset="2"/>
                  </a:rPr>
                  <a:t>Electron</a:t>
                </a:r>
                <a:r>
                  <a:rPr lang="en-GB" sz="1600" noProof="0" dirty="0">
                    <a:solidFill>
                      <a:prstClr val="black"/>
                    </a:solidFill>
                    <a:latin typeface="Helvetica" pitchFamily="2" charset="0"/>
                    <a:ea typeface="Helvetica Light" charset="0"/>
                    <a:cs typeface="Helvetica Light" charset="0"/>
                    <a:sym typeface="Wingdings" pitchFamily="2" charset="2"/>
                  </a:rPr>
                  <a:t>: isolated track matched to EM shower, energy measurement in EM calorimeter more accurate, calibrated </a:t>
                </a:r>
                <a:r>
                  <a:rPr lang="en-GB" sz="1600" i="1" noProof="0" dirty="0">
                    <a:solidFill>
                      <a:prstClr val="black"/>
                    </a:solidFill>
                    <a:latin typeface="Helvetica" pitchFamily="2" charset="0"/>
                    <a:ea typeface="Helvetica Light" charset="0"/>
                    <a:cs typeface="Helvetica Light" charset="0"/>
                    <a:sym typeface="Wingdings" pitchFamily="2" charset="2"/>
                  </a:rPr>
                  <a:t>in-situ </a:t>
                </a:r>
                <a:r>
                  <a:rPr lang="en-GB" sz="1600" noProof="0" dirty="0">
                    <a:solidFill>
                      <a:prstClr val="black"/>
                    </a:solidFill>
                    <a:latin typeface="Helvetica" pitchFamily="2" charset="0"/>
                    <a:ea typeface="Helvetica Light" charset="0"/>
                    <a:cs typeface="Helvetica Light" charset="0"/>
                    <a:sym typeface="Wingdings" pitchFamily="2" charset="2"/>
                  </a:rPr>
                  <a:t>with Z, </a:t>
                </a:r>
                <a:r>
                  <a:rPr lang="en-GB" sz="1600" noProof="0" dirty="0" err="1">
                    <a:solidFill>
                      <a:prstClr val="black"/>
                    </a:solidFill>
                    <a:latin typeface="Helvetica" pitchFamily="2" charset="0"/>
                    <a:ea typeface="Helvetica Light" charset="0"/>
                    <a:cs typeface="Helvetica Light" charset="0"/>
                    <a:sym typeface="Wingdings" pitchFamily="2" charset="2"/>
                  </a:rPr>
                  <a:t>ϒ</a:t>
                </a:r>
                <a:r>
                  <a:rPr lang="en-GB" sz="1600" noProof="0" dirty="0">
                    <a:solidFill>
                      <a:prstClr val="black"/>
                    </a:solidFill>
                    <a:latin typeface="Helvetica" pitchFamily="2" charset="0"/>
                    <a:ea typeface="Helvetica Light" charset="0"/>
                    <a:cs typeface="Helvetica Light" charset="0"/>
                    <a:sym typeface="Wingdings" pitchFamily="2" charset="2"/>
                  </a:rPr>
                  <a:t>, J/𝜓 </a:t>
                </a:r>
                <a:r>
                  <a:rPr lang="en-GB" sz="1600" noProof="0" dirty="0">
                    <a:solidFill>
                      <a:prstClr val="black"/>
                    </a:solidFill>
                    <a:latin typeface="Symbol" pitchFamily="2" charset="2"/>
                    <a:ea typeface="Helvetica Light" charset="0"/>
                    <a:cs typeface="Helvetica Light" charset="0"/>
                    <a:sym typeface="Wingdings" pitchFamily="2" charset="2"/>
                  </a:rPr>
                  <a:t>®</a:t>
                </a:r>
                <a:r>
                  <a:rPr lang="en-GB" sz="1600" noProof="0" dirty="0">
                    <a:solidFill>
                      <a:prstClr val="black"/>
                    </a:solidFill>
                    <a:latin typeface="Helvetica" pitchFamily="2" charset="0"/>
                    <a:ea typeface="Helvetica Light" charset="0"/>
                    <a:cs typeface="Helvetica Light" charset="0"/>
                    <a:sym typeface="Wingdings" pitchFamily="2" charset="2"/>
                  </a:rPr>
                  <a:t> ee (“tag &amp; probe”), and </a:t>
                </a:r>
                <a:r>
                  <a:rPr lang="en-GB" sz="1600" i="1" noProof="0" dirty="0">
                    <a:solidFill>
                      <a:prstClr val="black"/>
                    </a:solidFill>
                    <a:latin typeface="Helvetica" pitchFamily="2" charset="0"/>
                    <a:ea typeface="Helvetica Light" charset="0"/>
                    <a:cs typeface="Helvetica Light" charset="0"/>
                    <a:sym typeface="Wingdings" pitchFamily="2" charset="2"/>
                  </a:rPr>
                  <a:t>E</a:t>
                </a:r>
                <a:r>
                  <a:rPr lang="en-GB" sz="1600" noProof="0" dirty="0">
                    <a:solidFill>
                      <a:prstClr val="black"/>
                    </a:solidFill>
                    <a:latin typeface="Helvetica" pitchFamily="2" charset="0"/>
                    <a:ea typeface="Helvetica Light" charset="0"/>
                    <a:cs typeface="Helvetica Light" charset="0"/>
                    <a:sym typeface="Wingdings" pitchFamily="2" charset="2"/>
                  </a:rPr>
                  <a:t>/</a:t>
                </a:r>
                <a:r>
                  <a:rPr lang="en-GB" sz="1600" i="1" noProof="0" dirty="0">
                    <a:solidFill>
                      <a:prstClr val="black"/>
                    </a:solidFill>
                    <a:latin typeface="Helvetica" pitchFamily="2" charset="0"/>
                    <a:ea typeface="Helvetica Light" charset="0"/>
                    <a:cs typeface="Helvetica Light" charset="0"/>
                    <a:sym typeface="Wingdings" pitchFamily="2" charset="2"/>
                  </a:rPr>
                  <a:t>p. </a:t>
                </a:r>
                <a:r>
                  <a:rPr lang="en-GB" sz="1600" noProof="0" dirty="0">
                    <a:solidFill>
                      <a:prstClr val="black"/>
                    </a:solidFill>
                    <a:latin typeface="Helvetica" pitchFamily="2" charset="0"/>
                    <a:ea typeface="Helvetica Light" charset="0"/>
                    <a:cs typeface="Helvetica Light" charset="0"/>
                    <a:sym typeface="Wingdings" pitchFamily="2" charset="2"/>
                  </a:rPr>
                  <a:t>Note: large bremsstrahlung losses </a:t>
                </a:r>
                <a14:m>
                  <m:oMath xmlns:m="http://schemas.openxmlformats.org/officeDocument/2006/math">
                    <m:r>
                      <a:rPr lang="en-GB" sz="1600" i="1" noProof="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𝑃</m:t>
                    </m:r>
                    <m:r>
                      <a:rPr lang="en-GB" sz="1600" i="1" noProof="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f>
                      <m:fPr>
                        <m:type m:val="lin"/>
                        <m:ctrlP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ctrlPr>
                      </m:fPr>
                      <m:num>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1</m:t>
                        </m:r>
                      </m:num>
                      <m:den>
                        <m:sSup>
                          <m:sSupPr>
                            <m:ctrlP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𝑚</m:t>
                            </m:r>
                          </m:e>
                          <m:sup>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2</m:t>
                            </m:r>
                          </m:sup>
                        </m:sSup>
                      </m:den>
                    </m:f>
                  </m:oMath>
                </a14:m>
                <a:r>
                  <a:rPr lang="en-GB" sz="1600" noProof="0" dirty="0">
                    <a:solidFill>
                      <a:prstClr val="black"/>
                    </a:solidFill>
                    <a:latin typeface="Helvetica" pitchFamily="2" charset="0"/>
                    <a:ea typeface="Helvetica Light" charset="0"/>
                    <a:cs typeface="Helvetica Light" charset="0"/>
                    <a:sym typeface="Wingdings" pitchFamily="2" charset="2"/>
                  </a:rPr>
                  <a:t>, </a:t>
                </a:r>
                <a14:m>
                  <m:oMath xmlns:m="http://schemas.openxmlformats.org/officeDocument/2006/math">
                    <m:f>
                      <m:fPr>
                        <m:type m:val="lin"/>
                        <m:ctrlP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ctrlPr>
                      </m:fPr>
                      <m:num>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m:t>
                        </m:r>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𝐸</m:t>
                        </m:r>
                      </m:num>
                      <m:den>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𝐸</m:t>
                        </m:r>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≈1−</m:t>
                        </m:r>
                        <m:sSup>
                          <m:sSupPr>
                            <m:ctrlP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𝑒</m:t>
                            </m:r>
                          </m:e>
                          <m:sup>
                            <m:f>
                              <m:fPr>
                                <m:type m:val="lin"/>
                                <m:ctrlP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ctrlPr>
                              </m:fPr>
                              <m:num>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m:t>
                                </m:r>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𝑋</m:t>
                                </m:r>
                              </m:num>
                              <m:den>
                                <m:sSub>
                                  <m:sSubPr>
                                    <m:ctrlP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𝑋</m:t>
                                    </m:r>
                                  </m:e>
                                  <m:sub>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0</m:t>
                                    </m:r>
                                  </m:sub>
                                </m:sSub>
                              </m:den>
                            </m:f>
                          </m:sup>
                        </m:sSup>
                      </m:den>
                    </m:f>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m:t>
                    </m:r>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40/70%</m:t>
                    </m:r>
                  </m:oMath>
                </a14:m>
                <a:r>
                  <a:rPr lang="en-GB" sz="1600" noProof="0" dirty="0">
                    <a:solidFill>
                      <a:prstClr val="black"/>
                    </a:solidFill>
                    <a:latin typeface="Helvetica" pitchFamily="2" charset="0"/>
                    <a:ea typeface="Helvetica Light" charset="0"/>
                    <a:cs typeface="Helvetica Light" charset="0"/>
                    <a:sym typeface="Wingdings" pitchFamily="2" charset="2"/>
                  </a:rPr>
                  <a:t> in inner detector at </a:t>
                </a:r>
                <a14:m>
                  <m:oMath xmlns:m="http://schemas.openxmlformats.org/officeDocument/2006/math">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𝜂</m:t>
                    </m:r>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 ~ 0/1</m:t>
                    </m:r>
                  </m:oMath>
                </a14:m>
                <a:r>
                  <a:rPr lang="en-GB" sz="1600" noProof="0" dirty="0">
                    <a:solidFill>
                      <a:prstClr val="black"/>
                    </a:solidFill>
                    <a:latin typeface="Helvetica" pitchFamily="2" charset="0"/>
                    <a:ea typeface="Helvetica Light" charset="0"/>
                    <a:cs typeface="Helvetica Light" charset="0"/>
                    <a:sym typeface="Wingdings" pitchFamily="2" charset="2"/>
                  </a:rPr>
                  <a:t>, corrected in tracking</a:t>
                </a:r>
                <a:endParaRPr lang="en-GB" sz="1600" i="1" noProof="0" dirty="0">
                  <a:solidFill>
                    <a:prstClr val="black"/>
                  </a:solidFill>
                  <a:latin typeface="Helvetica" pitchFamily="2" charset="0"/>
                  <a:ea typeface="Helvetica Light" charset="0"/>
                  <a:cs typeface="Helvetica Light" charset="0"/>
                  <a:sym typeface="Wingdings" pitchFamily="2" charset="2"/>
                </a:endParaRPr>
              </a:p>
              <a:p>
                <a:pPr>
                  <a:spcBef>
                    <a:spcPts val="1800"/>
                  </a:spcBef>
                </a:pPr>
                <a:r>
                  <a:rPr lang="en-GB" sz="1600" b="1" noProof="0" dirty="0">
                    <a:solidFill>
                      <a:prstClr val="black"/>
                    </a:solidFill>
                    <a:latin typeface="Helvetica" pitchFamily="2" charset="0"/>
                    <a:ea typeface="Helvetica Light" charset="0"/>
                    <a:cs typeface="Helvetica Light" charset="0"/>
                    <a:sym typeface="Wingdings" pitchFamily="2" charset="2"/>
                  </a:rPr>
                  <a:t>Photon</a:t>
                </a:r>
                <a:r>
                  <a:rPr lang="en-GB" sz="1600" noProof="0" dirty="0">
                    <a:solidFill>
                      <a:prstClr val="black"/>
                    </a:solidFill>
                    <a:latin typeface="Helvetica" pitchFamily="2" charset="0"/>
                    <a:ea typeface="Helvetica Light" charset="0"/>
                    <a:cs typeface="Helvetica Light" charset="0"/>
                    <a:sym typeface="Wingdings" pitchFamily="2" charset="2"/>
                  </a:rPr>
                  <a:t>: no track, isolated EM shower, calibrated with Z → ee(𝛾), π</a:t>
                </a:r>
                <a:r>
                  <a:rPr lang="en-GB" sz="1600" baseline="30000" noProof="0" dirty="0">
                    <a:solidFill>
                      <a:prstClr val="black"/>
                    </a:solidFill>
                    <a:latin typeface="Helvetica" pitchFamily="2" charset="0"/>
                    <a:ea typeface="Helvetica Light" charset="0"/>
                    <a:cs typeface="Helvetica Light" charset="0"/>
                    <a:sym typeface="Wingdings" pitchFamily="2" charset="2"/>
                  </a:rPr>
                  <a:t>0</a:t>
                </a:r>
                <a:r>
                  <a:rPr lang="en-GB" sz="1600" noProof="0" dirty="0">
                    <a:solidFill>
                      <a:prstClr val="black"/>
                    </a:solidFill>
                    <a:latin typeface="Helvetica" pitchFamily="2" charset="0"/>
                    <a:ea typeface="Helvetica Light" charset="0"/>
                    <a:cs typeface="Helvetica Light" charset="0"/>
                    <a:sym typeface="Wingdings" pitchFamily="2" charset="2"/>
                  </a:rPr>
                  <a:t> / </a:t>
                </a:r>
                <a:r>
                  <a:rPr lang="en-GB" sz="1600" noProof="0" dirty="0" err="1">
                    <a:solidFill>
                      <a:prstClr val="black"/>
                    </a:solidFill>
                    <a:latin typeface="Helvetica" pitchFamily="2" charset="0"/>
                    <a:ea typeface="Helvetica Light" charset="0"/>
                    <a:cs typeface="Helvetica Light" charset="0"/>
                    <a:sym typeface="Wingdings" pitchFamily="2" charset="2"/>
                  </a:rPr>
                  <a:t>η</a:t>
                </a:r>
                <a:r>
                  <a:rPr lang="en-GB" sz="1600" noProof="0" dirty="0">
                    <a:solidFill>
                      <a:prstClr val="black"/>
                    </a:solidFill>
                    <a:latin typeface="Helvetica" pitchFamily="2" charset="0"/>
                    <a:ea typeface="Helvetica Light" charset="0"/>
                    <a:cs typeface="Helvetica Light" charset="0"/>
                    <a:sym typeface="Wingdings" pitchFamily="2" charset="2"/>
                  </a:rPr>
                  <a:t> → 𝛾𝛾 (low energy). Note: large conversion rate:   mean free path: </a:t>
                </a:r>
                <a14:m>
                  <m:oMath xmlns:m="http://schemas.openxmlformats.org/officeDocument/2006/math">
                    <m:sSub>
                      <m:sSubPr>
                        <m:ctrlPr>
                          <a:rPr lang="en-GB" sz="1600" i="1" noProof="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𝜆</m:t>
                        </m:r>
                      </m:e>
                      <m:sub>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𝛾</m:t>
                        </m:r>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m:t>
                        </m:r>
                        <m:sSup>
                          <m:sSupPr>
                            <m:ctrlPr>
                              <a:rPr lang="en-GB" sz="1600" i="1" noProof="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𝑒</m:t>
                            </m:r>
                          </m:e>
                          <m:sup>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m:t>
                            </m:r>
                          </m:sup>
                        </m:sSup>
                        <m:sSup>
                          <m:sSupPr>
                            <m:ctrlPr>
                              <a:rPr lang="en-GB" sz="1600" i="1" noProof="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𝑒</m:t>
                            </m:r>
                          </m:e>
                          <m:sup>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m:t>
                            </m:r>
                          </m:sup>
                        </m:sSup>
                      </m:sub>
                    </m:sSub>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m:t>
                    </m:r>
                    <m:f>
                      <m:fPr>
                        <m:type m:val="skw"/>
                        <m:ctrlPr>
                          <a:rPr lang="en-GB" sz="1600" i="1" noProof="0">
                            <a:solidFill>
                              <a:prstClr val="black"/>
                            </a:solidFill>
                            <a:latin typeface="Cambria Math" panose="02040503050406030204" pitchFamily="18" charset="0"/>
                            <a:ea typeface="Cambria Math" panose="02040503050406030204" pitchFamily="18" charset="0"/>
                            <a:sym typeface="Wingdings" pitchFamily="2" charset="2"/>
                          </a:rPr>
                        </m:ctrlPr>
                      </m:fPr>
                      <m:num>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9</m:t>
                        </m:r>
                      </m:num>
                      <m:den>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7</m:t>
                        </m:r>
                      </m:den>
                    </m:f>
                    <m:sSub>
                      <m:sSubPr>
                        <m:ctrlP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m:t>
                        </m:r>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𝑋</m:t>
                        </m:r>
                      </m:e>
                      <m:sub>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0</m:t>
                        </m:r>
                      </m:sub>
                    </m:sSub>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 </m:t>
                    </m:r>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m:t>
                    </m:r>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𝑃</m:t>
                    </m:r>
                    <m:d>
                      <m:dPr>
                        <m:ctrlPr>
                          <a:rPr lang="en-GB" sz="1600" i="1" noProof="0">
                            <a:solidFill>
                              <a:prstClr val="black"/>
                            </a:solidFill>
                            <a:latin typeface="Cambria Math" panose="02040503050406030204" pitchFamily="18" charset="0"/>
                            <a:ea typeface="Cambria Math" panose="02040503050406030204" pitchFamily="18" charset="0"/>
                            <a:sym typeface="Wingdings" pitchFamily="2" charset="2"/>
                          </a:rPr>
                        </m:ctrlPr>
                      </m:dPr>
                      <m:e>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𝛾</m:t>
                        </m:r>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m:t>
                        </m:r>
                        <m:sSup>
                          <m:sSupPr>
                            <m:ctrlPr>
                              <a:rPr lang="en-GB" sz="1600" i="1" noProof="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𝑒</m:t>
                            </m:r>
                          </m:e>
                          <m:sup>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m:t>
                            </m:r>
                          </m:sup>
                        </m:sSup>
                        <m:sSup>
                          <m:sSupPr>
                            <m:ctrlPr>
                              <a:rPr lang="en-GB" sz="1600" i="1" noProof="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𝑒</m:t>
                            </m:r>
                          </m:e>
                          <m:sup>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m:t>
                            </m:r>
                          </m:sup>
                        </m:sSup>
                      </m:e>
                    </m:d>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m:t>
                    </m:r>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1−</m:t>
                    </m:r>
                    <m:r>
                      <m:rPr>
                        <m:sty m:val="p"/>
                      </m:rPr>
                      <a:rPr lang="en-US" sz="1600" b="0" i="0" noProof="0" smtClean="0">
                        <a:solidFill>
                          <a:prstClr val="black"/>
                        </a:solidFill>
                        <a:latin typeface="Cambria Math" panose="02040503050406030204" pitchFamily="18" charset="0"/>
                        <a:ea typeface="Cambria Math" panose="02040503050406030204" pitchFamily="18" charset="0"/>
                        <a:sym typeface="Wingdings" pitchFamily="2" charset="2"/>
                      </a:rPr>
                      <m:t>exp</m:t>
                    </m:r>
                    <m:d>
                      <m:dPr>
                        <m:ctrlPr>
                          <a:rPr lang="en-GB" sz="1600" i="1">
                            <a:solidFill>
                              <a:prstClr val="black"/>
                            </a:solidFill>
                            <a:latin typeface="Cambria Math" panose="02040503050406030204" pitchFamily="18" charset="0"/>
                            <a:ea typeface="Cambria Math" panose="02040503050406030204" pitchFamily="18" charset="0"/>
                            <a:sym typeface="Wingdings" pitchFamily="2" charset="2"/>
                          </a:rPr>
                        </m:ctrlPr>
                      </m:dPr>
                      <m:e>
                        <m:f>
                          <m:fPr>
                            <m:type m:val="lin"/>
                            <m:ctrlPr>
                              <a:rPr lang="en-GB" sz="1600" i="1">
                                <a:solidFill>
                                  <a:prstClr val="black"/>
                                </a:solidFill>
                                <a:latin typeface="Cambria Math" panose="02040503050406030204" pitchFamily="18" charset="0"/>
                                <a:ea typeface="Cambria Math" panose="02040503050406030204" pitchFamily="18" charset="0"/>
                                <a:sym typeface="Wingdings" pitchFamily="2" charset="2"/>
                              </a:rPr>
                            </m:ctrlPr>
                          </m:fPr>
                          <m:num>
                            <m:r>
                              <a:rPr lang="en-GB" sz="1600" i="1">
                                <a:solidFill>
                                  <a:prstClr val="black"/>
                                </a:solidFill>
                                <a:latin typeface="Cambria Math" panose="02040503050406030204" pitchFamily="18" charset="0"/>
                                <a:ea typeface="Cambria Math" panose="02040503050406030204" pitchFamily="18" charset="0"/>
                                <a:sym typeface="Wingdings" pitchFamily="2" charset="2"/>
                              </a:rPr>
                              <m:t>−</m:t>
                            </m:r>
                            <m:r>
                              <a:rPr lang="en-GB" sz="1600" i="1">
                                <a:solidFill>
                                  <a:prstClr val="black"/>
                                </a:solidFill>
                                <a:latin typeface="Cambria Math" panose="02040503050406030204" pitchFamily="18" charset="0"/>
                                <a:ea typeface="Cambria Math" panose="02040503050406030204" pitchFamily="18" charset="0"/>
                                <a:sym typeface="Wingdings" pitchFamily="2" charset="2"/>
                              </a:rPr>
                              <m:t>𝑋</m:t>
                            </m:r>
                          </m:num>
                          <m:den>
                            <m:sSub>
                              <m:sSubPr>
                                <m:ctrlPr>
                                  <a:rPr lang="en-GB" sz="1600" i="1">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600" i="1">
                                    <a:solidFill>
                                      <a:prstClr val="black"/>
                                    </a:solidFill>
                                    <a:latin typeface="Cambria Math" panose="02040503050406030204" pitchFamily="18" charset="0"/>
                                    <a:ea typeface="Cambria Math" panose="02040503050406030204" pitchFamily="18" charset="0"/>
                                    <a:sym typeface="Wingdings" pitchFamily="2" charset="2"/>
                                  </a:rPr>
                                  <m:t>𝜆</m:t>
                                </m:r>
                              </m:e>
                              <m:sub>
                                <m:r>
                                  <a:rPr lang="en-GB" sz="1600" i="1">
                                    <a:solidFill>
                                      <a:prstClr val="black"/>
                                    </a:solidFill>
                                    <a:latin typeface="Cambria Math" panose="02040503050406030204" pitchFamily="18" charset="0"/>
                                    <a:ea typeface="Cambria Math" panose="02040503050406030204" pitchFamily="18" charset="0"/>
                                    <a:sym typeface="Wingdings" pitchFamily="2" charset="2"/>
                                  </a:rPr>
                                  <m:t>𝛾</m:t>
                                </m:r>
                                <m:r>
                                  <a:rPr lang="en-GB" sz="1600" i="1">
                                    <a:solidFill>
                                      <a:prstClr val="black"/>
                                    </a:solidFill>
                                    <a:latin typeface="Cambria Math" panose="02040503050406030204" pitchFamily="18" charset="0"/>
                                    <a:ea typeface="Cambria Math" panose="02040503050406030204" pitchFamily="18" charset="0"/>
                                    <a:sym typeface="Wingdings" pitchFamily="2" charset="2"/>
                                  </a:rPr>
                                  <m:t>→</m:t>
                                </m:r>
                                <m:sSup>
                                  <m:sSupPr>
                                    <m:ctrlPr>
                                      <a:rPr lang="en-GB" sz="1600" i="1">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600" i="1">
                                        <a:solidFill>
                                          <a:prstClr val="black"/>
                                        </a:solidFill>
                                        <a:latin typeface="Cambria Math" panose="02040503050406030204" pitchFamily="18" charset="0"/>
                                        <a:ea typeface="Cambria Math" panose="02040503050406030204" pitchFamily="18" charset="0"/>
                                        <a:sym typeface="Wingdings" pitchFamily="2" charset="2"/>
                                      </a:rPr>
                                      <m:t>𝑒</m:t>
                                    </m:r>
                                  </m:e>
                                  <m:sup>
                                    <m:r>
                                      <a:rPr lang="en-GB" sz="1600" i="1">
                                        <a:solidFill>
                                          <a:prstClr val="black"/>
                                        </a:solidFill>
                                        <a:latin typeface="Cambria Math" panose="02040503050406030204" pitchFamily="18" charset="0"/>
                                        <a:ea typeface="Cambria Math" panose="02040503050406030204" pitchFamily="18" charset="0"/>
                                        <a:sym typeface="Wingdings" pitchFamily="2" charset="2"/>
                                      </a:rPr>
                                      <m:t>+</m:t>
                                    </m:r>
                                  </m:sup>
                                </m:sSup>
                                <m:sSup>
                                  <m:sSupPr>
                                    <m:ctrlPr>
                                      <a:rPr lang="en-GB" sz="1600" i="1">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600" i="1">
                                        <a:solidFill>
                                          <a:prstClr val="black"/>
                                        </a:solidFill>
                                        <a:latin typeface="Cambria Math" panose="02040503050406030204" pitchFamily="18" charset="0"/>
                                        <a:ea typeface="Cambria Math" panose="02040503050406030204" pitchFamily="18" charset="0"/>
                                        <a:sym typeface="Wingdings" pitchFamily="2" charset="2"/>
                                      </a:rPr>
                                      <m:t>𝑒</m:t>
                                    </m:r>
                                  </m:e>
                                  <m:sup>
                                    <m:r>
                                      <a:rPr lang="en-GB" sz="1600" i="1">
                                        <a:solidFill>
                                          <a:prstClr val="black"/>
                                        </a:solidFill>
                                        <a:latin typeface="Cambria Math" panose="02040503050406030204" pitchFamily="18" charset="0"/>
                                        <a:ea typeface="Cambria Math" panose="02040503050406030204" pitchFamily="18" charset="0"/>
                                        <a:sym typeface="Wingdings" pitchFamily="2" charset="2"/>
                                      </a:rPr>
                                      <m:t>−</m:t>
                                    </m:r>
                                  </m:sup>
                                </m:sSup>
                              </m:sub>
                            </m:sSub>
                          </m:den>
                        </m:f>
                      </m:e>
                    </m:d>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=1</m:t>
                    </m:r>
                    <m:r>
                      <a:rPr lang="en-US" sz="1600" b="0" i="0" noProof="0" smtClean="0">
                        <a:solidFill>
                          <a:prstClr val="black"/>
                        </a:solidFill>
                        <a:latin typeface="Cambria Math" panose="02040503050406030204" pitchFamily="18" charset="0"/>
                        <a:ea typeface="Cambria Math" panose="02040503050406030204" pitchFamily="18" charset="0"/>
                        <a:sym typeface="Wingdings" pitchFamily="2" charset="2"/>
                      </a:rPr>
                      <m:t>−</m:t>
                    </m:r>
                    <m:r>
                      <m:rPr>
                        <m:sty m:val="p"/>
                      </m:rPr>
                      <a:rPr lang="en-US" sz="1600" b="0" i="0" noProof="0" smtClean="0">
                        <a:solidFill>
                          <a:prstClr val="black"/>
                        </a:solidFill>
                        <a:latin typeface="Cambria Math" panose="02040503050406030204" pitchFamily="18" charset="0"/>
                        <a:ea typeface="Cambria Math" panose="02040503050406030204" pitchFamily="18" charset="0"/>
                        <a:sym typeface="Wingdings" pitchFamily="2" charset="2"/>
                      </a:rPr>
                      <m:t>exp</m:t>
                    </m:r>
                    <m:r>
                      <a:rPr lang="en-US" sz="1600" b="0" i="0" noProof="0" smtClean="0">
                        <a:solidFill>
                          <a:prstClr val="black"/>
                        </a:solidFill>
                        <a:latin typeface="Cambria Math" panose="02040503050406030204" pitchFamily="18" charset="0"/>
                        <a:ea typeface="Cambria Math" panose="02040503050406030204" pitchFamily="18" charset="0"/>
                        <a:sym typeface="Wingdings" pitchFamily="2" charset="2"/>
                      </a:rPr>
                      <m:t>(</m:t>
                    </m:r>
                    <m:f>
                      <m:fPr>
                        <m:type m:val="lin"/>
                        <m:ctrlPr>
                          <a:rPr lang="en-GB" sz="1600" i="1">
                            <a:solidFill>
                              <a:prstClr val="black"/>
                            </a:solidFill>
                            <a:latin typeface="Cambria Math" panose="02040503050406030204" pitchFamily="18" charset="0"/>
                            <a:ea typeface="Cambria Math" panose="02040503050406030204" pitchFamily="18" charset="0"/>
                            <a:sym typeface="Wingdings" pitchFamily="2" charset="2"/>
                          </a:rPr>
                        </m:ctrlPr>
                      </m:fPr>
                      <m:num>
                        <m:r>
                          <a:rPr lang="en-GB" sz="1600" i="1">
                            <a:solidFill>
                              <a:prstClr val="black"/>
                            </a:solidFill>
                            <a:latin typeface="Cambria Math" panose="02040503050406030204" pitchFamily="18" charset="0"/>
                            <a:ea typeface="Cambria Math" panose="02040503050406030204" pitchFamily="18" charset="0"/>
                            <a:sym typeface="Wingdings" pitchFamily="2" charset="2"/>
                          </a:rPr>
                          <m:t>−7</m:t>
                        </m:r>
                        <m:r>
                          <a:rPr lang="en-GB" sz="1600" i="1">
                            <a:solidFill>
                              <a:prstClr val="black"/>
                            </a:solidFill>
                            <a:latin typeface="Cambria Math" panose="02040503050406030204" pitchFamily="18" charset="0"/>
                            <a:ea typeface="Cambria Math" panose="02040503050406030204" pitchFamily="18" charset="0"/>
                            <a:sym typeface="Wingdings" pitchFamily="2" charset="2"/>
                          </a:rPr>
                          <m:t>𝑋</m:t>
                        </m:r>
                      </m:num>
                      <m:den>
                        <m:r>
                          <a:rPr lang="en-GB" sz="1600" i="1">
                            <a:solidFill>
                              <a:prstClr val="black"/>
                            </a:solidFill>
                            <a:latin typeface="Cambria Math" panose="02040503050406030204" pitchFamily="18" charset="0"/>
                            <a:ea typeface="Cambria Math" panose="02040503050406030204" pitchFamily="18" charset="0"/>
                            <a:sym typeface="Wingdings" pitchFamily="2" charset="2"/>
                          </a:rPr>
                          <m:t>9</m:t>
                        </m:r>
                        <m:sSub>
                          <m:sSubPr>
                            <m:ctrlPr>
                              <a:rPr lang="en-GB" sz="1600" i="1">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600" i="1">
                                <a:solidFill>
                                  <a:prstClr val="black"/>
                                </a:solidFill>
                                <a:latin typeface="Cambria Math" panose="02040503050406030204" pitchFamily="18" charset="0"/>
                                <a:ea typeface="Cambria Math" panose="02040503050406030204" pitchFamily="18" charset="0"/>
                                <a:sym typeface="Wingdings" pitchFamily="2" charset="2"/>
                              </a:rPr>
                              <m:t>𝑋</m:t>
                            </m:r>
                          </m:e>
                          <m:sub>
                            <m:r>
                              <a:rPr lang="en-GB" sz="1600" i="1">
                                <a:solidFill>
                                  <a:prstClr val="black"/>
                                </a:solidFill>
                                <a:latin typeface="Cambria Math" panose="02040503050406030204" pitchFamily="18" charset="0"/>
                                <a:ea typeface="Cambria Math" panose="02040503050406030204" pitchFamily="18" charset="0"/>
                                <a:sym typeface="Wingdings" pitchFamily="2" charset="2"/>
                              </a:rPr>
                              <m:t>0</m:t>
                            </m:r>
                          </m:sub>
                        </m:sSub>
                      </m:den>
                    </m:f>
                    <m:r>
                      <a:rPr lang="en-US" sz="1600" b="0" i="0" noProof="0" smtClean="0">
                        <a:solidFill>
                          <a:prstClr val="black"/>
                        </a:solidFill>
                        <a:latin typeface="Cambria Math" panose="02040503050406030204" pitchFamily="18" charset="0"/>
                        <a:ea typeface="Cambria Math" panose="02040503050406030204" pitchFamily="18" charset="0"/>
                        <a:sym typeface="Wingdings" pitchFamily="2" charset="2"/>
                      </a:rPr>
                      <m:t>)</m:t>
                    </m:r>
                    <m:r>
                      <a:rPr lang="en-GB" sz="1600" i="0" noProof="0">
                        <a:solidFill>
                          <a:prstClr val="black"/>
                        </a:solidFill>
                        <a:latin typeface="Cambria Math" panose="02040503050406030204" pitchFamily="18" charset="0"/>
                        <a:ea typeface="Cambria Math" panose="02040503050406030204" pitchFamily="18" charset="0"/>
                        <a:sym typeface="Wingdings" pitchFamily="2" charset="2"/>
                      </a:rPr>
                      <m:t>≈</m:t>
                    </m:r>
                    <m:r>
                      <a:rPr lang="en-GB" sz="1600" i="1" noProof="0">
                        <a:solidFill>
                          <a:prstClr val="black"/>
                        </a:solidFill>
                        <a:latin typeface="Cambria Math" panose="02040503050406030204" pitchFamily="18" charset="0"/>
                        <a:ea typeface="Cambria Math" panose="02040503050406030204" pitchFamily="18" charset="0"/>
                        <a:sym typeface="Wingdings" pitchFamily="2" charset="2"/>
                      </a:rPr>
                      <m:t>32/69%</m:t>
                    </m:r>
                  </m:oMath>
                </a14:m>
                <a:r>
                  <a:rPr lang="en-GB" sz="1600" noProof="0" dirty="0">
                    <a:solidFill>
                      <a:prstClr val="black"/>
                    </a:solidFill>
                    <a:latin typeface="Helvetica" pitchFamily="2" charset="0"/>
                    <a:ea typeface="Helvetica Light" charset="0"/>
                    <a:cs typeface="Helvetica Light" charset="0"/>
                    <a:sym typeface="Wingdings" pitchFamily="2" charset="2"/>
                  </a:rPr>
                  <a:t> at </a:t>
                </a:r>
                <a14:m>
                  <m:oMath xmlns:m="http://schemas.openxmlformats.org/officeDocument/2006/math">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𝜂</m:t>
                    </m:r>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 </m:t>
                    </m:r>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m:t>
                    </m:r>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 </m:t>
                    </m:r>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0/1</m:t>
                    </m:r>
                  </m:oMath>
                </a14:m>
                <a:endParaRPr lang="en-GB" sz="1600" noProof="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6" name="TextBox 5">
                <a:extLst>
                  <a:ext uri="{FF2B5EF4-FFF2-40B4-BE49-F238E27FC236}">
                    <a16:creationId xmlns:a16="http://schemas.microsoft.com/office/drawing/2014/main" id="{0F52E92B-0677-AB08-774A-E253A87C0762}"/>
                  </a:ext>
                </a:extLst>
              </p:cNvPr>
              <p:cNvSpPr txBox="1">
                <a:spLocks noRot="1" noChangeAspect="1" noMove="1" noResize="1" noEditPoints="1" noAdjustHandles="1" noChangeArrowheads="1" noChangeShapeType="1" noTextEdit="1"/>
              </p:cNvSpPr>
              <p:nvPr/>
            </p:nvSpPr>
            <p:spPr>
              <a:xfrm>
                <a:off x="623284" y="1108786"/>
                <a:ext cx="11277771" cy="1660134"/>
              </a:xfrm>
              <a:prstGeom prst="rect">
                <a:avLst/>
              </a:prstGeom>
              <a:blipFill>
                <a:blip r:embed="rId7"/>
                <a:stretch>
                  <a:fillRect l="-225" t="-8397" b="-32824"/>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B16110E0-EE3A-9E41-0BF5-558EB6D8CB47}"/>
              </a:ext>
            </a:extLst>
          </p:cNvPr>
          <p:cNvSpPr txBox="1"/>
          <p:nvPr/>
        </p:nvSpPr>
        <p:spPr>
          <a:xfrm>
            <a:off x="639573" y="2936348"/>
            <a:ext cx="470828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3000"/>
              </a:spcBef>
              <a:spcAft>
                <a:spcPts val="0"/>
              </a:spcAft>
              <a:buClrTx/>
              <a:buSzTx/>
              <a:buFontTx/>
              <a:buNone/>
              <a:tabLst/>
              <a:defRPr/>
            </a:pPr>
            <a:r>
              <a:rPr kumimoji="0" lang="en-GB" sz="1400" b="0" i="0" u="none" strike="noStrike" kern="1200" cap="none" spc="0" normalizeH="0" baseline="0" noProof="0" dirty="0">
                <a:ln>
                  <a:noFill/>
                </a:ln>
                <a:solidFill>
                  <a:srgbClr val="0070C0"/>
                </a:solidFill>
                <a:effectLst/>
                <a:uLnTx/>
                <a:uFillTx/>
                <a:latin typeface="Helvetica" pitchFamily="2" charset="0"/>
                <a:ea typeface="Helvetica Light" charset="0"/>
                <a:cs typeface="Helvetica Light" charset="0"/>
                <a:sym typeface="Wingdings" pitchFamily="2" charset="2"/>
              </a:rPr>
              <a:t>Detailed photon energy calibration enables precise Higgs mass measurement </a:t>
            </a:r>
            <a:r>
              <a:rPr lang="en-GB" sz="1400" noProof="0" dirty="0">
                <a:solidFill>
                  <a:srgbClr val="0070C0"/>
                </a:solidFill>
                <a:latin typeface="Helvetica" pitchFamily="2" charset="0"/>
                <a:ea typeface="Helvetica Light" charset="0"/>
                <a:cs typeface="Helvetica Light" charset="0"/>
                <a:sym typeface="Wingdings" pitchFamily="2" charset="2"/>
              </a:rPr>
              <a:t>with</a:t>
            </a:r>
            <a:r>
              <a:rPr kumimoji="0" lang="en-GB" sz="1400" b="0" i="0" u="none" strike="noStrike" kern="1200" cap="none" spc="0" normalizeH="0" baseline="0" noProof="0" dirty="0">
                <a:ln>
                  <a:noFill/>
                </a:ln>
                <a:solidFill>
                  <a:srgbClr val="0070C0"/>
                </a:solidFill>
                <a:effectLst/>
                <a:uLnTx/>
                <a:uFillTx/>
                <a:latin typeface="Helvetica" pitchFamily="2" charset="0"/>
                <a:ea typeface="Helvetica Light" charset="0"/>
                <a:cs typeface="Helvetica Light" charset="0"/>
                <a:sym typeface="Wingdings" pitchFamily="2" charset="2"/>
              </a:rPr>
              <a:t> H → 𝛾𝛾 (0.09%)</a:t>
            </a:r>
          </a:p>
        </p:txBody>
      </p:sp>
      <p:sp>
        <p:nvSpPr>
          <p:cNvPr id="14" name="TextBox 13">
            <a:extLst>
              <a:ext uri="{FF2B5EF4-FFF2-40B4-BE49-F238E27FC236}">
                <a16:creationId xmlns:a16="http://schemas.microsoft.com/office/drawing/2014/main" id="{3AC45AC0-D45F-B120-306E-E64252DCD363}"/>
              </a:ext>
            </a:extLst>
          </p:cNvPr>
          <p:cNvSpPr txBox="1"/>
          <p:nvPr/>
        </p:nvSpPr>
        <p:spPr>
          <a:xfrm>
            <a:off x="3021480" y="3671944"/>
            <a:ext cx="1787525" cy="230832"/>
          </a:xfrm>
          <a:prstGeom prst="rect">
            <a:avLst/>
          </a:prstGeom>
          <a:noFill/>
        </p:spPr>
        <p:txBody>
          <a:bodyPr wrap="square">
            <a:spAutoFit/>
          </a:bodyPr>
          <a:lstStyle/>
          <a:p>
            <a:pPr algn="r"/>
            <a:r>
              <a:rPr kumimoji="0" lang="en-GB" sz="900" b="0" i="0" u="none" strike="noStrike" kern="1200" cap="none" spc="0" normalizeH="0" baseline="0" noProof="0" dirty="0">
                <a:ln>
                  <a:noFill/>
                </a:ln>
                <a:solidFill>
                  <a:srgbClr val="000000">
                    <a:lumMod val="50000"/>
                    <a:lumOff val="50000"/>
                  </a:srgbClr>
                </a:solidFill>
                <a:effectLst/>
                <a:uLnTx/>
                <a:uFillTx/>
                <a:latin typeface="Helvetica Light" pitchFamily="2" charset="0"/>
                <a:ea typeface="Helvetica Neue Medium" charset="0"/>
                <a:cs typeface="Helvetica Neue Medium" charset="0"/>
                <a:sym typeface="Wingdings" pitchFamily="2" charset="2"/>
                <a:hlinkClick r:id="rId8"/>
              </a:rPr>
              <a:t>arXiv:2309.05471</a:t>
            </a:r>
            <a:endParaRPr kumimoji="0" lang="en-GB" sz="900" b="0" i="0" u="none" strike="noStrike" kern="1200" cap="none" spc="0" normalizeH="0" baseline="0" noProof="0" dirty="0">
              <a:ln>
                <a:noFill/>
              </a:ln>
              <a:solidFill>
                <a:srgbClr val="000000">
                  <a:lumMod val="50000"/>
                  <a:lumOff val="50000"/>
                </a:srgbClr>
              </a:solidFill>
              <a:effectLst/>
              <a:uLnTx/>
              <a:uFillTx/>
              <a:latin typeface="Helvetica Light" pitchFamily="2" charset="0"/>
              <a:ea typeface="Helvetica Neue Medium" charset="0"/>
              <a:cs typeface="Helvetica Neue Medium" charset="0"/>
              <a:sym typeface="Wingdings" pitchFamily="2" charset="2"/>
            </a:endParaRPr>
          </a:p>
        </p:txBody>
      </p:sp>
    </p:spTree>
    <p:extLst>
      <p:ext uri="{BB962C8B-B14F-4D97-AF65-F5344CB8AC3E}">
        <p14:creationId xmlns:p14="http://schemas.microsoft.com/office/powerpoint/2010/main" val="32491829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A6D59-D9B2-CA9C-0C41-D29AD4E9D18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2E8E4E-77FC-03AB-14CE-7B504F8C1B2C}"/>
              </a:ext>
            </a:extLst>
          </p:cNvPr>
          <p:cNvSpPr>
            <a:spLocks noGrp="1"/>
          </p:cNvSpPr>
          <p:nvPr>
            <p:ph type="sldNum" sz="quarter" idx="4"/>
          </p:nvPr>
        </p:nvSpPr>
        <p:spPr/>
        <p:txBody>
          <a:bodyPr/>
          <a:lstStyle/>
          <a:p>
            <a:pPr>
              <a:defRPr/>
            </a:pPr>
            <a:fld id="{611C2F03-9E95-40C9-A99F-3C4F7EE8CF2A}" type="slidenum">
              <a:rPr lang="en-GB" noProof="0" smtClean="0"/>
              <a:pPr>
                <a:defRPr/>
              </a:pPr>
              <a:t>32</a:t>
            </a:fld>
            <a:endParaRPr lang="en-GB" noProof="0" dirty="0"/>
          </a:p>
        </p:txBody>
      </p:sp>
      <p:sp>
        <p:nvSpPr>
          <p:cNvPr id="3" name="TextBox 2">
            <a:extLst>
              <a:ext uri="{FF2B5EF4-FFF2-40B4-BE49-F238E27FC236}">
                <a16:creationId xmlns:a16="http://schemas.microsoft.com/office/drawing/2014/main" id="{B8A5804B-3296-97DC-D58A-419E5A009A3B}"/>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Precision objects enable precision measurements — Muon</a:t>
            </a:r>
            <a:endParaRPr lang="en-GB" sz="2800" noProof="0" dirty="0">
              <a:solidFill>
                <a:srgbClr val="0D7FBF"/>
              </a:solidFill>
              <a:latin typeface="Helvetica Light" pitchFamily="2" charset="0"/>
              <a:ea typeface="Trebuchet MS" pitchFamily="-84" charset="0"/>
              <a:cs typeface="Helvetica Light"/>
            </a:endParaRPr>
          </a:p>
        </p:txBody>
      </p:sp>
      <p:sp>
        <p:nvSpPr>
          <p:cNvPr id="6" name="TextBox 5">
            <a:extLst>
              <a:ext uri="{FF2B5EF4-FFF2-40B4-BE49-F238E27FC236}">
                <a16:creationId xmlns:a16="http://schemas.microsoft.com/office/drawing/2014/main" id="{A8759214-7F53-EE28-4CEE-705AD7F61D81}"/>
              </a:ext>
            </a:extLst>
          </p:cNvPr>
          <p:cNvSpPr txBox="1"/>
          <p:nvPr/>
        </p:nvSpPr>
        <p:spPr>
          <a:xfrm>
            <a:off x="623283" y="1876979"/>
            <a:ext cx="7966536" cy="523220"/>
          </a:xfrm>
          <a:prstGeom prst="rect">
            <a:avLst/>
          </a:prstGeom>
          <a:noFill/>
        </p:spPr>
        <p:txBody>
          <a:bodyPr wrap="square" rtlCol="0">
            <a:spAutoFit/>
          </a:bodyPr>
          <a:lstStyle/>
          <a:p>
            <a:pPr>
              <a:spcBef>
                <a:spcPts val="3000"/>
              </a:spcBef>
            </a:pPr>
            <a:r>
              <a:rPr lang="en-GB" sz="1400" noProof="0" dirty="0">
                <a:solidFill>
                  <a:srgbClr val="0070C0"/>
                </a:solidFill>
                <a:latin typeface="Helvetica" pitchFamily="2" charset="0"/>
                <a:ea typeface="Helvetica Light" charset="0"/>
                <a:cs typeface="Helvetica Light" charset="0"/>
                <a:sym typeface="Wingdings" pitchFamily="2" charset="2"/>
              </a:rPr>
              <a:t>Detailed muon momentum calibration (and much more!) enables precise W mass measurement (10 MeV (0.012%) precision, also find agreement with LEP Z mass within 4.8 MeV precision)</a:t>
            </a:r>
          </a:p>
        </p:txBody>
      </p:sp>
      <p:pic>
        <p:nvPicPr>
          <p:cNvPr id="12" name="Picture 11">
            <a:extLst>
              <a:ext uri="{FF2B5EF4-FFF2-40B4-BE49-F238E27FC236}">
                <a16:creationId xmlns:a16="http://schemas.microsoft.com/office/drawing/2014/main" id="{3E3243A8-67A6-38F4-C0B2-B8B070852C50}"/>
              </a:ext>
            </a:extLst>
          </p:cNvPr>
          <p:cNvPicPr>
            <a:picLocks noChangeAspect="1"/>
          </p:cNvPicPr>
          <p:nvPr/>
        </p:nvPicPr>
        <p:blipFill>
          <a:blip r:embed="rId2"/>
          <a:stretch>
            <a:fillRect/>
          </a:stretch>
        </p:blipFill>
        <p:spPr>
          <a:xfrm>
            <a:off x="7284528" y="2716476"/>
            <a:ext cx="4601093" cy="3095990"/>
          </a:xfrm>
          <a:prstGeom prst="rect">
            <a:avLst/>
          </a:prstGeom>
        </p:spPr>
      </p:pic>
      <p:sp>
        <p:nvSpPr>
          <p:cNvPr id="13" name="TextBox 12">
            <a:extLst>
              <a:ext uri="{FF2B5EF4-FFF2-40B4-BE49-F238E27FC236}">
                <a16:creationId xmlns:a16="http://schemas.microsoft.com/office/drawing/2014/main" id="{89FF95F2-D338-4E2B-1300-763AC243FDEF}"/>
              </a:ext>
            </a:extLst>
          </p:cNvPr>
          <p:cNvSpPr txBox="1"/>
          <p:nvPr/>
        </p:nvSpPr>
        <p:spPr>
          <a:xfrm>
            <a:off x="10098096" y="2754054"/>
            <a:ext cx="1787525" cy="230832"/>
          </a:xfrm>
          <a:prstGeom prst="rect">
            <a:avLst/>
          </a:prstGeom>
          <a:noFill/>
        </p:spPr>
        <p:txBody>
          <a:bodyPr wrap="square">
            <a:spAutoFit/>
          </a:bodyPr>
          <a:lstStyle/>
          <a:p>
            <a:pPr algn="r"/>
            <a:r>
              <a:rPr kumimoji="0" lang="en-GB" sz="900" b="0" i="0" u="none" strike="noStrike" kern="1200" cap="none" spc="0" normalizeH="0" baseline="0" noProof="0" dirty="0">
                <a:ln>
                  <a:noFill/>
                </a:ln>
                <a:solidFill>
                  <a:srgbClr val="000000">
                    <a:lumMod val="50000"/>
                    <a:lumOff val="50000"/>
                  </a:srgbClr>
                </a:solidFill>
                <a:effectLst/>
                <a:uLnTx/>
                <a:uFillTx/>
                <a:latin typeface="Helvetica Light" pitchFamily="2" charset="0"/>
                <a:ea typeface="Helvetica Neue Medium" charset="0"/>
                <a:cs typeface="Helvetica Neue Medium" charset="0"/>
                <a:sym typeface="Wingdings" pitchFamily="2" charset="2"/>
                <a:hlinkClick r:id="rId3"/>
              </a:rPr>
              <a:t>arXiv:2412.13872</a:t>
            </a:r>
            <a:endParaRPr kumimoji="0" lang="en-GB" sz="900" b="0" i="0" u="none" strike="noStrike" kern="1200" cap="none" spc="0" normalizeH="0" baseline="0" noProof="0" dirty="0">
              <a:ln>
                <a:noFill/>
              </a:ln>
              <a:solidFill>
                <a:srgbClr val="000000">
                  <a:lumMod val="50000"/>
                  <a:lumOff val="50000"/>
                </a:srgbClr>
              </a:solidFill>
              <a:effectLst/>
              <a:uLnTx/>
              <a:uFillTx/>
              <a:latin typeface="Helvetica Light" pitchFamily="2" charset="0"/>
              <a:ea typeface="Helvetica Neue Medium" charset="0"/>
              <a:cs typeface="Helvetica Neue Medium" charset="0"/>
              <a:sym typeface="Wingdings" pitchFamily="2" charset="2"/>
            </a:endParaRPr>
          </a:p>
        </p:txBody>
      </p:sp>
      <p:pic>
        <p:nvPicPr>
          <p:cNvPr id="16" name="Picture 15">
            <a:extLst>
              <a:ext uri="{FF2B5EF4-FFF2-40B4-BE49-F238E27FC236}">
                <a16:creationId xmlns:a16="http://schemas.microsoft.com/office/drawing/2014/main" id="{291BD428-38C3-DCCB-41B3-7DD5384039AE}"/>
              </a:ext>
            </a:extLst>
          </p:cNvPr>
          <p:cNvPicPr>
            <a:picLocks noChangeAspect="1"/>
          </p:cNvPicPr>
          <p:nvPr/>
        </p:nvPicPr>
        <p:blipFill>
          <a:blip r:embed="rId4"/>
          <a:srcRect t="5881"/>
          <a:stretch>
            <a:fillRect/>
          </a:stretch>
        </p:blipFill>
        <p:spPr>
          <a:xfrm>
            <a:off x="273666" y="2759802"/>
            <a:ext cx="3567487" cy="3357697"/>
          </a:xfrm>
          <a:prstGeom prst="rect">
            <a:avLst/>
          </a:prstGeom>
        </p:spPr>
      </p:pic>
      <p:pic>
        <p:nvPicPr>
          <p:cNvPr id="9" name="Picture 8">
            <a:extLst>
              <a:ext uri="{FF2B5EF4-FFF2-40B4-BE49-F238E27FC236}">
                <a16:creationId xmlns:a16="http://schemas.microsoft.com/office/drawing/2014/main" id="{E521B02E-AD77-8A78-0095-5A43E4E113D3}"/>
              </a:ext>
            </a:extLst>
          </p:cNvPr>
          <p:cNvPicPr>
            <a:picLocks noChangeAspect="1"/>
          </p:cNvPicPr>
          <p:nvPr/>
        </p:nvPicPr>
        <p:blipFill>
          <a:blip r:embed="rId5">
            <a:alphaModFix/>
          </a:blip>
          <a:stretch>
            <a:fillRect/>
          </a:stretch>
        </p:blipFill>
        <p:spPr>
          <a:xfrm>
            <a:off x="3704300" y="2783595"/>
            <a:ext cx="3376149" cy="3316831"/>
          </a:xfrm>
          <a:prstGeom prst="rect">
            <a:avLst/>
          </a:prstGeom>
        </p:spPr>
      </p:pic>
      <p:sp>
        <p:nvSpPr>
          <p:cNvPr id="18" name="TextBox 17">
            <a:extLst>
              <a:ext uri="{FF2B5EF4-FFF2-40B4-BE49-F238E27FC236}">
                <a16:creationId xmlns:a16="http://schemas.microsoft.com/office/drawing/2014/main" id="{EA0A5430-EA1A-512A-9AEC-CC9121BBCE0F}"/>
              </a:ext>
            </a:extLst>
          </p:cNvPr>
          <p:cNvSpPr txBox="1"/>
          <p:nvPr/>
        </p:nvSpPr>
        <p:spPr>
          <a:xfrm>
            <a:off x="667287" y="3816874"/>
            <a:ext cx="593725" cy="261610"/>
          </a:xfrm>
          <a:prstGeom prst="rect">
            <a:avLst/>
          </a:prstGeom>
          <a:noFill/>
        </p:spPr>
        <p:txBody>
          <a:bodyPr wrap="square">
            <a:spAutoFit/>
          </a:bodyPr>
          <a:lstStyle/>
          <a:p>
            <a:r>
              <a:rPr lang="en-GB" sz="1100" noProof="0" dirty="0" err="1">
                <a:solidFill>
                  <a:prstClr val="black"/>
                </a:solidFill>
                <a:latin typeface="Helvetica" pitchFamily="2" charset="0"/>
                <a:ea typeface="Helvetica Light" charset="0"/>
                <a:cs typeface="Helvetica Light" charset="0"/>
                <a:sym typeface="Wingdings" pitchFamily="2" charset="2"/>
              </a:rPr>
              <a:t>η</a:t>
            </a:r>
            <a:r>
              <a:rPr lang="en-GB" sz="1100" baseline="30000" noProof="0" dirty="0" err="1">
                <a:solidFill>
                  <a:prstClr val="black"/>
                </a:solidFill>
                <a:latin typeface="Helvetica" pitchFamily="2" charset="0"/>
                <a:ea typeface="Helvetica Light" charset="0"/>
                <a:cs typeface="Helvetica Light" charset="0"/>
                <a:sym typeface="Wingdings" pitchFamily="2" charset="2"/>
              </a:rPr>
              <a:t>μ</a:t>
            </a:r>
            <a:endParaRPr lang="en-GB" sz="1100" noProof="0"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2616317-8863-AA86-1251-B868C86E714D}"/>
                  </a:ext>
                </a:extLst>
              </p:cNvPr>
              <p:cNvSpPr txBox="1"/>
              <p:nvPr/>
            </p:nvSpPr>
            <p:spPr>
              <a:xfrm>
                <a:off x="623284" y="1108786"/>
                <a:ext cx="10682025" cy="584775"/>
              </a:xfrm>
              <a:prstGeom prst="rect">
                <a:avLst/>
              </a:prstGeom>
              <a:noFill/>
            </p:spPr>
            <p:txBody>
              <a:bodyPr wrap="square" rtlCol="0">
                <a:spAutoFit/>
              </a:bodyPr>
              <a:lstStyle/>
              <a:p>
                <a:pPr>
                  <a:spcBef>
                    <a:spcPts val="1100"/>
                  </a:spcBef>
                </a:pPr>
                <a:r>
                  <a:rPr lang="en-GB" sz="1600" b="1" noProof="0" dirty="0">
                    <a:solidFill>
                      <a:prstClr val="black"/>
                    </a:solidFill>
                    <a:latin typeface="Helvetica" pitchFamily="2" charset="0"/>
                    <a:ea typeface="Helvetica Light" charset="0"/>
                    <a:cs typeface="Helvetica Light" charset="0"/>
                    <a:sym typeface="Wingdings" pitchFamily="2" charset="2"/>
                  </a:rPr>
                  <a:t>Muon</a:t>
                </a:r>
                <a:r>
                  <a:rPr lang="en-GB" sz="1600" noProof="0" dirty="0">
                    <a:solidFill>
                      <a:prstClr val="black"/>
                    </a:solidFill>
                    <a:latin typeface="Helvetica" pitchFamily="2" charset="0"/>
                    <a:ea typeface="Helvetica Light" charset="0"/>
                    <a:cs typeface="Helvetica Light" charset="0"/>
                    <a:sym typeface="Wingdings" pitchFamily="2" charset="2"/>
                  </a:rPr>
                  <a:t>: isolated track in inner detector and muon system, combined momentum reconstruction (despite MIP, looses ~3–5 GeV in calorimeter through </a:t>
                </a:r>
                <a14:m>
                  <m:oMath xmlns:m="http://schemas.openxmlformats.org/officeDocument/2006/math">
                    <m:r>
                      <a:rPr lang="en-GB" sz="1600" i="1" noProof="0" dirty="0" smtClean="0">
                        <a:solidFill>
                          <a:prstClr val="black"/>
                        </a:solidFill>
                        <a:latin typeface="Cambria Math" panose="02040503050406030204" pitchFamily="18" charset="0"/>
                        <a:ea typeface="Helvetica Light" charset="0"/>
                        <a:cs typeface="Helvetica Light" charset="0"/>
                        <a:sym typeface="Wingdings" pitchFamily="2" charset="2"/>
                      </a:rPr>
                      <m:t>𝑑𝐸</m:t>
                    </m:r>
                    <m:r>
                      <a:rPr lang="en-GB" sz="1600" i="1" noProof="0" dirty="0">
                        <a:solidFill>
                          <a:prstClr val="black"/>
                        </a:solidFill>
                        <a:latin typeface="Cambria Math" panose="02040503050406030204" pitchFamily="18" charset="0"/>
                        <a:ea typeface="Helvetica Light" charset="0"/>
                        <a:cs typeface="Helvetica Light" charset="0"/>
                        <a:sym typeface="Wingdings" pitchFamily="2" charset="2"/>
                      </a:rPr>
                      <m:t>/</m:t>
                    </m:r>
                    <m:r>
                      <a:rPr lang="en-GB" sz="1600" i="1" noProof="0" dirty="0">
                        <a:solidFill>
                          <a:prstClr val="black"/>
                        </a:solidFill>
                        <a:latin typeface="Cambria Math" panose="02040503050406030204" pitchFamily="18" charset="0"/>
                        <a:ea typeface="Helvetica Light" charset="0"/>
                        <a:cs typeface="Helvetica Light" charset="0"/>
                        <a:sym typeface="Wingdings" pitchFamily="2" charset="2"/>
                      </a:rPr>
                      <m:t>𝑑𝑥</m:t>
                    </m:r>
                  </m:oMath>
                </a14:m>
                <a:r>
                  <a:rPr lang="en-GB" sz="1600" noProof="0" dirty="0">
                    <a:solidFill>
                      <a:prstClr val="black"/>
                    </a:solidFill>
                    <a:latin typeface="Helvetica" pitchFamily="2" charset="0"/>
                    <a:ea typeface="Helvetica Light" charset="0"/>
                    <a:cs typeface="Helvetica Light" charset="0"/>
                    <a:sym typeface="Wingdings" pitchFamily="2" charset="2"/>
                  </a:rPr>
                  <a:t>), calibrated with Z, </a:t>
                </a:r>
                <a:r>
                  <a:rPr lang="en-GB" sz="1600" noProof="0" dirty="0" err="1">
                    <a:solidFill>
                      <a:prstClr val="black"/>
                    </a:solidFill>
                    <a:latin typeface="Helvetica" pitchFamily="2" charset="0"/>
                    <a:ea typeface="Helvetica Light" charset="0"/>
                    <a:cs typeface="Helvetica Light" charset="0"/>
                    <a:sym typeface="Wingdings" pitchFamily="2" charset="2"/>
                  </a:rPr>
                  <a:t>ϒ</a:t>
                </a:r>
                <a:r>
                  <a:rPr lang="en-GB" sz="1600" noProof="0" dirty="0">
                    <a:solidFill>
                      <a:prstClr val="black"/>
                    </a:solidFill>
                    <a:latin typeface="Helvetica" pitchFamily="2" charset="0"/>
                    <a:ea typeface="Helvetica Light" charset="0"/>
                    <a:cs typeface="Helvetica Light" charset="0"/>
                    <a:sym typeface="Wingdings" pitchFamily="2" charset="2"/>
                  </a:rPr>
                  <a:t>, J/𝜓 </a:t>
                </a:r>
                <a:r>
                  <a:rPr lang="en-GB" sz="1600" noProof="0" dirty="0">
                    <a:solidFill>
                      <a:prstClr val="black"/>
                    </a:solidFill>
                    <a:latin typeface="Symbol" pitchFamily="2" charset="2"/>
                    <a:ea typeface="Helvetica Light" charset="0"/>
                    <a:cs typeface="Helvetica Light" charset="0"/>
                    <a:sym typeface="Wingdings" pitchFamily="2" charset="2"/>
                  </a:rPr>
                  <a:t>®</a:t>
                </a:r>
                <a:r>
                  <a:rPr lang="en-GB" sz="1600" noProof="0" dirty="0">
                    <a:solidFill>
                      <a:prstClr val="black"/>
                    </a:solidFill>
                    <a:latin typeface="Helvetica" pitchFamily="2" charset="0"/>
                    <a:ea typeface="Helvetica Light" charset="0"/>
                    <a:cs typeface="Helvetica Light" charset="0"/>
                    <a:sym typeface="Wingdings" pitchFamily="2" charset="2"/>
                  </a:rPr>
                  <a:t> </a:t>
                </a:r>
                <a:r>
                  <a:rPr lang="en-GB" sz="1600" noProof="0" dirty="0" err="1">
                    <a:solidFill>
                      <a:prstClr val="black"/>
                    </a:solidFill>
                    <a:latin typeface="Helvetica" pitchFamily="2" charset="0"/>
                    <a:ea typeface="Helvetica Light" charset="0"/>
                    <a:cs typeface="Helvetica Light" charset="0"/>
                    <a:sym typeface="Wingdings" pitchFamily="2" charset="2"/>
                  </a:rPr>
                  <a:t>μμ</a:t>
                </a:r>
                <a:r>
                  <a:rPr lang="en-GB" sz="1600" noProof="0" dirty="0">
                    <a:solidFill>
                      <a:prstClr val="black"/>
                    </a:solidFill>
                    <a:latin typeface="Helvetica" pitchFamily="2" charset="0"/>
                    <a:ea typeface="Helvetica Light" charset="0"/>
                    <a:cs typeface="Helvetica Light" charset="0"/>
                    <a:sym typeface="Wingdings" pitchFamily="2" charset="2"/>
                  </a:rPr>
                  <a:t>, requires accurate detector alignment</a:t>
                </a:r>
              </a:p>
            </p:txBody>
          </p:sp>
        </mc:Choice>
        <mc:Fallback xmlns="">
          <p:sp>
            <p:nvSpPr>
              <p:cNvPr id="5" name="TextBox 4">
                <a:extLst>
                  <a:ext uri="{FF2B5EF4-FFF2-40B4-BE49-F238E27FC236}">
                    <a16:creationId xmlns:a16="http://schemas.microsoft.com/office/drawing/2014/main" id="{42616317-8863-AA86-1251-B868C86E714D}"/>
                  </a:ext>
                </a:extLst>
              </p:cNvPr>
              <p:cNvSpPr txBox="1">
                <a:spLocks noRot="1" noChangeAspect="1" noMove="1" noResize="1" noEditPoints="1" noAdjustHandles="1" noChangeArrowheads="1" noChangeShapeType="1" noTextEdit="1"/>
              </p:cNvSpPr>
              <p:nvPr/>
            </p:nvSpPr>
            <p:spPr>
              <a:xfrm>
                <a:off x="623284" y="1108786"/>
                <a:ext cx="10682025" cy="584775"/>
              </a:xfrm>
              <a:prstGeom prst="rect">
                <a:avLst/>
              </a:prstGeom>
              <a:blipFill>
                <a:blip r:embed="rId6"/>
                <a:stretch>
                  <a:fillRect l="-237" t="-4255" b="-10638"/>
                </a:stretch>
              </a:blipFill>
            </p:spPr>
            <p:txBody>
              <a:bodyPr/>
              <a:lstStyle/>
              <a:p>
                <a:r>
                  <a:rPr lang="en-GB">
                    <a:noFill/>
                  </a:rPr>
                  <a:t> </a:t>
                </a:r>
              </a:p>
            </p:txBody>
          </p:sp>
        </mc:Fallback>
      </mc:AlternateContent>
    </p:spTree>
    <p:extLst>
      <p:ext uri="{BB962C8B-B14F-4D97-AF65-F5344CB8AC3E}">
        <p14:creationId xmlns:p14="http://schemas.microsoft.com/office/powerpoint/2010/main" val="2421441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C621E-BB0A-0C16-D2F6-105B0A06E64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7D95C0-F5AB-AD57-BEA9-D226DDCB95C3}"/>
              </a:ext>
            </a:extLst>
          </p:cNvPr>
          <p:cNvSpPr>
            <a:spLocks noGrp="1"/>
          </p:cNvSpPr>
          <p:nvPr>
            <p:ph type="sldNum" sz="quarter" idx="4"/>
          </p:nvPr>
        </p:nvSpPr>
        <p:spPr/>
        <p:txBody>
          <a:bodyPr/>
          <a:lstStyle/>
          <a:p>
            <a:pPr>
              <a:defRPr/>
            </a:pPr>
            <a:fld id="{611C2F03-9E95-40C9-A99F-3C4F7EE8CF2A}" type="slidenum">
              <a:rPr lang="en-GB" noProof="0" smtClean="0"/>
              <a:pPr>
                <a:defRPr/>
              </a:pPr>
              <a:t>33</a:t>
            </a:fld>
            <a:endParaRPr lang="en-GB" noProof="0" dirty="0"/>
          </a:p>
        </p:txBody>
      </p:sp>
      <p:sp>
        <p:nvSpPr>
          <p:cNvPr id="4" name="TextBox 3">
            <a:extLst>
              <a:ext uri="{FF2B5EF4-FFF2-40B4-BE49-F238E27FC236}">
                <a16:creationId xmlns:a16="http://schemas.microsoft.com/office/drawing/2014/main" id="{C3CD25BC-B666-22E7-A848-AB8C1D5BB4EB}"/>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Precision objects enable precision measurements — Jet</a:t>
            </a:r>
            <a:endParaRPr lang="en-GB" sz="2800" noProof="0" dirty="0">
              <a:solidFill>
                <a:srgbClr val="0D7FBF"/>
              </a:solidFill>
              <a:latin typeface="Helvetica Light" pitchFamily="2" charset="0"/>
              <a:ea typeface="Trebuchet MS" pitchFamily="-84" charset="0"/>
              <a:cs typeface="Helvetica Light"/>
            </a:endParaRPr>
          </a:p>
        </p:txBody>
      </p:sp>
      <p:sp>
        <p:nvSpPr>
          <p:cNvPr id="3" name="TextBox 2">
            <a:extLst>
              <a:ext uri="{FF2B5EF4-FFF2-40B4-BE49-F238E27FC236}">
                <a16:creationId xmlns:a16="http://schemas.microsoft.com/office/drawing/2014/main" id="{3FC417CA-DCF4-7E60-F82E-E7D3A48D83D6}"/>
              </a:ext>
            </a:extLst>
          </p:cNvPr>
          <p:cNvSpPr txBox="1"/>
          <p:nvPr/>
        </p:nvSpPr>
        <p:spPr>
          <a:xfrm>
            <a:off x="623284" y="1108786"/>
            <a:ext cx="11568716" cy="661720"/>
          </a:xfrm>
          <a:prstGeom prst="rect">
            <a:avLst/>
          </a:prstGeom>
          <a:noFill/>
        </p:spPr>
        <p:txBody>
          <a:bodyPr wrap="square" rtlCol="0">
            <a:spAutoFit/>
          </a:bodyPr>
          <a:lstStyle/>
          <a:p>
            <a:pPr>
              <a:spcBef>
                <a:spcPts val="1100"/>
              </a:spcBef>
            </a:pPr>
            <a:r>
              <a:rPr lang="en-GB" sz="1600" b="1" noProof="0" dirty="0">
                <a:solidFill>
                  <a:prstClr val="black"/>
                </a:solidFill>
                <a:latin typeface="Helvetica" pitchFamily="2" charset="0"/>
                <a:ea typeface="Helvetica Light" charset="0"/>
                <a:cs typeface="Helvetica Light" charset="0"/>
                <a:sym typeface="Wingdings" pitchFamily="2" charset="2"/>
              </a:rPr>
              <a:t>A Jet is an experimentally defined</a:t>
            </a:r>
            <a:r>
              <a:rPr lang="en-GB" sz="1600" noProof="0" dirty="0">
                <a:solidFill>
                  <a:prstClr val="black"/>
                </a:solidFill>
                <a:latin typeface="Helvetica" pitchFamily="2" charset="0"/>
                <a:ea typeface="Helvetica Light" charset="0"/>
                <a:cs typeface="Helvetica Light" charset="0"/>
                <a:sym typeface="Wingdings" pitchFamily="2" charset="2"/>
              </a:rPr>
              <a:t>, collimated spray of hadrons initiated by an energetic quark or gluon</a:t>
            </a:r>
          </a:p>
          <a:p>
            <a:pPr>
              <a:spcBef>
                <a:spcPts val="600"/>
              </a:spcBef>
            </a:pPr>
            <a:r>
              <a:rPr lang="en-GB" sz="1600" noProof="0" dirty="0">
                <a:latin typeface="Helvetica" pitchFamily="2" charset="0"/>
                <a:ea typeface="Helvetica Light" charset="0"/>
                <a:cs typeface="Helvetica Light" charset="0"/>
                <a:sym typeface="Wingdings" pitchFamily="2" charset="2"/>
              </a:rPr>
              <a:t>QCD radiation builds the shower; colour confinement turns it into hadrons; a jet algorithm makes it measurable</a:t>
            </a:r>
          </a:p>
        </p:txBody>
      </p:sp>
      <p:sp>
        <p:nvSpPr>
          <p:cNvPr id="8" name="stage-1-title">
            <a:extLst>
              <a:ext uri="{FF2B5EF4-FFF2-40B4-BE49-F238E27FC236}">
                <a16:creationId xmlns:a16="http://schemas.microsoft.com/office/drawing/2014/main" id="{46791E6B-72E8-099A-D94D-F3F534EA3A3E}"/>
              </a:ext>
            </a:extLst>
          </p:cNvPr>
          <p:cNvSpPr>
            <a:spLocks noGrp="1"/>
          </p:cNvSpPr>
          <p:nvPr/>
        </p:nvSpPr>
        <p:spPr>
          <a:xfrm>
            <a:off x="894486" y="1943270"/>
            <a:ext cx="2000250" cy="285750"/>
          </a:xfrm>
          <a:prstGeom prst="rect">
            <a:avLst/>
          </a:prstGeom>
          <a:noFill/>
          <a:ln w="0">
            <a:noFill/>
            <a:prstDash val="solid"/>
          </a:ln>
        </p:spPr>
        <p:txBody>
          <a:bodyPr lIns="0" tIns="0" rIns="0" bIns="0" anchor="t">
            <a:normAutofit/>
          </a:bodyPr>
          <a:lstStyle/>
          <a:p>
            <a:pPr>
              <a:lnSpc>
                <a:spcPct val="100000"/>
              </a:lnSpc>
              <a:buNone/>
              <a:defRPr sz="1500" b="1" i="0">
                <a:solidFill>
                  <a:srgbClr val="111111"/>
                </a:solidFill>
                <a:latin typeface="Arial"/>
                <a:ea typeface="Arial"/>
                <a:cs typeface="Arial"/>
              </a:defRPr>
            </a:pPr>
            <a:r>
              <a:rPr lang="en-GB" sz="1600" b="1" i="0" noProof="0" dirty="0">
                <a:solidFill>
                  <a:srgbClr val="111111"/>
                </a:solidFill>
                <a:latin typeface="Helvetica" pitchFamily="2" charset="0"/>
                <a:ea typeface="Arial"/>
                <a:cs typeface="Arial"/>
              </a:rPr>
              <a:t>1</a:t>
            </a:r>
            <a:r>
              <a:rPr lang="en-GB" sz="1600" b="1" noProof="0" dirty="0">
                <a:solidFill>
                  <a:srgbClr val="111111"/>
                </a:solidFill>
                <a:latin typeface="Helvetica" pitchFamily="2" charset="0"/>
                <a:ea typeface="Arial"/>
                <a:cs typeface="Arial"/>
              </a:rPr>
              <a:t>.</a:t>
            </a:r>
            <a:r>
              <a:rPr lang="en-GB" sz="1600" b="1" i="0" noProof="0" dirty="0">
                <a:solidFill>
                  <a:srgbClr val="111111"/>
                </a:solidFill>
                <a:latin typeface="Helvetica" pitchFamily="2" charset="0"/>
                <a:ea typeface="Arial"/>
                <a:cs typeface="Arial"/>
              </a:rPr>
              <a:t> Hard process</a:t>
            </a:r>
          </a:p>
        </p:txBody>
      </p:sp>
      <p:sp>
        <p:nvSpPr>
          <p:cNvPr id="9" name="stage-2-title">
            <a:extLst>
              <a:ext uri="{FF2B5EF4-FFF2-40B4-BE49-F238E27FC236}">
                <a16:creationId xmlns:a16="http://schemas.microsoft.com/office/drawing/2014/main" id="{6281EA30-281D-3F9C-FFE2-B9D162FCC9D0}"/>
              </a:ext>
            </a:extLst>
          </p:cNvPr>
          <p:cNvSpPr>
            <a:spLocks noGrp="1"/>
          </p:cNvSpPr>
          <p:nvPr/>
        </p:nvSpPr>
        <p:spPr>
          <a:xfrm>
            <a:off x="3567112" y="1939948"/>
            <a:ext cx="2000250" cy="285750"/>
          </a:xfrm>
          <a:prstGeom prst="rect">
            <a:avLst/>
          </a:prstGeom>
          <a:noFill/>
          <a:ln w="0">
            <a:noFill/>
            <a:prstDash val="solid"/>
          </a:ln>
        </p:spPr>
        <p:txBody>
          <a:bodyPr lIns="0" tIns="0" rIns="0" bIns="0" anchor="t">
            <a:normAutofit/>
          </a:bodyPr>
          <a:lstStyle/>
          <a:p>
            <a:pPr>
              <a:lnSpc>
                <a:spcPct val="100000"/>
              </a:lnSpc>
              <a:buNone/>
              <a:defRPr sz="1500" b="1" i="0">
                <a:solidFill>
                  <a:srgbClr val="0B78BC"/>
                </a:solidFill>
                <a:latin typeface="Arial"/>
                <a:ea typeface="Arial"/>
                <a:cs typeface="Arial"/>
              </a:defRPr>
            </a:pPr>
            <a:r>
              <a:rPr lang="en-GB" sz="1600" b="1" i="0" noProof="0" dirty="0">
                <a:solidFill>
                  <a:srgbClr val="0B78BC"/>
                </a:solidFill>
                <a:latin typeface="Helvetica" pitchFamily="2" charset="0"/>
                <a:ea typeface="Arial"/>
                <a:cs typeface="Arial"/>
              </a:rPr>
              <a:t>2</a:t>
            </a:r>
            <a:r>
              <a:rPr lang="en-GB" sz="1600" b="1" noProof="0" dirty="0">
                <a:solidFill>
                  <a:srgbClr val="0B78BC"/>
                </a:solidFill>
                <a:latin typeface="Helvetica" pitchFamily="2" charset="0"/>
                <a:ea typeface="Arial"/>
                <a:cs typeface="Arial"/>
              </a:rPr>
              <a:t>.</a:t>
            </a:r>
            <a:r>
              <a:rPr lang="en-GB" sz="1600" b="1" i="0" noProof="0" dirty="0">
                <a:solidFill>
                  <a:srgbClr val="0B78BC"/>
                </a:solidFill>
                <a:latin typeface="Helvetica" pitchFamily="2" charset="0"/>
                <a:ea typeface="Arial"/>
                <a:cs typeface="Arial"/>
              </a:rPr>
              <a:t> Parton shower</a:t>
            </a:r>
          </a:p>
        </p:txBody>
      </p:sp>
      <p:sp>
        <p:nvSpPr>
          <p:cNvPr id="10" name="stage-3-title">
            <a:extLst>
              <a:ext uri="{FF2B5EF4-FFF2-40B4-BE49-F238E27FC236}">
                <a16:creationId xmlns:a16="http://schemas.microsoft.com/office/drawing/2014/main" id="{F135BDE7-ED57-5C84-145E-319019D12E8A}"/>
              </a:ext>
            </a:extLst>
          </p:cNvPr>
          <p:cNvSpPr>
            <a:spLocks noGrp="1"/>
          </p:cNvSpPr>
          <p:nvPr/>
        </p:nvSpPr>
        <p:spPr>
          <a:xfrm>
            <a:off x="6334125" y="1954355"/>
            <a:ext cx="2000250" cy="285750"/>
          </a:xfrm>
          <a:prstGeom prst="rect">
            <a:avLst/>
          </a:prstGeom>
          <a:noFill/>
          <a:ln w="0">
            <a:noFill/>
            <a:prstDash val="solid"/>
          </a:ln>
        </p:spPr>
        <p:txBody>
          <a:bodyPr lIns="0" tIns="0" rIns="0" bIns="0" anchor="t">
            <a:normAutofit/>
          </a:bodyPr>
          <a:lstStyle/>
          <a:p>
            <a:pPr>
              <a:lnSpc>
                <a:spcPct val="100000"/>
              </a:lnSpc>
              <a:buNone/>
              <a:defRPr sz="1500" b="1" i="0">
                <a:solidFill>
                  <a:srgbClr val="E67E22"/>
                </a:solidFill>
                <a:latin typeface="Arial"/>
                <a:ea typeface="Arial"/>
                <a:cs typeface="Arial"/>
              </a:defRPr>
            </a:pPr>
            <a:r>
              <a:rPr lang="en-GB" sz="1600" b="1" i="0" noProof="0" dirty="0">
                <a:solidFill>
                  <a:srgbClr val="E67E22"/>
                </a:solidFill>
                <a:latin typeface="Helvetica" pitchFamily="2" charset="0"/>
                <a:ea typeface="Arial"/>
                <a:cs typeface="Arial"/>
              </a:rPr>
              <a:t>3. </a:t>
            </a:r>
            <a:r>
              <a:rPr lang="en-GB" sz="1600" b="1" i="0" noProof="0" dirty="0" err="1">
                <a:solidFill>
                  <a:srgbClr val="E67E22"/>
                </a:solidFill>
                <a:latin typeface="Helvetica" pitchFamily="2" charset="0"/>
                <a:ea typeface="Arial"/>
                <a:cs typeface="Arial"/>
              </a:rPr>
              <a:t>Hadronisation</a:t>
            </a:r>
            <a:endParaRPr lang="en-GB" sz="1600" b="1" i="0" noProof="0" dirty="0">
              <a:solidFill>
                <a:srgbClr val="E67E22"/>
              </a:solidFill>
              <a:latin typeface="Helvetica" pitchFamily="2" charset="0"/>
              <a:ea typeface="Arial"/>
              <a:cs typeface="Arial"/>
            </a:endParaRPr>
          </a:p>
        </p:txBody>
      </p:sp>
      <p:sp>
        <p:nvSpPr>
          <p:cNvPr id="11" name="stage-4-title">
            <a:extLst>
              <a:ext uri="{FF2B5EF4-FFF2-40B4-BE49-F238E27FC236}">
                <a16:creationId xmlns:a16="http://schemas.microsoft.com/office/drawing/2014/main" id="{1B03C3DD-A9E2-7C1E-3D9E-BDCD6CB0AF3B}"/>
              </a:ext>
            </a:extLst>
          </p:cNvPr>
          <p:cNvSpPr>
            <a:spLocks noGrp="1"/>
          </p:cNvSpPr>
          <p:nvPr/>
        </p:nvSpPr>
        <p:spPr>
          <a:xfrm>
            <a:off x="9086848" y="1954355"/>
            <a:ext cx="2000250" cy="285750"/>
          </a:xfrm>
          <a:prstGeom prst="rect">
            <a:avLst/>
          </a:prstGeom>
          <a:noFill/>
          <a:ln w="0">
            <a:noFill/>
            <a:prstDash val="solid"/>
          </a:ln>
        </p:spPr>
        <p:txBody>
          <a:bodyPr lIns="0" tIns="0" rIns="0" bIns="0" anchor="t">
            <a:normAutofit/>
          </a:bodyPr>
          <a:lstStyle/>
          <a:p>
            <a:pPr>
              <a:lnSpc>
                <a:spcPct val="100000"/>
              </a:lnSpc>
              <a:buNone/>
              <a:defRPr sz="1500" b="1" i="0">
                <a:solidFill>
                  <a:srgbClr val="075E98"/>
                </a:solidFill>
                <a:latin typeface="Arial"/>
                <a:ea typeface="Arial"/>
                <a:cs typeface="Arial"/>
              </a:defRPr>
            </a:pPr>
            <a:r>
              <a:rPr lang="en-GB" sz="1600" b="1" i="0" noProof="0" dirty="0">
                <a:solidFill>
                  <a:srgbClr val="075E98"/>
                </a:solidFill>
                <a:latin typeface="Helvetica" pitchFamily="2" charset="0"/>
                <a:ea typeface="Arial"/>
                <a:cs typeface="Arial"/>
              </a:rPr>
              <a:t>4. Jet clustering</a:t>
            </a:r>
          </a:p>
        </p:txBody>
      </p:sp>
      <p:sp>
        <p:nvSpPr>
          <p:cNvPr id="12" name="Right Arrow 11">
            <a:extLst>
              <a:ext uri="{FF2B5EF4-FFF2-40B4-BE49-F238E27FC236}">
                <a16:creationId xmlns:a16="http://schemas.microsoft.com/office/drawing/2014/main" id="{0578BED6-8380-8B65-027A-4040C9A44699}"/>
              </a:ext>
            </a:extLst>
          </p:cNvPr>
          <p:cNvSpPr>
            <a:spLocks noGrp="1"/>
          </p:cNvSpPr>
          <p:nvPr/>
        </p:nvSpPr>
        <p:spPr>
          <a:xfrm>
            <a:off x="2656621" y="3204070"/>
            <a:ext cx="381000" cy="209550"/>
          </a:xfrm>
          <a:prstGeom prst="rightArrow">
            <a:avLst/>
          </a:prstGeom>
          <a:solidFill>
            <a:srgbClr val="EAF5FB"/>
          </a:solidFill>
          <a:ln w="9525">
            <a:solidFill>
              <a:srgbClr val="75B9DD"/>
            </a:solidFill>
            <a:prstDash val="solid"/>
          </a:ln>
        </p:spPr>
        <p:txBody>
          <a:bodyPr/>
          <a:lstStyle/>
          <a:p>
            <a:endParaRPr lang="en-GB" noProof="0" dirty="0">
              <a:latin typeface="Helvetica" pitchFamily="2" charset="0"/>
            </a:endParaRPr>
          </a:p>
        </p:txBody>
      </p:sp>
      <p:sp>
        <p:nvSpPr>
          <p:cNvPr id="30" name="Rectangle 29">
            <a:extLst>
              <a:ext uri="{FF2B5EF4-FFF2-40B4-BE49-F238E27FC236}">
                <a16:creationId xmlns:a16="http://schemas.microsoft.com/office/drawing/2014/main" id="{418037D0-7336-C526-E2C5-3D3353213424}"/>
              </a:ext>
            </a:extLst>
          </p:cNvPr>
          <p:cNvSpPr>
            <a:spLocks noGrp="1"/>
          </p:cNvSpPr>
          <p:nvPr/>
        </p:nvSpPr>
        <p:spPr>
          <a:xfrm>
            <a:off x="1402345" y="2353277"/>
            <a:ext cx="666750" cy="228600"/>
          </a:xfrm>
          <a:prstGeom prst="rect">
            <a:avLst/>
          </a:prstGeom>
          <a:noFill/>
          <a:ln w="0">
            <a:noFill/>
            <a:prstDash val="solid"/>
          </a:ln>
        </p:spPr>
        <p:txBody>
          <a:bodyPr lIns="0" tIns="0" rIns="0" bIns="0" anchor="t">
            <a:normAutofit/>
          </a:bodyPr>
          <a:lstStyle/>
          <a:p>
            <a:pPr algn="l">
              <a:lnSpc>
                <a:spcPct val="100000"/>
              </a:lnSpc>
              <a:buNone/>
              <a:defRPr sz="1425" b="1" i="0">
                <a:solidFill>
                  <a:srgbClr val="111111"/>
                </a:solidFill>
                <a:latin typeface="Cambria Math"/>
                <a:ea typeface="Cambria Math"/>
                <a:cs typeface="Cambria Math"/>
              </a:defRPr>
            </a:pPr>
            <a:r>
              <a:rPr lang="en-GB" sz="1200" b="1" i="0" noProof="0" dirty="0">
                <a:solidFill>
                  <a:srgbClr val="111111"/>
                </a:solidFill>
                <a:latin typeface="Helvetica" pitchFamily="2" charset="0"/>
                <a:ea typeface="Cambria Math"/>
                <a:cs typeface="Cambria Math"/>
              </a:rPr>
              <a:t>q / g</a:t>
            </a:r>
          </a:p>
        </p:txBody>
      </p:sp>
      <p:sp>
        <p:nvSpPr>
          <p:cNvPr id="107" name="Rectangle 106">
            <a:extLst>
              <a:ext uri="{FF2B5EF4-FFF2-40B4-BE49-F238E27FC236}">
                <a16:creationId xmlns:a16="http://schemas.microsoft.com/office/drawing/2014/main" id="{180E4589-3668-B811-430E-1F1621FCDCB4}"/>
              </a:ext>
            </a:extLst>
          </p:cNvPr>
          <p:cNvSpPr>
            <a:spLocks noGrp="1"/>
          </p:cNvSpPr>
          <p:nvPr/>
        </p:nvSpPr>
        <p:spPr>
          <a:xfrm>
            <a:off x="3580104" y="2351805"/>
            <a:ext cx="1714500" cy="228600"/>
          </a:xfrm>
          <a:prstGeom prst="rect">
            <a:avLst/>
          </a:prstGeom>
          <a:noFill/>
          <a:ln w="0">
            <a:noFill/>
            <a:prstDash val="solid"/>
          </a:ln>
        </p:spPr>
        <p:txBody>
          <a:bodyPr lIns="0" tIns="0" rIns="0" bIns="0" anchor="t">
            <a:normAutofit/>
          </a:bodyPr>
          <a:lstStyle/>
          <a:p>
            <a:pPr algn="ctr">
              <a:lnSpc>
                <a:spcPct val="100000"/>
              </a:lnSpc>
              <a:buNone/>
              <a:defRPr sz="1200" b="0" i="0">
                <a:solidFill>
                  <a:srgbClr val="075E98"/>
                </a:solidFill>
                <a:latin typeface="Cambria Math"/>
                <a:ea typeface="Cambria Math"/>
                <a:cs typeface="Cambria Math"/>
              </a:defRPr>
            </a:pPr>
            <a:r>
              <a:rPr lang="en-GB" sz="1200" b="0" i="0" noProof="0" dirty="0" err="1">
                <a:solidFill>
                  <a:srgbClr val="075E98"/>
                </a:solidFill>
                <a:latin typeface="Helvetica" pitchFamily="2" charset="0"/>
                <a:ea typeface="Cambria Math"/>
                <a:cs typeface="Cambria Math"/>
              </a:rPr>
              <a:t>q→qg</a:t>
            </a:r>
            <a:r>
              <a:rPr lang="en-GB" sz="1200" b="0" i="0" noProof="0" dirty="0">
                <a:solidFill>
                  <a:srgbClr val="075E98"/>
                </a:solidFill>
                <a:latin typeface="Helvetica" pitchFamily="2" charset="0"/>
                <a:ea typeface="Cambria Math"/>
                <a:cs typeface="Cambria Math"/>
              </a:rPr>
              <a:t>,   </a:t>
            </a:r>
            <a:r>
              <a:rPr lang="en-GB" sz="1200" b="0" i="0" noProof="0" dirty="0" err="1">
                <a:solidFill>
                  <a:srgbClr val="075E98"/>
                </a:solidFill>
                <a:latin typeface="Helvetica" pitchFamily="2" charset="0"/>
                <a:ea typeface="Cambria Math"/>
                <a:cs typeface="Cambria Math"/>
              </a:rPr>
              <a:t>g→gg</a:t>
            </a:r>
            <a:r>
              <a:rPr lang="en-GB" sz="1200" b="0" i="0" noProof="0" dirty="0">
                <a:solidFill>
                  <a:srgbClr val="075E98"/>
                </a:solidFill>
                <a:latin typeface="Helvetica" pitchFamily="2" charset="0"/>
                <a:ea typeface="Cambria Math"/>
                <a:cs typeface="Cambria Math"/>
              </a:rPr>
              <a:t>,   </a:t>
            </a:r>
            <a:r>
              <a:rPr lang="en-GB" sz="1200" b="0" i="0" noProof="0" dirty="0" err="1">
                <a:solidFill>
                  <a:srgbClr val="075E98"/>
                </a:solidFill>
                <a:latin typeface="Helvetica" pitchFamily="2" charset="0"/>
                <a:ea typeface="Cambria Math"/>
                <a:cs typeface="Cambria Math"/>
              </a:rPr>
              <a:t>g→qq</a:t>
            </a:r>
            <a:r>
              <a:rPr lang="en-GB" sz="1200" b="0" i="0" noProof="0" dirty="0">
                <a:solidFill>
                  <a:srgbClr val="075E98"/>
                </a:solidFill>
                <a:latin typeface="Helvetica" pitchFamily="2" charset="0"/>
                <a:ea typeface="Cambria Math"/>
                <a:cs typeface="Cambria Math"/>
              </a:rPr>
              <a:t>̄</a:t>
            </a:r>
          </a:p>
        </p:txBody>
      </p:sp>
      <p:sp>
        <p:nvSpPr>
          <p:cNvPr id="124" name="Rectangle 123">
            <a:extLst>
              <a:ext uri="{FF2B5EF4-FFF2-40B4-BE49-F238E27FC236}">
                <a16:creationId xmlns:a16="http://schemas.microsoft.com/office/drawing/2014/main" id="{F405D8F4-C354-283A-2DC9-AA9057C6B149}"/>
              </a:ext>
            </a:extLst>
          </p:cNvPr>
          <p:cNvSpPr>
            <a:spLocks noGrp="1"/>
          </p:cNvSpPr>
          <p:nvPr/>
        </p:nvSpPr>
        <p:spPr>
          <a:xfrm>
            <a:off x="6791325" y="2378850"/>
            <a:ext cx="857250" cy="228600"/>
          </a:xfrm>
          <a:prstGeom prst="rect">
            <a:avLst/>
          </a:prstGeom>
          <a:noFill/>
          <a:ln w="0">
            <a:noFill/>
            <a:prstDash val="solid"/>
          </a:ln>
        </p:spPr>
        <p:txBody>
          <a:bodyPr lIns="0" tIns="0" rIns="0" bIns="0" anchor="t">
            <a:normAutofit/>
          </a:bodyPr>
          <a:lstStyle/>
          <a:p>
            <a:pPr algn="ctr">
              <a:lnSpc>
                <a:spcPct val="100000"/>
              </a:lnSpc>
              <a:buNone/>
              <a:defRPr sz="1200" b="1" i="0">
                <a:solidFill>
                  <a:srgbClr val="E67E22"/>
                </a:solidFill>
                <a:latin typeface="Cambria Math"/>
                <a:ea typeface="Cambria Math"/>
                <a:cs typeface="Cambria Math"/>
              </a:defRPr>
            </a:pPr>
            <a:r>
              <a:rPr lang="en-GB" sz="1200" b="1" i="0" noProof="0" dirty="0">
                <a:solidFill>
                  <a:srgbClr val="E67E22"/>
                </a:solidFill>
                <a:latin typeface="Helvetica" pitchFamily="2" charset="0"/>
                <a:ea typeface="Cambria Math"/>
                <a:cs typeface="Cambria Math"/>
              </a:rPr>
              <a:t>Q</a:t>
            </a:r>
            <a:r>
              <a:rPr lang="en-GB" sz="1200" b="1" i="0" baseline="-25000" noProof="0" dirty="0">
                <a:solidFill>
                  <a:srgbClr val="E67E22"/>
                </a:solidFill>
                <a:latin typeface="Helvetica" pitchFamily="2" charset="0"/>
                <a:ea typeface="Cambria Math"/>
                <a:cs typeface="Cambria Math"/>
              </a:rPr>
              <a:t>0</a:t>
            </a:r>
            <a:r>
              <a:rPr lang="en-GB" sz="1200" b="1" i="0" noProof="0" dirty="0">
                <a:solidFill>
                  <a:srgbClr val="E67E22"/>
                </a:solidFill>
                <a:latin typeface="Helvetica" pitchFamily="2" charset="0"/>
                <a:ea typeface="Cambria Math"/>
                <a:cs typeface="Cambria Math"/>
              </a:rPr>
              <a:t> ~ Λ</a:t>
            </a:r>
            <a:r>
              <a:rPr lang="en-GB" sz="1200" b="1" i="0" baseline="-25000" noProof="0" dirty="0">
                <a:solidFill>
                  <a:srgbClr val="E67E22"/>
                </a:solidFill>
                <a:latin typeface="Helvetica" pitchFamily="2" charset="0"/>
                <a:ea typeface="Cambria Math"/>
                <a:cs typeface="Cambria Math"/>
              </a:rPr>
              <a:t>QCD</a:t>
            </a:r>
          </a:p>
        </p:txBody>
      </p:sp>
      <p:sp>
        <p:nvSpPr>
          <p:cNvPr id="139" name="TextBox 138">
            <a:extLst>
              <a:ext uri="{FF2B5EF4-FFF2-40B4-BE49-F238E27FC236}">
                <a16:creationId xmlns:a16="http://schemas.microsoft.com/office/drawing/2014/main" id="{7B85B5DC-62F0-5BAF-CD87-628FB1AD8AC8}"/>
              </a:ext>
            </a:extLst>
          </p:cNvPr>
          <p:cNvSpPr txBox="1"/>
          <p:nvPr/>
        </p:nvSpPr>
        <p:spPr>
          <a:xfrm>
            <a:off x="804862" y="4056476"/>
            <a:ext cx="2228849" cy="461665"/>
          </a:xfrm>
          <a:prstGeom prst="rect">
            <a:avLst/>
          </a:prstGeom>
          <a:noFill/>
        </p:spPr>
        <p:txBody>
          <a:bodyPr wrap="square" rtlCol="0">
            <a:spAutoFit/>
          </a:bodyPr>
          <a:lstStyle/>
          <a:p>
            <a:pPr marL="0" algn="l">
              <a:spcBef>
                <a:spcPts val="3000"/>
              </a:spcBef>
            </a:pPr>
            <a:r>
              <a:rPr lang="en-GB" sz="1200" noProof="0" dirty="0">
                <a:solidFill>
                  <a:prstClr val="black"/>
                </a:solidFill>
                <a:latin typeface="Helvetica" pitchFamily="2" charset="0"/>
                <a:ea typeface="Helvetica Light" charset="0"/>
                <a:cs typeface="Helvetica Light" charset="0"/>
                <a:sym typeface="Wingdings" pitchFamily="2" charset="2"/>
              </a:rPr>
              <a:t>A coloured parton is  produced at a hard scale Q</a:t>
            </a:r>
          </a:p>
        </p:txBody>
      </p:sp>
      <p:sp>
        <p:nvSpPr>
          <p:cNvPr id="140" name="TextBox 139">
            <a:extLst>
              <a:ext uri="{FF2B5EF4-FFF2-40B4-BE49-F238E27FC236}">
                <a16:creationId xmlns:a16="http://schemas.microsoft.com/office/drawing/2014/main" id="{95C2816B-D834-0882-15D3-70600ACB65AE}"/>
              </a:ext>
            </a:extLst>
          </p:cNvPr>
          <p:cNvSpPr txBox="1"/>
          <p:nvPr/>
        </p:nvSpPr>
        <p:spPr>
          <a:xfrm>
            <a:off x="3459738" y="4051077"/>
            <a:ext cx="2228849" cy="461665"/>
          </a:xfrm>
          <a:prstGeom prst="rect">
            <a:avLst/>
          </a:prstGeom>
          <a:noFill/>
        </p:spPr>
        <p:txBody>
          <a:bodyPr wrap="square" rtlCol="0">
            <a:spAutoFit/>
          </a:bodyPr>
          <a:lstStyle/>
          <a:p>
            <a:pPr marL="0" algn="l">
              <a:spcBef>
                <a:spcPts val="3000"/>
              </a:spcBef>
            </a:pPr>
            <a:r>
              <a:rPr lang="en-GB" sz="1200" noProof="0" dirty="0">
                <a:solidFill>
                  <a:prstClr val="black"/>
                </a:solidFill>
                <a:latin typeface="Helvetica" pitchFamily="2" charset="0"/>
                <a:ea typeface="Helvetica Light" charset="0"/>
                <a:cs typeface="Helvetica Light" charset="0"/>
                <a:sym typeface="Wingdings" pitchFamily="2" charset="2"/>
              </a:rPr>
              <a:t>Repeated emissions evolve from Q down to Q</a:t>
            </a:r>
            <a:r>
              <a:rPr lang="en-GB" sz="1200" baseline="-25000" noProof="0" dirty="0">
                <a:solidFill>
                  <a:prstClr val="black"/>
                </a:solidFill>
                <a:latin typeface="Helvetica" pitchFamily="2" charset="0"/>
                <a:ea typeface="Helvetica Light" charset="0"/>
                <a:cs typeface="Helvetica Light" charset="0"/>
                <a:sym typeface="Wingdings" pitchFamily="2" charset="2"/>
              </a:rPr>
              <a:t>0</a:t>
            </a:r>
            <a:r>
              <a:rPr lang="en-GB" sz="1200" noProof="0" dirty="0">
                <a:solidFill>
                  <a:prstClr val="black"/>
                </a:solidFill>
                <a:latin typeface="Helvetica" pitchFamily="2" charset="0"/>
                <a:ea typeface="Helvetica Light" charset="0"/>
                <a:cs typeface="Helvetica Light" charset="0"/>
                <a:sym typeface="Wingdings" pitchFamily="2" charset="2"/>
              </a:rPr>
              <a:t> ≈ 1 GeV</a:t>
            </a:r>
          </a:p>
        </p:txBody>
      </p:sp>
      <p:sp>
        <p:nvSpPr>
          <p:cNvPr id="141" name="TextBox 140">
            <a:extLst>
              <a:ext uri="{FF2B5EF4-FFF2-40B4-BE49-F238E27FC236}">
                <a16:creationId xmlns:a16="http://schemas.microsoft.com/office/drawing/2014/main" id="{9EC22048-32C9-F2FD-10B4-17BE9AF31C28}"/>
              </a:ext>
            </a:extLst>
          </p:cNvPr>
          <p:cNvSpPr txBox="1"/>
          <p:nvPr/>
        </p:nvSpPr>
        <p:spPr>
          <a:xfrm>
            <a:off x="6246666" y="4052364"/>
            <a:ext cx="2228849" cy="461665"/>
          </a:xfrm>
          <a:prstGeom prst="rect">
            <a:avLst/>
          </a:prstGeom>
          <a:noFill/>
        </p:spPr>
        <p:txBody>
          <a:bodyPr wrap="square" rtlCol="0">
            <a:spAutoFit/>
          </a:bodyPr>
          <a:lstStyle/>
          <a:p>
            <a:pPr marL="0" algn="l">
              <a:spcBef>
                <a:spcPts val="3000"/>
              </a:spcBef>
            </a:pPr>
            <a:r>
              <a:rPr lang="en-GB" sz="1200" noProof="0" dirty="0">
                <a:solidFill>
                  <a:prstClr val="black"/>
                </a:solidFill>
                <a:latin typeface="Helvetica" pitchFamily="2" charset="0"/>
                <a:ea typeface="Helvetica Light" charset="0"/>
                <a:cs typeface="Helvetica Light" charset="0"/>
                <a:sym typeface="Wingdings" pitchFamily="2" charset="2"/>
              </a:rPr>
              <a:t>Confinement converts partons into colour-singlet hadrons</a:t>
            </a:r>
          </a:p>
        </p:txBody>
      </p:sp>
      <mc:AlternateContent xmlns:mc="http://schemas.openxmlformats.org/markup-compatibility/2006" xmlns:a14="http://schemas.microsoft.com/office/drawing/2010/main">
        <mc:Choice Requires="a14">
          <p:sp>
            <p:nvSpPr>
              <p:cNvPr id="142" name="TextBox 141">
                <a:extLst>
                  <a:ext uri="{FF2B5EF4-FFF2-40B4-BE49-F238E27FC236}">
                    <a16:creationId xmlns:a16="http://schemas.microsoft.com/office/drawing/2014/main" id="{CF93E370-CCF3-2EF2-2642-7F582CA858A9}"/>
                  </a:ext>
                </a:extLst>
              </p:cNvPr>
              <p:cNvSpPr txBox="1"/>
              <p:nvPr/>
            </p:nvSpPr>
            <p:spPr>
              <a:xfrm>
                <a:off x="9009427" y="4052364"/>
                <a:ext cx="2977790" cy="534634"/>
              </a:xfrm>
              <a:prstGeom prst="rect">
                <a:avLst/>
              </a:prstGeom>
              <a:noFill/>
            </p:spPr>
            <p:txBody>
              <a:bodyPr wrap="square" rtlCol="0">
                <a:spAutoFit/>
              </a:bodyPr>
              <a:lstStyle/>
              <a:p>
                <a:pPr>
                  <a:spcBef>
                    <a:spcPts val="3000"/>
                  </a:spcBef>
                </a:pPr>
                <a:r>
                  <a:rPr lang="en-GB" sz="1200" noProof="0" dirty="0">
                    <a:solidFill>
                      <a:prstClr val="black"/>
                    </a:solidFill>
                    <a:latin typeface="Helvetica" pitchFamily="2" charset="0"/>
                    <a:ea typeface="Helvetica Light" charset="0"/>
                    <a:cs typeface="Helvetica Light" charset="0"/>
                    <a:sym typeface="Wingdings" pitchFamily="2" charset="2"/>
                  </a:rPr>
                  <a:t>Anti-kₜ clusters particles in </a:t>
                </a:r>
                <a:r>
                  <a:rPr lang="en-GB" sz="1200" i="1" noProof="0" dirty="0" err="1">
                    <a:solidFill>
                      <a:prstClr val="black"/>
                    </a:solidFill>
                    <a:latin typeface="Helvetica" pitchFamily="2" charset="0"/>
                    <a:ea typeface="Helvetica Light" charset="0"/>
                    <a:cs typeface="Helvetica Light" charset="0"/>
                    <a:sym typeface="Wingdings" pitchFamily="2" charset="2"/>
                  </a:rPr>
                  <a:t>η</a:t>
                </a:r>
                <a:r>
                  <a:rPr lang="en-GB" sz="1200" i="1" noProof="0" dirty="0">
                    <a:solidFill>
                      <a:prstClr val="black"/>
                    </a:solidFill>
                    <a:latin typeface="Helvetica" pitchFamily="2" charset="0"/>
                    <a:ea typeface="Helvetica Light" charset="0"/>
                    <a:cs typeface="Helvetica Light" charset="0"/>
                    <a:sym typeface="Wingdings" pitchFamily="2" charset="2"/>
                  </a:rPr>
                  <a:t> </a:t>
                </a:r>
                <a:r>
                  <a:rPr lang="en-GB" sz="1200" noProof="0" dirty="0">
                    <a:solidFill>
                      <a:prstClr val="black"/>
                    </a:solidFill>
                    <a:latin typeface="Helvetica" pitchFamily="2" charset="0"/>
                    <a:ea typeface="Helvetica Light" charset="0"/>
                    <a:cs typeface="Helvetica Light" charset="0"/>
                    <a:sym typeface="Wingdings" pitchFamily="2" charset="2"/>
                  </a:rPr>
                  <a:t>– </a:t>
                </a:r>
                <a:r>
                  <a:rPr lang="en-GB" sz="1200" i="1" noProof="0" dirty="0" err="1">
                    <a:solidFill>
                      <a:prstClr val="black"/>
                    </a:solidFill>
                    <a:latin typeface="Helvetica" pitchFamily="2" charset="0"/>
                    <a:ea typeface="Helvetica Light" charset="0"/>
                    <a:cs typeface="Helvetica Light" charset="0"/>
                    <a:sym typeface="Wingdings" pitchFamily="2" charset="2"/>
                  </a:rPr>
                  <a:t>φ</a:t>
                </a:r>
                <a:r>
                  <a:rPr lang="en-GB" sz="1200" noProof="0" dirty="0">
                    <a:solidFill>
                      <a:prstClr val="black"/>
                    </a:solidFill>
                    <a:latin typeface="Helvetica" pitchFamily="2" charset="0"/>
                    <a:ea typeface="Helvetica Light" charset="0"/>
                    <a:cs typeface="Helvetica Light" charset="0"/>
                    <a:sym typeface="Wingdings" pitchFamily="2" charset="2"/>
                  </a:rPr>
                  <a:t>:   </a:t>
                </a:r>
                <a14:m>
                  <m:oMath xmlns:m="http://schemas.openxmlformats.org/officeDocument/2006/math">
                    <m:r>
                      <a:rPr lang="en-GB" sz="1300" b="0" i="0" noProof="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 </m:t>
                    </m:r>
                  </m:oMath>
                </a14:m>
                <a:endParaRPr lang="en-GB" sz="1300" b="0" i="0" noProof="0" dirty="0">
                  <a:solidFill>
                    <a:prstClr val="black"/>
                  </a:solidFill>
                  <a:latin typeface="Cambria Math" panose="02040503050406030204" pitchFamily="18" charset="0"/>
                  <a:ea typeface="Cambria Math" panose="02040503050406030204" pitchFamily="18" charset="0"/>
                  <a:cs typeface="Helvetica Light" charset="0"/>
                  <a:sym typeface="Wingdings" pitchFamily="2" charset="2"/>
                </a:endParaRPr>
              </a:p>
              <a:p>
                <a14:m>
                  <m:oMath xmlns:m="http://schemas.openxmlformats.org/officeDocument/2006/math">
                    <m:r>
                      <a:rPr lang="en-GB" sz="1300" i="1" noProof="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r>
                      <a:rPr lang="en-GB" sz="1300" i="1" noProof="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𝑅</m:t>
                    </m:r>
                    <m:r>
                      <a:rPr lang="en-GB" sz="1300" i="1" noProof="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rad>
                      <m:radPr>
                        <m:degHide m:val="on"/>
                        <m:ctrlPr>
                          <a:rPr lang="en-GB" sz="1300" i="1" noProof="0">
                            <a:solidFill>
                              <a:prstClr val="black"/>
                            </a:solidFill>
                            <a:latin typeface="Cambria Math" panose="02040503050406030204" pitchFamily="18" charset="0"/>
                            <a:ea typeface="Cambria Math" panose="02040503050406030204" pitchFamily="18" charset="0"/>
                            <a:sym typeface="Wingdings" pitchFamily="2" charset="2"/>
                          </a:rPr>
                        </m:ctrlPr>
                      </m:radPr>
                      <m:deg/>
                      <m:e>
                        <m:sSup>
                          <m:sSupPr>
                            <m:ctrlPr>
                              <a:rPr lang="en-GB" sz="1300" i="1" noProof="0" smtClean="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300" i="1" noProof="0" smtClean="0">
                                <a:solidFill>
                                  <a:prstClr val="black"/>
                                </a:solidFill>
                                <a:latin typeface="Cambria Math" panose="02040503050406030204" pitchFamily="18" charset="0"/>
                                <a:ea typeface="Cambria Math" panose="02040503050406030204" pitchFamily="18" charset="0"/>
                                <a:sym typeface="Wingdings" pitchFamily="2" charset="2"/>
                              </a:rPr>
                              <m:t>(∆</m:t>
                            </m:r>
                            <m:r>
                              <a:rPr lang="en-GB" sz="1300" i="1" noProof="0" smtClean="0">
                                <a:solidFill>
                                  <a:prstClr val="black"/>
                                </a:solidFill>
                                <a:latin typeface="Cambria Math" panose="02040503050406030204" pitchFamily="18" charset="0"/>
                                <a:ea typeface="Cambria Math" panose="02040503050406030204" pitchFamily="18" charset="0"/>
                                <a:sym typeface="Wingdings" pitchFamily="2" charset="2"/>
                              </a:rPr>
                              <m:t>𝜂</m:t>
                            </m:r>
                            <m:r>
                              <a:rPr lang="en-GB" sz="1300" i="1" noProof="0" smtClean="0">
                                <a:solidFill>
                                  <a:prstClr val="black"/>
                                </a:solidFill>
                                <a:latin typeface="Cambria Math" panose="02040503050406030204" pitchFamily="18" charset="0"/>
                                <a:ea typeface="Cambria Math" panose="02040503050406030204" pitchFamily="18" charset="0"/>
                                <a:sym typeface="Wingdings" pitchFamily="2" charset="2"/>
                              </a:rPr>
                              <m:t>)</m:t>
                            </m:r>
                          </m:e>
                          <m:sup>
                            <m:r>
                              <a:rPr lang="en-GB" sz="1300" i="1" noProof="0" smtClean="0">
                                <a:solidFill>
                                  <a:prstClr val="black"/>
                                </a:solidFill>
                                <a:latin typeface="Cambria Math" panose="02040503050406030204" pitchFamily="18" charset="0"/>
                                <a:ea typeface="Cambria Math" panose="02040503050406030204" pitchFamily="18" charset="0"/>
                                <a:sym typeface="Wingdings" pitchFamily="2" charset="2"/>
                              </a:rPr>
                              <m:t>2</m:t>
                            </m:r>
                          </m:sup>
                        </m:sSup>
                        <m:r>
                          <a:rPr lang="en-GB" sz="1300" i="1" noProof="0" smtClean="0">
                            <a:solidFill>
                              <a:prstClr val="black"/>
                            </a:solidFill>
                            <a:latin typeface="Cambria Math" panose="02040503050406030204" pitchFamily="18" charset="0"/>
                            <a:ea typeface="Cambria Math" panose="02040503050406030204" pitchFamily="18" charset="0"/>
                            <a:sym typeface="Wingdings" pitchFamily="2" charset="2"/>
                          </a:rPr>
                          <m:t>+</m:t>
                        </m:r>
                        <m:sSup>
                          <m:sSupPr>
                            <m:ctrlPr>
                              <a:rPr lang="en-GB" sz="1300" i="1" noProof="0" smtClean="0">
                                <a:solidFill>
                                  <a:prstClr val="black"/>
                                </a:solidFill>
                                <a:latin typeface="Cambria Math" panose="02040503050406030204" pitchFamily="18" charset="0"/>
                                <a:ea typeface="Cambria Math" panose="02040503050406030204" pitchFamily="18" charset="0"/>
                                <a:sym typeface="Wingdings" pitchFamily="2" charset="2"/>
                              </a:rPr>
                            </m:ctrlPr>
                          </m:sSupPr>
                          <m:e>
                            <m:r>
                              <a:rPr lang="en-GB" sz="1300" i="1" noProof="0" smtClean="0">
                                <a:solidFill>
                                  <a:prstClr val="black"/>
                                </a:solidFill>
                                <a:latin typeface="Cambria Math" panose="02040503050406030204" pitchFamily="18" charset="0"/>
                                <a:ea typeface="Cambria Math" panose="02040503050406030204" pitchFamily="18" charset="0"/>
                                <a:sym typeface="Wingdings" pitchFamily="2" charset="2"/>
                              </a:rPr>
                              <m:t>(∆</m:t>
                            </m:r>
                            <m:r>
                              <a:rPr lang="en-GB" sz="1300" i="1" noProof="0" smtClean="0">
                                <a:solidFill>
                                  <a:prstClr val="black"/>
                                </a:solidFill>
                                <a:latin typeface="Cambria Math" panose="02040503050406030204" pitchFamily="18" charset="0"/>
                                <a:ea typeface="Cambria Math" panose="02040503050406030204" pitchFamily="18" charset="0"/>
                                <a:sym typeface="Wingdings" pitchFamily="2" charset="2"/>
                              </a:rPr>
                              <m:t>𝜙</m:t>
                            </m:r>
                            <m:r>
                              <a:rPr lang="en-GB" sz="1300" i="1" noProof="0" smtClean="0">
                                <a:solidFill>
                                  <a:prstClr val="black"/>
                                </a:solidFill>
                                <a:latin typeface="Cambria Math" panose="02040503050406030204" pitchFamily="18" charset="0"/>
                                <a:ea typeface="Cambria Math" panose="02040503050406030204" pitchFamily="18" charset="0"/>
                                <a:sym typeface="Wingdings" pitchFamily="2" charset="2"/>
                              </a:rPr>
                              <m:t>)</m:t>
                            </m:r>
                          </m:e>
                          <m:sup>
                            <m:r>
                              <a:rPr lang="en-GB" sz="1300" i="1" noProof="0" smtClean="0">
                                <a:solidFill>
                                  <a:prstClr val="black"/>
                                </a:solidFill>
                                <a:latin typeface="Cambria Math" panose="02040503050406030204" pitchFamily="18" charset="0"/>
                                <a:ea typeface="Cambria Math" panose="02040503050406030204" pitchFamily="18" charset="0"/>
                                <a:sym typeface="Wingdings" pitchFamily="2" charset="2"/>
                              </a:rPr>
                              <m:t>2</m:t>
                            </m:r>
                          </m:sup>
                        </m:sSup>
                      </m:e>
                    </m:rad>
                  </m:oMath>
                </a14:m>
                <a:r>
                  <a:rPr lang="en-GB" sz="1200" noProof="0" dirty="0">
                    <a:solidFill>
                      <a:prstClr val="black"/>
                    </a:solidFill>
                    <a:latin typeface="Helvetica" pitchFamily="2" charset="0"/>
                    <a:ea typeface="Helvetica Light" charset="0"/>
                    <a:cs typeface="Helvetica Light" charset="0"/>
                    <a:sym typeface="Wingdings" pitchFamily="2" charset="2"/>
                  </a:rPr>
                  <a:t> (typically </a:t>
                </a:r>
                <a:r>
                  <a:rPr lang="en-GB" sz="1200" i="1" noProof="0" dirty="0">
                    <a:solidFill>
                      <a:prstClr val="black"/>
                    </a:solidFill>
                    <a:latin typeface="Helvetica" pitchFamily="2" charset="0"/>
                    <a:ea typeface="Helvetica Light" charset="0"/>
                    <a:cs typeface="Helvetica Light" charset="0"/>
                    <a:sym typeface="Wingdings" pitchFamily="2" charset="2"/>
                  </a:rPr>
                  <a:t>R</a:t>
                </a:r>
                <a:r>
                  <a:rPr lang="en-GB" sz="1200" noProof="0" dirty="0">
                    <a:solidFill>
                      <a:prstClr val="black"/>
                    </a:solidFill>
                    <a:latin typeface="Helvetica" pitchFamily="2" charset="0"/>
                    <a:ea typeface="Helvetica Light" charset="0"/>
                    <a:cs typeface="Helvetica Light" charset="0"/>
                    <a:sym typeface="Wingdings" pitchFamily="2" charset="2"/>
                  </a:rPr>
                  <a:t> = 0.4)</a:t>
                </a:r>
              </a:p>
            </p:txBody>
          </p:sp>
        </mc:Choice>
        <mc:Fallback xmlns="">
          <p:sp>
            <p:nvSpPr>
              <p:cNvPr id="142" name="TextBox 141">
                <a:extLst>
                  <a:ext uri="{FF2B5EF4-FFF2-40B4-BE49-F238E27FC236}">
                    <a16:creationId xmlns:a16="http://schemas.microsoft.com/office/drawing/2014/main" id="{CF93E370-CCF3-2EF2-2642-7F582CA858A9}"/>
                  </a:ext>
                </a:extLst>
              </p:cNvPr>
              <p:cNvSpPr txBox="1">
                <a:spLocks noRot="1" noChangeAspect="1" noMove="1" noResize="1" noEditPoints="1" noAdjustHandles="1" noChangeArrowheads="1" noChangeShapeType="1" noTextEdit="1"/>
              </p:cNvSpPr>
              <p:nvPr/>
            </p:nvSpPr>
            <p:spPr>
              <a:xfrm>
                <a:off x="9009427" y="4052364"/>
                <a:ext cx="2977790" cy="534634"/>
              </a:xfrm>
              <a:prstGeom prst="rect">
                <a:avLst/>
              </a:prstGeom>
              <a:blipFill>
                <a:blip r:embed="rId2"/>
                <a:stretch>
                  <a:fillRect t="-2381" b="-7143"/>
                </a:stretch>
              </a:blipFill>
            </p:spPr>
            <p:txBody>
              <a:bodyPr/>
              <a:lstStyle/>
              <a:p>
                <a:r>
                  <a:rPr lang="en-GB">
                    <a:noFill/>
                  </a:rPr>
                  <a:t> </a:t>
                </a:r>
              </a:p>
            </p:txBody>
          </p:sp>
        </mc:Fallback>
      </mc:AlternateContent>
      <p:cxnSp>
        <p:nvCxnSpPr>
          <p:cNvPr id="17" name="Straight Connector 16">
            <a:extLst>
              <a:ext uri="{FF2B5EF4-FFF2-40B4-BE49-F238E27FC236}">
                <a16:creationId xmlns:a16="http://schemas.microsoft.com/office/drawing/2014/main" id="{A7F9AFC1-0208-46E1-C64D-2AD9CAFE1C91}"/>
              </a:ext>
            </a:extLst>
          </p:cNvPr>
          <p:cNvCxnSpPr>
            <a:cxnSpLocks/>
          </p:cNvCxnSpPr>
          <p:nvPr/>
        </p:nvCxnSpPr>
        <p:spPr>
          <a:xfrm>
            <a:off x="1064525" y="3293118"/>
            <a:ext cx="1173850" cy="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3" name="physics-rule">
            <a:extLst>
              <a:ext uri="{FF2B5EF4-FFF2-40B4-BE49-F238E27FC236}">
                <a16:creationId xmlns:a16="http://schemas.microsoft.com/office/drawing/2014/main" id="{57E8ADFD-E304-48F2-4C44-F2FF901985A2}"/>
              </a:ext>
            </a:extLst>
          </p:cNvPr>
          <p:cNvSpPr>
            <a:spLocks noGrp="1"/>
          </p:cNvSpPr>
          <p:nvPr/>
        </p:nvSpPr>
        <p:spPr>
          <a:xfrm>
            <a:off x="685800" y="4732191"/>
            <a:ext cx="10820400" cy="9525"/>
          </a:xfrm>
          <a:prstGeom prst="rect">
            <a:avLst/>
          </a:prstGeom>
          <a:solidFill>
            <a:srgbClr val="D7DADF"/>
          </a:solidFill>
          <a:ln w="0">
            <a:solidFill>
              <a:srgbClr val="D7DADF"/>
            </a:solidFill>
            <a:prstDash val="solid"/>
          </a:ln>
        </p:spPr>
        <p:txBody>
          <a:bodyPr/>
          <a:lstStyle/>
          <a:p>
            <a:endParaRPr lang="en-GB" noProof="0" dirty="0"/>
          </a:p>
        </p:txBody>
      </p:sp>
      <p:sp>
        <p:nvSpPr>
          <p:cNvPr id="148" name="logic-divider">
            <a:extLst>
              <a:ext uri="{FF2B5EF4-FFF2-40B4-BE49-F238E27FC236}">
                <a16:creationId xmlns:a16="http://schemas.microsoft.com/office/drawing/2014/main" id="{571AC14A-17AB-2EDC-9487-56BF233573BD}"/>
              </a:ext>
            </a:extLst>
          </p:cNvPr>
          <p:cNvSpPr>
            <a:spLocks noGrp="1"/>
          </p:cNvSpPr>
          <p:nvPr/>
        </p:nvSpPr>
        <p:spPr>
          <a:xfrm>
            <a:off x="5181600" y="4972050"/>
            <a:ext cx="28575" cy="800100"/>
          </a:xfrm>
          <a:prstGeom prst="rect">
            <a:avLst/>
          </a:prstGeom>
          <a:solidFill>
            <a:srgbClr val="75B9DD"/>
          </a:solidFill>
          <a:ln w="0">
            <a:solidFill>
              <a:srgbClr val="75B9DD"/>
            </a:solidFill>
            <a:prstDash val="solid"/>
          </a:ln>
        </p:spPr>
        <p:txBody>
          <a:bodyPr/>
          <a:lstStyle/>
          <a:p>
            <a:endParaRPr lang="en-GB" noProof="0" dirty="0"/>
          </a:p>
        </p:txBody>
      </p:sp>
      <p:sp>
        <p:nvSpPr>
          <p:cNvPr id="150" name="irc-copy">
            <a:extLst>
              <a:ext uri="{FF2B5EF4-FFF2-40B4-BE49-F238E27FC236}">
                <a16:creationId xmlns:a16="http://schemas.microsoft.com/office/drawing/2014/main" id="{02DD2984-39DC-DDD5-6B2E-838B113BCD31}"/>
              </a:ext>
            </a:extLst>
          </p:cNvPr>
          <p:cNvSpPr>
            <a:spLocks noGrp="1"/>
          </p:cNvSpPr>
          <p:nvPr/>
        </p:nvSpPr>
        <p:spPr>
          <a:xfrm>
            <a:off x="5476875" y="5248275"/>
            <a:ext cx="5667375" cy="581025"/>
          </a:xfrm>
          <a:prstGeom prst="rect">
            <a:avLst/>
          </a:prstGeom>
          <a:noFill/>
          <a:ln w="0">
            <a:noFill/>
            <a:prstDash val="solid"/>
          </a:ln>
        </p:spPr>
        <p:txBody>
          <a:bodyPr lIns="0" tIns="0" rIns="0" bIns="0" anchor="t">
            <a:normAutofit fontScale="94927"/>
          </a:bodyPr>
          <a:lstStyle/>
          <a:p>
            <a:pPr algn="l">
              <a:lnSpc>
                <a:spcPct val="105000"/>
              </a:lnSpc>
              <a:buNone/>
              <a:defRPr sz="1275" b="0" i="0">
                <a:solidFill>
                  <a:srgbClr val="53575C"/>
                </a:solidFill>
                <a:latin typeface="Arial"/>
                <a:ea typeface="Arial"/>
                <a:cs typeface="Arial"/>
              </a:defRPr>
            </a:pPr>
            <a:r>
              <a:rPr lang="en-GB" sz="1275" b="0" i="0" noProof="0" dirty="0">
                <a:solidFill>
                  <a:srgbClr val="53575C"/>
                </a:solidFill>
                <a:latin typeface="Helvetica" pitchFamily="2" charset="0"/>
                <a:ea typeface="Arial"/>
                <a:cs typeface="Arial"/>
              </a:rPr>
              <a:t>For </a:t>
            </a:r>
            <a:r>
              <a:rPr lang="en-GB" sz="1275" b="1" i="0" noProof="0" dirty="0">
                <a:solidFill>
                  <a:srgbClr val="53575C"/>
                </a:solidFill>
                <a:latin typeface="Helvetica" pitchFamily="2" charset="0"/>
                <a:ea typeface="Arial"/>
                <a:cs typeface="Arial"/>
              </a:rPr>
              <a:t>infrared- and collinear-safe jet algorithms</a:t>
            </a:r>
            <a:r>
              <a:rPr lang="en-GB" sz="1275" b="0" i="0" noProof="0" dirty="0">
                <a:solidFill>
                  <a:srgbClr val="53575C"/>
                </a:solidFill>
                <a:latin typeface="Helvetica" pitchFamily="2" charset="0"/>
                <a:ea typeface="Arial"/>
                <a:cs typeface="Arial"/>
              </a:rPr>
              <a:t>, unresolved real emissions do not change the jet; their divergences cancel against virtual corrections. Repeated emissions generate Sudakov suppression</a:t>
            </a:r>
          </a:p>
        </p:txBody>
      </p:sp>
      <p:sp>
        <p:nvSpPr>
          <p:cNvPr id="151" name="takeaway-band">
            <a:extLst>
              <a:ext uri="{FF2B5EF4-FFF2-40B4-BE49-F238E27FC236}">
                <a16:creationId xmlns:a16="http://schemas.microsoft.com/office/drawing/2014/main" id="{ECACE120-0D05-B720-6042-C2C4F74A1E39}"/>
              </a:ext>
            </a:extLst>
          </p:cNvPr>
          <p:cNvSpPr>
            <a:spLocks noGrp="1"/>
          </p:cNvSpPr>
          <p:nvPr/>
        </p:nvSpPr>
        <p:spPr>
          <a:xfrm>
            <a:off x="685800" y="6130640"/>
            <a:ext cx="10820400" cy="447675"/>
          </a:xfrm>
          <a:prstGeom prst="roundRect">
            <a:avLst>
              <a:gd name="adj" fmla="val 17021"/>
            </a:avLst>
          </a:prstGeom>
          <a:solidFill>
            <a:srgbClr val="EAF5FB"/>
          </a:solidFill>
          <a:ln w="6350">
            <a:solidFill>
              <a:srgbClr val="75B9DD"/>
            </a:solidFill>
            <a:prstDash val="solid"/>
          </a:ln>
        </p:spPr>
        <p:txBody>
          <a:bodyPr/>
          <a:lstStyle/>
          <a:p>
            <a:endParaRPr lang="en-GB" noProof="0" dirty="0"/>
          </a:p>
        </p:txBody>
      </p:sp>
      <p:sp>
        <p:nvSpPr>
          <p:cNvPr id="155" name="TextBox 154">
            <a:extLst>
              <a:ext uri="{FF2B5EF4-FFF2-40B4-BE49-F238E27FC236}">
                <a16:creationId xmlns:a16="http://schemas.microsoft.com/office/drawing/2014/main" id="{EA7A9018-8F9E-7B4F-586F-2CB01E8D6532}"/>
              </a:ext>
            </a:extLst>
          </p:cNvPr>
          <p:cNvSpPr txBox="1"/>
          <p:nvPr/>
        </p:nvSpPr>
        <p:spPr>
          <a:xfrm>
            <a:off x="623284" y="4921448"/>
            <a:ext cx="4148893" cy="307777"/>
          </a:xfrm>
          <a:prstGeom prst="rect">
            <a:avLst/>
          </a:prstGeom>
          <a:noFill/>
        </p:spPr>
        <p:txBody>
          <a:bodyPr wrap="none" rtlCol="0">
            <a:spAutoFit/>
          </a:bodyPr>
          <a:lstStyle/>
          <a:p>
            <a:pPr marL="0" algn="l">
              <a:spcBef>
                <a:spcPts val="3000"/>
              </a:spcBef>
            </a:pPr>
            <a:r>
              <a:rPr lang="en-GB" sz="1400" b="1" noProof="0" dirty="0">
                <a:solidFill>
                  <a:prstClr val="black"/>
                </a:solidFill>
                <a:latin typeface="Helvetica" pitchFamily="2" charset="0"/>
                <a:ea typeface="Helvetica Light" charset="0"/>
                <a:cs typeface="Helvetica Light" charset="0"/>
                <a:sym typeface="Wingdings" pitchFamily="2" charset="2"/>
              </a:rPr>
              <a:t>Soft–collinear enhancement of gluon emission</a:t>
            </a:r>
          </a:p>
        </p:txBody>
      </p:sp>
      <p:pic>
        <p:nvPicPr>
          <p:cNvPr id="6" name="Picture 5" descr="Are Parton Showers Inside a Quark-Gluon Plasma Strongly Coupled? A Theorist's Test - CERN Document Server">
            <a:extLst>
              <a:ext uri="{FF2B5EF4-FFF2-40B4-BE49-F238E27FC236}">
                <a16:creationId xmlns:a16="http://schemas.microsoft.com/office/drawing/2014/main" id="{9E6ED2B7-EE0F-ED4B-9ACA-405554BCBCE3}"/>
              </a:ext>
            </a:extLst>
          </p:cNvPr>
          <p:cNvPicPr>
            <a:picLocks noChangeAspect="1"/>
          </p:cNvPicPr>
          <p:nvPr/>
        </p:nvPicPr>
        <p:blipFill>
          <a:blip r:embed="rId3"/>
          <a:stretch>
            <a:fillRect/>
          </a:stretch>
        </p:blipFill>
        <p:spPr>
          <a:xfrm>
            <a:off x="3463384" y="2663850"/>
            <a:ext cx="2243208" cy="1229666"/>
          </a:xfrm>
          <a:prstGeom prst="rect">
            <a:avLst/>
          </a:prstGeom>
        </p:spPr>
      </p:pic>
      <p:sp>
        <p:nvSpPr>
          <p:cNvPr id="156" name="TextBox 155">
            <a:extLst>
              <a:ext uri="{FF2B5EF4-FFF2-40B4-BE49-F238E27FC236}">
                <a16:creationId xmlns:a16="http://schemas.microsoft.com/office/drawing/2014/main" id="{BF5D1FF6-69DA-F31D-C7FC-4A3E7B827374}"/>
              </a:ext>
            </a:extLst>
          </p:cNvPr>
          <p:cNvSpPr txBox="1"/>
          <p:nvPr/>
        </p:nvSpPr>
        <p:spPr>
          <a:xfrm>
            <a:off x="5385646" y="4937772"/>
            <a:ext cx="4192173" cy="307777"/>
          </a:xfrm>
          <a:prstGeom prst="rect">
            <a:avLst/>
          </a:prstGeom>
          <a:noFill/>
        </p:spPr>
        <p:txBody>
          <a:bodyPr wrap="none" rtlCol="0">
            <a:spAutoFit/>
          </a:bodyPr>
          <a:lstStyle/>
          <a:p>
            <a:pPr marL="0" algn="l">
              <a:spcBef>
                <a:spcPts val="3000"/>
              </a:spcBef>
            </a:pPr>
            <a:r>
              <a:rPr lang="en-GB" sz="1400" b="1" noProof="0" dirty="0">
                <a:solidFill>
                  <a:prstClr val="black"/>
                </a:solidFill>
                <a:latin typeface="Helvetica" pitchFamily="2" charset="0"/>
                <a:ea typeface="Helvetica Light" charset="0"/>
                <a:cs typeface="Helvetica Light" charset="0"/>
                <a:sym typeface="Wingdings" pitchFamily="2" charset="2"/>
              </a:rPr>
              <a:t>Why the measured cross section remains finite</a:t>
            </a:r>
          </a:p>
        </p:txBody>
      </p:sp>
      <p:sp>
        <p:nvSpPr>
          <p:cNvPr id="157" name="TextBox 156">
            <a:extLst>
              <a:ext uri="{FF2B5EF4-FFF2-40B4-BE49-F238E27FC236}">
                <a16:creationId xmlns:a16="http://schemas.microsoft.com/office/drawing/2014/main" id="{9835F6B7-13D2-D0EC-DEBB-57088CD26280}"/>
              </a:ext>
            </a:extLst>
          </p:cNvPr>
          <p:cNvSpPr txBox="1"/>
          <p:nvPr/>
        </p:nvSpPr>
        <p:spPr>
          <a:xfrm>
            <a:off x="868178" y="6192992"/>
            <a:ext cx="10695557" cy="338554"/>
          </a:xfrm>
          <a:prstGeom prst="rect">
            <a:avLst/>
          </a:prstGeom>
          <a:noFill/>
        </p:spPr>
        <p:txBody>
          <a:bodyPr wrap="none" rtlCol="0">
            <a:spAutoFit/>
          </a:bodyPr>
          <a:lstStyle/>
          <a:p>
            <a:pPr marL="0" algn="l">
              <a:spcBef>
                <a:spcPts val="3000"/>
              </a:spcBef>
            </a:pPr>
            <a:r>
              <a:rPr lang="en-GB" sz="1600" noProof="0" dirty="0">
                <a:solidFill>
                  <a:srgbClr val="0070C0"/>
                </a:solidFill>
                <a:latin typeface="Helvetica" pitchFamily="2" charset="0"/>
                <a:ea typeface="Helvetica Light" charset="0"/>
                <a:cs typeface="Helvetica Light" charset="0"/>
                <a:sym typeface="Wingdings" pitchFamily="2" charset="2"/>
              </a:rPr>
              <a:t>Jets are not fundamental particles: they are IRC-safe, algorithm-dependent representations of a hadronic final state</a:t>
            </a:r>
          </a:p>
        </p:txBody>
      </p:sp>
      <mc:AlternateContent xmlns:mc="http://schemas.openxmlformats.org/markup-compatibility/2006" xmlns:a14="http://schemas.microsoft.com/office/drawing/2010/main">
        <mc:Choice Requires="a14">
          <p:sp>
            <p:nvSpPr>
              <p:cNvPr id="158" name="TextBox 157">
                <a:extLst>
                  <a:ext uri="{FF2B5EF4-FFF2-40B4-BE49-F238E27FC236}">
                    <a16:creationId xmlns:a16="http://schemas.microsoft.com/office/drawing/2014/main" id="{65F80AF0-E561-EAD2-F3B9-B284F9E43BDE}"/>
                  </a:ext>
                </a:extLst>
              </p:cNvPr>
              <p:cNvSpPr txBox="1"/>
              <p:nvPr/>
            </p:nvSpPr>
            <p:spPr>
              <a:xfrm>
                <a:off x="719137" y="5262949"/>
                <a:ext cx="2129942" cy="555858"/>
              </a:xfrm>
              <a:prstGeom prst="rect">
                <a:avLst/>
              </a:prstGeom>
              <a:noFill/>
            </p:spPr>
            <p:txBody>
              <a:bodyPr wrap="none" lIns="0" tIns="0" rIns="0" bIns="0" rtlCol="0">
                <a:spAutoFit/>
              </a:bodyPr>
              <a:lstStyle/>
              <a:p>
                <a:pPr>
                  <a:spcBef>
                    <a:spcPts val="3000"/>
                  </a:spcBef>
                </a:pPr>
                <a14:m>
                  <m:oMathPara xmlns:m="http://schemas.openxmlformats.org/officeDocument/2006/math">
                    <m:oMath>
                      <m:r>
                        <a:rPr lang="en-GB" b="0" i="1" noProof="0" smtClean="0">
                          <a:solidFill>
                            <a:prstClr val="black"/>
                          </a:solidFill>
                          <a:latin typeface="Cambria Math" panose="02040503050406030204" pitchFamily="18" charset="0"/>
                          <a:ea typeface="Helvetica Light" charset="0"/>
                          <a:cs typeface="Helvetica Light" charset="0"/>
                          <a:sym typeface="Wingdings" pitchFamily="2" charset="2"/>
                        </a:rPr>
                        <m:t>𝑑𝑃</m:t>
                      </m:r>
                      <m:r>
                        <a:rPr lang="en-GB" b="0" i="1" noProof="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sSub>
                        <m:sSubPr>
                          <m:ctrlP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t>𝐶</m:t>
                          </m:r>
                        </m:e>
                        <m:sub>
                          <m:r>
                            <a:rPr lang="en-GB" i="1" noProof="0" smtClean="0">
                              <a:solidFill>
                                <a:prstClr val="black"/>
                              </a:solidFill>
                              <a:latin typeface="Cambria Math" panose="02040503050406030204" pitchFamily="18" charset="0"/>
                              <a:ea typeface="Cambria Math" panose="02040503050406030204" pitchFamily="18" charset="0"/>
                              <a:sym typeface="Wingdings" pitchFamily="2" charset="2"/>
                            </a:rPr>
                            <m:t>𝑖</m:t>
                          </m:r>
                        </m:sub>
                      </m:sSub>
                      <m:f>
                        <m:fPr>
                          <m:ctrlP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ctrlPr>
                        </m:fPr>
                        <m:num>
                          <m:sSub>
                            <m:sSubPr>
                              <m:ctrlP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t>𝛼</m:t>
                              </m:r>
                            </m:e>
                            <m:sub>
                              <m: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t>𝑆</m:t>
                              </m:r>
                            </m:sub>
                          </m:sSub>
                        </m:num>
                        <m:den>
                          <m: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t>𝜋</m:t>
                          </m:r>
                        </m:den>
                      </m:f>
                      <m:r>
                        <a:rPr lang="en-GB" b="0" i="1" noProof="0" smtClean="0">
                          <a:solidFill>
                            <a:prstClr val="black"/>
                          </a:solidFill>
                          <a:latin typeface="Cambria Math" panose="02040503050406030204" pitchFamily="18" charset="0"/>
                          <a:ea typeface="Cambria Math" panose="02040503050406030204" pitchFamily="18" charset="0"/>
                          <a:sym typeface="Wingdings" pitchFamily="2" charset="2"/>
                        </a:rPr>
                        <m:t>∙</m:t>
                      </m:r>
                      <m:f>
                        <m:fPr>
                          <m:ctrlPr>
                            <a:rPr lang="en-GB" b="0" i="1" noProof="0" smtClean="0">
                              <a:solidFill>
                                <a:srgbClr val="E40000"/>
                              </a:solidFill>
                              <a:latin typeface="Cambria Math" panose="02040503050406030204" pitchFamily="18" charset="0"/>
                              <a:ea typeface="Cambria Math" panose="02040503050406030204" pitchFamily="18" charset="0"/>
                              <a:sym typeface="Wingdings" pitchFamily="2" charset="2"/>
                            </a:rPr>
                          </m:ctrlPr>
                        </m:fPr>
                        <m:num>
                          <m:r>
                            <a:rPr lang="en-GB" b="0" i="1" noProof="0" smtClean="0">
                              <a:solidFill>
                                <a:srgbClr val="E40000"/>
                              </a:solidFill>
                              <a:latin typeface="Cambria Math" panose="02040503050406030204" pitchFamily="18" charset="0"/>
                              <a:ea typeface="Cambria Math" panose="02040503050406030204" pitchFamily="18" charset="0"/>
                              <a:sym typeface="Wingdings" pitchFamily="2" charset="2"/>
                            </a:rPr>
                            <m:t>𝑑𝐸</m:t>
                          </m:r>
                        </m:num>
                        <m:den>
                          <m:r>
                            <a:rPr lang="en-GB" b="0" i="1" noProof="0" smtClean="0">
                              <a:solidFill>
                                <a:srgbClr val="E40000"/>
                              </a:solidFill>
                              <a:latin typeface="Cambria Math" panose="02040503050406030204" pitchFamily="18" charset="0"/>
                              <a:ea typeface="Cambria Math" panose="02040503050406030204" pitchFamily="18" charset="0"/>
                              <a:sym typeface="Wingdings" pitchFamily="2" charset="2"/>
                            </a:rPr>
                            <m:t>𝐸</m:t>
                          </m:r>
                        </m:den>
                      </m:f>
                      <m:r>
                        <a:rPr lang="en-GB" i="1" noProof="0">
                          <a:solidFill>
                            <a:prstClr val="black"/>
                          </a:solidFill>
                          <a:latin typeface="Cambria Math" panose="02040503050406030204" pitchFamily="18" charset="0"/>
                          <a:ea typeface="Cambria Math" panose="02040503050406030204" pitchFamily="18" charset="0"/>
                          <a:sym typeface="Wingdings" pitchFamily="2" charset="2"/>
                        </a:rPr>
                        <m:t>∙</m:t>
                      </m:r>
                      <m:f>
                        <m:fPr>
                          <m:ctrlPr>
                            <a:rPr lang="en-GB" b="0" i="1" noProof="0" smtClean="0">
                              <a:solidFill>
                                <a:srgbClr val="0EA34D"/>
                              </a:solidFill>
                              <a:latin typeface="Cambria Math" panose="02040503050406030204" pitchFamily="18" charset="0"/>
                              <a:ea typeface="Cambria Math" panose="02040503050406030204" pitchFamily="18" charset="0"/>
                              <a:sym typeface="Wingdings" pitchFamily="2" charset="2"/>
                            </a:rPr>
                          </m:ctrlPr>
                        </m:fPr>
                        <m:num>
                          <m:r>
                            <a:rPr lang="en-GB" b="0" i="1" noProof="0" smtClean="0">
                              <a:solidFill>
                                <a:srgbClr val="0EA34D"/>
                              </a:solidFill>
                              <a:latin typeface="Cambria Math" panose="02040503050406030204" pitchFamily="18" charset="0"/>
                              <a:ea typeface="Cambria Math" panose="02040503050406030204" pitchFamily="18" charset="0"/>
                              <a:sym typeface="Wingdings" pitchFamily="2" charset="2"/>
                            </a:rPr>
                            <m:t>𝑑</m:t>
                          </m:r>
                          <m:sSup>
                            <m:sSupPr>
                              <m:ctrlPr>
                                <a:rPr lang="en-GB" b="0" i="1" noProof="0" smtClean="0">
                                  <a:solidFill>
                                    <a:srgbClr val="0EA34D"/>
                                  </a:solidFill>
                                  <a:latin typeface="Cambria Math" panose="02040503050406030204" pitchFamily="18" charset="0"/>
                                  <a:ea typeface="Cambria Math" panose="02040503050406030204" pitchFamily="18" charset="0"/>
                                  <a:sym typeface="Wingdings" pitchFamily="2" charset="2"/>
                                </a:rPr>
                              </m:ctrlPr>
                            </m:sSupPr>
                            <m:e>
                              <m:r>
                                <a:rPr lang="en-GB" b="0" i="1" noProof="0" smtClean="0">
                                  <a:solidFill>
                                    <a:srgbClr val="0EA34D"/>
                                  </a:solidFill>
                                  <a:latin typeface="Cambria Math" panose="02040503050406030204" pitchFamily="18" charset="0"/>
                                  <a:ea typeface="Cambria Math" panose="02040503050406030204" pitchFamily="18" charset="0"/>
                                  <a:sym typeface="Wingdings" pitchFamily="2" charset="2"/>
                                </a:rPr>
                                <m:t>𝜃</m:t>
                              </m:r>
                            </m:e>
                            <m:sup>
                              <m:r>
                                <a:rPr lang="en-GB" b="0" i="1" noProof="0" smtClean="0">
                                  <a:solidFill>
                                    <a:srgbClr val="0EA34D"/>
                                  </a:solidFill>
                                  <a:latin typeface="Cambria Math" panose="02040503050406030204" pitchFamily="18" charset="0"/>
                                  <a:ea typeface="Cambria Math" panose="02040503050406030204" pitchFamily="18" charset="0"/>
                                  <a:sym typeface="Wingdings" pitchFamily="2" charset="2"/>
                                </a:rPr>
                                <m:t>2</m:t>
                              </m:r>
                            </m:sup>
                          </m:sSup>
                        </m:num>
                        <m:den>
                          <m:sSup>
                            <m:sSupPr>
                              <m:ctrlPr>
                                <a:rPr lang="en-GB" i="1" noProof="0">
                                  <a:solidFill>
                                    <a:srgbClr val="0EA34D"/>
                                  </a:solidFill>
                                  <a:latin typeface="Cambria Math" panose="02040503050406030204" pitchFamily="18" charset="0"/>
                                  <a:ea typeface="Cambria Math" panose="02040503050406030204" pitchFamily="18" charset="0"/>
                                  <a:sym typeface="Wingdings" pitchFamily="2" charset="2"/>
                                </a:rPr>
                              </m:ctrlPr>
                            </m:sSupPr>
                            <m:e>
                              <m:r>
                                <a:rPr lang="en-GB" i="1" noProof="0">
                                  <a:solidFill>
                                    <a:srgbClr val="0EA34D"/>
                                  </a:solidFill>
                                  <a:latin typeface="Cambria Math" panose="02040503050406030204" pitchFamily="18" charset="0"/>
                                  <a:ea typeface="Cambria Math" panose="02040503050406030204" pitchFamily="18" charset="0"/>
                                  <a:sym typeface="Wingdings" pitchFamily="2" charset="2"/>
                                </a:rPr>
                                <m:t>𝜃</m:t>
                              </m:r>
                            </m:e>
                            <m:sup>
                              <m:r>
                                <a:rPr lang="en-GB" b="0" i="1" noProof="0" smtClean="0">
                                  <a:solidFill>
                                    <a:srgbClr val="0EA34D"/>
                                  </a:solidFill>
                                  <a:latin typeface="Cambria Math" panose="02040503050406030204" pitchFamily="18" charset="0"/>
                                  <a:ea typeface="Cambria Math" panose="02040503050406030204" pitchFamily="18" charset="0"/>
                                  <a:sym typeface="Wingdings" pitchFamily="2" charset="2"/>
                                </a:rPr>
                                <m:t>2</m:t>
                              </m:r>
                            </m:sup>
                          </m:sSup>
                        </m:den>
                      </m:f>
                    </m:oMath>
                  </m:oMathPara>
                </a14:m>
                <a:endParaRPr lang="en-GB" noProof="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158" name="TextBox 157">
                <a:extLst>
                  <a:ext uri="{FF2B5EF4-FFF2-40B4-BE49-F238E27FC236}">
                    <a16:creationId xmlns:a16="http://schemas.microsoft.com/office/drawing/2014/main" id="{65F80AF0-E561-EAD2-F3B9-B284F9E43BDE}"/>
                  </a:ext>
                </a:extLst>
              </p:cNvPr>
              <p:cNvSpPr txBox="1">
                <a:spLocks noRot="1" noChangeAspect="1" noMove="1" noResize="1" noEditPoints="1" noAdjustHandles="1" noChangeArrowheads="1" noChangeShapeType="1" noTextEdit="1"/>
              </p:cNvSpPr>
              <p:nvPr/>
            </p:nvSpPr>
            <p:spPr>
              <a:xfrm>
                <a:off x="719137" y="5262949"/>
                <a:ext cx="2129942" cy="555858"/>
              </a:xfrm>
              <a:prstGeom prst="rect">
                <a:avLst/>
              </a:prstGeom>
              <a:blipFill>
                <a:blip r:embed="rId4"/>
                <a:stretch>
                  <a:fillRect l="-1775" b="-111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9" name="TextBox 158">
                <a:extLst>
                  <a:ext uri="{FF2B5EF4-FFF2-40B4-BE49-F238E27FC236}">
                    <a16:creationId xmlns:a16="http://schemas.microsoft.com/office/drawing/2014/main" id="{20C25199-6122-3626-981B-5EF2D26266B6}"/>
                  </a:ext>
                </a:extLst>
              </p:cNvPr>
              <p:cNvSpPr txBox="1"/>
              <p:nvPr/>
            </p:nvSpPr>
            <p:spPr>
              <a:xfrm>
                <a:off x="3047869" y="5399810"/>
                <a:ext cx="1729641" cy="530915"/>
              </a:xfrm>
              <a:prstGeom prst="rect">
                <a:avLst/>
              </a:prstGeom>
              <a:noFill/>
            </p:spPr>
            <p:txBody>
              <a:bodyPr wrap="none" rtlCol="0">
                <a:spAutoFit/>
              </a:bodyPr>
              <a:lstStyle/>
              <a:p>
                <a:pPr>
                  <a:spcBef>
                    <a:spcPts val="3000"/>
                  </a:spcBef>
                  <a:tabLst>
                    <a:tab pos="654050" algn="l"/>
                    <a:tab pos="1063625" algn="l"/>
                  </a:tabLst>
                </a:pPr>
                <a:r>
                  <a:rPr lang="en-GB" sz="1200" noProof="0" dirty="0">
                    <a:solidFill>
                      <a:srgbClr val="E40000"/>
                    </a:solidFill>
                    <a:latin typeface="Helvetica" pitchFamily="2" charset="0"/>
                    <a:ea typeface="Helvetica Light" charset="0"/>
                    <a:cs typeface="Helvetica Light" charset="0"/>
                    <a:sym typeface="Wingdings" pitchFamily="2" charset="2"/>
                  </a:rPr>
                  <a:t>soft gluon: 	</a:t>
                </a:r>
                <a14:m>
                  <m:oMath xmlns:m="http://schemas.openxmlformats.org/officeDocument/2006/math">
                    <m:r>
                      <a:rPr lang="en-GB" sz="1300" b="0" i="1" noProof="0" smtClean="0">
                        <a:solidFill>
                          <a:srgbClr val="E40000"/>
                        </a:solidFill>
                        <a:latin typeface="Cambria Math" panose="02040503050406030204" pitchFamily="18" charset="0"/>
                        <a:ea typeface="Cambria Math" panose="02040503050406030204" pitchFamily="18" charset="0"/>
                        <a:sym typeface="Wingdings" pitchFamily="2" charset="2"/>
                      </a:rPr>
                      <m:t>𝐸</m:t>
                    </m:r>
                    <m:r>
                      <a:rPr lang="en-GB" sz="1300" i="1" noProof="0" smtClean="0">
                        <a:solidFill>
                          <a:srgbClr val="E40000"/>
                        </a:solidFill>
                        <a:latin typeface="Cambria Math" panose="02040503050406030204" pitchFamily="18" charset="0"/>
                        <a:ea typeface="Cambria Math" panose="02040503050406030204" pitchFamily="18" charset="0"/>
                        <a:sym typeface="Wingdings" pitchFamily="2" charset="2"/>
                      </a:rPr>
                      <m:t>→</m:t>
                    </m:r>
                    <m:r>
                      <a:rPr lang="en-GB" sz="1300" b="0" i="1" noProof="0" smtClean="0">
                        <a:solidFill>
                          <a:srgbClr val="E40000"/>
                        </a:solidFill>
                        <a:latin typeface="Cambria Math" panose="02040503050406030204" pitchFamily="18" charset="0"/>
                        <a:ea typeface="Cambria Math" panose="02040503050406030204" pitchFamily="18" charset="0"/>
                        <a:sym typeface="Wingdings" pitchFamily="2" charset="2"/>
                      </a:rPr>
                      <m:t>0</m:t>
                    </m:r>
                  </m:oMath>
                </a14:m>
                <a:endParaRPr lang="en-GB" sz="1300" b="0" noProof="0" dirty="0">
                  <a:solidFill>
                    <a:srgbClr val="E40000"/>
                  </a:solidFill>
                  <a:latin typeface="Helvetica" pitchFamily="2" charset="0"/>
                  <a:ea typeface="Cambria Math" panose="02040503050406030204" pitchFamily="18" charset="0"/>
                  <a:sym typeface="Wingdings" pitchFamily="2" charset="2"/>
                </a:endParaRPr>
              </a:p>
              <a:p>
                <a:pPr>
                  <a:spcBef>
                    <a:spcPts val="300"/>
                  </a:spcBef>
                  <a:tabLst>
                    <a:tab pos="654050" algn="l"/>
                    <a:tab pos="1063625" algn="l"/>
                  </a:tabLst>
                </a:pPr>
                <a:r>
                  <a:rPr lang="en-GB" sz="1200" noProof="0" dirty="0">
                    <a:solidFill>
                      <a:srgbClr val="0EA34D"/>
                    </a:solidFill>
                    <a:latin typeface="Helvetica" pitchFamily="2" charset="0"/>
                    <a:ea typeface="Helvetica Light" charset="0"/>
                    <a:cs typeface="Helvetica Light" charset="0"/>
                    <a:sym typeface="Wingdings" pitchFamily="2" charset="2"/>
                  </a:rPr>
                  <a:t>collinear gluon: 	</a:t>
                </a:r>
                <a14:m>
                  <m:oMath xmlns:m="http://schemas.openxmlformats.org/officeDocument/2006/math">
                    <m:r>
                      <a:rPr lang="en-GB" sz="1300" i="1" noProof="0" smtClean="0">
                        <a:solidFill>
                          <a:srgbClr val="0EA34D"/>
                        </a:solidFill>
                        <a:latin typeface="Cambria Math" panose="02040503050406030204" pitchFamily="18" charset="0"/>
                        <a:ea typeface="Cambria Math" panose="02040503050406030204" pitchFamily="18" charset="0"/>
                        <a:sym typeface="Wingdings" pitchFamily="2" charset="2"/>
                      </a:rPr>
                      <m:t>𝜃</m:t>
                    </m:r>
                    <m:r>
                      <a:rPr lang="en-GB" sz="1300" i="1" noProof="0" smtClean="0">
                        <a:solidFill>
                          <a:srgbClr val="0EA34D"/>
                        </a:solidFill>
                        <a:latin typeface="Cambria Math" panose="02040503050406030204" pitchFamily="18" charset="0"/>
                        <a:ea typeface="Cambria Math" panose="02040503050406030204" pitchFamily="18" charset="0"/>
                        <a:sym typeface="Wingdings" pitchFamily="2" charset="2"/>
                      </a:rPr>
                      <m:t>→0</m:t>
                    </m:r>
                  </m:oMath>
                </a14:m>
                <a:r>
                  <a:rPr lang="en-GB" sz="1300" noProof="0" dirty="0">
                    <a:solidFill>
                      <a:srgbClr val="0EA34D"/>
                    </a:solidFill>
                    <a:latin typeface="Helvetica" pitchFamily="2" charset="0"/>
                    <a:ea typeface="Helvetica Light" charset="0"/>
                    <a:cs typeface="Helvetica Light" charset="0"/>
                    <a:sym typeface="Wingdings" pitchFamily="2" charset="2"/>
                  </a:rPr>
                  <a:t> </a:t>
                </a:r>
              </a:p>
            </p:txBody>
          </p:sp>
        </mc:Choice>
        <mc:Fallback xmlns="">
          <p:sp>
            <p:nvSpPr>
              <p:cNvPr id="159" name="TextBox 158">
                <a:extLst>
                  <a:ext uri="{FF2B5EF4-FFF2-40B4-BE49-F238E27FC236}">
                    <a16:creationId xmlns:a16="http://schemas.microsoft.com/office/drawing/2014/main" id="{20C25199-6122-3626-981B-5EF2D26266B6}"/>
                  </a:ext>
                </a:extLst>
              </p:cNvPr>
              <p:cNvSpPr txBox="1">
                <a:spLocks noRot="1" noChangeAspect="1" noMove="1" noResize="1" noEditPoints="1" noAdjustHandles="1" noChangeArrowheads="1" noChangeShapeType="1" noTextEdit="1"/>
              </p:cNvSpPr>
              <p:nvPr/>
            </p:nvSpPr>
            <p:spPr>
              <a:xfrm>
                <a:off x="3047869" y="5399810"/>
                <a:ext cx="1729641" cy="530915"/>
              </a:xfrm>
              <a:prstGeom prst="rect">
                <a:avLst/>
              </a:prstGeom>
              <a:blipFill>
                <a:blip r:embed="rId5"/>
                <a:stretch>
                  <a:fillRect b="-4651"/>
                </a:stretch>
              </a:blipFill>
            </p:spPr>
            <p:txBody>
              <a:bodyPr/>
              <a:lstStyle/>
              <a:p>
                <a:r>
                  <a:rPr lang="en-GB">
                    <a:noFill/>
                  </a:rPr>
                  <a:t> </a:t>
                </a:r>
              </a:p>
            </p:txBody>
          </p:sp>
        </mc:Fallback>
      </mc:AlternateContent>
      <p:sp>
        <p:nvSpPr>
          <p:cNvPr id="160" name="logic-divider">
            <a:extLst>
              <a:ext uri="{FF2B5EF4-FFF2-40B4-BE49-F238E27FC236}">
                <a16:creationId xmlns:a16="http://schemas.microsoft.com/office/drawing/2014/main" id="{0F54CF5E-C0C4-BF9A-7C21-30BFFBA02B9F}"/>
              </a:ext>
            </a:extLst>
          </p:cNvPr>
          <p:cNvSpPr>
            <a:spLocks noGrp="1"/>
          </p:cNvSpPr>
          <p:nvPr/>
        </p:nvSpPr>
        <p:spPr>
          <a:xfrm>
            <a:off x="2999666" y="5455187"/>
            <a:ext cx="25200" cy="377577"/>
          </a:xfrm>
          <a:prstGeom prst="rect">
            <a:avLst/>
          </a:prstGeom>
          <a:solidFill>
            <a:schemeClr val="bg1">
              <a:lumMod val="85000"/>
            </a:schemeClr>
          </a:solidFill>
          <a:ln w="0">
            <a:solidFill>
              <a:srgbClr val="75B9DD"/>
            </a:solidFill>
            <a:prstDash val="solid"/>
          </a:ln>
        </p:spPr>
        <p:txBody>
          <a:bodyPr/>
          <a:lstStyle/>
          <a:p>
            <a:endParaRPr lang="en-GB" noProof="0" dirty="0"/>
          </a:p>
        </p:txBody>
      </p:sp>
      <p:sp>
        <p:nvSpPr>
          <p:cNvPr id="24" name="hard-vertex">
            <a:extLst>
              <a:ext uri="{FF2B5EF4-FFF2-40B4-BE49-F238E27FC236}">
                <a16:creationId xmlns:a16="http://schemas.microsoft.com/office/drawing/2014/main" id="{6CC684DB-3A9F-EB17-01B3-7F82513883C0}"/>
              </a:ext>
            </a:extLst>
          </p:cNvPr>
          <p:cNvSpPr>
            <a:spLocks noGrp="1"/>
          </p:cNvSpPr>
          <p:nvPr/>
        </p:nvSpPr>
        <p:spPr>
          <a:xfrm>
            <a:off x="2162175" y="3221180"/>
            <a:ext cx="152400" cy="152400"/>
          </a:xfrm>
          <a:prstGeom prst="ellipse">
            <a:avLst/>
          </a:prstGeom>
          <a:solidFill>
            <a:srgbClr val="D92323"/>
          </a:solidFill>
          <a:ln w="0">
            <a:solidFill>
              <a:srgbClr val="D92323"/>
            </a:solidFill>
            <a:prstDash val="solid"/>
          </a:ln>
        </p:spPr>
        <p:txBody>
          <a:bodyPr/>
          <a:lstStyle/>
          <a:p>
            <a:endParaRPr lang="en-GB" noProof="0" dirty="0">
              <a:latin typeface="Helvetica" pitchFamily="2" charset="0"/>
            </a:endParaRPr>
          </a:p>
        </p:txBody>
      </p:sp>
      <p:sp>
        <p:nvSpPr>
          <p:cNvPr id="64" name="shower-root">
            <a:extLst>
              <a:ext uri="{FF2B5EF4-FFF2-40B4-BE49-F238E27FC236}">
                <a16:creationId xmlns:a16="http://schemas.microsoft.com/office/drawing/2014/main" id="{A06489C8-7730-A40F-AD21-AE23AD321193}"/>
              </a:ext>
            </a:extLst>
          </p:cNvPr>
          <p:cNvSpPr>
            <a:spLocks noGrp="1"/>
          </p:cNvSpPr>
          <p:nvPr/>
        </p:nvSpPr>
        <p:spPr>
          <a:xfrm>
            <a:off x="3387184" y="3230705"/>
            <a:ext cx="152400" cy="152400"/>
          </a:xfrm>
          <a:prstGeom prst="ellipse">
            <a:avLst/>
          </a:prstGeom>
          <a:solidFill>
            <a:srgbClr val="D92323"/>
          </a:solidFill>
          <a:ln w="0">
            <a:solidFill>
              <a:srgbClr val="D92323"/>
            </a:solidFill>
            <a:prstDash val="solid"/>
          </a:ln>
        </p:spPr>
        <p:txBody>
          <a:bodyPr/>
          <a:lstStyle/>
          <a:p>
            <a:endParaRPr lang="en-GB" noProof="0" dirty="0">
              <a:latin typeface="Helvetica" pitchFamily="2" charset="0"/>
            </a:endParaRPr>
          </a:p>
        </p:txBody>
      </p:sp>
      <p:sp>
        <p:nvSpPr>
          <p:cNvPr id="19" name="shower-node-1">
            <a:extLst>
              <a:ext uri="{FF2B5EF4-FFF2-40B4-BE49-F238E27FC236}">
                <a16:creationId xmlns:a16="http://schemas.microsoft.com/office/drawing/2014/main" id="{AA5CE523-88FC-A958-D0AB-1D6AD9F89423}"/>
              </a:ext>
            </a:extLst>
          </p:cNvPr>
          <p:cNvSpPr>
            <a:spLocks noGrp="1"/>
          </p:cNvSpPr>
          <p:nvPr/>
        </p:nvSpPr>
        <p:spPr>
          <a:xfrm>
            <a:off x="4002186" y="3246772"/>
            <a:ext cx="108000" cy="108000"/>
          </a:xfrm>
          <a:prstGeom prst="ellipse">
            <a:avLst/>
          </a:prstGeom>
          <a:solidFill>
            <a:srgbClr val="0B78BC"/>
          </a:solidFill>
          <a:ln w="0">
            <a:solidFill>
              <a:srgbClr val="0B78BC"/>
            </a:solidFill>
            <a:prstDash val="solid"/>
          </a:ln>
        </p:spPr>
        <p:txBody>
          <a:bodyPr/>
          <a:lstStyle/>
          <a:p>
            <a:endParaRPr lang="en-GB" noProof="0" dirty="0">
              <a:latin typeface="Helvetica" pitchFamily="2" charset="0"/>
            </a:endParaRPr>
          </a:p>
        </p:txBody>
      </p:sp>
      <p:sp>
        <p:nvSpPr>
          <p:cNvPr id="20" name="shower-node-1">
            <a:extLst>
              <a:ext uri="{FF2B5EF4-FFF2-40B4-BE49-F238E27FC236}">
                <a16:creationId xmlns:a16="http://schemas.microsoft.com/office/drawing/2014/main" id="{C3903A38-B6AC-5C9A-BA1E-64F481505743}"/>
              </a:ext>
            </a:extLst>
          </p:cNvPr>
          <p:cNvSpPr>
            <a:spLocks noGrp="1"/>
          </p:cNvSpPr>
          <p:nvPr/>
        </p:nvSpPr>
        <p:spPr>
          <a:xfrm>
            <a:off x="4575395" y="2973816"/>
            <a:ext cx="108000" cy="108000"/>
          </a:xfrm>
          <a:prstGeom prst="ellipse">
            <a:avLst/>
          </a:prstGeom>
          <a:solidFill>
            <a:srgbClr val="0B78BC"/>
          </a:solidFill>
          <a:ln w="0">
            <a:solidFill>
              <a:srgbClr val="0B78BC"/>
            </a:solidFill>
            <a:prstDash val="solid"/>
          </a:ln>
        </p:spPr>
        <p:txBody>
          <a:bodyPr/>
          <a:lstStyle/>
          <a:p>
            <a:endParaRPr lang="en-GB" noProof="0" dirty="0">
              <a:latin typeface="Helvetica" pitchFamily="2" charset="0"/>
            </a:endParaRPr>
          </a:p>
        </p:txBody>
      </p:sp>
      <p:sp>
        <p:nvSpPr>
          <p:cNvPr id="21" name="shower-node-1">
            <a:extLst>
              <a:ext uri="{FF2B5EF4-FFF2-40B4-BE49-F238E27FC236}">
                <a16:creationId xmlns:a16="http://schemas.microsoft.com/office/drawing/2014/main" id="{555DE54D-AE35-8A70-2365-957C512A2EEA}"/>
              </a:ext>
            </a:extLst>
          </p:cNvPr>
          <p:cNvSpPr>
            <a:spLocks noGrp="1"/>
          </p:cNvSpPr>
          <p:nvPr/>
        </p:nvSpPr>
        <p:spPr>
          <a:xfrm>
            <a:off x="4468483" y="3494708"/>
            <a:ext cx="108000" cy="108000"/>
          </a:xfrm>
          <a:prstGeom prst="ellipse">
            <a:avLst/>
          </a:prstGeom>
          <a:solidFill>
            <a:srgbClr val="0B78BC"/>
          </a:solidFill>
          <a:ln w="0">
            <a:solidFill>
              <a:srgbClr val="0B78BC"/>
            </a:solidFill>
            <a:prstDash val="solid"/>
          </a:ln>
        </p:spPr>
        <p:txBody>
          <a:bodyPr/>
          <a:lstStyle/>
          <a:p>
            <a:endParaRPr lang="en-GB" noProof="0" dirty="0">
              <a:latin typeface="Helvetica" pitchFamily="2" charset="0"/>
            </a:endParaRPr>
          </a:p>
        </p:txBody>
      </p:sp>
      <p:sp>
        <p:nvSpPr>
          <p:cNvPr id="22" name="shower-node-1">
            <a:extLst>
              <a:ext uri="{FF2B5EF4-FFF2-40B4-BE49-F238E27FC236}">
                <a16:creationId xmlns:a16="http://schemas.microsoft.com/office/drawing/2014/main" id="{99BE0724-7F6B-AD00-E0AA-3C263657D6B2}"/>
              </a:ext>
            </a:extLst>
          </p:cNvPr>
          <p:cNvSpPr>
            <a:spLocks noGrp="1"/>
          </p:cNvSpPr>
          <p:nvPr/>
        </p:nvSpPr>
        <p:spPr>
          <a:xfrm>
            <a:off x="4989376" y="3428742"/>
            <a:ext cx="108000" cy="108000"/>
          </a:xfrm>
          <a:prstGeom prst="ellipse">
            <a:avLst/>
          </a:prstGeom>
          <a:solidFill>
            <a:srgbClr val="0B78BC"/>
          </a:solidFill>
          <a:ln w="0">
            <a:solidFill>
              <a:srgbClr val="0B78BC"/>
            </a:solidFill>
            <a:prstDash val="solid"/>
          </a:ln>
        </p:spPr>
        <p:txBody>
          <a:bodyPr/>
          <a:lstStyle/>
          <a:p>
            <a:endParaRPr lang="en-GB" noProof="0" dirty="0">
              <a:latin typeface="Helvetica" pitchFamily="2" charset="0"/>
            </a:endParaRPr>
          </a:p>
        </p:txBody>
      </p:sp>
      <p:sp>
        <p:nvSpPr>
          <p:cNvPr id="13" name="Right Arrow 12">
            <a:extLst>
              <a:ext uri="{FF2B5EF4-FFF2-40B4-BE49-F238E27FC236}">
                <a16:creationId xmlns:a16="http://schemas.microsoft.com/office/drawing/2014/main" id="{B6F608C3-2A3F-7DDD-38FC-3D306090419F}"/>
              </a:ext>
            </a:extLst>
          </p:cNvPr>
          <p:cNvSpPr>
            <a:spLocks noGrp="1"/>
          </p:cNvSpPr>
          <p:nvPr/>
        </p:nvSpPr>
        <p:spPr>
          <a:xfrm>
            <a:off x="5728648" y="3204070"/>
            <a:ext cx="381000" cy="209550"/>
          </a:xfrm>
          <a:prstGeom prst="rightArrow">
            <a:avLst/>
          </a:prstGeom>
          <a:solidFill>
            <a:srgbClr val="EAF5FB"/>
          </a:solidFill>
          <a:ln w="9525">
            <a:solidFill>
              <a:srgbClr val="75B9DD"/>
            </a:solidFill>
            <a:prstDash val="solid"/>
          </a:ln>
        </p:spPr>
        <p:txBody>
          <a:bodyPr/>
          <a:lstStyle/>
          <a:p>
            <a:endParaRPr lang="en-GB" noProof="0" dirty="0">
              <a:latin typeface="Helvetica" pitchFamily="2" charset="0"/>
            </a:endParaRPr>
          </a:p>
        </p:txBody>
      </p:sp>
      <p:grpSp>
        <p:nvGrpSpPr>
          <p:cNvPr id="33" name="Group 32">
            <a:extLst>
              <a:ext uri="{FF2B5EF4-FFF2-40B4-BE49-F238E27FC236}">
                <a16:creationId xmlns:a16="http://schemas.microsoft.com/office/drawing/2014/main" id="{B2998201-5222-1C3B-EBE6-9A0DB7E7166B}"/>
              </a:ext>
            </a:extLst>
          </p:cNvPr>
          <p:cNvGrpSpPr/>
          <p:nvPr/>
        </p:nvGrpSpPr>
        <p:grpSpPr>
          <a:xfrm rot="21093863">
            <a:off x="9086542" y="2521890"/>
            <a:ext cx="2223163" cy="1440759"/>
            <a:chOff x="9257996" y="2385180"/>
            <a:chExt cx="1543658" cy="1680944"/>
          </a:xfrm>
        </p:grpSpPr>
        <p:pic>
          <p:nvPicPr>
            <p:cNvPr id="31" name="Picture 30" descr="Illustration of the clustering tree of a jet: Branches are groomed away...  | Download Scientific Diagram">
              <a:extLst>
                <a:ext uri="{FF2B5EF4-FFF2-40B4-BE49-F238E27FC236}">
                  <a16:creationId xmlns:a16="http://schemas.microsoft.com/office/drawing/2014/main" id="{136B17E8-C266-5DE9-32BE-B9B618E24D2F}"/>
                </a:ext>
              </a:extLst>
            </p:cNvPr>
            <p:cNvPicPr>
              <a:picLocks noChangeAspect="1"/>
            </p:cNvPicPr>
            <p:nvPr/>
          </p:nvPicPr>
          <p:blipFill>
            <a:blip r:embed="rId6"/>
            <a:srcRect l="9140" r="12941"/>
            <a:stretch>
              <a:fillRect/>
            </a:stretch>
          </p:blipFill>
          <p:spPr>
            <a:xfrm rot="16200000">
              <a:off x="9189353" y="2453823"/>
              <a:ext cx="1680944" cy="1543658"/>
            </a:xfrm>
            <a:prstGeom prst="rect">
              <a:avLst/>
            </a:prstGeom>
          </p:spPr>
        </p:pic>
        <p:sp>
          <p:nvSpPr>
            <p:cNvPr id="32" name="Triangle 31">
              <a:extLst>
                <a:ext uri="{FF2B5EF4-FFF2-40B4-BE49-F238E27FC236}">
                  <a16:creationId xmlns:a16="http://schemas.microsoft.com/office/drawing/2014/main" id="{3FD19A33-5A00-F70D-D9B9-B4CFB7E0ED4D}"/>
                </a:ext>
              </a:extLst>
            </p:cNvPr>
            <p:cNvSpPr/>
            <p:nvPr/>
          </p:nvSpPr>
          <p:spPr>
            <a:xfrm rot="16020000">
              <a:off x="9878348" y="2985180"/>
              <a:ext cx="227274" cy="343846"/>
            </a:xfrm>
            <a:prstGeom prst="triangle">
              <a:avLst/>
            </a:prstGeom>
            <a:solidFill>
              <a:schemeClr val="bg1"/>
            </a:solidFill>
          </p:spPr>
          <p:txBody>
            <a:bodyPr wrap="square" rtlCol="0" anchor="ctr">
              <a:spAutoFit/>
            </a:bodyPr>
            <a:lstStyle/>
            <a:p>
              <a:pPr algn="l"/>
              <a:endParaRPr lang="en-GB" sz="1600" noProof="0" dirty="0">
                <a:latin typeface="Helvetica" pitchFamily="2" charset="0"/>
              </a:endParaRPr>
            </a:p>
          </p:txBody>
        </p:sp>
      </p:grpSp>
      <p:sp>
        <p:nvSpPr>
          <p:cNvPr id="25" name="shower-node-1">
            <a:extLst>
              <a:ext uri="{FF2B5EF4-FFF2-40B4-BE49-F238E27FC236}">
                <a16:creationId xmlns:a16="http://schemas.microsoft.com/office/drawing/2014/main" id="{059E7E2A-2C6F-EEB9-AC6E-5860194ECD31}"/>
              </a:ext>
            </a:extLst>
          </p:cNvPr>
          <p:cNvSpPr>
            <a:spLocks noGrp="1"/>
          </p:cNvSpPr>
          <p:nvPr/>
        </p:nvSpPr>
        <p:spPr>
          <a:xfrm>
            <a:off x="4991649" y="3676677"/>
            <a:ext cx="108000" cy="108000"/>
          </a:xfrm>
          <a:prstGeom prst="ellipse">
            <a:avLst/>
          </a:prstGeom>
          <a:solidFill>
            <a:srgbClr val="0B78BC"/>
          </a:solidFill>
          <a:ln w="0">
            <a:solidFill>
              <a:srgbClr val="0B78BC"/>
            </a:solidFill>
            <a:prstDash val="solid"/>
          </a:ln>
        </p:spPr>
        <p:txBody>
          <a:bodyPr/>
          <a:lstStyle/>
          <a:p>
            <a:endParaRPr lang="en-GB" noProof="0" dirty="0">
              <a:latin typeface="Helvetica" pitchFamily="2" charset="0"/>
            </a:endParaRPr>
          </a:p>
        </p:txBody>
      </p:sp>
      <p:sp>
        <p:nvSpPr>
          <p:cNvPr id="26" name="shower-node-1">
            <a:extLst>
              <a:ext uri="{FF2B5EF4-FFF2-40B4-BE49-F238E27FC236}">
                <a16:creationId xmlns:a16="http://schemas.microsoft.com/office/drawing/2014/main" id="{DB7D034A-CA0C-C312-1BB8-624734812EEC}"/>
              </a:ext>
            </a:extLst>
          </p:cNvPr>
          <p:cNvSpPr>
            <a:spLocks noGrp="1"/>
          </p:cNvSpPr>
          <p:nvPr/>
        </p:nvSpPr>
        <p:spPr>
          <a:xfrm>
            <a:off x="5116753" y="2791843"/>
            <a:ext cx="108000" cy="108000"/>
          </a:xfrm>
          <a:prstGeom prst="ellipse">
            <a:avLst/>
          </a:prstGeom>
          <a:solidFill>
            <a:srgbClr val="0B78BC"/>
          </a:solidFill>
          <a:ln w="0">
            <a:solidFill>
              <a:srgbClr val="0B78BC"/>
            </a:solidFill>
            <a:prstDash val="solid"/>
          </a:ln>
        </p:spPr>
        <p:txBody>
          <a:bodyPr/>
          <a:lstStyle/>
          <a:p>
            <a:endParaRPr lang="en-GB" noProof="0" dirty="0">
              <a:latin typeface="Helvetica" pitchFamily="2" charset="0"/>
            </a:endParaRPr>
          </a:p>
        </p:txBody>
      </p:sp>
      <p:sp>
        <p:nvSpPr>
          <p:cNvPr id="27" name="shower-node-1">
            <a:extLst>
              <a:ext uri="{FF2B5EF4-FFF2-40B4-BE49-F238E27FC236}">
                <a16:creationId xmlns:a16="http://schemas.microsoft.com/office/drawing/2014/main" id="{F0C771D0-E228-CEB2-6608-FD0A402288EB}"/>
              </a:ext>
            </a:extLst>
          </p:cNvPr>
          <p:cNvSpPr>
            <a:spLocks noGrp="1"/>
          </p:cNvSpPr>
          <p:nvPr/>
        </p:nvSpPr>
        <p:spPr>
          <a:xfrm>
            <a:off x="5023491" y="3108020"/>
            <a:ext cx="108000" cy="108000"/>
          </a:xfrm>
          <a:prstGeom prst="ellipse">
            <a:avLst/>
          </a:prstGeom>
          <a:solidFill>
            <a:srgbClr val="0B78BC"/>
          </a:solidFill>
          <a:ln w="0">
            <a:solidFill>
              <a:srgbClr val="0B78BC"/>
            </a:solidFill>
            <a:prstDash val="solid"/>
          </a:ln>
        </p:spPr>
        <p:txBody>
          <a:bodyPr/>
          <a:lstStyle/>
          <a:p>
            <a:endParaRPr lang="en-GB" noProof="0" dirty="0">
              <a:latin typeface="Helvetica" pitchFamily="2" charset="0"/>
            </a:endParaRPr>
          </a:p>
        </p:txBody>
      </p:sp>
      <p:pic>
        <p:nvPicPr>
          <p:cNvPr id="28" name="Picture 27">
            <a:extLst>
              <a:ext uri="{FF2B5EF4-FFF2-40B4-BE49-F238E27FC236}">
                <a16:creationId xmlns:a16="http://schemas.microsoft.com/office/drawing/2014/main" id="{CD1568CB-BDD8-2ED7-B151-E567B45A8B6B}"/>
              </a:ext>
            </a:extLst>
          </p:cNvPr>
          <p:cNvPicPr>
            <a:picLocks noChangeAspect="1"/>
          </p:cNvPicPr>
          <p:nvPr/>
        </p:nvPicPr>
        <p:blipFill>
          <a:blip r:embed="rId7"/>
          <a:srcRect l="61902" t="39895" r="6797" b="48713"/>
          <a:stretch>
            <a:fillRect/>
          </a:stretch>
        </p:blipFill>
        <p:spPr>
          <a:xfrm>
            <a:off x="6438093" y="2924618"/>
            <a:ext cx="2223163" cy="736911"/>
          </a:xfrm>
          <a:prstGeom prst="rect">
            <a:avLst/>
          </a:prstGeom>
        </p:spPr>
      </p:pic>
      <p:sp>
        <p:nvSpPr>
          <p:cNvPr id="29" name="Rectangle 28">
            <a:extLst>
              <a:ext uri="{FF2B5EF4-FFF2-40B4-BE49-F238E27FC236}">
                <a16:creationId xmlns:a16="http://schemas.microsoft.com/office/drawing/2014/main" id="{CC106B52-EBA0-3499-FCFA-3B262D74F3CB}"/>
              </a:ext>
            </a:extLst>
          </p:cNvPr>
          <p:cNvSpPr/>
          <p:nvPr/>
        </p:nvSpPr>
        <p:spPr>
          <a:xfrm rot="20461289">
            <a:off x="6210953" y="2840336"/>
            <a:ext cx="906528" cy="259706"/>
          </a:xfrm>
          <a:prstGeom prst="rect">
            <a:avLst/>
          </a:prstGeom>
          <a:solidFill>
            <a:schemeClr val="bg1"/>
          </a:solidFill>
        </p:spPr>
        <p:txBody>
          <a:bodyPr wrap="square" rtlCol="0" anchor="ctr">
            <a:spAutoFit/>
          </a:bodyPr>
          <a:lstStyle/>
          <a:p>
            <a:pPr algn="l"/>
            <a:endParaRPr lang="en-GB" sz="1600" noProof="0" dirty="0">
              <a:latin typeface="Helvetica" pitchFamily="2" charset="0"/>
            </a:endParaRPr>
          </a:p>
        </p:txBody>
      </p:sp>
      <p:sp>
        <p:nvSpPr>
          <p:cNvPr id="14" name="Right Arrow 13">
            <a:extLst>
              <a:ext uri="{FF2B5EF4-FFF2-40B4-BE49-F238E27FC236}">
                <a16:creationId xmlns:a16="http://schemas.microsoft.com/office/drawing/2014/main" id="{B555798B-6C27-B255-54A2-C2E36776354E}"/>
              </a:ext>
            </a:extLst>
          </p:cNvPr>
          <p:cNvSpPr>
            <a:spLocks noGrp="1"/>
          </p:cNvSpPr>
          <p:nvPr/>
        </p:nvSpPr>
        <p:spPr>
          <a:xfrm>
            <a:off x="8795110" y="3204070"/>
            <a:ext cx="381000" cy="209550"/>
          </a:xfrm>
          <a:prstGeom prst="rightArrow">
            <a:avLst/>
          </a:prstGeom>
          <a:solidFill>
            <a:srgbClr val="EAF5FB"/>
          </a:solidFill>
          <a:ln w="9525">
            <a:solidFill>
              <a:srgbClr val="75B9DD"/>
            </a:solidFill>
            <a:prstDash val="solid"/>
          </a:ln>
        </p:spPr>
        <p:txBody>
          <a:bodyPr/>
          <a:lstStyle/>
          <a:p>
            <a:endParaRPr lang="en-GB" noProof="0" dirty="0">
              <a:latin typeface="Helvetica" pitchFamily="2" charset="0"/>
            </a:endParaRPr>
          </a:p>
        </p:txBody>
      </p:sp>
      <p:sp>
        <p:nvSpPr>
          <p:cNvPr id="34" name="TextBox 33">
            <a:extLst>
              <a:ext uri="{FF2B5EF4-FFF2-40B4-BE49-F238E27FC236}">
                <a16:creationId xmlns:a16="http://schemas.microsoft.com/office/drawing/2014/main" id="{993CB841-2FC7-4D82-DF68-9605ED276FFE}"/>
              </a:ext>
            </a:extLst>
          </p:cNvPr>
          <p:cNvSpPr txBox="1"/>
          <p:nvPr/>
        </p:nvSpPr>
        <p:spPr>
          <a:xfrm>
            <a:off x="10917398" y="2449126"/>
            <a:ext cx="314510" cy="307777"/>
          </a:xfrm>
          <a:prstGeom prst="rect">
            <a:avLst/>
          </a:prstGeom>
          <a:noFill/>
        </p:spPr>
        <p:txBody>
          <a:bodyPr wrap="none" rtlCol="0">
            <a:spAutoFit/>
          </a:bodyPr>
          <a:lstStyle/>
          <a:p>
            <a:pPr marL="0" algn="l">
              <a:spcBef>
                <a:spcPts val="3000"/>
              </a:spcBef>
            </a:pPr>
            <a:r>
              <a:rPr lang="en-GB" sz="1400" noProof="0" dirty="0">
                <a:solidFill>
                  <a:srgbClr val="0070C0"/>
                </a:solidFill>
                <a:latin typeface="Helvetica" pitchFamily="2" charset="0"/>
                <a:ea typeface="Helvetica Light" charset="0"/>
                <a:cs typeface="Helvetica Light" charset="0"/>
                <a:sym typeface="Wingdings" pitchFamily="2" charset="2"/>
              </a:rPr>
              <a:t>R</a:t>
            </a:r>
          </a:p>
        </p:txBody>
      </p:sp>
    </p:spTree>
    <p:extLst>
      <p:ext uri="{BB962C8B-B14F-4D97-AF65-F5344CB8AC3E}">
        <p14:creationId xmlns:p14="http://schemas.microsoft.com/office/powerpoint/2010/main" val="16311136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D365A-E930-10DC-589C-59E76EC1C80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5D32AC5-A711-FDFA-26CB-A130028CA115}"/>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Precision objects enable precision measurements — Jet</a:t>
            </a:r>
            <a:endParaRPr lang="en-GB" sz="2800" noProof="0" dirty="0">
              <a:solidFill>
                <a:srgbClr val="0D7FBF"/>
              </a:solidFill>
              <a:latin typeface="Helvetica Light" pitchFamily="2" charset="0"/>
              <a:ea typeface="Trebuchet MS" pitchFamily="-84" charset="0"/>
              <a:cs typeface="Helvetica Light"/>
            </a:endParaRPr>
          </a:p>
        </p:txBody>
      </p:sp>
      <p:sp>
        <p:nvSpPr>
          <p:cNvPr id="20" name="TextBox 19">
            <a:extLst>
              <a:ext uri="{FF2B5EF4-FFF2-40B4-BE49-F238E27FC236}">
                <a16:creationId xmlns:a16="http://schemas.microsoft.com/office/drawing/2014/main" id="{3542D4FD-471E-7FBC-2E79-B1306D9684A2}"/>
              </a:ext>
            </a:extLst>
          </p:cNvPr>
          <p:cNvSpPr txBox="1"/>
          <p:nvPr/>
        </p:nvSpPr>
        <p:spPr>
          <a:xfrm>
            <a:off x="623283" y="1108786"/>
            <a:ext cx="10897179" cy="338554"/>
          </a:xfrm>
          <a:prstGeom prst="rect">
            <a:avLst/>
          </a:prstGeom>
          <a:noFill/>
        </p:spPr>
        <p:txBody>
          <a:bodyPr wrap="square">
            <a:spAutoFit/>
          </a:bodyPr>
          <a:lstStyle/>
          <a:p>
            <a:pPr>
              <a:spcBef>
                <a:spcPts val="1100"/>
              </a:spcBef>
            </a:pPr>
            <a:r>
              <a:rPr lang="en-GB" sz="1600" b="1" noProof="0" dirty="0">
                <a:solidFill>
                  <a:prstClr val="black"/>
                </a:solidFill>
                <a:latin typeface="Helvetica" pitchFamily="2" charset="0"/>
                <a:ea typeface="Helvetica Light" charset="0"/>
                <a:cs typeface="Helvetica Light" charset="0"/>
                <a:sym typeface="Wingdings" pitchFamily="2" charset="2"/>
              </a:rPr>
              <a:t>Jet energy scale (JES) is calibrated </a:t>
            </a:r>
            <a:r>
              <a:rPr lang="en-GB" sz="1600" noProof="0" dirty="0">
                <a:solidFill>
                  <a:prstClr val="black"/>
                </a:solidFill>
                <a:latin typeface="Helvetica" pitchFamily="2" charset="0"/>
                <a:ea typeface="Helvetica Light" charset="0"/>
                <a:cs typeface="Helvetica Light" charset="0"/>
                <a:sym typeface="Wingdings" pitchFamily="2" charset="2"/>
              </a:rPr>
              <a:t>to “particle level” using di-/multi-jet, 𝛾 + jet, Z + jet, 𝜏 → </a:t>
            </a:r>
            <a:r>
              <a:rPr lang="en-GB" sz="1600" noProof="0" dirty="0">
                <a:solidFill>
                  <a:schemeClr val="tx1">
                    <a:lumMod val="75000"/>
                    <a:lumOff val="25000"/>
                  </a:schemeClr>
                </a:solidFill>
                <a:latin typeface="Helvetica" pitchFamily="2" charset="0"/>
                <a:ea typeface="Helvetica Light" charset="0"/>
                <a:cs typeface="Helvetica Light" charset="0"/>
                <a:sym typeface="Wingdings" pitchFamily="2" charset="2"/>
              </a:rPr>
              <a:t>𝜋𝜈</a:t>
            </a:r>
            <a:r>
              <a:rPr lang="en-GB" sz="1600" noProof="0" dirty="0">
                <a:solidFill>
                  <a:prstClr val="black"/>
                </a:solidFill>
                <a:latin typeface="Helvetica" pitchFamily="2" charset="0"/>
                <a:ea typeface="Helvetica Light" charset="0"/>
                <a:cs typeface="Helvetica Light" charset="0"/>
                <a:sym typeface="Wingdings" pitchFamily="2" charset="2"/>
              </a:rPr>
              <a:t> , t → W → </a:t>
            </a:r>
            <a:r>
              <a:rPr lang="en-GB" sz="1600" noProof="0" dirty="0" err="1">
                <a:solidFill>
                  <a:prstClr val="black"/>
                </a:solidFill>
                <a:latin typeface="Helvetica" pitchFamily="2" charset="0"/>
                <a:ea typeface="Helvetica Light" charset="0"/>
                <a:cs typeface="Helvetica Light" charset="0"/>
                <a:sym typeface="Wingdings" pitchFamily="2" charset="2"/>
              </a:rPr>
              <a:t>qq</a:t>
            </a:r>
            <a:r>
              <a:rPr lang="en-GB" sz="1600" noProof="0" dirty="0">
                <a:solidFill>
                  <a:prstClr val="black"/>
                </a:solidFill>
                <a:latin typeface="Helvetica" pitchFamily="2" charset="0"/>
                <a:ea typeface="Helvetica Light" charset="0"/>
                <a:cs typeface="Helvetica Light" charset="0"/>
                <a:sym typeface="Wingdings" pitchFamily="2" charset="2"/>
              </a:rPr>
              <a:t> events</a:t>
            </a:r>
          </a:p>
        </p:txBody>
      </p:sp>
      <p:pic>
        <p:nvPicPr>
          <p:cNvPr id="3" name="Picture 2">
            <a:extLst>
              <a:ext uri="{FF2B5EF4-FFF2-40B4-BE49-F238E27FC236}">
                <a16:creationId xmlns:a16="http://schemas.microsoft.com/office/drawing/2014/main" id="{9746BD78-721C-4D4F-A088-8A90D05936BA}"/>
              </a:ext>
            </a:extLst>
          </p:cNvPr>
          <p:cNvPicPr>
            <a:picLocks noChangeAspect="1"/>
          </p:cNvPicPr>
          <p:nvPr/>
        </p:nvPicPr>
        <p:blipFill>
          <a:blip r:embed="rId2"/>
          <a:stretch>
            <a:fillRect/>
          </a:stretch>
        </p:blipFill>
        <p:spPr>
          <a:xfrm rot="5400000">
            <a:off x="1064565" y="1066232"/>
            <a:ext cx="4161326" cy="5487144"/>
          </a:xfrm>
          <a:prstGeom prst="rect">
            <a:avLst/>
          </a:prstGeom>
        </p:spPr>
      </p:pic>
      <p:sp>
        <p:nvSpPr>
          <p:cNvPr id="8" name="TextBox 7">
            <a:extLst>
              <a:ext uri="{FF2B5EF4-FFF2-40B4-BE49-F238E27FC236}">
                <a16:creationId xmlns:a16="http://schemas.microsoft.com/office/drawing/2014/main" id="{1C4E78B7-44AD-DE02-FF45-0C14AA764809}"/>
              </a:ext>
            </a:extLst>
          </p:cNvPr>
          <p:cNvSpPr txBox="1"/>
          <p:nvPr/>
        </p:nvSpPr>
        <p:spPr>
          <a:xfrm>
            <a:off x="623283" y="5846477"/>
            <a:ext cx="5495795" cy="738664"/>
          </a:xfrm>
          <a:prstGeom prst="rect">
            <a:avLst/>
          </a:prstGeom>
          <a:noFill/>
        </p:spPr>
        <p:txBody>
          <a:bodyPr wrap="square" rtlCol="0">
            <a:spAutoFit/>
          </a:bodyPr>
          <a:lstStyle/>
          <a:p>
            <a:pPr>
              <a:spcBef>
                <a:spcPts val="3000"/>
              </a:spcBef>
            </a:pPr>
            <a:r>
              <a:rPr lang="en-GB" sz="1400" noProof="0" dirty="0">
                <a:solidFill>
                  <a:schemeClr val="tx1">
                    <a:lumMod val="75000"/>
                    <a:lumOff val="25000"/>
                  </a:schemeClr>
                </a:solidFill>
                <a:latin typeface="Helvetica" pitchFamily="2" charset="0"/>
                <a:ea typeface="Helvetica Light" charset="0"/>
                <a:cs typeface="Helvetica Light" charset="0"/>
                <a:sym typeface="Wingdings" pitchFamily="2" charset="2"/>
              </a:rPr>
              <a:t>New JES calibration method using calorimeter response to single particles (test-beam, </a:t>
            </a:r>
            <a:r>
              <a:rPr lang="en-GB" sz="1400" i="1" noProof="0" dirty="0">
                <a:solidFill>
                  <a:schemeClr val="tx1">
                    <a:lumMod val="75000"/>
                    <a:lumOff val="25000"/>
                  </a:schemeClr>
                </a:solidFill>
                <a:latin typeface="Helvetica" pitchFamily="2" charset="0"/>
                <a:ea typeface="Helvetica Light" charset="0"/>
                <a:cs typeface="Helvetica Light" charset="0"/>
                <a:sym typeface="Wingdings" pitchFamily="2" charset="2"/>
              </a:rPr>
              <a:t>E</a:t>
            </a:r>
            <a:r>
              <a:rPr lang="en-GB" sz="1400" noProof="0" dirty="0">
                <a:solidFill>
                  <a:schemeClr val="tx1">
                    <a:lumMod val="75000"/>
                    <a:lumOff val="25000"/>
                  </a:schemeClr>
                </a:solidFill>
                <a:latin typeface="Helvetica" pitchFamily="2" charset="0"/>
                <a:ea typeface="Helvetica Light" charset="0"/>
                <a:cs typeface="Helvetica Light" charset="0"/>
                <a:sym typeface="Wingdings" pitchFamily="2" charset="2"/>
              </a:rPr>
              <a:t>/</a:t>
            </a:r>
            <a:r>
              <a:rPr lang="en-GB" sz="1400" i="1" noProof="0" dirty="0">
                <a:solidFill>
                  <a:schemeClr val="tx1">
                    <a:lumMod val="75000"/>
                    <a:lumOff val="25000"/>
                  </a:schemeClr>
                </a:solidFill>
                <a:latin typeface="Helvetica" pitchFamily="2" charset="0"/>
                <a:ea typeface="Helvetica Light" charset="0"/>
                <a:cs typeface="Helvetica Light" charset="0"/>
                <a:sym typeface="Wingdings" pitchFamily="2" charset="2"/>
              </a:rPr>
              <a:t>p</a:t>
            </a:r>
            <a:r>
              <a:rPr lang="en-GB" sz="1400" noProof="0" dirty="0">
                <a:solidFill>
                  <a:schemeClr val="tx1">
                    <a:lumMod val="75000"/>
                    <a:lumOff val="25000"/>
                  </a:schemeClr>
                </a:solidFill>
                <a:latin typeface="Helvetica" pitchFamily="2" charset="0"/>
                <a:ea typeface="Helvetica Light" charset="0"/>
                <a:cs typeface="Helvetica Light" charset="0"/>
                <a:sym typeface="Wingdings" pitchFamily="2" charset="2"/>
              </a:rPr>
              <a:t> from 𝜏→𝜋𝜈), combined with p</a:t>
            </a:r>
            <a:r>
              <a:rPr lang="en-GB" sz="1400" baseline="-25000" noProof="0" dirty="0">
                <a:solidFill>
                  <a:schemeClr val="tx1">
                    <a:lumMod val="75000"/>
                    <a:lumOff val="25000"/>
                  </a:schemeClr>
                </a:solidFill>
                <a:latin typeface="Helvetica" pitchFamily="2" charset="0"/>
                <a:ea typeface="Helvetica Light" charset="0"/>
                <a:cs typeface="Helvetica Light" charset="0"/>
                <a:sym typeface="Wingdings" pitchFamily="2" charset="2"/>
              </a:rPr>
              <a:t>T </a:t>
            </a:r>
            <a:r>
              <a:rPr lang="en-GB" sz="1400" noProof="0" dirty="0">
                <a:solidFill>
                  <a:schemeClr val="tx1">
                    <a:lumMod val="75000"/>
                    <a:lumOff val="25000"/>
                  </a:schemeClr>
                </a:solidFill>
                <a:latin typeface="Helvetica" pitchFamily="2" charset="0"/>
                <a:ea typeface="Helvetica Light" charset="0"/>
                <a:cs typeface="Helvetica Light" charset="0"/>
                <a:sym typeface="Wingdings" pitchFamily="2" charset="2"/>
              </a:rPr>
              <a:t>balance techniques for the most precise JES to date</a:t>
            </a:r>
          </a:p>
        </p:txBody>
      </p:sp>
      <p:sp>
        <p:nvSpPr>
          <p:cNvPr id="10" name="TextBox 9">
            <a:extLst>
              <a:ext uri="{FF2B5EF4-FFF2-40B4-BE49-F238E27FC236}">
                <a16:creationId xmlns:a16="http://schemas.microsoft.com/office/drawing/2014/main" id="{03C1F063-4EE1-DBA3-096C-4C39936C9AFC}"/>
              </a:ext>
            </a:extLst>
          </p:cNvPr>
          <p:cNvSpPr txBox="1"/>
          <p:nvPr/>
        </p:nvSpPr>
        <p:spPr>
          <a:xfrm>
            <a:off x="6182195" y="6043485"/>
            <a:ext cx="5477782" cy="530915"/>
          </a:xfrm>
          <a:prstGeom prst="rect">
            <a:avLst/>
          </a:prstGeom>
          <a:noFill/>
        </p:spPr>
        <p:txBody>
          <a:bodyPr wrap="none" rtlCol="0">
            <a:spAutoFit/>
          </a:bodyPr>
          <a:lstStyle/>
          <a:p>
            <a:pPr marL="285750" indent="-285750" algn="l">
              <a:spcBef>
                <a:spcPts val="3000"/>
              </a:spcBef>
              <a:buFont typeface="Symbol" pitchFamily="2" charset="2"/>
              <a:buChar char="®"/>
            </a:pPr>
            <a:r>
              <a:rPr lang="en-GB" sz="1400" i="1" noProof="0" dirty="0">
                <a:solidFill>
                  <a:schemeClr val="tx1">
                    <a:lumMod val="75000"/>
                    <a:lumOff val="25000"/>
                  </a:schemeClr>
                </a:solidFill>
                <a:latin typeface="Helvetica" pitchFamily="2" charset="0"/>
                <a:ea typeface="Helvetica Light" charset="0"/>
                <a:cs typeface="Helvetica Light" charset="0"/>
                <a:sym typeface="Wingdings" pitchFamily="2" charset="2"/>
              </a:rPr>
              <a:t>Total</a:t>
            </a:r>
            <a:r>
              <a:rPr lang="en-GB" sz="1400" noProof="0" dirty="0">
                <a:solidFill>
                  <a:schemeClr val="tx1">
                    <a:lumMod val="75000"/>
                    <a:lumOff val="25000"/>
                  </a:schemeClr>
                </a:solidFill>
                <a:latin typeface="Helvetica" pitchFamily="2" charset="0"/>
                <a:ea typeface="Helvetica Light" charset="0"/>
                <a:cs typeface="Helvetica Light" charset="0"/>
                <a:sym typeface="Wingdings" pitchFamily="2" charset="2"/>
              </a:rPr>
              <a:t> JES uncertainty of 3.8 / 0.3 / 0.6% at 20 / 300 / 4000 GeV</a:t>
            </a:r>
          </a:p>
          <a:p>
            <a:pPr>
              <a:spcBef>
                <a:spcPts val="300"/>
              </a:spcBef>
            </a:pP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(uncertainty at low p</a:t>
            </a:r>
            <a:r>
              <a:rPr lang="en-GB" sz="1200" baseline="-250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T</a:t>
            </a: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dominated by pileup)</a:t>
            </a:r>
          </a:p>
        </p:txBody>
      </p:sp>
      <p:sp>
        <p:nvSpPr>
          <p:cNvPr id="2" name="Slide Number Placeholder 1">
            <a:extLst>
              <a:ext uri="{FF2B5EF4-FFF2-40B4-BE49-F238E27FC236}">
                <a16:creationId xmlns:a16="http://schemas.microsoft.com/office/drawing/2014/main" id="{21CE12CC-2B25-DB51-A358-352A7A35D383}"/>
              </a:ext>
            </a:extLst>
          </p:cNvPr>
          <p:cNvSpPr>
            <a:spLocks noGrp="1"/>
          </p:cNvSpPr>
          <p:nvPr>
            <p:ph type="sldNum" sz="quarter" idx="4"/>
          </p:nvPr>
        </p:nvSpPr>
        <p:spPr/>
        <p:txBody>
          <a:bodyPr/>
          <a:lstStyle/>
          <a:p>
            <a:pPr>
              <a:defRPr/>
            </a:pPr>
            <a:fld id="{611C2F03-9E95-40C9-A99F-3C4F7EE8CF2A}" type="slidenum">
              <a:rPr lang="en-GB" noProof="0" smtClean="0"/>
              <a:pPr>
                <a:defRPr/>
              </a:pPr>
              <a:t>34</a:t>
            </a:fld>
            <a:endParaRPr lang="en-GB" noProof="0" dirty="0"/>
          </a:p>
        </p:txBody>
      </p:sp>
      <p:pic>
        <p:nvPicPr>
          <p:cNvPr id="9" name="Picture 8">
            <a:extLst>
              <a:ext uri="{FF2B5EF4-FFF2-40B4-BE49-F238E27FC236}">
                <a16:creationId xmlns:a16="http://schemas.microsoft.com/office/drawing/2014/main" id="{7FE9053D-E539-7D1C-4AF8-E8BD3238DF50}"/>
              </a:ext>
            </a:extLst>
          </p:cNvPr>
          <p:cNvPicPr>
            <a:picLocks noChangeAspect="1"/>
          </p:cNvPicPr>
          <p:nvPr/>
        </p:nvPicPr>
        <p:blipFill>
          <a:blip r:embed="rId3"/>
          <a:stretch>
            <a:fillRect/>
          </a:stretch>
        </p:blipFill>
        <p:spPr>
          <a:xfrm rot="5400000">
            <a:off x="6939659" y="653292"/>
            <a:ext cx="4200839" cy="6202800"/>
          </a:xfrm>
          <a:prstGeom prst="rect">
            <a:avLst/>
          </a:prstGeom>
        </p:spPr>
      </p:pic>
      <p:sp>
        <p:nvSpPr>
          <p:cNvPr id="6" name="TextBox 5">
            <a:extLst>
              <a:ext uri="{FF2B5EF4-FFF2-40B4-BE49-F238E27FC236}">
                <a16:creationId xmlns:a16="http://schemas.microsoft.com/office/drawing/2014/main" id="{3B0B9635-0515-DA18-4A18-CE2CE0B9DFDC}"/>
              </a:ext>
            </a:extLst>
          </p:cNvPr>
          <p:cNvSpPr txBox="1"/>
          <p:nvPr/>
        </p:nvSpPr>
        <p:spPr>
          <a:xfrm>
            <a:off x="9601252" y="1577019"/>
            <a:ext cx="2351717" cy="230832"/>
          </a:xfrm>
          <a:prstGeom prst="rect">
            <a:avLst/>
          </a:prstGeom>
          <a:noFill/>
        </p:spPr>
        <p:txBody>
          <a:bodyPr wrap="square">
            <a:spAutoFit/>
          </a:bodyPr>
          <a:lstStyle/>
          <a:p>
            <a:pPr algn="r"/>
            <a:r>
              <a:rPr lang="en-GB" sz="900" noProof="0" dirty="0">
                <a:effectLst/>
                <a:latin typeface="Helvetica Light" panose="020B0403020202020204" pitchFamily="34" charset="0"/>
                <a:hlinkClick r:id="rId4"/>
              </a:rPr>
              <a:t>Eur. Phys. J. C 85 (2025) 927</a:t>
            </a:r>
            <a:endParaRPr lang="en-GB" sz="900" noProof="0" dirty="0">
              <a:latin typeface="Helvetica Light" panose="020B0403020202020204" pitchFamily="34" charset="0"/>
            </a:endParaRPr>
          </a:p>
        </p:txBody>
      </p:sp>
    </p:spTree>
    <p:extLst>
      <p:ext uri="{BB962C8B-B14F-4D97-AF65-F5344CB8AC3E}">
        <p14:creationId xmlns:p14="http://schemas.microsoft.com/office/powerpoint/2010/main" val="41166722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CD03C-2082-7A10-2A52-9391A8C7376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C287D8-E7B3-6DFF-010B-1CE4A08A08C6}"/>
              </a:ext>
            </a:extLst>
          </p:cNvPr>
          <p:cNvSpPr>
            <a:spLocks noGrp="1"/>
          </p:cNvSpPr>
          <p:nvPr>
            <p:ph type="sldNum" sz="quarter" idx="4"/>
          </p:nvPr>
        </p:nvSpPr>
        <p:spPr/>
        <p:txBody>
          <a:bodyPr/>
          <a:lstStyle/>
          <a:p>
            <a:pPr>
              <a:defRPr/>
            </a:pPr>
            <a:fld id="{611C2F03-9E95-40C9-A99F-3C4F7EE8CF2A}" type="slidenum">
              <a:rPr lang="en-GB" noProof="0" smtClean="0"/>
              <a:pPr>
                <a:defRPr/>
              </a:pPr>
              <a:t>35</a:t>
            </a:fld>
            <a:endParaRPr lang="en-GB" noProof="0" dirty="0"/>
          </a:p>
        </p:txBody>
      </p:sp>
      <p:sp>
        <p:nvSpPr>
          <p:cNvPr id="4" name="TextBox 3">
            <a:extLst>
              <a:ext uri="{FF2B5EF4-FFF2-40B4-BE49-F238E27FC236}">
                <a16:creationId xmlns:a16="http://schemas.microsoft.com/office/drawing/2014/main" id="{5117B3CD-B760-C1A9-5454-E2C9528BCF93}"/>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Precision objects enable precision measurements — Jet</a:t>
            </a:r>
            <a:endParaRPr lang="en-GB" sz="2800" noProof="0" dirty="0">
              <a:solidFill>
                <a:srgbClr val="0D7FBF"/>
              </a:solidFill>
              <a:latin typeface="Helvetica Light" pitchFamily="2" charset="0"/>
              <a:ea typeface="Trebuchet MS" pitchFamily="-84" charset="0"/>
              <a:cs typeface="Helvetica Light"/>
            </a:endParaRPr>
          </a:p>
        </p:txBody>
      </p:sp>
      <p:sp>
        <p:nvSpPr>
          <p:cNvPr id="20" name="TextBox 19">
            <a:extLst>
              <a:ext uri="{FF2B5EF4-FFF2-40B4-BE49-F238E27FC236}">
                <a16:creationId xmlns:a16="http://schemas.microsoft.com/office/drawing/2014/main" id="{8D356BEF-8C2A-D103-4E2E-E4EB63D6E609}"/>
              </a:ext>
            </a:extLst>
          </p:cNvPr>
          <p:cNvSpPr txBox="1"/>
          <p:nvPr/>
        </p:nvSpPr>
        <p:spPr>
          <a:xfrm>
            <a:off x="623283" y="1108786"/>
            <a:ext cx="10897179" cy="338554"/>
          </a:xfrm>
          <a:prstGeom prst="rect">
            <a:avLst/>
          </a:prstGeom>
          <a:noFill/>
        </p:spPr>
        <p:txBody>
          <a:bodyPr wrap="square">
            <a:spAutoFit/>
          </a:bodyPr>
          <a:lstStyle/>
          <a:p>
            <a:pPr>
              <a:spcBef>
                <a:spcPts val="1100"/>
              </a:spcBef>
            </a:pPr>
            <a:r>
              <a:rPr lang="en-GB" sz="1600" b="1" dirty="0">
                <a:solidFill>
                  <a:prstClr val="black"/>
                </a:solidFill>
                <a:latin typeface="Helvetica" pitchFamily="2" charset="0"/>
                <a:ea typeface="Helvetica Light" charset="0"/>
                <a:cs typeface="Helvetica Light" charset="0"/>
                <a:sym typeface="Wingdings" pitchFamily="2" charset="2"/>
              </a:rPr>
              <a:t>Jet energy scale (JES) is calibrated </a:t>
            </a:r>
            <a:r>
              <a:rPr lang="en-GB" sz="1600" dirty="0">
                <a:solidFill>
                  <a:prstClr val="black"/>
                </a:solidFill>
                <a:latin typeface="Helvetica" pitchFamily="2" charset="0"/>
                <a:ea typeface="Helvetica Light" charset="0"/>
                <a:cs typeface="Helvetica Light" charset="0"/>
                <a:sym typeface="Wingdings" pitchFamily="2" charset="2"/>
              </a:rPr>
              <a:t>to “particle level” using di-/multi-jet, 𝛾 + jet, Z + jet, 𝜏 → </a:t>
            </a:r>
            <a:r>
              <a:rPr lang="en-GB" sz="1600" dirty="0">
                <a:solidFill>
                  <a:schemeClr val="tx1">
                    <a:lumMod val="75000"/>
                    <a:lumOff val="25000"/>
                  </a:schemeClr>
                </a:solidFill>
                <a:latin typeface="Helvetica" pitchFamily="2" charset="0"/>
                <a:ea typeface="Helvetica Light" charset="0"/>
                <a:cs typeface="Helvetica Light" charset="0"/>
                <a:sym typeface="Wingdings" pitchFamily="2" charset="2"/>
              </a:rPr>
              <a:t>𝜋𝜈</a:t>
            </a:r>
            <a:r>
              <a:rPr lang="en-GB" sz="1600" dirty="0">
                <a:solidFill>
                  <a:prstClr val="black"/>
                </a:solidFill>
                <a:latin typeface="Helvetica" pitchFamily="2" charset="0"/>
                <a:ea typeface="Helvetica Light" charset="0"/>
                <a:cs typeface="Helvetica Light" charset="0"/>
                <a:sym typeface="Wingdings" pitchFamily="2" charset="2"/>
              </a:rPr>
              <a:t> , t → W → </a:t>
            </a:r>
            <a:r>
              <a:rPr lang="en-GB" sz="1600" dirty="0" err="1">
                <a:solidFill>
                  <a:prstClr val="black"/>
                </a:solidFill>
                <a:latin typeface="Helvetica" pitchFamily="2" charset="0"/>
                <a:ea typeface="Helvetica Light" charset="0"/>
                <a:cs typeface="Helvetica Light" charset="0"/>
                <a:sym typeface="Wingdings" pitchFamily="2" charset="2"/>
              </a:rPr>
              <a:t>qq</a:t>
            </a:r>
            <a:r>
              <a:rPr lang="en-GB" sz="1600" dirty="0">
                <a:solidFill>
                  <a:prstClr val="black"/>
                </a:solidFill>
                <a:latin typeface="Helvetica" pitchFamily="2" charset="0"/>
                <a:ea typeface="Helvetica Light" charset="0"/>
                <a:cs typeface="Helvetica Light" charset="0"/>
                <a:sym typeface="Wingdings" pitchFamily="2" charset="2"/>
              </a:rPr>
              <a:t> events</a:t>
            </a:r>
          </a:p>
        </p:txBody>
      </p:sp>
      <p:pic>
        <p:nvPicPr>
          <p:cNvPr id="11" name="Picture 10">
            <a:extLst>
              <a:ext uri="{FF2B5EF4-FFF2-40B4-BE49-F238E27FC236}">
                <a16:creationId xmlns:a16="http://schemas.microsoft.com/office/drawing/2014/main" id="{B163F006-ECA8-2588-D08A-C2B89B925487}"/>
              </a:ext>
            </a:extLst>
          </p:cNvPr>
          <p:cNvPicPr>
            <a:picLocks noChangeAspect="1"/>
          </p:cNvPicPr>
          <p:nvPr/>
        </p:nvPicPr>
        <p:blipFill>
          <a:blip r:embed="rId2">
            <a:alphaModFix/>
          </a:blip>
          <a:srcRect l="13755" r="13203"/>
          <a:stretch>
            <a:fillRect/>
          </a:stretch>
        </p:blipFill>
        <p:spPr>
          <a:xfrm>
            <a:off x="6655634" y="1716167"/>
            <a:ext cx="5229356" cy="4872882"/>
          </a:xfrm>
          <a:prstGeom prst="rect">
            <a:avLst/>
          </a:prstGeom>
        </p:spPr>
      </p:pic>
      <p:sp>
        <p:nvSpPr>
          <p:cNvPr id="12" name="TextBox 11">
            <a:extLst>
              <a:ext uri="{FF2B5EF4-FFF2-40B4-BE49-F238E27FC236}">
                <a16:creationId xmlns:a16="http://schemas.microsoft.com/office/drawing/2014/main" id="{727DFEA0-D89A-3654-6B02-54C25C483E4E}"/>
              </a:ext>
            </a:extLst>
          </p:cNvPr>
          <p:cNvSpPr txBox="1"/>
          <p:nvPr/>
        </p:nvSpPr>
        <p:spPr>
          <a:xfrm>
            <a:off x="10117011" y="1524706"/>
            <a:ext cx="1429346" cy="230832"/>
          </a:xfrm>
          <a:prstGeom prst="rect">
            <a:avLst/>
          </a:prstGeom>
          <a:noFill/>
        </p:spPr>
        <p:txBody>
          <a:bodyPr wrap="square">
            <a:spAutoFit/>
          </a:bodyPr>
          <a:lstStyle/>
          <a:p>
            <a:pPr algn="r"/>
            <a:r>
              <a:rPr lang="en-GB" sz="900" u="sng" noProof="0" dirty="0">
                <a:solidFill>
                  <a:srgbClr val="4571D0"/>
                </a:solidFill>
                <a:effectLst/>
                <a:latin typeface="Helvetica Light" panose="020B0403020202020204" pitchFamily="34" charset="0"/>
                <a:hlinkClick r:id="rId3"/>
              </a:rPr>
              <a:t>arXiv:2402.08713 </a:t>
            </a:r>
            <a:endParaRPr lang="en-GB" sz="900" noProof="0" dirty="0">
              <a:latin typeface="Helvetica Light" panose="020B0403020202020204" pitchFamily="34" charset="0"/>
            </a:endParaRPr>
          </a:p>
        </p:txBody>
      </p:sp>
      <p:sp>
        <p:nvSpPr>
          <p:cNvPr id="13" name="TextBox 12">
            <a:extLst>
              <a:ext uri="{FF2B5EF4-FFF2-40B4-BE49-F238E27FC236}">
                <a16:creationId xmlns:a16="http://schemas.microsoft.com/office/drawing/2014/main" id="{5BB48689-1E18-49E4-338A-1367890FC6EF}"/>
              </a:ext>
            </a:extLst>
          </p:cNvPr>
          <p:cNvSpPr txBox="1"/>
          <p:nvPr/>
        </p:nvSpPr>
        <p:spPr>
          <a:xfrm>
            <a:off x="623283" y="1568667"/>
            <a:ext cx="3873766" cy="738664"/>
          </a:xfrm>
          <a:prstGeom prst="rect">
            <a:avLst/>
          </a:prstGeom>
          <a:noFill/>
        </p:spPr>
        <p:txBody>
          <a:bodyPr wrap="square" rtlCol="0">
            <a:spAutoFit/>
          </a:bodyPr>
          <a:lstStyle/>
          <a:p>
            <a:pPr>
              <a:spcBef>
                <a:spcPts val="3000"/>
              </a:spcBef>
            </a:pPr>
            <a:r>
              <a:rPr lang="en-GB" sz="1400" noProof="0" dirty="0">
                <a:solidFill>
                  <a:srgbClr val="0070C0"/>
                </a:solidFill>
                <a:latin typeface="Helvetica" pitchFamily="2" charset="0"/>
                <a:ea typeface="Helvetica Light" charset="0"/>
                <a:cs typeface="Helvetica Light" charset="0"/>
                <a:sym typeface="Wingdings" pitchFamily="2" charset="2"/>
              </a:rPr>
              <a:t>Precise jet energy calibration using in-situ processes enables, among others, high-precision top mass measurement (0.2%)</a:t>
            </a:r>
          </a:p>
        </p:txBody>
      </p:sp>
      <p:pic>
        <p:nvPicPr>
          <p:cNvPr id="16" name="Picture 15">
            <a:extLst>
              <a:ext uri="{FF2B5EF4-FFF2-40B4-BE49-F238E27FC236}">
                <a16:creationId xmlns:a16="http://schemas.microsoft.com/office/drawing/2014/main" id="{9E5CA546-D5DF-5547-71B3-5CE332D1A13E}"/>
              </a:ext>
            </a:extLst>
          </p:cNvPr>
          <p:cNvPicPr>
            <a:picLocks noChangeAspect="1"/>
          </p:cNvPicPr>
          <p:nvPr/>
        </p:nvPicPr>
        <p:blipFill>
          <a:blip r:embed="rId4"/>
          <a:srcRect t="10705" b="10119"/>
          <a:stretch>
            <a:fillRect/>
          </a:stretch>
        </p:blipFill>
        <p:spPr>
          <a:xfrm>
            <a:off x="4308766" y="1666941"/>
            <a:ext cx="2494385" cy="2560719"/>
          </a:xfrm>
          <a:prstGeom prst="rect">
            <a:avLst/>
          </a:prstGeom>
        </p:spPr>
      </p:pic>
      <p:sp>
        <p:nvSpPr>
          <p:cNvPr id="3" name="TextBox 2">
            <a:extLst>
              <a:ext uri="{FF2B5EF4-FFF2-40B4-BE49-F238E27FC236}">
                <a16:creationId xmlns:a16="http://schemas.microsoft.com/office/drawing/2014/main" id="{838B2672-1A57-6394-9497-F3213E246C2D}"/>
              </a:ext>
            </a:extLst>
          </p:cNvPr>
          <p:cNvSpPr txBox="1"/>
          <p:nvPr/>
        </p:nvSpPr>
        <p:spPr>
          <a:xfrm>
            <a:off x="623283" y="5386257"/>
            <a:ext cx="5638972" cy="1077218"/>
          </a:xfrm>
          <a:prstGeom prst="rect">
            <a:avLst/>
          </a:prstGeom>
          <a:noFill/>
        </p:spPr>
        <p:txBody>
          <a:bodyPr wrap="square">
            <a:spAutoFit/>
          </a:bodyPr>
          <a:lstStyle/>
          <a:p>
            <a:pPr lvl="0">
              <a:spcBef>
                <a:spcPts val="1100"/>
              </a:spcBef>
              <a:defRPr/>
            </a:pPr>
            <a:r>
              <a:rPr kumimoji="0" lang="en-GB" sz="1600" b="1" i="0" u="none" strike="noStrike" kern="1200" cap="none" spc="0" normalizeH="0" baseline="0" noProof="0" dirty="0">
                <a:ln>
                  <a:noFill/>
                </a:ln>
                <a:solidFill>
                  <a:schemeClr val="tx1">
                    <a:lumMod val="75000"/>
                    <a:lumOff val="25000"/>
                  </a:schemeClr>
                </a:solidFill>
                <a:effectLst/>
                <a:uLnTx/>
                <a:uFillTx/>
                <a:latin typeface="Helvetica" pitchFamily="2" charset="0"/>
                <a:ea typeface="Helvetica Light" charset="0"/>
                <a:cs typeface="Helvetica Light" charset="0"/>
                <a:sym typeface="Wingdings" pitchFamily="2" charset="2"/>
              </a:rPr>
              <a:t>Pileup</a:t>
            </a:r>
            <a:r>
              <a:rPr kumimoji="0" lang="en-GB" sz="1600" b="0" i="0" u="none" strike="noStrike" kern="1200" cap="none" spc="0" normalizeH="0" baseline="0" noProof="0" dirty="0">
                <a:ln>
                  <a:noFill/>
                </a:ln>
                <a:solidFill>
                  <a:schemeClr val="tx1">
                    <a:lumMod val="75000"/>
                    <a:lumOff val="25000"/>
                  </a:schemeClr>
                </a:solidFill>
                <a:effectLst/>
                <a:uLnTx/>
                <a:uFillTx/>
                <a:latin typeface="Helvetica" pitchFamily="2" charset="0"/>
                <a:ea typeface="Helvetica Light" charset="0"/>
                <a:cs typeface="Helvetica Light" charset="0"/>
                <a:sym typeface="Wingdings" pitchFamily="2" charset="2"/>
              </a:rPr>
              <a:t>: mitigated / corrected </a:t>
            </a:r>
            <a:r>
              <a:rPr lang="en-GB" sz="1600" noProof="0" dirty="0">
                <a:solidFill>
                  <a:schemeClr val="tx1">
                    <a:lumMod val="75000"/>
                    <a:lumOff val="25000"/>
                  </a:schemeClr>
                </a:solidFill>
                <a:latin typeface="Helvetica" pitchFamily="2" charset="0"/>
                <a:ea typeface="Helvetica Light" charset="0"/>
                <a:cs typeface="Helvetica Light" charset="0"/>
                <a:sym typeface="Wingdings" pitchFamily="2" charset="2"/>
              </a:rPr>
              <a:t>through vertex association of tracks, area-based subtractions using soft event activity, particle flow candidate weight based on local activity and vertex (PUPPI, CMS)</a:t>
            </a:r>
          </a:p>
        </p:txBody>
      </p:sp>
      <p:pic>
        <p:nvPicPr>
          <p:cNvPr id="5" name="Picture 6" descr="Collisions recorded by the CMS detector on 14 Oct 2016 during the high pile-up fill">
            <a:extLst>
              <a:ext uri="{FF2B5EF4-FFF2-40B4-BE49-F238E27FC236}">
                <a16:creationId xmlns:a16="http://schemas.microsoft.com/office/drawing/2014/main" id="{0B760248-DB1E-5972-596B-BAF3ABE169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205" y="3441732"/>
            <a:ext cx="3574273" cy="180947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D5583D4-0E13-5C63-984A-D172B26EBC06}"/>
              </a:ext>
            </a:extLst>
          </p:cNvPr>
          <p:cNvSpPr txBox="1"/>
          <p:nvPr/>
        </p:nvSpPr>
        <p:spPr>
          <a:xfrm>
            <a:off x="4301151" y="4883453"/>
            <a:ext cx="2046830" cy="430887"/>
          </a:xfrm>
          <a:prstGeom prst="rect">
            <a:avLst/>
          </a:prstGeom>
          <a:noFill/>
        </p:spPr>
        <p:txBody>
          <a:bodyPr wrap="square" rtlCol="0">
            <a:spAutoFit/>
          </a:bodyPr>
          <a:lstStyle/>
          <a:p>
            <a:pPr marL="0" algn="l">
              <a:spcBef>
                <a:spcPts val="3000"/>
              </a:spcBef>
            </a:pPr>
            <a:r>
              <a:rPr lang="en-US"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~100 pileup pp interactions in CMS detector</a:t>
            </a:r>
            <a:endParaRPr lang="en-CH"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endParaRPr>
          </a:p>
        </p:txBody>
      </p:sp>
      <p:cxnSp>
        <p:nvCxnSpPr>
          <p:cNvPr id="8" name="Curved Connector 7">
            <a:extLst>
              <a:ext uri="{FF2B5EF4-FFF2-40B4-BE49-F238E27FC236}">
                <a16:creationId xmlns:a16="http://schemas.microsoft.com/office/drawing/2014/main" id="{F88D0150-0840-4CC0-16CA-9C6E949BEB70}"/>
              </a:ext>
            </a:extLst>
          </p:cNvPr>
          <p:cNvCxnSpPr>
            <a:cxnSpLocks/>
            <a:stCxn id="13" idx="2"/>
          </p:cNvCxnSpPr>
          <p:nvPr/>
        </p:nvCxnSpPr>
        <p:spPr>
          <a:xfrm rot="16200000" flipH="1">
            <a:off x="3155267" y="1712229"/>
            <a:ext cx="578744" cy="1768947"/>
          </a:xfrm>
          <a:prstGeom prst="curvedConnector2">
            <a:avLst/>
          </a:prstGeom>
          <a:ln w="9525">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26128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EFF26-61BF-DD01-559D-27B5BBFC7CE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19150C-7F04-A297-2E93-7BD677891997}"/>
              </a:ext>
            </a:extLst>
          </p:cNvPr>
          <p:cNvSpPr>
            <a:spLocks noGrp="1"/>
          </p:cNvSpPr>
          <p:nvPr>
            <p:ph type="sldNum" sz="quarter" idx="4"/>
          </p:nvPr>
        </p:nvSpPr>
        <p:spPr/>
        <p:txBody>
          <a:bodyPr/>
          <a:lstStyle/>
          <a:p>
            <a:pPr>
              <a:defRPr/>
            </a:pPr>
            <a:fld id="{611C2F03-9E95-40C9-A99F-3C4F7EE8CF2A}" type="slidenum">
              <a:rPr lang="en-GB" noProof="0" smtClean="0"/>
              <a:pPr>
                <a:defRPr/>
              </a:pPr>
              <a:t>36</a:t>
            </a:fld>
            <a:endParaRPr lang="en-GB" noProof="0" dirty="0"/>
          </a:p>
        </p:txBody>
      </p:sp>
      <p:sp>
        <p:nvSpPr>
          <p:cNvPr id="11" name="TextBox 10">
            <a:extLst>
              <a:ext uri="{FF2B5EF4-FFF2-40B4-BE49-F238E27FC236}">
                <a16:creationId xmlns:a16="http://schemas.microsoft.com/office/drawing/2014/main" id="{60A99AE8-B2C2-F215-D4F5-DB7F926E7A17}"/>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Lorentz boost and jet substructure</a:t>
            </a:r>
            <a:endParaRPr lang="en-GB" sz="2800" noProof="0" dirty="0">
              <a:solidFill>
                <a:srgbClr val="0D7FBF"/>
              </a:solidFill>
              <a:latin typeface="Helvetica Light" pitchFamily="2" charset="0"/>
              <a:ea typeface="Trebuchet MS" pitchFamily="-84" charset="0"/>
              <a:cs typeface="Helvetica Light"/>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CA000B6-BDDC-DE54-1115-F396F0CE0C2D}"/>
                  </a:ext>
                </a:extLst>
              </p:cNvPr>
              <p:cNvSpPr txBox="1"/>
              <p:nvPr/>
            </p:nvSpPr>
            <p:spPr>
              <a:xfrm>
                <a:off x="9799522" y="245619"/>
                <a:ext cx="2487086" cy="500650"/>
              </a:xfrm>
              <a:prstGeom prst="rect">
                <a:avLst/>
              </a:prstGeom>
              <a:noFill/>
            </p:spPr>
            <p:txBody>
              <a:bodyPr wrap="square" rtlCol="0">
                <a:spAutoFit/>
              </a:bodyPr>
              <a:lstStyle/>
              <a:p>
                <a:pPr>
                  <a:spcBef>
                    <a:spcPts val="3000"/>
                  </a:spcBef>
                </a:pP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Opening angle </a:t>
                </a:r>
                <a14:m>
                  <m:oMath xmlns:m="http://schemas.openxmlformats.org/officeDocument/2006/math">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𝜃</m:t>
                    </m:r>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 ~ </m:t>
                    </m:r>
                    <m:sSup>
                      <m:sSupPr>
                        <m:ctrlP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ctrlPr>
                      </m:sSupPr>
                      <m:e>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2</m:t>
                        </m:r>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𝛾</m:t>
                        </m:r>
                      </m:e>
                      <m:sup>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−1</m:t>
                        </m:r>
                      </m:sup>
                    </m:sSup>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=2</m:t>
                    </m:r>
                    <m:f>
                      <m:fPr>
                        <m:type m:val="lin"/>
                        <m:ctrlP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ctrlPr>
                      </m:fPr>
                      <m:num>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𝑚</m:t>
                        </m:r>
                      </m:num>
                      <m:den>
                        <m:sSub>
                          <m:sSubPr>
                            <m:ctrlP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ctrlPr>
                          </m:sSubPr>
                          <m:e>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𝑝</m:t>
                            </m:r>
                          </m:e>
                          <m:sub>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𝑇</m:t>
                            </m:r>
                          </m:sub>
                        </m:sSub>
                      </m:den>
                    </m:f>
                  </m:oMath>
                </a14:m>
                <a:r>
                  <a:rPr lang="en-GB" sz="1200" noProof="0" dirty="0">
                    <a:solidFill>
                      <a:schemeClr val="tx1">
                        <a:lumMod val="75000"/>
                        <a:lumOff val="25000"/>
                      </a:schemeClr>
                    </a:solidFill>
                    <a:latin typeface="Helvetica" pitchFamily="2" charset="0"/>
                    <a:ea typeface="Helvetica Light" charset="0"/>
                    <a:cs typeface="Helvetica Light" charset="0"/>
                    <a:sym typeface="Wingdings" pitchFamily="2" charset="2"/>
                  </a:rPr>
                  <a:t>, </a:t>
                </a:r>
                <a14:m>
                  <m:oMath xmlns:m="http://schemas.openxmlformats.org/officeDocument/2006/math">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m:t>
                    </m:r>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𝑅</m:t>
                    </m:r>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m:t>
                    </m:r>
                    <m:rad>
                      <m:radPr>
                        <m:degHide m:val="on"/>
                        <m:ctrlP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ctrlPr>
                      </m:radPr>
                      <m:deg/>
                      <m:e>
                        <m:sSup>
                          <m:sSupPr>
                            <m:ctrlP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ctrlPr>
                          </m:sSupPr>
                          <m:e>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m:t>
                            </m:r>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𝜂</m:t>
                            </m:r>
                          </m:e>
                          <m:sup>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2</m:t>
                            </m:r>
                          </m:sup>
                        </m:sSup>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m:t>
                        </m:r>
                        <m:sSup>
                          <m:sSupPr>
                            <m:ctrlP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ctrlPr>
                          </m:sSupPr>
                          <m:e>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m:t>
                            </m:r>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𝜙</m:t>
                            </m:r>
                          </m:e>
                          <m:sup>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2</m:t>
                            </m:r>
                          </m:sup>
                        </m:sSup>
                      </m:e>
                    </m:rad>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m:t>
                    </m:r>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𝜃</m:t>
                    </m:r>
                  </m:oMath>
                </a14:m>
                <a:endParaRPr lang="en-GB" sz="1200" noProof="0" dirty="0">
                  <a:solidFill>
                    <a:schemeClr val="tx1">
                      <a:lumMod val="75000"/>
                      <a:lumOff val="25000"/>
                    </a:schemeClr>
                  </a:solidFill>
                  <a:latin typeface="Helvetica" pitchFamily="2" charset="0"/>
                  <a:ea typeface="Helvetica Light" charset="0"/>
                  <a:cs typeface="Helvetica Light" charset="0"/>
                  <a:sym typeface="Wingdings" pitchFamily="2" charset="2"/>
                </a:endParaRPr>
              </a:p>
            </p:txBody>
          </p:sp>
        </mc:Choice>
        <mc:Fallback xmlns="">
          <p:sp>
            <p:nvSpPr>
              <p:cNvPr id="7" name="TextBox 6">
                <a:extLst>
                  <a:ext uri="{FF2B5EF4-FFF2-40B4-BE49-F238E27FC236}">
                    <a16:creationId xmlns:a16="http://schemas.microsoft.com/office/drawing/2014/main" id="{2CA000B6-BDDC-DE54-1115-F396F0CE0C2D}"/>
                  </a:ext>
                </a:extLst>
              </p:cNvPr>
              <p:cNvSpPr txBox="1">
                <a:spLocks noRot="1" noChangeAspect="1" noMove="1" noResize="1" noEditPoints="1" noAdjustHandles="1" noChangeArrowheads="1" noChangeShapeType="1" noTextEdit="1"/>
              </p:cNvSpPr>
              <p:nvPr/>
            </p:nvSpPr>
            <p:spPr>
              <a:xfrm>
                <a:off x="9799522" y="245619"/>
                <a:ext cx="2487086" cy="500650"/>
              </a:xfrm>
              <a:prstGeom prst="rect">
                <a:avLst/>
              </a:prstGeom>
              <a:blipFill>
                <a:blip r:embed="rId2"/>
                <a:stretch>
                  <a:fillRect t="-10000" b="-85000"/>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id="{721443AE-39E3-DFAB-D940-2D47FB405004}"/>
              </a:ext>
            </a:extLst>
          </p:cNvPr>
          <p:cNvSpPr txBox="1"/>
          <p:nvPr/>
        </p:nvSpPr>
        <p:spPr>
          <a:xfrm>
            <a:off x="623283" y="1108786"/>
            <a:ext cx="8391727" cy="584775"/>
          </a:xfrm>
          <a:prstGeom prst="rect">
            <a:avLst/>
          </a:prstGeom>
          <a:noFill/>
        </p:spPr>
        <p:txBody>
          <a:bodyPr wrap="square" rtlCol="0">
            <a:spAutoFit/>
          </a:bodyPr>
          <a:lstStyle/>
          <a:p>
            <a:pPr>
              <a:spcBef>
                <a:spcPts val="3000"/>
              </a:spcBef>
            </a:pPr>
            <a:r>
              <a:rPr lang="en-GB" sz="1600" b="1" noProof="0" dirty="0">
                <a:solidFill>
                  <a:prstClr val="black"/>
                </a:solidFill>
                <a:latin typeface="Helvetica" pitchFamily="2" charset="0"/>
                <a:ea typeface="Helvetica Light" charset="0"/>
                <a:cs typeface="Helvetica Light" charset="0"/>
                <a:sym typeface="Wingdings" pitchFamily="2" charset="2"/>
              </a:rPr>
              <a:t>At p</a:t>
            </a:r>
            <a:r>
              <a:rPr lang="en-GB" sz="1600" b="1" baseline="-25000" noProof="0" dirty="0">
                <a:solidFill>
                  <a:prstClr val="black"/>
                </a:solidFill>
                <a:latin typeface="Helvetica" pitchFamily="2" charset="0"/>
                <a:ea typeface="Helvetica Light" charset="0"/>
                <a:cs typeface="Helvetica Light" charset="0"/>
                <a:sym typeface="Wingdings" pitchFamily="2" charset="2"/>
              </a:rPr>
              <a:t>T</a:t>
            </a:r>
            <a:r>
              <a:rPr lang="en-GB" sz="1600" b="1" noProof="0" dirty="0">
                <a:solidFill>
                  <a:prstClr val="black"/>
                </a:solidFill>
                <a:latin typeface="Helvetica" pitchFamily="2" charset="0"/>
                <a:ea typeface="Helvetica Light" charset="0"/>
                <a:cs typeface="Helvetica Light" charset="0"/>
                <a:sym typeface="Wingdings" pitchFamily="2" charset="2"/>
              </a:rPr>
              <a:t> ≫ m, the hadronic decay products of W, Z, H and top become collimated and may merge into one reconstructed jet</a:t>
            </a:r>
          </a:p>
        </p:txBody>
      </p:sp>
      <p:sp>
        <p:nvSpPr>
          <p:cNvPr id="13" name="opening-angle-box">
            <a:extLst>
              <a:ext uri="{FF2B5EF4-FFF2-40B4-BE49-F238E27FC236}">
                <a16:creationId xmlns:a16="http://schemas.microsoft.com/office/drawing/2014/main" id="{76E4C929-2FE1-8DDD-77FA-EDBE12876F0E}"/>
              </a:ext>
            </a:extLst>
          </p:cNvPr>
          <p:cNvSpPr>
            <a:spLocks noGrp="1"/>
          </p:cNvSpPr>
          <p:nvPr/>
        </p:nvSpPr>
        <p:spPr>
          <a:xfrm>
            <a:off x="9539296" y="1176338"/>
            <a:ext cx="2381250" cy="609600"/>
          </a:xfrm>
          <a:prstGeom prst="roundRect">
            <a:avLst>
              <a:gd name="adj" fmla="val 14063"/>
            </a:avLst>
          </a:prstGeom>
          <a:solidFill>
            <a:srgbClr val="EAF5FB"/>
          </a:solidFill>
          <a:ln w="9525">
            <a:solidFill>
              <a:srgbClr val="75B9DD"/>
            </a:solidFill>
            <a:prstDash val="solid"/>
          </a:ln>
        </p:spPr>
        <p:txBody>
          <a:bodyPr/>
          <a:lstStyle/>
          <a:p>
            <a:endParaRPr lang="en-GB" noProof="0" dirty="0"/>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BB9C9DB-B76C-8BFB-7564-0C3BF47EFB53}"/>
                  </a:ext>
                </a:extLst>
              </p:cNvPr>
              <p:cNvSpPr txBox="1"/>
              <p:nvPr/>
            </p:nvSpPr>
            <p:spPr>
              <a:xfrm>
                <a:off x="9729621" y="1289878"/>
                <a:ext cx="2010333" cy="400110"/>
              </a:xfrm>
              <a:prstGeom prst="rect">
                <a:avLst/>
              </a:prstGeom>
              <a:noFill/>
            </p:spPr>
            <p:txBody>
              <a:bodyPr wrap="square">
                <a:spAutoFit/>
              </a:bodyPr>
              <a:lstStyle/>
              <a:p>
                <a:pPr/>
                <a14:m>
                  <m:oMathPara xmlns:m="http://schemas.openxmlformats.org/officeDocument/2006/math">
                    <m:oMath>
                      <m:r>
                        <a:rPr lang="en-GB" sz="2000" b="1" i="1" noProof="0" smtClean="0">
                          <a:solidFill>
                            <a:srgbClr val="0070C0"/>
                          </a:solidFill>
                          <a:latin typeface="Cambria Math" panose="02040503050406030204" pitchFamily="18" charset="0"/>
                          <a:ea typeface="Cambria Math" panose="02040503050406030204" pitchFamily="18" charset="0"/>
                          <a:cs typeface="Helvetica Light" charset="0"/>
                          <a:sym typeface="Wingdings" pitchFamily="2" charset="2"/>
                        </a:rPr>
                        <m:t>∆</m:t>
                      </m:r>
                      <m:r>
                        <a:rPr lang="en-GB" sz="2000" b="1" i="1" noProof="0" smtClean="0">
                          <a:solidFill>
                            <a:srgbClr val="0070C0"/>
                          </a:solidFill>
                          <a:latin typeface="Cambria Math" panose="02040503050406030204" pitchFamily="18" charset="0"/>
                          <a:ea typeface="Cambria Math" panose="02040503050406030204" pitchFamily="18" charset="0"/>
                          <a:cs typeface="Helvetica Light" charset="0"/>
                          <a:sym typeface="Wingdings" pitchFamily="2" charset="2"/>
                        </a:rPr>
                        <m:t>𝑹</m:t>
                      </m:r>
                      <m:r>
                        <a:rPr lang="en-GB" sz="2000" b="1" i="1" noProof="0" smtClean="0">
                          <a:solidFill>
                            <a:srgbClr val="0070C0"/>
                          </a:solidFill>
                          <a:latin typeface="Cambria Math" panose="02040503050406030204" pitchFamily="18" charset="0"/>
                          <a:ea typeface="Cambria Math" panose="02040503050406030204" pitchFamily="18" charset="0"/>
                          <a:cs typeface="Helvetica Light" charset="0"/>
                          <a:sym typeface="Wingdings" pitchFamily="2" charset="2"/>
                        </a:rPr>
                        <m:t>≈</m:t>
                      </m:r>
                      <m:f>
                        <m:fPr>
                          <m:type m:val="lin"/>
                          <m:ctrlPr>
                            <a:rPr lang="en-GB" sz="2000" b="1" i="1" noProof="0" smtClean="0">
                              <a:solidFill>
                                <a:srgbClr val="0070C0"/>
                              </a:solidFill>
                              <a:latin typeface="Cambria Math" panose="02040503050406030204" pitchFamily="18" charset="0"/>
                              <a:ea typeface="Cambria Math" panose="02040503050406030204" pitchFamily="18" charset="0"/>
                              <a:sym typeface="Wingdings" pitchFamily="2" charset="2"/>
                            </a:rPr>
                          </m:ctrlPr>
                        </m:fPr>
                        <m:num>
                          <m:r>
                            <a:rPr lang="en-GB" sz="2000" b="1" i="1" noProof="0" smtClean="0">
                              <a:solidFill>
                                <a:srgbClr val="0070C0"/>
                              </a:solidFill>
                              <a:latin typeface="Cambria Math" panose="02040503050406030204" pitchFamily="18" charset="0"/>
                              <a:ea typeface="Cambria Math" panose="02040503050406030204" pitchFamily="18" charset="0"/>
                              <a:sym typeface="Wingdings" pitchFamily="2" charset="2"/>
                            </a:rPr>
                            <m:t>𝟐</m:t>
                          </m:r>
                          <m:r>
                            <a:rPr lang="en-GB" sz="2000" b="1" i="1" noProof="0" smtClean="0">
                              <a:solidFill>
                                <a:srgbClr val="0070C0"/>
                              </a:solidFill>
                              <a:latin typeface="Cambria Math" panose="02040503050406030204" pitchFamily="18" charset="0"/>
                              <a:ea typeface="Cambria Math" panose="02040503050406030204" pitchFamily="18" charset="0"/>
                              <a:sym typeface="Wingdings" pitchFamily="2" charset="2"/>
                            </a:rPr>
                            <m:t>𝒎</m:t>
                          </m:r>
                        </m:num>
                        <m:den>
                          <m:sSub>
                            <m:sSubPr>
                              <m:ctrlPr>
                                <a:rPr lang="en-GB" sz="2000" b="1" i="1" noProof="0" smtClean="0">
                                  <a:solidFill>
                                    <a:srgbClr val="0070C0"/>
                                  </a:solidFill>
                                  <a:latin typeface="Cambria Math" panose="02040503050406030204" pitchFamily="18" charset="0"/>
                                  <a:ea typeface="Cambria Math" panose="02040503050406030204" pitchFamily="18" charset="0"/>
                                  <a:sym typeface="Wingdings" pitchFamily="2" charset="2"/>
                                </a:rPr>
                              </m:ctrlPr>
                            </m:sSubPr>
                            <m:e>
                              <m:r>
                                <a:rPr lang="en-GB" sz="2000" b="1" i="1" noProof="0" smtClean="0">
                                  <a:solidFill>
                                    <a:srgbClr val="0070C0"/>
                                  </a:solidFill>
                                  <a:latin typeface="Cambria Math" panose="02040503050406030204" pitchFamily="18" charset="0"/>
                                  <a:ea typeface="Cambria Math" panose="02040503050406030204" pitchFamily="18" charset="0"/>
                                  <a:sym typeface="Wingdings" pitchFamily="2" charset="2"/>
                                </a:rPr>
                                <m:t>𝒑</m:t>
                              </m:r>
                            </m:e>
                            <m:sub>
                              <m:r>
                                <a:rPr lang="en-GB" sz="2000" b="1" i="1" noProof="0" smtClean="0">
                                  <a:solidFill>
                                    <a:srgbClr val="0070C0"/>
                                  </a:solidFill>
                                  <a:latin typeface="Cambria Math" panose="02040503050406030204" pitchFamily="18" charset="0"/>
                                  <a:ea typeface="Cambria Math" panose="02040503050406030204" pitchFamily="18" charset="0"/>
                                  <a:sym typeface="Wingdings" pitchFamily="2" charset="2"/>
                                </a:rPr>
                                <m:t>𝑻</m:t>
                              </m:r>
                            </m:sub>
                          </m:sSub>
                        </m:den>
                      </m:f>
                    </m:oMath>
                  </m:oMathPara>
                </a14:m>
                <a:endParaRPr lang="en-GB" sz="2400" noProof="0" dirty="0">
                  <a:solidFill>
                    <a:srgbClr val="0070C0"/>
                  </a:solidFill>
                </a:endParaRPr>
              </a:p>
            </p:txBody>
          </p:sp>
        </mc:Choice>
        <mc:Fallback xmlns="">
          <p:sp>
            <p:nvSpPr>
              <p:cNvPr id="16" name="TextBox 15">
                <a:extLst>
                  <a:ext uri="{FF2B5EF4-FFF2-40B4-BE49-F238E27FC236}">
                    <a16:creationId xmlns:a16="http://schemas.microsoft.com/office/drawing/2014/main" id="{BBB9C9DB-B76C-8BFB-7564-0C3BF47EFB53}"/>
                  </a:ext>
                </a:extLst>
              </p:cNvPr>
              <p:cNvSpPr txBox="1">
                <a:spLocks noRot="1" noChangeAspect="1" noMove="1" noResize="1" noEditPoints="1" noAdjustHandles="1" noChangeArrowheads="1" noChangeShapeType="1" noTextEdit="1"/>
              </p:cNvSpPr>
              <p:nvPr/>
            </p:nvSpPr>
            <p:spPr>
              <a:xfrm>
                <a:off x="9729621" y="1289878"/>
                <a:ext cx="2010333" cy="400110"/>
              </a:xfrm>
              <a:prstGeom prst="rect">
                <a:avLst/>
              </a:prstGeom>
              <a:blipFill>
                <a:blip r:embed="rId3"/>
                <a:stretch>
                  <a:fillRect t="-115625" b="-181250"/>
                </a:stretch>
              </a:blipFill>
            </p:spPr>
            <p:txBody>
              <a:bodyPr/>
              <a:lstStyle/>
              <a:p>
                <a:r>
                  <a:rPr lang="en-GB">
                    <a:noFill/>
                  </a:rPr>
                  <a:t> </a:t>
                </a:r>
              </a:p>
            </p:txBody>
          </p:sp>
        </mc:Fallback>
      </mc:AlternateContent>
      <p:sp>
        <p:nvSpPr>
          <p:cNvPr id="19" name="Rectangle 18">
            <a:extLst>
              <a:ext uri="{FF2B5EF4-FFF2-40B4-BE49-F238E27FC236}">
                <a16:creationId xmlns:a16="http://schemas.microsoft.com/office/drawing/2014/main" id="{3D57E8BB-5C3A-921D-B41F-0D6FFE40F523}"/>
              </a:ext>
            </a:extLst>
          </p:cNvPr>
          <p:cNvSpPr>
            <a:spLocks noGrp="1"/>
          </p:cNvSpPr>
          <p:nvPr/>
        </p:nvSpPr>
        <p:spPr>
          <a:xfrm>
            <a:off x="9567872" y="1856617"/>
            <a:ext cx="2327515" cy="203487"/>
          </a:xfrm>
          <a:prstGeom prst="rect">
            <a:avLst/>
          </a:prstGeom>
          <a:noFill/>
          <a:ln w="0">
            <a:noFill/>
            <a:prstDash val="solid"/>
          </a:ln>
        </p:spPr>
        <p:txBody>
          <a:bodyPr lIns="0" tIns="0" rIns="0" bIns="0" anchor="t">
            <a:noAutofit/>
          </a:bodyPr>
          <a:lstStyle/>
          <a:p>
            <a:pPr algn="ctr">
              <a:lnSpc>
                <a:spcPct val="100000"/>
              </a:lnSpc>
              <a:buNone/>
              <a:defRPr sz="825" b="0" i="0">
                <a:solidFill>
                  <a:srgbClr val="50555B"/>
                </a:solidFill>
                <a:latin typeface="Arial"/>
                <a:ea typeface="Arial"/>
                <a:cs typeface="Arial"/>
              </a:defRPr>
            </a:pPr>
            <a:r>
              <a:rPr lang="en-GB" sz="1100" noProof="0" dirty="0">
                <a:solidFill>
                  <a:srgbClr val="50555B"/>
                </a:solidFill>
                <a:latin typeface="Helvetica Light" panose="020B0403020202020204" pitchFamily="34" charset="0"/>
                <a:ea typeface="Arial"/>
                <a:cs typeface="Arial"/>
              </a:rPr>
              <a:t>Two-body, symmetric decay; p</a:t>
            </a:r>
            <a:r>
              <a:rPr lang="en-GB" sz="1100" baseline="-25000" noProof="0" dirty="0">
                <a:solidFill>
                  <a:srgbClr val="50555B"/>
                </a:solidFill>
                <a:latin typeface="Helvetica Light" panose="020B0403020202020204" pitchFamily="34" charset="0"/>
                <a:ea typeface="Arial"/>
                <a:cs typeface="Arial"/>
              </a:rPr>
              <a:t>T</a:t>
            </a:r>
            <a:r>
              <a:rPr lang="en-GB" sz="1100" noProof="0" dirty="0">
                <a:solidFill>
                  <a:srgbClr val="50555B"/>
                </a:solidFill>
                <a:latin typeface="Helvetica Light" panose="020B0403020202020204" pitchFamily="34" charset="0"/>
                <a:ea typeface="Arial"/>
                <a:cs typeface="Arial"/>
              </a:rPr>
              <a:t> ≫ m</a:t>
            </a:r>
          </a:p>
        </p:txBody>
      </p:sp>
      <p:grpSp>
        <p:nvGrpSpPr>
          <p:cNvPr id="28" name="Group 27">
            <a:extLst>
              <a:ext uri="{FF2B5EF4-FFF2-40B4-BE49-F238E27FC236}">
                <a16:creationId xmlns:a16="http://schemas.microsoft.com/office/drawing/2014/main" id="{BC96D598-53FB-7679-F197-BE9E2EE57B1B}"/>
              </a:ext>
            </a:extLst>
          </p:cNvPr>
          <p:cNvGrpSpPr/>
          <p:nvPr/>
        </p:nvGrpSpPr>
        <p:grpSpPr>
          <a:xfrm>
            <a:off x="518092" y="1707333"/>
            <a:ext cx="6359050" cy="1850253"/>
            <a:chOff x="503804" y="1735908"/>
            <a:chExt cx="6359050" cy="1850253"/>
          </a:xfrm>
        </p:grpSpPr>
        <p:pic>
          <p:nvPicPr>
            <p:cNvPr id="5" name="Picture 4">
              <a:extLst>
                <a:ext uri="{FF2B5EF4-FFF2-40B4-BE49-F238E27FC236}">
                  <a16:creationId xmlns:a16="http://schemas.microsoft.com/office/drawing/2014/main" id="{8B5B0477-182C-1D03-B6FE-C1AB7D2109BD}"/>
                </a:ext>
              </a:extLst>
            </p:cNvPr>
            <p:cNvPicPr>
              <a:picLocks noChangeAspect="1"/>
            </p:cNvPicPr>
            <p:nvPr/>
          </p:nvPicPr>
          <p:blipFill>
            <a:blip r:embed="rId4"/>
            <a:srcRect r="63710"/>
            <a:stretch>
              <a:fillRect/>
            </a:stretch>
          </p:blipFill>
          <p:spPr>
            <a:xfrm>
              <a:off x="503804" y="1745922"/>
              <a:ext cx="2654204" cy="1840239"/>
            </a:xfrm>
            <a:prstGeom prst="rect">
              <a:avLst/>
            </a:prstGeom>
          </p:spPr>
        </p:pic>
        <p:pic>
          <p:nvPicPr>
            <p:cNvPr id="10" name="Picture 9">
              <a:extLst>
                <a:ext uri="{FF2B5EF4-FFF2-40B4-BE49-F238E27FC236}">
                  <a16:creationId xmlns:a16="http://schemas.microsoft.com/office/drawing/2014/main" id="{157F05F7-B05C-DDB7-3E16-304B97FCFCA1}"/>
                </a:ext>
              </a:extLst>
            </p:cNvPr>
            <p:cNvPicPr>
              <a:picLocks noChangeAspect="1"/>
            </p:cNvPicPr>
            <p:nvPr/>
          </p:nvPicPr>
          <p:blipFill>
            <a:blip r:embed="rId4"/>
            <a:srcRect l="57103"/>
            <a:stretch>
              <a:fillRect/>
            </a:stretch>
          </p:blipFill>
          <p:spPr>
            <a:xfrm>
              <a:off x="3603825" y="1735908"/>
              <a:ext cx="3137474" cy="1840239"/>
            </a:xfrm>
            <a:prstGeom prst="rect">
              <a:avLst/>
            </a:prstGeom>
          </p:spPr>
        </p:pic>
        <p:sp>
          <p:nvSpPr>
            <p:cNvPr id="21" name="Rectangle 20">
              <a:extLst>
                <a:ext uri="{FF2B5EF4-FFF2-40B4-BE49-F238E27FC236}">
                  <a16:creationId xmlns:a16="http://schemas.microsoft.com/office/drawing/2014/main" id="{4CDD7D20-6000-AB45-8BD7-7CAB9DAFB713}"/>
                </a:ext>
              </a:extLst>
            </p:cNvPr>
            <p:cNvSpPr/>
            <p:nvPr/>
          </p:nvSpPr>
          <p:spPr>
            <a:xfrm>
              <a:off x="2443163" y="2495709"/>
              <a:ext cx="1200150" cy="447516"/>
            </a:xfrm>
            <a:prstGeom prst="rect">
              <a:avLst/>
            </a:prstGeom>
            <a:solidFill>
              <a:schemeClr val="bg1"/>
            </a:solidFill>
            <a:ln>
              <a:solidFill>
                <a:schemeClr val="bg1"/>
              </a:solidFill>
            </a:ln>
          </p:spPr>
          <p:txBody>
            <a:bodyPr wrap="none" rtlCol="0" anchor="ctr">
              <a:spAutoFit/>
            </a:bodyPr>
            <a:lstStyle/>
            <a:p>
              <a:pPr algn="l"/>
              <a:endParaRPr lang="en-GB" sz="1600" noProof="0" dirty="0">
                <a:latin typeface="Helvetica" pitchFamily="2" charset="0"/>
              </a:endParaRPr>
            </a:p>
          </p:txBody>
        </p:sp>
        <p:sp>
          <p:nvSpPr>
            <p:cNvPr id="23" name="TextBox 22">
              <a:extLst>
                <a:ext uri="{FF2B5EF4-FFF2-40B4-BE49-F238E27FC236}">
                  <a16:creationId xmlns:a16="http://schemas.microsoft.com/office/drawing/2014/main" id="{28358C28-7A2B-DA78-A7DE-5B9CBBDD1864}"/>
                </a:ext>
              </a:extLst>
            </p:cNvPr>
            <p:cNvSpPr txBox="1"/>
            <p:nvPr/>
          </p:nvSpPr>
          <p:spPr>
            <a:xfrm>
              <a:off x="2474894" y="2393162"/>
              <a:ext cx="1651666" cy="338554"/>
            </a:xfrm>
            <a:prstGeom prst="rect">
              <a:avLst/>
            </a:prstGeom>
            <a:solidFill>
              <a:schemeClr val="bg1"/>
            </a:solidFill>
          </p:spPr>
          <p:txBody>
            <a:bodyPr wrap="square" rtlCol="0">
              <a:spAutoFit/>
            </a:bodyPr>
            <a:lstStyle/>
            <a:p>
              <a:pPr marL="0">
                <a:spcBef>
                  <a:spcPts val="3000"/>
                </a:spcBef>
              </a:pPr>
              <a:r>
                <a:rPr lang="en-GB" sz="1600" b="1" noProof="0" dirty="0">
                  <a:solidFill>
                    <a:srgbClr val="0070C0"/>
                  </a:solidFill>
                  <a:latin typeface="Helvetica" pitchFamily="2" charset="0"/>
                  <a:ea typeface="Helvetica Light" charset="0"/>
                  <a:cs typeface="Helvetica Light" charset="0"/>
                  <a:sym typeface="Wingdings" pitchFamily="2" charset="2"/>
                </a:rPr>
                <a:t>Resolved</a:t>
              </a:r>
            </a:p>
          </p:txBody>
        </p:sp>
        <p:sp>
          <p:nvSpPr>
            <p:cNvPr id="25" name="TextBox 24">
              <a:extLst>
                <a:ext uri="{FF2B5EF4-FFF2-40B4-BE49-F238E27FC236}">
                  <a16:creationId xmlns:a16="http://schemas.microsoft.com/office/drawing/2014/main" id="{FA35177E-B5E5-5939-0C01-3AD1EEFB6684}"/>
                </a:ext>
              </a:extLst>
            </p:cNvPr>
            <p:cNvSpPr txBox="1"/>
            <p:nvPr/>
          </p:nvSpPr>
          <p:spPr>
            <a:xfrm>
              <a:off x="2476751" y="2643376"/>
              <a:ext cx="1114408" cy="276999"/>
            </a:xfrm>
            <a:prstGeom prst="rect">
              <a:avLst/>
            </a:prstGeom>
            <a:noFill/>
          </p:spPr>
          <p:txBody>
            <a:bodyPr wrap="none" rtlCol="0">
              <a:spAutoFit/>
            </a:bodyPr>
            <a:lstStyle/>
            <a:p>
              <a:pPr marL="0" algn="l">
                <a:spcBef>
                  <a:spcPts val="3000"/>
                </a:spcBef>
              </a:pPr>
              <a:r>
                <a:rPr lang="en-GB" sz="1200" noProof="0" dirty="0">
                  <a:solidFill>
                    <a:schemeClr val="tx1">
                      <a:lumMod val="75000"/>
                      <a:lumOff val="25000"/>
                    </a:schemeClr>
                  </a:solidFill>
                  <a:latin typeface="Helvetica" pitchFamily="2" charset="0"/>
                  <a:ea typeface="Helvetica Light" charset="0"/>
                  <a:cs typeface="Helvetica Light" charset="0"/>
                  <a:sym typeface="Wingdings" pitchFamily="2" charset="2"/>
                </a:rPr>
                <a:t>3 small-</a:t>
              </a:r>
              <a:r>
                <a:rPr lang="en-GB" sz="1200" i="1" noProof="0" dirty="0">
                  <a:solidFill>
                    <a:schemeClr val="tx1">
                      <a:lumMod val="75000"/>
                      <a:lumOff val="25000"/>
                    </a:schemeClr>
                  </a:solidFill>
                  <a:latin typeface="Helvetica" pitchFamily="2" charset="0"/>
                  <a:ea typeface="Helvetica Light" charset="0"/>
                  <a:cs typeface="Helvetica Light" charset="0"/>
                  <a:sym typeface="Wingdings" pitchFamily="2" charset="2"/>
                </a:rPr>
                <a:t>R</a:t>
              </a:r>
              <a:r>
                <a:rPr lang="en-GB" sz="1200" noProof="0" dirty="0">
                  <a:solidFill>
                    <a:schemeClr val="tx1">
                      <a:lumMod val="75000"/>
                      <a:lumOff val="25000"/>
                    </a:schemeClr>
                  </a:solidFill>
                  <a:latin typeface="Helvetica" pitchFamily="2" charset="0"/>
                  <a:ea typeface="Helvetica Light" charset="0"/>
                  <a:cs typeface="Helvetica Light" charset="0"/>
                  <a:sym typeface="Wingdings" pitchFamily="2" charset="2"/>
                </a:rPr>
                <a:t> jets</a:t>
              </a:r>
            </a:p>
          </p:txBody>
        </p:sp>
        <p:sp>
          <p:nvSpPr>
            <p:cNvPr id="26" name="Rectangle 25">
              <a:extLst>
                <a:ext uri="{FF2B5EF4-FFF2-40B4-BE49-F238E27FC236}">
                  <a16:creationId xmlns:a16="http://schemas.microsoft.com/office/drawing/2014/main" id="{1E1EA578-3A1A-724F-4DB1-38D15D54F957}"/>
                </a:ext>
              </a:extLst>
            </p:cNvPr>
            <p:cNvSpPr/>
            <p:nvPr/>
          </p:nvSpPr>
          <p:spPr>
            <a:xfrm>
              <a:off x="5441137" y="2379963"/>
              <a:ext cx="1200150" cy="447516"/>
            </a:xfrm>
            <a:prstGeom prst="rect">
              <a:avLst/>
            </a:prstGeom>
            <a:solidFill>
              <a:schemeClr val="bg1"/>
            </a:solidFill>
            <a:ln>
              <a:solidFill>
                <a:schemeClr val="bg1"/>
              </a:solidFill>
            </a:ln>
          </p:spPr>
          <p:txBody>
            <a:bodyPr wrap="none" rtlCol="0" anchor="ctr">
              <a:spAutoFit/>
            </a:bodyPr>
            <a:lstStyle/>
            <a:p>
              <a:pPr algn="l"/>
              <a:endParaRPr lang="en-GB" sz="1600" noProof="0" dirty="0">
                <a:latin typeface="Helvetica" pitchFamily="2" charset="0"/>
              </a:endParaRPr>
            </a:p>
          </p:txBody>
        </p:sp>
        <p:sp>
          <p:nvSpPr>
            <p:cNvPr id="9" name="TextBox 8">
              <a:extLst>
                <a:ext uri="{FF2B5EF4-FFF2-40B4-BE49-F238E27FC236}">
                  <a16:creationId xmlns:a16="http://schemas.microsoft.com/office/drawing/2014/main" id="{4F2BCBF7-EF64-8045-3BB1-9F35E2750E8A}"/>
                </a:ext>
              </a:extLst>
            </p:cNvPr>
            <p:cNvSpPr txBox="1"/>
            <p:nvPr/>
          </p:nvSpPr>
          <p:spPr>
            <a:xfrm>
              <a:off x="5211188" y="2393162"/>
              <a:ext cx="1651666" cy="338554"/>
            </a:xfrm>
            <a:prstGeom prst="rect">
              <a:avLst/>
            </a:prstGeom>
            <a:solidFill>
              <a:schemeClr val="bg1"/>
            </a:solidFill>
          </p:spPr>
          <p:txBody>
            <a:bodyPr wrap="square" rtlCol="0">
              <a:spAutoFit/>
            </a:bodyPr>
            <a:lstStyle/>
            <a:p>
              <a:pPr marL="0">
                <a:spcBef>
                  <a:spcPts val="3000"/>
                </a:spcBef>
              </a:pPr>
              <a:r>
                <a:rPr lang="en-GB" sz="1600" b="1" noProof="0" dirty="0">
                  <a:solidFill>
                    <a:srgbClr val="0070C0"/>
                  </a:solidFill>
                  <a:latin typeface="Helvetica" pitchFamily="2" charset="0"/>
                  <a:ea typeface="Helvetica Light" charset="0"/>
                  <a:cs typeface="Helvetica Light" charset="0"/>
                  <a:sym typeface="Wingdings" pitchFamily="2" charset="2"/>
                </a:rPr>
                <a:t>Boosted</a:t>
              </a:r>
            </a:p>
          </p:txBody>
        </p:sp>
        <p:sp>
          <p:nvSpPr>
            <p:cNvPr id="27" name="TextBox 26">
              <a:extLst>
                <a:ext uri="{FF2B5EF4-FFF2-40B4-BE49-F238E27FC236}">
                  <a16:creationId xmlns:a16="http://schemas.microsoft.com/office/drawing/2014/main" id="{11A3C77B-42ED-E553-9B10-C82B1E76EA45}"/>
                </a:ext>
              </a:extLst>
            </p:cNvPr>
            <p:cNvSpPr txBox="1"/>
            <p:nvPr/>
          </p:nvSpPr>
          <p:spPr>
            <a:xfrm>
              <a:off x="5209153" y="2641099"/>
              <a:ext cx="1651666" cy="461665"/>
            </a:xfrm>
            <a:prstGeom prst="rect">
              <a:avLst/>
            </a:prstGeom>
            <a:noFill/>
          </p:spPr>
          <p:txBody>
            <a:bodyPr wrap="square" rtlCol="0">
              <a:spAutoFit/>
            </a:bodyPr>
            <a:lstStyle/>
            <a:p>
              <a:pPr marL="0" algn="l">
                <a:spcBef>
                  <a:spcPts val="3000"/>
                </a:spcBef>
              </a:pPr>
              <a:r>
                <a:rPr lang="en-GB" sz="1200" noProof="0" dirty="0">
                  <a:solidFill>
                    <a:schemeClr val="tx1">
                      <a:lumMod val="75000"/>
                      <a:lumOff val="25000"/>
                    </a:schemeClr>
                  </a:solidFill>
                  <a:latin typeface="Helvetica" pitchFamily="2" charset="0"/>
                  <a:ea typeface="Helvetica Light" charset="0"/>
                  <a:cs typeface="Helvetica Light" charset="0"/>
                  <a:sym typeface="Wingdings" pitchFamily="2" charset="2"/>
                </a:rPr>
                <a:t>1 large-</a:t>
              </a:r>
              <a:r>
                <a:rPr lang="en-GB" sz="1200" i="1" noProof="0" dirty="0">
                  <a:solidFill>
                    <a:schemeClr val="tx1">
                      <a:lumMod val="75000"/>
                      <a:lumOff val="25000"/>
                    </a:schemeClr>
                  </a:solidFill>
                  <a:latin typeface="Helvetica" pitchFamily="2" charset="0"/>
                  <a:ea typeface="Helvetica Light" charset="0"/>
                  <a:cs typeface="Helvetica Light" charset="0"/>
                  <a:sym typeface="Wingdings" pitchFamily="2" charset="2"/>
                </a:rPr>
                <a:t>R</a:t>
              </a:r>
              <a:r>
                <a:rPr lang="en-GB" sz="1200" noProof="0" dirty="0">
                  <a:solidFill>
                    <a:schemeClr val="tx1">
                      <a:lumMod val="75000"/>
                      <a:lumOff val="25000"/>
                    </a:schemeClr>
                  </a:solidFill>
                  <a:latin typeface="Helvetica" pitchFamily="2" charset="0"/>
                  <a:ea typeface="Helvetica Light" charset="0"/>
                  <a:cs typeface="Helvetica Light" charset="0"/>
                  <a:sym typeface="Wingdings" pitchFamily="2" charset="2"/>
                </a:rPr>
                <a:t> jet with 3-prong substructure</a:t>
              </a:r>
            </a:p>
          </p:txBody>
        </p:sp>
      </p:grpSp>
      <p:sp>
        <p:nvSpPr>
          <p:cNvPr id="29" name="Rounded Rectangle 28">
            <a:extLst>
              <a:ext uri="{FF2B5EF4-FFF2-40B4-BE49-F238E27FC236}">
                <a16:creationId xmlns:a16="http://schemas.microsoft.com/office/drawing/2014/main" id="{A341A828-C1E8-EECD-4EBF-21AB062969DE}"/>
              </a:ext>
            </a:extLst>
          </p:cNvPr>
          <p:cNvSpPr>
            <a:spLocks noGrp="1"/>
          </p:cNvSpPr>
          <p:nvPr/>
        </p:nvSpPr>
        <p:spPr>
          <a:xfrm>
            <a:off x="595313" y="3743323"/>
            <a:ext cx="6191250" cy="1836000"/>
          </a:xfrm>
          <a:prstGeom prst="roundRect">
            <a:avLst>
              <a:gd name="adj" fmla="val 5556"/>
            </a:avLst>
          </a:prstGeom>
          <a:solidFill>
            <a:srgbClr val="FFFFFF"/>
          </a:solidFill>
          <a:ln w="9525">
            <a:solidFill>
              <a:srgbClr val="D7DADF"/>
            </a:solidFill>
            <a:prstDash val="solid"/>
          </a:ln>
        </p:spPr>
        <p:txBody>
          <a:bodyPr/>
          <a:lstStyle/>
          <a:p>
            <a:endParaRPr lang="en-GB" noProof="0" dirty="0">
              <a:latin typeface="Helvetica" pitchFamily="2" charset="0"/>
            </a:endParaRPr>
          </a:p>
        </p:txBody>
      </p:sp>
      <p:sp>
        <p:nvSpPr>
          <p:cNvPr id="30" name="Rectangle 29">
            <a:extLst>
              <a:ext uri="{FF2B5EF4-FFF2-40B4-BE49-F238E27FC236}">
                <a16:creationId xmlns:a16="http://schemas.microsoft.com/office/drawing/2014/main" id="{FCF1ED2B-CED6-7BA7-71C7-A13B86034E78}"/>
              </a:ext>
            </a:extLst>
          </p:cNvPr>
          <p:cNvSpPr>
            <a:spLocks noGrp="1"/>
          </p:cNvSpPr>
          <p:nvPr/>
        </p:nvSpPr>
        <p:spPr>
          <a:xfrm>
            <a:off x="823913" y="3914773"/>
            <a:ext cx="4000500" cy="257175"/>
          </a:xfrm>
          <a:prstGeom prst="rect">
            <a:avLst/>
          </a:prstGeom>
          <a:noFill/>
          <a:ln w="0">
            <a:noFill/>
            <a:prstDash val="solid"/>
          </a:ln>
        </p:spPr>
        <p:txBody>
          <a:bodyPr lIns="0" tIns="0" rIns="0" bIns="0" anchor="t">
            <a:normAutofit/>
          </a:bodyPr>
          <a:lstStyle/>
          <a:p>
            <a:pPr algn="l">
              <a:lnSpc>
                <a:spcPct val="100000"/>
              </a:lnSpc>
              <a:buNone/>
              <a:defRPr sz="1500" b="1" i="0">
                <a:solidFill>
                  <a:srgbClr val="111111"/>
                </a:solidFill>
                <a:latin typeface="Arial"/>
                <a:ea typeface="Arial"/>
                <a:cs typeface="Arial"/>
              </a:defRPr>
            </a:pPr>
            <a:r>
              <a:rPr lang="en-GB" sz="1400" b="1" i="0" noProof="0" dirty="0">
                <a:solidFill>
                  <a:srgbClr val="0070C0"/>
                </a:solidFill>
                <a:latin typeface="Helvetica" pitchFamily="2" charset="0"/>
                <a:ea typeface="Arial"/>
                <a:cs typeface="Arial"/>
              </a:rPr>
              <a:t>When do standard </a:t>
            </a:r>
            <a:r>
              <a:rPr lang="en-GB" sz="1400" b="1" i="1" noProof="0" dirty="0">
                <a:solidFill>
                  <a:srgbClr val="0070C0"/>
                </a:solidFill>
                <a:latin typeface="Helvetica" pitchFamily="2" charset="0"/>
                <a:ea typeface="Arial"/>
                <a:cs typeface="Arial"/>
              </a:rPr>
              <a:t>R</a:t>
            </a:r>
            <a:r>
              <a:rPr lang="en-GB" sz="1400" b="1" i="0" noProof="0" dirty="0">
                <a:solidFill>
                  <a:srgbClr val="0070C0"/>
                </a:solidFill>
                <a:latin typeface="Helvetica" pitchFamily="2" charset="0"/>
                <a:ea typeface="Arial"/>
                <a:cs typeface="Arial"/>
              </a:rPr>
              <a:t> = 0.4 jets merge?</a:t>
            </a:r>
          </a:p>
        </p:txBody>
      </p:sp>
      <p:sp>
        <p:nvSpPr>
          <p:cNvPr id="32" name="Rectangle 31">
            <a:extLst>
              <a:ext uri="{FF2B5EF4-FFF2-40B4-BE49-F238E27FC236}">
                <a16:creationId xmlns:a16="http://schemas.microsoft.com/office/drawing/2014/main" id="{B6FC2112-6C1F-7936-48E9-B6AD3622E6D7}"/>
              </a:ext>
            </a:extLst>
          </p:cNvPr>
          <p:cNvSpPr>
            <a:spLocks noGrp="1"/>
          </p:cNvSpPr>
          <p:nvPr/>
        </p:nvSpPr>
        <p:spPr>
          <a:xfrm>
            <a:off x="804863" y="4286248"/>
            <a:ext cx="5743575" cy="276225"/>
          </a:xfrm>
          <a:prstGeom prst="rect">
            <a:avLst/>
          </a:prstGeom>
          <a:solidFill>
            <a:srgbClr val="F7F8FA"/>
          </a:solidFill>
          <a:ln w="0">
            <a:solidFill>
              <a:srgbClr val="F7F8FA"/>
            </a:solidFill>
            <a:prstDash val="solid"/>
          </a:ln>
        </p:spPr>
        <p:txBody>
          <a:bodyPr/>
          <a:lstStyle/>
          <a:p>
            <a:endParaRPr lang="en-GB" noProof="0" dirty="0">
              <a:latin typeface="Helvetica" pitchFamily="2" charset="0"/>
            </a:endParaRPr>
          </a:p>
        </p:txBody>
      </p:sp>
      <p:sp>
        <p:nvSpPr>
          <p:cNvPr id="33" name="Rectangle 32">
            <a:extLst>
              <a:ext uri="{FF2B5EF4-FFF2-40B4-BE49-F238E27FC236}">
                <a16:creationId xmlns:a16="http://schemas.microsoft.com/office/drawing/2014/main" id="{05448DD4-2BBE-8FD8-CEB8-F971423EDBB7}"/>
              </a:ext>
            </a:extLst>
          </p:cNvPr>
          <p:cNvSpPr>
            <a:spLocks noGrp="1"/>
          </p:cNvSpPr>
          <p:nvPr/>
        </p:nvSpPr>
        <p:spPr>
          <a:xfrm>
            <a:off x="909638" y="4305298"/>
            <a:ext cx="857250" cy="238125"/>
          </a:xfrm>
          <a:prstGeom prst="rect">
            <a:avLst/>
          </a:prstGeom>
          <a:noFill/>
          <a:ln w="0">
            <a:noFill/>
            <a:prstDash val="solid"/>
          </a:ln>
        </p:spPr>
        <p:txBody>
          <a:bodyPr lIns="0" tIns="0" rIns="0" bIns="0" anchor="t">
            <a:normAutofit/>
          </a:bodyPr>
          <a:lstStyle/>
          <a:p>
            <a:pPr algn="l">
              <a:lnSpc>
                <a:spcPct val="100000"/>
              </a:lnSpc>
              <a:buNone/>
              <a:defRPr sz="1275" b="1" i="0">
                <a:solidFill>
                  <a:srgbClr val="075E98"/>
                </a:solidFill>
                <a:latin typeface="Arial"/>
                <a:ea typeface="Arial"/>
                <a:cs typeface="Arial"/>
              </a:defRPr>
            </a:pPr>
            <a:r>
              <a:rPr lang="en-GB" sz="1400" b="1" i="0" noProof="0" dirty="0">
                <a:solidFill>
                  <a:srgbClr val="075E98"/>
                </a:solidFill>
                <a:latin typeface="Helvetica" pitchFamily="2" charset="0"/>
                <a:ea typeface="Arial"/>
                <a:cs typeface="Arial"/>
              </a:rPr>
              <a:t>W/Z</a:t>
            </a:r>
          </a:p>
        </p:txBody>
      </p:sp>
      <p:sp>
        <p:nvSpPr>
          <p:cNvPr id="34" name="Rectangle 33">
            <a:extLst>
              <a:ext uri="{FF2B5EF4-FFF2-40B4-BE49-F238E27FC236}">
                <a16:creationId xmlns:a16="http://schemas.microsoft.com/office/drawing/2014/main" id="{E345EE0C-422F-D320-1686-E2363B62D88C}"/>
              </a:ext>
            </a:extLst>
          </p:cNvPr>
          <p:cNvSpPr>
            <a:spLocks noGrp="1"/>
          </p:cNvSpPr>
          <p:nvPr/>
        </p:nvSpPr>
        <p:spPr>
          <a:xfrm>
            <a:off x="1862138" y="4305298"/>
            <a:ext cx="1905000" cy="238125"/>
          </a:xfrm>
          <a:prstGeom prst="rect">
            <a:avLst/>
          </a:prstGeom>
          <a:noFill/>
          <a:ln w="0">
            <a:noFill/>
            <a:prstDash val="solid"/>
          </a:ln>
        </p:spPr>
        <p:txBody>
          <a:bodyPr lIns="0" tIns="0" rIns="0" bIns="0" anchor="t">
            <a:normAutofit/>
          </a:bodyPr>
          <a:lstStyle/>
          <a:p>
            <a:pPr algn="l">
              <a:lnSpc>
                <a:spcPct val="100000"/>
              </a:lnSpc>
              <a:buNone/>
              <a:defRPr sz="1275" b="0" i="0">
                <a:solidFill>
                  <a:srgbClr val="111111"/>
                </a:solidFill>
                <a:latin typeface="Cambria Math"/>
                <a:ea typeface="Cambria Math"/>
                <a:cs typeface="Cambria Math"/>
              </a:defRPr>
            </a:pPr>
            <a:r>
              <a:rPr lang="en-GB" sz="1400" b="0" i="0" noProof="0" dirty="0">
                <a:solidFill>
                  <a:srgbClr val="111111"/>
                </a:solidFill>
                <a:latin typeface="Helvetica" pitchFamily="2" charset="0"/>
                <a:ea typeface="Cambria Math"/>
                <a:cs typeface="Cambria Math"/>
              </a:rPr>
              <a:t>≈ 400–450 GeV</a:t>
            </a:r>
          </a:p>
        </p:txBody>
      </p:sp>
      <p:sp>
        <p:nvSpPr>
          <p:cNvPr id="35" name="Rectangle 34">
            <a:extLst>
              <a:ext uri="{FF2B5EF4-FFF2-40B4-BE49-F238E27FC236}">
                <a16:creationId xmlns:a16="http://schemas.microsoft.com/office/drawing/2014/main" id="{ACFB4834-7E0A-7AFE-24D8-AEDF3B3C7410}"/>
              </a:ext>
            </a:extLst>
          </p:cNvPr>
          <p:cNvSpPr>
            <a:spLocks noGrp="1"/>
          </p:cNvSpPr>
          <p:nvPr/>
        </p:nvSpPr>
        <p:spPr>
          <a:xfrm>
            <a:off x="4005263" y="4305298"/>
            <a:ext cx="2286000" cy="238125"/>
          </a:xfrm>
          <a:prstGeom prst="rect">
            <a:avLst/>
          </a:prstGeom>
          <a:noFill/>
          <a:ln w="0">
            <a:noFill/>
            <a:prstDash val="solid"/>
          </a:ln>
        </p:spPr>
        <p:txBody>
          <a:bodyPr lIns="0" tIns="0" rIns="0" bIns="0" anchor="t">
            <a:normAutofit/>
          </a:bodyPr>
          <a:lstStyle/>
          <a:p>
            <a:pPr algn="l">
              <a:lnSpc>
                <a:spcPct val="100000"/>
              </a:lnSpc>
              <a:buNone/>
              <a:defRPr sz="1275" b="0" i="0">
                <a:solidFill>
                  <a:srgbClr val="50555B"/>
                </a:solidFill>
                <a:latin typeface="Arial"/>
                <a:ea typeface="Arial"/>
                <a:cs typeface="Arial"/>
              </a:defRPr>
            </a:pPr>
            <a:r>
              <a:rPr lang="en-GB" sz="1400" b="0" i="0" noProof="0" dirty="0">
                <a:solidFill>
                  <a:srgbClr val="50555B"/>
                </a:solidFill>
                <a:latin typeface="Helvetica" pitchFamily="2" charset="0"/>
                <a:ea typeface="Arial"/>
                <a:cs typeface="Arial"/>
              </a:rPr>
              <a:t>2 prongs</a:t>
            </a:r>
          </a:p>
        </p:txBody>
      </p:sp>
      <p:sp>
        <p:nvSpPr>
          <p:cNvPr id="36" name="Rectangle 35">
            <a:extLst>
              <a:ext uri="{FF2B5EF4-FFF2-40B4-BE49-F238E27FC236}">
                <a16:creationId xmlns:a16="http://schemas.microsoft.com/office/drawing/2014/main" id="{9C20E2C6-9C71-E7D5-B2C5-B9A7F41F766F}"/>
              </a:ext>
            </a:extLst>
          </p:cNvPr>
          <p:cNvSpPr>
            <a:spLocks noGrp="1"/>
          </p:cNvSpPr>
          <p:nvPr/>
        </p:nvSpPr>
        <p:spPr>
          <a:xfrm>
            <a:off x="909638" y="4629148"/>
            <a:ext cx="857250" cy="238125"/>
          </a:xfrm>
          <a:prstGeom prst="rect">
            <a:avLst/>
          </a:prstGeom>
          <a:noFill/>
          <a:ln w="0">
            <a:noFill/>
            <a:prstDash val="solid"/>
          </a:ln>
        </p:spPr>
        <p:txBody>
          <a:bodyPr lIns="0" tIns="0" rIns="0" bIns="0" anchor="t">
            <a:normAutofit/>
          </a:bodyPr>
          <a:lstStyle/>
          <a:p>
            <a:pPr algn="l">
              <a:lnSpc>
                <a:spcPct val="100000"/>
              </a:lnSpc>
              <a:buNone/>
              <a:defRPr sz="1275" b="1" i="0">
                <a:solidFill>
                  <a:srgbClr val="075E98"/>
                </a:solidFill>
                <a:latin typeface="Arial"/>
                <a:ea typeface="Arial"/>
                <a:cs typeface="Arial"/>
              </a:defRPr>
            </a:pPr>
            <a:r>
              <a:rPr lang="en-GB" sz="1400" b="1" i="0" noProof="0" dirty="0">
                <a:solidFill>
                  <a:srgbClr val="075E98"/>
                </a:solidFill>
                <a:latin typeface="Helvetica" pitchFamily="2" charset="0"/>
                <a:ea typeface="Arial"/>
                <a:cs typeface="Arial"/>
              </a:rPr>
              <a:t>H</a:t>
            </a:r>
          </a:p>
        </p:txBody>
      </p:sp>
      <p:sp>
        <p:nvSpPr>
          <p:cNvPr id="37" name="Rectangle 36">
            <a:extLst>
              <a:ext uri="{FF2B5EF4-FFF2-40B4-BE49-F238E27FC236}">
                <a16:creationId xmlns:a16="http://schemas.microsoft.com/office/drawing/2014/main" id="{36D8E4ED-D4CF-6566-C74D-DA6529FA458D}"/>
              </a:ext>
            </a:extLst>
          </p:cNvPr>
          <p:cNvSpPr>
            <a:spLocks noGrp="1"/>
          </p:cNvSpPr>
          <p:nvPr/>
        </p:nvSpPr>
        <p:spPr>
          <a:xfrm>
            <a:off x="1862138" y="4629148"/>
            <a:ext cx="1905000" cy="238125"/>
          </a:xfrm>
          <a:prstGeom prst="rect">
            <a:avLst/>
          </a:prstGeom>
          <a:noFill/>
          <a:ln w="0">
            <a:noFill/>
            <a:prstDash val="solid"/>
          </a:ln>
        </p:spPr>
        <p:txBody>
          <a:bodyPr lIns="0" tIns="0" rIns="0" bIns="0" anchor="t">
            <a:normAutofit/>
          </a:bodyPr>
          <a:lstStyle/>
          <a:p>
            <a:pPr algn="l">
              <a:lnSpc>
                <a:spcPct val="100000"/>
              </a:lnSpc>
              <a:buNone/>
              <a:defRPr sz="1275" b="0" i="0">
                <a:solidFill>
                  <a:srgbClr val="111111"/>
                </a:solidFill>
                <a:latin typeface="Cambria Math"/>
                <a:ea typeface="Cambria Math"/>
                <a:cs typeface="Cambria Math"/>
              </a:defRPr>
            </a:pPr>
            <a:r>
              <a:rPr lang="en-GB" sz="1400" b="0" i="0" noProof="0" dirty="0">
                <a:solidFill>
                  <a:srgbClr val="111111"/>
                </a:solidFill>
                <a:latin typeface="Helvetica" pitchFamily="2" charset="0"/>
                <a:ea typeface="Cambria Math"/>
                <a:cs typeface="Cambria Math"/>
              </a:rPr>
              <a:t>≈ 630 GeV</a:t>
            </a:r>
          </a:p>
        </p:txBody>
      </p:sp>
      <p:sp>
        <p:nvSpPr>
          <p:cNvPr id="38" name="Rectangle 37">
            <a:extLst>
              <a:ext uri="{FF2B5EF4-FFF2-40B4-BE49-F238E27FC236}">
                <a16:creationId xmlns:a16="http://schemas.microsoft.com/office/drawing/2014/main" id="{37824B25-2707-1EAD-8DC4-1AA82B44F8BC}"/>
              </a:ext>
            </a:extLst>
          </p:cNvPr>
          <p:cNvSpPr>
            <a:spLocks noGrp="1"/>
          </p:cNvSpPr>
          <p:nvPr/>
        </p:nvSpPr>
        <p:spPr>
          <a:xfrm>
            <a:off x="4005263" y="4629148"/>
            <a:ext cx="2286000" cy="238125"/>
          </a:xfrm>
          <a:prstGeom prst="rect">
            <a:avLst/>
          </a:prstGeom>
          <a:noFill/>
          <a:ln w="0">
            <a:noFill/>
            <a:prstDash val="solid"/>
          </a:ln>
        </p:spPr>
        <p:txBody>
          <a:bodyPr lIns="0" tIns="0" rIns="0" bIns="0" anchor="t">
            <a:normAutofit/>
          </a:bodyPr>
          <a:lstStyle/>
          <a:p>
            <a:pPr algn="l">
              <a:lnSpc>
                <a:spcPct val="100000"/>
              </a:lnSpc>
              <a:buNone/>
              <a:defRPr sz="1275" b="0" i="0">
                <a:solidFill>
                  <a:srgbClr val="50555B"/>
                </a:solidFill>
                <a:latin typeface="Arial"/>
                <a:ea typeface="Arial"/>
                <a:cs typeface="Arial"/>
              </a:defRPr>
            </a:pPr>
            <a:r>
              <a:rPr lang="en-GB" sz="1400" b="0" i="0" noProof="0" dirty="0">
                <a:solidFill>
                  <a:srgbClr val="50555B"/>
                </a:solidFill>
                <a:latin typeface="Helvetica" pitchFamily="2" charset="0"/>
                <a:ea typeface="Arial"/>
                <a:cs typeface="Arial"/>
              </a:rPr>
              <a:t>2 prongs + flavour</a:t>
            </a:r>
          </a:p>
        </p:txBody>
      </p:sp>
      <p:sp>
        <p:nvSpPr>
          <p:cNvPr id="39" name="Rectangle 38">
            <a:extLst>
              <a:ext uri="{FF2B5EF4-FFF2-40B4-BE49-F238E27FC236}">
                <a16:creationId xmlns:a16="http://schemas.microsoft.com/office/drawing/2014/main" id="{68C658C9-93B6-051E-9545-D5D4FC560A98}"/>
              </a:ext>
            </a:extLst>
          </p:cNvPr>
          <p:cNvSpPr>
            <a:spLocks noGrp="1"/>
          </p:cNvSpPr>
          <p:nvPr/>
        </p:nvSpPr>
        <p:spPr>
          <a:xfrm>
            <a:off x="804863" y="4933948"/>
            <a:ext cx="5743575" cy="276225"/>
          </a:xfrm>
          <a:prstGeom prst="rect">
            <a:avLst/>
          </a:prstGeom>
          <a:solidFill>
            <a:srgbClr val="F7F8FA"/>
          </a:solidFill>
          <a:ln w="0">
            <a:solidFill>
              <a:srgbClr val="F7F8FA"/>
            </a:solidFill>
            <a:prstDash val="solid"/>
          </a:ln>
        </p:spPr>
        <p:txBody>
          <a:bodyPr/>
          <a:lstStyle/>
          <a:p>
            <a:endParaRPr lang="en-GB" noProof="0" dirty="0">
              <a:latin typeface="Helvetica" pitchFamily="2" charset="0"/>
            </a:endParaRPr>
          </a:p>
        </p:txBody>
      </p:sp>
      <p:sp>
        <p:nvSpPr>
          <p:cNvPr id="40" name="Rectangle 39">
            <a:extLst>
              <a:ext uri="{FF2B5EF4-FFF2-40B4-BE49-F238E27FC236}">
                <a16:creationId xmlns:a16="http://schemas.microsoft.com/office/drawing/2014/main" id="{8460A1F6-1ADF-5BA8-E82A-C4525665AFF0}"/>
              </a:ext>
            </a:extLst>
          </p:cNvPr>
          <p:cNvSpPr>
            <a:spLocks noGrp="1"/>
          </p:cNvSpPr>
          <p:nvPr/>
        </p:nvSpPr>
        <p:spPr>
          <a:xfrm>
            <a:off x="909638" y="4952998"/>
            <a:ext cx="857250" cy="238125"/>
          </a:xfrm>
          <a:prstGeom prst="rect">
            <a:avLst/>
          </a:prstGeom>
          <a:noFill/>
          <a:ln w="0">
            <a:noFill/>
            <a:prstDash val="solid"/>
          </a:ln>
        </p:spPr>
        <p:txBody>
          <a:bodyPr lIns="0" tIns="0" rIns="0" bIns="0" anchor="t">
            <a:normAutofit/>
          </a:bodyPr>
          <a:lstStyle/>
          <a:p>
            <a:pPr algn="l">
              <a:lnSpc>
                <a:spcPct val="100000"/>
              </a:lnSpc>
              <a:buNone/>
              <a:defRPr sz="1275" b="1" i="0">
                <a:solidFill>
                  <a:srgbClr val="E67916"/>
                </a:solidFill>
                <a:latin typeface="Arial"/>
                <a:ea typeface="Arial"/>
                <a:cs typeface="Arial"/>
              </a:defRPr>
            </a:pPr>
            <a:r>
              <a:rPr lang="en-GB" sz="1400" b="1" i="0" noProof="0" dirty="0">
                <a:solidFill>
                  <a:srgbClr val="E67916"/>
                </a:solidFill>
                <a:latin typeface="Helvetica" pitchFamily="2" charset="0"/>
                <a:ea typeface="Arial"/>
                <a:cs typeface="Arial"/>
              </a:rPr>
              <a:t>top</a:t>
            </a:r>
          </a:p>
        </p:txBody>
      </p:sp>
      <p:sp>
        <p:nvSpPr>
          <p:cNvPr id="41" name="Rectangle 40">
            <a:extLst>
              <a:ext uri="{FF2B5EF4-FFF2-40B4-BE49-F238E27FC236}">
                <a16:creationId xmlns:a16="http://schemas.microsoft.com/office/drawing/2014/main" id="{1BA301C7-75B1-ED68-375C-115754340A3A}"/>
              </a:ext>
            </a:extLst>
          </p:cNvPr>
          <p:cNvSpPr>
            <a:spLocks noGrp="1"/>
          </p:cNvSpPr>
          <p:nvPr/>
        </p:nvSpPr>
        <p:spPr>
          <a:xfrm>
            <a:off x="1862138" y="4952998"/>
            <a:ext cx="1905000" cy="238125"/>
          </a:xfrm>
          <a:prstGeom prst="rect">
            <a:avLst/>
          </a:prstGeom>
          <a:noFill/>
          <a:ln w="0">
            <a:noFill/>
            <a:prstDash val="solid"/>
          </a:ln>
        </p:spPr>
        <p:txBody>
          <a:bodyPr lIns="0" tIns="0" rIns="0" bIns="0" anchor="t">
            <a:normAutofit/>
          </a:bodyPr>
          <a:lstStyle/>
          <a:p>
            <a:pPr algn="l">
              <a:lnSpc>
                <a:spcPct val="100000"/>
              </a:lnSpc>
              <a:buNone/>
              <a:defRPr sz="1275" b="0" i="0">
                <a:solidFill>
                  <a:srgbClr val="111111"/>
                </a:solidFill>
                <a:latin typeface="Cambria Math"/>
                <a:ea typeface="Cambria Math"/>
                <a:cs typeface="Cambria Math"/>
              </a:defRPr>
            </a:pPr>
            <a:r>
              <a:rPr lang="en-GB" sz="1400" b="0" i="0" noProof="0" dirty="0">
                <a:solidFill>
                  <a:srgbClr val="111111"/>
                </a:solidFill>
                <a:latin typeface="Helvetica" pitchFamily="2" charset="0"/>
                <a:ea typeface="Cambria Math"/>
                <a:cs typeface="Cambria Math"/>
              </a:rPr>
              <a:t>≈ 870 GeV</a:t>
            </a:r>
          </a:p>
        </p:txBody>
      </p:sp>
      <p:sp>
        <p:nvSpPr>
          <p:cNvPr id="42" name="Rectangle 41">
            <a:extLst>
              <a:ext uri="{FF2B5EF4-FFF2-40B4-BE49-F238E27FC236}">
                <a16:creationId xmlns:a16="http://schemas.microsoft.com/office/drawing/2014/main" id="{FAA95D4D-1C2B-80F3-B060-39A50278E80D}"/>
              </a:ext>
            </a:extLst>
          </p:cNvPr>
          <p:cNvSpPr>
            <a:spLocks noGrp="1"/>
          </p:cNvSpPr>
          <p:nvPr/>
        </p:nvSpPr>
        <p:spPr>
          <a:xfrm>
            <a:off x="4005263" y="4952998"/>
            <a:ext cx="2286000" cy="238125"/>
          </a:xfrm>
          <a:prstGeom prst="rect">
            <a:avLst/>
          </a:prstGeom>
          <a:noFill/>
          <a:ln w="0">
            <a:noFill/>
            <a:prstDash val="solid"/>
          </a:ln>
        </p:spPr>
        <p:txBody>
          <a:bodyPr lIns="0" tIns="0" rIns="0" bIns="0" anchor="t">
            <a:normAutofit/>
          </a:bodyPr>
          <a:lstStyle/>
          <a:p>
            <a:pPr algn="l">
              <a:lnSpc>
                <a:spcPct val="100000"/>
              </a:lnSpc>
              <a:buNone/>
              <a:defRPr sz="1275" b="0" i="0">
                <a:solidFill>
                  <a:srgbClr val="50555B"/>
                </a:solidFill>
                <a:latin typeface="Arial"/>
                <a:ea typeface="Arial"/>
                <a:cs typeface="Arial"/>
              </a:defRPr>
            </a:pPr>
            <a:r>
              <a:rPr lang="en-GB" sz="1400" b="0" i="0" noProof="0" dirty="0">
                <a:solidFill>
                  <a:srgbClr val="50555B"/>
                </a:solidFill>
                <a:latin typeface="Helvetica" pitchFamily="2" charset="0"/>
                <a:ea typeface="Arial"/>
                <a:cs typeface="Arial"/>
              </a:rPr>
              <a:t>3 prongs + b</a:t>
            </a: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956466B5-EB32-4D0B-4355-DE8A093F3880}"/>
                  </a:ext>
                </a:extLst>
              </p:cNvPr>
              <p:cNvSpPr txBox="1"/>
              <p:nvPr/>
            </p:nvSpPr>
            <p:spPr>
              <a:xfrm>
                <a:off x="5004830" y="3865630"/>
                <a:ext cx="2010333" cy="338554"/>
              </a:xfrm>
              <a:prstGeom prst="rect">
                <a:avLst/>
              </a:prstGeom>
              <a:noFill/>
            </p:spPr>
            <p:txBody>
              <a:bodyPr wrap="square">
                <a:spAutoFit/>
              </a:bodyPr>
              <a:lstStyle/>
              <a:p>
                <a:pPr/>
                <a14:m>
                  <m:oMathPara xmlns:m="http://schemas.openxmlformats.org/officeDocument/2006/math">
                    <m:oMath>
                      <m:sSub>
                        <m:sSubPr>
                          <m:ctrlPr>
                            <a:rPr lang="en-GB" sz="1600" b="1" i="1" noProof="0">
                              <a:solidFill>
                                <a:srgbClr val="0070C0"/>
                              </a:solidFill>
                              <a:latin typeface="Cambria Math" panose="02040503050406030204" pitchFamily="18" charset="0"/>
                              <a:ea typeface="Cambria Math" panose="02040503050406030204" pitchFamily="18" charset="0"/>
                              <a:sym typeface="Wingdings" pitchFamily="2" charset="2"/>
                            </a:rPr>
                          </m:ctrlPr>
                        </m:sSubPr>
                        <m:e>
                          <m:r>
                            <a:rPr lang="en-GB" sz="1600" b="1" i="1" noProof="0">
                              <a:solidFill>
                                <a:srgbClr val="0070C0"/>
                              </a:solidFill>
                              <a:latin typeface="Cambria Math" panose="02040503050406030204" pitchFamily="18" charset="0"/>
                              <a:ea typeface="Cambria Math" panose="02040503050406030204" pitchFamily="18" charset="0"/>
                              <a:sym typeface="Wingdings" pitchFamily="2" charset="2"/>
                            </a:rPr>
                            <m:t>𝒑</m:t>
                          </m:r>
                        </m:e>
                        <m:sub>
                          <m:r>
                            <a:rPr lang="en-GB" sz="1600" b="1" i="1" noProof="0">
                              <a:solidFill>
                                <a:srgbClr val="0070C0"/>
                              </a:solidFill>
                              <a:latin typeface="Cambria Math" panose="02040503050406030204" pitchFamily="18" charset="0"/>
                              <a:ea typeface="Cambria Math" panose="02040503050406030204" pitchFamily="18" charset="0"/>
                              <a:sym typeface="Wingdings" pitchFamily="2" charset="2"/>
                            </a:rPr>
                            <m:t>𝑻</m:t>
                          </m:r>
                        </m:sub>
                      </m:sSub>
                      <m:r>
                        <a:rPr lang="en-GB" sz="1600" b="1" i="1" noProof="0" smtClean="0">
                          <a:solidFill>
                            <a:srgbClr val="0070C0"/>
                          </a:solidFill>
                          <a:latin typeface="Cambria Math" panose="02040503050406030204" pitchFamily="18" charset="0"/>
                          <a:ea typeface="Cambria Math" panose="02040503050406030204" pitchFamily="18" charset="0"/>
                          <a:cs typeface="Helvetica Light" charset="0"/>
                          <a:sym typeface="Wingdings" pitchFamily="2" charset="2"/>
                        </a:rPr>
                        <m:t>≳</m:t>
                      </m:r>
                      <m:f>
                        <m:fPr>
                          <m:type m:val="lin"/>
                          <m:ctrlPr>
                            <a:rPr lang="en-GB" sz="1600" b="1" i="1" noProof="0" smtClean="0">
                              <a:solidFill>
                                <a:srgbClr val="0070C0"/>
                              </a:solidFill>
                              <a:latin typeface="Cambria Math" panose="02040503050406030204" pitchFamily="18" charset="0"/>
                              <a:ea typeface="Cambria Math" panose="02040503050406030204" pitchFamily="18" charset="0"/>
                              <a:sym typeface="Wingdings" pitchFamily="2" charset="2"/>
                            </a:rPr>
                          </m:ctrlPr>
                        </m:fPr>
                        <m:num>
                          <m:r>
                            <a:rPr lang="en-GB" sz="1600" b="1" i="1" noProof="0" smtClean="0">
                              <a:solidFill>
                                <a:srgbClr val="0070C0"/>
                              </a:solidFill>
                              <a:latin typeface="Cambria Math" panose="02040503050406030204" pitchFamily="18" charset="0"/>
                              <a:ea typeface="Cambria Math" panose="02040503050406030204" pitchFamily="18" charset="0"/>
                              <a:sym typeface="Wingdings" pitchFamily="2" charset="2"/>
                            </a:rPr>
                            <m:t>𝟐</m:t>
                          </m:r>
                          <m:r>
                            <a:rPr lang="en-GB" sz="1600" b="1" i="1" noProof="0" smtClean="0">
                              <a:solidFill>
                                <a:srgbClr val="0070C0"/>
                              </a:solidFill>
                              <a:latin typeface="Cambria Math" panose="02040503050406030204" pitchFamily="18" charset="0"/>
                              <a:ea typeface="Cambria Math" panose="02040503050406030204" pitchFamily="18" charset="0"/>
                              <a:sym typeface="Wingdings" pitchFamily="2" charset="2"/>
                            </a:rPr>
                            <m:t>𝒎</m:t>
                          </m:r>
                        </m:num>
                        <m:den>
                          <m:r>
                            <a:rPr lang="en-GB" sz="1600" b="1" i="1" noProof="0" smtClean="0">
                              <a:solidFill>
                                <a:srgbClr val="0070C0"/>
                              </a:solidFill>
                              <a:latin typeface="Cambria Math" panose="02040503050406030204" pitchFamily="18" charset="0"/>
                              <a:ea typeface="Cambria Math" panose="02040503050406030204" pitchFamily="18" charset="0"/>
                              <a:sym typeface="Wingdings" pitchFamily="2" charset="2"/>
                            </a:rPr>
                            <m:t>𝑹</m:t>
                          </m:r>
                        </m:den>
                      </m:f>
                    </m:oMath>
                  </m:oMathPara>
                </a14:m>
                <a:endParaRPr lang="en-GB" sz="1600" noProof="0" dirty="0">
                  <a:solidFill>
                    <a:srgbClr val="0070C0"/>
                  </a:solidFill>
                </a:endParaRPr>
              </a:p>
            </p:txBody>
          </p:sp>
        </mc:Choice>
        <mc:Fallback xmlns="">
          <p:sp>
            <p:nvSpPr>
              <p:cNvPr id="44" name="TextBox 43">
                <a:extLst>
                  <a:ext uri="{FF2B5EF4-FFF2-40B4-BE49-F238E27FC236}">
                    <a16:creationId xmlns:a16="http://schemas.microsoft.com/office/drawing/2014/main" id="{956466B5-EB32-4D0B-4355-DE8A093F3880}"/>
                  </a:ext>
                </a:extLst>
              </p:cNvPr>
              <p:cNvSpPr txBox="1">
                <a:spLocks noRot="1" noChangeAspect="1" noMove="1" noResize="1" noEditPoints="1" noAdjustHandles="1" noChangeArrowheads="1" noChangeShapeType="1" noTextEdit="1"/>
              </p:cNvSpPr>
              <p:nvPr/>
            </p:nvSpPr>
            <p:spPr>
              <a:xfrm>
                <a:off x="5004830" y="3865630"/>
                <a:ext cx="2010333" cy="338554"/>
              </a:xfrm>
              <a:prstGeom prst="rect">
                <a:avLst/>
              </a:prstGeom>
              <a:blipFill>
                <a:blip r:embed="rId5"/>
                <a:stretch>
                  <a:fillRect t="-107143" b="-171429"/>
                </a:stretch>
              </a:blipFill>
            </p:spPr>
            <p:txBody>
              <a:bodyPr/>
              <a:lstStyle/>
              <a:p>
                <a:r>
                  <a:rPr lang="en-GB">
                    <a:noFill/>
                  </a:rPr>
                  <a:t> </a:t>
                </a:r>
              </a:p>
            </p:txBody>
          </p:sp>
        </mc:Fallback>
      </mc:AlternateContent>
      <p:sp>
        <p:nvSpPr>
          <p:cNvPr id="45" name="TextBox 44">
            <a:extLst>
              <a:ext uri="{FF2B5EF4-FFF2-40B4-BE49-F238E27FC236}">
                <a16:creationId xmlns:a16="http://schemas.microsoft.com/office/drawing/2014/main" id="{156746BF-5D49-6B28-4500-7A30F5A15CCC}"/>
              </a:ext>
            </a:extLst>
          </p:cNvPr>
          <p:cNvSpPr txBox="1"/>
          <p:nvPr/>
        </p:nvSpPr>
        <p:spPr>
          <a:xfrm>
            <a:off x="567449" y="5286375"/>
            <a:ext cx="6237605" cy="261610"/>
          </a:xfrm>
          <a:prstGeom prst="rect">
            <a:avLst/>
          </a:prstGeom>
          <a:noFill/>
        </p:spPr>
        <p:txBody>
          <a:bodyPr wrap="none" rtlCol="0">
            <a:spAutoFit/>
          </a:bodyPr>
          <a:lstStyle/>
          <a:p>
            <a:pPr marL="0" algn="ctr">
              <a:spcBef>
                <a:spcPts val="3000"/>
              </a:spcBef>
            </a:pPr>
            <a:r>
              <a:rPr lang="en-GB" sz="1100" noProof="0" dirty="0">
                <a:solidFill>
                  <a:prstClr val="black"/>
                </a:solidFill>
                <a:latin typeface="Helvetica Light" panose="020B0403020202020204" pitchFamily="34" charset="0"/>
                <a:ea typeface="Helvetica Light" charset="0"/>
                <a:cs typeface="Helvetica Light" charset="0"/>
                <a:sym typeface="Wingdings" pitchFamily="2" charset="2"/>
              </a:rPr>
              <a:t>Rule of thumb: exact containment depends on decay kinematics, radiation and the jet algorithm</a:t>
            </a:r>
          </a:p>
        </p:txBody>
      </p:sp>
      <p:sp>
        <p:nvSpPr>
          <p:cNvPr id="51" name="takeaway-band">
            <a:extLst>
              <a:ext uri="{FF2B5EF4-FFF2-40B4-BE49-F238E27FC236}">
                <a16:creationId xmlns:a16="http://schemas.microsoft.com/office/drawing/2014/main" id="{580CFF19-0E1B-C5CD-BF61-234DFC99BA32}"/>
              </a:ext>
            </a:extLst>
          </p:cNvPr>
          <p:cNvSpPr>
            <a:spLocks noGrp="1"/>
          </p:cNvSpPr>
          <p:nvPr/>
        </p:nvSpPr>
        <p:spPr>
          <a:xfrm>
            <a:off x="623284" y="5955244"/>
            <a:ext cx="11297262" cy="476250"/>
          </a:xfrm>
          <a:prstGeom prst="roundRect">
            <a:avLst>
              <a:gd name="adj" fmla="val 16000"/>
            </a:avLst>
          </a:prstGeom>
          <a:solidFill>
            <a:srgbClr val="EAF4FA"/>
          </a:solidFill>
          <a:ln w="9525">
            <a:solidFill>
              <a:srgbClr val="BBD8E8"/>
            </a:solidFill>
            <a:prstDash val="solid"/>
          </a:ln>
        </p:spPr>
        <p:txBody>
          <a:bodyPr/>
          <a:lstStyle/>
          <a:p>
            <a:endParaRPr lang="en-GB" noProof="0" dirty="0"/>
          </a:p>
        </p:txBody>
      </p:sp>
      <p:sp>
        <p:nvSpPr>
          <p:cNvPr id="52" name="TextBox 51">
            <a:extLst>
              <a:ext uri="{FF2B5EF4-FFF2-40B4-BE49-F238E27FC236}">
                <a16:creationId xmlns:a16="http://schemas.microsoft.com/office/drawing/2014/main" id="{192B0DD1-71AB-730A-E95A-45BC5AF69F37}"/>
              </a:ext>
            </a:extLst>
          </p:cNvPr>
          <p:cNvSpPr txBox="1"/>
          <p:nvPr/>
        </p:nvSpPr>
        <p:spPr>
          <a:xfrm>
            <a:off x="623283" y="6025511"/>
            <a:ext cx="11272104" cy="338554"/>
          </a:xfrm>
          <a:prstGeom prst="rect">
            <a:avLst/>
          </a:prstGeom>
          <a:noFill/>
        </p:spPr>
        <p:txBody>
          <a:bodyPr wrap="square" rtlCol="0">
            <a:spAutoFit/>
          </a:bodyPr>
          <a:lstStyle/>
          <a:p>
            <a:pPr marL="0" algn="ctr">
              <a:spcBef>
                <a:spcPts val="3000"/>
              </a:spcBef>
            </a:pPr>
            <a:r>
              <a:rPr lang="en-GB" sz="1600" noProof="0" dirty="0">
                <a:solidFill>
                  <a:srgbClr val="0070C0"/>
                </a:solidFill>
                <a:latin typeface="Helvetica" pitchFamily="2" charset="0"/>
                <a:ea typeface="Helvetica Light" charset="0"/>
                <a:cs typeface="Helvetica Light" charset="0"/>
                <a:sym typeface="Wingdings" pitchFamily="2" charset="2"/>
              </a:rPr>
              <a:t>Boosted-object reconstruction converts lost angular separation into measurable internal jet structure</a:t>
            </a:r>
          </a:p>
        </p:txBody>
      </p:sp>
      <p:sp>
        <p:nvSpPr>
          <p:cNvPr id="54" name="Rounded Rectangle 53">
            <a:extLst>
              <a:ext uri="{FF2B5EF4-FFF2-40B4-BE49-F238E27FC236}">
                <a16:creationId xmlns:a16="http://schemas.microsoft.com/office/drawing/2014/main" id="{67D31B90-82D3-74F5-1D31-F2827D9F4D40}"/>
              </a:ext>
            </a:extLst>
          </p:cNvPr>
          <p:cNvSpPr>
            <a:spLocks noGrp="1"/>
          </p:cNvSpPr>
          <p:nvPr/>
        </p:nvSpPr>
        <p:spPr>
          <a:xfrm>
            <a:off x="7011575" y="2801542"/>
            <a:ext cx="4908971" cy="2772000"/>
          </a:xfrm>
          <a:prstGeom prst="roundRect">
            <a:avLst>
              <a:gd name="adj" fmla="val 4348"/>
            </a:avLst>
          </a:prstGeom>
          <a:solidFill>
            <a:srgbClr val="FFFFFF"/>
          </a:solidFill>
          <a:ln w="9525">
            <a:solidFill>
              <a:srgbClr val="D7DADF"/>
            </a:solidFill>
            <a:prstDash val="solid"/>
          </a:ln>
        </p:spPr>
        <p:txBody>
          <a:bodyPr/>
          <a:lstStyle/>
          <a:p>
            <a:endParaRPr lang="en-GB" noProof="0" dirty="0"/>
          </a:p>
        </p:txBody>
      </p:sp>
      <p:sp>
        <p:nvSpPr>
          <p:cNvPr id="56" name="Oval 55">
            <a:extLst>
              <a:ext uri="{FF2B5EF4-FFF2-40B4-BE49-F238E27FC236}">
                <a16:creationId xmlns:a16="http://schemas.microsoft.com/office/drawing/2014/main" id="{316D3EC7-55AB-E62E-7DCD-CA5D94006EDC}"/>
              </a:ext>
            </a:extLst>
          </p:cNvPr>
          <p:cNvSpPr>
            <a:spLocks noGrp="1"/>
          </p:cNvSpPr>
          <p:nvPr/>
        </p:nvSpPr>
        <p:spPr>
          <a:xfrm>
            <a:off x="7233679" y="3380178"/>
            <a:ext cx="108000" cy="108000"/>
          </a:xfrm>
          <a:prstGeom prst="ellipse">
            <a:avLst/>
          </a:prstGeom>
          <a:solidFill>
            <a:srgbClr val="0B78BC"/>
          </a:solidFill>
          <a:ln w="0">
            <a:solidFill>
              <a:srgbClr val="0B78BC"/>
            </a:solidFill>
            <a:prstDash val="solid"/>
          </a:ln>
        </p:spPr>
        <p:txBody>
          <a:bodyPr/>
          <a:lstStyle/>
          <a:p>
            <a:endParaRPr lang="en-GB" noProof="0" dirty="0"/>
          </a:p>
        </p:txBody>
      </p:sp>
      <p:sp>
        <p:nvSpPr>
          <p:cNvPr id="57" name="Rectangle 56">
            <a:extLst>
              <a:ext uri="{FF2B5EF4-FFF2-40B4-BE49-F238E27FC236}">
                <a16:creationId xmlns:a16="http://schemas.microsoft.com/office/drawing/2014/main" id="{486AD9B5-BF99-2E95-FA37-B2D5956673A0}"/>
              </a:ext>
            </a:extLst>
          </p:cNvPr>
          <p:cNvSpPr>
            <a:spLocks noGrp="1"/>
          </p:cNvSpPr>
          <p:nvPr/>
        </p:nvSpPr>
        <p:spPr>
          <a:xfrm>
            <a:off x="7462282" y="3332554"/>
            <a:ext cx="1571625" cy="238125"/>
          </a:xfrm>
          <a:prstGeom prst="rect">
            <a:avLst/>
          </a:prstGeom>
          <a:noFill/>
          <a:ln w="0">
            <a:noFill/>
            <a:prstDash val="solid"/>
          </a:ln>
        </p:spPr>
        <p:txBody>
          <a:bodyPr lIns="0" tIns="0" rIns="0" bIns="0" anchor="t">
            <a:normAutofit/>
          </a:bodyPr>
          <a:lstStyle/>
          <a:p>
            <a:pPr algn="l">
              <a:lnSpc>
                <a:spcPct val="100000"/>
              </a:lnSpc>
              <a:buNone/>
              <a:defRPr sz="1350" b="1" i="0">
                <a:solidFill>
                  <a:srgbClr val="0B78BC"/>
                </a:solidFill>
                <a:latin typeface="Arial"/>
                <a:ea typeface="Arial"/>
                <a:cs typeface="Arial"/>
              </a:defRPr>
            </a:pPr>
            <a:r>
              <a:rPr lang="en-GB" sz="1350" b="1" i="0" noProof="0" dirty="0">
                <a:solidFill>
                  <a:srgbClr val="0B78BC"/>
                </a:solidFill>
                <a:latin typeface="Arial"/>
                <a:ea typeface="Arial"/>
                <a:cs typeface="Arial"/>
              </a:rPr>
              <a:t>Capture</a:t>
            </a:r>
          </a:p>
        </p:txBody>
      </p:sp>
      <p:sp>
        <p:nvSpPr>
          <p:cNvPr id="58" name="Rectangle 57">
            <a:extLst>
              <a:ext uri="{FF2B5EF4-FFF2-40B4-BE49-F238E27FC236}">
                <a16:creationId xmlns:a16="http://schemas.microsoft.com/office/drawing/2014/main" id="{B981282B-C2E9-761E-2702-900EACC89692}"/>
              </a:ext>
            </a:extLst>
          </p:cNvPr>
          <p:cNvSpPr>
            <a:spLocks noGrp="1"/>
          </p:cNvSpPr>
          <p:nvPr/>
        </p:nvSpPr>
        <p:spPr>
          <a:xfrm>
            <a:off x="8967230" y="3332554"/>
            <a:ext cx="2544124" cy="400050"/>
          </a:xfrm>
          <a:prstGeom prst="rect">
            <a:avLst/>
          </a:prstGeom>
          <a:noFill/>
          <a:ln w="0">
            <a:noFill/>
            <a:prstDash val="solid"/>
          </a:ln>
        </p:spPr>
        <p:txBody>
          <a:bodyPr lIns="0" tIns="0" rIns="0" bIns="0" anchor="t">
            <a:noAutofit/>
          </a:bodyPr>
          <a:lstStyle/>
          <a:p>
            <a:pPr algn="l">
              <a:lnSpc>
                <a:spcPct val="100000"/>
              </a:lnSpc>
              <a:buNone/>
              <a:defRPr sz="1200" b="0" i="0">
                <a:solidFill>
                  <a:srgbClr val="50555B"/>
                </a:solidFill>
                <a:latin typeface="Arial"/>
                <a:ea typeface="Arial"/>
                <a:cs typeface="Arial"/>
              </a:defRPr>
            </a:pPr>
            <a:r>
              <a:rPr lang="en-GB" sz="1400" b="0" i="0" noProof="0" dirty="0">
                <a:solidFill>
                  <a:srgbClr val="50555B"/>
                </a:solidFill>
                <a:latin typeface="Helvetica" pitchFamily="2" charset="0"/>
                <a:ea typeface="Arial"/>
                <a:cs typeface="Arial"/>
              </a:rPr>
              <a:t>Cluster all decay products with a large radius, typically </a:t>
            </a:r>
            <a:r>
              <a:rPr lang="en-GB" sz="1400" b="0" i="1" noProof="0" dirty="0">
                <a:solidFill>
                  <a:srgbClr val="50555B"/>
                </a:solidFill>
                <a:latin typeface="Helvetica" pitchFamily="2" charset="0"/>
                <a:ea typeface="Arial"/>
                <a:cs typeface="Arial"/>
              </a:rPr>
              <a:t>R</a:t>
            </a:r>
            <a:r>
              <a:rPr lang="en-GB" sz="1400" b="0" i="0" noProof="0" dirty="0">
                <a:solidFill>
                  <a:srgbClr val="50555B"/>
                </a:solidFill>
                <a:latin typeface="Helvetica" pitchFamily="2" charset="0"/>
                <a:ea typeface="Arial"/>
                <a:cs typeface="Arial"/>
              </a:rPr>
              <a:t> = 1.0</a:t>
            </a:r>
          </a:p>
        </p:txBody>
      </p:sp>
      <p:sp>
        <p:nvSpPr>
          <p:cNvPr id="59" name="Oval 58">
            <a:extLst>
              <a:ext uri="{FF2B5EF4-FFF2-40B4-BE49-F238E27FC236}">
                <a16:creationId xmlns:a16="http://schemas.microsoft.com/office/drawing/2014/main" id="{012FD65C-7A8B-57B5-B4D0-F13AC952A33A}"/>
              </a:ext>
            </a:extLst>
          </p:cNvPr>
          <p:cNvSpPr>
            <a:spLocks noGrp="1"/>
          </p:cNvSpPr>
          <p:nvPr/>
        </p:nvSpPr>
        <p:spPr>
          <a:xfrm>
            <a:off x="7233679" y="3889767"/>
            <a:ext cx="108000" cy="108000"/>
          </a:xfrm>
          <a:prstGeom prst="ellipse">
            <a:avLst/>
          </a:prstGeom>
          <a:solidFill>
            <a:srgbClr val="168B3B"/>
          </a:solidFill>
          <a:ln w="0">
            <a:solidFill>
              <a:srgbClr val="168B3B"/>
            </a:solidFill>
            <a:prstDash val="solid"/>
          </a:ln>
        </p:spPr>
        <p:txBody>
          <a:bodyPr/>
          <a:lstStyle/>
          <a:p>
            <a:endParaRPr lang="en-GB" noProof="0" dirty="0"/>
          </a:p>
        </p:txBody>
      </p:sp>
      <p:sp>
        <p:nvSpPr>
          <p:cNvPr id="60" name="Rectangle 59">
            <a:extLst>
              <a:ext uri="{FF2B5EF4-FFF2-40B4-BE49-F238E27FC236}">
                <a16:creationId xmlns:a16="http://schemas.microsoft.com/office/drawing/2014/main" id="{68E59CD0-FB9A-E25B-6049-CB1C07061B68}"/>
              </a:ext>
            </a:extLst>
          </p:cNvPr>
          <p:cNvSpPr>
            <a:spLocks noGrp="1"/>
          </p:cNvSpPr>
          <p:nvPr/>
        </p:nvSpPr>
        <p:spPr>
          <a:xfrm>
            <a:off x="7462282" y="3842143"/>
            <a:ext cx="1571625" cy="238125"/>
          </a:xfrm>
          <a:prstGeom prst="rect">
            <a:avLst/>
          </a:prstGeom>
          <a:noFill/>
          <a:ln w="0">
            <a:noFill/>
            <a:prstDash val="solid"/>
          </a:ln>
        </p:spPr>
        <p:txBody>
          <a:bodyPr lIns="0" tIns="0" rIns="0" bIns="0" anchor="t">
            <a:normAutofit/>
          </a:bodyPr>
          <a:lstStyle/>
          <a:p>
            <a:pPr algn="l">
              <a:lnSpc>
                <a:spcPct val="100000"/>
              </a:lnSpc>
              <a:buNone/>
              <a:defRPr sz="1350" b="1" i="0">
                <a:solidFill>
                  <a:srgbClr val="168B3B"/>
                </a:solidFill>
                <a:latin typeface="Arial"/>
                <a:ea typeface="Arial"/>
                <a:cs typeface="Arial"/>
              </a:defRPr>
            </a:pPr>
            <a:r>
              <a:rPr lang="en-GB" sz="1350" b="1" i="0" noProof="0" dirty="0">
                <a:solidFill>
                  <a:srgbClr val="168B3B"/>
                </a:solidFill>
                <a:latin typeface="Arial"/>
                <a:ea typeface="Arial"/>
                <a:cs typeface="Arial"/>
              </a:rPr>
              <a:t>Groom</a:t>
            </a:r>
          </a:p>
        </p:txBody>
      </p:sp>
      <p:sp>
        <p:nvSpPr>
          <p:cNvPr id="61" name="Rectangle 60">
            <a:extLst>
              <a:ext uri="{FF2B5EF4-FFF2-40B4-BE49-F238E27FC236}">
                <a16:creationId xmlns:a16="http://schemas.microsoft.com/office/drawing/2014/main" id="{14B6FE99-AC56-8C22-4594-2D3CB96A5AA4}"/>
              </a:ext>
            </a:extLst>
          </p:cNvPr>
          <p:cNvSpPr>
            <a:spLocks noGrp="1"/>
          </p:cNvSpPr>
          <p:nvPr/>
        </p:nvSpPr>
        <p:spPr>
          <a:xfrm>
            <a:off x="8967229" y="3842143"/>
            <a:ext cx="2844799" cy="400050"/>
          </a:xfrm>
          <a:prstGeom prst="rect">
            <a:avLst/>
          </a:prstGeom>
          <a:noFill/>
          <a:ln w="0">
            <a:noFill/>
            <a:prstDash val="solid"/>
          </a:ln>
        </p:spPr>
        <p:txBody>
          <a:bodyPr lIns="0" tIns="0" rIns="0" bIns="0" anchor="t">
            <a:noAutofit/>
          </a:bodyPr>
          <a:lstStyle/>
          <a:p>
            <a:pPr algn="l">
              <a:lnSpc>
                <a:spcPct val="100000"/>
              </a:lnSpc>
              <a:buNone/>
              <a:defRPr sz="1200" b="0" i="0">
                <a:solidFill>
                  <a:srgbClr val="50555B"/>
                </a:solidFill>
                <a:latin typeface="Arial"/>
                <a:ea typeface="Arial"/>
                <a:cs typeface="Arial"/>
              </a:defRPr>
            </a:pPr>
            <a:r>
              <a:rPr lang="en-GB" sz="1400" b="0" i="0" noProof="0" dirty="0">
                <a:solidFill>
                  <a:srgbClr val="50555B"/>
                </a:solidFill>
                <a:latin typeface="Helvetica" pitchFamily="2" charset="0"/>
                <a:ea typeface="Arial"/>
                <a:cs typeface="Arial"/>
              </a:rPr>
              <a:t>Remove pileup and soft wide-angle radiation, stabilise the jet mass</a:t>
            </a:r>
          </a:p>
        </p:txBody>
      </p:sp>
      <p:sp>
        <p:nvSpPr>
          <p:cNvPr id="62" name="Oval 61">
            <a:extLst>
              <a:ext uri="{FF2B5EF4-FFF2-40B4-BE49-F238E27FC236}">
                <a16:creationId xmlns:a16="http://schemas.microsoft.com/office/drawing/2014/main" id="{A1F829FB-9D43-FD0B-FB2F-BBF2665C4871}"/>
              </a:ext>
            </a:extLst>
          </p:cNvPr>
          <p:cNvSpPr>
            <a:spLocks noGrp="1"/>
          </p:cNvSpPr>
          <p:nvPr/>
        </p:nvSpPr>
        <p:spPr>
          <a:xfrm>
            <a:off x="7233679" y="4399356"/>
            <a:ext cx="108000" cy="108000"/>
          </a:xfrm>
          <a:prstGeom prst="ellipse">
            <a:avLst/>
          </a:prstGeom>
          <a:solidFill>
            <a:srgbClr val="E67916"/>
          </a:solidFill>
          <a:ln w="0">
            <a:solidFill>
              <a:srgbClr val="E67916"/>
            </a:solidFill>
            <a:prstDash val="solid"/>
          </a:ln>
        </p:spPr>
        <p:txBody>
          <a:bodyPr/>
          <a:lstStyle/>
          <a:p>
            <a:endParaRPr lang="en-GB" noProof="0" dirty="0"/>
          </a:p>
        </p:txBody>
      </p:sp>
      <p:sp>
        <p:nvSpPr>
          <p:cNvPr id="63" name="Rectangle 62">
            <a:extLst>
              <a:ext uri="{FF2B5EF4-FFF2-40B4-BE49-F238E27FC236}">
                <a16:creationId xmlns:a16="http://schemas.microsoft.com/office/drawing/2014/main" id="{C58FD947-4953-69E3-A6B4-4B35384CFECC}"/>
              </a:ext>
            </a:extLst>
          </p:cNvPr>
          <p:cNvSpPr>
            <a:spLocks noGrp="1"/>
          </p:cNvSpPr>
          <p:nvPr/>
        </p:nvSpPr>
        <p:spPr>
          <a:xfrm>
            <a:off x="7462282" y="4351732"/>
            <a:ext cx="1571625" cy="238125"/>
          </a:xfrm>
          <a:prstGeom prst="rect">
            <a:avLst/>
          </a:prstGeom>
          <a:noFill/>
          <a:ln w="0">
            <a:noFill/>
            <a:prstDash val="solid"/>
          </a:ln>
        </p:spPr>
        <p:txBody>
          <a:bodyPr lIns="0" tIns="0" rIns="0" bIns="0" anchor="t">
            <a:normAutofit/>
          </a:bodyPr>
          <a:lstStyle/>
          <a:p>
            <a:pPr algn="l">
              <a:lnSpc>
                <a:spcPct val="100000"/>
              </a:lnSpc>
              <a:buNone/>
              <a:defRPr sz="1350" b="1" i="0">
                <a:solidFill>
                  <a:srgbClr val="E67916"/>
                </a:solidFill>
                <a:latin typeface="Arial"/>
                <a:ea typeface="Arial"/>
                <a:cs typeface="Arial"/>
              </a:defRPr>
            </a:pPr>
            <a:r>
              <a:rPr lang="en-GB" sz="1350" b="1" i="0" noProof="0" dirty="0">
                <a:solidFill>
                  <a:srgbClr val="E67916"/>
                </a:solidFill>
                <a:latin typeface="Arial"/>
                <a:ea typeface="Arial"/>
                <a:cs typeface="Arial"/>
              </a:rPr>
              <a:t>Resolve prongs</a:t>
            </a:r>
          </a:p>
        </p:txBody>
      </p:sp>
      <p:sp>
        <p:nvSpPr>
          <p:cNvPr id="64" name="Rectangle 63">
            <a:extLst>
              <a:ext uri="{FF2B5EF4-FFF2-40B4-BE49-F238E27FC236}">
                <a16:creationId xmlns:a16="http://schemas.microsoft.com/office/drawing/2014/main" id="{B07E7256-A281-57FB-758C-31127BB33719}"/>
              </a:ext>
            </a:extLst>
          </p:cNvPr>
          <p:cNvSpPr>
            <a:spLocks noGrp="1"/>
          </p:cNvSpPr>
          <p:nvPr/>
        </p:nvSpPr>
        <p:spPr>
          <a:xfrm>
            <a:off x="8967229" y="4351732"/>
            <a:ext cx="2752725" cy="400050"/>
          </a:xfrm>
          <a:prstGeom prst="rect">
            <a:avLst/>
          </a:prstGeom>
          <a:noFill/>
          <a:ln w="0">
            <a:noFill/>
            <a:prstDash val="solid"/>
          </a:ln>
        </p:spPr>
        <p:txBody>
          <a:bodyPr lIns="0" tIns="0" rIns="0" bIns="0" anchor="t">
            <a:noAutofit/>
          </a:bodyPr>
          <a:lstStyle/>
          <a:p>
            <a:pPr algn="l">
              <a:lnSpc>
                <a:spcPct val="100000"/>
              </a:lnSpc>
              <a:buNone/>
              <a:defRPr sz="1200" b="0" i="0">
                <a:solidFill>
                  <a:srgbClr val="50555B"/>
                </a:solidFill>
                <a:latin typeface="Arial"/>
                <a:ea typeface="Arial"/>
                <a:cs typeface="Arial"/>
              </a:defRPr>
            </a:pPr>
            <a:r>
              <a:rPr lang="en-GB" sz="1400" b="0" i="0" noProof="0" dirty="0">
                <a:solidFill>
                  <a:srgbClr val="50555B"/>
                </a:solidFill>
                <a:latin typeface="Helvetica" pitchFamily="2" charset="0"/>
                <a:ea typeface="Arial"/>
                <a:cs typeface="Arial"/>
              </a:rPr>
              <a:t>Use jet mass, 2-/3-prong structure and b-tagged </a:t>
            </a:r>
            <a:r>
              <a:rPr lang="en-GB" sz="1400" b="0" i="0" noProof="0" dirty="0" err="1">
                <a:solidFill>
                  <a:srgbClr val="50555B"/>
                </a:solidFill>
                <a:latin typeface="Helvetica" pitchFamily="2" charset="0"/>
                <a:ea typeface="Arial"/>
                <a:cs typeface="Arial"/>
              </a:rPr>
              <a:t>subjets</a:t>
            </a:r>
            <a:endParaRPr lang="en-GB" sz="1400" b="0" i="0" noProof="0" dirty="0">
              <a:solidFill>
                <a:srgbClr val="50555B"/>
              </a:solidFill>
              <a:latin typeface="Helvetica" pitchFamily="2" charset="0"/>
              <a:ea typeface="Arial"/>
              <a:cs typeface="Arial"/>
            </a:endParaRPr>
          </a:p>
        </p:txBody>
      </p:sp>
      <p:sp>
        <p:nvSpPr>
          <p:cNvPr id="66" name="TextBox 65">
            <a:extLst>
              <a:ext uri="{FF2B5EF4-FFF2-40B4-BE49-F238E27FC236}">
                <a16:creationId xmlns:a16="http://schemas.microsoft.com/office/drawing/2014/main" id="{59A4AB5C-478E-D5B0-84F1-C558BEF733E8}"/>
              </a:ext>
            </a:extLst>
          </p:cNvPr>
          <p:cNvSpPr txBox="1"/>
          <p:nvPr/>
        </p:nvSpPr>
        <p:spPr>
          <a:xfrm>
            <a:off x="7121748" y="2920870"/>
            <a:ext cx="3055452" cy="307777"/>
          </a:xfrm>
          <a:prstGeom prst="rect">
            <a:avLst/>
          </a:prstGeom>
          <a:noFill/>
        </p:spPr>
        <p:txBody>
          <a:bodyPr wrap="none" rtlCol="0">
            <a:spAutoFit/>
          </a:bodyPr>
          <a:lstStyle/>
          <a:p>
            <a:pPr marL="0" algn="l">
              <a:spcBef>
                <a:spcPts val="3000"/>
              </a:spcBef>
            </a:pPr>
            <a:r>
              <a:rPr lang="en-GB" sz="1400" b="1" noProof="0" dirty="0">
                <a:solidFill>
                  <a:srgbClr val="0070C0"/>
                </a:solidFill>
                <a:latin typeface="Helvetica" pitchFamily="2" charset="0"/>
                <a:ea typeface="Helvetica Light" charset="0"/>
                <a:cs typeface="Helvetica Light" charset="0"/>
                <a:sym typeface="Wingdings" pitchFamily="2" charset="2"/>
              </a:rPr>
              <a:t>From a ‘fat’ jet to a physics object</a:t>
            </a:r>
          </a:p>
        </p:txBody>
      </p:sp>
      <p:sp>
        <p:nvSpPr>
          <p:cNvPr id="67" name="TextBox 66">
            <a:extLst>
              <a:ext uri="{FF2B5EF4-FFF2-40B4-BE49-F238E27FC236}">
                <a16:creationId xmlns:a16="http://schemas.microsoft.com/office/drawing/2014/main" id="{6C64BBB7-FDE2-F443-183D-33D57200EF6B}"/>
              </a:ext>
            </a:extLst>
          </p:cNvPr>
          <p:cNvSpPr txBox="1"/>
          <p:nvPr/>
        </p:nvSpPr>
        <p:spPr>
          <a:xfrm>
            <a:off x="7140535" y="4956692"/>
            <a:ext cx="4506440" cy="523220"/>
          </a:xfrm>
          <a:prstGeom prst="rect">
            <a:avLst/>
          </a:prstGeom>
          <a:noFill/>
        </p:spPr>
        <p:txBody>
          <a:bodyPr wrap="square" rtlCol="0">
            <a:spAutoFit/>
          </a:bodyPr>
          <a:lstStyle/>
          <a:p>
            <a:pPr marL="0" algn="l">
              <a:spcBef>
                <a:spcPts val="3000"/>
              </a:spcBef>
            </a:pPr>
            <a:r>
              <a:rPr lang="en-GB" sz="1400" noProof="0" dirty="0">
                <a:solidFill>
                  <a:prstClr val="black"/>
                </a:solidFill>
                <a:latin typeface="Helvetica" pitchFamily="2" charset="0"/>
                <a:ea typeface="Helvetica Light" charset="0"/>
                <a:cs typeface="Helvetica Light" charset="0"/>
                <a:sym typeface="Wingdings" pitchFamily="2" charset="2"/>
              </a:rPr>
              <a:t>Modern low-level taggers learn these patterns directly from tracks and calorimeter/particle-flow constituents</a:t>
            </a:r>
          </a:p>
        </p:txBody>
      </p:sp>
    </p:spTree>
    <p:extLst>
      <p:ext uri="{BB962C8B-B14F-4D97-AF65-F5344CB8AC3E}">
        <p14:creationId xmlns:p14="http://schemas.microsoft.com/office/powerpoint/2010/main" val="39292359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700BE5-9DBC-B4A0-CE52-59E6D021ED2D}"/>
              </a:ext>
            </a:extLst>
          </p:cNvPr>
          <p:cNvSpPr/>
          <p:nvPr/>
        </p:nvSpPr>
        <p:spPr>
          <a:xfrm>
            <a:off x="0" y="0"/>
            <a:ext cx="12192000" cy="6858000"/>
          </a:xfrm>
          <a:prstGeom prst="rect">
            <a:avLst/>
          </a:prstGeom>
          <a:solidFill>
            <a:srgbClr val="0C1418"/>
          </a:solidFill>
        </p:spPr>
        <p:txBody>
          <a:bodyPr wrap="none" rtlCol="0" anchor="ctr">
            <a:spAutoFit/>
          </a:bodyPr>
          <a:lstStyle/>
          <a:p>
            <a:pPr algn="l"/>
            <a:endParaRPr lang="en-GB" sz="1600" noProof="0" dirty="0">
              <a:latin typeface="Helvetica" pitchFamily="2" charset="0"/>
            </a:endParaRPr>
          </a:p>
        </p:txBody>
      </p:sp>
      <p:sp>
        <p:nvSpPr>
          <p:cNvPr id="2" name="Slide Number Placeholder 1">
            <a:extLst>
              <a:ext uri="{FF2B5EF4-FFF2-40B4-BE49-F238E27FC236}">
                <a16:creationId xmlns:a16="http://schemas.microsoft.com/office/drawing/2014/main" id="{C45E6F01-FAB9-443E-A224-6F377E4CD464}"/>
              </a:ext>
            </a:extLst>
          </p:cNvPr>
          <p:cNvSpPr>
            <a:spLocks noGrp="1"/>
          </p:cNvSpPr>
          <p:nvPr>
            <p:ph type="sldNum" sz="quarter" idx="4"/>
          </p:nvPr>
        </p:nvSpPr>
        <p:spPr/>
        <p:txBody>
          <a:bodyPr/>
          <a:lstStyle/>
          <a:p>
            <a:pPr>
              <a:defRPr/>
            </a:pPr>
            <a:fld id="{611C2F03-9E95-40C9-A99F-3C4F7EE8CF2A}" type="slidenum">
              <a:rPr lang="en-GB" noProof="0" smtClean="0"/>
              <a:pPr>
                <a:defRPr/>
              </a:pPr>
              <a:t>37</a:t>
            </a:fld>
            <a:endParaRPr lang="en-GB" noProof="0" dirty="0"/>
          </a:p>
        </p:txBody>
      </p:sp>
      <p:pic>
        <p:nvPicPr>
          <p:cNvPr id="64514" name="Picture 2">
            <a:extLst>
              <a:ext uri="{FF2B5EF4-FFF2-40B4-BE49-F238E27FC236}">
                <a16:creationId xmlns:a16="http://schemas.microsoft.com/office/drawing/2014/main" id="{D1B8E8A2-3AF6-EF46-E4EE-D104E7C88D10}"/>
              </a:ext>
            </a:extLst>
          </p:cNvPr>
          <p:cNvPicPr>
            <a:picLocks noChangeAspect="1" noChangeArrowheads="1"/>
          </p:cNvPicPr>
          <p:nvPr/>
        </p:nvPicPr>
        <p:blipFill>
          <a:blip r:embed="rId2"/>
          <a:srcRect/>
          <a:stretch/>
        </p:blipFill>
        <p:spPr bwMode="auto">
          <a:xfrm>
            <a:off x="0" y="813404"/>
            <a:ext cx="12192000" cy="533279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83C8919-C187-7A94-A453-0802EBE10A4F}"/>
              </a:ext>
            </a:extLst>
          </p:cNvPr>
          <p:cNvSpPr txBox="1"/>
          <p:nvPr/>
        </p:nvSpPr>
        <p:spPr>
          <a:xfrm>
            <a:off x="215900" y="5768201"/>
            <a:ext cx="3937000" cy="261610"/>
          </a:xfrm>
          <a:prstGeom prst="rect">
            <a:avLst/>
          </a:prstGeom>
          <a:noFill/>
        </p:spPr>
        <p:txBody>
          <a:bodyPr wrap="square" rtlCol="0">
            <a:spAutoFit/>
          </a:bodyPr>
          <a:lstStyle/>
          <a:p>
            <a:pPr>
              <a:spcBef>
                <a:spcPts val="3000"/>
              </a:spcBef>
            </a:pPr>
            <a:r>
              <a:rPr lang="en-GB" sz="1100" noProof="0" dirty="0">
                <a:solidFill>
                  <a:schemeClr val="bg1"/>
                </a:solidFill>
                <a:latin typeface="Helvetica" pitchFamily="2" charset="0"/>
                <a:ea typeface="Helvetica Light" charset="0"/>
                <a:cs typeface="Helvetica Light" charset="0"/>
                <a:sym typeface="Wingdings" pitchFamily="2" charset="2"/>
              </a:rPr>
              <a:t>Jet + Higgs (→ bb) candidate event [</a:t>
            </a:r>
            <a:r>
              <a:rPr lang="en-GB" sz="1100" noProof="0" dirty="0">
                <a:solidFill>
                  <a:schemeClr val="bg1"/>
                </a:solidFill>
                <a:latin typeface="Helvetica" pitchFamily="2" charset="0"/>
                <a:ea typeface="Helvetica Light" charset="0"/>
                <a:cs typeface="Helvetica Light" charset="0"/>
                <a:sym typeface="Wingdings" pitchFamily="2" charset="2"/>
                <a:hlinkClick r:id="rId3">
                  <a:extLst>
                    <a:ext uri="{A12FA001-AC4F-418D-AE19-62706E023703}">
                      <ahyp:hlinkClr xmlns:ahyp="http://schemas.microsoft.com/office/drawing/2018/hyperlinkcolor" val="tx"/>
                    </a:ext>
                  </a:extLst>
                </a:hlinkClick>
              </a:rPr>
              <a:t>reference</a:t>
            </a:r>
            <a:r>
              <a:rPr lang="en-GB" sz="1100" noProof="0" dirty="0">
                <a:solidFill>
                  <a:schemeClr val="bg1"/>
                </a:solidFill>
                <a:latin typeface="Helvetica" pitchFamily="2" charset="0"/>
                <a:ea typeface="Helvetica Light" charset="0"/>
                <a:cs typeface="Helvetica Light" charset="0"/>
                <a:sym typeface="Wingdings" pitchFamily="2" charset="2"/>
              </a:rPr>
              <a:t>]</a:t>
            </a:r>
          </a:p>
        </p:txBody>
      </p:sp>
      <p:pic>
        <p:nvPicPr>
          <p:cNvPr id="5" name="Picture 2">
            <a:extLst>
              <a:ext uri="{FF2B5EF4-FFF2-40B4-BE49-F238E27FC236}">
                <a16:creationId xmlns:a16="http://schemas.microsoft.com/office/drawing/2014/main" id="{82B8DBE4-C4AC-E3F7-FDDA-A5E31D5AC2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8254" y="3940875"/>
            <a:ext cx="3317009" cy="2552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F357E26-9D3E-7DDC-38A0-FFAEBFE2992A}"/>
              </a:ext>
            </a:extLst>
          </p:cNvPr>
          <p:cNvSpPr txBox="1"/>
          <p:nvPr/>
        </p:nvSpPr>
        <p:spPr>
          <a:xfrm>
            <a:off x="8548254" y="6186473"/>
            <a:ext cx="3937000" cy="261610"/>
          </a:xfrm>
          <a:prstGeom prst="rect">
            <a:avLst/>
          </a:prstGeom>
          <a:noFill/>
        </p:spPr>
        <p:txBody>
          <a:bodyPr wrap="square" rtlCol="0">
            <a:spAutoFit/>
          </a:bodyPr>
          <a:lstStyle/>
          <a:p>
            <a:pPr>
              <a:spcBef>
                <a:spcPts val="3000"/>
              </a:spcBef>
            </a:pPr>
            <a:r>
              <a:rPr lang="en-GB" sz="1100" noProof="0" dirty="0">
                <a:solidFill>
                  <a:schemeClr val="bg1"/>
                </a:solidFill>
                <a:latin typeface="Helvetica" pitchFamily="2" charset="0"/>
                <a:ea typeface="Helvetica Light" charset="0"/>
                <a:cs typeface="Helvetica Light" charset="0"/>
                <a:sym typeface="Wingdings" pitchFamily="2" charset="2"/>
              </a:rPr>
              <a:t>Boosted hadronic ttbar candidate event [</a:t>
            </a:r>
            <a:r>
              <a:rPr lang="en-GB" sz="1100" noProof="0" dirty="0">
                <a:solidFill>
                  <a:schemeClr val="bg1"/>
                </a:solidFill>
                <a:latin typeface="Helvetica" pitchFamily="2" charset="0"/>
                <a:ea typeface="Helvetica Light" charset="0"/>
                <a:cs typeface="Helvetica Light" charset="0"/>
                <a:sym typeface="Wingdings" pitchFamily="2" charset="2"/>
                <a:hlinkClick r:id="rId5">
                  <a:extLst>
                    <a:ext uri="{A12FA001-AC4F-418D-AE19-62706E023703}">
                      <ahyp:hlinkClr xmlns:ahyp="http://schemas.microsoft.com/office/drawing/2018/hyperlinkcolor" val="tx"/>
                    </a:ext>
                  </a:extLst>
                </a:hlinkClick>
              </a:rPr>
              <a:t>reference</a:t>
            </a:r>
            <a:r>
              <a:rPr lang="en-GB" sz="1100" noProof="0" dirty="0">
                <a:solidFill>
                  <a:schemeClr val="bg1"/>
                </a:solidFill>
                <a:latin typeface="Helvetica" pitchFamily="2" charset="0"/>
                <a:ea typeface="Helvetica Light" charset="0"/>
                <a:cs typeface="Helvetica Light" charset="0"/>
                <a:sym typeface="Wingdings" pitchFamily="2" charset="2"/>
              </a:rPr>
              <a:t>]</a:t>
            </a:r>
          </a:p>
        </p:txBody>
      </p:sp>
    </p:spTree>
    <p:extLst>
      <p:ext uri="{BB962C8B-B14F-4D97-AF65-F5344CB8AC3E}">
        <p14:creationId xmlns:p14="http://schemas.microsoft.com/office/powerpoint/2010/main" val="38217891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E89074-D357-6849-7964-A1E7B9E8741B}"/>
              </a:ext>
            </a:extLst>
          </p:cNvPr>
          <p:cNvSpPr>
            <a:spLocks noGrp="1"/>
          </p:cNvSpPr>
          <p:nvPr>
            <p:ph type="sldNum" sz="quarter" idx="4"/>
          </p:nvPr>
        </p:nvSpPr>
        <p:spPr/>
        <p:txBody>
          <a:bodyPr/>
          <a:lstStyle/>
          <a:p>
            <a:pPr>
              <a:defRPr/>
            </a:pPr>
            <a:fld id="{611C2F03-9E95-40C9-A99F-3C4F7EE8CF2A}" type="slidenum">
              <a:rPr lang="en-GB" smtClean="0"/>
              <a:pPr>
                <a:defRPr/>
              </a:pPr>
              <a:t>38</a:t>
            </a:fld>
            <a:endParaRPr lang="en-GB"/>
          </a:p>
        </p:txBody>
      </p:sp>
      <p:sp>
        <p:nvSpPr>
          <p:cNvPr id="3" name="TextBox 2">
            <a:extLst>
              <a:ext uri="{FF2B5EF4-FFF2-40B4-BE49-F238E27FC236}">
                <a16:creationId xmlns:a16="http://schemas.microsoft.com/office/drawing/2014/main" id="{AD95E29D-B5E0-3468-3D71-629C1730C466}"/>
              </a:ext>
            </a:extLst>
          </p:cNvPr>
          <p:cNvSpPr txBox="1"/>
          <p:nvPr/>
        </p:nvSpPr>
        <p:spPr>
          <a:xfrm>
            <a:off x="623282" y="1108786"/>
            <a:ext cx="11568718" cy="2031325"/>
          </a:xfrm>
          <a:prstGeom prst="rect">
            <a:avLst/>
          </a:prstGeom>
          <a:noFill/>
        </p:spPr>
        <p:txBody>
          <a:bodyPr wrap="square" rtlCol="0">
            <a:spAutoFit/>
          </a:bodyPr>
          <a:lstStyle/>
          <a:p>
            <a:pPr>
              <a:spcBef>
                <a:spcPts val="3000"/>
              </a:spcBef>
            </a:pPr>
            <a:r>
              <a:rPr lang="en-GB" sz="1600" b="1" dirty="0">
                <a:solidFill>
                  <a:prstClr val="black"/>
                </a:solidFill>
                <a:latin typeface="Helvetica" pitchFamily="2" charset="0"/>
                <a:ea typeface="Helvetica Light" charset="0"/>
                <a:cs typeface="Helvetica Light" charset="0"/>
                <a:sym typeface="Wingdings" pitchFamily="2" charset="2"/>
              </a:rPr>
              <a:t>Particle flow</a:t>
            </a:r>
            <a:r>
              <a:rPr lang="en-GB" sz="1400" dirty="0">
                <a:solidFill>
                  <a:prstClr val="black"/>
                </a:solidFill>
                <a:latin typeface="Helvetica" pitchFamily="2" charset="0"/>
                <a:ea typeface="Helvetica Light" charset="0"/>
                <a:cs typeface="Helvetica Light" charset="0"/>
                <a:sym typeface="Wingdings" pitchFamily="2" charset="2"/>
              </a:rPr>
              <a:t>: a jet typically deposits ~65% of its visible energy via charged hadrons, 25% photons (mainly π</a:t>
            </a:r>
            <a:r>
              <a:rPr lang="en-GB" sz="1400" baseline="30000" dirty="0">
                <a:solidFill>
                  <a:prstClr val="black"/>
                </a:solidFill>
                <a:latin typeface="Helvetica" pitchFamily="2" charset="0"/>
                <a:ea typeface="Helvetica Light" charset="0"/>
                <a:cs typeface="Helvetica Light" charset="0"/>
                <a:sym typeface="Wingdings" pitchFamily="2" charset="2"/>
              </a:rPr>
              <a:t>0</a:t>
            </a:r>
            <a:r>
              <a:rPr lang="en-GB" sz="1400" dirty="0">
                <a:solidFill>
                  <a:prstClr val="black"/>
                </a:solidFill>
                <a:latin typeface="Helvetica" pitchFamily="2" charset="0"/>
                <a:ea typeface="Helvetica Light" charset="0"/>
                <a:cs typeface="Helvetica Light" charset="0"/>
                <a:sym typeface="Wingdings" pitchFamily="2" charset="2"/>
              </a:rPr>
              <a:t>), 10% neutral hadrons (n, K</a:t>
            </a:r>
            <a:r>
              <a:rPr lang="en-GB" sz="1400" baseline="-25000" dirty="0">
                <a:solidFill>
                  <a:prstClr val="black"/>
                </a:solidFill>
                <a:latin typeface="Helvetica" pitchFamily="2" charset="0"/>
                <a:ea typeface="Helvetica Light" charset="0"/>
                <a:cs typeface="Helvetica Light" charset="0"/>
                <a:sym typeface="Wingdings" pitchFamily="2" charset="2"/>
              </a:rPr>
              <a:t>L</a:t>
            </a:r>
            <a:r>
              <a:rPr lang="en-GB" sz="1400" dirty="0">
                <a:solidFill>
                  <a:prstClr val="black"/>
                </a:solidFill>
                <a:latin typeface="Helvetica" pitchFamily="2" charset="0"/>
                <a:ea typeface="Helvetica Light" charset="0"/>
                <a:cs typeface="Helvetica Light" charset="0"/>
                <a:sym typeface="Wingdings" pitchFamily="2" charset="2"/>
              </a:rPr>
              <a:t>, …)</a:t>
            </a:r>
          </a:p>
          <a:p>
            <a:pPr marL="285750" indent="-285750">
              <a:spcBef>
                <a:spcPts val="1200"/>
              </a:spcBef>
              <a:buFont typeface="Arial" panose="020B0604020202020204" pitchFamily="34" charset="0"/>
              <a:buChar char="•"/>
            </a:pPr>
            <a:r>
              <a:rPr lang="en-GB" sz="1400" dirty="0">
                <a:solidFill>
                  <a:prstClr val="black"/>
                </a:solidFill>
                <a:latin typeface="Helvetica" pitchFamily="2" charset="0"/>
                <a:ea typeface="Helvetica Light" charset="0"/>
                <a:cs typeface="Helvetica Light" charset="0"/>
                <a:sym typeface="Wingdings" pitchFamily="2" charset="2"/>
              </a:rPr>
              <a:t>Measured about 1/3 in ECAL and 2/3 in the HCAL (poorer resolution, limiting jet energy resolution)</a:t>
            </a:r>
          </a:p>
          <a:p>
            <a:pPr marL="285750" indent="-285750">
              <a:spcBef>
                <a:spcPts val="1200"/>
              </a:spcBef>
              <a:buFont typeface="Arial" panose="020B0604020202020204" pitchFamily="34" charset="0"/>
              <a:buChar char="•"/>
            </a:pPr>
            <a:r>
              <a:rPr lang="en-GB" sz="1400" dirty="0">
                <a:solidFill>
                  <a:prstClr val="black"/>
                </a:solidFill>
                <a:latin typeface="Helvetica" pitchFamily="2" charset="0"/>
                <a:ea typeface="Helvetica Light" charset="0"/>
                <a:cs typeface="Helvetica Light" charset="0"/>
                <a:sym typeface="Wingdings" pitchFamily="2" charset="2"/>
              </a:rPr>
              <a:t>Idea: replace energy of individual charged hadrons by track momenta (energy flow), so that ideally only 10% of energy stems from HCAL,  leading to improved jet energy resolution for </a:t>
            </a:r>
            <a:r>
              <a:rPr lang="en-GB" sz="1400" dirty="0" err="1">
                <a:solidFill>
                  <a:prstClr val="black"/>
                </a:solidFill>
                <a:latin typeface="Helvetica" pitchFamily="2" charset="0"/>
                <a:ea typeface="Helvetica Light" charset="0"/>
                <a:cs typeface="Helvetica Light" charset="0"/>
                <a:sym typeface="Wingdings" pitchFamily="2" charset="2"/>
              </a:rPr>
              <a:t>E</a:t>
            </a:r>
            <a:r>
              <a:rPr lang="en-GB" sz="1400" baseline="-25000" dirty="0" err="1">
                <a:solidFill>
                  <a:prstClr val="black"/>
                </a:solidFill>
                <a:latin typeface="Helvetica" pitchFamily="2" charset="0"/>
                <a:ea typeface="Helvetica Light" charset="0"/>
                <a:cs typeface="Helvetica Light" charset="0"/>
                <a:sym typeface="Wingdings" pitchFamily="2" charset="2"/>
              </a:rPr>
              <a:t>jet</a:t>
            </a:r>
            <a:r>
              <a:rPr lang="en-GB" sz="1400" dirty="0">
                <a:solidFill>
                  <a:prstClr val="black"/>
                </a:solidFill>
                <a:latin typeface="Helvetica" pitchFamily="2" charset="0"/>
                <a:ea typeface="Helvetica Light" charset="0"/>
                <a:cs typeface="Helvetica Light" charset="0"/>
                <a:sym typeface="Wingdings" pitchFamily="2" charset="2"/>
              </a:rPr>
              <a:t> ≲ 150 GeV</a:t>
            </a:r>
          </a:p>
          <a:p>
            <a:pPr marL="285750" indent="-285750">
              <a:spcBef>
                <a:spcPts val="1200"/>
              </a:spcBef>
              <a:buFont typeface="Arial" panose="020B0604020202020204" pitchFamily="34" charset="0"/>
              <a:buChar char="•"/>
            </a:pPr>
            <a:r>
              <a:rPr lang="en-GB" sz="1400" dirty="0">
                <a:solidFill>
                  <a:prstClr val="black"/>
                </a:solidFill>
                <a:latin typeface="Helvetica" pitchFamily="2" charset="0"/>
                <a:ea typeface="Helvetica Light" charset="0"/>
                <a:cs typeface="Helvetica Light" charset="0"/>
                <a:sym typeface="Wingdings" pitchFamily="2" charset="2"/>
              </a:rPr>
              <a:t>Generalisation to “particle flow” with aim to reconstruct individual particles not just energy deposits (ALEPH, ILC, CMS, ATLAS, FCC, …)</a:t>
            </a:r>
          </a:p>
          <a:p>
            <a:pPr marL="285750" indent="-285750">
              <a:spcBef>
                <a:spcPts val="1200"/>
              </a:spcBef>
              <a:buFont typeface="Arial" panose="020B0604020202020204" pitchFamily="34" charset="0"/>
              <a:buChar char="•"/>
            </a:pPr>
            <a:r>
              <a:rPr lang="en-GB" sz="1400" dirty="0">
                <a:solidFill>
                  <a:prstClr val="black"/>
                </a:solidFill>
                <a:latin typeface="Helvetica" pitchFamily="2" charset="0"/>
                <a:ea typeface="Helvetica Light" charset="0"/>
                <a:cs typeface="Helvetica Light" charset="0"/>
                <a:sym typeface="Wingdings" pitchFamily="2" charset="2"/>
              </a:rPr>
              <a:t>Many ideas for end-to-end particle flow involving machine learning </a:t>
            </a:r>
          </a:p>
        </p:txBody>
      </p:sp>
      <p:sp>
        <p:nvSpPr>
          <p:cNvPr id="4" name="TextBox 3">
            <a:extLst>
              <a:ext uri="{FF2B5EF4-FFF2-40B4-BE49-F238E27FC236}">
                <a16:creationId xmlns:a16="http://schemas.microsoft.com/office/drawing/2014/main" id="{5BC4F2D3-A84F-73E7-46DA-5BC3195113C1}"/>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dirty="0">
                <a:solidFill>
                  <a:srgbClr val="0D7FBF"/>
                </a:solidFill>
                <a:latin typeface="Helvetica" pitchFamily="2" charset="0"/>
                <a:ea typeface="Trebuchet MS" pitchFamily="-84" charset="0"/>
                <a:cs typeface="Helvetica Light"/>
              </a:rPr>
              <a:t>Particle flow: measure each particle with the best detector</a:t>
            </a:r>
          </a:p>
        </p:txBody>
      </p:sp>
      <p:pic>
        <p:nvPicPr>
          <p:cNvPr id="9" name="Picture 8">
            <a:extLst>
              <a:ext uri="{FF2B5EF4-FFF2-40B4-BE49-F238E27FC236}">
                <a16:creationId xmlns:a16="http://schemas.microsoft.com/office/drawing/2014/main" id="{054EE448-7FD7-2C2A-76C6-7981A3075CDA}"/>
              </a:ext>
            </a:extLst>
          </p:cNvPr>
          <p:cNvPicPr>
            <a:picLocks noChangeAspect="1"/>
          </p:cNvPicPr>
          <p:nvPr/>
        </p:nvPicPr>
        <p:blipFill>
          <a:blip r:embed="rId2"/>
          <a:srcRect t="23946" r="44520" b="21807"/>
          <a:stretch>
            <a:fillRect/>
          </a:stretch>
        </p:blipFill>
        <p:spPr>
          <a:xfrm>
            <a:off x="1321277" y="3582192"/>
            <a:ext cx="3923317" cy="2157824"/>
          </a:xfrm>
          <a:prstGeom prst="rect">
            <a:avLst/>
          </a:prstGeom>
        </p:spPr>
      </p:pic>
      <p:sp>
        <p:nvSpPr>
          <p:cNvPr id="10" name="TextBox 9">
            <a:extLst>
              <a:ext uri="{FF2B5EF4-FFF2-40B4-BE49-F238E27FC236}">
                <a16:creationId xmlns:a16="http://schemas.microsoft.com/office/drawing/2014/main" id="{4FB56FAA-FBA4-8EEE-3BE6-58C52C7126BC}"/>
              </a:ext>
            </a:extLst>
          </p:cNvPr>
          <p:cNvSpPr txBox="1"/>
          <p:nvPr/>
        </p:nvSpPr>
        <p:spPr>
          <a:xfrm>
            <a:off x="713025" y="5808507"/>
            <a:ext cx="5344876" cy="415498"/>
          </a:xfrm>
          <a:prstGeom prst="rect">
            <a:avLst/>
          </a:prstGeom>
          <a:noFill/>
        </p:spPr>
        <p:txBody>
          <a:bodyPr wrap="square" rtlCol="0">
            <a:spAutoFit/>
          </a:bodyPr>
          <a:lstStyle/>
          <a:p>
            <a:pPr marL="0" algn="l">
              <a:spcBef>
                <a:spcPts val="3000"/>
              </a:spcBef>
            </a:pPr>
            <a:r>
              <a:rPr lang="en-GB"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Particle flow solves the inverse problem of detector simulation → particles </a:t>
            </a:r>
            <a:r>
              <a:rPr lang="en-GB" sz="9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a:t>
            </a:r>
            <a:r>
              <a:rPr lang="en-GB" sz="9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hlinkClick r:id="rId3"/>
              </a:rPr>
              <a:t>link to figure</a:t>
            </a:r>
            <a:r>
              <a:rPr lang="en-GB" sz="9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a:t>
            </a:r>
            <a:endParaRPr lang="en-CH"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endParaRPr>
          </a:p>
        </p:txBody>
      </p:sp>
      <p:pic>
        <p:nvPicPr>
          <p:cNvPr id="12" name="Picture 11">
            <a:extLst>
              <a:ext uri="{FF2B5EF4-FFF2-40B4-BE49-F238E27FC236}">
                <a16:creationId xmlns:a16="http://schemas.microsoft.com/office/drawing/2014/main" id="{E8224ED9-95BB-3A5D-B7E5-5D2C943BE83F}"/>
              </a:ext>
            </a:extLst>
          </p:cNvPr>
          <p:cNvPicPr>
            <a:picLocks noChangeAspect="1"/>
          </p:cNvPicPr>
          <p:nvPr/>
        </p:nvPicPr>
        <p:blipFill>
          <a:blip r:embed="rId4"/>
          <a:srcRect t="52037" b="23824"/>
          <a:stretch>
            <a:fillRect/>
          </a:stretch>
        </p:blipFill>
        <p:spPr>
          <a:xfrm>
            <a:off x="6350580" y="3825555"/>
            <a:ext cx="5320720" cy="1759108"/>
          </a:xfrm>
          <a:prstGeom prst="rect">
            <a:avLst/>
          </a:prstGeom>
          <a:solidFill>
            <a:schemeClr val="bg1"/>
          </a:solidFill>
        </p:spPr>
      </p:pic>
      <p:sp>
        <p:nvSpPr>
          <p:cNvPr id="14" name="TextBox 13">
            <a:extLst>
              <a:ext uri="{FF2B5EF4-FFF2-40B4-BE49-F238E27FC236}">
                <a16:creationId xmlns:a16="http://schemas.microsoft.com/office/drawing/2014/main" id="{DD3E3EFA-93AE-A057-CED5-F4F001ED04E9}"/>
              </a:ext>
            </a:extLst>
          </p:cNvPr>
          <p:cNvSpPr txBox="1"/>
          <p:nvPr/>
        </p:nvSpPr>
        <p:spPr>
          <a:xfrm>
            <a:off x="6619246" y="5808505"/>
            <a:ext cx="5102854" cy="276999"/>
          </a:xfrm>
          <a:prstGeom prst="rect">
            <a:avLst/>
          </a:prstGeom>
          <a:noFill/>
        </p:spPr>
        <p:txBody>
          <a:bodyPr wrap="square" rtlCol="0">
            <a:spAutoFit/>
          </a:bodyPr>
          <a:lstStyle/>
          <a:p>
            <a:pPr marL="0" algn="l">
              <a:spcBef>
                <a:spcPts val="3000"/>
              </a:spcBef>
            </a:pPr>
            <a:r>
              <a:rPr lang="en-GB"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Idealised examples of particle flow algorithm handling different cases</a:t>
            </a:r>
            <a:endParaRPr lang="en-CH"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endParaRPr>
          </a:p>
        </p:txBody>
      </p:sp>
      <p:sp>
        <p:nvSpPr>
          <p:cNvPr id="16" name="TextBox 15">
            <a:extLst>
              <a:ext uri="{FF2B5EF4-FFF2-40B4-BE49-F238E27FC236}">
                <a16:creationId xmlns:a16="http://schemas.microsoft.com/office/drawing/2014/main" id="{FEBFF5F2-26F8-711C-3880-DCFB427C698A}"/>
              </a:ext>
            </a:extLst>
          </p:cNvPr>
          <p:cNvSpPr txBox="1"/>
          <p:nvPr/>
        </p:nvSpPr>
        <p:spPr>
          <a:xfrm>
            <a:off x="10083399" y="3607592"/>
            <a:ext cx="1662287" cy="230832"/>
          </a:xfrm>
          <a:prstGeom prst="rect">
            <a:avLst/>
          </a:prstGeom>
          <a:noFill/>
        </p:spPr>
        <p:txBody>
          <a:bodyPr wrap="square">
            <a:spAutoFit/>
          </a:bodyPr>
          <a:lstStyle/>
          <a:p>
            <a:pPr algn="r"/>
            <a:r>
              <a:rPr lang="en-GB" sz="9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hlinkClick r:id="rId5"/>
              </a:rPr>
              <a:t>arXiv:1703.10485</a:t>
            </a:r>
            <a:endParaRPr lang="en-CH" sz="900" dirty="0"/>
          </a:p>
        </p:txBody>
      </p:sp>
    </p:spTree>
    <p:extLst>
      <p:ext uri="{BB962C8B-B14F-4D97-AF65-F5344CB8AC3E}">
        <p14:creationId xmlns:p14="http://schemas.microsoft.com/office/powerpoint/2010/main" val="31999471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4F1DE-A38A-9097-0B58-B34E59012CF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EA9955-1A3D-8353-8B80-C37EE866224D}"/>
              </a:ext>
            </a:extLst>
          </p:cNvPr>
          <p:cNvSpPr>
            <a:spLocks noGrp="1"/>
          </p:cNvSpPr>
          <p:nvPr>
            <p:ph type="sldNum" sz="quarter" idx="4"/>
          </p:nvPr>
        </p:nvSpPr>
        <p:spPr/>
        <p:txBody>
          <a:bodyPr/>
          <a:lstStyle/>
          <a:p>
            <a:pPr>
              <a:defRPr/>
            </a:pPr>
            <a:fld id="{611C2F03-9E95-40C9-A99F-3C4F7EE8CF2A}" type="slidenum">
              <a:rPr lang="en-GB" noProof="0" smtClean="0"/>
              <a:pPr>
                <a:defRPr/>
              </a:pPr>
              <a:t>39</a:t>
            </a:fld>
            <a:endParaRPr lang="en-GB" noProof="0" dirty="0"/>
          </a:p>
        </p:txBody>
      </p:sp>
      <p:sp>
        <p:nvSpPr>
          <p:cNvPr id="4" name="TextBox 3">
            <a:extLst>
              <a:ext uri="{FF2B5EF4-FFF2-40B4-BE49-F238E27FC236}">
                <a16:creationId xmlns:a16="http://schemas.microsoft.com/office/drawing/2014/main" id="{CFAB5EC3-8CBF-04A2-254C-2D82EF2AC904}"/>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Particle flow: measure each particle with the best detector</a:t>
            </a:r>
          </a:p>
        </p:txBody>
      </p:sp>
      <p:grpSp>
        <p:nvGrpSpPr>
          <p:cNvPr id="11" name="Group 10">
            <a:extLst>
              <a:ext uri="{FF2B5EF4-FFF2-40B4-BE49-F238E27FC236}">
                <a16:creationId xmlns:a16="http://schemas.microsoft.com/office/drawing/2014/main" id="{AF6899F4-98EA-034A-4776-7B6E88478E17}"/>
              </a:ext>
            </a:extLst>
          </p:cNvPr>
          <p:cNvGrpSpPr/>
          <p:nvPr/>
        </p:nvGrpSpPr>
        <p:grpSpPr>
          <a:xfrm>
            <a:off x="2311400" y="1304471"/>
            <a:ext cx="7438136" cy="5300920"/>
            <a:chOff x="2311400" y="1304471"/>
            <a:chExt cx="7438136" cy="5300920"/>
          </a:xfrm>
        </p:grpSpPr>
        <p:pic>
          <p:nvPicPr>
            <p:cNvPr id="14" name="Picture 13" descr="HH2tight.gif">
              <a:extLst>
                <a:ext uri="{FF2B5EF4-FFF2-40B4-BE49-F238E27FC236}">
                  <a16:creationId xmlns:a16="http://schemas.microsoft.com/office/drawing/2014/main" id="{A375A6CD-53F1-8B92-6E3D-5312BA0B296B}"/>
                </a:ext>
              </a:extLst>
            </p:cNvPr>
            <p:cNvPicPr>
              <a:picLocks noChangeAspect="1"/>
            </p:cNvPicPr>
            <p:nvPr/>
          </p:nvPicPr>
          <p:blipFill rotWithShape="1">
            <a:blip r:embed="rId2">
              <a:extLst>
                <a:ext uri="{28A0092B-C50C-407E-A947-70E740481C1C}">
                  <a14:useLocalDpi xmlns:a14="http://schemas.microsoft.com/office/drawing/2010/main" val="0"/>
                </a:ext>
              </a:extLst>
            </a:blip>
            <a:srcRect t="8835" r="1654" b="4265"/>
            <a:stretch/>
          </p:blipFill>
          <p:spPr>
            <a:xfrm>
              <a:off x="2311400" y="1304471"/>
              <a:ext cx="7314254" cy="4807195"/>
            </a:xfrm>
            <a:prstGeom prst="rect">
              <a:avLst/>
            </a:prstGeom>
          </p:spPr>
        </p:pic>
        <p:sp>
          <p:nvSpPr>
            <p:cNvPr id="16" name="TextBox 15">
              <a:extLst>
                <a:ext uri="{FF2B5EF4-FFF2-40B4-BE49-F238E27FC236}">
                  <a16:creationId xmlns:a16="http://schemas.microsoft.com/office/drawing/2014/main" id="{7CCFDBA4-6294-B695-76B6-625873FA2DB9}"/>
                </a:ext>
              </a:extLst>
            </p:cNvPr>
            <p:cNvSpPr txBox="1"/>
            <p:nvPr/>
          </p:nvSpPr>
          <p:spPr>
            <a:xfrm>
              <a:off x="3001863" y="6143726"/>
              <a:ext cx="6747673" cy="461665"/>
            </a:xfrm>
            <a:prstGeom prst="rect">
              <a:avLst/>
            </a:prstGeom>
            <a:noFill/>
          </p:spPr>
          <p:txBody>
            <a:bodyPr wrap="square" rtlCol="0">
              <a:spAutoFit/>
            </a:bodyPr>
            <a:lstStyle/>
            <a:p>
              <a:pPr marL="0" algn="l">
                <a:spcBef>
                  <a:spcPts val="3000"/>
                </a:spcBef>
              </a:pP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Next-generation energy-frontier detectors are designed around particle flow                           (here: CLIC detector design (</a:t>
              </a:r>
              <a:r>
                <a:rPr lang="en-GB" sz="1200" noProof="0" dirty="0" err="1">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CLICdet</a:t>
              </a: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silicon–tungsten ECAL &amp; steel–scintillator HCAL)</a:t>
              </a:r>
            </a:p>
          </p:txBody>
        </p:sp>
      </p:grpSp>
    </p:spTree>
    <p:extLst>
      <p:ext uri="{BB962C8B-B14F-4D97-AF65-F5344CB8AC3E}">
        <p14:creationId xmlns:p14="http://schemas.microsoft.com/office/powerpoint/2010/main" val="872934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600F3-72B9-BB4B-62AF-8BF1E4A0540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389BA8C-470F-7BBF-1A29-9370E31D3E17}"/>
              </a:ext>
            </a:extLst>
          </p:cNvPr>
          <p:cNvSpPr txBox="1"/>
          <p:nvPr/>
        </p:nvSpPr>
        <p:spPr>
          <a:xfrm>
            <a:off x="623283" y="1108786"/>
            <a:ext cx="11387247" cy="1218282"/>
          </a:xfrm>
          <a:prstGeom prst="rect">
            <a:avLst/>
          </a:prstGeom>
          <a:noFill/>
        </p:spPr>
        <p:txBody>
          <a:bodyPr wrap="square" rtlCol="0">
            <a:spAutoFit/>
          </a:bodyPr>
          <a:lstStyle/>
          <a:p>
            <a:pPr>
              <a:spcBef>
                <a:spcPts val="1100"/>
              </a:spcBef>
            </a:pPr>
            <a:r>
              <a:rPr lang="en-GB" sz="1600" b="1" noProof="0" dirty="0">
                <a:solidFill>
                  <a:prstClr val="black"/>
                </a:solidFill>
                <a:latin typeface="Helvetica" pitchFamily="2" charset="0"/>
                <a:ea typeface="Helvetica Light" charset="0"/>
                <a:cs typeface="Helvetica Light" charset="0"/>
                <a:sym typeface="Wingdings" pitchFamily="2" charset="2"/>
              </a:rPr>
              <a:t>Tau</a:t>
            </a:r>
            <a:r>
              <a:rPr lang="en-GB" sz="1600" noProof="0" dirty="0">
                <a:solidFill>
                  <a:prstClr val="black"/>
                </a:solidFill>
                <a:latin typeface="Helvetica" pitchFamily="2" charset="0"/>
                <a:ea typeface="Helvetica Light" charset="0"/>
                <a:cs typeface="Helvetica Light" charset="0"/>
                <a:sym typeface="Wingdings" pitchFamily="2" charset="2"/>
              </a:rPr>
              <a:t>: → e/</a:t>
            </a:r>
            <a:r>
              <a:rPr lang="en-GB" sz="1600" noProof="0" dirty="0" err="1">
                <a:solidFill>
                  <a:prstClr val="black"/>
                </a:solidFill>
                <a:latin typeface="Helvetica" pitchFamily="2" charset="0"/>
                <a:ea typeface="Helvetica Light" charset="0"/>
                <a:cs typeface="Helvetica Light" charset="0"/>
                <a:sym typeface="Wingdings" pitchFamily="2" charset="2"/>
              </a:rPr>
              <a:t>μ</a:t>
            </a:r>
            <a:r>
              <a:rPr lang="en-GB" sz="1600" noProof="0" dirty="0">
                <a:solidFill>
                  <a:prstClr val="black"/>
                </a:solidFill>
                <a:latin typeface="Helvetica" pitchFamily="2" charset="0"/>
                <a:ea typeface="Helvetica Light" charset="0"/>
                <a:cs typeface="Helvetica Light" charset="0"/>
                <a:sym typeface="Wingdings" pitchFamily="2" charset="2"/>
              </a:rPr>
              <a:t> + 𝜈𝜈 (35%), → π/K + 𝜈 (11.5%), π/K+π</a:t>
            </a:r>
            <a:r>
              <a:rPr lang="en-GB" sz="1600" baseline="30000" noProof="0" dirty="0">
                <a:solidFill>
                  <a:prstClr val="black"/>
                </a:solidFill>
                <a:latin typeface="Helvetica" pitchFamily="2" charset="0"/>
                <a:ea typeface="Helvetica Light" charset="0"/>
                <a:cs typeface="Helvetica Light" charset="0"/>
                <a:sym typeface="Wingdings" pitchFamily="2" charset="2"/>
              </a:rPr>
              <a:t>0</a:t>
            </a:r>
            <a:r>
              <a:rPr lang="en-GB" sz="1600" noProof="0" dirty="0">
                <a:solidFill>
                  <a:prstClr val="black"/>
                </a:solidFill>
                <a:latin typeface="Helvetica" pitchFamily="2" charset="0"/>
                <a:ea typeface="Helvetica Light" charset="0"/>
                <a:cs typeface="Helvetica Light" charset="0"/>
                <a:sym typeface="Wingdings" pitchFamily="2" charset="2"/>
              </a:rPr>
              <a:t> + 𝜈 (26%), …, isolated hadrons reconstructed                                                in tracker and calorimeter (narrow cones) using particle flow and ML, calibrated with Z → 𝜏𝜏</a:t>
            </a:r>
          </a:p>
          <a:p>
            <a:pPr>
              <a:spcBef>
                <a:spcPts val="1100"/>
              </a:spcBef>
            </a:pPr>
            <a:r>
              <a:rPr lang="en-GB" sz="1600" b="1" noProof="0" dirty="0">
                <a:solidFill>
                  <a:prstClr val="black"/>
                </a:solidFill>
                <a:latin typeface="Helvetica" pitchFamily="2" charset="0"/>
                <a:ea typeface="Helvetica Light" charset="0"/>
                <a:cs typeface="Helvetica Light" charset="0"/>
                <a:sym typeface="Wingdings" pitchFamily="2" charset="2"/>
              </a:rPr>
              <a:t>b/c quarks</a:t>
            </a:r>
            <a:r>
              <a:rPr lang="en-GB" sz="1600" noProof="0" dirty="0">
                <a:solidFill>
                  <a:prstClr val="black"/>
                </a:solidFill>
                <a:latin typeface="Helvetica" pitchFamily="2" charset="0"/>
                <a:ea typeface="Helvetica Light" charset="0"/>
                <a:cs typeface="Helvetica Light" charset="0"/>
                <a:sym typeface="Wingdings" pitchFamily="2" charset="2"/>
              </a:rPr>
              <a:t>: “tagged” through decay into b/c hadron, jet with massive secondary (b → c tertiary) vertex, non-isolated soft lepton(s), combined through ML, calibrated with jets containing muons, ttbar events</a:t>
            </a:r>
          </a:p>
        </p:txBody>
      </p:sp>
      <p:sp>
        <p:nvSpPr>
          <p:cNvPr id="4" name="TextBox 3">
            <a:extLst>
              <a:ext uri="{FF2B5EF4-FFF2-40B4-BE49-F238E27FC236}">
                <a16:creationId xmlns:a16="http://schemas.microsoft.com/office/drawing/2014/main" id="{3A306DE2-309D-0D1A-6D8A-75CCF8B62A4B}"/>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Flavour reconstruction / tagging — eldorado for modern ML</a:t>
            </a:r>
            <a:endParaRPr lang="en-GB" sz="2800" noProof="0" dirty="0">
              <a:solidFill>
                <a:srgbClr val="0D7FBF"/>
              </a:solidFill>
              <a:latin typeface="Helvetica Light" pitchFamily="2" charset="0"/>
              <a:ea typeface="Trebuchet MS" pitchFamily="-84" charset="0"/>
              <a:cs typeface="Helvetica Light"/>
            </a:endParaRPr>
          </a:p>
        </p:txBody>
      </p:sp>
      <p:grpSp>
        <p:nvGrpSpPr>
          <p:cNvPr id="16" name="Group 15">
            <a:extLst>
              <a:ext uri="{FF2B5EF4-FFF2-40B4-BE49-F238E27FC236}">
                <a16:creationId xmlns:a16="http://schemas.microsoft.com/office/drawing/2014/main" id="{29CAF30C-9F3B-2774-419C-6FBE79820F65}"/>
              </a:ext>
            </a:extLst>
          </p:cNvPr>
          <p:cNvGrpSpPr/>
          <p:nvPr/>
        </p:nvGrpSpPr>
        <p:grpSpPr>
          <a:xfrm>
            <a:off x="716642" y="2415125"/>
            <a:ext cx="10831531" cy="4182580"/>
            <a:chOff x="688932" y="2584429"/>
            <a:chExt cx="10831531" cy="4182580"/>
          </a:xfrm>
        </p:grpSpPr>
        <p:grpSp>
          <p:nvGrpSpPr>
            <p:cNvPr id="5" name="Group 4">
              <a:extLst>
                <a:ext uri="{FF2B5EF4-FFF2-40B4-BE49-F238E27FC236}">
                  <a16:creationId xmlns:a16="http://schemas.microsoft.com/office/drawing/2014/main" id="{A64A72B9-9AA1-00AB-814F-05A07F0E7E7D}"/>
                </a:ext>
              </a:extLst>
            </p:cNvPr>
            <p:cNvGrpSpPr/>
            <p:nvPr/>
          </p:nvGrpSpPr>
          <p:grpSpPr>
            <a:xfrm>
              <a:off x="830257" y="2622007"/>
              <a:ext cx="10440697" cy="4145002"/>
              <a:chOff x="880361" y="2534325"/>
              <a:chExt cx="10440697" cy="4145002"/>
            </a:xfrm>
          </p:grpSpPr>
          <p:pic>
            <p:nvPicPr>
              <p:cNvPr id="7" name="Picture 6">
                <a:extLst>
                  <a:ext uri="{FF2B5EF4-FFF2-40B4-BE49-F238E27FC236}">
                    <a16:creationId xmlns:a16="http://schemas.microsoft.com/office/drawing/2014/main" id="{45B08561-D905-AE26-D5B0-126F760B2FD2}"/>
                  </a:ext>
                </a:extLst>
              </p:cNvPr>
              <p:cNvPicPr>
                <a:picLocks noChangeAspect="1"/>
              </p:cNvPicPr>
              <p:nvPr/>
            </p:nvPicPr>
            <p:blipFill>
              <a:blip r:embed="rId2"/>
              <a:stretch>
                <a:fillRect/>
              </a:stretch>
            </p:blipFill>
            <p:spPr>
              <a:xfrm>
                <a:off x="987216" y="2534325"/>
                <a:ext cx="9948005" cy="4145002"/>
              </a:xfrm>
              <a:prstGeom prst="rect">
                <a:avLst/>
              </a:prstGeom>
            </p:spPr>
          </p:pic>
          <p:sp>
            <p:nvSpPr>
              <p:cNvPr id="6" name="TextBox 5">
                <a:extLst>
                  <a:ext uri="{FF2B5EF4-FFF2-40B4-BE49-F238E27FC236}">
                    <a16:creationId xmlns:a16="http://schemas.microsoft.com/office/drawing/2014/main" id="{5E88CF83-CFDA-7BEE-7D0B-BA8F8A10AC1D}"/>
                  </a:ext>
                </a:extLst>
              </p:cNvPr>
              <p:cNvSpPr txBox="1"/>
              <p:nvPr/>
            </p:nvSpPr>
            <p:spPr>
              <a:xfrm>
                <a:off x="4429148" y="5669399"/>
                <a:ext cx="2601532" cy="461665"/>
              </a:xfrm>
              <a:prstGeom prst="rect">
                <a:avLst/>
              </a:prstGeom>
              <a:noFill/>
            </p:spPr>
            <p:txBody>
              <a:bodyPr wrap="square">
                <a:spAutoFit/>
              </a:bodyPr>
              <a:lstStyle/>
              <a:p>
                <a:pPr>
                  <a:buNone/>
                </a:pPr>
                <a:r>
                  <a:rPr lang="en-GB" sz="1200" noProof="0" dirty="0">
                    <a:solidFill>
                      <a:schemeClr val="accent5">
                        <a:lumMod val="50000"/>
                      </a:schemeClr>
                    </a:solidFill>
                    <a:latin typeface="Helvetica" pitchFamily="2" charset="0"/>
                  </a:rPr>
                  <a:t>1. J</a:t>
                </a:r>
                <a:r>
                  <a:rPr lang="en-GB" sz="1200" noProof="0" dirty="0">
                    <a:solidFill>
                      <a:schemeClr val="accent5">
                        <a:lumMod val="50000"/>
                      </a:schemeClr>
                    </a:solidFill>
                    <a:effectLst/>
                    <a:latin typeface="Helvetica" pitchFamily="2" charset="0"/>
                  </a:rPr>
                  <a:t>et features</a:t>
                </a:r>
                <a:r>
                  <a:rPr lang="en-GB" sz="1200" noProof="0" dirty="0">
                    <a:solidFill>
                      <a:schemeClr val="accent5">
                        <a:lumMod val="50000"/>
                      </a:schemeClr>
                    </a:solidFill>
                    <a:latin typeface="Helvetica" pitchFamily="2" charset="0"/>
                  </a:rPr>
                  <a:t> </a:t>
                </a:r>
                <a:r>
                  <a:rPr lang="en-GB" sz="1200" noProof="0" dirty="0">
                    <a:solidFill>
                      <a:schemeClr val="accent5">
                        <a:lumMod val="50000"/>
                      </a:schemeClr>
                    </a:solidFill>
                    <a:effectLst/>
                    <a:latin typeface="Helvetica" pitchFamily="2" charset="0"/>
                  </a:rPr>
                  <a:t>are copied for each track associated with the jet</a:t>
                </a:r>
              </a:p>
            </p:txBody>
          </p:sp>
          <p:sp>
            <p:nvSpPr>
              <p:cNvPr id="9" name="TextBox 8">
                <a:extLst>
                  <a:ext uri="{FF2B5EF4-FFF2-40B4-BE49-F238E27FC236}">
                    <a16:creationId xmlns:a16="http://schemas.microsoft.com/office/drawing/2014/main" id="{06EE4CC4-91F6-33FE-D5FE-CB54AA043AF1}"/>
                  </a:ext>
                </a:extLst>
              </p:cNvPr>
              <p:cNvSpPr txBox="1"/>
              <p:nvPr/>
            </p:nvSpPr>
            <p:spPr>
              <a:xfrm>
                <a:off x="880361" y="4780734"/>
                <a:ext cx="3047197" cy="461665"/>
              </a:xfrm>
              <a:prstGeom prst="rect">
                <a:avLst/>
              </a:prstGeom>
              <a:noFill/>
            </p:spPr>
            <p:txBody>
              <a:bodyPr wrap="square">
                <a:spAutoFit/>
              </a:bodyPr>
              <a:lstStyle/>
              <a:p>
                <a:pPr>
                  <a:buNone/>
                </a:pPr>
                <a:r>
                  <a:rPr lang="en-GB" sz="1200" noProof="0" dirty="0">
                    <a:solidFill>
                      <a:schemeClr val="accent5">
                        <a:lumMod val="50000"/>
                      </a:schemeClr>
                    </a:solidFill>
                    <a:latin typeface="Helvetica" pitchFamily="2" charset="0"/>
                  </a:rPr>
                  <a:t>2. C</a:t>
                </a:r>
                <a:r>
                  <a:rPr lang="en-GB" sz="1200" noProof="0" dirty="0">
                    <a:solidFill>
                      <a:schemeClr val="accent5">
                        <a:lumMod val="50000"/>
                      </a:schemeClr>
                    </a:solidFill>
                    <a:effectLst/>
                    <a:latin typeface="Helvetica" pitchFamily="2" charset="0"/>
                  </a:rPr>
                  <a:t>ombined GNN </a:t>
                </a:r>
                <a:r>
                  <a:rPr lang="en-GB" sz="1200" noProof="0" dirty="0">
                    <a:solidFill>
                      <a:schemeClr val="accent5">
                        <a:lumMod val="50000"/>
                      </a:schemeClr>
                    </a:solidFill>
                    <a:latin typeface="Helvetica" pitchFamily="2" charset="0"/>
                  </a:rPr>
                  <a:t>feature </a:t>
                </a:r>
                <a:r>
                  <a:rPr lang="en-GB" sz="1200" noProof="0" dirty="0">
                    <a:solidFill>
                      <a:schemeClr val="accent5">
                        <a:lumMod val="50000"/>
                      </a:schemeClr>
                    </a:solidFill>
                    <a:effectLst/>
                    <a:latin typeface="Helvetica" pitchFamily="2" charset="0"/>
                  </a:rPr>
                  <a:t>vectors are fed into a per-track initialisation network</a:t>
                </a:r>
              </a:p>
            </p:txBody>
          </p:sp>
          <p:sp>
            <p:nvSpPr>
              <p:cNvPr id="10" name="TextBox 9">
                <a:extLst>
                  <a:ext uri="{FF2B5EF4-FFF2-40B4-BE49-F238E27FC236}">
                    <a16:creationId xmlns:a16="http://schemas.microsoft.com/office/drawing/2014/main" id="{85DC9AD9-5691-D2AD-7EBC-2813530EC79D}"/>
                  </a:ext>
                </a:extLst>
              </p:cNvPr>
              <p:cNvSpPr txBox="1"/>
              <p:nvPr/>
            </p:nvSpPr>
            <p:spPr>
              <a:xfrm>
                <a:off x="4330004" y="2688033"/>
                <a:ext cx="3904137" cy="646331"/>
              </a:xfrm>
              <a:prstGeom prst="rect">
                <a:avLst/>
              </a:prstGeom>
              <a:noFill/>
            </p:spPr>
            <p:txBody>
              <a:bodyPr wrap="square">
                <a:spAutoFit/>
              </a:bodyPr>
              <a:lstStyle/>
              <a:p>
                <a:pPr algn="r">
                  <a:buNone/>
                </a:pPr>
                <a:r>
                  <a:rPr lang="en-GB" sz="1200" noProof="0" dirty="0">
                    <a:solidFill>
                      <a:schemeClr val="accent5">
                        <a:lumMod val="50000"/>
                      </a:schemeClr>
                    </a:solidFill>
                    <a:latin typeface="Helvetica" pitchFamily="2" charset="0"/>
                  </a:rPr>
                  <a:t>3. A Transformer (attention network) followed by a network produce track representations that incorporate information from other tracks inside the jet</a:t>
                </a:r>
                <a:endParaRPr lang="en-GB" sz="1200" noProof="0" dirty="0">
                  <a:solidFill>
                    <a:schemeClr val="accent5">
                      <a:lumMod val="50000"/>
                    </a:schemeClr>
                  </a:solidFill>
                  <a:effectLst/>
                  <a:latin typeface="Helvetica" pitchFamily="2" charset="0"/>
                </a:endParaRPr>
              </a:p>
            </p:txBody>
          </p:sp>
          <p:sp>
            <p:nvSpPr>
              <p:cNvPr id="12" name="TextBox 11">
                <a:extLst>
                  <a:ext uri="{FF2B5EF4-FFF2-40B4-BE49-F238E27FC236}">
                    <a16:creationId xmlns:a16="http://schemas.microsoft.com/office/drawing/2014/main" id="{49AA9AC6-4856-2062-1C3A-55545554167F}"/>
                  </a:ext>
                </a:extLst>
              </p:cNvPr>
              <p:cNvSpPr txBox="1"/>
              <p:nvPr/>
            </p:nvSpPr>
            <p:spPr>
              <a:xfrm>
                <a:off x="7719265" y="5951256"/>
                <a:ext cx="3601793" cy="461665"/>
              </a:xfrm>
              <a:prstGeom prst="rect">
                <a:avLst/>
              </a:prstGeom>
              <a:noFill/>
            </p:spPr>
            <p:txBody>
              <a:bodyPr wrap="square">
                <a:spAutoFit/>
              </a:bodyPr>
              <a:lstStyle/>
              <a:p>
                <a:pPr algn="r">
                  <a:buNone/>
                </a:pPr>
                <a:r>
                  <a:rPr lang="en-GB" sz="1200" noProof="0" dirty="0">
                    <a:solidFill>
                      <a:schemeClr val="accent5">
                        <a:lumMod val="50000"/>
                      </a:schemeClr>
                    </a:solidFill>
                    <a:latin typeface="Helvetica" pitchFamily="2" charset="0"/>
                  </a:rPr>
                  <a:t>4. Jet representation and output track embeddings are inputs to three task-specific networks</a:t>
                </a:r>
                <a:endParaRPr lang="en-GB" sz="1200" noProof="0" dirty="0">
                  <a:solidFill>
                    <a:schemeClr val="accent5">
                      <a:lumMod val="50000"/>
                    </a:schemeClr>
                  </a:solidFill>
                  <a:effectLst/>
                  <a:latin typeface="Helvetica" pitchFamily="2" charset="0"/>
                </a:endParaRPr>
              </a:p>
            </p:txBody>
          </p:sp>
        </p:grpSp>
        <p:sp>
          <p:nvSpPr>
            <p:cNvPr id="11" name="Rounded Rectangle 10">
              <a:extLst>
                <a:ext uri="{FF2B5EF4-FFF2-40B4-BE49-F238E27FC236}">
                  <a16:creationId xmlns:a16="http://schemas.microsoft.com/office/drawing/2014/main" id="{2364F091-B8A8-6EE8-7045-388560094903}"/>
                </a:ext>
              </a:extLst>
            </p:cNvPr>
            <p:cNvSpPr/>
            <p:nvPr/>
          </p:nvSpPr>
          <p:spPr>
            <a:xfrm>
              <a:off x="688932" y="2584429"/>
              <a:ext cx="10831531" cy="4145002"/>
            </a:xfrm>
            <a:prstGeom prst="roundRect">
              <a:avLst>
                <a:gd name="adj" fmla="val 715"/>
              </a:avLst>
            </a:prstGeom>
            <a:ln w="6350">
              <a:solidFill>
                <a:schemeClr val="tx1">
                  <a:lumMod val="50000"/>
                  <a:lumOff val="50000"/>
                </a:schemeClr>
              </a:solidFill>
            </a:ln>
          </p:spPr>
          <p:txBody>
            <a:bodyPr wrap="square" rtlCol="0" anchor="ctr">
              <a:spAutoFit/>
            </a:bodyPr>
            <a:lstStyle/>
            <a:p>
              <a:pPr algn="l"/>
              <a:endParaRPr lang="en-GB" sz="1600" noProof="0" dirty="0">
                <a:latin typeface="Helvetica" pitchFamily="2" charset="0"/>
              </a:endParaRPr>
            </a:p>
          </p:txBody>
        </p:sp>
      </p:grpSp>
      <p:sp>
        <p:nvSpPr>
          <p:cNvPr id="13" name="TextBox 12">
            <a:extLst>
              <a:ext uri="{FF2B5EF4-FFF2-40B4-BE49-F238E27FC236}">
                <a16:creationId xmlns:a16="http://schemas.microsoft.com/office/drawing/2014/main" id="{CBBA705B-C9C8-92EF-4C61-3516C15A0CD6}"/>
              </a:ext>
            </a:extLst>
          </p:cNvPr>
          <p:cNvSpPr txBox="1"/>
          <p:nvPr/>
        </p:nvSpPr>
        <p:spPr>
          <a:xfrm>
            <a:off x="9527585" y="2199938"/>
            <a:ext cx="2482945" cy="461665"/>
          </a:xfrm>
          <a:prstGeom prst="rect">
            <a:avLst/>
          </a:prstGeom>
          <a:solidFill>
            <a:schemeClr val="bg1"/>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200" noProof="0" dirty="0">
                <a:solidFill>
                  <a:srgbClr val="0070C0"/>
                </a:solidFill>
                <a:latin typeface="Helvetica" pitchFamily="2" charset="0"/>
                <a:ea typeface="Helvetica Light" charset="0"/>
                <a:cs typeface="Helvetica Light" charset="0"/>
                <a:sym typeface="Wingdings" pitchFamily="2" charset="2"/>
              </a:rPr>
              <a:t>Illustration of ALTAS GN2 flavour tagging algorithm </a:t>
            </a:r>
            <a:r>
              <a:rPr lang="en-GB" sz="800" noProof="0" dirty="0">
                <a:solidFill>
                  <a:srgbClr val="0070C0"/>
                </a:solidFill>
                <a:latin typeface="Helvetica" pitchFamily="2" charset="0"/>
                <a:ea typeface="Helvetica Light" charset="0"/>
                <a:cs typeface="Helvetica Light" charset="0"/>
                <a:sym typeface="Wingdings" pitchFamily="2" charset="2"/>
              </a:rPr>
              <a:t>[</a:t>
            </a:r>
            <a:r>
              <a:rPr kumimoji="0" lang="en-GB" sz="800" b="0" i="0" u="none" strike="noStrike" kern="1200" cap="none" spc="0" normalizeH="0" baseline="0" noProof="0" dirty="0">
                <a:ln>
                  <a:noFill/>
                </a:ln>
                <a:solidFill>
                  <a:srgbClr val="0070C0"/>
                </a:solidFill>
                <a:effectLst/>
                <a:uLnTx/>
                <a:uFillTx/>
                <a:latin typeface="Helvetica Light" panose="020B0403020202020204" pitchFamily="34" charset="0"/>
                <a:ea typeface="Helvetica Light" charset="0"/>
                <a:cs typeface="Helvetica Light" charset="0"/>
                <a:sym typeface="Wingdings" pitchFamily="2" charset="2"/>
                <a:hlinkClick r:id="rId3">
                  <a:extLst>
                    <a:ext uri="{A12FA001-AC4F-418D-AE19-62706E023703}">
                      <ahyp:hlinkClr xmlns:ahyp="http://schemas.microsoft.com/office/drawing/2018/hyperlinkcolor" val="tx"/>
                    </a:ext>
                  </a:extLst>
                </a:hlinkClick>
              </a:rPr>
              <a:t>arXiv:2505.19689</a:t>
            </a:r>
            <a:r>
              <a:rPr kumimoji="0" lang="en-GB" sz="800" b="0" i="0" u="none" strike="noStrike" kern="1200" cap="none" spc="0" normalizeH="0" baseline="0" noProof="0" dirty="0">
                <a:ln>
                  <a:noFill/>
                </a:ln>
                <a:solidFill>
                  <a:srgbClr val="0070C0"/>
                </a:solidFill>
                <a:effectLst/>
                <a:uLnTx/>
                <a:uFillTx/>
                <a:latin typeface="Helvetica Light" panose="020B0403020202020204" pitchFamily="34" charset="0"/>
                <a:ea typeface="Helvetica Light" charset="0"/>
                <a:cs typeface="Helvetica Light" charset="0"/>
                <a:sym typeface="Wingdings" pitchFamily="2" charset="2"/>
              </a:rPr>
              <a:t>]</a:t>
            </a:r>
            <a:endParaRPr kumimoji="0" lang="en-GB" sz="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F6FA36A4-D7A5-E2B7-F7D4-AD25FEC6F694}"/>
              </a:ext>
            </a:extLst>
          </p:cNvPr>
          <p:cNvSpPr txBox="1"/>
          <p:nvPr/>
        </p:nvSpPr>
        <p:spPr>
          <a:xfrm>
            <a:off x="637137" y="6576068"/>
            <a:ext cx="11373393" cy="261610"/>
          </a:xfrm>
          <a:prstGeom prst="rect">
            <a:avLst/>
          </a:prstGeom>
          <a:noFill/>
        </p:spPr>
        <p:txBody>
          <a:bodyPr wrap="square">
            <a:spAutoFit/>
          </a:bodyPr>
          <a:lstStyle/>
          <a:p>
            <a:pPr>
              <a:buNone/>
            </a:pPr>
            <a:r>
              <a:rPr lang="en-GB" sz="1100" noProof="0" dirty="0">
                <a:solidFill>
                  <a:schemeClr val="tx1">
                    <a:lumMod val="75000"/>
                    <a:lumOff val="25000"/>
                  </a:schemeClr>
                </a:solidFill>
                <a:latin typeface="Helvetica" pitchFamily="2" charset="0"/>
              </a:rPr>
              <a:t>Jet/track features → Per-track embeddings → Transformer builds context across tracks → 3 heads deliver (</a:t>
            </a:r>
            <a:r>
              <a:rPr lang="en-GB" sz="1100" noProof="0" dirty="0" err="1">
                <a:solidFill>
                  <a:schemeClr val="tx1">
                    <a:lumMod val="75000"/>
                    <a:lumOff val="25000"/>
                  </a:schemeClr>
                </a:solidFill>
                <a:latin typeface="Helvetica" pitchFamily="2" charset="0"/>
              </a:rPr>
              <a:t>i</a:t>
            </a:r>
            <a:r>
              <a:rPr lang="en-GB" sz="1100" noProof="0" dirty="0">
                <a:solidFill>
                  <a:schemeClr val="tx1">
                    <a:lumMod val="75000"/>
                    <a:lumOff val="25000"/>
                  </a:schemeClr>
                </a:solidFill>
                <a:latin typeface="Helvetica" pitchFamily="2" charset="0"/>
              </a:rPr>
              <a:t>) jet flavour, (ii) track origins, and (iii) explicit displaced-vertex structure</a:t>
            </a:r>
          </a:p>
        </p:txBody>
      </p:sp>
      <p:grpSp>
        <p:nvGrpSpPr>
          <p:cNvPr id="14" name="Group 13">
            <a:extLst>
              <a:ext uri="{FF2B5EF4-FFF2-40B4-BE49-F238E27FC236}">
                <a16:creationId xmlns:a16="http://schemas.microsoft.com/office/drawing/2014/main" id="{AC2304E9-B85C-AA13-ECF6-FB3305F88D27}"/>
              </a:ext>
            </a:extLst>
          </p:cNvPr>
          <p:cNvGrpSpPr/>
          <p:nvPr/>
        </p:nvGrpSpPr>
        <p:grpSpPr>
          <a:xfrm>
            <a:off x="9729037" y="979947"/>
            <a:ext cx="1991752" cy="780614"/>
            <a:chOff x="9729037" y="979947"/>
            <a:chExt cx="1991752" cy="780614"/>
          </a:xfrm>
        </p:grpSpPr>
        <p:pic>
          <p:nvPicPr>
            <p:cNvPr id="2" name="Picture 1">
              <a:extLst>
                <a:ext uri="{FF2B5EF4-FFF2-40B4-BE49-F238E27FC236}">
                  <a16:creationId xmlns:a16="http://schemas.microsoft.com/office/drawing/2014/main" id="{73CC48BA-F8C7-B85B-819F-BE364AD49684}"/>
                </a:ext>
              </a:extLst>
            </p:cNvPr>
            <p:cNvPicPr>
              <a:picLocks noChangeAspect="1"/>
            </p:cNvPicPr>
            <p:nvPr/>
          </p:nvPicPr>
          <p:blipFill>
            <a:blip r:embed="rId4"/>
            <a:stretch>
              <a:fillRect/>
            </a:stretch>
          </p:blipFill>
          <p:spPr>
            <a:xfrm>
              <a:off x="9834951" y="979947"/>
              <a:ext cx="1885838" cy="780614"/>
            </a:xfrm>
            <a:prstGeom prst="rect">
              <a:avLst/>
            </a:prstGeom>
          </p:spPr>
        </p:pic>
        <p:sp>
          <p:nvSpPr>
            <p:cNvPr id="8" name="TextBox 7">
              <a:extLst>
                <a:ext uri="{FF2B5EF4-FFF2-40B4-BE49-F238E27FC236}">
                  <a16:creationId xmlns:a16="http://schemas.microsoft.com/office/drawing/2014/main" id="{EB01E9A7-595F-CB2C-7124-8422337FC893}"/>
                </a:ext>
              </a:extLst>
            </p:cNvPr>
            <p:cNvSpPr txBox="1"/>
            <p:nvPr/>
          </p:nvSpPr>
          <p:spPr>
            <a:xfrm>
              <a:off x="9729037" y="1179049"/>
              <a:ext cx="266420" cy="307777"/>
            </a:xfrm>
            <a:prstGeom prst="rect">
              <a:avLst/>
            </a:prstGeom>
            <a:noFill/>
          </p:spPr>
          <p:txBody>
            <a:bodyPr wrap="none" rtlCol="0">
              <a:spAutoFit/>
            </a:bodyPr>
            <a:lstStyle/>
            <a:p>
              <a:pPr marL="0" algn="l">
                <a:spcBef>
                  <a:spcPts val="3000"/>
                </a:spcBef>
              </a:pPr>
              <a:r>
                <a:rPr lang="en-GB" sz="1400" dirty="0">
                  <a:solidFill>
                    <a:srgbClr val="E40000"/>
                  </a:solidFill>
                  <a:latin typeface="Helvetica" pitchFamily="2" charset="0"/>
                  <a:ea typeface="Helvetica Light" charset="0"/>
                  <a:cs typeface="Helvetica Light" charset="0"/>
                  <a:sym typeface="Wingdings" pitchFamily="2" charset="2"/>
                </a:rPr>
                <a:t>𝜏</a:t>
              </a:r>
            </a:p>
          </p:txBody>
        </p:sp>
      </p:grpSp>
    </p:spTree>
    <p:extLst>
      <p:ext uri="{BB962C8B-B14F-4D97-AF65-F5344CB8AC3E}">
        <p14:creationId xmlns:p14="http://schemas.microsoft.com/office/powerpoint/2010/main" val="36094109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4367-6D5C-2CBB-41BE-FC02FD94BE5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73B8AA-8EF5-63B5-F202-ED3E52EE8859}"/>
              </a:ext>
            </a:extLst>
          </p:cNvPr>
          <p:cNvSpPr>
            <a:spLocks noGrp="1"/>
          </p:cNvSpPr>
          <p:nvPr>
            <p:ph type="sldNum" sz="quarter" idx="4"/>
          </p:nvPr>
        </p:nvSpPr>
        <p:spPr/>
        <p:txBody>
          <a:bodyPr/>
          <a:lstStyle/>
          <a:p>
            <a:pPr>
              <a:defRPr/>
            </a:pPr>
            <a:fld id="{611C2F03-9E95-40C9-A99F-3C4F7EE8CF2A}" type="slidenum">
              <a:rPr lang="en-GB" noProof="0" smtClean="0"/>
              <a:pPr>
                <a:defRPr/>
              </a:pPr>
              <a:t>41</a:t>
            </a:fld>
            <a:endParaRPr lang="en-GB" noProof="0" dirty="0"/>
          </a:p>
        </p:txBody>
      </p:sp>
      <p:sp>
        <p:nvSpPr>
          <p:cNvPr id="4" name="TextBox 3">
            <a:extLst>
              <a:ext uri="{FF2B5EF4-FFF2-40B4-BE49-F238E27FC236}">
                <a16:creationId xmlns:a16="http://schemas.microsoft.com/office/drawing/2014/main" id="{F0401B59-C43A-D135-DC49-9878A0CEC9E8}"/>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Flavour reconstruction / tagging — eldorado for modern ML</a:t>
            </a:r>
            <a:endParaRPr lang="en-GB" sz="2800" noProof="0" dirty="0">
              <a:solidFill>
                <a:srgbClr val="0D7FBF"/>
              </a:solidFill>
              <a:latin typeface="Helvetica Light" pitchFamily="2" charset="0"/>
              <a:ea typeface="Trebuchet MS" pitchFamily="-84" charset="0"/>
              <a:cs typeface="Helvetica Light"/>
            </a:endParaRPr>
          </a:p>
        </p:txBody>
      </p:sp>
      <p:pic>
        <p:nvPicPr>
          <p:cNvPr id="8" name="Picture 7">
            <a:extLst>
              <a:ext uri="{FF2B5EF4-FFF2-40B4-BE49-F238E27FC236}">
                <a16:creationId xmlns:a16="http://schemas.microsoft.com/office/drawing/2014/main" id="{005E899C-A045-5E06-3F4E-54A68D35DA35}"/>
              </a:ext>
            </a:extLst>
          </p:cNvPr>
          <p:cNvPicPr>
            <a:picLocks noChangeAspect="1"/>
          </p:cNvPicPr>
          <p:nvPr/>
        </p:nvPicPr>
        <p:blipFill>
          <a:blip r:embed="rId2">
            <a:alphaModFix/>
          </a:blip>
          <a:stretch>
            <a:fillRect/>
          </a:stretch>
        </p:blipFill>
        <p:spPr>
          <a:xfrm>
            <a:off x="625979" y="2076157"/>
            <a:ext cx="5873691" cy="3296803"/>
          </a:xfrm>
          <a:prstGeom prst="rect">
            <a:avLst/>
          </a:prstGeom>
        </p:spPr>
      </p:pic>
      <p:sp>
        <p:nvSpPr>
          <p:cNvPr id="14" name="TextBox 13">
            <a:extLst>
              <a:ext uri="{FF2B5EF4-FFF2-40B4-BE49-F238E27FC236}">
                <a16:creationId xmlns:a16="http://schemas.microsoft.com/office/drawing/2014/main" id="{D563D0C6-BCC8-29EB-D22F-0533034F8EA9}"/>
              </a:ext>
            </a:extLst>
          </p:cNvPr>
          <p:cNvSpPr txBox="1"/>
          <p:nvPr/>
        </p:nvSpPr>
        <p:spPr>
          <a:xfrm>
            <a:off x="4546623" y="1928695"/>
            <a:ext cx="1388601" cy="187284"/>
          </a:xfrm>
          <a:prstGeom prst="rect">
            <a:avLst/>
          </a:prstGeom>
          <a:noFill/>
        </p:spPr>
        <p:txBody>
          <a:bodyPr wrap="none" rtlCol="0">
            <a:spAutoFit/>
          </a:bodyPr>
          <a:lstStyle/>
          <a:p>
            <a:pPr marL="0" algn="r">
              <a:spcBef>
                <a:spcPts val="3000"/>
              </a:spcBef>
            </a:pPr>
            <a:r>
              <a:rPr lang="en-GB" sz="900" noProof="0" dirty="0">
                <a:solidFill>
                  <a:prstClr val="black"/>
                </a:solidFill>
                <a:latin typeface="Helvetica Light" charset="0"/>
                <a:ea typeface="Helvetica Light" charset="0"/>
                <a:cs typeface="Helvetica Light" charset="0"/>
                <a:sym typeface="Wingdings" pitchFamily="2" charset="2"/>
                <a:hlinkClick r:id="rId3"/>
              </a:rPr>
              <a:t>Public plots</a:t>
            </a:r>
            <a:r>
              <a:rPr lang="en-GB" sz="900" noProof="0" dirty="0">
                <a:solidFill>
                  <a:prstClr val="black"/>
                </a:solidFill>
                <a:latin typeface="Helvetica Light" charset="0"/>
                <a:ea typeface="Helvetica Light" charset="0"/>
                <a:cs typeface="Helvetica Light" charset="0"/>
                <a:sym typeface="Wingdings" pitchFamily="2" charset="2"/>
              </a:rPr>
              <a:t>, </a:t>
            </a:r>
            <a:r>
              <a:rPr lang="en-GB" sz="900" noProof="0" dirty="0">
                <a:solidFill>
                  <a:prstClr val="black"/>
                </a:solidFill>
                <a:latin typeface="Helvetica Light" charset="0"/>
                <a:ea typeface="Helvetica Light" charset="0"/>
                <a:cs typeface="Helvetica Light" charset="0"/>
                <a:sym typeface="Wingdings" pitchFamily="2" charset="2"/>
                <a:hlinkClick r:id="rId4"/>
              </a:rPr>
              <a:t>arXiv:2505.19689</a:t>
            </a:r>
            <a:endParaRPr lang="en-GB" sz="900" noProof="0" dirty="0">
              <a:solidFill>
                <a:prstClr val="black"/>
              </a:solidFill>
              <a:latin typeface="Helvetica Light" charset="0"/>
              <a:ea typeface="Helvetica Light" charset="0"/>
              <a:cs typeface="Helvetica Light" charset="0"/>
              <a:sym typeface="Wingdings" pitchFamily="2" charset="2"/>
            </a:endParaRPr>
          </a:p>
        </p:txBody>
      </p:sp>
      <p:pic>
        <p:nvPicPr>
          <p:cNvPr id="15" name="Picture 14">
            <a:extLst>
              <a:ext uri="{FF2B5EF4-FFF2-40B4-BE49-F238E27FC236}">
                <a16:creationId xmlns:a16="http://schemas.microsoft.com/office/drawing/2014/main" id="{695510C4-9C3D-4423-EE38-73FAF437659A}"/>
              </a:ext>
            </a:extLst>
          </p:cNvPr>
          <p:cNvPicPr>
            <a:picLocks noChangeAspect="1"/>
          </p:cNvPicPr>
          <p:nvPr/>
        </p:nvPicPr>
        <p:blipFill>
          <a:blip r:embed="rId5"/>
          <a:srcRect/>
          <a:stretch/>
        </p:blipFill>
        <p:spPr>
          <a:xfrm>
            <a:off x="6759379" y="3327903"/>
            <a:ext cx="5098659" cy="3296803"/>
          </a:xfrm>
          <a:prstGeom prst="rect">
            <a:avLst/>
          </a:prstGeom>
        </p:spPr>
      </p:pic>
      <p:sp>
        <p:nvSpPr>
          <p:cNvPr id="17" name="TextBox 16">
            <a:extLst>
              <a:ext uri="{FF2B5EF4-FFF2-40B4-BE49-F238E27FC236}">
                <a16:creationId xmlns:a16="http://schemas.microsoft.com/office/drawing/2014/main" id="{6507F14B-1EBA-BA57-2CF9-7F4F33A2821A}"/>
              </a:ext>
            </a:extLst>
          </p:cNvPr>
          <p:cNvSpPr txBox="1"/>
          <p:nvPr/>
        </p:nvSpPr>
        <p:spPr>
          <a:xfrm>
            <a:off x="10267156" y="5099101"/>
            <a:ext cx="1757212" cy="307777"/>
          </a:xfrm>
          <a:prstGeom prst="rect">
            <a:avLst/>
          </a:prstGeom>
          <a:solidFill>
            <a:schemeClr val="bg1">
              <a:lumMod val="95000"/>
            </a:schemeClr>
          </a:solidFill>
        </p:spPr>
        <p:txBody>
          <a:bodyPr wrap="square" rtlCol="0">
            <a:spAutoFit/>
          </a:bodyPr>
          <a:lstStyle/>
          <a:p>
            <a:pPr marL="0" algn="ctr">
              <a:spcBef>
                <a:spcPts val="3000"/>
              </a:spcBef>
            </a:pPr>
            <a:r>
              <a:rPr lang="en-GB" sz="1400" noProof="0" dirty="0">
                <a:solidFill>
                  <a:srgbClr val="FF1C3E"/>
                </a:solidFill>
                <a:latin typeface="Helvetica" pitchFamily="2" charset="0"/>
                <a:ea typeface="Helvetica Light" charset="0"/>
                <a:cs typeface="Helvetica Light" charset="0"/>
                <a:sym typeface="Wingdings" pitchFamily="2" charset="2"/>
              </a:rPr>
              <a:t>A new kid in town</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B87ACE90-1183-F9AD-C69A-D1C230F60700}"/>
                  </a:ext>
                </a:extLst>
              </p:cNvPr>
              <p:cNvSpPr txBox="1"/>
              <p:nvPr/>
            </p:nvSpPr>
            <p:spPr>
              <a:xfrm>
                <a:off x="10297036" y="4281382"/>
                <a:ext cx="1727332" cy="307777"/>
              </a:xfrm>
              <a:prstGeom prst="rect">
                <a:avLst/>
              </a:prstGeom>
              <a:solidFill>
                <a:schemeClr val="bg1"/>
              </a:solidFill>
            </p:spPr>
            <p:txBody>
              <a:bodyPr wrap="none" rtlCol="0">
                <a:spAutoFit/>
              </a:bodyPr>
              <a:lstStyle/>
              <a:p>
                <a:pPr marL="0" algn="l">
                  <a:spcBef>
                    <a:spcPts val="3000"/>
                  </a:spcBef>
                </a:pPr>
                <a14:m>
                  <m:oMathPara xmlns:m="http://schemas.openxmlformats.org/officeDocument/2006/math">
                    <m:oMath>
                      <m:d>
                        <m:dPr>
                          <m:begChr m:val="|"/>
                          <m:endChr m:val="|"/>
                          <m:ctrlPr>
                            <a:rPr lang="en-GB" sz="1400" i="1" noProof="0" smtClean="0">
                              <a:solidFill>
                                <a:srgbClr val="FF1C3E"/>
                              </a:solidFill>
                              <a:latin typeface="Cambria Math" panose="02040503050406030204" pitchFamily="18" charset="0"/>
                              <a:ea typeface="Cambria Math" panose="02040503050406030204" pitchFamily="18" charset="0"/>
                              <a:sym typeface="Wingdings" pitchFamily="2" charset="2"/>
                            </a:rPr>
                          </m:ctrlPr>
                        </m:dPr>
                        <m:e>
                          <m:sSub>
                            <m:sSubPr>
                              <m:ctrlPr>
                                <a:rPr lang="en-GB" sz="1400" i="1" noProof="0" smtClean="0">
                                  <a:solidFill>
                                    <a:srgbClr val="FF1C3E"/>
                                  </a:solidFill>
                                  <a:latin typeface="Cambria Math" panose="02040503050406030204" pitchFamily="18" charset="0"/>
                                  <a:ea typeface="Cambria Math" panose="02040503050406030204" pitchFamily="18" charset="0"/>
                                  <a:sym typeface="Wingdings" pitchFamily="2" charset="2"/>
                                </a:rPr>
                              </m:ctrlPr>
                            </m:sSubPr>
                            <m:e>
                              <m:r>
                                <a:rPr lang="en-GB" sz="1400" i="1" noProof="0" smtClean="0">
                                  <a:solidFill>
                                    <a:srgbClr val="FF1C3E"/>
                                  </a:solidFill>
                                  <a:latin typeface="Cambria Math" panose="02040503050406030204" pitchFamily="18" charset="0"/>
                                  <a:ea typeface="Cambria Math" panose="02040503050406030204" pitchFamily="18" charset="0"/>
                                  <a:sym typeface="Wingdings" pitchFamily="2" charset="2"/>
                                </a:rPr>
                                <m:t>𝜅</m:t>
                              </m:r>
                            </m:e>
                            <m:sub>
                              <m:r>
                                <a:rPr lang="en-GB" sz="1400" b="0" i="1" noProof="0" smtClean="0">
                                  <a:solidFill>
                                    <a:srgbClr val="FF1C3E"/>
                                  </a:solidFill>
                                  <a:latin typeface="Cambria Math" panose="02040503050406030204" pitchFamily="18" charset="0"/>
                                  <a:sym typeface="Wingdings" pitchFamily="2" charset="2"/>
                                </a:rPr>
                                <m:t>𝑐</m:t>
                              </m:r>
                            </m:sub>
                          </m:sSub>
                        </m:e>
                      </m:d>
                      <m:r>
                        <a:rPr lang="en-GB" sz="1400" b="0" i="1" noProof="0" smtClean="0">
                          <a:solidFill>
                            <a:srgbClr val="FF1C3E"/>
                          </a:solidFill>
                          <a:latin typeface="Cambria Math" panose="02040503050406030204" pitchFamily="18" charset="0"/>
                          <a:sym typeface="Wingdings" pitchFamily="2" charset="2"/>
                        </a:rPr>
                        <m:t>&lt;3.5 (2.7 </m:t>
                      </m:r>
                      <m:r>
                        <m:rPr>
                          <m:sty m:val="p"/>
                        </m:rPr>
                        <a:rPr lang="en-GB" sz="1400" b="0" i="0" noProof="0" smtClean="0">
                          <a:solidFill>
                            <a:srgbClr val="FF1C3E"/>
                          </a:solidFill>
                          <a:latin typeface="Cambria Math" panose="02040503050406030204" pitchFamily="18" charset="0"/>
                          <a:sym typeface="Wingdings" pitchFamily="2" charset="2"/>
                        </a:rPr>
                        <m:t>exp</m:t>
                      </m:r>
                      <m:r>
                        <a:rPr lang="en-GB" sz="1400" b="0" i="1" noProof="0" smtClean="0">
                          <a:solidFill>
                            <a:srgbClr val="FF1C3E"/>
                          </a:solidFill>
                          <a:latin typeface="Cambria Math" panose="02040503050406030204" pitchFamily="18" charset="0"/>
                          <a:sym typeface="Wingdings" pitchFamily="2" charset="2"/>
                        </a:rPr>
                        <m:t>)</m:t>
                      </m:r>
                    </m:oMath>
                  </m:oMathPara>
                </a14:m>
                <a:endParaRPr lang="en-GB" sz="1400" noProof="0" dirty="0">
                  <a:solidFill>
                    <a:srgbClr val="FF1C3E"/>
                  </a:solidFill>
                  <a:latin typeface="Helvetica" pitchFamily="2" charset="0"/>
                  <a:ea typeface="Helvetica Light" charset="0"/>
                  <a:cs typeface="Helvetica Light" charset="0"/>
                  <a:sym typeface="Wingdings" pitchFamily="2" charset="2"/>
                </a:endParaRPr>
              </a:p>
            </p:txBody>
          </p:sp>
        </mc:Choice>
        <mc:Fallback xmlns="">
          <p:sp>
            <p:nvSpPr>
              <p:cNvPr id="18" name="TextBox 17">
                <a:extLst>
                  <a:ext uri="{FF2B5EF4-FFF2-40B4-BE49-F238E27FC236}">
                    <a16:creationId xmlns:a16="http://schemas.microsoft.com/office/drawing/2014/main" id="{B87ACE90-1183-F9AD-C69A-D1C230F60700}"/>
                  </a:ext>
                </a:extLst>
              </p:cNvPr>
              <p:cNvSpPr txBox="1">
                <a:spLocks noRot="1" noChangeAspect="1" noMove="1" noResize="1" noEditPoints="1" noAdjustHandles="1" noChangeArrowheads="1" noChangeShapeType="1" noTextEdit="1"/>
              </p:cNvSpPr>
              <p:nvPr/>
            </p:nvSpPr>
            <p:spPr>
              <a:xfrm>
                <a:off x="10297036" y="4281382"/>
                <a:ext cx="1727332" cy="307777"/>
              </a:xfrm>
              <a:prstGeom prst="rect">
                <a:avLst/>
              </a:prstGeom>
              <a:blipFill>
                <a:blip r:embed="rId6"/>
                <a:stretch>
                  <a:fillRect b="-7692"/>
                </a:stretch>
              </a:blipFill>
            </p:spPr>
            <p:txBody>
              <a:bodyPr/>
              <a:lstStyle/>
              <a:p>
                <a:r>
                  <a:rPr lang="en-GB">
                    <a:noFill/>
                  </a:rPr>
                  <a:t> </a:t>
                </a:r>
              </a:p>
            </p:txBody>
          </p:sp>
        </mc:Fallback>
      </mc:AlternateContent>
      <p:sp>
        <p:nvSpPr>
          <p:cNvPr id="19" name="TextBox 18">
            <a:extLst>
              <a:ext uri="{FF2B5EF4-FFF2-40B4-BE49-F238E27FC236}">
                <a16:creationId xmlns:a16="http://schemas.microsoft.com/office/drawing/2014/main" id="{42B3A53E-4980-4056-5B43-DE0F897C1E64}"/>
              </a:ext>
            </a:extLst>
          </p:cNvPr>
          <p:cNvSpPr txBox="1"/>
          <p:nvPr/>
        </p:nvSpPr>
        <p:spPr>
          <a:xfrm>
            <a:off x="10360536" y="4523089"/>
            <a:ext cx="1757212" cy="246221"/>
          </a:xfrm>
          <a:prstGeom prst="rect">
            <a:avLst/>
          </a:prstGeom>
          <a:solidFill>
            <a:schemeClr val="bg1"/>
          </a:solidFill>
        </p:spPr>
        <p:txBody>
          <a:bodyPr wrap="none" rtlCol="0">
            <a:spAutoFit/>
          </a:bodyPr>
          <a:lstStyle/>
          <a:p>
            <a:pPr>
              <a:spcBef>
                <a:spcPts val="3000"/>
              </a:spcBef>
            </a:pPr>
            <a:r>
              <a:rPr lang="en-GB" sz="1000" noProof="0" dirty="0">
                <a:solidFill>
                  <a:srgbClr val="FF1C3E"/>
                </a:solidFill>
                <a:latin typeface="Helvetica Light" panose="020B0403020202020204" pitchFamily="34" charset="0"/>
                <a:ea typeface="Helvetica Light" charset="0"/>
                <a:cs typeface="Helvetica Light" charset="0"/>
                <a:sym typeface="Wingdings" pitchFamily="2" charset="2"/>
              </a:rPr>
              <a:t>Strongest constraint to date</a:t>
            </a:r>
          </a:p>
        </p:txBody>
      </p:sp>
      <p:sp>
        <p:nvSpPr>
          <p:cNvPr id="21" name="TextBox 20">
            <a:extLst>
              <a:ext uri="{FF2B5EF4-FFF2-40B4-BE49-F238E27FC236}">
                <a16:creationId xmlns:a16="http://schemas.microsoft.com/office/drawing/2014/main" id="{E2CC4507-34E8-F195-7D25-70C77C23698E}"/>
              </a:ext>
            </a:extLst>
          </p:cNvPr>
          <p:cNvSpPr txBox="1"/>
          <p:nvPr/>
        </p:nvSpPr>
        <p:spPr>
          <a:xfrm>
            <a:off x="7435859" y="6522928"/>
            <a:ext cx="1082348" cy="230832"/>
          </a:xfrm>
          <a:prstGeom prst="rect">
            <a:avLst/>
          </a:prstGeom>
          <a:noFill/>
        </p:spPr>
        <p:txBody>
          <a:bodyPr wrap="none" rtlCol="0">
            <a:spAutoFit/>
          </a:bodyPr>
          <a:lstStyle/>
          <a:p>
            <a:pPr marL="0">
              <a:spcBef>
                <a:spcPts val="3000"/>
              </a:spcBef>
            </a:pPr>
            <a:r>
              <a:rPr lang="en-GB" sz="900" noProof="0" dirty="0">
                <a:solidFill>
                  <a:prstClr val="black"/>
                </a:solidFill>
                <a:latin typeface="Helvetica Light" charset="0"/>
                <a:ea typeface="Helvetica Light" charset="0"/>
                <a:cs typeface="Helvetica Light" charset="0"/>
                <a:sym typeface="Wingdings" pitchFamily="2" charset="2"/>
                <a:hlinkClick r:id="rId7"/>
              </a:rPr>
              <a:t>arXiv:2509.22535</a:t>
            </a:r>
            <a:endParaRPr lang="en-GB" sz="900" noProof="0" dirty="0">
              <a:solidFill>
                <a:prstClr val="black"/>
              </a:solidFill>
              <a:latin typeface="Helvetica Light" charset="0"/>
              <a:ea typeface="Helvetica Light" charset="0"/>
              <a:cs typeface="Helvetica Light" charset="0"/>
              <a:sym typeface="Wingdings" pitchFamily="2" charset="2"/>
            </a:endParaRPr>
          </a:p>
        </p:txBody>
      </p:sp>
      <p:sp>
        <p:nvSpPr>
          <p:cNvPr id="22" name="TextBox 21">
            <a:extLst>
              <a:ext uri="{FF2B5EF4-FFF2-40B4-BE49-F238E27FC236}">
                <a16:creationId xmlns:a16="http://schemas.microsoft.com/office/drawing/2014/main" id="{E386DB36-A00E-46E1-3BC9-6C3CDD01862F}"/>
              </a:ext>
            </a:extLst>
          </p:cNvPr>
          <p:cNvSpPr txBox="1"/>
          <p:nvPr/>
        </p:nvSpPr>
        <p:spPr>
          <a:xfrm>
            <a:off x="625850" y="1079444"/>
            <a:ext cx="5962719"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600" noProof="0" dirty="0">
                <a:latin typeface="Helvetica" pitchFamily="2" charset="0"/>
                <a:ea typeface="Helvetica Light" charset="0"/>
                <a:cs typeface="Helvetica Light" charset="0"/>
                <a:sym typeface="Wingdings" pitchFamily="2" charset="2"/>
              </a:rPr>
              <a:t>Impressive flavour tagging and further ML based performance and analysis improvements enhance physics reach</a:t>
            </a:r>
            <a:endParaRPr kumimoji="0" lang="en-GB" sz="1000" b="0" i="0" u="none" strike="noStrike" kern="1200" cap="none" spc="0" normalizeH="0" baseline="0" noProof="0" dirty="0">
              <a:ln>
                <a:noFill/>
              </a:ln>
              <a:effectLst/>
              <a:uLnTx/>
              <a:uFillTx/>
              <a:latin typeface="Calibri"/>
              <a:ea typeface="+mn-ea"/>
              <a:cs typeface="+mn-cs"/>
            </a:endParaRPr>
          </a:p>
        </p:txBody>
      </p:sp>
      <p:pic>
        <p:nvPicPr>
          <p:cNvPr id="24" name="Picture 23">
            <a:extLst>
              <a:ext uri="{FF2B5EF4-FFF2-40B4-BE49-F238E27FC236}">
                <a16:creationId xmlns:a16="http://schemas.microsoft.com/office/drawing/2014/main" id="{0DE10A40-489C-6A87-0F03-8799D778C852}"/>
              </a:ext>
            </a:extLst>
          </p:cNvPr>
          <p:cNvPicPr>
            <a:picLocks noChangeAspect="1"/>
          </p:cNvPicPr>
          <p:nvPr/>
        </p:nvPicPr>
        <p:blipFill>
          <a:blip r:embed="rId8"/>
          <a:stretch>
            <a:fillRect/>
          </a:stretch>
        </p:blipFill>
        <p:spPr>
          <a:xfrm>
            <a:off x="9663617" y="1083386"/>
            <a:ext cx="2159372" cy="2219116"/>
          </a:xfrm>
          <a:prstGeom prst="rect">
            <a:avLst/>
          </a:prstGeom>
        </p:spPr>
      </p:pic>
      <p:pic>
        <p:nvPicPr>
          <p:cNvPr id="26" name="Picture 25">
            <a:extLst>
              <a:ext uri="{FF2B5EF4-FFF2-40B4-BE49-F238E27FC236}">
                <a16:creationId xmlns:a16="http://schemas.microsoft.com/office/drawing/2014/main" id="{CACA0B1F-FEC6-4593-CF78-68476B3DF5AE}"/>
              </a:ext>
            </a:extLst>
          </p:cNvPr>
          <p:cNvPicPr>
            <a:picLocks noChangeAspect="1"/>
          </p:cNvPicPr>
          <p:nvPr/>
        </p:nvPicPr>
        <p:blipFill>
          <a:blip r:embed="rId9"/>
          <a:stretch>
            <a:fillRect/>
          </a:stretch>
        </p:blipFill>
        <p:spPr>
          <a:xfrm>
            <a:off x="7316502" y="1083385"/>
            <a:ext cx="2162216" cy="2219117"/>
          </a:xfrm>
          <a:prstGeom prst="rect">
            <a:avLst/>
          </a:prstGeom>
        </p:spPr>
      </p:pic>
      <p:sp>
        <p:nvSpPr>
          <p:cNvPr id="28" name="TextBox 27">
            <a:extLst>
              <a:ext uri="{FF2B5EF4-FFF2-40B4-BE49-F238E27FC236}">
                <a16:creationId xmlns:a16="http://schemas.microsoft.com/office/drawing/2014/main" id="{E6005F9D-07E0-BF33-E617-814929B151DB}"/>
              </a:ext>
            </a:extLst>
          </p:cNvPr>
          <p:cNvSpPr txBox="1"/>
          <p:nvPr/>
        </p:nvSpPr>
        <p:spPr>
          <a:xfrm>
            <a:off x="3136900" y="5654141"/>
            <a:ext cx="3451669" cy="646331"/>
          </a:xfrm>
          <a:prstGeom prst="rect">
            <a:avLst/>
          </a:prstGeom>
          <a:noFill/>
        </p:spPr>
        <p:txBody>
          <a:bodyPr wrap="square">
            <a:spAutoFit/>
          </a:bodyPr>
          <a:lstStyle/>
          <a:p>
            <a:pPr algn="r">
              <a:buNone/>
            </a:pPr>
            <a:r>
              <a:rPr lang="en-GB" sz="1200" noProof="0" dirty="0">
                <a:solidFill>
                  <a:schemeClr val="tx1">
                    <a:lumMod val="75000"/>
                    <a:lumOff val="25000"/>
                  </a:schemeClr>
                </a:solidFill>
                <a:effectLst/>
                <a:latin typeface="Helvetica" pitchFamily="2" charset="0"/>
              </a:rPr>
              <a:t>CMS ttH(cc/bb) analysis used </a:t>
            </a:r>
            <a:r>
              <a:rPr lang="en-GB" sz="1200" noProof="0" dirty="0">
                <a:solidFill>
                  <a:srgbClr val="0070C0"/>
                </a:solidFill>
                <a:effectLst/>
                <a:latin typeface="Helvetica" pitchFamily="2" charset="0"/>
                <a:hlinkClick r:id="rId10">
                  <a:extLst>
                    <a:ext uri="{A12FA001-AC4F-418D-AE19-62706E023703}">
                      <ahyp:hlinkClr xmlns:ahyp="http://schemas.microsoft.com/office/drawing/2018/hyperlinkcolor" val="tx"/>
                    </a:ext>
                  </a:extLst>
                </a:hlinkClick>
              </a:rPr>
              <a:t>ParticleNet</a:t>
            </a:r>
            <a:r>
              <a:rPr lang="en-GB" sz="1200" noProof="0" dirty="0">
                <a:solidFill>
                  <a:schemeClr val="tx1">
                    <a:lumMod val="75000"/>
                    <a:lumOff val="25000"/>
                  </a:schemeClr>
                </a:solidFill>
                <a:effectLst/>
                <a:latin typeface="Helvetica" pitchFamily="2" charset="0"/>
              </a:rPr>
              <a:t> for jet flavour identification and </a:t>
            </a:r>
            <a:r>
              <a:rPr lang="en-GB" sz="1200" noProof="0" dirty="0">
                <a:solidFill>
                  <a:srgbClr val="0070C0"/>
                </a:solidFill>
                <a:effectLst/>
                <a:latin typeface="Helvetica" pitchFamily="2" charset="0"/>
                <a:hlinkClick r:id="rId11">
                  <a:extLst>
                    <a:ext uri="{A12FA001-AC4F-418D-AE19-62706E023703}">
                      <ahyp:hlinkClr xmlns:ahyp="http://schemas.microsoft.com/office/drawing/2018/hyperlinkcolor" val="tx"/>
                    </a:ext>
                  </a:extLst>
                </a:hlinkClick>
              </a:rPr>
              <a:t>ParticleTransformer</a:t>
            </a:r>
            <a:r>
              <a:rPr lang="en-GB" sz="1200" noProof="0" dirty="0">
                <a:solidFill>
                  <a:schemeClr val="tx1">
                    <a:lumMod val="75000"/>
                    <a:lumOff val="25000"/>
                  </a:schemeClr>
                </a:solidFill>
                <a:effectLst/>
                <a:latin typeface="Helvetica" pitchFamily="2" charset="0"/>
              </a:rPr>
              <a:t> for event classification</a:t>
            </a:r>
          </a:p>
        </p:txBody>
      </p:sp>
    </p:spTree>
    <p:extLst>
      <p:ext uri="{BB962C8B-B14F-4D97-AF65-F5344CB8AC3E}">
        <p14:creationId xmlns:p14="http://schemas.microsoft.com/office/powerpoint/2010/main" val="7678659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0F455-A066-DF7D-39C4-EC1537F2D12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8D4E0A70-59C9-10A4-09A6-8D9EB528DB1B}"/>
              </a:ext>
            </a:extLst>
          </p:cNvPr>
          <p:cNvPicPr>
            <a:picLocks noChangeAspect="1"/>
          </p:cNvPicPr>
          <p:nvPr/>
        </p:nvPicPr>
        <p:blipFill>
          <a:blip r:embed="rId2"/>
          <a:stretch>
            <a:fillRect/>
          </a:stretch>
        </p:blipFill>
        <p:spPr>
          <a:xfrm>
            <a:off x="6721767" y="3492392"/>
            <a:ext cx="5494672" cy="3296803"/>
          </a:xfrm>
          <a:prstGeom prst="rect">
            <a:avLst/>
          </a:prstGeom>
        </p:spPr>
      </p:pic>
      <p:sp>
        <p:nvSpPr>
          <p:cNvPr id="2" name="Slide Number Placeholder 1">
            <a:extLst>
              <a:ext uri="{FF2B5EF4-FFF2-40B4-BE49-F238E27FC236}">
                <a16:creationId xmlns:a16="http://schemas.microsoft.com/office/drawing/2014/main" id="{B8A160EC-AED5-D665-DA91-37D93E902CE5}"/>
              </a:ext>
            </a:extLst>
          </p:cNvPr>
          <p:cNvSpPr>
            <a:spLocks noGrp="1"/>
          </p:cNvSpPr>
          <p:nvPr>
            <p:ph type="sldNum" sz="quarter" idx="4"/>
          </p:nvPr>
        </p:nvSpPr>
        <p:spPr/>
        <p:txBody>
          <a:bodyPr/>
          <a:lstStyle/>
          <a:p>
            <a:pPr>
              <a:defRPr/>
            </a:pPr>
            <a:fld id="{611C2F03-9E95-40C9-A99F-3C4F7EE8CF2A}" type="slidenum">
              <a:rPr lang="en-GB" noProof="0" smtClean="0"/>
              <a:pPr>
                <a:defRPr/>
              </a:pPr>
              <a:t>42</a:t>
            </a:fld>
            <a:endParaRPr lang="en-GB" noProof="0" dirty="0"/>
          </a:p>
        </p:txBody>
      </p:sp>
      <p:sp>
        <p:nvSpPr>
          <p:cNvPr id="4" name="TextBox 3">
            <a:extLst>
              <a:ext uri="{FF2B5EF4-FFF2-40B4-BE49-F238E27FC236}">
                <a16:creationId xmlns:a16="http://schemas.microsoft.com/office/drawing/2014/main" id="{0D97854B-3098-0CD8-57BC-181CFA46F773}"/>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Flavour reconstruction / tagging — eldorado for modern ML</a:t>
            </a:r>
            <a:endParaRPr lang="en-GB" sz="2800" noProof="0" dirty="0">
              <a:solidFill>
                <a:srgbClr val="0D7FBF"/>
              </a:solidFill>
              <a:latin typeface="Helvetica Light" pitchFamily="2" charset="0"/>
              <a:ea typeface="Trebuchet MS" pitchFamily="-84" charset="0"/>
              <a:cs typeface="Helvetica Light"/>
            </a:endParaRPr>
          </a:p>
        </p:txBody>
      </p:sp>
      <p:pic>
        <p:nvPicPr>
          <p:cNvPr id="8" name="Picture 7">
            <a:extLst>
              <a:ext uri="{FF2B5EF4-FFF2-40B4-BE49-F238E27FC236}">
                <a16:creationId xmlns:a16="http://schemas.microsoft.com/office/drawing/2014/main" id="{568D1D67-B8DA-70D3-4895-1F86CA8329DD}"/>
              </a:ext>
            </a:extLst>
          </p:cNvPr>
          <p:cNvPicPr>
            <a:picLocks noChangeAspect="1"/>
          </p:cNvPicPr>
          <p:nvPr/>
        </p:nvPicPr>
        <p:blipFill>
          <a:blip r:embed="rId3">
            <a:alphaModFix/>
          </a:blip>
          <a:stretch>
            <a:fillRect/>
          </a:stretch>
        </p:blipFill>
        <p:spPr>
          <a:xfrm>
            <a:off x="625979" y="2076157"/>
            <a:ext cx="5873691" cy="3296803"/>
          </a:xfrm>
          <a:prstGeom prst="rect">
            <a:avLst/>
          </a:prstGeom>
        </p:spPr>
      </p:pic>
      <p:sp>
        <p:nvSpPr>
          <p:cNvPr id="14" name="TextBox 13">
            <a:extLst>
              <a:ext uri="{FF2B5EF4-FFF2-40B4-BE49-F238E27FC236}">
                <a16:creationId xmlns:a16="http://schemas.microsoft.com/office/drawing/2014/main" id="{4CBB951B-AE7B-FF53-1097-C62359EA722A}"/>
              </a:ext>
            </a:extLst>
          </p:cNvPr>
          <p:cNvSpPr txBox="1"/>
          <p:nvPr/>
        </p:nvSpPr>
        <p:spPr>
          <a:xfrm>
            <a:off x="4546623" y="1928695"/>
            <a:ext cx="1388601" cy="187284"/>
          </a:xfrm>
          <a:prstGeom prst="rect">
            <a:avLst/>
          </a:prstGeom>
          <a:noFill/>
        </p:spPr>
        <p:txBody>
          <a:bodyPr wrap="none" rtlCol="0">
            <a:spAutoFit/>
          </a:bodyPr>
          <a:lstStyle/>
          <a:p>
            <a:pPr marL="0" algn="r">
              <a:spcBef>
                <a:spcPts val="3000"/>
              </a:spcBef>
            </a:pPr>
            <a:r>
              <a:rPr lang="en-GB" sz="900" noProof="0" dirty="0">
                <a:solidFill>
                  <a:prstClr val="black"/>
                </a:solidFill>
                <a:latin typeface="Helvetica Light" charset="0"/>
                <a:ea typeface="Helvetica Light" charset="0"/>
                <a:cs typeface="Helvetica Light" charset="0"/>
                <a:sym typeface="Wingdings" pitchFamily="2" charset="2"/>
                <a:hlinkClick r:id="rId4"/>
              </a:rPr>
              <a:t>Public plots</a:t>
            </a:r>
            <a:r>
              <a:rPr lang="en-GB" sz="900" noProof="0" dirty="0">
                <a:solidFill>
                  <a:prstClr val="black"/>
                </a:solidFill>
                <a:latin typeface="Helvetica Light" charset="0"/>
                <a:ea typeface="Helvetica Light" charset="0"/>
                <a:cs typeface="Helvetica Light" charset="0"/>
                <a:sym typeface="Wingdings" pitchFamily="2" charset="2"/>
              </a:rPr>
              <a:t>, </a:t>
            </a:r>
            <a:r>
              <a:rPr lang="en-GB" sz="900" noProof="0" dirty="0">
                <a:solidFill>
                  <a:prstClr val="black"/>
                </a:solidFill>
                <a:latin typeface="Helvetica Light" charset="0"/>
                <a:ea typeface="Helvetica Light" charset="0"/>
                <a:cs typeface="Helvetica Light" charset="0"/>
                <a:sym typeface="Wingdings" pitchFamily="2" charset="2"/>
                <a:hlinkClick r:id="rId5"/>
              </a:rPr>
              <a:t>arXiv:2505.19689</a:t>
            </a:r>
            <a:endParaRPr lang="en-GB" sz="900" noProof="0" dirty="0">
              <a:solidFill>
                <a:prstClr val="black"/>
              </a:solidFill>
              <a:latin typeface="Helvetica Light" charset="0"/>
              <a:ea typeface="Helvetica Light" charset="0"/>
              <a:cs typeface="Helvetica Light" charset="0"/>
              <a:sym typeface="Wingdings" pitchFamily="2" charset="2"/>
            </a:endParaRPr>
          </a:p>
        </p:txBody>
      </p:sp>
      <p:sp>
        <p:nvSpPr>
          <p:cNvPr id="22" name="TextBox 21">
            <a:extLst>
              <a:ext uri="{FF2B5EF4-FFF2-40B4-BE49-F238E27FC236}">
                <a16:creationId xmlns:a16="http://schemas.microsoft.com/office/drawing/2014/main" id="{42208F6E-1967-7060-6C78-DE61B9734E63}"/>
              </a:ext>
            </a:extLst>
          </p:cNvPr>
          <p:cNvSpPr txBox="1"/>
          <p:nvPr/>
        </p:nvSpPr>
        <p:spPr>
          <a:xfrm>
            <a:off x="625850" y="1079444"/>
            <a:ext cx="5962719"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600" noProof="0" dirty="0">
                <a:latin typeface="Helvetica" pitchFamily="2" charset="0"/>
                <a:ea typeface="Helvetica Light" charset="0"/>
                <a:cs typeface="Helvetica Light" charset="0"/>
                <a:sym typeface="Wingdings" pitchFamily="2" charset="2"/>
              </a:rPr>
              <a:t>Impressive flavour tagging and further ML based performance and analysis improvements enhance physics reach</a:t>
            </a:r>
            <a:endParaRPr kumimoji="0" lang="en-GB" sz="1000" b="0" i="0" u="none" strike="noStrike" kern="1200" cap="none" spc="0" normalizeH="0" baseline="0" noProof="0" dirty="0">
              <a:ln>
                <a:noFill/>
              </a:ln>
              <a:effectLst/>
              <a:uLnTx/>
              <a:uFillTx/>
              <a:latin typeface="Calibri"/>
              <a:ea typeface="+mn-ea"/>
              <a:cs typeface="+mn-cs"/>
            </a:endParaRPr>
          </a:p>
        </p:txBody>
      </p:sp>
      <p:sp>
        <p:nvSpPr>
          <p:cNvPr id="3" name="TextBox 2">
            <a:extLst>
              <a:ext uri="{FF2B5EF4-FFF2-40B4-BE49-F238E27FC236}">
                <a16:creationId xmlns:a16="http://schemas.microsoft.com/office/drawing/2014/main" id="{0C636CDD-D1B9-FDBA-C45F-010809248EDF}"/>
              </a:ext>
            </a:extLst>
          </p:cNvPr>
          <p:cNvSpPr txBox="1"/>
          <p:nvPr/>
        </p:nvSpPr>
        <p:spPr>
          <a:xfrm>
            <a:off x="625850" y="5584646"/>
            <a:ext cx="5962719" cy="707886"/>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600" noProof="0" dirty="0">
                <a:solidFill>
                  <a:schemeClr val="tx1">
                    <a:lumMod val="75000"/>
                    <a:lumOff val="25000"/>
                  </a:schemeClr>
                </a:solidFill>
                <a:latin typeface="Helvetica" pitchFamily="2" charset="0"/>
                <a:ea typeface="Helvetica Light" charset="0"/>
                <a:cs typeface="Helvetica Light" charset="0"/>
                <a:sym typeface="Wingdings" pitchFamily="2" charset="2"/>
              </a:rPr>
              <a:t>Scaling behaviour of transformers — </a:t>
            </a:r>
            <a:r>
              <a:rPr lang="en-GB" sz="1600" noProof="0" dirty="0">
                <a:solidFill>
                  <a:srgbClr val="E40000"/>
                </a:solidFill>
                <a:latin typeface="Helvetica" pitchFamily="2" charset="0"/>
                <a:ea typeface="Helvetica Light" charset="0"/>
                <a:cs typeface="Helvetica Light" charset="0"/>
                <a:sym typeface="Wingdings" pitchFamily="2" charset="2"/>
              </a:rPr>
              <a:t>how far can it go?</a:t>
            </a:r>
          </a:p>
          <a:p>
            <a:pPr marL="0" marR="0" lvl="0" indent="0" defTabSz="914400" rtl="0" eaLnBrk="1" fontAlgn="auto" latinLnBrk="0" hangingPunct="1">
              <a:lnSpc>
                <a:spcPct val="100000"/>
              </a:lnSpc>
              <a:spcBef>
                <a:spcPts val="1200"/>
              </a:spcBef>
              <a:spcAft>
                <a:spcPts val="0"/>
              </a:spcAft>
              <a:buClrTx/>
              <a:buSzTx/>
              <a:buFontTx/>
              <a:buNone/>
              <a:tabLst/>
              <a:defRPr/>
            </a:pPr>
            <a:r>
              <a:rPr lang="en-GB" sz="1400" noProof="0" dirty="0">
                <a:solidFill>
                  <a:schemeClr val="tx1">
                    <a:lumMod val="75000"/>
                    <a:lumOff val="25000"/>
                  </a:schemeClr>
                </a:solidFill>
                <a:latin typeface="Helvetica" pitchFamily="2" charset="0"/>
                <a:ea typeface="Helvetica Light" charset="0"/>
                <a:cs typeface="Helvetica Light" charset="0"/>
                <a:sym typeface="Wingdings" pitchFamily="2" charset="2"/>
              </a:rPr>
              <a:t>Expect further gains as training data and model sizes increase</a:t>
            </a:r>
            <a:endParaRPr kumimoji="0" lang="en-GB" sz="900" b="0" i="0" u="none" strike="noStrike" kern="1200" cap="none" spc="0" normalizeH="0" baseline="0" noProof="0" dirty="0">
              <a:ln>
                <a:noFill/>
              </a:ln>
              <a:solidFill>
                <a:schemeClr val="tx1">
                  <a:lumMod val="75000"/>
                  <a:lumOff val="25000"/>
                </a:scheme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D298580-6469-A913-64B1-4A87B1758E28}"/>
              </a:ext>
            </a:extLst>
          </p:cNvPr>
          <p:cNvSpPr txBox="1"/>
          <p:nvPr/>
        </p:nvSpPr>
        <p:spPr>
          <a:xfrm>
            <a:off x="10525259" y="1125787"/>
            <a:ext cx="1511953" cy="230832"/>
          </a:xfrm>
          <a:prstGeom prst="rect">
            <a:avLst/>
          </a:prstGeom>
          <a:noFill/>
        </p:spPr>
        <p:txBody>
          <a:bodyPr wrap="none" rtlCol="0">
            <a:spAutoFit/>
          </a:bodyPr>
          <a:lstStyle/>
          <a:p>
            <a:pPr marL="0" algn="r">
              <a:spcBef>
                <a:spcPts val="3000"/>
              </a:spcBef>
            </a:pPr>
            <a:r>
              <a:rPr lang="en-GB" sz="900" noProof="0" dirty="0">
                <a:solidFill>
                  <a:prstClr val="black"/>
                </a:solidFill>
                <a:latin typeface="Helvetica Light" charset="0"/>
                <a:ea typeface="Helvetica Light" charset="0"/>
                <a:cs typeface="Helvetica Light" charset="0"/>
                <a:sym typeface="Wingdings" pitchFamily="2" charset="2"/>
                <a:hlinkClick r:id="rId6"/>
              </a:rPr>
              <a:t>ATL-SOFT-PUB-2026-002</a:t>
            </a:r>
            <a:endParaRPr lang="en-GB" sz="900" noProof="0" dirty="0">
              <a:solidFill>
                <a:prstClr val="black"/>
              </a:solidFill>
              <a:latin typeface="Helvetica Light" charset="0"/>
              <a:ea typeface="Helvetica Light" charset="0"/>
              <a:cs typeface="Helvetica Light" charset="0"/>
              <a:sym typeface="Wingdings" pitchFamily="2" charset="2"/>
            </a:endParaRPr>
          </a:p>
        </p:txBody>
      </p:sp>
      <p:sp>
        <p:nvSpPr>
          <p:cNvPr id="7" name="TextBox 6">
            <a:extLst>
              <a:ext uri="{FF2B5EF4-FFF2-40B4-BE49-F238E27FC236}">
                <a16:creationId xmlns:a16="http://schemas.microsoft.com/office/drawing/2014/main" id="{CC15D229-C0B8-BB31-B353-1B6517CFE656}"/>
              </a:ext>
            </a:extLst>
          </p:cNvPr>
          <p:cNvSpPr txBox="1"/>
          <p:nvPr/>
        </p:nvSpPr>
        <p:spPr>
          <a:xfrm>
            <a:off x="6927275" y="1475000"/>
            <a:ext cx="5015350" cy="1815882"/>
          </a:xfrm>
          <a:prstGeom prst="rect">
            <a:avLst/>
          </a:prstGeom>
          <a:noFill/>
        </p:spPr>
        <p:txBody>
          <a:bodyPr wrap="square">
            <a:spAutoFit/>
          </a:bodyPr>
          <a:lstStyle/>
          <a:p>
            <a:r>
              <a:rPr lang="en-GB" sz="1400" b="0" i="0" u="none" strike="noStrike" noProof="0" dirty="0">
                <a:solidFill>
                  <a:srgbClr val="000000"/>
                </a:solidFill>
                <a:effectLst/>
                <a:latin typeface="Helvetica" pitchFamily="2" charset="0"/>
              </a:rPr>
              <a:t>Large language models (LLMs) have demonstrated that scaling, driven by compute, can yield dramatic improvements in performance, with current state-of-the-art systems reaching up to one trillion parameters. In contrast, state-of-the-art jet flavour classifiers in HEP remain in the tens of millions of parameters. Scaling laws offer a framework for predicting how much HEP models benefit from systematic increases in capacity and training data. </a:t>
            </a:r>
            <a:endParaRPr lang="en-GB" sz="1400" noProof="0" dirty="0">
              <a:latin typeface="Helvetica" pitchFamily="2" charset="0"/>
            </a:endParaRPr>
          </a:p>
        </p:txBody>
      </p:sp>
      <p:sp>
        <p:nvSpPr>
          <p:cNvPr id="9" name="Rounded Rectangle 8">
            <a:extLst>
              <a:ext uri="{FF2B5EF4-FFF2-40B4-BE49-F238E27FC236}">
                <a16:creationId xmlns:a16="http://schemas.microsoft.com/office/drawing/2014/main" id="{C2D1E5FE-6289-9491-B0F6-530D6BF5A078}"/>
              </a:ext>
            </a:extLst>
          </p:cNvPr>
          <p:cNvSpPr/>
          <p:nvPr/>
        </p:nvSpPr>
        <p:spPr>
          <a:xfrm>
            <a:off x="6810666" y="1384329"/>
            <a:ext cx="5131959" cy="2024933"/>
          </a:xfrm>
          <a:prstGeom prst="roundRect">
            <a:avLst>
              <a:gd name="adj" fmla="val 2556"/>
            </a:avLst>
          </a:prstGeom>
          <a:ln>
            <a:solidFill>
              <a:schemeClr val="tx1">
                <a:lumMod val="75000"/>
                <a:lumOff val="25000"/>
              </a:schemeClr>
            </a:solidFill>
          </a:ln>
        </p:spPr>
        <p:txBody>
          <a:bodyPr wrap="square" rtlCol="0" anchor="ctr">
            <a:spAutoFit/>
          </a:bodyPr>
          <a:lstStyle/>
          <a:p>
            <a:pPr algn="l"/>
            <a:endParaRPr lang="en-GB" sz="1600" noProof="0" dirty="0">
              <a:latin typeface="Helvetica" pitchFamily="2" charset="0"/>
            </a:endParaRPr>
          </a:p>
        </p:txBody>
      </p:sp>
    </p:spTree>
    <p:extLst>
      <p:ext uri="{BB962C8B-B14F-4D97-AF65-F5344CB8AC3E}">
        <p14:creationId xmlns:p14="http://schemas.microsoft.com/office/powerpoint/2010/main" val="22133564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C9D08-4B87-99C6-F8FB-40FF6BB9EA58}"/>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CC0696B7-1265-408F-EE72-927D758CA251}"/>
              </a:ext>
            </a:extLst>
          </p:cNvPr>
          <p:cNvGrpSpPr>
            <a:grpSpLocks noChangeAspect="1"/>
          </p:cNvGrpSpPr>
          <p:nvPr/>
        </p:nvGrpSpPr>
        <p:grpSpPr>
          <a:xfrm>
            <a:off x="545514" y="1653870"/>
            <a:ext cx="5204229" cy="4967203"/>
            <a:chOff x="572654" y="1764622"/>
            <a:chExt cx="4727551" cy="4512235"/>
          </a:xfrm>
        </p:grpSpPr>
        <p:pic>
          <p:nvPicPr>
            <p:cNvPr id="24" name="Picture 23">
              <a:extLst>
                <a:ext uri="{FF2B5EF4-FFF2-40B4-BE49-F238E27FC236}">
                  <a16:creationId xmlns:a16="http://schemas.microsoft.com/office/drawing/2014/main" id="{D99768EC-7330-5FDE-B051-59D9D4E64E5E}"/>
                </a:ext>
              </a:extLst>
            </p:cNvPr>
            <p:cNvPicPr>
              <a:picLocks noChangeAspect="1"/>
            </p:cNvPicPr>
            <p:nvPr/>
          </p:nvPicPr>
          <p:blipFill>
            <a:blip r:embed="rId2">
              <a:alphaModFix/>
            </a:blip>
            <a:srcRect t="1" b="38173"/>
            <a:stretch>
              <a:fillRect/>
            </a:stretch>
          </p:blipFill>
          <p:spPr>
            <a:xfrm>
              <a:off x="572654" y="1764622"/>
              <a:ext cx="4725487" cy="3452837"/>
            </a:xfrm>
            <a:prstGeom prst="rect">
              <a:avLst/>
            </a:prstGeom>
          </p:spPr>
        </p:pic>
        <p:grpSp>
          <p:nvGrpSpPr>
            <p:cNvPr id="25" name="Group 24">
              <a:extLst>
                <a:ext uri="{FF2B5EF4-FFF2-40B4-BE49-F238E27FC236}">
                  <a16:creationId xmlns:a16="http://schemas.microsoft.com/office/drawing/2014/main" id="{DBF4C668-2D33-1086-A9B7-28494F0AA447}"/>
                </a:ext>
              </a:extLst>
            </p:cNvPr>
            <p:cNvGrpSpPr/>
            <p:nvPr/>
          </p:nvGrpSpPr>
          <p:grpSpPr>
            <a:xfrm>
              <a:off x="574718" y="5002306"/>
              <a:ext cx="4725487" cy="1274552"/>
              <a:chOff x="574718" y="5002306"/>
              <a:chExt cx="4725487" cy="1274552"/>
            </a:xfrm>
          </p:grpSpPr>
          <p:sp>
            <p:nvSpPr>
              <p:cNvPr id="26" name="Rectangle 25">
                <a:extLst>
                  <a:ext uri="{FF2B5EF4-FFF2-40B4-BE49-F238E27FC236}">
                    <a16:creationId xmlns:a16="http://schemas.microsoft.com/office/drawing/2014/main" id="{732CEF66-CF56-A7E0-BA2D-731FDAC37309}"/>
                  </a:ext>
                </a:extLst>
              </p:cNvPr>
              <p:cNvSpPr/>
              <p:nvPr/>
            </p:nvSpPr>
            <p:spPr>
              <a:xfrm>
                <a:off x="726141" y="5002306"/>
                <a:ext cx="403412" cy="242047"/>
              </a:xfrm>
              <a:prstGeom prst="rect">
                <a:avLst/>
              </a:prstGeom>
              <a:solidFill>
                <a:schemeClr val="bg1"/>
              </a:solidFill>
            </p:spPr>
            <p:txBody>
              <a:bodyPr wrap="none" rtlCol="0" anchor="ctr">
                <a:spAutoFit/>
              </a:bodyPr>
              <a:lstStyle/>
              <a:p>
                <a:pPr algn="l"/>
                <a:endParaRPr lang="en-GB" sz="1600" noProof="0" dirty="0">
                  <a:latin typeface="Helvetica" pitchFamily="2" charset="0"/>
                </a:endParaRPr>
              </a:p>
            </p:txBody>
          </p:sp>
          <p:pic>
            <p:nvPicPr>
              <p:cNvPr id="27" name="Picture 26">
                <a:extLst>
                  <a:ext uri="{FF2B5EF4-FFF2-40B4-BE49-F238E27FC236}">
                    <a16:creationId xmlns:a16="http://schemas.microsoft.com/office/drawing/2014/main" id="{FACEE8D4-051B-FD4B-4588-0A7DFB27B51F}"/>
                  </a:ext>
                </a:extLst>
              </p:cNvPr>
              <p:cNvPicPr>
                <a:picLocks noChangeAspect="1"/>
              </p:cNvPicPr>
              <p:nvPr/>
            </p:nvPicPr>
            <p:blipFill>
              <a:blip r:embed="rId2">
                <a:alphaModFix/>
              </a:blip>
              <a:srcRect t="63995" b="23004"/>
              <a:stretch>
                <a:fillRect/>
              </a:stretch>
            </p:blipFill>
            <p:spPr>
              <a:xfrm>
                <a:off x="574718" y="5163670"/>
                <a:ext cx="4725487" cy="726141"/>
              </a:xfrm>
              <a:prstGeom prst="rect">
                <a:avLst/>
              </a:prstGeom>
            </p:spPr>
          </p:pic>
          <p:pic>
            <p:nvPicPr>
              <p:cNvPr id="28" name="Picture 27">
                <a:extLst>
                  <a:ext uri="{FF2B5EF4-FFF2-40B4-BE49-F238E27FC236}">
                    <a16:creationId xmlns:a16="http://schemas.microsoft.com/office/drawing/2014/main" id="{88567B34-7451-CEF0-7772-906D50B7B401}"/>
                  </a:ext>
                </a:extLst>
              </p:cNvPr>
              <p:cNvPicPr>
                <a:picLocks noChangeAspect="1"/>
              </p:cNvPicPr>
              <p:nvPr/>
            </p:nvPicPr>
            <p:blipFill>
              <a:blip r:embed="rId2">
                <a:alphaModFix/>
              </a:blip>
              <a:srcRect l="17477" t="89222" b="2162"/>
              <a:stretch>
                <a:fillRect/>
              </a:stretch>
            </p:blipFill>
            <p:spPr>
              <a:xfrm>
                <a:off x="1398494" y="5795683"/>
                <a:ext cx="3899647" cy="481175"/>
              </a:xfrm>
              <a:prstGeom prst="rect">
                <a:avLst/>
              </a:prstGeom>
            </p:spPr>
          </p:pic>
        </p:grpSp>
      </p:grpSp>
      <p:sp>
        <p:nvSpPr>
          <p:cNvPr id="2" name="Slide Number Placeholder 1">
            <a:extLst>
              <a:ext uri="{FF2B5EF4-FFF2-40B4-BE49-F238E27FC236}">
                <a16:creationId xmlns:a16="http://schemas.microsoft.com/office/drawing/2014/main" id="{9909236A-242E-96F3-6BB3-3CA5C37108BE}"/>
              </a:ext>
            </a:extLst>
          </p:cNvPr>
          <p:cNvSpPr>
            <a:spLocks noGrp="1"/>
          </p:cNvSpPr>
          <p:nvPr>
            <p:ph type="sldNum" sz="quarter" idx="4"/>
          </p:nvPr>
        </p:nvSpPr>
        <p:spPr/>
        <p:txBody>
          <a:bodyPr/>
          <a:lstStyle/>
          <a:p>
            <a:pPr>
              <a:defRPr/>
            </a:pPr>
            <a:fld id="{611C2F03-9E95-40C9-A99F-3C4F7EE8CF2A}" type="slidenum">
              <a:rPr lang="en-GB" noProof="0" smtClean="0"/>
              <a:pPr>
                <a:defRPr/>
              </a:pPr>
              <a:t>43</a:t>
            </a:fld>
            <a:endParaRPr lang="en-GB" noProof="0" dirty="0"/>
          </a:p>
        </p:txBody>
      </p:sp>
      <p:sp>
        <p:nvSpPr>
          <p:cNvPr id="3" name="TextBox 2">
            <a:extLst>
              <a:ext uri="{FF2B5EF4-FFF2-40B4-BE49-F238E27FC236}">
                <a16:creationId xmlns:a16="http://schemas.microsoft.com/office/drawing/2014/main" id="{5859944B-D8C5-5DA1-7E17-FC5786138717}"/>
              </a:ext>
            </a:extLst>
          </p:cNvPr>
          <p:cNvSpPr txBox="1"/>
          <p:nvPr/>
        </p:nvSpPr>
        <p:spPr>
          <a:xfrm>
            <a:off x="623284" y="1108786"/>
            <a:ext cx="11568716" cy="338554"/>
          </a:xfrm>
          <a:prstGeom prst="rect">
            <a:avLst/>
          </a:prstGeom>
          <a:noFill/>
        </p:spPr>
        <p:txBody>
          <a:bodyPr wrap="square" rtlCol="0">
            <a:spAutoFit/>
          </a:bodyPr>
          <a:lstStyle/>
          <a:p>
            <a:pPr>
              <a:spcBef>
                <a:spcPts val="1100"/>
              </a:spcBef>
            </a:pPr>
            <a:r>
              <a:rPr lang="en-GB" sz="1600" b="1" noProof="0" dirty="0">
                <a:solidFill>
                  <a:prstClr val="black"/>
                </a:solidFill>
                <a:latin typeface="Helvetica" pitchFamily="2" charset="0"/>
                <a:ea typeface="Helvetica Light" charset="0"/>
                <a:cs typeface="Helvetica Light" charset="0"/>
                <a:sym typeface="Wingdings" pitchFamily="2" charset="2"/>
              </a:rPr>
              <a:t>Missing p</a:t>
            </a:r>
            <a:r>
              <a:rPr lang="en-GB" sz="1600" b="1" baseline="-25000" noProof="0" dirty="0">
                <a:solidFill>
                  <a:prstClr val="black"/>
                </a:solidFill>
                <a:latin typeface="Helvetica" pitchFamily="2" charset="0"/>
                <a:ea typeface="Helvetica Light" charset="0"/>
                <a:cs typeface="Helvetica Light" charset="0"/>
                <a:sym typeface="Wingdings" pitchFamily="2" charset="2"/>
              </a:rPr>
              <a:t>T</a:t>
            </a:r>
            <a:r>
              <a:rPr lang="en-GB" sz="1600" noProof="0" dirty="0">
                <a:solidFill>
                  <a:prstClr val="black"/>
                </a:solidFill>
                <a:latin typeface="Helvetica" pitchFamily="2" charset="0"/>
                <a:ea typeface="Helvetica Light" charset="0"/>
                <a:cs typeface="Helvetica Light" charset="0"/>
                <a:sym typeface="Wingdings" pitchFamily="2" charset="2"/>
              </a:rPr>
              <a:t>: negative vector sum of momenta of all reconstructed objects and a “soft term” from isolated tracks / clusters</a:t>
            </a:r>
          </a:p>
        </p:txBody>
      </p:sp>
      <p:sp>
        <p:nvSpPr>
          <p:cNvPr id="4" name="TextBox 3">
            <a:extLst>
              <a:ext uri="{FF2B5EF4-FFF2-40B4-BE49-F238E27FC236}">
                <a16:creationId xmlns:a16="http://schemas.microsoft.com/office/drawing/2014/main" id="{6F2A943C-4601-3DC7-F134-15B5F58E88C2}"/>
              </a:ext>
            </a:extLst>
          </p:cNvPr>
          <p:cNvSpPr txBox="1"/>
          <p:nvPr/>
        </p:nvSpPr>
        <p:spPr>
          <a:xfrm>
            <a:off x="214938" y="264651"/>
            <a:ext cx="11735762"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Precision objects enable precision measurements — Missing p</a:t>
            </a:r>
            <a:r>
              <a:rPr lang="en-GB" sz="2800" b="1" baseline="-25000" noProof="0" dirty="0">
                <a:solidFill>
                  <a:srgbClr val="0D7FBF"/>
                </a:solidFill>
                <a:latin typeface="Helvetica" pitchFamily="2" charset="0"/>
                <a:ea typeface="Trebuchet MS" pitchFamily="-84" charset="0"/>
                <a:cs typeface="Helvetica Light"/>
              </a:rPr>
              <a:t>T</a:t>
            </a:r>
            <a:endParaRPr lang="en-GB" sz="2800" baseline="-25000" noProof="0" dirty="0">
              <a:solidFill>
                <a:srgbClr val="0D7FBF"/>
              </a:solidFill>
              <a:latin typeface="Helvetica Light" pitchFamily="2" charset="0"/>
              <a:ea typeface="Trebuchet MS" pitchFamily="-84" charset="0"/>
              <a:cs typeface="Helvetica Light"/>
            </a:endParaRPr>
          </a:p>
        </p:txBody>
      </p:sp>
      <p:sp>
        <p:nvSpPr>
          <p:cNvPr id="8" name="TextBox 7">
            <a:extLst>
              <a:ext uri="{FF2B5EF4-FFF2-40B4-BE49-F238E27FC236}">
                <a16:creationId xmlns:a16="http://schemas.microsoft.com/office/drawing/2014/main" id="{BBD874BD-AB02-E000-A21A-A2F33550326D}"/>
              </a:ext>
            </a:extLst>
          </p:cNvPr>
          <p:cNvSpPr txBox="1"/>
          <p:nvPr/>
        </p:nvSpPr>
        <p:spPr>
          <a:xfrm>
            <a:off x="623283" y="1613148"/>
            <a:ext cx="8334734"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400" noProof="0" dirty="0">
                <a:solidFill>
                  <a:srgbClr val="0070C0"/>
                </a:solidFill>
                <a:latin typeface="Helvetica" pitchFamily="2" charset="0"/>
                <a:ea typeface="Helvetica Light" charset="0"/>
                <a:cs typeface="Helvetica Light" charset="0"/>
                <a:sym typeface="Wingdings" pitchFamily="2" charset="2"/>
              </a:rPr>
              <a:t>Precise missing p</a:t>
            </a:r>
            <a:r>
              <a:rPr lang="en-GB" sz="1400" baseline="-25000" noProof="0" dirty="0">
                <a:solidFill>
                  <a:srgbClr val="0070C0"/>
                </a:solidFill>
                <a:latin typeface="Helvetica" pitchFamily="2" charset="0"/>
                <a:ea typeface="Helvetica Light" charset="0"/>
                <a:cs typeface="Helvetica Light" charset="0"/>
                <a:sym typeface="Wingdings" pitchFamily="2" charset="2"/>
              </a:rPr>
              <a:t>T</a:t>
            </a:r>
            <a:r>
              <a:rPr lang="en-GB" sz="1400" noProof="0" dirty="0">
                <a:solidFill>
                  <a:srgbClr val="0070C0"/>
                </a:solidFill>
                <a:latin typeface="Helvetica" pitchFamily="2" charset="0"/>
                <a:ea typeface="Helvetica Light" charset="0"/>
                <a:cs typeface="Helvetica Light" charset="0"/>
                <a:sym typeface="Wingdings" pitchFamily="2" charset="2"/>
              </a:rPr>
              <a:t> reconstruction allows to detect invisible particles</a:t>
            </a:r>
            <a:endParaRPr kumimoji="0" lang="en-GB" sz="900" b="0" i="0" u="none" strike="noStrike" kern="1200" cap="none" spc="0" normalizeH="0" baseline="0" noProof="0" dirty="0">
              <a:ln>
                <a:noFill/>
              </a:ln>
              <a:solidFill>
                <a:srgbClr val="0070C0"/>
              </a:solidFill>
              <a:effectLst/>
              <a:uLnTx/>
              <a:uFillTx/>
              <a:latin typeface="Calibri"/>
              <a:ea typeface="+mn-ea"/>
              <a:cs typeface="+mn-cs"/>
            </a:endParaRPr>
          </a:p>
        </p:txBody>
      </p:sp>
      <p:sp>
        <p:nvSpPr>
          <p:cNvPr id="29" name="TextBox 28">
            <a:extLst>
              <a:ext uri="{FF2B5EF4-FFF2-40B4-BE49-F238E27FC236}">
                <a16:creationId xmlns:a16="http://schemas.microsoft.com/office/drawing/2014/main" id="{4BAF61FD-EB25-2292-3804-6D5F00160A99}"/>
              </a:ext>
            </a:extLst>
          </p:cNvPr>
          <p:cNvSpPr txBox="1"/>
          <p:nvPr/>
        </p:nvSpPr>
        <p:spPr>
          <a:xfrm>
            <a:off x="1789566" y="2167146"/>
            <a:ext cx="1811481" cy="230832"/>
          </a:xfrm>
          <a:prstGeom prst="rect">
            <a:avLst/>
          </a:prstGeom>
          <a:noFill/>
        </p:spPr>
        <p:txBody>
          <a:bodyPr wrap="square">
            <a:spAutoFit/>
          </a:bodyPr>
          <a:lstStyle/>
          <a:p>
            <a:pPr marL="0" marR="0" lvl="0" indent="0" defTabSz="914400" rtl="0" eaLnBrk="1" fontAlgn="auto" latinLnBrk="0" hangingPunct="1">
              <a:lnSpc>
                <a:spcPct val="100000"/>
              </a:lnSpc>
              <a:spcBef>
                <a:spcPts val="300"/>
              </a:spcBef>
              <a:spcAft>
                <a:spcPts val="0"/>
              </a:spcAft>
              <a:buClrTx/>
              <a:buSzTx/>
              <a:buFontTx/>
              <a:buNone/>
              <a:tabLst/>
              <a:defRPr/>
            </a:pPr>
            <a:r>
              <a:rPr kumimoji="0" lang="en-GB" sz="9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hlinkClick r:id="rId3"/>
              </a:rPr>
              <a:t>arXiv:2107.13021</a:t>
            </a:r>
            <a:endParaRPr kumimoji="0" lang="en-GB" sz="9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Helvetica Light" charset="0"/>
              <a:cs typeface="Helvetica Light" charset="0"/>
              <a:sym typeface="Wingdings" pitchFamily="2" charset="2"/>
            </a:endParaRPr>
          </a:p>
        </p:txBody>
      </p:sp>
      <p:pic>
        <p:nvPicPr>
          <p:cNvPr id="30" name="Picture 29">
            <a:extLst>
              <a:ext uri="{FF2B5EF4-FFF2-40B4-BE49-F238E27FC236}">
                <a16:creationId xmlns:a16="http://schemas.microsoft.com/office/drawing/2014/main" id="{69550017-0B0E-FD70-8D18-50DE54E2EDFC}"/>
              </a:ext>
            </a:extLst>
          </p:cNvPr>
          <p:cNvPicPr>
            <a:picLocks noChangeAspect="1"/>
          </p:cNvPicPr>
          <p:nvPr/>
        </p:nvPicPr>
        <p:blipFill>
          <a:blip r:embed="rId4">
            <a:alphaModFix/>
            <a:extLst>
              <a:ext uri="{BEBA8EAE-BF5A-486C-A8C5-ECC9F3942E4B}">
                <a14:imgProps xmlns:a14="http://schemas.microsoft.com/office/drawing/2010/main">
                  <a14:imgLayer r:embed="rId5">
                    <a14:imgEffect>
                      <a14:saturation sat="40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5897879" y="2371105"/>
            <a:ext cx="5592677" cy="3692033"/>
          </a:xfrm>
          <a:prstGeom prst="rect">
            <a:avLst/>
          </a:prstGeom>
        </p:spPr>
      </p:pic>
      <p:sp>
        <p:nvSpPr>
          <p:cNvPr id="31" name="TextBox 30">
            <a:extLst>
              <a:ext uri="{FF2B5EF4-FFF2-40B4-BE49-F238E27FC236}">
                <a16:creationId xmlns:a16="http://schemas.microsoft.com/office/drawing/2014/main" id="{FFEBF6A3-AFE0-113D-3B87-C2972ED30147}"/>
              </a:ext>
            </a:extLst>
          </p:cNvPr>
          <p:cNvSpPr txBox="1"/>
          <p:nvPr/>
        </p:nvSpPr>
        <p:spPr>
          <a:xfrm>
            <a:off x="5800247" y="6047658"/>
            <a:ext cx="1744388" cy="261610"/>
          </a:xfrm>
          <a:prstGeom prst="rect">
            <a:avLst/>
          </a:prstGeom>
          <a:noFill/>
        </p:spPr>
        <p:txBody>
          <a:bodyPr wrap="none" rtlCol="0">
            <a:spAutoFit/>
          </a:bodyPr>
          <a:lstStyle/>
          <a:p>
            <a:pPr marL="0" algn="l">
              <a:spcBef>
                <a:spcPts val="3000"/>
              </a:spcBef>
            </a:pPr>
            <a:r>
              <a:rPr lang="en-GB" sz="11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Monojet candidate event</a:t>
            </a:r>
          </a:p>
        </p:txBody>
      </p:sp>
    </p:spTree>
    <p:extLst>
      <p:ext uri="{BB962C8B-B14F-4D97-AF65-F5344CB8AC3E}">
        <p14:creationId xmlns:p14="http://schemas.microsoft.com/office/powerpoint/2010/main" val="30496044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678FF-166F-32D3-695A-2EEE12A2AD9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0D625B0-C314-3A7B-5D3F-FEB64BB13DF5}"/>
              </a:ext>
            </a:extLst>
          </p:cNvPr>
          <p:cNvSpPr/>
          <p:nvPr/>
        </p:nvSpPr>
        <p:spPr>
          <a:xfrm>
            <a:off x="0" y="-1"/>
            <a:ext cx="12192000" cy="6910923"/>
          </a:xfrm>
          <a:prstGeom prst="rect">
            <a:avLst/>
          </a:prstGeom>
          <a:solidFill>
            <a:srgbClr val="002A41"/>
          </a:solidFill>
          <a:ln>
            <a:solidFill>
              <a:schemeClr val="tx1"/>
            </a:solidFill>
          </a:ln>
        </p:spPr>
        <p:txBody>
          <a:bodyPr wrap="square" rtlCol="0" anchor="ctr">
            <a:spAutoFit/>
          </a:bodyPr>
          <a:lstStyle/>
          <a:p>
            <a:pPr algn="ctr"/>
            <a:endParaRPr lang="en-GB" sz="1600" noProof="0" dirty="0">
              <a:latin typeface="Helvetica Light" charset="0"/>
              <a:ea typeface="Helvetica Light" charset="0"/>
              <a:cs typeface="Helvetica Light" charset="0"/>
            </a:endParaRPr>
          </a:p>
        </p:txBody>
      </p:sp>
      <p:sp>
        <p:nvSpPr>
          <p:cNvPr id="2" name="Slide Number Placeholder 1">
            <a:extLst>
              <a:ext uri="{FF2B5EF4-FFF2-40B4-BE49-F238E27FC236}">
                <a16:creationId xmlns:a16="http://schemas.microsoft.com/office/drawing/2014/main" id="{B4C8CCE9-7E90-0BD7-D2F1-A4275CFFD507}"/>
              </a:ext>
            </a:extLst>
          </p:cNvPr>
          <p:cNvSpPr>
            <a:spLocks noGrp="1"/>
          </p:cNvSpPr>
          <p:nvPr>
            <p:ph type="sldNum" sz="quarter" idx="4"/>
          </p:nvPr>
        </p:nvSpPr>
        <p:spPr/>
        <p:txBody>
          <a:bodyPr/>
          <a:lstStyle/>
          <a:p>
            <a:pPr>
              <a:defRPr/>
            </a:pPr>
            <a:fld id="{611C2F03-9E95-40C9-A99F-3C4F7EE8CF2A}" type="slidenum">
              <a:rPr lang="en-GB" noProof="0" smtClean="0"/>
              <a:pPr>
                <a:defRPr/>
              </a:pPr>
              <a:t>44</a:t>
            </a:fld>
            <a:endParaRPr lang="en-GB" noProof="0" dirty="0"/>
          </a:p>
        </p:txBody>
      </p:sp>
      <p:sp>
        <p:nvSpPr>
          <p:cNvPr id="6" name="TextBox 5">
            <a:extLst>
              <a:ext uri="{FF2B5EF4-FFF2-40B4-BE49-F238E27FC236}">
                <a16:creationId xmlns:a16="http://schemas.microsoft.com/office/drawing/2014/main" id="{1CCA26EF-2B8C-2331-66C3-03F52287782F}"/>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chemeClr val="bg1"/>
                </a:solidFill>
                <a:latin typeface="Helvetica" pitchFamily="2" charset="0"/>
                <a:ea typeface="Trebuchet MS" pitchFamily="-84" charset="0"/>
                <a:cs typeface="Helvetica Light"/>
              </a:rPr>
              <a:t>Cross section, backgrounds, likelihood fits, systematic effects</a:t>
            </a:r>
            <a:endParaRPr lang="en-GB" sz="2800" noProof="0" dirty="0">
              <a:solidFill>
                <a:schemeClr val="bg1"/>
              </a:solidFill>
              <a:latin typeface="Helvetica Light" pitchFamily="2" charset="0"/>
              <a:ea typeface="Trebuchet MS" pitchFamily="-84" charset="0"/>
              <a:cs typeface="Helvetica Light"/>
            </a:endParaRPr>
          </a:p>
        </p:txBody>
      </p:sp>
      <p:pic>
        <p:nvPicPr>
          <p:cNvPr id="8" name="Picture 7">
            <a:extLst>
              <a:ext uri="{FF2B5EF4-FFF2-40B4-BE49-F238E27FC236}">
                <a16:creationId xmlns:a16="http://schemas.microsoft.com/office/drawing/2014/main" id="{7A3E0245-59AE-146E-4470-05BAD889AD78}"/>
              </a:ext>
            </a:extLst>
          </p:cNvPr>
          <p:cNvPicPr>
            <a:picLocks noChangeAspect="1"/>
          </p:cNvPicPr>
          <p:nvPr/>
        </p:nvPicPr>
        <p:blipFill>
          <a:blip r:embed="rId2"/>
          <a:stretch>
            <a:fillRect/>
          </a:stretch>
        </p:blipFill>
        <p:spPr>
          <a:xfrm>
            <a:off x="1375605" y="1052522"/>
            <a:ext cx="9025694" cy="5791488"/>
          </a:xfrm>
          <a:prstGeom prst="rect">
            <a:avLst/>
          </a:prstGeom>
        </p:spPr>
      </p:pic>
      <p:sp>
        <p:nvSpPr>
          <p:cNvPr id="5" name="TextBox 4">
            <a:extLst>
              <a:ext uri="{FF2B5EF4-FFF2-40B4-BE49-F238E27FC236}">
                <a16:creationId xmlns:a16="http://schemas.microsoft.com/office/drawing/2014/main" id="{C654F3EF-4340-2DE1-AB4F-FDA1C02AB8B8}"/>
              </a:ext>
            </a:extLst>
          </p:cNvPr>
          <p:cNvSpPr txBox="1"/>
          <p:nvPr/>
        </p:nvSpPr>
        <p:spPr>
          <a:xfrm>
            <a:off x="17636" y="6545798"/>
            <a:ext cx="2674764" cy="261610"/>
          </a:xfrm>
          <a:prstGeom prst="rect">
            <a:avLst/>
          </a:prstGeom>
          <a:noFill/>
        </p:spPr>
        <p:txBody>
          <a:bodyPr wrap="square" rtlCol="0">
            <a:spAutoFit/>
          </a:bodyPr>
          <a:lstStyle/>
          <a:p>
            <a:pPr>
              <a:spcBef>
                <a:spcPts val="3000"/>
              </a:spcBef>
            </a:pPr>
            <a:r>
              <a:rPr lang="en-GB" sz="1100" noProof="0" dirty="0">
                <a:solidFill>
                  <a:schemeClr val="bg1"/>
                </a:solidFill>
                <a:latin typeface="Helvetica" pitchFamily="2" charset="0"/>
                <a:ea typeface="Helvetica Light" charset="0"/>
                <a:cs typeface="Helvetica Light" charset="0"/>
                <a:sym typeface="Wingdings" pitchFamily="2" charset="2"/>
              </a:rPr>
              <a:t>A H →𝛾𝛾 candidate event in CMS</a:t>
            </a:r>
          </a:p>
        </p:txBody>
      </p:sp>
    </p:spTree>
    <p:extLst>
      <p:ext uri="{BB962C8B-B14F-4D97-AF65-F5344CB8AC3E}">
        <p14:creationId xmlns:p14="http://schemas.microsoft.com/office/powerpoint/2010/main" val="6568966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E84AA-B2BE-6F9F-8384-5F5EE257CF5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E98505-B119-5389-0EAA-220A67DDFD3B}"/>
              </a:ext>
            </a:extLst>
          </p:cNvPr>
          <p:cNvSpPr>
            <a:spLocks noGrp="1"/>
          </p:cNvSpPr>
          <p:nvPr>
            <p:ph type="sldNum" sz="quarter" idx="4"/>
          </p:nvPr>
        </p:nvSpPr>
        <p:spPr/>
        <p:txBody>
          <a:bodyPr/>
          <a:lstStyle/>
          <a:p>
            <a:pPr>
              <a:defRPr/>
            </a:pPr>
            <a:fld id="{611C2F03-9E95-40C9-A99F-3C4F7EE8CF2A}" type="slidenum">
              <a:rPr lang="en-GB" noProof="0" smtClean="0"/>
              <a:pPr>
                <a:defRPr/>
              </a:pPr>
              <a:t>45</a:t>
            </a:fld>
            <a:endParaRPr lang="en-GB" noProof="0" dirty="0"/>
          </a:p>
        </p:txBody>
      </p:sp>
      <p:sp>
        <p:nvSpPr>
          <p:cNvPr id="16" name="formula-card">
            <a:extLst>
              <a:ext uri="{FF2B5EF4-FFF2-40B4-BE49-F238E27FC236}">
                <a16:creationId xmlns:a16="http://schemas.microsoft.com/office/drawing/2014/main" id="{3B816B08-33B4-535D-1514-99B685B59992}"/>
              </a:ext>
            </a:extLst>
          </p:cNvPr>
          <p:cNvSpPr>
            <a:spLocks noGrp="1"/>
          </p:cNvSpPr>
          <p:nvPr/>
        </p:nvSpPr>
        <p:spPr>
          <a:xfrm>
            <a:off x="1648691" y="1663414"/>
            <a:ext cx="8686799" cy="1085850"/>
          </a:xfrm>
          <a:prstGeom prst="roundRect">
            <a:avLst>
              <a:gd name="adj" fmla="val 7018"/>
            </a:avLst>
          </a:prstGeom>
          <a:solidFill>
            <a:srgbClr val="EAF4FA"/>
          </a:solidFill>
          <a:ln w="9525">
            <a:solidFill>
              <a:srgbClr val="BBD8E8"/>
            </a:solidFill>
            <a:prstDash val="solid"/>
          </a:ln>
        </p:spPr>
        <p:txBody>
          <a:bodyPr/>
          <a:lstStyle/>
          <a:p>
            <a:endParaRPr lang="en-GB" noProof="0" dirty="0"/>
          </a:p>
        </p:txBody>
      </p:sp>
      <p:sp>
        <p:nvSpPr>
          <p:cNvPr id="3" name="TextBox 2">
            <a:extLst>
              <a:ext uri="{FF2B5EF4-FFF2-40B4-BE49-F238E27FC236}">
                <a16:creationId xmlns:a16="http://schemas.microsoft.com/office/drawing/2014/main" id="{C6F40610-CF08-8579-76E0-A3861AA20D1E}"/>
              </a:ext>
            </a:extLst>
          </p:cNvPr>
          <p:cNvSpPr txBox="1"/>
          <p:nvPr/>
        </p:nvSpPr>
        <p:spPr>
          <a:xfrm>
            <a:off x="623284" y="1108786"/>
            <a:ext cx="11568716" cy="338554"/>
          </a:xfrm>
          <a:prstGeom prst="rect">
            <a:avLst/>
          </a:prstGeom>
          <a:noFill/>
        </p:spPr>
        <p:txBody>
          <a:bodyPr wrap="square" rtlCol="0">
            <a:spAutoFit/>
          </a:bodyPr>
          <a:lstStyle/>
          <a:p>
            <a:pPr>
              <a:spcBef>
                <a:spcPts val="1100"/>
              </a:spcBef>
            </a:pPr>
            <a:r>
              <a:rPr lang="en-GB" sz="1600" b="1" noProof="0" dirty="0">
                <a:solidFill>
                  <a:prstClr val="black"/>
                </a:solidFill>
                <a:latin typeface="Helvetica" pitchFamily="2" charset="0"/>
                <a:ea typeface="Helvetica Light" charset="0"/>
                <a:cs typeface="Helvetica Light" charset="0"/>
                <a:sym typeface="Wingdings" pitchFamily="2" charset="2"/>
              </a:rPr>
              <a:t>Cross section </a:t>
            </a:r>
            <a:r>
              <a:rPr lang="en-GB" sz="1600" noProof="0" dirty="0">
                <a:solidFill>
                  <a:prstClr val="black"/>
                </a:solidFill>
                <a:latin typeface="Helvetica" pitchFamily="2" charset="0"/>
                <a:ea typeface="Helvetica Light" charset="0"/>
                <a:cs typeface="Helvetica Light" charset="0"/>
                <a:sym typeface="Wingdings" pitchFamily="2" charset="2"/>
              </a:rPr>
              <a:t>is obtained by subtracting backgrounds, correcting detector effects, and normalising to integrated luminosity</a:t>
            </a:r>
          </a:p>
        </p:txBody>
      </p:sp>
      <p:sp>
        <p:nvSpPr>
          <p:cNvPr id="4" name="TextBox 3">
            <a:extLst>
              <a:ext uri="{FF2B5EF4-FFF2-40B4-BE49-F238E27FC236}">
                <a16:creationId xmlns:a16="http://schemas.microsoft.com/office/drawing/2014/main" id="{B025280A-D820-157E-B9B9-AEDD1BBC3BD9}"/>
              </a:ext>
            </a:extLst>
          </p:cNvPr>
          <p:cNvSpPr txBox="1"/>
          <p:nvPr/>
        </p:nvSpPr>
        <p:spPr>
          <a:xfrm>
            <a:off x="214938" y="264651"/>
            <a:ext cx="11735762"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From event counts to a physical cross section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95930CE-D515-1E42-1F7A-75C63AC58671}"/>
                  </a:ext>
                </a:extLst>
              </p:cNvPr>
              <p:cNvSpPr txBox="1"/>
              <p:nvPr/>
            </p:nvSpPr>
            <p:spPr>
              <a:xfrm>
                <a:off x="6497769" y="1842027"/>
                <a:ext cx="3283524" cy="723018"/>
              </a:xfrm>
              <a:prstGeom prst="rect">
                <a:avLst/>
              </a:prstGeom>
              <a:noFill/>
            </p:spPr>
            <p:txBody>
              <a:bodyPr wrap="square" lIns="0" tIns="0" rIns="0" bIns="0" rtlCol="0">
                <a:spAutoFit/>
              </a:bodyPr>
              <a:lstStyle/>
              <a:p>
                <a:pPr/>
                <a14:m>
                  <m:oMathPara xmlns:m="http://schemas.openxmlformats.org/officeDocument/2006/math">
                    <m:oMath>
                      <m:sSubSup>
                        <m:sSubSupPr>
                          <m:ctrlPr>
                            <a:rPr lang="en-GB" sz="1900" noProof="0" smtClean="0">
                              <a:latin typeface="Cambria Math" charset="0"/>
                              <a:ea typeface="Arial" charset="0"/>
                              <a:cs typeface="Arial" charset="0"/>
                            </a:rPr>
                          </m:ctrlPr>
                        </m:sSubSupPr>
                        <m:e>
                          <m:r>
                            <m:rPr>
                              <m:sty m:val="p"/>
                            </m:rPr>
                            <a:rPr lang="en-GB" sz="1900" noProof="0" smtClean="0">
                              <a:latin typeface="Cambria Math" charset="0"/>
                              <a:ea typeface="Arial" charset="0"/>
                              <a:cs typeface="Arial" charset="0"/>
                            </a:rPr>
                            <m:t>σ</m:t>
                          </m:r>
                        </m:e>
                        <m:sub>
                          <m:r>
                            <a:rPr lang="en-GB" sz="1900" i="1" noProof="0" smtClean="0">
                              <a:latin typeface="Cambria Math" charset="0"/>
                              <a:ea typeface="Arial" charset="0"/>
                              <a:cs typeface="Arial" charset="0"/>
                            </a:rPr>
                            <m:t>𝑝𝑝</m:t>
                          </m:r>
                          <m:r>
                            <a:rPr lang="en-GB" sz="1900" i="1" noProof="0" smtClean="0">
                              <a:latin typeface="Cambria Math" charset="0"/>
                              <a:ea typeface="Arial" charset="0"/>
                              <a:cs typeface="Arial" charset="0"/>
                            </a:rPr>
                            <m:t>→</m:t>
                          </m:r>
                          <m:r>
                            <a:rPr lang="en-GB" sz="1900" i="1" noProof="0" smtClean="0">
                              <a:latin typeface="Cambria Math" charset="0"/>
                              <a:ea typeface="Arial" charset="0"/>
                              <a:cs typeface="Arial" charset="0"/>
                            </a:rPr>
                            <m:t>𝑋</m:t>
                          </m:r>
                        </m:sub>
                        <m:sup>
                          <m:r>
                            <m:rPr>
                              <m:sty m:val="p"/>
                            </m:rPr>
                            <a:rPr lang="en-GB" sz="1900" noProof="0" smtClean="0">
                              <a:latin typeface="Cambria Math" charset="0"/>
                              <a:ea typeface="Arial" charset="0"/>
                              <a:cs typeface="Arial" charset="0"/>
                            </a:rPr>
                            <m:t>tot</m:t>
                          </m:r>
                        </m:sup>
                      </m:sSubSup>
                      <m:r>
                        <a:rPr lang="en-GB" sz="1900" noProof="0" smtClean="0">
                          <a:latin typeface="Cambria Math" charset="0"/>
                          <a:ea typeface="Arial" charset="0"/>
                          <a:cs typeface="Arial" charset="0"/>
                        </a:rPr>
                        <m:t>=</m:t>
                      </m:r>
                      <m:f>
                        <m:fPr>
                          <m:ctrlPr>
                            <a:rPr lang="en-GB" sz="1900" i="1" noProof="0" smtClean="0">
                              <a:latin typeface="Cambria Math" panose="02040503050406030204" pitchFamily="18" charset="0"/>
                              <a:ea typeface="Arial" charset="0"/>
                              <a:cs typeface="Arial" charset="0"/>
                            </a:rPr>
                          </m:ctrlPr>
                        </m:fPr>
                        <m:num>
                          <m:sSubSup>
                            <m:sSubSupPr>
                              <m:ctrlPr>
                                <a:rPr lang="en-GB" sz="1900" noProof="0" smtClean="0">
                                  <a:latin typeface="Cambria Math" charset="0"/>
                                  <a:ea typeface="Arial" charset="0"/>
                                  <a:cs typeface="Arial" charset="0"/>
                                </a:rPr>
                              </m:ctrlPr>
                            </m:sSubSupPr>
                            <m:e>
                              <m:r>
                                <m:rPr>
                                  <m:sty m:val="p"/>
                                </m:rPr>
                                <a:rPr lang="en-GB" sz="1900" noProof="0" smtClean="0">
                                  <a:latin typeface="Cambria Math" charset="0"/>
                                  <a:ea typeface="Arial" charset="0"/>
                                  <a:cs typeface="Arial" charset="0"/>
                                </a:rPr>
                                <m:t>σ</m:t>
                              </m:r>
                            </m:e>
                            <m:sub>
                              <m:r>
                                <a:rPr lang="en-GB" sz="1900" i="1" noProof="0" smtClean="0">
                                  <a:latin typeface="Cambria Math" charset="0"/>
                                  <a:ea typeface="Arial" charset="0"/>
                                  <a:cs typeface="Arial" charset="0"/>
                                </a:rPr>
                                <m:t>𝑝𝑝</m:t>
                              </m:r>
                              <m:r>
                                <a:rPr lang="en-GB" sz="1900" i="1" noProof="0" smtClean="0">
                                  <a:latin typeface="Cambria Math" charset="0"/>
                                  <a:ea typeface="Arial" charset="0"/>
                                  <a:cs typeface="Arial" charset="0"/>
                                </a:rPr>
                                <m:t>→</m:t>
                              </m:r>
                              <m:r>
                                <a:rPr lang="en-GB" sz="1900" i="1" noProof="0" smtClean="0">
                                  <a:latin typeface="Cambria Math" charset="0"/>
                                  <a:ea typeface="Arial" charset="0"/>
                                  <a:cs typeface="Arial" charset="0"/>
                                </a:rPr>
                                <m:t>𝑋</m:t>
                              </m:r>
                              <m:r>
                                <a:rPr lang="en-GB" sz="1900" i="1" noProof="0" smtClean="0">
                                  <a:latin typeface="Cambria Math" charset="0"/>
                                  <a:ea typeface="Arial" charset="0"/>
                                  <a:cs typeface="Arial" charset="0"/>
                                </a:rPr>
                                <m:t>→</m:t>
                              </m:r>
                              <m:r>
                                <m:rPr>
                                  <m:sty m:val="p"/>
                                </m:rPr>
                                <a:rPr lang="en-GB" sz="1900" noProof="0" smtClean="0">
                                  <a:latin typeface="Cambria Math" panose="02040503050406030204" pitchFamily="18" charset="0"/>
                                  <a:ea typeface="Arial" charset="0"/>
                                  <a:cs typeface="Arial" charset="0"/>
                                </a:rPr>
                                <m:t>decay</m:t>
                              </m:r>
                            </m:sub>
                            <m:sup>
                              <m:r>
                                <m:rPr>
                                  <m:sty m:val="p"/>
                                </m:rPr>
                                <a:rPr lang="en-GB" sz="1900" noProof="0" smtClean="0">
                                  <a:latin typeface="Cambria Math" charset="0"/>
                                  <a:ea typeface="Arial" charset="0"/>
                                  <a:cs typeface="Arial" charset="0"/>
                                </a:rPr>
                                <m:t>fid</m:t>
                              </m:r>
                            </m:sup>
                          </m:sSubSup>
                        </m:num>
                        <m:den>
                          <m:sSub>
                            <m:sSubPr>
                              <m:ctrlPr>
                                <a:rPr lang="en-GB" sz="1900" i="1" noProof="0" smtClean="0">
                                  <a:solidFill>
                                    <a:srgbClr val="0EA34D"/>
                                  </a:solidFill>
                                  <a:latin typeface="Cambria Math" charset="0"/>
                                  <a:ea typeface="Arial" charset="0"/>
                                  <a:cs typeface="Arial" charset="0"/>
                                </a:rPr>
                              </m:ctrlPr>
                            </m:sSubPr>
                            <m:e>
                              <m:r>
                                <a:rPr lang="en-GB" sz="1900" i="1" noProof="0" smtClean="0">
                                  <a:solidFill>
                                    <a:srgbClr val="0EA34D"/>
                                  </a:solidFill>
                                  <a:latin typeface="Cambria Math" charset="0"/>
                                  <a:ea typeface="Arial" charset="0"/>
                                  <a:cs typeface="Arial" charset="0"/>
                                </a:rPr>
                                <m:t>𝐴</m:t>
                              </m:r>
                            </m:e>
                            <m:sub>
                              <m:r>
                                <a:rPr lang="en-GB" sz="1900" i="1" noProof="0" smtClean="0">
                                  <a:solidFill>
                                    <a:srgbClr val="0EA34D"/>
                                  </a:solidFill>
                                  <a:latin typeface="Cambria Math" charset="0"/>
                                  <a:ea typeface="Arial" charset="0"/>
                                  <a:cs typeface="Arial" charset="0"/>
                                </a:rPr>
                                <m:t>𝑋</m:t>
                              </m:r>
                            </m:sub>
                          </m:sSub>
                          <m:r>
                            <a:rPr lang="en-GB" sz="1900" i="1" noProof="0" smtClean="0">
                              <a:solidFill>
                                <a:srgbClr val="0EA34D"/>
                              </a:solidFill>
                              <a:latin typeface="Cambria Math" panose="02040503050406030204" pitchFamily="18" charset="0"/>
                              <a:ea typeface="Cambria Math" panose="02040503050406030204" pitchFamily="18" charset="0"/>
                              <a:cs typeface="Arial" charset="0"/>
                            </a:rPr>
                            <m:t>∙</m:t>
                          </m:r>
                          <m:sSub>
                            <m:sSubPr>
                              <m:ctrlPr>
                                <a:rPr lang="en-GB" sz="1900" i="1" noProof="0" smtClean="0">
                                  <a:solidFill>
                                    <a:srgbClr val="00849D"/>
                                  </a:solidFill>
                                  <a:latin typeface="Cambria Math" panose="02040503050406030204" pitchFamily="18" charset="0"/>
                                  <a:ea typeface="Cambria Math" panose="02040503050406030204" pitchFamily="18" charset="0"/>
                                  <a:cs typeface="Arial" charset="0"/>
                                </a:rPr>
                              </m:ctrlPr>
                            </m:sSubPr>
                            <m:e>
                              <m:r>
                                <a:rPr lang="en-GB" sz="1900" i="1" noProof="0" smtClean="0">
                                  <a:solidFill>
                                    <a:srgbClr val="00849D"/>
                                  </a:solidFill>
                                  <a:latin typeface="Cambria Math" panose="02040503050406030204" pitchFamily="18" charset="0"/>
                                  <a:ea typeface="Cambria Math" panose="02040503050406030204" pitchFamily="18" charset="0"/>
                                  <a:cs typeface="Arial" charset="0"/>
                                </a:rPr>
                                <m:t>𝐵</m:t>
                              </m:r>
                            </m:e>
                            <m:sub>
                              <m:r>
                                <a:rPr lang="en-GB" sz="1900" i="1" noProof="0" smtClean="0">
                                  <a:solidFill>
                                    <a:srgbClr val="00849D"/>
                                  </a:solidFill>
                                  <a:latin typeface="Cambria Math" charset="0"/>
                                  <a:ea typeface="Arial" charset="0"/>
                                  <a:cs typeface="Arial" charset="0"/>
                                </a:rPr>
                                <m:t>𝑋</m:t>
                              </m:r>
                              <m:r>
                                <a:rPr lang="en-GB" sz="1900" i="1" noProof="0" smtClean="0">
                                  <a:solidFill>
                                    <a:srgbClr val="00849D"/>
                                  </a:solidFill>
                                  <a:latin typeface="Cambria Math" charset="0"/>
                                  <a:ea typeface="Arial" charset="0"/>
                                  <a:cs typeface="Arial" charset="0"/>
                                </a:rPr>
                                <m:t>→</m:t>
                              </m:r>
                              <m:r>
                                <m:rPr>
                                  <m:sty m:val="p"/>
                                </m:rPr>
                                <a:rPr lang="en-GB" sz="1900" noProof="0" smtClean="0">
                                  <a:solidFill>
                                    <a:srgbClr val="00849D"/>
                                  </a:solidFill>
                                  <a:latin typeface="Cambria Math" panose="02040503050406030204" pitchFamily="18" charset="0"/>
                                  <a:ea typeface="Arial" charset="0"/>
                                  <a:cs typeface="Arial" charset="0"/>
                                </a:rPr>
                                <m:t>decay</m:t>
                              </m:r>
                            </m:sub>
                          </m:sSub>
                        </m:den>
                      </m:f>
                    </m:oMath>
                  </m:oMathPara>
                </a14:m>
                <a:endParaRPr lang="en-GB" sz="1900" noProof="0" dirty="0">
                  <a:ea typeface="Arial" charset="0"/>
                  <a:cs typeface="Arial" charset="0"/>
                </a:endParaRPr>
              </a:p>
            </p:txBody>
          </p:sp>
        </mc:Choice>
        <mc:Fallback xmlns="">
          <p:sp>
            <p:nvSpPr>
              <p:cNvPr id="5" name="TextBox 4">
                <a:extLst>
                  <a:ext uri="{FF2B5EF4-FFF2-40B4-BE49-F238E27FC236}">
                    <a16:creationId xmlns:a16="http://schemas.microsoft.com/office/drawing/2014/main" id="{195930CE-D515-1E42-1F7A-75C63AC58671}"/>
                  </a:ext>
                </a:extLst>
              </p:cNvPr>
              <p:cNvSpPr txBox="1">
                <a:spLocks noRot="1" noChangeAspect="1" noMove="1" noResize="1" noEditPoints="1" noAdjustHandles="1" noChangeArrowheads="1" noChangeShapeType="1" noTextEdit="1"/>
              </p:cNvSpPr>
              <p:nvPr/>
            </p:nvSpPr>
            <p:spPr>
              <a:xfrm>
                <a:off x="6497769" y="1842027"/>
                <a:ext cx="3283524" cy="723018"/>
              </a:xfrm>
              <a:prstGeom prst="rect">
                <a:avLst/>
              </a:prstGeom>
              <a:blipFill>
                <a:blip r:embed="rId2"/>
                <a:stretch>
                  <a:fillRect b="-847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0ECD59E-86BA-DF9E-8DF6-C2E5A3C7616F}"/>
                  </a:ext>
                </a:extLst>
              </p:cNvPr>
              <p:cNvSpPr txBox="1"/>
              <p:nvPr/>
            </p:nvSpPr>
            <p:spPr>
              <a:xfrm>
                <a:off x="2216730" y="1883248"/>
                <a:ext cx="3321627" cy="701602"/>
              </a:xfrm>
              <a:prstGeom prst="rect">
                <a:avLst/>
              </a:prstGeom>
              <a:noFill/>
            </p:spPr>
            <p:txBody>
              <a:bodyPr wrap="square">
                <a:spAutoFit/>
              </a:bodyPr>
              <a:lstStyle/>
              <a:p>
                <a:pPr/>
                <a14:m>
                  <m:oMathPara xmlns:m="http://schemas.openxmlformats.org/officeDocument/2006/math">
                    <m:oMath>
                      <m:sSubSup>
                        <m:sSubSupPr>
                          <m:ctrlPr>
                            <a:rPr lang="en-GB" sz="1900" noProof="0" smtClean="0">
                              <a:latin typeface="Cambria Math" charset="0"/>
                              <a:ea typeface="Arial" charset="0"/>
                              <a:cs typeface="Arial" charset="0"/>
                            </a:rPr>
                          </m:ctrlPr>
                        </m:sSubSupPr>
                        <m:e>
                          <m:r>
                            <m:rPr>
                              <m:sty m:val="p"/>
                            </m:rPr>
                            <a:rPr lang="en-GB" sz="1900" noProof="0" smtClean="0">
                              <a:latin typeface="Cambria Math" charset="0"/>
                              <a:ea typeface="Arial" charset="0"/>
                              <a:cs typeface="Arial" charset="0"/>
                            </a:rPr>
                            <m:t>σ</m:t>
                          </m:r>
                        </m:e>
                        <m:sub>
                          <m:r>
                            <a:rPr lang="en-GB" sz="1900" i="1" noProof="0" smtClean="0">
                              <a:latin typeface="Cambria Math" charset="0"/>
                              <a:ea typeface="Arial" charset="0"/>
                              <a:cs typeface="Arial" charset="0"/>
                            </a:rPr>
                            <m:t>𝑝𝑝</m:t>
                          </m:r>
                          <m:r>
                            <a:rPr lang="en-GB" sz="1900" i="1" noProof="0" smtClean="0">
                              <a:latin typeface="Cambria Math" charset="0"/>
                              <a:ea typeface="Arial" charset="0"/>
                              <a:cs typeface="Arial" charset="0"/>
                            </a:rPr>
                            <m:t>→</m:t>
                          </m:r>
                          <m:r>
                            <a:rPr lang="en-GB" sz="1900" i="1" noProof="0" smtClean="0">
                              <a:latin typeface="Cambria Math" charset="0"/>
                              <a:ea typeface="Arial" charset="0"/>
                              <a:cs typeface="Arial" charset="0"/>
                            </a:rPr>
                            <m:t>𝑋</m:t>
                          </m:r>
                          <m:r>
                            <a:rPr lang="en-GB" sz="1900" i="1" noProof="0" smtClean="0">
                              <a:latin typeface="Cambria Math" charset="0"/>
                              <a:ea typeface="Arial" charset="0"/>
                              <a:cs typeface="Arial" charset="0"/>
                            </a:rPr>
                            <m:t>→</m:t>
                          </m:r>
                          <m:r>
                            <m:rPr>
                              <m:sty m:val="p"/>
                            </m:rPr>
                            <a:rPr lang="en-GB" sz="1900" noProof="0" smtClean="0">
                              <a:latin typeface="Cambria Math" panose="02040503050406030204" pitchFamily="18" charset="0"/>
                              <a:ea typeface="Arial" charset="0"/>
                              <a:cs typeface="Arial" charset="0"/>
                            </a:rPr>
                            <m:t>decay</m:t>
                          </m:r>
                        </m:sub>
                        <m:sup>
                          <m:r>
                            <m:rPr>
                              <m:sty m:val="p"/>
                            </m:rPr>
                            <a:rPr lang="en-GB" sz="1900" noProof="0" smtClean="0">
                              <a:latin typeface="Cambria Math" charset="0"/>
                              <a:ea typeface="Arial" charset="0"/>
                              <a:cs typeface="Arial" charset="0"/>
                            </a:rPr>
                            <m:t>fid</m:t>
                          </m:r>
                        </m:sup>
                      </m:sSubSup>
                      <m:r>
                        <a:rPr lang="en-GB" sz="1900" noProof="0" smtClean="0">
                          <a:solidFill>
                            <a:srgbClr val="000000"/>
                          </a:solidFill>
                          <a:latin typeface="Cambria Math" charset="0"/>
                          <a:ea typeface="Arial" charset="0"/>
                          <a:cs typeface="Arial" charset="0"/>
                        </a:rPr>
                        <m:t>=</m:t>
                      </m:r>
                      <m:f>
                        <m:fPr>
                          <m:ctrlPr>
                            <a:rPr lang="en-GB" sz="1900" i="1" noProof="0" smtClean="0">
                              <a:solidFill>
                                <a:srgbClr val="0070C0"/>
                              </a:solidFill>
                              <a:latin typeface="Cambria Math" panose="02040503050406030204" pitchFamily="18" charset="0"/>
                              <a:ea typeface="Arial" charset="0"/>
                              <a:cs typeface="Arial" charset="0"/>
                            </a:rPr>
                          </m:ctrlPr>
                        </m:fPr>
                        <m:num>
                          <m:sSub>
                            <m:sSubPr>
                              <m:ctrlPr>
                                <a:rPr lang="en-GB" sz="1900" i="1" noProof="0" smtClean="0">
                                  <a:solidFill>
                                    <a:srgbClr val="0070C0"/>
                                  </a:solidFill>
                                  <a:latin typeface="Cambria Math" charset="0"/>
                                  <a:ea typeface="Arial" charset="0"/>
                                  <a:cs typeface="Arial" charset="0"/>
                                </a:rPr>
                              </m:ctrlPr>
                            </m:sSubPr>
                            <m:e>
                              <m:r>
                                <a:rPr lang="en-GB" sz="1900" i="1" noProof="0" smtClean="0">
                                  <a:solidFill>
                                    <a:srgbClr val="0070C0"/>
                                  </a:solidFill>
                                  <a:latin typeface="Cambria Math" charset="0"/>
                                  <a:ea typeface="Arial" charset="0"/>
                                  <a:cs typeface="Arial" charset="0"/>
                                </a:rPr>
                                <m:t>𝑁</m:t>
                              </m:r>
                            </m:e>
                            <m:sub>
                              <m:r>
                                <m:rPr>
                                  <m:sty m:val="p"/>
                                </m:rPr>
                                <a:rPr lang="en-GB" sz="1900" noProof="0" smtClean="0">
                                  <a:solidFill>
                                    <a:srgbClr val="0070C0"/>
                                  </a:solidFill>
                                  <a:latin typeface="Cambria Math" charset="0"/>
                                  <a:ea typeface="Arial" charset="0"/>
                                  <a:cs typeface="Arial" charset="0"/>
                                </a:rPr>
                                <m:t>obs</m:t>
                              </m:r>
                            </m:sub>
                          </m:sSub>
                          <m:r>
                            <a:rPr lang="en-GB" sz="1900" noProof="0" smtClean="0">
                              <a:solidFill>
                                <a:srgbClr val="000000"/>
                              </a:solidFill>
                              <a:latin typeface="Cambria Math" charset="0"/>
                              <a:ea typeface="Arial" charset="0"/>
                              <a:cs typeface="Arial" charset="0"/>
                            </a:rPr>
                            <m:t>−</m:t>
                          </m:r>
                          <m:sSub>
                            <m:sSubPr>
                              <m:ctrlPr>
                                <a:rPr lang="en-GB" sz="1900" i="1" noProof="0" smtClean="0">
                                  <a:solidFill>
                                    <a:srgbClr val="E40000"/>
                                  </a:solidFill>
                                  <a:latin typeface="Cambria Math" charset="0"/>
                                  <a:ea typeface="Arial" charset="0"/>
                                  <a:cs typeface="Arial" charset="0"/>
                                </a:rPr>
                              </m:ctrlPr>
                            </m:sSubPr>
                            <m:e>
                              <m:r>
                                <a:rPr lang="en-GB" sz="1900" i="1" noProof="0" smtClean="0">
                                  <a:solidFill>
                                    <a:srgbClr val="E40000"/>
                                  </a:solidFill>
                                  <a:latin typeface="Cambria Math" charset="0"/>
                                  <a:ea typeface="Arial" charset="0"/>
                                  <a:cs typeface="Arial" charset="0"/>
                                </a:rPr>
                                <m:t>𝑁</m:t>
                              </m:r>
                            </m:e>
                            <m:sub>
                              <m:r>
                                <m:rPr>
                                  <m:sty m:val="p"/>
                                </m:rPr>
                                <a:rPr lang="en-GB" sz="1900" noProof="0" smtClean="0">
                                  <a:solidFill>
                                    <a:srgbClr val="E40000"/>
                                  </a:solidFill>
                                  <a:latin typeface="Cambria Math" charset="0"/>
                                  <a:ea typeface="Arial" charset="0"/>
                                  <a:cs typeface="Arial" charset="0"/>
                                </a:rPr>
                                <m:t>b</m:t>
                              </m:r>
                              <m:r>
                                <m:rPr>
                                  <m:sty m:val="p"/>
                                </m:rPr>
                                <a:rPr lang="en-GB" sz="1900" noProof="0" smtClean="0">
                                  <a:solidFill>
                                    <a:srgbClr val="E40000"/>
                                  </a:solidFill>
                                  <a:latin typeface="Cambria Math" panose="02040503050406030204" pitchFamily="18" charset="0"/>
                                  <a:ea typeface="Arial" charset="0"/>
                                  <a:cs typeface="Arial" charset="0"/>
                                </a:rPr>
                                <m:t>kg</m:t>
                              </m:r>
                            </m:sub>
                          </m:sSub>
                        </m:num>
                        <m:den>
                          <m:sSub>
                            <m:sSubPr>
                              <m:ctrlPr>
                                <a:rPr lang="en-GB" sz="1900" i="1" noProof="0" smtClean="0">
                                  <a:solidFill>
                                    <a:srgbClr val="BE01BF"/>
                                  </a:solidFill>
                                  <a:latin typeface="Cambria Math" panose="02040503050406030204" pitchFamily="18" charset="0"/>
                                  <a:cs typeface="Arial" charset="0"/>
                                </a:rPr>
                              </m:ctrlPr>
                            </m:sSubPr>
                            <m:e>
                              <m:r>
                                <a:rPr lang="en-GB" sz="1900" i="1" noProof="0" smtClean="0">
                                  <a:solidFill>
                                    <a:srgbClr val="BE01BF"/>
                                  </a:solidFill>
                                  <a:latin typeface="Cambria Math" panose="02040503050406030204" pitchFamily="18" charset="0"/>
                                  <a:cs typeface="Arial" charset="0"/>
                                </a:rPr>
                                <m:t>𝐿</m:t>
                              </m:r>
                            </m:e>
                            <m:sub>
                              <m:r>
                                <m:rPr>
                                  <m:sty m:val="p"/>
                                </m:rPr>
                                <a:rPr lang="en-GB" sz="1900" noProof="0" smtClean="0">
                                  <a:solidFill>
                                    <a:srgbClr val="BE01BF"/>
                                  </a:solidFill>
                                  <a:latin typeface="Cambria Math" panose="02040503050406030204" pitchFamily="18" charset="0"/>
                                  <a:cs typeface="Arial" charset="0"/>
                                </a:rPr>
                                <m:t>int</m:t>
                              </m:r>
                            </m:sub>
                          </m:sSub>
                          <m:r>
                            <a:rPr lang="en-GB" sz="1900" i="1" noProof="0" smtClean="0">
                              <a:solidFill>
                                <a:srgbClr val="000000"/>
                              </a:solidFill>
                              <a:latin typeface="Cambria Math" charset="0"/>
                              <a:ea typeface="Arial" charset="0"/>
                              <a:cs typeface="Arial" charset="0"/>
                            </a:rPr>
                            <m:t>∙</m:t>
                          </m:r>
                          <m:sSub>
                            <m:sSubPr>
                              <m:ctrlPr>
                                <a:rPr lang="en-GB" sz="1900" i="1" noProof="0" smtClean="0">
                                  <a:solidFill>
                                    <a:schemeClr val="accent6">
                                      <a:lumMod val="75000"/>
                                    </a:schemeClr>
                                  </a:solidFill>
                                  <a:latin typeface="Cambria Math" charset="0"/>
                                  <a:ea typeface="Arial" charset="0"/>
                                  <a:cs typeface="Arial" charset="0"/>
                                </a:rPr>
                              </m:ctrlPr>
                            </m:sSubPr>
                            <m:e>
                              <m:r>
                                <a:rPr lang="en-GB" sz="1900" i="1" noProof="0" smtClean="0">
                                  <a:solidFill>
                                    <a:schemeClr val="accent6">
                                      <a:lumMod val="75000"/>
                                    </a:schemeClr>
                                  </a:solidFill>
                                  <a:latin typeface="Cambria Math" charset="0"/>
                                  <a:ea typeface="Arial" charset="0"/>
                                  <a:cs typeface="Arial" charset="0"/>
                                </a:rPr>
                                <m:t>𝐶</m:t>
                              </m:r>
                            </m:e>
                            <m:sub>
                              <m:r>
                                <a:rPr lang="en-GB" sz="1900" i="1" noProof="0" smtClean="0">
                                  <a:solidFill>
                                    <a:schemeClr val="accent6">
                                      <a:lumMod val="75000"/>
                                    </a:schemeClr>
                                  </a:solidFill>
                                  <a:latin typeface="Cambria Math" charset="0"/>
                                  <a:ea typeface="Arial" charset="0"/>
                                  <a:cs typeface="Arial" charset="0"/>
                                </a:rPr>
                                <m:t>𝑋</m:t>
                              </m:r>
                            </m:sub>
                          </m:sSub>
                        </m:den>
                      </m:f>
                    </m:oMath>
                  </m:oMathPara>
                </a14:m>
                <a:endParaRPr lang="en-GB" noProof="0" dirty="0"/>
              </a:p>
            </p:txBody>
          </p:sp>
        </mc:Choice>
        <mc:Fallback xmlns="">
          <p:sp>
            <p:nvSpPr>
              <p:cNvPr id="18" name="TextBox 17">
                <a:extLst>
                  <a:ext uri="{FF2B5EF4-FFF2-40B4-BE49-F238E27FC236}">
                    <a16:creationId xmlns:a16="http://schemas.microsoft.com/office/drawing/2014/main" id="{80ECD59E-86BA-DF9E-8DF6-C2E5A3C7616F}"/>
                  </a:ext>
                </a:extLst>
              </p:cNvPr>
              <p:cNvSpPr txBox="1">
                <a:spLocks noRot="1" noChangeAspect="1" noMove="1" noResize="1" noEditPoints="1" noAdjustHandles="1" noChangeArrowheads="1" noChangeShapeType="1" noTextEdit="1"/>
              </p:cNvSpPr>
              <p:nvPr/>
            </p:nvSpPr>
            <p:spPr>
              <a:xfrm>
                <a:off x="2216730" y="1883248"/>
                <a:ext cx="3321627" cy="701602"/>
              </a:xfrm>
              <a:prstGeom prst="rect">
                <a:avLst/>
              </a:prstGeom>
              <a:blipFill>
                <a:blip r:embed="rId3"/>
                <a:stretch>
                  <a:fillRect b="-3571"/>
                </a:stretch>
              </a:blipFill>
            </p:spPr>
            <p:txBody>
              <a:bodyPr/>
              <a:lstStyle/>
              <a:p>
                <a:r>
                  <a:rPr lang="en-GB">
                    <a:noFill/>
                  </a:rPr>
                  <a:t> </a:t>
                </a:r>
              </a:p>
            </p:txBody>
          </p:sp>
        </mc:Fallback>
      </mc:AlternateContent>
      <p:sp>
        <p:nvSpPr>
          <p:cNvPr id="19" name="recipe-arrow-0">
            <a:extLst>
              <a:ext uri="{FF2B5EF4-FFF2-40B4-BE49-F238E27FC236}">
                <a16:creationId xmlns:a16="http://schemas.microsoft.com/office/drawing/2014/main" id="{0765C708-1DEA-0E03-77B4-8F61EF95D198}"/>
              </a:ext>
            </a:extLst>
          </p:cNvPr>
          <p:cNvSpPr>
            <a:spLocks noGrp="1"/>
          </p:cNvSpPr>
          <p:nvPr/>
        </p:nvSpPr>
        <p:spPr>
          <a:xfrm>
            <a:off x="1834000" y="3868016"/>
            <a:ext cx="228600" cy="200025"/>
          </a:xfrm>
          <a:prstGeom prst="rightArrow">
            <a:avLst/>
          </a:prstGeom>
          <a:solidFill>
            <a:srgbClr val="DCECF6"/>
          </a:solidFill>
          <a:ln w="9525">
            <a:solidFill>
              <a:srgbClr val="157FC1"/>
            </a:solidFill>
            <a:prstDash val="solid"/>
          </a:ln>
        </p:spPr>
        <p:txBody>
          <a:bodyPr/>
          <a:lstStyle/>
          <a:p>
            <a:endParaRPr lang="en-GB" sz="1200" noProof="0" dirty="0">
              <a:latin typeface="Helvetica" pitchFamily="2" charset="0"/>
            </a:endParaRPr>
          </a:p>
        </p:txBody>
      </p:sp>
      <p:sp>
        <p:nvSpPr>
          <p:cNvPr id="20" name="recipe-arrow-1">
            <a:extLst>
              <a:ext uri="{FF2B5EF4-FFF2-40B4-BE49-F238E27FC236}">
                <a16:creationId xmlns:a16="http://schemas.microsoft.com/office/drawing/2014/main" id="{6F6D9BBE-7E1A-1105-23BA-0DC7315A6159}"/>
              </a:ext>
            </a:extLst>
          </p:cNvPr>
          <p:cNvSpPr>
            <a:spLocks noGrp="1"/>
          </p:cNvSpPr>
          <p:nvPr/>
        </p:nvSpPr>
        <p:spPr>
          <a:xfrm>
            <a:off x="3167500" y="3868016"/>
            <a:ext cx="228600" cy="200025"/>
          </a:xfrm>
          <a:prstGeom prst="rightArrow">
            <a:avLst/>
          </a:prstGeom>
          <a:solidFill>
            <a:srgbClr val="DCECF6"/>
          </a:solidFill>
          <a:ln w="9525">
            <a:solidFill>
              <a:srgbClr val="157FC1"/>
            </a:solidFill>
            <a:prstDash val="solid"/>
          </a:ln>
        </p:spPr>
        <p:txBody>
          <a:bodyPr/>
          <a:lstStyle/>
          <a:p>
            <a:endParaRPr lang="en-GB" sz="1200" noProof="0" dirty="0">
              <a:latin typeface="Helvetica" pitchFamily="2" charset="0"/>
            </a:endParaRPr>
          </a:p>
        </p:txBody>
      </p:sp>
      <p:sp>
        <p:nvSpPr>
          <p:cNvPr id="21" name="recipe-arrow-2">
            <a:extLst>
              <a:ext uri="{FF2B5EF4-FFF2-40B4-BE49-F238E27FC236}">
                <a16:creationId xmlns:a16="http://schemas.microsoft.com/office/drawing/2014/main" id="{5F58EFFA-8778-3871-5AF3-7DCFA9E95D09}"/>
              </a:ext>
            </a:extLst>
          </p:cNvPr>
          <p:cNvSpPr>
            <a:spLocks noGrp="1"/>
          </p:cNvSpPr>
          <p:nvPr/>
        </p:nvSpPr>
        <p:spPr>
          <a:xfrm>
            <a:off x="4501000" y="3868016"/>
            <a:ext cx="228600" cy="200025"/>
          </a:xfrm>
          <a:prstGeom prst="rightArrow">
            <a:avLst/>
          </a:prstGeom>
          <a:solidFill>
            <a:srgbClr val="DCECF6"/>
          </a:solidFill>
          <a:ln w="9525">
            <a:solidFill>
              <a:srgbClr val="157FC1"/>
            </a:solidFill>
            <a:prstDash val="solid"/>
          </a:ln>
        </p:spPr>
        <p:txBody>
          <a:bodyPr/>
          <a:lstStyle/>
          <a:p>
            <a:endParaRPr lang="en-GB" sz="1200" noProof="0" dirty="0">
              <a:latin typeface="Helvetica" pitchFamily="2" charset="0"/>
            </a:endParaRPr>
          </a:p>
        </p:txBody>
      </p:sp>
      <p:sp>
        <p:nvSpPr>
          <p:cNvPr id="22" name="recipe-arrow-3">
            <a:extLst>
              <a:ext uri="{FF2B5EF4-FFF2-40B4-BE49-F238E27FC236}">
                <a16:creationId xmlns:a16="http://schemas.microsoft.com/office/drawing/2014/main" id="{A8386AA5-D907-26BE-B3C0-31EEC748FB67}"/>
              </a:ext>
            </a:extLst>
          </p:cNvPr>
          <p:cNvSpPr>
            <a:spLocks noGrp="1"/>
          </p:cNvSpPr>
          <p:nvPr/>
        </p:nvSpPr>
        <p:spPr>
          <a:xfrm>
            <a:off x="5834500" y="3868016"/>
            <a:ext cx="228600" cy="200025"/>
          </a:xfrm>
          <a:prstGeom prst="rightArrow">
            <a:avLst/>
          </a:prstGeom>
          <a:solidFill>
            <a:srgbClr val="DCECF6"/>
          </a:solidFill>
          <a:ln w="9525">
            <a:solidFill>
              <a:srgbClr val="157FC1"/>
            </a:solidFill>
            <a:prstDash val="solid"/>
          </a:ln>
        </p:spPr>
        <p:txBody>
          <a:bodyPr/>
          <a:lstStyle/>
          <a:p>
            <a:endParaRPr lang="en-GB" sz="1200" noProof="0" dirty="0">
              <a:latin typeface="Helvetica" pitchFamily="2" charset="0"/>
            </a:endParaRPr>
          </a:p>
        </p:txBody>
      </p:sp>
      <p:sp>
        <p:nvSpPr>
          <p:cNvPr id="32" name="recipe-box-0">
            <a:extLst>
              <a:ext uri="{FF2B5EF4-FFF2-40B4-BE49-F238E27FC236}">
                <a16:creationId xmlns:a16="http://schemas.microsoft.com/office/drawing/2014/main" id="{6B9765E3-DC43-5B0B-C558-A1A20B66810B}"/>
              </a:ext>
            </a:extLst>
          </p:cNvPr>
          <p:cNvSpPr>
            <a:spLocks noGrp="1"/>
          </p:cNvSpPr>
          <p:nvPr/>
        </p:nvSpPr>
        <p:spPr>
          <a:xfrm>
            <a:off x="729100" y="3467966"/>
            <a:ext cx="1104900" cy="990600"/>
          </a:xfrm>
          <a:prstGeom prst="roundRect">
            <a:avLst>
              <a:gd name="adj" fmla="val 7692"/>
            </a:avLst>
          </a:prstGeom>
          <a:solidFill>
            <a:srgbClr val="FFFFFF"/>
          </a:solidFill>
          <a:ln w="19050">
            <a:solidFill>
              <a:srgbClr val="0070C0"/>
            </a:solidFill>
            <a:prstDash val="solid"/>
          </a:ln>
        </p:spPr>
        <p:txBody>
          <a:bodyPr/>
          <a:lstStyle/>
          <a:p>
            <a:endParaRPr lang="en-GB" sz="1200" noProof="0" dirty="0">
              <a:latin typeface="Helvetica" pitchFamily="2" charset="0"/>
            </a:endParaRPr>
          </a:p>
        </p:txBody>
      </p:sp>
      <p:sp>
        <p:nvSpPr>
          <p:cNvPr id="33" name="recipe-label-0">
            <a:extLst>
              <a:ext uri="{FF2B5EF4-FFF2-40B4-BE49-F238E27FC236}">
                <a16:creationId xmlns:a16="http://schemas.microsoft.com/office/drawing/2014/main" id="{DBF57658-5353-7DEA-E87D-5C3A7C0991CB}"/>
              </a:ext>
            </a:extLst>
          </p:cNvPr>
          <p:cNvSpPr>
            <a:spLocks noGrp="1"/>
          </p:cNvSpPr>
          <p:nvPr/>
        </p:nvSpPr>
        <p:spPr>
          <a:xfrm>
            <a:off x="805300" y="3583131"/>
            <a:ext cx="952500" cy="419100"/>
          </a:xfrm>
          <a:prstGeom prst="rect">
            <a:avLst/>
          </a:prstGeom>
          <a:noFill/>
          <a:ln w="0">
            <a:noFill/>
            <a:prstDash val="solid"/>
          </a:ln>
        </p:spPr>
        <p:txBody>
          <a:bodyPr lIns="0" tIns="0" rIns="0" bIns="0" anchor="t">
            <a:noAutofit/>
          </a:bodyPr>
          <a:lstStyle/>
          <a:p>
            <a:pPr algn="ctr">
              <a:lnSpc>
                <a:spcPct val="90000"/>
              </a:lnSpc>
              <a:buNone/>
              <a:defRPr sz="1200" b="1" i="0">
                <a:solidFill>
                  <a:srgbClr val="171A1E"/>
                </a:solidFill>
                <a:latin typeface="Arial"/>
                <a:ea typeface="Arial"/>
                <a:cs typeface="Arial"/>
              </a:defRPr>
            </a:pPr>
            <a:r>
              <a:rPr lang="en-GB" sz="1200" b="1" i="0" noProof="0" dirty="0">
                <a:solidFill>
                  <a:srgbClr val="171A1E"/>
                </a:solidFill>
                <a:latin typeface="Helvetica" pitchFamily="2" charset="0"/>
                <a:ea typeface="Arial"/>
                <a:cs typeface="Arial"/>
              </a:rPr>
              <a:t>Observed</a:t>
            </a:r>
          </a:p>
          <a:p>
            <a:pPr algn="ctr">
              <a:lnSpc>
                <a:spcPct val="90000"/>
              </a:lnSpc>
              <a:buNone/>
              <a:defRPr sz="1200" b="1" i="0">
                <a:solidFill>
                  <a:srgbClr val="171A1E"/>
                </a:solidFill>
                <a:latin typeface="Arial"/>
                <a:ea typeface="Arial"/>
                <a:cs typeface="Arial"/>
              </a:defRPr>
            </a:pPr>
            <a:r>
              <a:rPr lang="en-GB" sz="1200" b="1" i="0" noProof="0" dirty="0">
                <a:solidFill>
                  <a:srgbClr val="171A1E"/>
                </a:solidFill>
                <a:latin typeface="Helvetica" pitchFamily="2" charset="0"/>
                <a:ea typeface="Arial"/>
                <a:cs typeface="Arial"/>
              </a:rPr>
              <a:t>data</a:t>
            </a:r>
          </a:p>
        </p:txBody>
      </p:sp>
      <p:sp>
        <p:nvSpPr>
          <p:cNvPr id="34" name="recipe-sym-0">
            <a:extLst>
              <a:ext uri="{FF2B5EF4-FFF2-40B4-BE49-F238E27FC236}">
                <a16:creationId xmlns:a16="http://schemas.microsoft.com/office/drawing/2014/main" id="{05728829-7E05-12F7-1EB2-D134AC9C5121}"/>
              </a:ext>
            </a:extLst>
          </p:cNvPr>
          <p:cNvSpPr>
            <a:spLocks noGrp="1"/>
          </p:cNvSpPr>
          <p:nvPr/>
        </p:nvSpPr>
        <p:spPr>
          <a:xfrm>
            <a:off x="805300" y="4143376"/>
            <a:ext cx="952500" cy="228600"/>
          </a:xfrm>
          <a:prstGeom prst="rect">
            <a:avLst/>
          </a:prstGeom>
          <a:noFill/>
          <a:ln w="0">
            <a:noFill/>
            <a:prstDash val="solid"/>
          </a:ln>
        </p:spPr>
        <p:txBody>
          <a:bodyPr lIns="0" tIns="0" rIns="0" bIns="0" anchor="t">
            <a:noAutofit/>
          </a:bodyPr>
          <a:lstStyle/>
          <a:p>
            <a:pPr algn="ctr">
              <a:lnSpc>
                <a:spcPct val="100000"/>
              </a:lnSpc>
              <a:buNone/>
              <a:defRPr sz="1350" b="1" i="0">
                <a:solidFill>
                  <a:srgbClr val="157FC1"/>
                </a:solidFill>
                <a:latin typeface="Cambria Math"/>
                <a:ea typeface="Cambria Math"/>
                <a:cs typeface="Cambria Math"/>
              </a:defRPr>
            </a:pPr>
            <a:r>
              <a:rPr lang="en-GB" sz="1400" b="1" i="1" noProof="0" dirty="0">
                <a:solidFill>
                  <a:srgbClr val="0070C0"/>
                </a:solidFill>
                <a:latin typeface="Helvetica" pitchFamily="2" charset="0"/>
                <a:ea typeface="Cambria Math"/>
                <a:cs typeface="Cambria Math"/>
              </a:rPr>
              <a:t>N</a:t>
            </a:r>
            <a:r>
              <a:rPr lang="en-GB" sz="300" b="1" i="1" noProof="0" dirty="0">
                <a:solidFill>
                  <a:srgbClr val="0070C0"/>
                </a:solidFill>
                <a:latin typeface="Helvetica" pitchFamily="2" charset="0"/>
                <a:ea typeface="Cambria Math"/>
                <a:cs typeface="Cambria Math"/>
              </a:rPr>
              <a:t> </a:t>
            </a:r>
            <a:r>
              <a:rPr lang="en-GB" sz="1400" b="1" i="0" baseline="-25000" noProof="0" dirty="0" err="1">
                <a:solidFill>
                  <a:srgbClr val="0070C0"/>
                </a:solidFill>
                <a:latin typeface="Helvetica" pitchFamily="2" charset="0"/>
                <a:ea typeface="Cambria Math"/>
                <a:cs typeface="Cambria Math"/>
              </a:rPr>
              <a:t>obs</a:t>
            </a:r>
            <a:endParaRPr lang="en-GB" sz="1400" b="1" i="0" baseline="-25000" noProof="0" dirty="0">
              <a:solidFill>
                <a:srgbClr val="0070C0"/>
              </a:solidFill>
              <a:latin typeface="Helvetica" pitchFamily="2" charset="0"/>
              <a:ea typeface="Cambria Math"/>
              <a:cs typeface="Cambria Math"/>
            </a:endParaRPr>
          </a:p>
        </p:txBody>
      </p:sp>
      <p:sp>
        <p:nvSpPr>
          <p:cNvPr id="35" name="recipe-box-1">
            <a:extLst>
              <a:ext uri="{FF2B5EF4-FFF2-40B4-BE49-F238E27FC236}">
                <a16:creationId xmlns:a16="http://schemas.microsoft.com/office/drawing/2014/main" id="{F92C56B5-5D17-E70C-A22B-66157D849C17}"/>
              </a:ext>
            </a:extLst>
          </p:cNvPr>
          <p:cNvSpPr>
            <a:spLocks noGrp="1"/>
          </p:cNvSpPr>
          <p:nvPr/>
        </p:nvSpPr>
        <p:spPr>
          <a:xfrm>
            <a:off x="2062600" y="3467966"/>
            <a:ext cx="1104900" cy="990600"/>
          </a:xfrm>
          <a:prstGeom prst="roundRect">
            <a:avLst>
              <a:gd name="adj" fmla="val 7692"/>
            </a:avLst>
          </a:prstGeom>
          <a:solidFill>
            <a:srgbClr val="FFFFFF"/>
          </a:solidFill>
          <a:ln w="19050">
            <a:solidFill>
              <a:srgbClr val="E40000"/>
            </a:solidFill>
            <a:prstDash val="solid"/>
          </a:ln>
        </p:spPr>
        <p:txBody>
          <a:bodyPr/>
          <a:lstStyle/>
          <a:p>
            <a:endParaRPr lang="en-GB" sz="1200" noProof="0" dirty="0">
              <a:solidFill>
                <a:srgbClr val="E40000"/>
              </a:solidFill>
              <a:latin typeface="Helvetica" pitchFamily="2" charset="0"/>
            </a:endParaRPr>
          </a:p>
        </p:txBody>
      </p:sp>
      <p:sp>
        <p:nvSpPr>
          <p:cNvPr id="36" name="recipe-label-1">
            <a:extLst>
              <a:ext uri="{FF2B5EF4-FFF2-40B4-BE49-F238E27FC236}">
                <a16:creationId xmlns:a16="http://schemas.microsoft.com/office/drawing/2014/main" id="{D5F10104-BD80-3B15-9C52-D83E8C75A627}"/>
              </a:ext>
            </a:extLst>
          </p:cNvPr>
          <p:cNvSpPr>
            <a:spLocks noGrp="1"/>
          </p:cNvSpPr>
          <p:nvPr/>
        </p:nvSpPr>
        <p:spPr>
          <a:xfrm>
            <a:off x="2138800" y="3583131"/>
            <a:ext cx="952500" cy="419100"/>
          </a:xfrm>
          <a:prstGeom prst="rect">
            <a:avLst/>
          </a:prstGeom>
          <a:noFill/>
          <a:ln w="0">
            <a:noFill/>
            <a:prstDash val="solid"/>
          </a:ln>
        </p:spPr>
        <p:txBody>
          <a:bodyPr lIns="0" tIns="0" rIns="0" bIns="0" anchor="t">
            <a:noAutofit/>
          </a:bodyPr>
          <a:lstStyle/>
          <a:p>
            <a:pPr algn="ctr">
              <a:lnSpc>
                <a:spcPct val="90000"/>
              </a:lnSpc>
              <a:buNone/>
              <a:defRPr sz="1200" b="1" i="0">
                <a:solidFill>
                  <a:srgbClr val="171A1E"/>
                </a:solidFill>
                <a:latin typeface="Arial"/>
                <a:ea typeface="Arial"/>
                <a:cs typeface="Arial"/>
              </a:defRPr>
            </a:pPr>
            <a:r>
              <a:rPr lang="en-GB" sz="1200" b="1" i="0" noProof="0" dirty="0">
                <a:solidFill>
                  <a:srgbClr val="171A1E"/>
                </a:solidFill>
                <a:latin typeface="Helvetica" pitchFamily="2" charset="0"/>
                <a:ea typeface="Arial"/>
                <a:cs typeface="Arial"/>
              </a:rPr>
              <a:t>Subtract</a:t>
            </a:r>
          </a:p>
          <a:p>
            <a:pPr algn="ctr">
              <a:lnSpc>
                <a:spcPct val="90000"/>
              </a:lnSpc>
              <a:buNone/>
              <a:defRPr sz="1200" b="1" i="0">
                <a:solidFill>
                  <a:srgbClr val="171A1E"/>
                </a:solidFill>
                <a:latin typeface="Arial"/>
                <a:ea typeface="Arial"/>
                <a:cs typeface="Arial"/>
              </a:defRPr>
            </a:pPr>
            <a:r>
              <a:rPr lang="en-GB" sz="1200" b="1" i="0" noProof="0" dirty="0">
                <a:solidFill>
                  <a:srgbClr val="171A1E"/>
                </a:solidFill>
                <a:latin typeface="Helvetica" pitchFamily="2" charset="0"/>
                <a:ea typeface="Arial"/>
                <a:cs typeface="Arial"/>
              </a:rPr>
              <a:t>background</a:t>
            </a:r>
          </a:p>
        </p:txBody>
      </p:sp>
      <p:sp>
        <p:nvSpPr>
          <p:cNvPr id="37" name="recipe-sym-1">
            <a:extLst>
              <a:ext uri="{FF2B5EF4-FFF2-40B4-BE49-F238E27FC236}">
                <a16:creationId xmlns:a16="http://schemas.microsoft.com/office/drawing/2014/main" id="{9FCDED22-BFB7-E31B-F2CC-A9D2B1AF89D2}"/>
              </a:ext>
            </a:extLst>
          </p:cNvPr>
          <p:cNvSpPr>
            <a:spLocks noGrp="1"/>
          </p:cNvSpPr>
          <p:nvPr/>
        </p:nvSpPr>
        <p:spPr>
          <a:xfrm>
            <a:off x="2138800" y="4143376"/>
            <a:ext cx="952500" cy="228600"/>
          </a:xfrm>
          <a:prstGeom prst="rect">
            <a:avLst/>
          </a:prstGeom>
          <a:noFill/>
          <a:ln w="0">
            <a:noFill/>
            <a:prstDash val="solid"/>
          </a:ln>
        </p:spPr>
        <p:txBody>
          <a:bodyPr lIns="0" tIns="0" rIns="0" bIns="0" anchor="t">
            <a:noAutofit/>
          </a:bodyPr>
          <a:lstStyle/>
          <a:p>
            <a:pPr algn="ctr">
              <a:lnSpc>
                <a:spcPct val="100000"/>
              </a:lnSpc>
              <a:buNone/>
              <a:defRPr sz="1350" b="1" i="0">
                <a:solidFill>
                  <a:srgbClr val="D62F2F"/>
                </a:solidFill>
                <a:latin typeface="Cambria Math"/>
                <a:ea typeface="Cambria Math"/>
                <a:cs typeface="Cambria Math"/>
              </a:defRPr>
            </a:pPr>
            <a:r>
              <a:rPr lang="en-GB" sz="1400" b="1" i="0" noProof="0" dirty="0">
                <a:solidFill>
                  <a:srgbClr val="D62F2F"/>
                </a:solidFill>
                <a:latin typeface="Helvetica" pitchFamily="2" charset="0"/>
                <a:ea typeface="Cambria Math"/>
                <a:cs typeface="Cambria Math"/>
              </a:rPr>
              <a:t>− </a:t>
            </a:r>
            <a:r>
              <a:rPr lang="en-GB" sz="1400" b="1" i="1" noProof="0" dirty="0">
                <a:solidFill>
                  <a:srgbClr val="D62F2F"/>
                </a:solidFill>
                <a:latin typeface="Helvetica" pitchFamily="2" charset="0"/>
                <a:ea typeface="Cambria Math"/>
                <a:cs typeface="Cambria Math"/>
              </a:rPr>
              <a:t>N</a:t>
            </a:r>
            <a:r>
              <a:rPr lang="en-GB" sz="400" b="1" i="1" noProof="0" dirty="0">
                <a:solidFill>
                  <a:srgbClr val="D62F2F"/>
                </a:solidFill>
                <a:latin typeface="Helvetica" pitchFamily="2" charset="0"/>
                <a:ea typeface="Cambria Math"/>
                <a:cs typeface="Cambria Math"/>
              </a:rPr>
              <a:t> </a:t>
            </a:r>
            <a:r>
              <a:rPr lang="en-GB" sz="1400" b="1" i="0" baseline="-25000" noProof="0" dirty="0" err="1">
                <a:solidFill>
                  <a:srgbClr val="D62F2F"/>
                </a:solidFill>
                <a:latin typeface="Helvetica" pitchFamily="2" charset="0"/>
                <a:ea typeface="Cambria Math"/>
                <a:cs typeface="Cambria Math"/>
              </a:rPr>
              <a:t>bkg</a:t>
            </a:r>
            <a:endParaRPr lang="en-GB" sz="1400" b="1" i="0" baseline="-25000" noProof="0" dirty="0">
              <a:solidFill>
                <a:srgbClr val="D62F2F"/>
              </a:solidFill>
              <a:latin typeface="Helvetica" pitchFamily="2" charset="0"/>
              <a:ea typeface="Cambria Math"/>
              <a:cs typeface="Cambria Math"/>
            </a:endParaRPr>
          </a:p>
        </p:txBody>
      </p:sp>
      <p:sp>
        <p:nvSpPr>
          <p:cNvPr id="38" name="recipe-box-2">
            <a:extLst>
              <a:ext uri="{FF2B5EF4-FFF2-40B4-BE49-F238E27FC236}">
                <a16:creationId xmlns:a16="http://schemas.microsoft.com/office/drawing/2014/main" id="{AB636EC9-694C-9898-40E6-DE123E1AF4B0}"/>
              </a:ext>
            </a:extLst>
          </p:cNvPr>
          <p:cNvSpPr>
            <a:spLocks noGrp="1"/>
          </p:cNvSpPr>
          <p:nvPr/>
        </p:nvSpPr>
        <p:spPr>
          <a:xfrm>
            <a:off x="3396100" y="3467966"/>
            <a:ext cx="1104900" cy="990600"/>
          </a:xfrm>
          <a:prstGeom prst="roundRect">
            <a:avLst>
              <a:gd name="adj" fmla="val 7692"/>
            </a:avLst>
          </a:prstGeom>
          <a:solidFill>
            <a:srgbClr val="FFFFFF"/>
          </a:solidFill>
          <a:ln w="19050">
            <a:solidFill>
              <a:schemeClr val="accent6">
                <a:lumMod val="75000"/>
              </a:schemeClr>
            </a:solidFill>
            <a:prstDash val="solid"/>
          </a:ln>
        </p:spPr>
        <p:txBody>
          <a:bodyPr/>
          <a:lstStyle/>
          <a:p>
            <a:endParaRPr lang="en-GB" sz="1200" noProof="0" dirty="0">
              <a:solidFill>
                <a:schemeClr val="accent6">
                  <a:lumMod val="75000"/>
                </a:schemeClr>
              </a:solidFill>
              <a:latin typeface="Helvetica" pitchFamily="2" charset="0"/>
            </a:endParaRPr>
          </a:p>
        </p:txBody>
      </p:sp>
      <p:sp>
        <p:nvSpPr>
          <p:cNvPr id="39" name="recipe-label-2">
            <a:extLst>
              <a:ext uri="{FF2B5EF4-FFF2-40B4-BE49-F238E27FC236}">
                <a16:creationId xmlns:a16="http://schemas.microsoft.com/office/drawing/2014/main" id="{D0463F66-160E-7187-C09B-954673E29DAC}"/>
              </a:ext>
            </a:extLst>
          </p:cNvPr>
          <p:cNvSpPr>
            <a:spLocks noGrp="1"/>
          </p:cNvSpPr>
          <p:nvPr/>
        </p:nvSpPr>
        <p:spPr>
          <a:xfrm>
            <a:off x="3472300" y="3583131"/>
            <a:ext cx="952500" cy="419100"/>
          </a:xfrm>
          <a:prstGeom prst="rect">
            <a:avLst/>
          </a:prstGeom>
          <a:noFill/>
          <a:ln w="0">
            <a:noFill/>
            <a:prstDash val="solid"/>
          </a:ln>
        </p:spPr>
        <p:txBody>
          <a:bodyPr lIns="0" tIns="0" rIns="0" bIns="0" anchor="t">
            <a:noAutofit/>
          </a:bodyPr>
          <a:lstStyle/>
          <a:p>
            <a:pPr algn="ctr">
              <a:lnSpc>
                <a:spcPct val="90000"/>
              </a:lnSpc>
              <a:buNone/>
              <a:defRPr sz="1200" b="1" i="0">
                <a:solidFill>
                  <a:srgbClr val="171A1E"/>
                </a:solidFill>
                <a:latin typeface="Arial"/>
                <a:ea typeface="Arial"/>
                <a:cs typeface="Arial"/>
              </a:defRPr>
            </a:pPr>
            <a:r>
              <a:rPr lang="en-GB" sz="1200" b="1" i="0" noProof="0" dirty="0">
                <a:solidFill>
                  <a:srgbClr val="171A1E"/>
                </a:solidFill>
                <a:latin typeface="Helvetica" pitchFamily="2" charset="0"/>
                <a:ea typeface="Arial"/>
                <a:cs typeface="Arial"/>
              </a:rPr>
              <a:t>Correct detector</a:t>
            </a:r>
          </a:p>
          <a:p>
            <a:pPr algn="ctr">
              <a:lnSpc>
                <a:spcPct val="90000"/>
              </a:lnSpc>
              <a:buNone/>
              <a:defRPr sz="1200" b="1" i="0">
                <a:solidFill>
                  <a:srgbClr val="171A1E"/>
                </a:solidFill>
                <a:latin typeface="Arial"/>
                <a:ea typeface="Arial"/>
                <a:cs typeface="Arial"/>
              </a:defRPr>
            </a:pPr>
            <a:r>
              <a:rPr lang="en-GB" sz="1200" b="1" i="0" noProof="0" dirty="0">
                <a:solidFill>
                  <a:srgbClr val="171A1E"/>
                </a:solidFill>
                <a:latin typeface="Helvetica" pitchFamily="2" charset="0"/>
                <a:ea typeface="Arial"/>
                <a:cs typeface="Arial"/>
              </a:rPr>
              <a:t>response</a:t>
            </a:r>
          </a:p>
        </p:txBody>
      </p:sp>
      <p:sp>
        <p:nvSpPr>
          <p:cNvPr id="40" name="recipe-sym-2">
            <a:extLst>
              <a:ext uri="{FF2B5EF4-FFF2-40B4-BE49-F238E27FC236}">
                <a16:creationId xmlns:a16="http://schemas.microsoft.com/office/drawing/2014/main" id="{0ECF0FAF-7606-8773-9FEC-8F0EAA2C8B7C}"/>
              </a:ext>
            </a:extLst>
          </p:cNvPr>
          <p:cNvSpPr>
            <a:spLocks noGrp="1"/>
          </p:cNvSpPr>
          <p:nvPr/>
        </p:nvSpPr>
        <p:spPr>
          <a:xfrm>
            <a:off x="3472300" y="4143376"/>
            <a:ext cx="952500" cy="228600"/>
          </a:xfrm>
          <a:prstGeom prst="rect">
            <a:avLst/>
          </a:prstGeom>
          <a:noFill/>
          <a:ln w="0">
            <a:noFill/>
            <a:prstDash val="solid"/>
          </a:ln>
        </p:spPr>
        <p:txBody>
          <a:bodyPr lIns="0" tIns="0" rIns="0" bIns="0" anchor="t">
            <a:noAutofit/>
          </a:bodyPr>
          <a:lstStyle/>
          <a:p>
            <a:pPr algn="ctr">
              <a:lnSpc>
                <a:spcPct val="100000"/>
              </a:lnSpc>
              <a:buNone/>
              <a:defRPr sz="1350" b="1" i="0">
                <a:solidFill>
                  <a:srgbClr val="D97706"/>
                </a:solidFill>
                <a:latin typeface="Cambria Math"/>
                <a:ea typeface="Cambria Math"/>
                <a:cs typeface="Cambria Math"/>
              </a:defRPr>
            </a:pPr>
            <a:r>
              <a:rPr lang="en-GB" sz="1400" b="1" i="0" noProof="0" dirty="0">
                <a:solidFill>
                  <a:schemeClr val="accent6">
                    <a:lumMod val="75000"/>
                  </a:schemeClr>
                </a:solidFill>
                <a:latin typeface="Helvetica" pitchFamily="2" charset="0"/>
                <a:ea typeface="Cambria Math"/>
                <a:cs typeface="Cambria Math"/>
              </a:rPr>
              <a:t>÷ C</a:t>
            </a:r>
          </a:p>
        </p:txBody>
      </p:sp>
      <p:sp>
        <p:nvSpPr>
          <p:cNvPr id="41" name="recipe-box-3">
            <a:extLst>
              <a:ext uri="{FF2B5EF4-FFF2-40B4-BE49-F238E27FC236}">
                <a16:creationId xmlns:a16="http://schemas.microsoft.com/office/drawing/2014/main" id="{AD24DC2D-DD6F-6E70-BE71-1AB681ECC0C1}"/>
              </a:ext>
            </a:extLst>
          </p:cNvPr>
          <p:cNvSpPr>
            <a:spLocks noGrp="1"/>
          </p:cNvSpPr>
          <p:nvPr/>
        </p:nvSpPr>
        <p:spPr>
          <a:xfrm>
            <a:off x="4729600" y="3467966"/>
            <a:ext cx="1104900" cy="990600"/>
          </a:xfrm>
          <a:prstGeom prst="roundRect">
            <a:avLst>
              <a:gd name="adj" fmla="val 7692"/>
            </a:avLst>
          </a:prstGeom>
          <a:solidFill>
            <a:srgbClr val="FFFFFF"/>
          </a:solidFill>
          <a:ln w="19050">
            <a:solidFill>
              <a:srgbClr val="BE01BF"/>
            </a:solidFill>
            <a:prstDash val="solid"/>
          </a:ln>
        </p:spPr>
        <p:txBody>
          <a:bodyPr/>
          <a:lstStyle/>
          <a:p>
            <a:endParaRPr lang="en-GB" sz="1200" noProof="0" dirty="0">
              <a:solidFill>
                <a:srgbClr val="BE01BF"/>
              </a:solidFill>
              <a:latin typeface="Helvetica" pitchFamily="2" charset="0"/>
            </a:endParaRPr>
          </a:p>
        </p:txBody>
      </p:sp>
      <p:sp>
        <p:nvSpPr>
          <p:cNvPr id="42" name="recipe-label-3">
            <a:extLst>
              <a:ext uri="{FF2B5EF4-FFF2-40B4-BE49-F238E27FC236}">
                <a16:creationId xmlns:a16="http://schemas.microsoft.com/office/drawing/2014/main" id="{007D7FFE-44F7-B000-B921-4D49C5BE4EBD}"/>
              </a:ext>
            </a:extLst>
          </p:cNvPr>
          <p:cNvSpPr>
            <a:spLocks noGrp="1"/>
          </p:cNvSpPr>
          <p:nvPr/>
        </p:nvSpPr>
        <p:spPr>
          <a:xfrm>
            <a:off x="4805800" y="3583131"/>
            <a:ext cx="952500" cy="419100"/>
          </a:xfrm>
          <a:prstGeom prst="rect">
            <a:avLst/>
          </a:prstGeom>
          <a:noFill/>
          <a:ln w="0">
            <a:noFill/>
            <a:prstDash val="solid"/>
          </a:ln>
        </p:spPr>
        <p:txBody>
          <a:bodyPr lIns="0" tIns="0" rIns="0" bIns="0" anchor="t">
            <a:noAutofit/>
          </a:bodyPr>
          <a:lstStyle/>
          <a:p>
            <a:pPr algn="ctr">
              <a:lnSpc>
                <a:spcPct val="90000"/>
              </a:lnSpc>
              <a:buNone/>
              <a:defRPr sz="1200" b="1" i="0">
                <a:solidFill>
                  <a:srgbClr val="171A1E"/>
                </a:solidFill>
                <a:latin typeface="Arial"/>
                <a:ea typeface="Arial"/>
                <a:cs typeface="Arial"/>
              </a:defRPr>
            </a:pPr>
            <a:r>
              <a:rPr lang="en-GB" sz="1200" b="1" i="0" noProof="0" dirty="0">
                <a:solidFill>
                  <a:srgbClr val="171A1E"/>
                </a:solidFill>
                <a:latin typeface="Helvetica" pitchFamily="2" charset="0"/>
                <a:ea typeface="Arial"/>
                <a:cs typeface="Arial"/>
              </a:rPr>
              <a:t>Divide by</a:t>
            </a:r>
          </a:p>
          <a:p>
            <a:pPr algn="ctr">
              <a:lnSpc>
                <a:spcPct val="90000"/>
              </a:lnSpc>
              <a:buNone/>
              <a:defRPr sz="1200" b="1" i="0">
                <a:solidFill>
                  <a:srgbClr val="171A1E"/>
                </a:solidFill>
                <a:latin typeface="Arial"/>
                <a:ea typeface="Arial"/>
                <a:cs typeface="Arial"/>
              </a:defRPr>
            </a:pPr>
            <a:r>
              <a:rPr lang="en-GB" sz="1200" b="1" i="0" noProof="0" dirty="0">
                <a:solidFill>
                  <a:srgbClr val="171A1E"/>
                </a:solidFill>
                <a:latin typeface="Helvetica" pitchFamily="2" charset="0"/>
                <a:ea typeface="Arial"/>
                <a:cs typeface="Arial"/>
              </a:rPr>
              <a:t>exposure</a:t>
            </a:r>
          </a:p>
        </p:txBody>
      </p:sp>
      <p:sp>
        <p:nvSpPr>
          <p:cNvPr id="43" name="recipe-sym-3">
            <a:extLst>
              <a:ext uri="{FF2B5EF4-FFF2-40B4-BE49-F238E27FC236}">
                <a16:creationId xmlns:a16="http://schemas.microsoft.com/office/drawing/2014/main" id="{BCBEC3D0-5778-E741-A1E2-C985B448E90C}"/>
              </a:ext>
            </a:extLst>
          </p:cNvPr>
          <p:cNvSpPr>
            <a:spLocks noGrp="1"/>
          </p:cNvSpPr>
          <p:nvPr/>
        </p:nvSpPr>
        <p:spPr>
          <a:xfrm>
            <a:off x="4805800" y="4143376"/>
            <a:ext cx="952500" cy="228600"/>
          </a:xfrm>
          <a:prstGeom prst="rect">
            <a:avLst/>
          </a:prstGeom>
          <a:noFill/>
          <a:ln w="0">
            <a:noFill/>
            <a:prstDash val="solid"/>
          </a:ln>
        </p:spPr>
        <p:txBody>
          <a:bodyPr lIns="0" tIns="0" rIns="0" bIns="0" anchor="t">
            <a:noAutofit/>
          </a:bodyPr>
          <a:lstStyle/>
          <a:p>
            <a:pPr algn="ctr">
              <a:lnSpc>
                <a:spcPct val="100000"/>
              </a:lnSpc>
              <a:buNone/>
              <a:defRPr sz="1350" b="1" i="0">
                <a:solidFill>
                  <a:srgbClr val="8E44AD"/>
                </a:solidFill>
                <a:latin typeface="Cambria Math"/>
                <a:ea typeface="Cambria Math"/>
                <a:cs typeface="Cambria Math"/>
              </a:defRPr>
            </a:pPr>
            <a:r>
              <a:rPr lang="en-GB" sz="1400" b="1" i="0" noProof="0" dirty="0">
                <a:solidFill>
                  <a:srgbClr val="BE01BF"/>
                </a:solidFill>
                <a:latin typeface="Helvetica" pitchFamily="2" charset="0"/>
                <a:ea typeface="Cambria Math"/>
                <a:cs typeface="Cambria Math"/>
              </a:rPr>
              <a:t>÷ </a:t>
            </a:r>
            <a:r>
              <a:rPr lang="en-GB" sz="1400" b="1" i="1" noProof="0" dirty="0">
                <a:solidFill>
                  <a:srgbClr val="BE01BF"/>
                </a:solidFill>
                <a:latin typeface="Helvetica" pitchFamily="2" charset="0"/>
                <a:ea typeface="Cambria Math"/>
                <a:cs typeface="Cambria Math"/>
              </a:rPr>
              <a:t>L</a:t>
            </a:r>
            <a:r>
              <a:rPr lang="en-GB" sz="1400" b="1" i="0" baseline="-25000" noProof="0" dirty="0">
                <a:solidFill>
                  <a:srgbClr val="BE01BF"/>
                </a:solidFill>
                <a:latin typeface="Helvetica" pitchFamily="2" charset="0"/>
                <a:ea typeface="Cambria Math"/>
                <a:cs typeface="Cambria Math"/>
              </a:rPr>
              <a:t>int</a:t>
            </a:r>
          </a:p>
        </p:txBody>
      </p:sp>
      <p:sp>
        <p:nvSpPr>
          <p:cNvPr id="44" name="recipe-box-4">
            <a:extLst>
              <a:ext uri="{FF2B5EF4-FFF2-40B4-BE49-F238E27FC236}">
                <a16:creationId xmlns:a16="http://schemas.microsoft.com/office/drawing/2014/main" id="{2B8A8583-C74B-A8C3-8C9F-27D51CD92565}"/>
              </a:ext>
            </a:extLst>
          </p:cNvPr>
          <p:cNvSpPr>
            <a:spLocks noGrp="1"/>
          </p:cNvSpPr>
          <p:nvPr/>
        </p:nvSpPr>
        <p:spPr>
          <a:xfrm>
            <a:off x="6063100" y="3440256"/>
            <a:ext cx="1104900" cy="990600"/>
          </a:xfrm>
          <a:prstGeom prst="roundRect">
            <a:avLst>
              <a:gd name="adj" fmla="val 7692"/>
            </a:avLst>
          </a:prstGeom>
          <a:solidFill>
            <a:srgbClr val="FFFFFF"/>
          </a:solidFill>
          <a:ln w="19050">
            <a:solidFill>
              <a:schemeClr val="tx1"/>
            </a:solidFill>
            <a:prstDash val="solid"/>
          </a:ln>
        </p:spPr>
        <p:txBody>
          <a:bodyPr/>
          <a:lstStyle/>
          <a:p>
            <a:endParaRPr lang="en-GB" sz="1200" noProof="0" dirty="0">
              <a:latin typeface="Helvetica" pitchFamily="2" charset="0"/>
            </a:endParaRPr>
          </a:p>
        </p:txBody>
      </p:sp>
      <p:sp>
        <p:nvSpPr>
          <p:cNvPr id="45" name="recipe-label-4">
            <a:extLst>
              <a:ext uri="{FF2B5EF4-FFF2-40B4-BE49-F238E27FC236}">
                <a16:creationId xmlns:a16="http://schemas.microsoft.com/office/drawing/2014/main" id="{59400C99-5E48-4DC8-D65A-7F53704F6CAD}"/>
              </a:ext>
            </a:extLst>
          </p:cNvPr>
          <p:cNvSpPr>
            <a:spLocks noGrp="1"/>
          </p:cNvSpPr>
          <p:nvPr/>
        </p:nvSpPr>
        <p:spPr>
          <a:xfrm>
            <a:off x="6135835" y="3578137"/>
            <a:ext cx="952500" cy="419100"/>
          </a:xfrm>
          <a:prstGeom prst="rect">
            <a:avLst/>
          </a:prstGeom>
          <a:noFill/>
          <a:ln w="0">
            <a:noFill/>
            <a:prstDash val="solid"/>
          </a:ln>
        </p:spPr>
        <p:txBody>
          <a:bodyPr lIns="0" tIns="0" rIns="0" bIns="0" anchor="t">
            <a:noAutofit/>
          </a:bodyPr>
          <a:lstStyle/>
          <a:p>
            <a:pPr algn="ctr">
              <a:lnSpc>
                <a:spcPct val="90000"/>
              </a:lnSpc>
              <a:buNone/>
              <a:defRPr sz="1200" b="1" i="0">
                <a:solidFill>
                  <a:srgbClr val="171A1E"/>
                </a:solidFill>
                <a:latin typeface="Arial"/>
                <a:ea typeface="Arial"/>
                <a:cs typeface="Arial"/>
              </a:defRPr>
            </a:pPr>
            <a:r>
              <a:rPr lang="en-GB" sz="1200" b="1" i="0" noProof="0" dirty="0">
                <a:solidFill>
                  <a:srgbClr val="171A1E"/>
                </a:solidFill>
                <a:latin typeface="Helvetica" pitchFamily="2" charset="0"/>
                <a:ea typeface="Arial"/>
                <a:cs typeface="Arial"/>
              </a:rPr>
              <a:t>Fiducial</a:t>
            </a:r>
          </a:p>
          <a:p>
            <a:pPr algn="ctr">
              <a:lnSpc>
                <a:spcPct val="90000"/>
              </a:lnSpc>
              <a:buNone/>
              <a:defRPr sz="1200" b="1" i="0">
                <a:solidFill>
                  <a:srgbClr val="171A1E"/>
                </a:solidFill>
                <a:latin typeface="Arial"/>
                <a:ea typeface="Arial"/>
                <a:cs typeface="Arial"/>
              </a:defRPr>
            </a:pPr>
            <a:r>
              <a:rPr lang="en-GB" sz="1200" b="1" i="0" noProof="0" dirty="0">
                <a:solidFill>
                  <a:srgbClr val="171A1E"/>
                </a:solidFill>
                <a:latin typeface="Helvetica" pitchFamily="2" charset="0"/>
                <a:ea typeface="Arial"/>
                <a:cs typeface="Arial"/>
              </a:rPr>
              <a:t>cross section</a:t>
            </a:r>
          </a:p>
        </p:txBody>
      </p:sp>
      <p:sp>
        <p:nvSpPr>
          <p:cNvPr id="47" name="definitions-card">
            <a:extLst>
              <a:ext uri="{FF2B5EF4-FFF2-40B4-BE49-F238E27FC236}">
                <a16:creationId xmlns:a16="http://schemas.microsoft.com/office/drawing/2014/main" id="{53974B3D-0CB2-D6F3-7439-24ADD4BE2653}"/>
              </a:ext>
            </a:extLst>
          </p:cNvPr>
          <p:cNvSpPr>
            <a:spLocks noGrp="1"/>
          </p:cNvSpPr>
          <p:nvPr/>
        </p:nvSpPr>
        <p:spPr>
          <a:xfrm>
            <a:off x="729100" y="4677641"/>
            <a:ext cx="6438899" cy="1162050"/>
          </a:xfrm>
          <a:prstGeom prst="roundRect">
            <a:avLst>
              <a:gd name="adj" fmla="val 6557"/>
            </a:avLst>
          </a:prstGeom>
          <a:solidFill>
            <a:srgbClr val="F7F9FB"/>
          </a:solidFill>
          <a:ln w="9525">
            <a:solidFill>
              <a:srgbClr val="D9DFE4"/>
            </a:solidFill>
            <a:prstDash val="solid"/>
          </a:ln>
        </p:spPr>
        <p:txBody>
          <a:bodyPr/>
          <a:lstStyle/>
          <a:p>
            <a:endParaRPr lang="en-GB" sz="1200" noProof="0" dirty="0">
              <a:latin typeface="Helvetica" pitchFamily="2" charset="0"/>
            </a:endParaRPr>
          </a:p>
        </p:txBody>
      </p:sp>
      <p:sp>
        <p:nvSpPr>
          <p:cNvPr id="49" name="cross-divider">
            <a:extLst>
              <a:ext uri="{FF2B5EF4-FFF2-40B4-BE49-F238E27FC236}">
                <a16:creationId xmlns:a16="http://schemas.microsoft.com/office/drawing/2014/main" id="{5FC9A487-CA02-AAC6-FBC8-774380DE75DF}"/>
              </a:ext>
            </a:extLst>
          </p:cNvPr>
          <p:cNvSpPr>
            <a:spLocks noGrp="1"/>
          </p:cNvSpPr>
          <p:nvPr/>
        </p:nvSpPr>
        <p:spPr>
          <a:xfrm>
            <a:off x="7611343" y="3093036"/>
            <a:ext cx="0" cy="2847975"/>
          </a:xfrm>
          <a:prstGeom prst="line">
            <a:avLst/>
          </a:prstGeom>
          <a:noFill/>
          <a:ln w="9525">
            <a:solidFill>
              <a:srgbClr val="D9DFE4"/>
            </a:solidFill>
            <a:prstDash val="solid"/>
          </a:ln>
        </p:spPr>
        <p:txBody>
          <a:bodyPr/>
          <a:lstStyle/>
          <a:p>
            <a:endParaRPr lang="en-GB" noProof="0" dirty="0"/>
          </a:p>
        </p:txBody>
      </p:sp>
      <p:sp>
        <p:nvSpPr>
          <p:cNvPr id="50" name="TextBox 49">
            <a:extLst>
              <a:ext uri="{FF2B5EF4-FFF2-40B4-BE49-F238E27FC236}">
                <a16:creationId xmlns:a16="http://schemas.microsoft.com/office/drawing/2014/main" id="{5E43DAB1-E637-D9E7-CC7C-25B641ADCD8B}"/>
              </a:ext>
            </a:extLst>
          </p:cNvPr>
          <p:cNvSpPr txBox="1"/>
          <p:nvPr/>
        </p:nvSpPr>
        <p:spPr>
          <a:xfrm>
            <a:off x="623284" y="2965324"/>
            <a:ext cx="2369297" cy="338554"/>
          </a:xfrm>
          <a:prstGeom prst="rect">
            <a:avLst/>
          </a:prstGeom>
          <a:noFill/>
        </p:spPr>
        <p:txBody>
          <a:bodyPr wrap="square" rtlCol="0">
            <a:spAutoFit/>
          </a:bodyPr>
          <a:lstStyle/>
          <a:p>
            <a:pPr>
              <a:spcBef>
                <a:spcPts val="1100"/>
              </a:spcBef>
            </a:pPr>
            <a:r>
              <a:rPr lang="en-GB" sz="1600" b="1" noProof="0" dirty="0">
                <a:solidFill>
                  <a:prstClr val="black"/>
                </a:solidFill>
                <a:latin typeface="Helvetica" pitchFamily="2" charset="0"/>
                <a:ea typeface="Helvetica Light" charset="0"/>
                <a:cs typeface="Helvetica Light" charset="0"/>
                <a:sym typeface="Wingdings" pitchFamily="2" charset="2"/>
              </a:rPr>
              <a:t>Measurement recipe</a:t>
            </a:r>
            <a:endParaRPr lang="en-GB" sz="1600" noProof="0" dirty="0">
              <a:solidFill>
                <a:prstClr val="black"/>
              </a:solidFill>
              <a:latin typeface="Helvetica" pitchFamily="2" charset="0"/>
              <a:ea typeface="Helvetica Light" charset="0"/>
              <a:cs typeface="Helvetica Light" charset="0"/>
              <a:sym typeface="Wingdings" pitchFamily="2" charset="2"/>
            </a:endParaRPr>
          </a:p>
        </p:txBody>
      </p: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E3471E2C-34EA-0A10-DDF4-6A8477E959F2}"/>
                  </a:ext>
                </a:extLst>
              </p:cNvPr>
              <p:cNvSpPr txBox="1"/>
              <p:nvPr/>
            </p:nvSpPr>
            <p:spPr>
              <a:xfrm>
                <a:off x="831806" y="4785748"/>
                <a:ext cx="6317755" cy="976999"/>
              </a:xfrm>
              <a:prstGeom prst="rect">
                <a:avLst/>
              </a:prstGeom>
              <a:noFill/>
            </p:spPr>
            <p:txBody>
              <a:bodyPr wrap="none" rtlCol="0">
                <a:spAutoFit/>
              </a:bodyPr>
              <a:lstStyle/>
              <a:p>
                <a:pPr>
                  <a:spcBef>
                    <a:spcPts val="600"/>
                  </a:spcBef>
                </a:pPr>
                <a14:m>
                  <m:oMath xmlns:m="http://schemas.openxmlformats.org/officeDocument/2006/math">
                    <m:sSub>
                      <m:sSubPr>
                        <m:ctrlPr>
                          <a:rPr lang="en-GB" sz="1600" i="1" noProof="0" smtClean="0">
                            <a:solidFill>
                              <a:schemeClr val="accent6">
                                <a:lumMod val="75000"/>
                              </a:schemeClr>
                            </a:solidFill>
                            <a:latin typeface="Cambria Math" charset="0"/>
                            <a:ea typeface="Arial" charset="0"/>
                            <a:cs typeface="Arial" charset="0"/>
                          </a:rPr>
                        </m:ctrlPr>
                      </m:sSubPr>
                      <m:e>
                        <m:r>
                          <a:rPr lang="en-GB" sz="1600" i="1" noProof="0" smtClean="0">
                            <a:solidFill>
                              <a:schemeClr val="accent6">
                                <a:lumMod val="75000"/>
                              </a:schemeClr>
                            </a:solidFill>
                            <a:latin typeface="Cambria Math" charset="0"/>
                            <a:ea typeface="Arial" charset="0"/>
                            <a:cs typeface="Arial" charset="0"/>
                          </a:rPr>
                          <m:t>𝐶</m:t>
                        </m:r>
                      </m:e>
                      <m:sub>
                        <m:r>
                          <a:rPr lang="en-GB" sz="1600" i="1" noProof="0" smtClean="0">
                            <a:solidFill>
                              <a:schemeClr val="accent6">
                                <a:lumMod val="75000"/>
                              </a:schemeClr>
                            </a:solidFill>
                            <a:latin typeface="Cambria Math" charset="0"/>
                            <a:ea typeface="Arial" charset="0"/>
                            <a:cs typeface="Arial" charset="0"/>
                          </a:rPr>
                          <m:t>𝑋</m:t>
                        </m:r>
                      </m:sub>
                    </m:sSub>
                    <m:r>
                      <a:rPr lang="en-GB" sz="1600" i="1" noProof="0" smtClean="0">
                        <a:solidFill>
                          <a:schemeClr val="accent6">
                            <a:lumMod val="75000"/>
                          </a:schemeClr>
                        </a:solidFill>
                        <a:latin typeface="Cambria Math" panose="02040503050406030204" pitchFamily="18" charset="0"/>
                        <a:ea typeface="Arial" charset="0"/>
                        <a:cs typeface="Arial" charset="0"/>
                      </a:rPr>
                      <m:t>=</m:t>
                    </m:r>
                    <m:f>
                      <m:fPr>
                        <m:type m:val="lin"/>
                        <m:ctrlPr>
                          <a:rPr lang="en-GB" sz="1600" i="1" noProof="0" smtClean="0">
                            <a:solidFill>
                              <a:schemeClr val="accent6">
                                <a:lumMod val="75000"/>
                              </a:schemeClr>
                            </a:solidFill>
                            <a:latin typeface="Cambria Math" panose="02040503050406030204" pitchFamily="18" charset="0"/>
                            <a:cs typeface="Arial" charset="0"/>
                          </a:rPr>
                        </m:ctrlPr>
                      </m:fPr>
                      <m:num>
                        <m:sSub>
                          <m:sSubPr>
                            <m:ctrlPr>
                              <a:rPr lang="en-GB" sz="1600" i="1" noProof="0" smtClean="0">
                                <a:solidFill>
                                  <a:schemeClr val="accent6">
                                    <a:lumMod val="75000"/>
                                  </a:schemeClr>
                                </a:solidFill>
                                <a:latin typeface="Cambria Math" panose="02040503050406030204" pitchFamily="18" charset="0"/>
                                <a:cs typeface="Arial" charset="0"/>
                              </a:rPr>
                            </m:ctrlPr>
                          </m:sSubPr>
                          <m:e>
                            <m:r>
                              <a:rPr lang="en-GB" sz="1600" i="1" noProof="0" smtClean="0">
                                <a:solidFill>
                                  <a:schemeClr val="accent6">
                                    <a:lumMod val="75000"/>
                                  </a:schemeClr>
                                </a:solidFill>
                                <a:latin typeface="Cambria Math" panose="02040503050406030204" pitchFamily="18" charset="0"/>
                                <a:cs typeface="Arial" charset="0"/>
                              </a:rPr>
                              <m:t>𝑁</m:t>
                            </m:r>
                          </m:e>
                          <m:sub>
                            <m:r>
                              <m:rPr>
                                <m:sty m:val="p"/>
                              </m:rPr>
                              <a:rPr lang="en-GB" sz="1600" noProof="0" smtClean="0">
                                <a:solidFill>
                                  <a:schemeClr val="accent6">
                                    <a:lumMod val="75000"/>
                                  </a:schemeClr>
                                </a:solidFill>
                                <a:latin typeface="Cambria Math" panose="02040503050406030204" pitchFamily="18" charset="0"/>
                                <a:cs typeface="Arial" charset="0"/>
                              </a:rPr>
                              <m:t>reco</m:t>
                            </m:r>
                            <m:r>
                              <a:rPr lang="en-GB" sz="1600" noProof="0" smtClean="0">
                                <a:solidFill>
                                  <a:schemeClr val="accent6">
                                    <a:lumMod val="75000"/>
                                  </a:schemeClr>
                                </a:solidFill>
                                <a:latin typeface="Cambria Math" panose="02040503050406030204" pitchFamily="18" charset="0"/>
                                <a:cs typeface="Arial" charset="0"/>
                              </a:rPr>
                              <m:t>,</m:t>
                            </m:r>
                            <m:r>
                              <m:rPr>
                                <m:sty m:val="p"/>
                              </m:rPr>
                              <a:rPr lang="en-GB" sz="1600" noProof="0" smtClean="0">
                                <a:solidFill>
                                  <a:schemeClr val="accent6">
                                    <a:lumMod val="75000"/>
                                  </a:schemeClr>
                                </a:solidFill>
                                <a:latin typeface="Cambria Math" panose="02040503050406030204" pitchFamily="18" charset="0"/>
                                <a:cs typeface="Arial" charset="0"/>
                              </a:rPr>
                              <m:t>selected</m:t>
                            </m:r>
                          </m:sub>
                        </m:sSub>
                      </m:num>
                      <m:den>
                        <m:sSub>
                          <m:sSubPr>
                            <m:ctrlPr>
                              <a:rPr lang="en-GB" sz="1600" i="1" noProof="0" smtClean="0">
                                <a:solidFill>
                                  <a:schemeClr val="accent6">
                                    <a:lumMod val="75000"/>
                                  </a:schemeClr>
                                </a:solidFill>
                                <a:latin typeface="Cambria Math" panose="02040503050406030204" pitchFamily="18" charset="0"/>
                                <a:cs typeface="Arial" charset="0"/>
                              </a:rPr>
                            </m:ctrlPr>
                          </m:sSubPr>
                          <m:e>
                            <m:r>
                              <a:rPr lang="en-GB" sz="1600" i="1" noProof="0" smtClean="0">
                                <a:solidFill>
                                  <a:schemeClr val="accent6">
                                    <a:lumMod val="75000"/>
                                  </a:schemeClr>
                                </a:solidFill>
                                <a:latin typeface="Cambria Math" panose="02040503050406030204" pitchFamily="18" charset="0"/>
                                <a:cs typeface="Arial" charset="0"/>
                              </a:rPr>
                              <m:t>𝑁</m:t>
                            </m:r>
                          </m:e>
                          <m:sub>
                            <m:r>
                              <m:rPr>
                                <m:sty m:val="p"/>
                              </m:rPr>
                              <a:rPr lang="en-GB" sz="1600" noProof="0" smtClean="0">
                                <a:solidFill>
                                  <a:schemeClr val="accent6">
                                    <a:lumMod val="75000"/>
                                  </a:schemeClr>
                                </a:solidFill>
                                <a:latin typeface="Cambria Math" panose="02040503050406030204" pitchFamily="18" charset="0"/>
                                <a:cs typeface="Arial" charset="0"/>
                              </a:rPr>
                              <m:t>gen</m:t>
                            </m:r>
                            <m:r>
                              <a:rPr lang="en-GB" sz="1600" noProof="0" smtClean="0">
                                <a:solidFill>
                                  <a:schemeClr val="accent6">
                                    <a:lumMod val="75000"/>
                                  </a:schemeClr>
                                </a:solidFill>
                                <a:latin typeface="Cambria Math" panose="02040503050406030204" pitchFamily="18" charset="0"/>
                                <a:cs typeface="Arial" charset="0"/>
                              </a:rPr>
                              <m:t>,</m:t>
                            </m:r>
                            <m:r>
                              <m:rPr>
                                <m:sty m:val="p"/>
                              </m:rPr>
                              <a:rPr lang="en-GB" sz="1600" noProof="0" smtClean="0">
                                <a:solidFill>
                                  <a:schemeClr val="accent6">
                                    <a:lumMod val="75000"/>
                                  </a:schemeClr>
                                </a:solidFill>
                                <a:latin typeface="Cambria Math" panose="02040503050406030204" pitchFamily="18" charset="0"/>
                                <a:cs typeface="Arial" charset="0"/>
                              </a:rPr>
                              <m:t>fid</m:t>
                            </m:r>
                          </m:sub>
                        </m:sSub>
                      </m:den>
                    </m:f>
                  </m:oMath>
                </a14:m>
                <a:r>
                  <a:rPr lang="en-GB" sz="1400" noProof="0" dirty="0">
                    <a:solidFill>
                      <a:schemeClr val="accent6">
                        <a:lumMod val="75000"/>
                      </a:schemeClr>
                    </a:solidFill>
                    <a:latin typeface="Helvetica" pitchFamily="2" charset="0"/>
                    <a:cs typeface="Helvetica Light"/>
                  </a:rPr>
                  <a:t> — efficiency &amp; resolution correction (</a:t>
                </a:r>
                <a:r>
                  <a:rPr lang="en-GB" sz="1200" noProof="0" dirty="0">
                    <a:solidFill>
                      <a:schemeClr val="accent6">
                        <a:lumMod val="75000"/>
                      </a:schemeClr>
                    </a:solidFill>
                    <a:latin typeface="Helvetica" pitchFamily="2" charset="0"/>
                    <a:cs typeface="Helvetica Light"/>
                  </a:rPr>
                  <a:t>from MC)</a:t>
                </a:r>
                <a:endParaRPr lang="en-GB" sz="1600" i="1" noProof="0" dirty="0">
                  <a:solidFill>
                    <a:schemeClr val="accent6">
                      <a:lumMod val="75000"/>
                    </a:schemeClr>
                  </a:solidFill>
                  <a:latin typeface="Cambria Math" panose="02040503050406030204" pitchFamily="18" charset="0"/>
                  <a:ea typeface="Arial" charset="0"/>
                  <a:cs typeface="Arial" charset="0"/>
                </a:endParaRPr>
              </a:p>
              <a:p>
                <a:pPr>
                  <a:spcBef>
                    <a:spcPts val="300"/>
                  </a:spcBef>
                </a:pPr>
                <a14:m>
                  <m:oMath xmlns:m="http://schemas.openxmlformats.org/officeDocument/2006/math">
                    <m:sSub>
                      <m:sSubPr>
                        <m:ctrlPr>
                          <a:rPr lang="en-GB" sz="1600" i="1" noProof="0" smtClean="0">
                            <a:solidFill>
                              <a:srgbClr val="0EA34D"/>
                            </a:solidFill>
                            <a:latin typeface="Cambria Math" charset="0"/>
                            <a:ea typeface="Arial" charset="0"/>
                            <a:cs typeface="Arial" charset="0"/>
                          </a:rPr>
                        </m:ctrlPr>
                      </m:sSubPr>
                      <m:e>
                        <m:r>
                          <a:rPr lang="en-GB" sz="1600" i="1" noProof="0" smtClean="0">
                            <a:solidFill>
                              <a:srgbClr val="0EA34D"/>
                            </a:solidFill>
                            <a:latin typeface="Cambria Math" charset="0"/>
                            <a:ea typeface="Arial" charset="0"/>
                            <a:cs typeface="Arial" charset="0"/>
                          </a:rPr>
                          <m:t>𝐴</m:t>
                        </m:r>
                      </m:e>
                      <m:sub>
                        <m:r>
                          <a:rPr lang="en-GB" sz="1600" i="1" noProof="0" smtClean="0">
                            <a:solidFill>
                              <a:srgbClr val="0EA34D"/>
                            </a:solidFill>
                            <a:latin typeface="Cambria Math" charset="0"/>
                            <a:ea typeface="Arial" charset="0"/>
                            <a:cs typeface="Arial" charset="0"/>
                          </a:rPr>
                          <m:t>𝑋</m:t>
                        </m:r>
                      </m:sub>
                    </m:sSub>
                    <m:r>
                      <a:rPr lang="en-GB" sz="1600" i="1" noProof="0" smtClean="0">
                        <a:solidFill>
                          <a:srgbClr val="0EA34D"/>
                        </a:solidFill>
                        <a:latin typeface="Cambria Math" panose="02040503050406030204" pitchFamily="18" charset="0"/>
                        <a:ea typeface="Arial" charset="0"/>
                        <a:cs typeface="Arial" charset="0"/>
                      </a:rPr>
                      <m:t>=</m:t>
                    </m:r>
                    <m:f>
                      <m:fPr>
                        <m:type m:val="lin"/>
                        <m:ctrlPr>
                          <a:rPr lang="en-GB" sz="1600" i="1" noProof="0" smtClean="0">
                            <a:solidFill>
                              <a:srgbClr val="0EA34D"/>
                            </a:solidFill>
                            <a:latin typeface="Cambria Math" panose="02040503050406030204" pitchFamily="18" charset="0"/>
                            <a:cs typeface="Arial" charset="0"/>
                          </a:rPr>
                        </m:ctrlPr>
                      </m:fPr>
                      <m:num>
                        <m:sSub>
                          <m:sSubPr>
                            <m:ctrlPr>
                              <a:rPr lang="en-GB" sz="1600" i="1" noProof="0" smtClean="0">
                                <a:solidFill>
                                  <a:srgbClr val="0EA34D"/>
                                </a:solidFill>
                                <a:latin typeface="Cambria Math" panose="02040503050406030204" pitchFamily="18" charset="0"/>
                                <a:cs typeface="Arial" charset="0"/>
                              </a:rPr>
                            </m:ctrlPr>
                          </m:sSubPr>
                          <m:e>
                            <m:r>
                              <a:rPr lang="en-GB" sz="1600" i="1" noProof="0" smtClean="0">
                                <a:solidFill>
                                  <a:srgbClr val="0EA34D"/>
                                </a:solidFill>
                                <a:latin typeface="Cambria Math" panose="02040503050406030204" pitchFamily="18" charset="0"/>
                                <a:cs typeface="Arial" charset="0"/>
                              </a:rPr>
                              <m:t>𝑁</m:t>
                            </m:r>
                          </m:e>
                          <m:sub>
                            <m:r>
                              <m:rPr>
                                <m:sty m:val="p"/>
                              </m:rPr>
                              <a:rPr lang="en-GB" sz="1600" b="0" i="0" noProof="0" smtClean="0">
                                <a:solidFill>
                                  <a:srgbClr val="0EA34D"/>
                                </a:solidFill>
                                <a:latin typeface="Cambria Math" panose="02040503050406030204" pitchFamily="18" charset="0"/>
                                <a:cs typeface="Arial" charset="0"/>
                              </a:rPr>
                              <m:t>gen</m:t>
                            </m:r>
                            <m:r>
                              <a:rPr lang="en-GB" sz="1600" noProof="0" smtClean="0">
                                <a:solidFill>
                                  <a:srgbClr val="0EA34D"/>
                                </a:solidFill>
                                <a:latin typeface="Cambria Math" panose="02040503050406030204" pitchFamily="18" charset="0"/>
                                <a:cs typeface="Arial" charset="0"/>
                              </a:rPr>
                              <m:t>,</m:t>
                            </m:r>
                            <m:r>
                              <m:rPr>
                                <m:sty m:val="p"/>
                              </m:rPr>
                              <a:rPr lang="en-GB" sz="1600" b="0" i="0" noProof="0" smtClean="0">
                                <a:solidFill>
                                  <a:srgbClr val="0EA34D"/>
                                </a:solidFill>
                                <a:latin typeface="Cambria Math" panose="02040503050406030204" pitchFamily="18" charset="0"/>
                                <a:cs typeface="Arial" charset="0"/>
                              </a:rPr>
                              <m:t>fid</m:t>
                            </m:r>
                          </m:sub>
                        </m:sSub>
                      </m:num>
                      <m:den>
                        <m:sSub>
                          <m:sSubPr>
                            <m:ctrlPr>
                              <a:rPr lang="en-GB" sz="1600" i="1" noProof="0" smtClean="0">
                                <a:solidFill>
                                  <a:srgbClr val="0EA34D"/>
                                </a:solidFill>
                                <a:latin typeface="Cambria Math" panose="02040503050406030204" pitchFamily="18" charset="0"/>
                                <a:cs typeface="Arial" charset="0"/>
                              </a:rPr>
                            </m:ctrlPr>
                          </m:sSubPr>
                          <m:e>
                            <m:r>
                              <a:rPr lang="en-GB" sz="1600" i="1" noProof="0" smtClean="0">
                                <a:solidFill>
                                  <a:srgbClr val="0EA34D"/>
                                </a:solidFill>
                                <a:latin typeface="Cambria Math" panose="02040503050406030204" pitchFamily="18" charset="0"/>
                                <a:cs typeface="Arial" charset="0"/>
                              </a:rPr>
                              <m:t>𝑁</m:t>
                            </m:r>
                          </m:e>
                          <m:sub>
                            <m:r>
                              <m:rPr>
                                <m:sty m:val="p"/>
                              </m:rPr>
                              <a:rPr lang="en-GB" sz="1600" noProof="0" smtClean="0">
                                <a:solidFill>
                                  <a:srgbClr val="0EA34D"/>
                                </a:solidFill>
                                <a:latin typeface="Cambria Math" panose="02040503050406030204" pitchFamily="18" charset="0"/>
                                <a:cs typeface="Arial" charset="0"/>
                              </a:rPr>
                              <m:t>gen</m:t>
                            </m:r>
                            <m:r>
                              <a:rPr lang="en-GB" sz="1600" b="0" i="0" noProof="0" smtClean="0">
                                <a:solidFill>
                                  <a:srgbClr val="0EA34D"/>
                                </a:solidFill>
                                <a:latin typeface="Cambria Math" panose="02040503050406030204" pitchFamily="18" charset="0"/>
                                <a:cs typeface="Arial" charset="0"/>
                              </a:rPr>
                              <m:t>,</m:t>
                            </m:r>
                            <m:r>
                              <m:rPr>
                                <m:sty m:val="p"/>
                              </m:rPr>
                              <a:rPr lang="en-GB" sz="1600" b="0" i="0" noProof="0" smtClean="0">
                                <a:solidFill>
                                  <a:srgbClr val="0EA34D"/>
                                </a:solidFill>
                                <a:latin typeface="Cambria Math" panose="02040503050406030204" pitchFamily="18" charset="0"/>
                                <a:cs typeface="Arial" charset="0"/>
                              </a:rPr>
                              <m:t>tot</m:t>
                            </m:r>
                          </m:sub>
                        </m:sSub>
                      </m:den>
                    </m:f>
                  </m:oMath>
                </a14:m>
                <a:r>
                  <a:rPr lang="en-GB" sz="1400" noProof="0" dirty="0">
                    <a:solidFill>
                      <a:srgbClr val="0EA34D"/>
                    </a:solidFill>
                    <a:latin typeface="Helvetica Light"/>
                    <a:cs typeface="Helvetica Light"/>
                  </a:rPr>
                  <a:t> </a:t>
                </a:r>
                <a:r>
                  <a:rPr lang="en-GB" sz="1400" noProof="0" dirty="0">
                    <a:solidFill>
                      <a:srgbClr val="0EA34D"/>
                    </a:solidFill>
                    <a:latin typeface="Helvetica" pitchFamily="2" charset="0"/>
                    <a:cs typeface="Helvetica Light"/>
                  </a:rPr>
                  <a:t>— acceptance factor </a:t>
                </a:r>
                <a:r>
                  <a:rPr lang="en-GB" sz="1200" noProof="0" dirty="0">
                    <a:solidFill>
                      <a:srgbClr val="0EA34D"/>
                    </a:solidFill>
                    <a:latin typeface="Helvetica" pitchFamily="2" charset="0"/>
                    <a:cs typeface="Helvetica Light"/>
                  </a:rPr>
                  <a:t>(from MC / theory)</a:t>
                </a:r>
              </a:p>
              <a:p>
                <a:pPr>
                  <a:spcBef>
                    <a:spcPts val="300"/>
                  </a:spcBef>
                </a:pPr>
                <a14:m>
                  <m:oMath xmlns:m="http://schemas.openxmlformats.org/officeDocument/2006/math">
                    <m:sSub>
                      <m:sSubPr>
                        <m:ctrlPr>
                          <a:rPr lang="en-GB" sz="1600" b="0" i="1" noProof="0" smtClean="0">
                            <a:solidFill>
                              <a:srgbClr val="00849D"/>
                            </a:solidFill>
                            <a:latin typeface="Cambria Math" panose="02040503050406030204" pitchFamily="18" charset="0"/>
                            <a:ea typeface="Arial" charset="0"/>
                            <a:cs typeface="Arial" charset="0"/>
                          </a:rPr>
                        </m:ctrlPr>
                      </m:sSubPr>
                      <m:e>
                        <m:r>
                          <a:rPr lang="en-GB" sz="1600" b="0" i="1" noProof="0" smtClean="0">
                            <a:solidFill>
                              <a:srgbClr val="00849D"/>
                            </a:solidFill>
                            <a:latin typeface="Cambria Math" panose="02040503050406030204" pitchFamily="18" charset="0"/>
                            <a:ea typeface="Arial" charset="0"/>
                            <a:cs typeface="Arial" charset="0"/>
                          </a:rPr>
                          <m:t>𝐵</m:t>
                        </m:r>
                      </m:e>
                      <m:sub>
                        <m:r>
                          <a:rPr lang="en-GB" sz="1600" i="1" noProof="0" smtClean="0">
                            <a:solidFill>
                              <a:srgbClr val="00849D"/>
                            </a:solidFill>
                            <a:latin typeface="Cambria Math" charset="0"/>
                            <a:ea typeface="Arial" charset="0"/>
                            <a:cs typeface="Arial" charset="0"/>
                          </a:rPr>
                          <m:t>𝑋</m:t>
                        </m:r>
                        <m:r>
                          <a:rPr lang="en-GB" sz="1600" i="1" noProof="0" smtClean="0">
                            <a:solidFill>
                              <a:srgbClr val="00849D"/>
                            </a:solidFill>
                            <a:latin typeface="Cambria Math" charset="0"/>
                            <a:ea typeface="Arial" charset="0"/>
                            <a:cs typeface="Arial" charset="0"/>
                          </a:rPr>
                          <m:t>→</m:t>
                        </m:r>
                        <m:r>
                          <m:rPr>
                            <m:sty m:val="p"/>
                          </m:rPr>
                          <a:rPr lang="en-GB" sz="1600" noProof="0" smtClean="0">
                            <a:solidFill>
                              <a:srgbClr val="00849D"/>
                            </a:solidFill>
                            <a:latin typeface="Cambria Math" panose="02040503050406030204" pitchFamily="18" charset="0"/>
                            <a:ea typeface="Arial" charset="0"/>
                            <a:cs typeface="Arial" charset="0"/>
                          </a:rPr>
                          <m:t>decay</m:t>
                        </m:r>
                      </m:sub>
                    </m:sSub>
                  </m:oMath>
                </a14:m>
                <a:r>
                  <a:rPr lang="en-GB" sz="1600" i="1" noProof="0" dirty="0">
                    <a:solidFill>
                      <a:srgbClr val="00849D"/>
                    </a:solidFill>
                    <a:latin typeface="Cambria Math" panose="02040503050406030204" pitchFamily="18" charset="0"/>
                    <a:ea typeface="Arial" charset="0"/>
                    <a:cs typeface="Arial" charset="0"/>
                  </a:rPr>
                  <a:t> </a:t>
                </a:r>
                <a:r>
                  <a:rPr lang="en-GB" sz="1400" noProof="0" dirty="0">
                    <a:solidFill>
                      <a:srgbClr val="00849D"/>
                    </a:solidFill>
                    <a:latin typeface="Helvetica" pitchFamily="2" charset="0"/>
                    <a:ea typeface="Arial" charset="0"/>
                    <a:cs typeface="Arial" charset="0"/>
                  </a:rPr>
                  <a:t>— branching fraction </a:t>
                </a:r>
                <a:r>
                  <a:rPr lang="en-GB" sz="1200" noProof="0" dirty="0">
                    <a:solidFill>
                      <a:srgbClr val="00849D"/>
                    </a:solidFill>
                    <a:latin typeface="Helvetica" pitchFamily="2" charset="0"/>
                    <a:ea typeface="Arial" charset="0"/>
                    <a:cs typeface="Arial" charset="0"/>
                  </a:rPr>
                  <a:t>(from theory)</a:t>
                </a:r>
                <a:endParaRPr lang="en-GB" sz="1400" i="1" noProof="0" dirty="0">
                  <a:solidFill>
                    <a:srgbClr val="00849D"/>
                  </a:solidFill>
                  <a:latin typeface="Helvetica" pitchFamily="2" charset="0"/>
                  <a:ea typeface="Arial" charset="0"/>
                  <a:cs typeface="Arial" charset="0"/>
                </a:endParaRPr>
              </a:p>
            </p:txBody>
          </p:sp>
        </mc:Choice>
        <mc:Fallback xmlns="">
          <p:sp>
            <p:nvSpPr>
              <p:cNvPr id="51" name="TextBox 50">
                <a:extLst>
                  <a:ext uri="{FF2B5EF4-FFF2-40B4-BE49-F238E27FC236}">
                    <a16:creationId xmlns:a16="http://schemas.microsoft.com/office/drawing/2014/main" id="{E3471E2C-34EA-0A10-DDF4-6A8477E959F2}"/>
                  </a:ext>
                </a:extLst>
              </p:cNvPr>
              <p:cNvSpPr txBox="1">
                <a:spLocks noRot="1" noChangeAspect="1" noMove="1" noResize="1" noEditPoints="1" noAdjustHandles="1" noChangeArrowheads="1" noChangeShapeType="1" noTextEdit="1"/>
              </p:cNvSpPr>
              <p:nvPr/>
            </p:nvSpPr>
            <p:spPr>
              <a:xfrm>
                <a:off x="831806" y="4785748"/>
                <a:ext cx="6317755" cy="976999"/>
              </a:xfrm>
              <a:prstGeom prst="rect">
                <a:avLst/>
              </a:prstGeom>
              <a:blipFill>
                <a:blip r:embed="rId4"/>
                <a:stretch>
                  <a:fillRect t="-38462" b="-29487"/>
                </a:stretch>
              </a:blipFill>
            </p:spPr>
            <p:txBody>
              <a:bodyPr/>
              <a:lstStyle/>
              <a:p>
                <a:r>
                  <a:rPr lang="en-GB">
                    <a:noFill/>
                  </a:rPr>
                  <a:t> </a:t>
                </a:r>
              </a:p>
            </p:txBody>
          </p:sp>
        </mc:Fallback>
      </mc:AlternateContent>
      <p:sp>
        <p:nvSpPr>
          <p:cNvPr id="55" name="TextBox 54">
            <a:extLst>
              <a:ext uri="{FF2B5EF4-FFF2-40B4-BE49-F238E27FC236}">
                <a16:creationId xmlns:a16="http://schemas.microsoft.com/office/drawing/2014/main" id="{B8062A7E-9575-C20F-2B60-F5A837CA73FD}"/>
              </a:ext>
            </a:extLst>
          </p:cNvPr>
          <p:cNvSpPr txBox="1"/>
          <p:nvPr/>
        </p:nvSpPr>
        <p:spPr>
          <a:xfrm>
            <a:off x="6348579" y="4092583"/>
            <a:ext cx="442750" cy="307777"/>
          </a:xfrm>
          <a:prstGeom prst="rect">
            <a:avLst/>
          </a:prstGeom>
          <a:noFill/>
        </p:spPr>
        <p:txBody>
          <a:bodyPr wrap="none" rtlCol="0">
            <a:spAutoFit/>
          </a:bodyPr>
          <a:lstStyle/>
          <a:p>
            <a:pPr marL="0" algn="l">
              <a:spcBef>
                <a:spcPts val="3000"/>
              </a:spcBef>
            </a:pPr>
            <a:r>
              <a:rPr lang="en-GB" sz="1400" b="1" noProof="0" dirty="0" err="1">
                <a:solidFill>
                  <a:prstClr val="black"/>
                </a:solidFill>
                <a:latin typeface="Helvetica" pitchFamily="2" charset="0"/>
                <a:ea typeface="Helvetica Light" charset="0"/>
                <a:cs typeface="Helvetica Light" charset="0"/>
                <a:sym typeface="Wingdings" pitchFamily="2" charset="2"/>
              </a:rPr>
              <a:t>σ</a:t>
            </a:r>
            <a:r>
              <a:rPr lang="en-GB" sz="1400" b="1" baseline="30000" noProof="0" dirty="0" err="1">
                <a:solidFill>
                  <a:prstClr val="black"/>
                </a:solidFill>
                <a:latin typeface="Helvetica" pitchFamily="2" charset="0"/>
                <a:ea typeface="Helvetica Light" charset="0"/>
                <a:cs typeface="Helvetica Light" charset="0"/>
                <a:sym typeface="Wingdings" pitchFamily="2" charset="2"/>
              </a:rPr>
              <a:t>fid</a:t>
            </a:r>
            <a:endParaRPr lang="en-GB" sz="1400" b="1" baseline="30000" noProof="0" dirty="0">
              <a:solidFill>
                <a:prstClr val="black"/>
              </a:solidFill>
              <a:latin typeface="Helvetica" pitchFamily="2" charset="0"/>
              <a:ea typeface="Helvetica Light" charset="0"/>
              <a:cs typeface="Helvetica Light" charset="0"/>
              <a:sym typeface="Wingdings" pitchFamily="2" charset="2"/>
            </a:endParaRPr>
          </a:p>
        </p:txBody>
      </p:sp>
      <p:sp>
        <p:nvSpPr>
          <p:cNvPr id="56" name="takeaway-band">
            <a:extLst>
              <a:ext uri="{FF2B5EF4-FFF2-40B4-BE49-F238E27FC236}">
                <a16:creationId xmlns:a16="http://schemas.microsoft.com/office/drawing/2014/main" id="{B8DBECF0-1962-A8D2-DCE1-14097501D4B3}"/>
              </a:ext>
            </a:extLst>
          </p:cNvPr>
          <p:cNvSpPr>
            <a:spLocks noGrp="1"/>
          </p:cNvSpPr>
          <p:nvPr/>
        </p:nvSpPr>
        <p:spPr>
          <a:xfrm>
            <a:off x="729100" y="6165275"/>
            <a:ext cx="11102682" cy="476250"/>
          </a:xfrm>
          <a:prstGeom prst="roundRect">
            <a:avLst>
              <a:gd name="adj" fmla="val 16000"/>
            </a:avLst>
          </a:prstGeom>
          <a:solidFill>
            <a:srgbClr val="EAF4FA"/>
          </a:solidFill>
          <a:ln w="9525">
            <a:solidFill>
              <a:srgbClr val="BBD8E8"/>
            </a:solidFill>
            <a:prstDash val="solid"/>
          </a:ln>
        </p:spPr>
        <p:txBody>
          <a:bodyPr/>
          <a:lstStyle/>
          <a:p>
            <a:endParaRPr lang="en-GB" noProof="0" dirty="0"/>
          </a:p>
        </p:txBody>
      </p:sp>
      <p:sp>
        <p:nvSpPr>
          <p:cNvPr id="58" name="TextBox 57">
            <a:extLst>
              <a:ext uri="{FF2B5EF4-FFF2-40B4-BE49-F238E27FC236}">
                <a16:creationId xmlns:a16="http://schemas.microsoft.com/office/drawing/2014/main" id="{03754985-902D-3197-D0E0-61F611680B27}"/>
              </a:ext>
            </a:extLst>
          </p:cNvPr>
          <p:cNvSpPr txBox="1"/>
          <p:nvPr/>
        </p:nvSpPr>
        <p:spPr>
          <a:xfrm>
            <a:off x="729099" y="6235542"/>
            <a:ext cx="11102681" cy="338554"/>
          </a:xfrm>
          <a:prstGeom prst="rect">
            <a:avLst/>
          </a:prstGeom>
          <a:noFill/>
        </p:spPr>
        <p:txBody>
          <a:bodyPr wrap="square" rtlCol="0">
            <a:spAutoFit/>
          </a:bodyPr>
          <a:lstStyle/>
          <a:p>
            <a:pPr marL="0" algn="ctr">
              <a:spcBef>
                <a:spcPts val="3000"/>
              </a:spcBef>
            </a:pPr>
            <a:r>
              <a:rPr lang="en-GB" sz="1600" noProof="0" dirty="0">
                <a:solidFill>
                  <a:srgbClr val="0070C0"/>
                </a:solidFill>
                <a:latin typeface="Helvetica" pitchFamily="2" charset="0"/>
                <a:ea typeface="Helvetica Light" charset="0"/>
                <a:cs typeface="Helvetica Light" charset="0"/>
                <a:sym typeface="Wingdings" pitchFamily="2" charset="2"/>
              </a:rPr>
              <a:t>Fiducial cross sections minimise extrapolation and are usually the most reusable result</a:t>
            </a:r>
          </a:p>
        </p:txBody>
      </p:sp>
      <p:sp>
        <p:nvSpPr>
          <p:cNvPr id="60" name="unc-dot-0">
            <a:extLst>
              <a:ext uri="{FF2B5EF4-FFF2-40B4-BE49-F238E27FC236}">
                <a16:creationId xmlns:a16="http://schemas.microsoft.com/office/drawing/2014/main" id="{CF5D545D-25BB-2940-7986-72167C789379}"/>
              </a:ext>
            </a:extLst>
          </p:cNvPr>
          <p:cNvSpPr>
            <a:spLocks noGrp="1"/>
          </p:cNvSpPr>
          <p:nvPr/>
        </p:nvSpPr>
        <p:spPr>
          <a:xfrm>
            <a:off x="8025861" y="3442773"/>
            <a:ext cx="114300" cy="114300"/>
          </a:xfrm>
          <a:prstGeom prst="ellipse">
            <a:avLst/>
          </a:prstGeom>
          <a:solidFill>
            <a:srgbClr val="157FC1"/>
          </a:solidFill>
          <a:ln w="0">
            <a:solidFill>
              <a:srgbClr val="157FC1"/>
            </a:solidFill>
            <a:prstDash val="solid"/>
          </a:ln>
        </p:spPr>
        <p:txBody>
          <a:bodyPr/>
          <a:lstStyle/>
          <a:p>
            <a:endParaRPr lang="en-GB" noProof="0" dirty="0"/>
          </a:p>
        </p:txBody>
      </p:sp>
      <p:sp>
        <p:nvSpPr>
          <p:cNvPr id="61" name="unc-0">
            <a:extLst>
              <a:ext uri="{FF2B5EF4-FFF2-40B4-BE49-F238E27FC236}">
                <a16:creationId xmlns:a16="http://schemas.microsoft.com/office/drawing/2014/main" id="{7BC1D155-9A91-F6F1-2350-64A65B913B23}"/>
              </a:ext>
            </a:extLst>
          </p:cNvPr>
          <p:cNvSpPr>
            <a:spLocks noGrp="1"/>
          </p:cNvSpPr>
          <p:nvPr/>
        </p:nvSpPr>
        <p:spPr>
          <a:xfrm>
            <a:off x="8254461" y="3404673"/>
            <a:ext cx="3486150" cy="295275"/>
          </a:xfrm>
          <a:prstGeom prst="rect">
            <a:avLst/>
          </a:prstGeom>
          <a:noFill/>
          <a:ln w="0">
            <a:noFill/>
            <a:prstDash val="solid"/>
          </a:ln>
        </p:spPr>
        <p:txBody>
          <a:bodyPr lIns="0" tIns="0" rIns="0" bIns="0" anchor="t">
            <a:noAutofit/>
          </a:bodyPr>
          <a:lstStyle/>
          <a:p>
            <a:pPr algn="l">
              <a:lnSpc>
                <a:spcPct val="100000"/>
              </a:lnSpc>
              <a:buNone/>
              <a:defRPr sz="1125" b="0" i="0">
                <a:solidFill>
                  <a:srgbClr val="171A1E"/>
                </a:solidFill>
                <a:latin typeface="Arial"/>
                <a:ea typeface="Arial"/>
                <a:cs typeface="Arial"/>
              </a:defRPr>
            </a:pPr>
            <a:r>
              <a:rPr lang="en-GB" sz="1400" b="0" i="0" noProof="0" dirty="0">
                <a:solidFill>
                  <a:srgbClr val="171A1E"/>
                </a:solidFill>
                <a:latin typeface="Helvetica" pitchFamily="2" charset="0"/>
                <a:ea typeface="Arial"/>
                <a:cs typeface="Arial"/>
              </a:rPr>
              <a:t>Statistics: finite event counts</a:t>
            </a:r>
          </a:p>
        </p:txBody>
      </p:sp>
      <p:sp>
        <p:nvSpPr>
          <p:cNvPr id="62" name="unc-dot-1">
            <a:extLst>
              <a:ext uri="{FF2B5EF4-FFF2-40B4-BE49-F238E27FC236}">
                <a16:creationId xmlns:a16="http://schemas.microsoft.com/office/drawing/2014/main" id="{2B8660E3-9F05-ED82-C649-075D1260062C}"/>
              </a:ext>
            </a:extLst>
          </p:cNvPr>
          <p:cNvSpPr>
            <a:spLocks noGrp="1"/>
          </p:cNvSpPr>
          <p:nvPr/>
        </p:nvSpPr>
        <p:spPr>
          <a:xfrm>
            <a:off x="8025861" y="3778743"/>
            <a:ext cx="114300" cy="114300"/>
          </a:xfrm>
          <a:prstGeom prst="ellipse">
            <a:avLst/>
          </a:prstGeom>
          <a:solidFill>
            <a:srgbClr val="D62F2F"/>
          </a:solidFill>
          <a:ln w="0">
            <a:solidFill>
              <a:srgbClr val="D62F2F"/>
            </a:solidFill>
            <a:prstDash val="solid"/>
          </a:ln>
        </p:spPr>
        <p:txBody>
          <a:bodyPr/>
          <a:lstStyle/>
          <a:p>
            <a:endParaRPr lang="en-GB" noProof="0" dirty="0"/>
          </a:p>
        </p:txBody>
      </p:sp>
      <p:sp>
        <p:nvSpPr>
          <p:cNvPr id="63" name="unc-1">
            <a:extLst>
              <a:ext uri="{FF2B5EF4-FFF2-40B4-BE49-F238E27FC236}">
                <a16:creationId xmlns:a16="http://schemas.microsoft.com/office/drawing/2014/main" id="{8247C4D1-A6DA-3BAD-BF4F-BFD2D4AF41EF}"/>
              </a:ext>
            </a:extLst>
          </p:cNvPr>
          <p:cNvSpPr>
            <a:spLocks noGrp="1"/>
          </p:cNvSpPr>
          <p:nvPr/>
        </p:nvSpPr>
        <p:spPr>
          <a:xfrm>
            <a:off x="8254461" y="3740643"/>
            <a:ext cx="3486150" cy="295275"/>
          </a:xfrm>
          <a:prstGeom prst="rect">
            <a:avLst/>
          </a:prstGeom>
          <a:noFill/>
          <a:ln w="0">
            <a:noFill/>
            <a:prstDash val="solid"/>
          </a:ln>
        </p:spPr>
        <p:txBody>
          <a:bodyPr lIns="0" tIns="0" rIns="0" bIns="0" anchor="t">
            <a:noAutofit/>
          </a:bodyPr>
          <a:lstStyle/>
          <a:p>
            <a:pPr algn="l">
              <a:lnSpc>
                <a:spcPct val="100000"/>
              </a:lnSpc>
              <a:buNone/>
              <a:defRPr sz="1125" b="0" i="0">
                <a:solidFill>
                  <a:srgbClr val="171A1E"/>
                </a:solidFill>
                <a:latin typeface="Arial"/>
                <a:ea typeface="Arial"/>
                <a:cs typeface="Arial"/>
              </a:defRPr>
            </a:pPr>
            <a:r>
              <a:rPr lang="en-GB" sz="1400" b="0" i="0" noProof="0" dirty="0">
                <a:solidFill>
                  <a:srgbClr val="171A1E"/>
                </a:solidFill>
                <a:latin typeface="Helvetica" pitchFamily="2" charset="0"/>
                <a:ea typeface="Arial"/>
                <a:cs typeface="Arial"/>
              </a:rPr>
              <a:t>Background: normalisation and shape</a:t>
            </a:r>
          </a:p>
        </p:txBody>
      </p:sp>
      <p:sp>
        <p:nvSpPr>
          <p:cNvPr id="64" name="unc-dot-2">
            <a:extLst>
              <a:ext uri="{FF2B5EF4-FFF2-40B4-BE49-F238E27FC236}">
                <a16:creationId xmlns:a16="http://schemas.microsoft.com/office/drawing/2014/main" id="{EF1F9EAF-C207-3E7D-E36D-F9E03692FA7A}"/>
              </a:ext>
            </a:extLst>
          </p:cNvPr>
          <p:cNvSpPr>
            <a:spLocks noGrp="1"/>
          </p:cNvSpPr>
          <p:nvPr/>
        </p:nvSpPr>
        <p:spPr>
          <a:xfrm>
            <a:off x="8025861" y="4114713"/>
            <a:ext cx="114300" cy="114300"/>
          </a:xfrm>
          <a:prstGeom prst="ellipse">
            <a:avLst/>
          </a:prstGeom>
          <a:solidFill>
            <a:srgbClr val="D97706"/>
          </a:solidFill>
          <a:ln w="0">
            <a:solidFill>
              <a:srgbClr val="D97706"/>
            </a:solidFill>
            <a:prstDash val="solid"/>
          </a:ln>
        </p:spPr>
        <p:txBody>
          <a:bodyPr/>
          <a:lstStyle/>
          <a:p>
            <a:endParaRPr lang="en-GB" noProof="0" dirty="0"/>
          </a:p>
        </p:txBody>
      </p:sp>
      <p:sp>
        <p:nvSpPr>
          <p:cNvPr id="65" name="unc-2">
            <a:extLst>
              <a:ext uri="{FF2B5EF4-FFF2-40B4-BE49-F238E27FC236}">
                <a16:creationId xmlns:a16="http://schemas.microsoft.com/office/drawing/2014/main" id="{DA55D61F-8E1D-7B7E-3746-A68B3C9F0A86}"/>
              </a:ext>
            </a:extLst>
          </p:cNvPr>
          <p:cNvSpPr>
            <a:spLocks noGrp="1"/>
          </p:cNvSpPr>
          <p:nvPr/>
        </p:nvSpPr>
        <p:spPr>
          <a:xfrm>
            <a:off x="8254461" y="4076613"/>
            <a:ext cx="3486150" cy="295275"/>
          </a:xfrm>
          <a:prstGeom prst="rect">
            <a:avLst/>
          </a:prstGeom>
          <a:noFill/>
          <a:ln w="0">
            <a:noFill/>
            <a:prstDash val="solid"/>
          </a:ln>
        </p:spPr>
        <p:txBody>
          <a:bodyPr lIns="0" tIns="0" rIns="0" bIns="0" anchor="t">
            <a:noAutofit/>
          </a:bodyPr>
          <a:lstStyle/>
          <a:p>
            <a:pPr algn="l">
              <a:lnSpc>
                <a:spcPct val="100000"/>
              </a:lnSpc>
              <a:buNone/>
              <a:defRPr sz="1125" b="0" i="0">
                <a:solidFill>
                  <a:srgbClr val="171A1E"/>
                </a:solidFill>
                <a:latin typeface="Arial"/>
                <a:ea typeface="Arial"/>
                <a:cs typeface="Arial"/>
              </a:defRPr>
            </a:pPr>
            <a:r>
              <a:rPr lang="en-GB" sz="1400" b="0" i="0" noProof="0" dirty="0">
                <a:solidFill>
                  <a:srgbClr val="171A1E"/>
                </a:solidFill>
                <a:latin typeface="Helvetica" pitchFamily="2" charset="0"/>
                <a:ea typeface="Arial"/>
                <a:cs typeface="Arial"/>
              </a:rPr>
              <a:t>Detector: calibration, efficiency, migrations</a:t>
            </a:r>
          </a:p>
        </p:txBody>
      </p:sp>
      <p:sp>
        <p:nvSpPr>
          <p:cNvPr id="66" name="unc-dot-3">
            <a:extLst>
              <a:ext uri="{FF2B5EF4-FFF2-40B4-BE49-F238E27FC236}">
                <a16:creationId xmlns:a16="http://schemas.microsoft.com/office/drawing/2014/main" id="{E2478615-E565-E311-D5E9-2F1C05BA5B25}"/>
              </a:ext>
            </a:extLst>
          </p:cNvPr>
          <p:cNvSpPr>
            <a:spLocks noGrp="1"/>
          </p:cNvSpPr>
          <p:nvPr/>
        </p:nvSpPr>
        <p:spPr>
          <a:xfrm>
            <a:off x="8025861" y="4450683"/>
            <a:ext cx="114300" cy="114300"/>
          </a:xfrm>
          <a:prstGeom prst="ellipse">
            <a:avLst/>
          </a:prstGeom>
          <a:solidFill>
            <a:srgbClr val="8E44AD"/>
          </a:solidFill>
          <a:ln w="0">
            <a:solidFill>
              <a:srgbClr val="8E44AD"/>
            </a:solidFill>
            <a:prstDash val="solid"/>
          </a:ln>
        </p:spPr>
        <p:txBody>
          <a:bodyPr/>
          <a:lstStyle/>
          <a:p>
            <a:endParaRPr lang="en-GB" noProof="0" dirty="0"/>
          </a:p>
        </p:txBody>
      </p:sp>
      <p:sp>
        <p:nvSpPr>
          <p:cNvPr id="67" name="unc-3">
            <a:extLst>
              <a:ext uri="{FF2B5EF4-FFF2-40B4-BE49-F238E27FC236}">
                <a16:creationId xmlns:a16="http://schemas.microsoft.com/office/drawing/2014/main" id="{3254A72B-1961-4EB2-B9B2-3155133273B5}"/>
              </a:ext>
            </a:extLst>
          </p:cNvPr>
          <p:cNvSpPr>
            <a:spLocks noGrp="1"/>
          </p:cNvSpPr>
          <p:nvPr/>
        </p:nvSpPr>
        <p:spPr>
          <a:xfrm>
            <a:off x="8254461" y="4412583"/>
            <a:ext cx="3486150" cy="295275"/>
          </a:xfrm>
          <a:prstGeom prst="rect">
            <a:avLst/>
          </a:prstGeom>
          <a:noFill/>
          <a:ln w="0">
            <a:noFill/>
            <a:prstDash val="solid"/>
          </a:ln>
        </p:spPr>
        <p:txBody>
          <a:bodyPr lIns="0" tIns="0" rIns="0" bIns="0" anchor="t">
            <a:noAutofit/>
          </a:bodyPr>
          <a:lstStyle/>
          <a:p>
            <a:pPr algn="l">
              <a:lnSpc>
                <a:spcPct val="100000"/>
              </a:lnSpc>
              <a:buNone/>
              <a:defRPr sz="1125" b="0" i="0">
                <a:solidFill>
                  <a:srgbClr val="171A1E"/>
                </a:solidFill>
                <a:latin typeface="Arial"/>
                <a:ea typeface="Arial"/>
                <a:cs typeface="Arial"/>
              </a:defRPr>
            </a:pPr>
            <a:r>
              <a:rPr lang="en-GB" sz="1400" b="0" i="0" noProof="0" dirty="0">
                <a:solidFill>
                  <a:srgbClr val="171A1E"/>
                </a:solidFill>
                <a:latin typeface="Helvetica" pitchFamily="2" charset="0"/>
                <a:ea typeface="Arial"/>
                <a:cs typeface="Arial"/>
              </a:rPr>
              <a:t>Luminosity: exposure scale</a:t>
            </a:r>
          </a:p>
        </p:txBody>
      </p:sp>
      <p:sp>
        <p:nvSpPr>
          <p:cNvPr id="68" name="unc-dot-4">
            <a:extLst>
              <a:ext uri="{FF2B5EF4-FFF2-40B4-BE49-F238E27FC236}">
                <a16:creationId xmlns:a16="http://schemas.microsoft.com/office/drawing/2014/main" id="{268C7F36-66DC-3BE6-9FCE-0AEAFB522D22}"/>
              </a:ext>
            </a:extLst>
          </p:cNvPr>
          <p:cNvSpPr>
            <a:spLocks noGrp="1"/>
          </p:cNvSpPr>
          <p:nvPr/>
        </p:nvSpPr>
        <p:spPr>
          <a:xfrm>
            <a:off x="8025861" y="4786653"/>
            <a:ext cx="114300" cy="114300"/>
          </a:xfrm>
          <a:prstGeom prst="ellipse">
            <a:avLst/>
          </a:prstGeom>
          <a:solidFill>
            <a:srgbClr val="159447"/>
          </a:solidFill>
          <a:ln w="0">
            <a:solidFill>
              <a:srgbClr val="159447"/>
            </a:solidFill>
            <a:prstDash val="solid"/>
          </a:ln>
        </p:spPr>
        <p:txBody>
          <a:bodyPr/>
          <a:lstStyle/>
          <a:p>
            <a:endParaRPr lang="en-GB" noProof="0" dirty="0"/>
          </a:p>
        </p:txBody>
      </p:sp>
      <p:sp>
        <p:nvSpPr>
          <p:cNvPr id="69" name="unc-4">
            <a:extLst>
              <a:ext uri="{FF2B5EF4-FFF2-40B4-BE49-F238E27FC236}">
                <a16:creationId xmlns:a16="http://schemas.microsoft.com/office/drawing/2014/main" id="{F5F16944-8606-6B25-F5D2-A8DED0AB05A6}"/>
              </a:ext>
            </a:extLst>
          </p:cNvPr>
          <p:cNvSpPr>
            <a:spLocks noGrp="1"/>
          </p:cNvSpPr>
          <p:nvPr/>
        </p:nvSpPr>
        <p:spPr>
          <a:xfrm>
            <a:off x="8254461" y="4748553"/>
            <a:ext cx="3486150" cy="295275"/>
          </a:xfrm>
          <a:prstGeom prst="rect">
            <a:avLst/>
          </a:prstGeom>
          <a:noFill/>
          <a:ln w="0">
            <a:noFill/>
            <a:prstDash val="solid"/>
          </a:ln>
        </p:spPr>
        <p:txBody>
          <a:bodyPr lIns="0" tIns="0" rIns="0" bIns="0" anchor="t">
            <a:noAutofit/>
          </a:bodyPr>
          <a:lstStyle/>
          <a:p>
            <a:pPr algn="l">
              <a:lnSpc>
                <a:spcPct val="100000"/>
              </a:lnSpc>
              <a:buNone/>
              <a:defRPr sz="1125" b="0" i="0">
                <a:solidFill>
                  <a:srgbClr val="171A1E"/>
                </a:solidFill>
                <a:latin typeface="Arial"/>
                <a:ea typeface="Arial"/>
                <a:cs typeface="Arial"/>
              </a:defRPr>
            </a:pPr>
            <a:r>
              <a:rPr lang="en-GB" sz="1400" b="0" i="0" noProof="0" dirty="0">
                <a:solidFill>
                  <a:srgbClr val="171A1E"/>
                </a:solidFill>
                <a:latin typeface="Helvetica" pitchFamily="2" charset="0"/>
                <a:ea typeface="Arial"/>
                <a:cs typeface="Arial"/>
              </a:rPr>
              <a:t>Signal model: acceptance and unfolding dependence</a:t>
            </a:r>
          </a:p>
        </p:txBody>
      </p:sp>
      <p:sp>
        <p:nvSpPr>
          <p:cNvPr id="70" name="TextBox 69">
            <a:extLst>
              <a:ext uri="{FF2B5EF4-FFF2-40B4-BE49-F238E27FC236}">
                <a16:creationId xmlns:a16="http://schemas.microsoft.com/office/drawing/2014/main" id="{985A8F45-AE4A-CB10-D36B-5705AC0ED078}"/>
              </a:ext>
            </a:extLst>
          </p:cNvPr>
          <p:cNvSpPr txBox="1"/>
          <p:nvPr/>
        </p:nvSpPr>
        <p:spPr>
          <a:xfrm>
            <a:off x="7898734" y="2965324"/>
            <a:ext cx="2369297" cy="338554"/>
          </a:xfrm>
          <a:prstGeom prst="rect">
            <a:avLst/>
          </a:prstGeom>
          <a:noFill/>
        </p:spPr>
        <p:txBody>
          <a:bodyPr wrap="square" rtlCol="0">
            <a:spAutoFit/>
          </a:bodyPr>
          <a:lstStyle/>
          <a:p>
            <a:pPr>
              <a:spcBef>
                <a:spcPts val="1100"/>
              </a:spcBef>
            </a:pPr>
            <a:r>
              <a:rPr lang="en-GB" sz="1600" b="1" noProof="0" dirty="0">
                <a:solidFill>
                  <a:prstClr val="black"/>
                </a:solidFill>
                <a:latin typeface="Helvetica" pitchFamily="2" charset="0"/>
                <a:ea typeface="Helvetica Light" charset="0"/>
                <a:cs typeface="Helvetica Light" charset="0"/>
                <a:sym typeface="Wingdings" pitchFamily="2" charset="2"/>
              </a:rPr>
              <a:t>Uncertainty budget</a:t>
            </a:r>
            <a:endParaRPr lang="en-GB" sz="1600" noProof="0" dirty="0">
              <a:solidFill>
                <a:prstClr val="black"/>
              </a:solidFill>
              <a:latin typeface="Helvetica" pitchFamily="2" charset="0"/>
              <a:ea typeface="Helvetica Light" charset="0"/>
              <a:cs typeface="Helvetica Light" charset="0"/>
              <a:sym typeface="Wingdings" pitchFamily="2" charset="2"/>
            </a:endParaRPr>
          </a:p>
        </p:txBody>
      </p:sp>
      <p:sp>
        <p:nvSpPr>
          <p:cNvPr id="71" name="unfold-card">
            <a:extLst>
              <a:ext uri="{FF2B5EF4-FFF2-40B4-BE49-F238E27FC236}">
                <a16:creationId xmlns:a16="http://schemas.microsoft.com/office/drawing/2014/main" id="{376DAE25-E8A2-3028-0079-7021C6BC6CCE}"/>
              </a:ext>
            </a:extLst>
          </p:cNvPr>
          <p:cNvSpPr>
            <a:spLocks noGrp="1"/>
          </p:cNvSpPr>
          <p:nvPr/>
        </p:nvSpPr>
        <p:spPr>
          <a:xfrm>
            <a:off x="8025860" y="5295802"/>
            <a:ext cx="3805922" cy="645201"/>
          </a:xfrm>
          <a:prstGeom prst="roundRect">
            <a:avLst>
              <a:gd name="adj" fmla="val 17021"/>
            </a:avLst>
          </a:prstGeom>
          <a:solidFill>
            <a:srgbClr val="FFF4E8"/>
          </a:solidFill>
          <a:ln w="9525">
            <a:solidFill>
              <a:srgbClr val="F0C79F"/>
            </a:solidFill>
            <a:prstDash val="solid"/>
          </a:ln>
        </p:spPr>
        <p:txBody>
          <a:bodyPr/>
          <a:lstStyle/>
          <a:p>
            <a:endParaRPr lang="en-GB" noProof="0" dirty="0"/>
          </a:p>
        </p:txBody>
      </p:sp>
      <p:sp>
        <p:nvSpPr>
          <p:cNvPr id="73" name="TextBox 72">
            <a:extLst>
              <a:ext uri="{FF2B5EF4-FFF2-40B4-BE49-F238E27FC236}">
                <a16:creationId xmlns:a16="http://schemas.microsoft.com/office/drawing/2014/main" id="{66B15317-4585-6F1F-4277-86002968E31B}"/>
              </a:ext>
            </a:extLst>
          </p:cNvPr>
          <p:cNvSpPr txBox="1"/>
          <p:nvPr/>
        </p:nvSpPr>
        <p:spPr>
          <a:xfrm>
            <a:off x="8083009" y="5353524"/>
            <a:ext cx="3902904" cy="523220"/>
          </a:xfrm>
          <a:prstGeom prst="rect">
            <a:avLst/>
          </a:prstGeom>
          <a:noFill/>
        </p:spPr>
        <p:txBody>
          <a:bodyPr wrap="square" rtlCol="0">
            <a:spAutoFit/>
          </a:bodyPr>
          <a:lstStyle/>
          <a:p>
            <a:pPr marL="0" algn="l">
              <a:spcBef>
                <a:spcPts val="3000"/>
              </a:spcBef>
            </a:pPr>
            <a:r>
              <a:rPr lang="en-GB" sz="1400" noProof="0" dirty="0">
                <a:solidFill>
                  <a:prstClr val="black"/>
                </a:solidFill>
                <a:latin typeface="Helvetica" pitchFamily="2" charset="0"/>
                <a:ea typeface="Helvetica Light" charset="0"/>
                <a:cs typeface="Helvetica Light" charset="0"/>
                <a:sym typeface="Wingdings" pitchFamily="2" charset="2"/>
              </a:rPr>
              <a:t>Differential results: invert a response matrix; regularisation trades variance against bias</a:t>
            </a:r>
          </a:p>
        </p:txBody>
      </p:sp>
    </p:spTree>
    <p:extLst>
      <p:ext uri="{BB962C8B-B14F-4D97-AF65-F5344CB8AC3E}">
        <p14:creationId xmlns:p14="http://schemas.microsoft.com/office/powerpoint/2010/main" val="24249416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D1AF3-9866-0BF3-0778-1374DD22577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348D937-4E72-B255-5796-DE9C2347852D}"/>
              </a:ext>
            </a:extLst>
          </p:cNvPr>
          <p:cNvSpPr>
            <a:spLocks noGrp="1"/>
          </p:cNvSpPr>
          <p:nvPr>
            <p:ph type="sldNum" sz="quarter" idx="4"/>
          </p:nvPr>
        </p:nvSpPr>
        <p:spPr/>
        <p:txBody>
          <a:bodyPr/>
          <a:lstStyle/>
          <a:p>
            <a:pPr>
              <a:defRPr/>
            </a:pPr>
            <a:fld id="{611C2F03-9E95-40C9-A99F-3C4F7EE8CF2A}" type="slidenum">
              <a:rPr lang="en-GB" noProof="0" smtClean="0"/>
              <a:pPr>
                <a:defRPr/>
              </a:pPr>
              <a:t>46</a:t>
            </a:fld>
            <a:endParaRPr lang="en-GB" noProof="0" dirty="0"/>
          </a:p>
        </p:txBody>
      </p:sp>
      <p:sp>
        <p:nvSpPr>
          <p:cNvPr id="3" name="TextBox 2">
            <a:extLst>
              <a:ext uri="{FF2B5EF4-FFF2-40B4-BE49-F238E27FC236}">
                <a16:creationId xmlns:a16="http://schemas.microsoft.com/office/drawing/2014/main" id="{43865F33-DA8F-B7D5-284A-505A976BD078}"/>
              </a:ext>
            </a:extLst>
          </p:cNvPr>
          <p:cNvSpPr txBox="1"/>
          <p:nvPr/>
        </p:nvSpPr>
        <p:spPr>
          <a:xfrm>
            <a:off x="623284" y="1108786"/>
            <a:ext cx="11000677" cy="584775"/>
          </a:xfrm>
          <a:prstGeom prst="rect">
            <a:avLst/>
          </a:prstGeom>
          <a:noFill/>
        </p:spPr>
        <p:txBody>
          <a:bodyPr wrap="square" rtlCol="0">
            <a:spAutoFit/>
          </a:bodyPr>
          <a:lstStyle/>
          <a:p>
            <a:pPr>
              <a:spcBef>
                <a:spcPts val="1100"/>
              </a:spcBef>
            </a:pPr>
            <a:r>
              <a:rPr lang="en-GB" sz="1600" b="1" noProof="0" dirty="0">
                <a:solidFill>
                  <a:prstClr val="black"/>
                </a:solidFill>
                <a:latin typeface="Helvetica" pitchFamily="2" charset="0"/>
                <a:ea typeface="Helvetica Light" charset="0"/>
                <a:cs typeface="Helvetica Light" charset="0"/>
                <a:sym typeface="Wingdings" pitchFamily="2" charset="2"/>
              </a:rPr>
              <a:t>All LHC analyses must estimate backgrounds and their uncertainties: </a:t>
            </a:r>
            <a:r>
              <a:rPr lang="en-GB" sz="1600" noProof="0" dirty="0">
                <a:solidFill>
                  <a:prstClr val="black"/>
                </a:solidFill>
                <a:latin typeface="Helvetica" pitchFamily="2" charset="0"/>
                <a:ea typeface="Helvetica Light" charset="0"/>
                <a:cs typeface="Helvetica Light" charset="0"/>
                <a:sym typeface="Wingdings" pitchFamily="2" charset="2"/>
              </a:rPr>
              <a:t>sensitivity of a BSM search often governed by the uncertainty on the background prediction — not only by its expected yield</a:t>
            </a:r>
          </a:p>
        </p:txBody>
      </p:sp>
      <p:sp>
        <p:nvSpPr>
          <p:cNvPr id="4" name="TextBox 3">
            <a:extLst>
              <a:ext uri="{FF2B5EF4-FFF2-40B4-BE49-F238E27FC236}">
                <a16:creationId xmlns:a16="http://schemas.microsoft.com/office/drawing/2014/main" id="{04458067-BB05-D13B-D7B0-8B498E199AF5}"/>
              </a:ext>
            </a:extLst>
          </p:cNvPr>
          <p:cNvSpPr txBox="1"/>
          <p:nvPr/>
        </p:nvSpPr>
        <p:spPr>
          <a:xfrm>
            <a:off x="214938" y="264651"/>
            <a:ext cx="11735762"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Backgrounds are constrained with data whenever possible</a:t>
            </a:r>
          </a:p>
        </p:txBody>
      </p:sp>
      <p:sp>
        <p:nvSpPr>
          <p:cNvPr id="47" name="cr-band">
            <a:extLst>
              <a:ext uri="{FF2B5EF4-FFF2-40B4-BE49-F238E27FC236}">
                <a16:creationId xmlns:a16="http://schemas.microsoft.com/office/drawing/2014/main" id="{8A4F0D5B-7FAA-FFB7-3EF3-4FC747BA58FE}"/>
              </a:ext>
            </a:extLst>
          </p:cNvPr>
          <p:cNvSpPr>
            <a:spLocks noGrp="1"/>
          </p:cNvSpPr>
          <p:nvPr/>
        </p:nvSpPr>
        <p:spPr>
          <a:xfrm>
            <a:off x="746412" y="2454425"/>
            <a:ext cx="2381250" cy="2914650"/>
          </a:xfrm>
          <a:prstGeom prst="rect">
            <a:avLst/>
          </a:prstGeom>
          <a:solidFill>
            <a:srgbClr val="F0F4F7"/>
          </a:solidFill>
          <a:ln w="0">
            <a:noFill/>
            <a:prstDash val="solid"/>
          </a:ln>
        </p:spPr>
        <p:txBody>
          <a:bodyPr/>
          <a:lstStyle/>
          <a:p>
            <a:endParaRPr lang="en-GB" noProof="0" dirty="0"/>
          </a:p>
        </p:txBody>
      </p:sp>
      <p:sp>
        <p:nvSpPr>
          <p:cNvPr id="48" name="vr-band">
            <a:extLst>
              <a:ext uri="{FF2B5EF4-FFF2-40B4-BE49-F238E27FC236}">
                <a16:creationId xmlns:a16="http://schemas.microsoft.com/office/drawing/2014/main" id="{BD60E8C6-F1E5-9D9E-CBBF-A20283834A2E}"/>
              </a:ext>
            </a:extLst>
          </p:cNvPr>
          <p:cNvSpPr>
            <a:spLocks noGrp="1"/>
          </p:cNvSpPr>
          <p:nvPr/>
        </p:nvSpPr>
        <p:spPr>
          <a:xfrm>
            <a:off x="3127662" y="2454425"/>
            <a:ext cx="1143000" cy="2914650"/>
          </a:xfrm>
          <a:prstGeom prst="rect">
            <a:avLst/>
          </a:prstGeom>
          <a:solidFill>
            <a:srgbClr val="FFF7E9"/>
          </a:solidFill>
          <a:ln w="0">
            <a:noFill/>
            <a:prstDash val="solid"/>
          </a:ln>
        </p:spPr>
        <p:txBody>
          <a:bodyPr/>
          <a:lstStyle/>
          <a:p>
            <a:endParaRPr lang="en-GB" noProof="0" dirty="0"/>
          </a:p>
        </p:txBody>
      </p:sp>
      <p:sp>
        <p:nvSpPr>
          <p:cNvPr id="49" name="sr-band">
            <a:extLst>
              <a:ext uri="{FF2B5EF4-FFF2-40B4-BE49-F238E27FC236}">
                <a16:creationId xmlns:a16="http://schemas.microsoft.com/office/drawing/2014/main" id="{8E2581D1-D3A0-6694-3EE9-14AFDD4D8426}"/>
              </a:ext>
            </a:extLst>
          </p:cNvPr>
          <p:cNvSpPr>
            <a:spLocks noGrp="1"/>
          </p:cNvSpPr>
          <p:nvPr/>
        </p:nvSpPr>
        <p:spPr>
          <a:xfrm>
            <a:off x="4270662" y="2454425"/>
            <a:ext cx="1809750" cy="2914650"/>
          </a:xfrm>
          <a:prstGeom prst="rect">
            <a:avLst/>
          </a:prstGeom>
          <a:solidFill>
            <a:srgbClr val="EEF7F1"/>
          </a:solidFill>
          <a:ln w="0">
            <a:noFill/>
            <a:prstDash val="solid"/>
          </a:ln>
        </p:spPr>
        <p:txBody>
          <a:bodyPr/>
          <a:lstStyle/>
          <a:p>
            <a:endParaRPr lang="en-GB" noProof="0" dirty="0"/>
          </a:p>
        </p:txBody>
      </p:sp>
      <p:sp>
        <p:nvSpPr>
          <p:cNvPr id="51" name="axis-y">
            <a:extLst>
              <a:ext uri="{FF2B5EF4-FFF2-40B4-BE49-F238E27FC236}">
                <a16:creationId xmlns:a16="http://schemas.microsoft.com/office/drawing/2014/main" id="{586E72F1-DF66-69D9-D29F-80BDC543C2E7}"/>
              </a:ext>
            </a:extLst>
          </p:cNvPr>
          <p:cNvSpPr>
            <a:spLocks noGrp="1"/>
          </p:cNvSpPr>
          <p:nvPr/>
        </p:nvSpPr>
        <p:spPr>
          <a:xfrm>
            <a:off x="746412" y="2454425"/>
            <a:ext cx="0" cy="2914650"/>
          </a:xfrm>
          <a:prstGeom prst="line">
            <a:avLst/>
          </a:prstGeom>
          <a:noFill/>
          <a:ln w="19050">
            <a:solidFill>
              <a:srgbClr val="222222"/>
            </a:solidFill>
            <a:prstDash val="solid"/>
          </a:ln>
        </p:spPr>
        <p:txBody>
          <a:bodyPr/>
          <a:lstStyle/>
          <a:p>
            <a:endParaRPr lang="en-GB" noProof="0" dirty="0"/>
          </a:p>
        </p:txBody>
      </p:sp>
      <p:sp>
        <p:nvSpPr>
          <p:cNvPr id="52" name="bgbar-0">
            <a:extLst>
              <a:ext uri="{FF2B5EF4-FFF2-40B4-BE49-F238E27FC236}">
                <a16:creationId xmlns:a16="http://schemas.microsoft.com/office/drawing/2014/main" id="{E6D7717B-8ADC-AC04-04C5-5804F9C2BF18}"/>
              </a:ext>
            </a:extLst>
          </p:cNvPr>
          <p:cNvSpPr>
            <a:spLocks noGrp="1"/>
          </p:cNvSpPr>
          <p:nvPr/>
        </p:nvSpPr>
        <p:spPr>
          <a:xfrm>
            <a:off x="860712" y="3035450"/>
            <a:ext cx="190500" cy="2333625"/>
          </a:xfrm>
          <a:prstGeom prst="rect">
            <a:avLst/>
          </a:prstGeom>
          <a:solidFill>
            <a:srgbClr val="F4B942"/>
          </a:solidFill>
          <a:ln w="9525">
            <a:solidFill>
              <a:srgbClr val="D97706"/>
            </a:solidFill>
            <a:prstDash val="solid"/>
          </a:ln>
        </p:spPr>
        <p:txBody>
          <a:bodyPr/>
          <a:lstStyle/>
          <a:p>
            <a:endParaRPr lang="en-GB" noProof="0" dirty="0"/>
          </a:p>
        </p:txBody>
      </p:sp>
      <p:sp>
        <p:nvSpPr>
          <p:cNvPr id="53" name="bgbar-1">
            <a:extLst>
              <a:ext uri="{FF2B5EF4-FFF2-40B4-BE49-F238E27FC236}">
                <a16:creationId xmlns:a16="http://schemas.microsoft.com/office/drawing/2014/main" id="{B6C24A67-E9D0-A09A-02C1-DF6A5691A057}"/>
              </a:ext>
            </a:extLst>
          </p:cNvPr>
          <p:cNvSpPr>
            <a:spLocks noGrp="1"/>
          </p:cNvSpPr>
          <p:nvPr/>
        </p:nvSpPr>
        <p:spPr>
          <a:xfrm>
            <a:off x="1108362" y="3245000"/>
            <a:ext cx="190500" cy="2124075"/>
          </a:xfrm>
          <a:prstGeom prst="rect">
            <a:avLst/>
          </a:prstGeom>
          <a:solidFill>
            <a:srgbClr val="F4B942"/>
          </a:solidFill>
          <a:ln w="9525">
            <a:solidFill>
              <a:srgbClr val="D97706"/>
            </a:solidFill>
            <a:prstDash val="solid"/>
          </a:ln>
        </p:spPr>
        <p:txBody>
          <a:bodyPr/>
          <a:lstStyle/>
          <a:p>
            <a:endParaRPr lang="en-GB" noProof="0" dirty="0"/>
          </a:p>
        </p:txBody>
      </p:sp>
      <p:sp>
        <p:nvSpPr>
          <p:cNvPr id="54" name="bgbar-2">
            <a:extLst>
              <a:ext uri="{FF2B5EF4-FFF2-40B4-BE49-F238E27FC236}">
                <a16:creationId xmlns:a16="http://schemas.microsoft.com/office/drawing/2014/main" id="{D9FF80E6-97FE-8CCC-279F-35652FEED159}"/>
              </a:ext>
            </a:extLst>
          </p:cNvPr>
          <p:cNvSpPr>
            <a:spLocks noGrp="1"/>
          </p:cNvSpPr>
          <p:nvPr/>
        </p:nvSpPr>
        <p:spPr>
          <a:xfrm>
            <a:off x="1356012" y="3425975"/>
            <a:ext cx="190500" cy="1943100"/>
          </a:xfrm>
          <a:prstGeom prst="rect">
            <a:avLst/>
          </a:prstGeom>
          <a:solidFill>
            <a:srgbClr val="F4B942"/>
          </a:solidFill>
          <a:ln w="9525">
            <a:solidFill>
              <a:srgbClr val="D97706"/>
            </a:solidFill>
            <a:prstDash val="solid"/>
          </a:ln>
        </p:spPr>
        <p:txBody>
          <a:bodyPr/>
          <a:lstStyle/>
          <a:p>
            <a:endParaRPr lang="en-GB" noProof="0" dirty="0"/>
          </a:p>
        </p:txBody>
      </p:sp>
      <p:sp>
        <p:nvSpPr>
          <p:cNvPr id="55" name="bgbar-3">
            <a:extLst>
              <a:ext uri="{FF2B5EF4-FFF2-40B4-BE49-F238E27FC236}">
                <a16:creationId xmlns:a16="http://schemas.microsoft.com/office/drawing/2014/main" id="{7ED42A58-759B-D586-53DF-8BF081243866}"/>
              </a:ext>
            </a:extLst>
          </p:cNvPr>
          <p:cNvSpPr>
            <a:spLocks noGrp="1"/>
          </p:cNvSpPr>
          <p:nvPr/>
        </p:nvSpPr>
        <p:spPr>
          <a:xfrm>
            <a:off x="1603662" y="3645050"/>
            <a:ext cx="190500" cy="1724025"/>
          </a:xfrm>
          <a:prstGeom prst="rect">
            <a:avLst/>
          </a:prstGeom>
          <a:solidFill>
            <a:srgbClr val="F4B942"/>
          </a:solidFill>
          <a:ln w="9525">
            <a:solidFill>
              <a:srgbClr val="D97706"/>
            </a:solidFill>
            <a:prstDash val="solid"/>
          </a:ln>
        </p:spPr>
        <p:txBody>
          <a:bodyPr/>
          <a:lstStyle/>
          <a:p>
            <a:endParaRPr lang="en-GB" noProof="0" dirty="0"/>
          </a:p>
        </p:txBody>
      </p:sp>
      <p:sp>
        <p:nvSpPr>
          <p:cNvPr id="56" name="bgbar-4">
            <a:extLst>
              <a:ext uri="{FF2B5EF4-FFF2-40B4-BE49-F238E27FC236}">
                <a16:creationId xmlns:a16="http://schemas.microsoft.com/office/drawing/2014/main" id="{FF775E8E-AC99-90C7-AE93-94A1F0C3A8FB}"/>
              </a:ext>
            </a:extLst>
          </p:cNvPr>
          <p:cNvSpPr>
            <a:spLocks noGrp="1"/>
          </p:cNvSpPr>
          <p:nvPr/>
        </p:nvSpPr>
        <p:spPr>
          <a:xfrm>
            <a:off x="1851312" y="3845075"/>
            <a:ext cx="190500" cy="1524000"/>
          </a:xfrm>
          <a:prstGeom prst="rect">
            <a:avLst/>
          </a:prstGeom>
          <a:solidFill>
            <a:srgbClr val="F4B942"/>
          </a:solidFill>
          <a:ln w="9525">
            <a:solidFill>
              <a:srgbClr val="D97706"/>
            </a:solidFill>
            <a:prstDash val="solid"/>
          </a:ln>
        </p:spPr>
        <p:txBody>
          <a:bodyPr/>
          <a:lstStyle/>
          <a:p>
            <a:endParaRPr lang="en-GB" noProof="0" dirty="0"/>
          </a:p>
        </p:txBody>
      </p:sp>
      <p:sp>
        <p:nvSpPr>
          <p:cNvPr id="57" name="bgbar-5">
            <a:extLst>
              <a:ext uri="{FF2B5EF4-FFF2-40B4-BE49-F238E27FC236}">
                <a16:creationId xmlns:a16="http://schemas.microsoft.com/office/drawing/2014/main" id="{10E05A50-CEE8-9FE9-CF31-D26000FB7F8D}"/>
              </a:ext>
            </a:extLst>
          </p:cNvPr>
          <p:cNvSpPr>
            <a:spLocks noGrp="1"/>
          </p:cNvSpPr>
          <p:nvPr/>
        </p:nvSpPr>
        <p:spPr>
          <a:xfrm>
            <a:off x="2098962" y="4016525"/>
            <a:ext cx="190500" cy="1352550"/>
          </a:xfrm>
          <a:prstGeom prst="rect">
            <a:avLst/>
          </a:prstGeom>
          <a:solidFill>
            <a:srgbClr val="F4B942"/>
          </a:solidFill>
          <a:ln w="9525">
            <a:solidFill>
              <a:srgbClr val="D97706"/>
            </a:solidFill>
            <a:prstDash val="solid"/>
          </a:ln>
        </p:spPr>
        <p:txBody>
          <a:bodyPr/>
          <a:lstStyle/>
          <a:p>
            <a:endParaRPr lang="en-GB" noProof="0" dirty="0"/>
          </a:p>
        </p:txBody>
      </p:sp>
      <p:sp>
        <p:nvSpPr>
          <p:cNvPr id="58" name="bgbar-6">
            <a:extLst>
              <a:ext uri="{FF2B5EF4-FFF2-40B4-BE49-F238E27FC236}">
                <a16:creationId xmlns:a16="http://schemas.microsoft.com/office/drawing/2014/main" id="{32576450-58B5-7CB2-0597-AD3EAC6731A9}"/>
              </a:ext>
            </a:extLst>
          </p:cNvPr>
          <p:cNvSpPr>
            <a:spLocks noGrp="1"/>
          </p:cNvSpPr>
          <p:nvPr/>
        </p:nvSpPr>
        <p:spPr>
          <a:xfrm>
            <a:off x="2346612" y="4197500"/>
            <a:ext cx="190500" cy="1171575"/>
          </a:xfrm>
          <a:prstGeom prst="rect">
            <a:avLst/>
          </a:prstGeom>
          <a:solidFill>
            <a:srgbClr val="F4B942"/>
          </a:solidFill>
          <a:ln w="9525">
            <a:solidFill>
              <a:srgbClr val="D97706"/>
            </a:solidFill>
            <a:prstDash val="solid"/>
          </a:ln>
        </p:spPr>
        <p:txBody>
          <a:bodyPr/>
          <a:lstStyle/>
          <a:p>
            <a:endParaRPr lang="en-GB" noProof="0" dirty="0"/>
          </a:p>
        </p:txBody>
      </p:sp>
      <p:sp>
        <p:nvSpPr>
          <p:cNvPr id="59" name="bgbar-7">
            <a:extLst>
              <a:ext uri="{FF2B5EF4-FFF2-40B4-BE49-F238E27FC236}">
                <a16:creationId xmlns:a16="http://schemas.microsoft.com/office/drawing/2014/main" id="{4B015F4D-7D6E-A669-9806-159B4ADA8472}"/>
              </a:ext>
            </a:extLst>
          </p:cNvPr>
          <p:cNvSpPr>
            <a:spLocks noGrp="1"/>
          </p:cNvSpPr>
          <p:nvPr/>
        </p:nvSpPr>
        <p:spPr>
          <a:xfrm>
            <a:off x="2594262" y="4359425"/>
            <a:ext cx="190500" cy="1009650"/>
          </a:xfrm>
          <a:prstGeom prst="rect">
            <a:avLst/>
          </a:prstGeom>
          <a:solidFill>
            <a:srgbClr val="F4B942"/>
          </a:solidFill>
          <a:ln w="9525">
            <a:solidFill>
              <a:srgbClr val="D97706"/>
            </a:solidFill>
            <a:prstDash val="solid"/>
          </a:ln>
        </p:spPr>
        <p:txBody>
          <a:bodyPr/>
          <a:lstStyle/>
          <a:p>
            <a:endParaRPr lang="en-GB" noProof="0" dirty="0"/>
          </a:p>
        </p:txBody>
      </p:sp>
      <p:sp>
        <p:nvSpPr>
          <p:cNvPr id="60" name="bgbar-8">
            <a:extLst>
              <a:ext uri="{FF2B5EF4-FFF2-40B4-BE49-F238E27FC236}">
                <a16:creationId xmlns:a16="http://schemas.microsoft.com/office/drawing/2014/main" id="{D21745F1-ED88-D541-B64B-8BF249F878D7}"/>
              </a:ext>
            </a:extLst>
          </p:cNvPr>
          <p:cNvSpPr>
            <a:spLocks noGrp="1"/>
          </p:cNvSpPr>
          <p:nvPr/>
        </p:nvSpPr>
        <p:spPr>
          <a:xfrm>
            <a:off x="2841912" y="4511825"/>
            <a:ext cx="190500" cy="857250"/>
          </a:xfrm>
          <a:prstGeom prst="rect">
            <a:avLst/>
          </a:prstGeom>
          <a:solidFill>
            <a:srgbClr val="F4B942"/>
          </a:solidFill>
          <a:ln w="9525">
            <a:solidFill>
              <a:srgbClr val="D97706"/>
            </a:solidFill>
            <a:prstDash val="solid"/>
          </a:ln>
        </p:spPr>
        <p:txBody>
          <a:bodyPr/>
          <a:lstStyle/>
          <a:p>
            <a:endParaRPr lang="en-GB" noProof="0" dirty="0"/>
          </a:p>
        </p:txBody>
      </p:sp>
      <p:sp>
        <p:nvSpPr>
          <p:cNvPr id="61" name="bgbar-9">
            <a:extLst>
              <a:ext uri="{FF2B5EF4-FFF2-40B4-BE49-F238E27FC236}">
                <a16:creationId xmlns:a16="http://schemas.microsoft.com/office/drawing/2014/main" id="{C1AB5C96-8A8E-3DC7-95CA-24895C0531AF}"/>
              </a:ext>
            </a:extLst>
          </p:cNvPr>
          <p:cNvSpPr>
            <a:spLocks noGrp="1"/>
          </p:cNvSpPr>
          <p:nvPr/>
        </p:nvSpPr>
        <p:spPr>
          <a:xfrm>
            <a:off x="3089562" y="4635650"/>
            <a:ext cx="190500" cy="733425"/>
          </a:xfrm>
          <a:prstGeom prst="rect">
            <a:avLst/>
          </a:prstGeom>
          <a:solidFill>
            <a:srgbClr val="F4B942"/>
          </a:solidFill>
          <a:ln w="9525">
            <a:solidFill>
              <a:srgbClr val="D97706"/>
            </a:solidFill>
            <a:prstDash val="solid"/>
          </a:ln>
        </p:spPr>
        <p:txBody>
          <a:bodyPr/>
          <a:lstStyle/>
          <a:p>
            <a:endParaRPr lang="en-GB" noProof="0" dirty="0"/>
          </a:p>
        </p:txBody>
      </p:sp>
      <p:sp>
        <p:nvSpPr>
          <p:cNvPr id="62" name="bgbar-10">
            <a:extLst>
              <a:ext uri="{FF2B5EF4-FFF2-40B4-BE49-F238E27FC236}">
                <a16:creationId xmlns:a16="http://schemas.microsoft.com/office/drawing/2014/main" id="{60026BCB-D312-22DD-12D1-761A627CC93E}"/>
              </a:ext>
            </a:extLst>
          </p:cNvPr>
          <p:cNvSpPr>
            <a:spLocks noGrp="1"/>
          </p:cNvSpPr>
          <p:nvPr/>
        </p:nvSpPr>
        <p:spPr>
          <a:xfrm>
            <a:off x="3337212" y="4769000"/>
            <a:ext cx="190500" cy="600075"/>
          </a:xfrm>
          <a:prstGeom prst="rect">
            <a:avLst/>
          </a:prstGeom>
          <a:solidFill>
            <a:srgbClr val="F4B942"/>
          </a:solidFill>
          <a:ln w="9525">
            <a:solidFill>
              <a:srgbClr val="D97706"/>
            </a:solidFill>
            <a:prstDash val="solid"/>
          </a:ln>
        </p:spPr>
        <p:txBody>
          <a:bodyPr/>
          <a:lstStyle/>
          <a:p>
            <a:endParaRPr lang="en-GB" noProof="0" dirty="0"/>
          </a:p>
        </p:txBody>
      </p:sp>
      <p:sp>
        <p:nvSpPr>
          <p:cNvPr id="63" name="bgbar-11">
            <a:extLst>
              <a:ext uri="{FF2B5EF4-FFF2-40B4-BE49-F238E27FC236}">
                <a16:creationId xmlns:a16="http://schemas.microsoft.com/office/drawing/2014/main" id="{2CFC8799-20EF-B7B7-CCCA-3BF0B8AD94CC}"/>
              </a:ext>
            </a:extLst>
          </p:cNvPr>
          <p:cNvSpPr>
            <a:spLocks noGrp="1"/>
          </p:cNvSpPr>
          <p:nvPr/>
        </p:nvSpPr>
        <p:spPr>
          <a:xfrm>
            <a:off x="3584862" y="4864250"/>
            <a:ext cx="190500" cy="504825"/>
          </a:xfrm>
          <a:prstGeom prst="rect">
            <a:avLst/>
          </a:prstGeom>
          <a:solidFill>
            <a:srgbClr val="F4B942"/>
          </a:solidFill>
          <a:ln w="9525">
            <a:solidFill>
              <a:srgbClr val="D97706"/>
            </a:solidFill>
            <a:prstDash val="solid"/>
          </a:ln>
        </p:spPr>
        <p:txBody>
          <a:bodyPr/>
          <a:lstStyle/>
          <a:p>
            <a:endParaRPr lang="en-GB" noProof="0" dirty="0"/>
          </a:p>
        </p:txBody>
      </p:sp>
      <p:sp>
        <p:nvSpPr>
          <p:cNvPr id="64" name="bgbar-12">
            <a:extLst>
              <a:ext uri="{FF2B5EF4-FFF2-40B4-BE49-F238E27FC236}">
                <a16:creationId xmlns:a16="http://schemas.microsoft.com/office/drawing/2014/main" id="{712572FF-E342-70E5-5440-DA05AD30C7DE}"/>
              </a:ext>
            </a:extLst>
          </p:cNvPr>
          <p:cNvSpPr>
            <a:spLocks noGrp="1"/>
          </p:cNvSpPr>
          <p:nvPr/>
        </p:nvSpPr>
        <p:spPr>
          <a:xfrm>
            <a:off x="3832512" y="4949975"/>
            <a:ext cx="190500" cy="419100"/>
          </a:xfrm>
          <a:prstGeom prst="rect">
            <a:avLst/>
          </a:prstGeom>
          <a:solidFill>
            <a:srgbClr val="F4B942"/>
          </a:solidFill>
          <a:ln w="9525">
            <a:solidFill>
              <a:srgbClr val="D97706"/>
            </a:solidFill>
            <a:prstDash val="solid"/>
          </a:ln>
        </p:spPr>
        <p:txBody>
          <a:bodyPr/>
          <a:lstStyle/>
          <a:p>
            <a:endParaRPr lang="en-GB" noProof="0" dirty="0"/>
          </a:p>
        </p:txBody>
      </p:sp>
      <p:sp>
        <p:nvSpPr>
          <p:cNvPr id="65" name="bgbar-13">
            <a:extLst>
              <a:ext uri="{FF2B5EF4-FFF2-40B4-BE49-F238E27FC236}">
                <a16:creationId xmlns:a16="http://schemas.microsoft.com/office/drawing/2014/main" id="{5B66267B-AE58-52E8-D63C-947809A9FC84}"/>
              </a:ext>
            </a:extLst>
          </p:cNvPr>
          <p:cNvSpPr>
            <a:spLocks noGrp="1"/>
          </p:cNvSpPr>
          <p:nvPr/>
        </p:nvSpPr>
        <p:spPr>
          <a:xfrm>
            <a:off x="4080162" y="5026175"/>
            <a:ext cx="190500" cy="342900"/>
          </a:xfrm>
          <a:prstGeom prst="rect">
            <a:avLst/>
          </a:prstGeom>
          <a:solidFill>
            <a:srgbClr val="F4B942"/>
          </a:solidFill>
          <a:ln w="9525">
            <a:solidFill>
              <a:srgbClr val="D97706"/>
            </a:solidFill>
            <a:prstDash val="solid"/>
          </a:ln>
        </p:spPr>
        <p:txBody>
          <a:bodyPr/>
          <a:lstStyle/>
          <a:p>
            <a:endParaRPr lang="en-GB" noProof="0" dirty="0"/>
          </a:p>
        </p:txBody>
      </p:sp>
      <p:sp>
        <p:nvSpPr>
          <p:cNvPr id="66" name="bgbar-14">
            <a:extLst>
              <a:ext uri="{FF2B5EF4-FFF2-40B4-BE49-F238E27FC236}">
                <a16:creationId xmlns:a16="http://schemas.microsoft.com/office/drawing/2014/main" id="{202F5EED-EA61-0826-0BBC-D263E8FE2530}"/>
              </a:ext>
            </a:extLst>
          </p:cNvPr>
          <p:cNvSpPr>
            <a:spLocks noGrp="1"/>
          </p:cNvSpPr>
          <p:nvPr/>
        </p:nvSpPr>
        <p:spPr>
          <a:xfrm>
            <a:off x="4327812" y="5083325"/>
            <a:ext cx="190500" cy="285750"/>
          </a:xfrm>
          <a:prstGeom prst="rect">
            <a:avLst/>
          </a:prstGeom>
          <a:solidFill>
            <a:srgbClr val="F4B942"/>
          </a:solidFill>
          <a:ln w="9525">
            <a:solidFill>
              <a:srgbClr val="D97706"/>
            </a:solidFill>
            <a:prstDash val="solid"/>
          </a:ln>
        </p:spPr>
        <p:txBody>
          <a:bodyPr/>
          <a:lstStyle/>
          <a:p>
            <a:endParaRPr lang="en-GB" noProof="0" dirty="0"/>
          </a:p>
        </p:txBody>
      </p:sp>
      <p:sp>
        <p:nvSpPr>
          <p:cNvPr id="67" name="bgbar-15">
            <a:extLst>
              <a:ext uri="{FF2B5EF4-FFF2-40B4-BE49-F238E27FC236}">
                <a16:creationId xmlns:a16="http://schemas.microsoft.com/office/drawing/2014/main" id="{926FA9B2-DCED-148F-1ECF-0EB3C459E0BF}"/>
              </a:ext>
            </a:extLst>
          </p:cNvPr>
          <p:cNvSpPr>
            <a:spLocks noGrp="1"/>
          </p:cNvSpPr>
          <p:nvPr/>
        </p:nvSpPr>
        <p:spPr>
          <a:xfrm>
            <a:off x="4575462" y="5130950"/>
            <a:ext cx="190500" cy="238125"/>
          </a:xfrm>
          <a:prstGeom prst="rect">
            <a:avLst/>
          </a:prstGeom>
          <a:solidFill>
            <a:srgbClr val="F4B942"/>
          </a:solidFill>
          <a:ln w="9525">
            <a:solidFill>
              <a:srgbClr val="D97706"/>
            </a:solidFill>
            <a:prstDash val="solid"/>
          </a:ln>
        </p:spPr>
        <p:txBody>
          <a:bodyPr/>
          <a:lstStyle/>
          <a:p>
            <a:endParaRPr lang="en-GB" noProof="0" dirty="0"/>
          </a:p>
        </p:txBody>
      </p:sp>
      <p:sp>
        <p:nvSpPr>
          <p:cNvPr id="68" name="bgbar-16">
            <a:extLst>
              <a:ext uri="{FF2B5EF4-FFF2-40B4-BE49-F238E27FC236}">
                <a16:creationId xmlns:a16="http://schemas.microsoft.com/office/drawing/2014/main" id="{626A952C-541D-85FD-691F-4CD074823551}"/>
              </a:ext>
            </a:extLst>
          </p:cNvPr>
          <p:cNvSpPr>
            <a:spLocks noGrp="1"/>
          </p:cNvSpPr>
          <p:nvPr/>
        </p:nvSpPr>
        <p:spPr>
          <a:xfrm>
            <a:off x="4823112" y="5178575"/>
            <a:ext cx="190500" cy="190500"/>
          </a:xfrm>
          <a:prstGeom prst="rect">
            <a:avLst/>
          </a:prstGeom>
          <a:solidFill>
            <a:srgbClr val="F4B942"/>
          </a:solidFill>
          <a:ln w="9525">
            <a:solidFill>
              <a:srgbClr val="D97706"/>
            </a:solidFill>
            <a:prstDash val="solid"/>
          </a:ln>
        </p:spPr>
        <p:txBody>
          <a:bodyPr/>
          <a:lstStyle/>
          <a:p>
            <a:endParaRPr lang="en-GB" noProof="0" dirty="0"/>
          </a:p>
        </p:txBody>
      </p:sp>
      <p:sp>
        <p:nvSpPr>
          <p:cNvPr id="69" name="bgbar-17">
            <a:extLst>
              <a:ext uri="{FF2B5EF4-FFF2-40B4-BE49-F238E27FC236}">
                <a16:creationId xmlns:a16="http://schemas.microsoft.com/office/drawing/2014/main" id="{170F350C-CBA4-82F9-3303-5A4C86D242D0}"/>
              </a:ext>
            </a:extLst>
          </p:cNvPr>
          <p:cNvSpPr>
            <a:spLocks noGrp="1"/>
          </p:cNvSpPr>
          <p:nvPr/>
        </p:nvSpPr>
        <p:spPr>
          <a:xfrm>
            <a:off x="5070762" y="5207150"/>
            <a:ext cx="190500" cy="161925"/>
          </a:xfrm>
          <a:prstGeom prst="rect">
            <a:avLst/>
          </a:prstGeom>
          <a:solidFill>
            <a:srgbClr val="F4B942"/>
          </a:solidFill>
          <a:ln w="9525">
            <a:solidFill>
              <a:srgbClr val="D97706"/>
            </a:solidFill>
            <a:prstDash val="solid"/>
          </a:ln>
        </p:spPr>
        <p:txBody>
          <a:bodyPr/>
          <a:lstStyle/>
          <a:p>
            <a:endParaRPr lang="en-GB" noProof="0" dirty="0"/>
          </a:p>
        </p:txBody>
      </p:sp>
      <p:sp>
        <p:nvSpPr>
          <p:cNvPr id="70" name="bgbar-18">
            <a:extLst>
              <a:ext uri="{FF2B5EF4-FFF2-40B4-BE49-F238E27FC236}">
                <a16:creationId xmlns:a16="http://schemas.microsoft.com/office/drawing/2014/main" id="{4ED5D6FD-E98F-4B22-4D4D-FE735629F43E}"/>
              </a:ext>
            </a:extLst>
          </p:cNvPr>
          <p:cNvSpPr>
            <a:spLocks noGrp="1"/>
          </p:cNvSpPr>
          <p:nvPr/>
        </p:nvSpPr>
        <p:spPr>
          <a:xfrm>
            <a:off x="5318412" y="5235725"/>
            <a:ext cx="190500" cy="133350"/>
          </a:xfrm>
          <a:prstGeom prst="rect">
            <a:avLst/>
          </a:prstGeom>
          <a:solidFill>
            <a:srgbClr val="F4B942"/>
          </a:solidFill>
          <a:ln w="9525">
            <a:solidFill>
              <a:srgbClr val="D97706"/>
            </a:solidFill>
            <a:prstDash val="solid"/>
          </a:ln>
        </p:spPr>
        <p:txBody>
          <a:bodyPr/>
          <a:lstStyle/>
          <a:p>
            <a:endParaRPr lang="en-GB" noProof="0" dirty="0"/>
          </a:p>
        </p:txBody>
      </p:sp>
      <p:sp>
        <p:nvSpPr>
          <p:cNvPr id="71" name="bgbar-19">
            <a:extLst>
              <a:ext uri="{FF2B5EF4-FFF2-40B4-BE49-F238E27FC236}">
                <a16:creationId xmlns:a16="http://schemas.microsoft.com/office/drawing/2014/main" id="{CDCE2008-2088-6602-19CD-A1541B217FBC}"/>
              </a:ext>
            </a:extLst>
          </p:cNvPr>
          <p:cNvSpPr>
            <a:spLocks noGrp="1"/>
          </p:cNvSpPr>
          <p:nvPr/>
        </p:nvSpPr>
        <p:spPr>
          <a:xfrm>
            <a:off x="5566062" y="5254775"/>
            <a:ext cx="190500" cy="114300"/>
          </a:xfrm>
          <a:prstGeom prst="rect">
            <a:avLst/>
          </a:prstGeom>
          <a:solidFill>
            <a:srgbClr val="F4B942"/>
          </a:solidFill>
          <a:ln w="9525">
            <a:solidFill>
              <a:srgbClr val="D97706"/>
            </a:solidFill>
            <a:prstDash val="solid"/>
          </a:ln>
        </p:spPr>
        <p:txBody>
          <a:bodyPr/>
          <a:lstStyle/>
          <a:p>
            <a:endParaRPr lang="en-GB" noProof="0" dirty="0"/>
          </a:p>
        </p:txBody>
      </p:sp>
      <p:sp>
        <p:nvSpPr>
          <p:cNvPr id="72" name="sigbar-6">
            <a:extLst>
              <a:ext uri="{FF2B5EF4-FFF2-40B4-BE49-F238E27FC236}">
                <a16:creationId xmlns:a16="http://schemas.microsoft.com/office/drawing/2014/main" id="{8C2028A1-251F-9EA8-8BC9-ED65B2F86B3D}"/>
              </a:ext>
            </a:extLst>
          </p:cNvPr>
          <p:cNvSpPr>
            <a:spLocks noGrp="1"/>
          </p:cNvSpPr>
          <p:nvPr/>
        </p:nvSpPr>
        <p:spPr>
          <a:xfrm>
            <a:off x="2346612" y="5359550"/>
            <a:ext cx="190500" cy="9525"/>
          </a:xfrm>
          <a:prstGeom prst="rect">
            <a:avLst/>
          </a:prstGeom>
          <a:solidFill>
            <a:srgbClr val="5CB3E6"/>
          </a:solidFill>
          <a:ln w="9525">
            <a:solidFill>
              <a:srgbClr val="157FC1"/>
            </a:solidFill>
            <a:prstDash val="solid"/>
          </a:ln>
        </p:spPr>
        <p:txBody>
          <a:bodyPr/>
          <a:lstStyle/>
          <a:p>
            <a:endParaRPr lang="en-GB" noProof="0" dirty="0"/>
          </a:p>
        </p:txBody>
      </p:sp>
      <p:sp>
        <p:nvSpPr>
          <p:cNvPr id="73" name="sigbar-7">
            <a:extLst>
              <a:ext uri="{FF2B5EF4-FFF2-40B4-BE49-F238E27FC236}">
                <a16:creationId xmlns:a16="http://schemas.microsoft.com/office/drawing/2014/main" id="{E9B92DB2-F7F3-E2B3-F9D6-BD653FA19431}"/>
              </a:ext>
            </a:extLst>
          </p:cNvPr>
          <p:cNvSpPr>
            <a:spLocks noGrp="1"/>
          </p:cNvSpPr>
          <p:nvPr/>
        </p:nvSpPr>
        <p:spPr>
          <a:xfrm>
            <a:off x="2594262" y="5350025"/>
            <a:ext cx="190500" cy="19050"/>
          </a:xfrm>
          <a:prstGeom prst="rect">
            <a:avLst/>
          </a:prstGeom>
          <a:solidFill>
            <a:srgbClr val="5CB3E6"/>
          </a:solidFill>
          <a:ln w="9525">
            <a:solidFill>
              <a:srgbClr val="157FC1"/>
            </a:solidFill>
            <a:prstDash val="solid"/>
          </a:ln>
        </p:spPr>
        <p:txBody>
          <a:bodyPr/>
          <a:lstStyle/>
          <a:p>
            <a:endParaRPr lang="en-GB" noProof="0" dirty="0"/>
          </a:p>
        </p:txBody>
      </p:sp>
      <p:sp>
        <p:nvSpPr>
          <p:cNvPr id="74" name="sigbar-8">
            <a:extLst>
              <a:ext uri="{FF2B5EF4-FFF2-40B4-BE49-F238E27FC236}">
                <a16:creationId xmlns:a16="http://schemas.microsoft.com/office/drawing/2014/main" id="{A8854665-6738-D035-4BB7-9019D185E803}"/>
              </a:ext>
            </a:extLst>
          </p:cNvPr>
          <p:cNvSpPr>
            <a:spLocks noGrp="1"/>
          </p:cNvSpPr>
          <p:nvPr/>
        </p:nvSpPr>
        <p:spPr>
          <a:xfrm>
            <a:off x="2841912" y="5330975"/>
            <a:ext cx="190500" cy="38100"/>
          </a:xfrm>
          <a:prstGeom prst="rect">
            <a:avLst/>
          </a:prstGeom>
          <a:solidFill>
            <a:srgbClr val="5CB3E6"/>
          </a:solidFill>
          <a:ln w="9525">
            <a:solidFill>
              <a:srgbClr val="157FC1"/>
            </a:solidFill>
            <a:prstDash val="solid"/>
          </a:ln>
        </p:spPr>
        <p:txBody>
          <a:bodyPr/>
          <a:lstStyle/>
          <a:p>
            <a:endParaRPr lang="en-GB" noProof="0" dirty="0"/>
          </a:p>
        </p:txBody>
      </p:sp>
      <p:sp>
        <p:nvSpPr>
          <p:cNvPr id="75" name="sigbar-9">
            <a:extLst>
              <a:ext uri="{FF2B5EF4-FFF2-40B4-BE49-F238E27FC236}">
                <a16:creationId xmlns:a16="http://schemas.microsoft.com/office/drawing/2014/main" id="{2FA129ED-E0CC-78D5-2122-8D380210C95B}"/>
              </a:ext>
            </a:extLst>
          </p:cNvPr>
          <p:cNvSpPr>
            <a:spLocks noGrp="1"/>
          </p:cNvSpPr>
          <p:nvPr/>
        </p:nvSpPr>
        <p:spPr>
          <a:xfrm>
            <a:off x="3089562" y="5302400"/>
            <a:ext cx="190500" cy="66675"/>
          </a:xfrm>
          <a:prstGeom prst="rect">
            <a:avLst/>
          </a:prstGeom>
          <a:solidFill>
            <a:srgbClr val="5CB3E6"/>
          </a:solidFill>
          <a:ln w="9525">
            <a:solidFill>
              <a:srgbClr val="157FC1"/>
            </a:solidFill>
            <a:prstDash val="solid"/>
          </a:ln>
        </p:spPr>
        <p:txBody>
          <a:bodyPr/>
          <a:lstStyle/>
          <a:p>
            <a:endParaRPr lang="en-GB" noProof="0" dirty="0"/>
          </a:p>
        </p:txBody>
      </p:sp>
      <p:sp>
        <p:nvSpPr>
          <p:cNvPr id="76" name="sigbar-10">
            <a:extLst>
              <a:ext uri="{FF2B5EF4-FFF2-40B4-BE49-F238E27FC236}">
                <a16:creationId xmlns:a16="http://schemas.microsoft.com/office/drawing/2014/main" id="{EF33DDF6-9377-208F-9161-78246A481F3B}"/>
              </a:ext>
            </a:extLst>
          </p:cNvPr>
          <p:cNvSpPr>
            <a:spLocks noGrp="1"/>
          </p:cNvSpPr>
          <p:nvPr/>
        </p:nvSpPr>
        <p:spPr>
          <a:xfrm>
            <a:off x="3337212" y="5254775"/>
            <a:ext cx="190500" cy="114300"/>
          </a:xfrm>
          <a:prstGeom prst="rect">
            <a:avLst/>
          </a:prstGeom>
          <a:solidFill>
            <a:srgbClr val="5CB3E6"/>
          </a:solidFill>
          <a:ln w="9525">
            <a:solidFill>
              <a:srgbClr val="157FC1"/>
            </a:solidFill>
            <a:prstDash val="solid"/>
          </a:ln>
        </p:spPr>
        <p:txBody>
          <a:bodyPr/>
          <a:lstStyle/>
          <a:p>
            <a:endParaRPr lang="en-GB" noProof="0" dirty="0"/>
          </a:p>
        </p:txBody>
      </p:sp>
      <p:sp>
        <p:nvSpPr>
          <p:cNvPr id="77" name="sigbar-11">
            <a:extLst>
              <a:ext uri="{FF2B5EF4-FFF2-40B4-BE49-F238E27FC236}">
                <a16:creationId xmlns:a16="http://schemas.microsoft.com/office/drawing/2014/main" id="{5DBB9C97-6C1D-52B2-FCAA-1133986D07A7}"/>
              </a:ext>
            </a:extLst>
          </p:cNvPr>
          <p:cNvSpPr>
            <a:spLocks noGrp="1"/>
          </p:cNvSpPr>
          <p:nvPr/>
        </p:nvSpPr>
        <p:spPr>
          <a:xfrm>
            <a:off x="3584862" y="5178575"/>
            <a:ext cx="190500" cy="190500"/>
          </a:xfrm>
          <a:prstGeom prst="rect">
            <a:avLst/>
          </a:prstGeom>
          <a:solidFill>
            <a:srgbClr val="5CB3E6"/>
          </a:solidFill>
          <a:ln w="9525">
            <a:solidFill>
              <a:srgbClr val="157FC1"/>
            </a:solidFill>
            <a:prstDash val="solid"/>
          </a:ln>
        </p:spPr>
        <p:txBody>
          <a:bodyPr/>
          <a:lstStyle/>
          <a:p>
            <a:endParaRPr lang="en-GB" noProof="0" dirty="0"/>
          </a:p>
        </p:txBody>
      </p:sp>
      <p:sp>
        <p:nvSpPr>
          <p:cNvPr id="78" name="sigbar-12">
            <a:extLst>
              <a:ext uri="{FF2B5EF4-FFF2-40B4-BE49-F238E27FC236}">
                <a16:creationId xmlns:a16="http://schemas.microsoft.com/office/drawing/2014/main" id="{95FFAEEF-E09D-67EF-D9A2-6246D471AC81}"/>
              </a:ext>
            </a:extLst>
          </p:cNvPr>
          <p:cNvSpPr>
            <a:spLocks noGrp="1"/>
          </p:cNvSpPr>
          <p:nvPr/>
        </p:nvSpPr>
        <p:spPr>
          <a:xfrm>
            <a:off x="3832512" y="5045225"/>
            <a:ext cx="190500" cy="323850"/>
          </a:xfrm>
          <a:prstGeom prst="rect">
            <a:avLst/>
          </a:prstGeom>
          <a:solidFill>
            <a:srgbClr val="5CB3E6"/>
          </a:solidFill>
          <a:ln w="9525">
            <a:solidFill>
              <a:srgbClr val="157FC1"/>
            </a:solidFill>
            <a:prstDash val="solid"/>
          </a:ln>
        </p:spPr>
        <p:txBody>
          <a:bodyPr/>
          <a:lstStyle/>
          <a:p>
            <a:endParaRPr lang="en-GB" noProof="0" dirty="0"/>
          </a:p>
        </p:txBody>
      </p:sp>
      <p:sp>
        <p:nvSpPr>
          <p:cNvPr id="79" name="sigbar-13">
            <a:extLst>
              <a:ext uri="{FF2B5EF4-FFF2-40B4-BE49-F238E27FC236}">
                <a16:creationId xmlns:a16="http://schemas.microsoft.com/office/drawing/2014/main" id="{963F255F-BBBB-2357-3C61-5D06CDA7FFFE}"/>
              </a:ext>
            </a:extLst>
          </p:cNvPr>
          <p:cNvSpPr>
            <a:spLocks noGrp="1"/>
          </p:cNvSpPr>
          <p:nvPr/>
        </p:nvSpPr>
        <p:spPr>
          <a:xfrm>
            <a:off x="4080162" y="4835675"/>
            <a:ext cx="190500" cy="533400"/>
          </a:xfrm>
          <a:prstGeom prst="rect">
            <a:avLst/>
          </a:prstGeom>
          <a:solidFill>
            <a:srgbClr val="5CB3E6"/>
          </a:solidFill>
          <a:ln w="9525">
            <a:solidFill>
              <a:srgbClr val="157FC1"/>
            </a:solidFill>
            <a:prstDash val="solid"/>
          </a:ln>
        </p:spPr>
        <p:txBody>
          <a:bodyPr/>
          <a:lstStyle/>
          <a:p>
            <a:endParaRPr lang="en-GB" noProof="0" dirty="0"/>
          </a:p>
        </p:txBody>
      </p:sp>
      <p:sp>
        <p:nvSpPr>
          <p:cNvPr id="80" name="sigbar-14">
            <a:extLst>
              <a:ext uri="{FF2B5EF4-FFF2-40B4-BE49-F238E27FC236}">
                <a16:creationId xmlns:a16="http://schemas.microsoft.com/office/drawing/2014/main" id="{0FB08634-FE89-95C5-F878-B2EA0D655F17}"/>
              </a:ext>
            </a:extLst>
          </p:cNvPr>
          <p:cNvSpPr>
            <a:spLocks noGrp="1"/>
          </p:cNvSpPr>
          <p:nvPr/>
        </p:nvSpPr>
        <p:spPr>
          <a:xfrm>
            <a:off x="4327812" y="4588025"/>
            <a:ext cx="190500" cy="781050"/>
          </a:xfrm>
          <a:prstGeom prst="rect">
            <a:avLst/>
          </a:prstGeom>
          <a:solidFill>
            <a:srgbClr val="5CB3E6"/>
          </a:solidFill>
          <a:ln w="9525">
            <a:solidFill>
              <a:srgbClr val="157FC1"/>
            </a:solidFill>
            <a:prstDash val="solid"/>
          </a:ln>
        </p:spPr>
        <p:txBody>
          <a:bodyPr/>
          <a:lstStyle/>
          <a:p>
            <a:endParaRPr lang="en-GB" noProof="0" dirty="0"/>
          </a:p>
        </p:txBody>
      </p:sp>
      <p:sp>
        <p:nvSpPr>
          <p:cNvPr id="81" name="sigbar-15">
            <a:extLst>
              <a:ext uri="{FF2B5EF4-FFF2-40B4-BE49-F238E27FC236}">
                <a16:creationId xmlns:a16="http://schemas.microsoft.com/office/drawing/2014/main" id="{7F6B6965-AF18-280A-4824-5925F9DA47A5}"/>
              </a:ext>
            </a:extLst>
          </p:cNvPr>
          <p:cNvSpPr>
            <a:spLocks noGrp="1"/>
          </p:cNvSpPr>
          <p:nvPr/>
        </p:nvSpPr>
        <p:spPr>
          <a:xfrm>
            <a:off x="4575462" y="4378475"/>
            <a:ext cx="190500" cy="990600"/>
          </a:xfrm>
          <a:prstGeom prst="rect">
            <a:avLst/>
          </a:prstGeom>
          <a:solidFill>
            <a:srgbClr val="5CB3E6"/>
          </a:solidFill>
          <a:ln w="9525">
            <a:solidFill>
              <a:srgbClr val="157FC1"/>
            </a:solidFill>
            <a:prstDash val="solid"/>
          </a:ln>
        </p:spPr>
        <p:txBody>
          <a:bodyPr/>
          <a:lstStyle/>
          <a:p>
            <a:endParaRPr lang="en-GB" noProof="0" dirty="0"/>
          </a:p>
        </p:txBody>
      </p:sp>
      <p:sp>
        <p:nvSpPr>
          <p:cNvPr id="82" name="sigbar-16">
            <a:extLst>
              <a:ext uri="{FF2B5EF4-FFF2-40B4-BE49-F238E27FC236}">
                <a16:creationId xmlns:a16="http://schemas.microsoft.com/office/drawing/2014/main" id="{8597F2C3-4880-EB97-3BE3-7AA998BE95EB}"/>
              </a:ext>
            </a:extLst>
          </p:cNvPr>
          <p:cNvSpPr>
            <a:spLocks noGrp="1"/>
          </p:cNvSpPr>
          <p:nvPr/>
        </p:nvSpPr>
        <p:spPr>
          <a:xfrm>
            <a:off x="4823112" y="4540400"/>
            <a:ext cx="190500" cy="828675"/>
          </a:xfrm>
          <a:prstGeom prst="rect">
            <a:avLst/>
          </a:prstGeom>
          <a:solidFill>
            <a:srgbClr val="5CB3E6"/>
          </a:solidFill>
          <a:ln w="9525">
            <a:solidFill>
              <a:srgbClr val="157FC1"/>
            </a:solidFill>
            <a:prstDash val="solid"/>
          </a:ln>
        </p:spPr>
        <p:txBody>
          <a:bodyPr/>
          <a:lstStyle/>
          <a:p>
            <a:endParaRPr lang="en-GB" noProof="0" dirty="0"/>
          </a:p>
        </p:txBody>
      </p:sp>
      <p:sp>
        <p:nvSpPr>
          <p:cNvPr id="83" name="sigbar-17">
            <a:extLst>
              <a:ext uri="{FF2B5EF4-FFF2-40B4-BE49-F238E27FC236}">
                <a16:creationId xmlns:a16="http://schemas.microsoft.com/office/drawing/2014/main" id="{7B72A7F6-0F53-0DEA-D674-1C028217FC55}"/>
              </a:ext>
            </a:extLst>
          </p:cNvPr>
          <p:cNvSpPr>
            <a:spLocks noGrp="1"/>
          </p:cNvSpPr>
          <p:nvPr/>
        </p:nvSpPr>
        <p:spPr>
          <a:xfrm>
            <a:off x="5070762" y="4854725"/>
            <a:ext cx="190500" cy="514350"/>
          </a:xfrm>
          <a:prstGeom prst="rect">
            <a:avLst/>
          </a:prstGeom>
          <a:solidFill>
            <a:srgbClr val="5CB3E6"/>
          </a:solidFill>
          <a:ln w="9525">
            <a:solidFill>
              <a:srgbClr val="157FC1"/>
            </a:solidFill>
            <a:prstDash val="solid"/>
          </a:ln>
        </p:spPr>
        <p:txBody>
          <a:bodyPr/>
          <a:lstStyle/>
          <a:p>
            <a:endParaRPr lang="en-GB" noProof="0" dirty="0"/>
          </a:p>
        </p:txBody>
      </p:sp>
      <p:sp>
        <p:nvSpPr>
          <p:cNvPr id="84" name="sigbar-18">
            <a:extLst>
              <a:ext uri="{FF2B5EF4-FFF2-40B4-BE49-F238E27FC236}">
                <a16:creationId xmlns:a16="http://schemas.microsoft.com/office/drawing/2014/main" id="{CFE47490-E0E8-4A62-217E-C081E999F492}"/>
              </a:ext>
            </a:extLst>
          </p:cNvPr>
          <p:cNvSpPr>
            <a:spLocks noGrp="1"/>
          </p:cNvSpPr>
          <p:nvPr/>
        </p:nvSpPr>
        <p:spPr>
          <a:xfrm>
            <a:off x="5318412" y="5130950"/>
            <a:ext cx="190500" cy="238125"/>
          </a:xfrm>
          <a:prstGeom prst="rect">
            <a:avLst/>
          </a:prstGeom>
          <a:solidFill>
            <a:srgbClr val="5CB3E6"/>
          </a:solidFill>
          <a:ln w="9525">
            <a:solidFill>
              <a:srgbClr val="157FC1"/>
            </a:solidFill>
            <a:prstDash val="solid"/>
          </a:ln>
        </p:spPr>
        <p:txBody>
          <a:bodyPr/>
          <a:lstStyle/>
          <a:p>
            <a:endParaRPr lang="en-GB" noProof="0" dirty="0"/>
          </a:p>
        </p:txBody>
      </p:sp>
      <p:sp>
        <p:nvSpPr>
          <p:cNvPr id="85" name="sigbar-19">
            <a:extLst>
              <a:ext uri="{FF2B5EF4-FFF2-40B4-BE49-F238E27FC236}">
                <a16:creationId xmlns:a16="http://schemas.microsoft.com/office/drawing/2014/main" id="{5A7F4FE1-7FB7-F632-6773-B125B18AADC5}"/>
              </a:ext>
            </a:extLst>
          </p:cNvPr>
          <p:cNvSpPr>
            <a:spLocks noGrp="1"/>
          </p:cNvSpPr>
          <p:nvPr/>
        </p:nvSpPr>
        <p:spPr>
          <a:xfrm>
            <a:off x="5566062" y="5292875"/>
            <a:ext cx="190500" cy="76200"/>
          </a:xfrm>
          <a:prstGeom prst="rect">
            <a:avLst/>
          </a:prstGeom>
          <a:solidFill>
            <a:srgbClr val="5CB3E6"/>
          </a:solidFill>
          <a:ln w="9525">
            <a:solidFill>
              <a:srgbClr val="157FC1"/>
            </a:solidFill>
            <a:prstDash val="solid"/>
          </a:ln>
        </p:spPr>
        <p:txBody>
          <a:bodyPr/>
          <a:lstStyle/>
          <a:p>
            <a:endParaRPr lang="en-GB" noProof="0" dirty="0"/>
          </a:p>
        </p:txBody>
      </p:sp>
      <p:sp>
        <p:nvSpPr>
          <p:cNvPr id="86" name="cr-label">
            <a:extLst>
              <a:ext uri="{FF2B5EF4-FFF2-40B4-BE49-F238E27FC236}">
                <a16:creationId xmlns:a16="http://schemas.microsoft.com/office/drawing/2014/main" id="{4995CF58-1CC1-867A-248C-CD34C68BFC0C}"/>
              </a:ext>
            </a:extLst>
          </p:cNvPr>
          <p:cNvSpPr>
            <a:spLocks noGrp="1"/>
          </p:cNvSpPr>
          <p:nvPr/>
        </p:nvSpPr>
        <p:spPr>
          <a:xfrm>
            <a:off x="1175037" y="2597300"/>
            <a:ext cx="1524000" cy="200025"/>
          </a:xfrm>
          <a:prstGeom prst="rect">
            <a:avLst/>
          </a:prstGeom>
          <a:noFill/>
          <a:ln w="0">
            <a:noFill/>
            <a:prstDash val="solid"/>
          </a:ln>
        </p:spPr>
        <p:txBody>
          <a:bodyPr lIns="0" tIns="0" rIns="0" bIns="0" anchor="t">
            <a:noAutofit/>
          </a:bodyPr>
          <a:lstStyle/>
          <a:p>
            <a:pPr algn="ctr">
              <a:lnSpc>
                <a:spcPct val="100000"/>
              </a:lnSpc>
              <a:buNone/>
              <a:defRPr sz="1050" b="1" i="0">
                <a:solidFill>
                  <a:srgbClr val="59636E"/>
                </a:solidFill>
                <a:latin typeface="Arial"/>
                <a:ea typeface="Arial"/>
                <a:cs typeface="Arial"/>
              </a:defRPr>
            </a:pPr>
            <a:r>
              <a:rPr lang="en-GB" sz="1200" b="1" i="0" noProof="0" dirty="0">
                <a:solidFill>
                  <a:srgbClr val="59636E"/>
                </a:solidFill>
                <a:latin typeface="Helvetica" pitchFamily="2" charset="0"/>
                <a:ea typeface="Arial"/>
                <a:cs typeface="Arial"/>
              </a:rPr>
              <a:t>CONTROL REGION</a:t>
            </a:r>
          </a:p>
        </p:txBody>
      </p:sp>
      <p:sp>
        <p:nvSpPr>
          <p:cNvPr id="87" name="vr-label">
            <a:extLst>
              <a:ext uri="{FF2B5EF4-FFF2-40B4-BE49-F238E27FC236}">
                <a16:creationId xmlns:a16="http://schemas.microsoft.com/office/drawing/2014/main" id="{D4E321D7-417D-C0EA-1B98-B4C840B1676F}"/>
              </a:ext>
            </a:extLst>
          </p:cNvPr>
          <p:cNvSpPr>
            <a:spLocks noGrp="1"/>
          </p:cNvSpPr>
          <p:nvPr/>
        </p:nvSpPr>
        <p:spPr>
          <a:xfrm>
            <a:off x="3146712" y="2597300"/>
            <a:ext cx="1104900" cy="200025"/>
          </a:xfrm>
          <a:prstGeom prst="rect">
            <a:avLst/>
          </a:prstGeom>
          <a:noFill/>
          <a:ln w="0">
            <a:noFill/>
            <a:prstDash val="solid"/>
          </a:ln>
        </p:spPr>
        <p:txBody>
          <a:bodyPr lIns="0" tIns="0" rIns="0" bIns="0" anchor="t">
            <a:noAutofit/>
          </a:bodyPr>
          <a:lstStyle/>
          <a:p>
            <a:pPr algn="ctr">
              <a:lnSpc>
                <a:spcPct val="100000"/>
              </a:lnSpc>
              <a:buNone/>
              <a:defRPr sz="1050" b="1" i="0">
                <a:solidFill>
                  <a:srgbClr val="D97706"/>
                </a:solidFill>
                <a:latin typeface="Arial"/>
                <a:ea typeface="Arial"/>
                <a:cs typeface="Arial"/>
              </a:defRPr>
            </a:pPr>
            <a:r>
              <a:rPr lang="en-GB" sz="1200" b="1" i="0" noProof="0" dirty="0">
                <a:solidFill>
                  <a:srgbClr val="D97706"/>
                </a:solidFill>
                <a:latin typeface="Helvetica" pitchFamily="2" charset="0"/>
                <a:ea typeface="Arial"/>
                <a:cs typeface="Arial"/>
              </a:rPr>
              <a:t>VALIDATION</a:t>
            </a:r>
          </a:p>
        </p:txBody>
      </p:sp>
      <p:sp>
        <p:nvSpPr>
          <p:cNvPr id="88" name="sr-label">
            <a:extLst>
              <a:ext uri="{FF2B5EF4-FFF2-40B4-BE49-F238E27FC236}">
                <a16:creationId xmlns:a16="http://schemas.microsoft.com/office/drawing/2014/main" id="{68231D42-C270-EA27-F862-E2848C4A07DC}"/>
              </a:ext>
            </a:extLst>
          </p:cNvPr>
          <p:cNvSpPr>
            <a:spLocks noGrp="1"/>
          </p:cNvSpPr>
          <p:nvPr/>
        </p:nvSpPr>
        <p:spPr>
          <a:xfrm>
            <a:off x="4423062" y="2597300"/>
            <a:ext cx="1504950" cy="200025"/>
          </a:xfrm>
          <a:prstGeom prst="rect">
            <a:avLst/>
          </a:prstGeom>
          <a:noFill/>
          <a:ln w="0">
            <a:noFill/>
            <a:prstDash val="solid"/>
          </a:ln>
        </p:spPr>
        <p:txBody>
          <a:bodyPr lIns="0" tIns="0" rIns="0" bIns="0" anchor="t">
            <a:noAutofit/>
          </a:bodyPr>
          <a:lstStyle/>
          <a:p>
            <a:pPr algn="ctr">
              <a:lnSpc>
                <a:spcPct val="100000"/>
              </a:lnSpc>
              <a:buNone/>
              <a:defRPr sz="1050" b="1" i="0">
                <a:solidFill>
                  <a:srgbClr val="159447"/>
                </a:solidFill>
                <a:latin typeface="Arial"/>
                <a:ea typeface="Arial"/>
                <a:cs typeface="Arial"/>
              </a:defRPr>
            </a:pPr>
            <a:r>
              <a:rPr lang="en-GB" sz="1200" b="1" i="0" noProof="0" dirty="0">
                <a:solidFill>
                  <a:srgbClr val="159447"/>
                </a:solidFill>
                <a:latin typeface="Helvetica" pitchFamily="2" charset="0"/>
                <a:ea typeface="Arial"/>
                <a:cs typeface="Arial"/>
              </a:rPr>
              <a:t>SIGNAL REGION</a:t>
            </a:r>
          </a:p>
        </p:txBody>
      </p:sp>
      <p:sp>
        <p:nvSpPr>
          <p:cNvPr id="89" name="x-axis-label">
            <a:extLst>
              <a:ext uri="{FF2B5EF4-FFF2-40B4-BE49-F238E27FC236}">
                <a16:creationId xmlns:a16="http://schemas.microsoft.com/office/drawing/2014/main" id="{7D9E580F-9CE3-88A4-B126-CDEC3F82E878}"/>
              </a:ext>
            </a:extLst>
          </p:cNvPr>
          <p:cNvSpPr>
            <a:spLocks noGrp="1"/>
          </p:cNvSpPr>
          <p:nvPr/>
        </p:nvSpPr>
        <p:spPr>
          <a:xfrm>
            <a:off x="3699162" y="5445666"/>
            <a:ext cx="2381250" cy="209550"/>
          </a:xfrm>
          <a:prstGeom prst="rect">
            <a:avLst/>
          </a:prstGeom>
          <a:noFill/>
          <a:ln w="0">
            <a:noFill/>
            <a:prstDash val="solid"/>
          </a:ln>
        </p:spPr>
        <p:txBody>
          <a:bodyPr lIns="0" tIns="0" rIns="0" bIns="0" anchor="t">
            <a:noAutofit/>
          </a:bodyPr>
          <a:lstStyle/>
          <a:p>
            <a:pPr algn="r">
              <a:lnSpc>
                <a:spcPct val="100000"/>
              </a:lnSpc>
              <a:buNone/>
              <a:defRPr sz="1125" b="0" i="0">
                <a:solidFill>
                  <a:srgbClr val="59636E"/>
                </a:solidFill>
                <a:latin typeface="Arial"/>
                <a:ea typeface="Arial"/>
                <a:cs typeface="Arial"/>
              </a:defRPr>
            </a:pPr>
            <a:r>
              <a:rPr lang="en-GB" sz="1400" b="0" i="0" noProof="0" dirty="0">
                <a:solidFill>
                  <a:srgbClr val="59636E"/>
                </a:solidFill>
                <a:latin typeface="Helvetica" pitchFamily="2" charset="0"/>
                <a:ea typeface="Arial"/>
                <a:cs typeface="Arial"/>
              </a:rPr>
              <a:t>more signal-like  →</a:t>
            </a:r>
          </a:p>
        </p:txBody>
      </p:sp>
      <p:sp>
        <p:nvSpPr>
          <p:cNvPr id="90" name="y-axis-label">
            <a:extLst>
              <a:ext uri="{FF2B5EF4-FFF2-40B4-BE49-F238E27FC236}">
                <a16:creationId xmlns:a16="http://schemas.microsoft.com/office/drawing/2014/main" id="{8E55E9BB-46C1-0AA0-FA87-692F4CED062A}"/>
              </a:ext>
            </a:extLst>
          </p:cNvPr>
          <p:cNvSpPr>
            <a:spLocks noGrp="1"/>
          </p:cNvSpPr>
          <p:nvPr/>
        </p:nvSpPr>
        <p:spPr>
          <a:xfrm rot="16200000">
            <a:off x="-15924" y="2628501"/>
            <a:ext cx="1219029" cy="257597"/>
          </a:xfrm>
          <a:prstGeom prst="rect">
            <a:avLst/>
          </a:prstGeom>
          <a:noFill/>
          <a:ln w="0">
            <a:noFill/>
            <a:prstDash val="solid"/>
          </a:ln>
        </p:spPr>
        <p:txBody>
          <a:bodyPr lIns="0" tIns="0" rIns="0" bIns="0" anchor="t">
            <a:noAutofit/>
          </a:bodyPr>
          <a:lstStyle/>
          <a:p>
            <a:pPr algn="l">
              <a:lnSpc>
                <a:spcPct val="100000"/>
              </a:lnSpc>
              <a:buNone/>
              <a:defRPr sz="1050" b="0" i="0">
                <a:solidFill>
                  <a:srgbClr val="59636E"/>
                </a:solidFill>
                <a:latin typeface="Arial"/>
                <a:ea typeface="Arial"/>
                <a:cs typeface="Arial"/>
              </a:defRPr>
            </a:pPr>
            <a:r>
              <a:rPr lang="en-GB" sz="1400" b="0" i="0" noProof="0" dirty="0">
                <a:solidFill>
                  <a:srgbClr val="59636E"/>
                </a:solidFill>
                <a:latin typeface="Helvetica" pitchFamily="2" charset="0"/>
                <a:ea typeface="Arial"/>
                <a:cs typeface="Arial"/>
              </a:rPr>
              <a:t>events / bin</a:t>
            </a:r>
          </a:p>
        </p:txBody>
      </p:sp>
      <p:sp>
        <p:nvSpPr>
          <p:cNvPr id="91" name="TextBox 90">
            <a:extLst>
              <a:ext uri="{FF2B5EF4-FFF2-40B4-BE49-F238E27FC236}">
                <a16:creationId xmlns:a16="http://schemas.microsoft.com/office/drawing/2014/main" id="{EA5BA75D-4D6C-8853-DC6C-CDBF108B0C72}"/>
              </a:ext>
            </a:extLst>
          </p:cNvPr>
          <p:cNvSpPr txBox="1"/>
          <p:nvPr/>
        </p:nvSpPr>
        <p:spPr>
          <a:xfrm>
            <a:off x="623284" y="1922457"/>
            <a:ext cx="4886274" cy="307777"/>
          </a:xfrm>
          <a:prstGeom prst="rect">
            <a:avLst/>
          </a:prstGeom>
          <a:noFill/>
        </p:spPr>
        <p:txBody>
          <a:bodyPr wrap="none" rtlCol="0">
            <a:spAutoFit/>
          </a:bodyPr>
          <a:lstStyle/>
          <a:p>
            <a:pPr>
              <a:spcBef>
                <a:spcPts val="3000"/>
              </a:spcBef>
            </a:pPr>
            <a:r>
              <a:rPr lang="en-GB" sz="1400" b="1" noProof="0" dirty="0">
                <a:solidFill>
                  <a:prstClr val="black"/>
                </a:solidFill>
                <a:latin typeface="Helvetica" pitchFamily="2" charset="0"/>
                <a:ea typeface="Helvetica Light" charset="0"/>
                <a:cs typeface="Helvetica Light" charset="0"/>
                <a:sym typeface="Wingdings" pitchFamily="2" charset="2"/>
              </a:rPr>
              <a:t>Example of sensitive regions in high-tail BSM search:</a:t>
            </a:r>
          </a:p>
        </p:txBody>
      </p:sp>
      <p:sp>
        <p:nvSpPr>
          <p:cNvPr id="50" name="axis-x">
            <a:extLst>
              <a:ext uri="{FF2B5EF4-FFF2-40B4-BE49-F238E27FC236}">
                <a16:creationId xmlns:a16="http://schemas.microsoft.com/office/drawing/2014/main" id="{7314835F-A471-1CFF-251C-C682CDF79B5C}"/>
              </a:ext>
            </a:extLst>
          </p:cNvPr>
          <p:cNvSpPr>
            <a:spLocks noGrp="1"/>
          </p:cNvSpPr>
          <p:nvPr/>
        </p:nvSpPr>
        <p:spPr>
          <a:xfrm>
            <a:off x="746412" y="5369075"/>
            <a:ext cx="5334000" cy="0"/>
          </a:xfrm>
          <a:prstGeom prst="line">
            <a:avLst/>
          </a:prstGeom>
          <a:noFill/>
          <a:ln w="19050">
            <a:solidFill>
              <a:srgbClr val="222222"/>
            </a:solidFill>
            <a:prstDash val="solid"/>
          </a:ln>
        </p:spPr>
        <p:txBody>
          <a:bodyPr/>
          <a:lstStyle/>
          <a:p>
            <a:endParaRPr lang="en-GB" noProof="0" dirty="0"/>
          </a:p>
        </p:txBody>
      </p:sp>
      <p:sp>
        <p:nvSpPr>
          <p:cNvPr id="93" name="bg-sim-dot">
            <a:extLst>
              <a:ext uri="{FF2B5EF4-FFF2-40B4-BE49-F238E27FC236}">
                <a16:creationId xmlns:a16="http://schemas.microsoft.com/office/drawing/2014/main" id="{A1DB7F96-1C7F-7339-AD96-BE856651F779}"/>
              </a:ext>
            </a:extLst>
          </p:cNvPr>
          <p:cNvSpPr>
            <a:spLocks noGrp="1"/>
          </p:cNvSpPr>
          <p:nvPr/>
        </p:nvSpPr>
        <p:spPr>
          <a:xfrm>
            <a:off x="6740232" y="2421518"/>
            <a:ext cx="104775" cy="104775"/>
          </a:xfrm>
          <a:prstGeom prst="ellipse">
            <a:avLst/>
          </a:prstGeom>
          <a:solidFill>
            <a:srgbClr val="157FC1"/>
          </a:solidFill>
          <a:ln w="0">
            <a:solidFill>
              <a:srgbClr val="157FC1"/>
            </a:solidFill>
            <a:prstDash val="solid"/>
          </a:ln>
        </p:spPr>
        <p:txBody>
          <a:bodyPr/>
          <a:lstStyle/>
          <a:p>
            <a:endParaRPr lang="en-GB" noProof="0" dirty="0"/>
          </a:p>
        </p:txBody>
      </p:sp>
      <p:sp>
        <p:nvSpPr>
          <p:cNvPr id="94" name="bg-sim">
            <a:extLst>
              <a:ext uri="{FF2B5EF4-FFF2-40B4-BE49-F238E27FC236}">
                <a16:creationId xmlns:a16="http://schemas.microsoft.com/office/drawing/2014/main" id="{64C81512-26ED-D020-0119-2DA045BA992D}"/>
              </a:ext>
            </a:extLst>
          </p:cNvPr>
          <p:cNvSpPr>
            <a:spLocks noGrp="1"/>
          </p:cNvSpPr>
          <p:nvPr/>
        </p:nvSpPr>
        <p:spPr>
          <a:xfrm>
            <a:off x="6959307" y="2373893"/>
            <a:ext cx="4684770" cy="495300"/>
          </a:xfrm>
          <a:prstGeom prst="rect">
            <a:avLst/>
          </a:prstGeom>
          <a:noFill/>
          <a:ln w="0">
            <a:noFill/>
            <a:prstDash val="solid"/>
          </a:ln>
        </p:spPr>
        <p:txBody>
          <a:bodyPr lIns="0" tIns="0" rIns="0" bIns="0" anchor="t">
            <a:noAutofit/>
          </a:bodyPr>
          <a:lstStyle/>
          <a:p>
            <a:pPr algn="l">
              <a:lnSpc>
                <a:spcPct val="100000"/>
              </a:lnSpc>
              <a:buNone/>
              <a:defRPr sz="1200" b="0" i="0">
                <a:solidFill>
                  <a:srgbClr val="171A1E"/>
                </a:solidFill>
                <a:latin typeface="Arial"/>
                <a:ea typeface="Arial"/>
                <a:cs typeface="Arial"/>
              </a:defRPr>
            </a:pPr>
            <a:r>
              <a:rPr lang="en-GB" sz="1400" b="1" i="0" noProof="0" dirty="0">
                <a:solidFill>
                  <a:srgbClr val="171A1E"/>
                </a:solidFill>
                <a:latin typeface="Helvetica" pitchFamily="2" charset="0"/>
                <a:ea typeface="Arial"/>
                <a:cs typeface="Arial"/>
              </a:rPr>
              <a:t>Simulation / theory</a:t>
            </a:r>
            <a:r>
              <a:rPr lang="en-GB" sz="1400" b="0" i="0" noProof="0" dirty="0">
                <a:solidFill>
                  <a:srgbClr val="171A1E"/>
                </a:solidFill>
                <a:latin typeface="Helvetica" pitchFamily="2" charset="0"/>
                <a:ea typeface="Arial"/>
                <a:cs typeface="Arial"/>
              </a:rPr>
              <a:t>: predicts normalisation and shape; limited by modelling and MC statistics in extreme tails</a:t>
            </a:r>
          </a:p>
        </p:txBody>
      </p:sp>
      <p:sp>
        <p:nvSpPr>
          <p:cNvPr id="95" name="bg-cr-dot">
            <a:extLst>
              <a:ext uri="{FF2B5EF4-FFF2-40B4-BE49-F238E27FC236}">
                <a16:creationId xmlns:a16="http://schemas.microsoft.com/office/drawing/2014/main" id="{B0A9EE38-5759-D183-CA5C-CFF016FAF180}"/>
              </a:ext>
            </a:extLst>
          </p:cNvPr>
          <p:cNvSpPr>
            <a:spLocks noGrp="1"/>
          </p:cNvSpPr>
          <p:nvPr/>
        </p:nvSpPr>
        <p:spPr>
          <a:xfrm>
            <a:off x="6740232" y="3012068"/>
            <a:ext cx="104775" cy="104775"/>
          </a:xfrm>
          <a:prstGeom prst="ellipse">
            <a:avLst/>
          </a:prstGeom>
          <a:solidFill>
            <a:srgbClr val="D97706"/>
          </a:solidFill>
          <a:ln w="0">
            <a:solidFill>
              <a:srgbClr val="D97706"/>
            </a:solidFill>
            <a:prstDash val="solid"/>
          </a:ln>
        </p:spPr>
        <p:txBody>
          <a:bodyPr/>
          <a:lstStyle/>
          <a:p>
            <a:endParaRPr lang="en-GB" noProof="0" dirty="0"/>
          </a:p>
        </p:txBody>
      </p:sp>
      <p:sp>
        <p:nvSpPr>
          <p:cNvPr id="96" name="bg-cr">
            <a:extLst>
              <a:ext uri="{FF2B5EF4-FFF2-40B4-BE49-F238E27FC236}">
                <a16:creationId xmlns:a16="http://schemas.microsoft.com/office/drawing/2014/main" id="{8237E052-0FFD-EDE6-0C36-AEB4E1215AC6}"/>
              </a:ext>
            </a:extLst>
          </p:cNvPr>
          <p:cNvSpPr>
            <a:spLocks noGrp="1"/>
          </p:cNvSpPr>
          <p:nvPr/>
        </p:nvSpPr>
        <p:spPr>
          <a:xfrm>
            <a:off x="6959306" y="2964443"/>
            <a:ext cx="4908263" cy="495300"/>
          </a:xfrm>
          <a:prstGeom prst="rect">
            <a:avLst/>
          </a:prstGeom>
          <a:noFill/>
          <a:ln w="0">
            <a:noFill/>
            <a:prstDash val="solid"/>
          </a:ln>
        </p:spPr>
        <p:txBody>
          <a:bodyPr lIns="0" tIns="0" rIns="0" bIns="0" anchor="t">
            <a:noAutofit/>
          </a:bodyPr>
          <a:lstStyle/>
          <a:p>
            <a:pPr algn="l">
              <a:lnSpc>
                <a:spcPct val="100000"/>
              </a:lnSpc>
              <a:buNone/>
              <a:defRPr sz="1200" b="0" i="0">
                <a:solidFill>
                  <a:srgbClr val="171A1E"/>
                </a:solidFill>
                <a:latin typeface="Arial"/>
                <a:ea typeface="Arial"/>
                <a:cs typeface="Arial"/>
              </a:defRPr>
            </a:pPr>
            <a:r>
              <a:rPr lang="en-GB" sz="1400" b="1" i="0" noProof="0" dirty="0">
                <a:solidFill>
                  <a:srgbClr val="171A1E"/>
                </a:solidFill>
                <a:latin typeface="Helvetica" pitchFamily="2" charset="0"/>
                <a:ea typeface="Arial"/>
                <a:cs typeface="Arial"/>
              </a:rPr>
              <a:t>Control-region fit</a:t>
            </a:r>
            <a:r>
              <a:rPr lang="en-GB" sz="1400" b="0" i="0" noProof="0" dirty="0">
                <a:solidFill>
                  <a:srgbClr val="171A1E"/>
                </a:solidFill>
                <a:latin typeface="Helvetica" pitchFamily="2" charset="0"/>
                <a:ea typeface="Arial"/>
                <a:cs typeface="Arial"/>
              </a:rPr>
              <a:t>: data constrain background normalisations; simulation transfers them to signal region</a:t>
            </a:r>
          </a:p>
        </p:txBody>
      </p:sp>
      <p:sp>
        <p:nvSpPr>
          <p:cNvPr id="97" name="bg-dd-dot">
            <a:extLst>
              <a:ext uri="{FF2B5EF4-FFF2-40B4-BE49-F238E27FC236}">
                <a16:creationId xmlns:a16="http://schemas.microsoft.com/office/drawing/2014/main" id="{C1E3316D-8EFA-B591-1A39-2F4930E71D0B}"/>
              </a:ext>
            </a:extLst>
          </p:cNvPr>
          <p:cNvSpPr>
            <a:spLocks noGrp="1"/>
          </p:cNvSpPr>
          <p:nvPr/>
        </p:nvSpPr>
        <p:spPr>
          <a:xfrm>
            <a:off x="6740232" y="3602618"/>
            <a:ext cx="104775" cy="104775"/>
          </a:xfrm>
          <a:prstGeom prst="ellipse">
            <a:avLst/>
          </a:prstGeom>
          <a:solidFill>
            <a:srgbClr val="159447"/>
          </a:solidFill>
          <a:ln w="0">
            <a:solidFill>
              <a:srgbClr val="159447"/>
            </a:solidFill>
            <a:prstDash val="solid"/>
          </a:ln>
        </p:spPr>
        <p:txBody>
          <a:bodyPr/>
          <a:lstStyle/>
          <a:p>
            <a:endParaRPr lang="en-GB" noProof="0" dirty="0"/>
          </a:p>
        </p:txBody>
      </p:sp>
      <p:sp>
        <p:nvSpPr>
          <p:cNvPr id="98" name="bg-dd">
            <a:extLst>
              <a:ext uri="{FF2B5EF4-FFF2-40B4-BE49-F238E27FC236}">
                <a16:creationId xmlns:a16="http://schemas.microsoft.com/office/drawing/2014/main" id="{319B6F57-3E58-A4DE-329C-2806CE25C80A}"/>
              </a:ext>
            </a:extLst>
          </p:cNvPr>
          <p:cNvSpPr>
            <a:spLocks noGrp="1"/>
          </p:cNvSpPr>
          <p:nvPr/>
        </p:nvSpPr>
        <p:spPr>
          <a:xfrm>
            <a:off x="6959307" y="3554993"/>
            <a:ext cx="4684770" cy="495300"/>
          </a:xfrm>
          <a:prstGeom prst="rect">
            <a:avLst/>
          </a:prstGeom>
          <a:noFill/>
          <a:ln w="0">
            <a:noFill/>
            <a:prstDash val="solid"/>
          </a:ln>
        </p:spPr>
        <p:txBody>
          <a:bodyPr lIns="0" tIns="0" rIns="0" bIns="0" anchor="t">
            <a:noAutofit/>
          </a:bodyPr>
          <a:lstStyle/>
          <a:p>
            <a:pPr algn="l">
              <a:lnSpc>
                <a:spcPct val="100000"/>
              </a:lnSpc>
              <a:buNone/>
              <a:defRPr sz="1200" b="0" i="0">
                <a:solidFill>
                  <a:srgbClr val="171A1E"/>
                </a:solidFill>
                <a:latin typeface="Arial"/>
                <a:ea typeface="Arial"/>
                <a:cs typeface="Arial"/>
              </a:defRPr>
            </a:pPr>
            <a:r>
              <a:rPr lang="en-GB" sz="1400" b="1" i="0" noProof="0" dirty="0">
                <a:solidFill>
                  <a:srgbClr val="171A1E"/>
                </a:solidFill>
                <a:latin typeface="Helvetica" pitchFamily="2" charset="0"/>
                <a:ea typeface="Arial"/>
                <a:cs typeface="Arial"/>
              </a:rPr>
              <a:t>Data-driven extrapolation</a:t>
            </a:r>
            <a:r>
              <a:rPr lang="en-GB" sz="1400" b="0" i="0" noProof="0" dirty="0">
                <a:solidFill>
                  <a:srgbClr val="171A1E"/>
                </a:solidFill>
                <a:latin typeface="Helvetica" pitchFamily="2" charset="0"/>
                <a:ea typeface="Arial"/>
                <a:cs typeface="Arial"/>
              </a:rPr>
              <a:t>: ABCD, sidebands or fake-factor methods reduce dependence on absolute simulation</a:t>
            </a:r>
          </a:p>
        </p:txBody>
      </p:sp>
      <p:sp>
        <p:nvSpPr>
          <p:cNvPr id="107" name="TextBox 106">
            <a:extLst>
              <a:ext uri="{FF2B5EF4-FFF2-40B4-BE49-F238E27FC236}">
                <a16:creationId xmlns:a16="http://schemas.microsoft.com/office/drawing/2014/main" id="{5CFDCEF2-B789-1F7E-69C2-803C53EDD918}"/>
              </a:ext>
            </a:extLst>
          </p:cNvPr>
          <p:cNvSpPr txBox="1"/>
          <p:nvPr/>
        </p:nvSpPr>
        <p:spPr>
          <a:xfrm>
            <a:off x="6640877" y="1922457"/>
            <a:ext cx="2611612" cy="307777"/>
          </a:xfrm>
          <a:prstGeom prst="rect">
            <a:avLst/>
          </a:prstGeom>
          <a:noFill/>
        </p:spPr>
        <p:txBody>
          <a:bodyPr wrap="none" rtlCol="0">
            <a:spAutoFit/>
          </a:bodyPr>
          <a:lstStyle/>
          <a:p>
            <a:pPr>
              <a:spcBef>
                <a:spcPts val="3000"/>
              </a:spcBef>
            </a:pPr>
            <a:r>
              <a:rPr lang="en-GB" sz="1400" b="1" noProof="0" dirty="0">
                <a:solidFill>
                  <a:prstClr val="black"/>
                </a:solidFill>
                <a:latin typeface="Helvetica" pitchFamily="2" charset="0"/>
                <a:ea typeface="Helvetica Light" charset="0"/>
                <a:cs typeface="Helvetica Light" charset="0"/>
                <a:sym typeface="Wingdings" pitchFamily="2" charset="2"/>
              </a:rPr>
              <a:t>3 complementary strategies:</a:t>
            </a:r>
          </a:p>
        </p:txBody>
      </p:sp>
      <p:sp>
        <p:nvSpPr>
          <p:cNvPr id="108" name="TextBox 107">
            <a:extLst>
              <a:ext uri="{FF2B5EF4-FFF2-40B4-BE49-F238E27FC236}">
                <a16:creationId xmlns:a16="http://schemas.microsoft.com/office/drawing/2014/main" id="{D5C2D53C-B766-0883-52B5-EAEDA8C6A609}"/>
              </a:ext>
            </a:extLst>
          </p:cNvPr>
          <p:cNvSpPr txBox="1"/>
          <p:nvPr/>
        </p:nvSpPr>
        <p:spPr>
          <a:xfrm>
            <a:off x="7167353" y="4114591"/>
            <a:ext cx="1460656" cy="307777"/>
          </a:xfrm>
          <a:prstGeom prst="rect">
            <a:avLst/>
          </a:prstGeom>
          <a:noFill/>
        </p:spPr>
        <p:txBody>
          <a:bodyPr wrap="none" rtlCol="0">
            <a:spAutoFit/>
          </a:bodyPr>
          <a:lstStyle/>
          <a:p>
            <a:pPr>
              <a:spcBef>
                <a:spcPts val="3000"/>
              </a:spcBef>
            </a:pPr>
            <a:r>
              <a:rPr lang="en-GB" sz="1400" noProof="0" dirty="0">
                <a:solidFill>
                  <a:prstClr val="black"/>
                </a:solidFill>
                <a:latin typeface="Helvetica" pitchFamily="2" charset="0"/>
                <a:ea typeface="Helvetica Light" charset="0"/>
                <a:cs typeface="Helvetica Light" charset="0"/>
                <a:sym typeface="Wingdings" pitchFamily="2" charset="2"/>
              </a:rPr>
              <a:t>ABCD example:</a:t>
            </a:r>
          </a:p>
        </p:txBody>
      </p:sp>
      <p:sp>
        <p:nvSpPr>
          <p:cNvPr id="109" name="abcd-cell-0">
            <a:extLst>
              <a:ext uri="{FF2B5EF4-FFF2-40B4-BE49-F238E27FC236}">
                <a16:creationId xmlns:a16="http://schemas.microsoft.com/office/drawing/2014/main" id="{380273A3-9DE6-27AA-5A75-0559A10FA775}"/>
              </a:ext>
            </a:extLst>
          </p:cNvPr>
          <p:cNvSpPr>
            <a:spLocks noGrp="1"/>
          </p:cNvSpPr>
          <p:nvPr/>
        </p:nvSpPr>
        <p:spPr>
          <a:xfrm>
            <a:off x="6800853" y="4477586"/>
            <a:ext cx="1162050" cy="590550"/>
          </a:xfrm>
          <a:prstGeom prst="rect">
            <a:avLst/>
          </a:prstGeom>
          <a:solidFill>
            <a:srgbClr val="EAF6EE"/>
          </a:solidFill>
          <a:ln w="9525">
            <a:solidFill>
              <a:srgbClr val="AAB5BE"/>
            </a:solidFill>
            <a:prstDash val="solid"/>
          </a:ln>
        </p:spPr>
        <p:txBody>
          <a:bodyPr/>
          <a:lstStyle/>
          <a:p>
            <a:endParaRPr lang="en-GB" noProof="0" dirty="0">
              <a:latin typeface="Helvetica" pitchFamily="2" charset="0"/>
            </a:endParaRPr>
          </a:p>
        </p:txBody>
      </p:sp>
      <p:sp>
        <p:nvSpPr>
          <p:cNvPr id="110" name="abcd-letter-0">
            <a:extLst>
              <a:ext uri="{FF2B5EF4-FFF2-40B4-BE49-F238E27FC236}">
                <a16:creationId xmlns:a16="http://schemas.microsoft.com/office/drawing/2014/main" id="{C64DAAEF-869D-6373-0C98-9BCE278C39F2}"/>
              </a:ext>
            </a:extLst>
          </p:cNvPr>
          <p:cNvSpPr>
            <a:spLocks noGrp="1"/>
          </p:cNvSpPr>
          <p:nvPr/>
        </p:nvSpPr>
        <p:spPr>
          <a:xfrm>
            <a:off x="6877053" y="4544261"/>
            <a:ext cx="323850" cy="266700"/>
          </a:xfrm>
          <a:prstGeom prst="rect">
            <a:avLst/>
          </a:prstGeom>
          <a:noFill/>
          <a:ln w="0">
            <a:noFill/>
            <a:prstDash val="solid"/>
          </a:ln>
        </p:spPr>
        <p:txBody>
          <a:bodyPr lIns="0" tIns="0" rIns="0" bIns="0" anchor="t">
            <a:noAutofit/>
          </a:bodyPr>
          <a:lstStyle/>
          <a:p>
            <a:pPr algn="ctr">
              <a:lnSpc>
                <a:spcPct val="100000"/>
              </a:lnSpc>
              <a:buNone/>
              <a:defRPr sz="1725" b="1" i="0">
                <a:solidFill>
                  <a:srgbClr val="17324D"/>
                </a:solidFill>
                <a:latin typeface="Arial"/>
                <a:ea typeface="Arial"/>
                <a:cs typeface="Arial"/>
              </a:defRPr>
            </a:pPr>
            <a:r>
              <a:rPr lang="en-GB" sz="1725" b="1" i="0" noProof="0" dirty="0">
                <a:solidFill>
                  <a:srgbClr val="17324D"/>
                </a:solidFill>
                <a:latin typeface="Helvetica" pitchFamily="2" charset="0"/>
                <a:ea typeface="Arial"/>
                <a:cs typeface="Arial"/>
              </a:rPr>
              <a:t>C</a:t>
            </a:r>
          </a:p>
        </p:txBody>
      </p:sp>
      <p:sp>
        <p:nvSpPr>
          <p:cNvPr id="111" name="abcd-copy-0">
            <a:extLst>
              <a:ext uri="{FF2B5EF4-FFF2-40B4-BE49-F238E27FC236}">
                <a16:creationId xmlns:a16="http://schemas.microsoft.com/office/drawing/2014/main" id="{80B471BD-3CAA-81CC-1C06-AAA59EBC7CB5}"/>
              </a:ext>
            </a:extLst>
          </p:cNvPr>
          <p:cNvSpPr>
            <a:spLocks noGrp="1"/>
          </p:cNvSpPr>
          <p:nvPr/>
        </p:nvSpPr>
        <p:spPr>
          <a:xfrm>
            <a:off x="7339450" y="4572836"/>
            <a:ext cx="695325" cy="342900"/>
          </a:xfrm>
          <a:prstGeom prst="rect">
            <a:avLst/>
          </a:prstGeom>
          <a:noFill/>
          <a:ln w="0">
            <a:noFill/>
            <a:prstDash val="solid"/>
          </a:ln>
        </p:spPr>
        <p:txBody>
          <a:bodyPr lIns="0" tIns="0" rIns="0" bIns="0" anchor="t">
            <a:noAutofit/>
          </a:bodyPr>
          <a:lstStyle/>
          <a:p>
            <a:pPr>
              <a:lnSpc>
                <a:spcPct val="100000"/>
              </a:lnSpc>
              <a:buNone/>
              <a:defRPr sz="900" b="0" i="0">
                <a:solidFill>
                  <a:srgbClr val="59636E"/>
                </a:solidFill>
                <a:latin typeface="Arial"/>
                <a:ea typeface="Arial"/>
                <a:cs typeface="Arial"/>
              </a:defRPr>
            </a:pPr>
            <a:r>
              <a:rPr lang="en-GB" sz="1200" b="0" i="0" noProof="0" dirty="0">
                <a:solidFill>
                  <a:srgbClr val="59636E"/>
                </a:solidFill>
                <a:latin typeface="Helvetica" pitchFamily="2" charset="0"/>
                <a:ea typeface="Arial"/>
                <a:cs typeface="Arial"/>
              </a:rPr>
              <a:t>x fail </a:t>
            </a:r>
            <a:r>
              <a:rPr lang="en-GB" sz="1200" noProof="0" dirty="0">
                <a:solidFill>
                  <a:srgbClr val="59636E"/>
                </a:solidFill>
                <a:latin typeface="Helvetica" pitchFamily="2" charset="0"/>
                <a:ea typeface="Arial"/>
                <a:cs typeface="Arial"/>
              </a:rPr>
              <a:t>  </a:t>
            </a:r>
            <a:r>
              <a:rPr lang="en-GB" sz="1200" b="0" i="0" noProof="0" dirty="0">
                <a:solidFill>
                  <a:srgbClr val="59636E"/>
                </a:solidFill>
                <a:latin typeface="Helvetica" pitchFamily="2" charset="0"/>
                <a:ea typeface="Arial"/>
                <a:cs typeface="Arial"/>
              </a:rPr>
              <a:t>      y pass</a:t>
            </a:r>
          </a:p>
        </p:txBody>
      </p:sp>
      <p:sp>
        <p:nvSpPr>
          <p:cNvPr id="112" name="abcd-cell-1">
            <a:extLst>
              <a:ext uri="{FF2B5EF4-FFF2-40B4-BE49-F238E27FC236}">
                <a16:creationId xmlns:a16="http://schemas.microsoft.com/office/drawing/2014/main" id="{264B96D6-AF5E-4296-61A4-7E115EE2D18E}"/>
              </a:ext>
            </a:extLst>
          </p:cNvPr>
          <p:cNvSpPr>
            <a:spLocks noGrp="1"/>
          </p:cNvSpPr>
          <p:nvPr/>
        </p:nvSpPr>
        <p:spPr>
          <a:xfrm>
            <a:off x="7962903" y="4477586"/>
            <a:ext cx="1162050" cy="590550"/>
          </a:xfrm>
          <a:prstGeom prst="rect">
            <a:avLst/>
          </a:prstGeom>
          <a:solidFill>
            <a:srgbClr val="EAF4FA"/>
          </a:solidFill>
          <a:ln w="9525">
            <a:solidFill>
              <a:srgbClr val="AAB5BE"/>
            </a:solidFill>
            <a:prstDash val="solid"/>
          </a:ln>
        </p:spPr>
        <p:txBody>
          <a:bodyPr/>
          <a:lstStyle/>
          <a:p>
            <a:endParaRPr lang="en-GB" noProof="0" dirty="0">
              <a:latin typeface="Helvetica" pitchFamily="2" charset="0"/>
            </a:endParaRPr>
          </a:p>
        </p:txBody>
      </p:sp>
      <p:sp>
        <p:nvSpPr>
          <p:cNvPr id="113" name="abcd-letter-1">
            <a:extLst>
              <a:ext uri="{FF2B5EF4-FFF2-40B4-BE49-F238E27FC236}">
                <a16:creationId xmlns:a16="http://schemas.microsoft.com/office/drawing/2014/main" id="{C5C35448-9F36-2AC4-F0F7-5C4F0254A1CF}"/>
              </a:ext>
            </a:extLst>
          </p:cNvPr>
          <p:cNvSpPr>
            <a:spLocks noGrp="1"/>
          </p:cNvSpPr>
          <p:nvPr/>
        </p:nvSpPr>
        <p:spPr>
          <a:xfrm>
            <a:off x="8039103" y="4544261"/>
            <a:ext cx="323850" cy="266700"/>
          </a:xfrm>
          <a:prstGeom prst="rect">
            <a:avLst/>
          </a:prstGeom>
          <a:noFill/>
          <a:ln w="0">
            <a:noFill/>
            <a:prstDash val="solid"/>
          </a:ln>
        </p:spPr>
        <p:txBody>
          <a:bodyPr lIns="0" tIns="0" rIns="0" bIns="0" anchor="t">
            <a:noAutofit/>
          </a:bodyPr>
          <a:lstStyle/>
          <a:p>
            <a:pPr algn="ctr">
              <a:lnSpc>
                <a:spcPct val="100000"/>
              </a:lnSpc>
              <a:buNone/>
              <a:defRPr sz="1725" b="1" i="0">
                <a:solidFill>
                  <a:srgbClr val="17324D"/>
                </a:solidFill>
                <a:latin typeface="Arial"/>
                <a:ea typeface="Arial"/>
                <a:cs typeface="Arial"/>
              </a:defRPr>
            </a:pPr>
            <a:r>
              <a:rPr lang="en-GB" sz="1725" b="1" i="0" noProof="0" dirty="0">
                <a:solidFill>
                  <a:srgbClr val="17324D"/>
                </a:solidFill>
                <a:latin typeface="Helvetica" pitchFamily="2" charset="0"/>
                <a:ea typeface="Arial"/>
                <a:cs typeface="Arial"/>
              </a:rPr>
              <a:t>A</a:t>
            </a:r>
          </a:p>
        </p:txBody>
      </p:sp>
      <p:sp>
        <p:nvSpPr>
          <p:cNvPr id="115" name="abcd-cell-2">
            <a:extLst>
              <a:ext uri="{FF2B5EF4-FFF2-40B4-BE49-F238E27FC236}">
                <a16:creationId xmlns:a16="http://schemas.microsoft.com/office/drawing/2014/main" id="{88BA4EFC-F3B0-FFE7-AEA3-A9E15414DF67}"/>
              </a:ext>
            </a:extLst>
          </p:cNvPr>
          <p:cNvSpPr>
            <a:spLocks noGrp="1"/>
          </p:cNvSpPr>
          <p:nvPr/>
        </p:nvSpPr>
        <p:spPr>
          <a:xfrm>
            <a:off x="6800853" y="5068136"/>
            <a:ext cx="1162050" cy="590550"/>
          </a:xfrm>
          <a:prstGeom prst="rect">
            <a:avLst/>
          </a:prstGeom>
          <a:solidFill>
            <a:srgbClr val="EEF1F4"/>
          </a:solidFill>
          <a:ln w="9525">
            <a:solidFill>
              <a:srgbClr val="AAB5BE"/>
            </a:solidFill>
            <a:prstDash val="solid"/>
          </a:ln>
        </p:spPr>
        <p:txBody>
          <a:bodyPr/>
          <a:lstStyle/>
          <a:p>
            <a:endParaRPr lang="en-GB" noProof="0" dirty="0">
              <a:latin typeface="Helvetica" pitchFamily="2" charset="0"/>
            </a:endParaRPr>
          </a:p>
        </p:txBody>
      </p:sp>
      <p:sp>
        <p:nvSpPr>
          <p:cNvPr id="116" name="abcd-letter-2">
            <a:extLst>
              <a:ext uri="{FF2B5EF4-FFF2-40B4-BE49-F238E27FC236}">
                <a16:creationId xmlns:a16="http://schemas.microsoft.com/office/drawing/2014/main" id="{865B28E5-6EB0-8117-8D61-B86981F46EA7}"/>
              </a:ext>
            </a:extLst>
          </p:cNvPr>
          <p:cNvSpPr>
            <a:spLocks noGrp="1"/>
          </p:cNvSpPr>
          <p:nvPr/>
        </p:nvSpPr>
        <p:spPr>
          <a:xfrm>
            <a:off x="6877053" y="5134811"/>
            <a:ext cx="323850" cy="266700"/>
          </a:xfrm>
          <a:prstGeom prst="rect">
            <a:avLst/>
          </a:prstGeom>
          <a:noFill/>
          <a:ln w="0">
            <a:noFill/>
            <a:prstDash val="solid"/>
          </a:ln>
        </p:spPr>
        <p:txBody>
          <a:bodyPr lIns="0" tIns="0" rIns="0" bIns="0" anchor="t">
            <a:noAutofit/>
          </a:bodyPr>
          <a:lstStyle/>
          <a:p>
            <a:pPr algn="ctr">
              <a:lnSpc>
                <a:spcPct val="100000"/>
              </a:lnSpc>
              <a:buNone/>
              <a:defRPr sz="1725" b="1" i="0">
                <a:solidFill>
                  <a:srgbClr val="17324D"/>
                </a:solidFill>
                <a:latin typeface="Arial"/>
                <a:ea typeface="Arial"/>
                <a:cs typeface="Arial"/>
              </a:defRPr>
            </a:pPr>
            <a:r>
              <a:rPr lang="en-GB" sz="1725" b="1" i="0" noProof="0" dirty="0">
                <a:solidFill>
                  <a:srgbClr val="17324D"/>
                </a:solidFill>
                <a:latin typeface="Helvetica" pitchFamily="2" charset="0"/>
                <a:ea typeface="Arial"/>
                <a:cs typeface="Arial"/>
              </a:rPr>
              <a:t>D</a:t>
            </a:r>
          </a:p>
        </p:txBody>
      </p:sp>
      <p:sp>
        <p:nvSpPr>
          <p:cNvPr id="118" name="abcd-cell-3">
            <a:extLst>
              <a:ext uri="{FF2B5EF4-FFF2-40B4-BE49-F238E27FC236}">
                <a16:creationId xmlns:a16="http://schemas.microsoft.com/office/drawing/2014/main" id="{843E25DF-E4A2-FDBF-00C7-030D0057F22B}"/>
              </a:ext>
            </a:extLst>
          </p:cNvPr>
          <p:cNvSpPr>
            <a:spLocks noGrp="1"/>
          </p:cNvSpPr>
          <p:nvPr/>
        </p:nvSpPr>
        <p:spPr>
          <a:xfrm>
            <a:off x="7962903" y="5068136"/>
            <a:ext cx="1162050" cy="590550"/>
          </a:xfrm>
          <a:prstGeom prst="rect">
            <a:avLst/>
          </a:prstGeom>
          <a:solidFill>
            <a:srgbClr val="EAF6EE"/>
          </a:solidFill>
          <a:ln w="9525">
            <a:solidFill>
              <a:srgbClr val="AAB5BE"/>
            </a:solidFill>
            <a:prstDash val="solid"/>
          </a:ln>
        </p:spPr>
        <p:txBody>
          <a:bodyPr/>
          <a:lstStyle/>
          <a:p>
            <a:endParaRPr lang="en-GB" noProof="0" dirty="0">
              <a:latin typeface="Helvetica" pitchFamily="2" charset="0"/>
            </a:endParaRPr>
          </a:p>
        </p:txBody>
      </p:sp>
      <p:sp>
        <p:nvSpPr>
          <p:cNvPr id="119" name="abcd-letter-3">
            <a:extLst>
              <a:ext uri="{FF2B5EF4-FFF2-40B4-BE49-F238E27FC236}">
                <a16:creationId xmlns:a16="http://schemas.microsoft.com/office/drawing/2014/main" id="{F37E8972-39A5-76EB-7804-994BC8CD729A}"/>
              </a:ext>
            </a:extLst>
          </p:cNvPr>
          <p:cNvSpPr>
            <a:spLocks noGrp="1"/>
          </p:cNvSpPr>
          <p:nvPr/>
        </p:nvSpPr>
        <p:spPr>
          <a:xfrm>
            <a:off x="8039103" y="5134811"/>
            <a:ext cx="323850" cy="266700"/>
          </a:xfrm>
          <a:prstGeom prst="rect">
            <a:avLst/>
          </a:prstGeom>
          <a:noFill/>
          <a:ln w="0">
            <a:noFill/>
            <a:prstDash val="solid"/>
          </a:ln>
        </p:spPr>
        <p:txBody>
          <a:bodyPr lIns="0" tIns="0" rIns="0" bIns="0" anchor="t">
            <a:noAutofit/>
          </a:bodyPr>
          <a:lstStyle/>
          <a:p>
            <a:pPr algn="ctr">
              <a:lnSpc>
                <a:spcPct val="100000"/>
              </a:lnSpc>
              <a:buNone/>
              <a:defRPr sz="1725" b="1" i="0">
                <a:solidFill>
                  <a:srgbClr val="17324D"/>
                </a:solidFill>
                <a:latin typeface="Arial"/>
                <a:ea typeface="Arial"/>
                <a:cs typeface="Arial"/>
              </a:defRPr>
            </a:pPr>
            <a:r>
              <a:rPr lang="en-GB" sz="1725" b="1" i="0" noProof="0" dirty="0">
                <a:solidFill>
                  <a:srgbClr val="17324D"/>
                </a:solidFill>
                <a:latin typeface="Helvetica" pitchFamily="2" charset="0"/>
                <a:ea typeface="Arial"/>
                <a:cs typeface="Arial"/>
              </a:rPr>
              <a:t>B</a:t>
            </a:r>
          </a:p>
        </p:txBody>
      </p:sp>
      <p:sp>
        <p:nvSpPr>
          <p:cNvPr id="121" name="abcd-copy-0">
            <a:extLst>
              <a:ext uri="{FF2B5EF4-FFF2-40B4-BE49-F238E27FC236}">
                <a16:creationId xmlns:a16="http://schemas.microsoft.com/office/drawing/2014/main" id="{B4DE5FB3-CE36-95FD-ADD5-8F8A700A5934}"/>
              </a:ext>
            </a:extLst>
          </p:cNvPr>
          <p:cNvSpPr>
            <a:spLocks noGrp="1"/>
          </p:cNvSpPr>
          <p:nvPr/>
        </p:nvSpPr>
        <p:spPr>
          <a:xfrm>
            <a:off x="7339449" y="5182858"/>
            <a:ext cx="695325" cy="342900"/>
          </a:xfrm>
          <a:prstGeom prst="rect">
            <a:avLst/>
          </a:prstGeom>
          <a:noFill/>
          <a:ln w="0">
            <a:noFill/>
            <a:prstDash val="solid"/>
          </a:ln>
        </p:spPr>
        <p:txBody>
          <a:bodyPr lIns="0" tIns="0" rIns="0" bIns="0" anchor="t">
            <a:noAutofit/>
          </a:bodyPr>
          <a:lstStyle/>
          <a:p>
            <a:pPr>
              <a:lnSpc>
                <a:spcPct val="100000"/>
              </a:lnSpc>
              <a:buNone/>
              <a:defRPr sz="900" b="0" i="0">
                <a:solidFill>
                  <a:srgbClr val="59636E"/>
                </a:solidFill>
                <a:latin typeface="Arial"/>
                <a:ea typeface="Arial"/>
                <a:cs typeface="Arial"/>
              </a:defRPr>
            </a:pPr>
            <a:r>
              <a:rPr lang="en-GB" sz="1200" b="0" i="0" noProof="0" dirty="0">
                <a:solidFill>
                  <a:srgbClr val="59636E"/>
                </a:solidFill>
                <a:latin typeface="Helvetica" pitchFamily="2" charset="0"/>
                <a:ea typeface="Arial"/>
                <a:cs typeface="Arial"/>
              </a:rPr>
              <a:t>x fail </a:t>
            </a:r>
            <a:r>
              <a:rPr lang="en-GB" sz="1200" noProof="0" dirty="0">
                <a:solidFill>
                  <a:srgbClr val="59636E"/>
                </a:solidFill>
                <a:latin typeface="Helvetica" pitchFamily="2" charset="0"/>
                <a:ea typeface="Arial"/>
                <a:cs typeface="Arial"/>
              </a:rPr>
              <a:t>  </a:t>
            </a:r>
            <a:r>
              <a:rPr lang="en-GB" sz="1200" b="0" i="0" noProof="0" dirty="0">
                <a:solidFill>
                  <a:srgbClr val="59636E"/>
                </a:solidFill>
                <a:latin typeface="Helvetica" pitchFamily="2" charset="0"/>
                <a:ea typeface="Arial"/>
                <a:cs typeface="Arial"/>
              </a:rPr>
              <a:t>      y fail</a:t>
            </a:r>
          </a:p>
        </p:txBody>
      </p:sp>
      <p:sp>
        <p:nvSpPr>
          <p:cNvPr id="122" name="abcd-copy-0">
            <a:extLst>
              <a:ext uri="{FF2B5EF4-FFF2-40B4-BE49-F238E27FC236}">
                <a16:creationId xmlns:a16="http://schemas.microsoft.com/office/drawing/2014/main" id="{4675B8F8-C65B-63A0-1D41-BE35C23FFDC7}"/>
              </a:ext>
            </a:extLst>
          </p:cNvPr>
          <p:cNvSpPr>
            <a:spLocks noGrp="1"/>
          </p:cNvSpPr>
          <p:nvPr/>
        </p:nvSpPr>
        <p:spPr>
          <a:xfrm>
            <a:off x="8449112" y="4587124"/>
            <a:ext cx="695325" cy="342900"/>
          </a:xfrm>
          <a:prstGeom prst="rect">
            <a:avLst/>
          </a:prstGeom>
          <a:noFill/>
          <a:ln w="0">
            <a:noFill/>
            <a:prstDash val="solid"/>
          </a:ln>
        </p:spPr>
        <p:txBody>
          <a:bodyPr lIns="0" tIns="0" rIns="0" bIns="0" anchor="t">
            <a:noAutofit/>
          </a:bodyPr>
          <a:lstStyle/>
          <a:p>
            <a:pPr>
              <a:lnSpc>
                <a:spcPct val="100000"/>
              </a:lnSpc>
              <a:buNone/>
              <a:defRPr sz="900" b="0" i="0">
                <a:solidFill>
                  <a:srgbClr val="59636E"/>
                </a:solidFill>
                <a:latin typeface="Arial"/>
                <a:ea typeface="Arial"/>
                <a:cs typeface="Arial"/>
              </a:defRPr>
            </a:pPr>
            <a:r>
              <a:rPr lang="en-GB" sz="1200" b="0" i="0" noProof="0" dirty="0">
                <a:solidFill>
                  <a:srgbClr val="59636E"/>
                </a:solidFill>
                <a:latin typeface="Helvetica" pitchFamily="2" charset="0"/>
                <a:ea typeface="Arial"/>
                <a:cs typeface="Arial"/>
              </a:rPr>
              <a:t>x pass </a:t>
            </a:r>
            <a:r>
              <a:rPr lang="en-GB" sz="1200" noProof="0" dirty="0">
                <a:solidFill>
                  <a:srgbClr val="59636E"/>
                </a:solidFill>
                <a:latin typeface="Helvetica" pitchFamily="2" charset="0"/>
                <a:ea typeface="Arial"/>
                <a:cs typeface="Arial"/>
              </a:rPr>
              <a:t>  </a:t>
            </a:r>
            <a:r>
              <a:rPr lang="en-GB" sz="1200" b="0" i="0" noProof="0" dirty="0">
                <a:solidFill>
                  <a:srgbClr val="59636E"/>
                </a:solidFill>
                <a:latin typeface="Helvetica" pitchFamily="2" charset="0"/>
                <a:ea typeface="Arial"/>
                <a:cs typeface="Arial"/>
              </a:rPr>
              <a:t>      y pass</a:t>
            </a:r>
          </a:p>
        </p:txBody>
      </p:sp>
      <p:sp>
        <p:nvSpPr>
          <p:cNvPr id="123" name="abcd-copy-0">
            <a:extLst>
              <a:ext uri="{FF2B5EF4-FFF2-40B4-BE49-F238E27FC236}">
                <a16:creationId xmlns:a16="http://schemas.microsoft.com/office/drawing/2014/main" id="{E13159E2-C05F-B2BF-72D0-0EE2DD0DD8A2}"/>
              </a:ext>
            </a:extLst>
          </p:cNvPr>
          <p:cNvSpPr>
            <a:spLocks noGrp="1"/>
          </p:cNvSpPr>
          <p:nvPr/>
        </p:nvSpPr>
        <p:spPr>
          <a:xfrm>
            <a:off x="8449112" y="5182858"/>
            <a:ext cx="695325" cy="342900"/>
          </a:xfrm>
          <a:prstGeom prst="rect">
            <a:avLst/>
          </a:prstGeom>
          <a:noFill/>
          <a:ln w="0">
            <a:noFill/>
            <a:prstDash val="solid"/>
          </a:ln>
        </p:spPr>
        <p:txBody>
          <a:bodyPr lIns="0" tIns="0" rIns="0" bIns="0" anchor="t">
            <a:noAutofit/>
          </a:bodyPr>
          <a:lstStyle/>
          <a:p>
            <a:pPr>
              <a:lnSpc>
                <a:spcPct val="100000"/>
              </a:lnSpc>
              <a:buNone/>
              <a:defRPr sz="900" b="0" i="0">
                <a:solidFill>
                  <a:srgbClr val="59636E"/>
                </a:solidFill>
                <a:latin typeface="Arial"/>
                <a:ea typeface="Arial"/>
                <a:cs typeface="Arial"/>
              </a:defRPr>
            </a:pPr>
            <a:r>
              <a:rPr lang="en-GB" sz="1200" b="0" i="0" noProof="0" dirty="0">
                <a:solidFill>
                  <a:srgbClr val="59636E"/>
                </a:solidFill>
                <a:latin typeface="Helvetica" pitchFamily="2" charset="0"/>
                <a:ea typeface="Arial"/>
                <a:cs typeface="Arial"/>
              </a:rPr>
              <a:t>x pass </a:t>
            </a:r>
            <a:r>
              <a:rPr lang="en-GB" sz="1200" noProof="0" dirty="0">
                <a:solidFill>
                  <a:srgbClr val="59636E"/>
                </a:solidFill>
                <a:latin typeface="Helvetica" pitchFamily="2" charset="0"/>
                <a:ea typeface="Arial"/>
                <a:cs typeface="Arial"/>
              </a:rPr>
              <a:t>  </a:t>
            </a:r>
            <a:r>
              <a:rPr lang="en-GB" sz="1200" b="0" i="0" noProof="0" dirty="0">
                <a:solidFill>
                  <a:srgbClr val="59636E"/>
                </a:solidFill>
                <a:latin typeface="Helvetica" pitchFamily="2" charset="0"/>
                <a:ea typeface="Arial"/>
                <a:cs typeface="Arial"/>
              </a:rPr>
              <a:t>      y fail</a:t>
            </a:r>
          </a:p>
        </p:txBody>
      </p:sp>
      <p:cxnSp>
        <p:nvCxnSpPr>
          <p:cNvPr id="125" name="Straight Arrow Connector 124">
            <a:extLst>
              <a:ext uri="{FF2B5EF4-FFF2-40B4-BE49-F238E27FC236}">
                <a16:creationId xmlns:a16="http://schemas.microsoft.com/office/drawing/2014/main" id="{20B20C88-6AD3-6ED1-938B-5959C9701BE2}"/>
              </a:ext>
            </a:extLst>
          </p:cNvPr>
          <p:cNvCxnSpPr/>
          <p:nvPr/>
        </p:nvCxnSpPr>
        <p:spPr>
          <a:xfrm>
            <a:off x="6800853" y="5658686"/>
            <a:ext cx="2475454" cy="0"/>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6" name="Straight Arrow Connector 125">
            <a:extLst>
              <a:ext uri="{FF2B5EF4-FFF2-40B4-BE49-F238E27FC236}">
                <a16:creationId xmlns:a16="http://schemas.microsoft.com/office/drawing/2014/main" id="{CF82152B-A314-7E02-24B8-1DAEB2E4FBB7}"/>
              </a:ext>
            </a:extLst>
          </p:cNvPr>
          <p:cNvCxnSpPr>
            <a:cxnSpLocks/>
          </p:cNvCxnSpPr>
          <p:nvPr/>
        </p:nvCxnSpPr>
        <p:spPr>
          <a:xfrm flipV="1">
            <a:off x="6800853" y="4344267"/>
            <a:ext cx="0" cy="1314419"/>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31" name="x-axis-label">
            <a:extLst>
              <a:ext uri="{FF2B5EF4-FFF2-40B4-BE49-F238E27FC236}">
                <a16:creationId xmlns:a16="http://schemas.microsoft.com/office/drawing/2014/main" id="{A18924DA-C8D4-E525-A852-127C5FA18BB5}"/>
              </a:ext>
            </a:extLst>
          </p:cNvPr>
          <p:cNvSpPr>
            <a:spLocks noGrp="1"/>
          </p:cNvSpPr>
          <p:nvPr/>
        </p:nvSpPr>
        <p:spPr>
          <a:xfrm>
            <a:off x="6889860" y="5732054"/>
            <a:ext cx="2381250" cy="209550"/>
          </a:xfrm>
          <a:prstGeom prst="rect">
            <a:avLst/>
          </a:prstGeom>
          <a:noFill/>
          <a:ln w="0">
            <a:noFill/>
            <a:prstDash val="solid"/>
          </a:ln>
        </p:spPr>
        <p:txBody>
          <a:bodyPr lIns="0" tIns="0" rIns="0" bIns="0" anchor="t">
            <a:noAutofit/>
          </a:bodyPr>
          <a:lstStyle/>
          <a:p>
            <a:pPr algn="r">
              <a:lnSpc>
                <a:spcPct val="100000"/>
              </a:lnSpc>
              <a:buNone/>
              <a:defRPr sz="1125" b="0" i="0">
                <a:solidFill>
                  <a:srgbClr val="59636E"/>
                </a:solidFill>
                <a:latin typeface="Arial"/>
                <a:ea typeface="Arial"/>
                <a:cs typeface="Arial"/>
              </a:defRPr>
            </a:pPr>
            <a:r>
              <a:rPr lang="en-GB" sz="1200" b="1" i="0" noProof="0" dirty="0">
                <a:solidFill>
                  <a:srgbClr val="59636E"/>
                </a:solidFill>
                <a:latin typeface="Helvetica" pitchFamily="2" charset="0"/>
                <a:ea typeface="Arial"/>
                <a:cs typeface="Arial"/>
              </a:rPr>
              <a:t>x</a:t>
            </a:r>
            <a:r>
              <a:rPr lang="en-GB" sz="1200" b="0" i="0" noProof="0" dirty="0">
                <a:solidFill>
                  <a:srgbClr val="59636E"/>
                </a:solidFill>
                <a:latin typeface="Helvetica" pitchFamily="2" charset="0"/>
                <a:ea typeface="Arial"/>
                <a:cs typeface="Arial"/>
              </a:rPr>
              <a:t> more signal-like  →</a:t>
            </a:r>
          </a:p>
        </p:txBody>
      </p:sp>
      <p:sp>
        <p:nvSpPr>
          <p:cNvPr id="132" name="x-axis-label">
            <a:extLst>
              <a:ext uri="{FF2B5EF4-FFF2-40B4-BE49-F238E27FC236}">
                <a16:creationId xmlns:a16="http://schemas.microsoft.com/office/drawing/2014/main" id="{7D86CB3C-C6CF-6766-3747-A9061433364B}"/>
              </a:ext>
            </a:extLst>
          </p:cNvPr>
          <p:cNvSpPr>
            <a:spLocks noGrp="1"/>
          </p:cNvSpPr>
          <p:nvPr/>
        </p:nvSpPr>
        <p:spPr>
          <a:xfrm rot="16200000">
            <a:off x="5863434" y="5035986"/>
            <a:ext cx="1583484" cy="227751"/>
          </a:xfrm>
          <a:prstGeom prst="rect">
            <a:avLst/>
          </a:prstGeom>
          <a:noFill/>
          <a:ln w="0">
            <a:noFill/>
            <a:prstDash val="solid"/>
          </a:ln>
        </p:spPr>
        <p:txBody>
          <a:bodyPr lIns="0" tIns="0" rIns="0" bIns="0" anchor="t">
            <a:noAutofit/>
          </a:bodyPr>
          <a:lstStyle/>
          <a:p>
            <a:pPr algn="r">
              <a:lnSpc>
                <a:spcPct val="100000"/>
              </a:lnSpc>
              <a:buNone/>
              <a:defRPr sz="1125" b="0" i="0">
                <a:solidFill>
                  <a:srgbClr val="59636E"/>
                </a:solidFill>
                <a:latin typeface="Arial"/>
                <a:ea typeface="Arial"/>
                <a:cs typeface="Arial"/>
              </a:defRPr>
            </a:pPr>
            <a:r>
              <a:rPr lang="en-GB" sz="1200" b="1" i="0" noProof="0" dirty="0">
                <a:solidFill>
                  <a:srgbClr val="59636E"/>
                </a:solidFill>
                <a:latin typeface="Helvetica" pitchFamily="2" charset="0"/>
                <a:ea typeface="Arial"/>
                <a:cs typeface="Arial"/>
              </a:rPr>
              <a:t>y</a:t>
            </a:r>
            <a:r>
              <a:rPr lang="en-GB" sz="1200" b="0" i="0" noProof="0" dirty="0">
                <a:solidFill>
                  <a:srgbClr val="59636E"/>
                </a:solidFill>
                <a:latin typeface="Helvetica" pitchFamily="2" charset="0"/>
                <a:ea typeface="Arial"/>
                <a:cs typeface="Arial"/>
              </a:rPr>
              <a:t> more signal-like  →</a:t>
            </a:r>
          </a:p>
        </p:txBody>
      </p:sp>
      <mc:AlternateContent xmlns:mc="http://schemas.openxmlformats.org/markup-compatibility/2006" xmlns:a14="http://schemas.microsoft.com/office/drawing/2010/main">
        <mc:Choice Requires="a14">
          <p:sp>
            <p:nvSpPr>
              <p:cNvPr id="133" name="TextBox 132">
                <a:extLst>
                  <a:ext uri="{FF2B5EF4-FFF2-40B4-BE49-F238E27FC236}">
                    <a16:creationId xmlns:a16="http://schemas.microsoft.com/office/drawing/2014/main" id="{3835D466-4B0A-9D9E-81FF-583272889095}"/>
                  </a:ext>
                </a:extLst>
              </p:cNvPr>
              <p:cNvSpPr txBox="1"/>
              <p:nvPr/>
            </p:nvSpPr>
            <p:spPr>
              <a:xfrm>
                <a:off x="9589300" y="4518517"/>
                <a:ext cx="1574342" cy="501291"/>
              </a:xfrm>
              <a:prstGeom prst="rect">
                <a:avLst/>
              </a:prstGeom>
              <a:noFill/>
            </p:spPr>
            <p:txBody>
              <a:bodyPr wrap="none" lIns="0" tIns="0" rIns="0" bIns="0" rtlCol="0">
                <a:spAutoFit/>
              </a:bodyPr>
              <a:lstStyle/>
              <a:p>
                <a:pPr>
                  <a:spcBef>
                    <a:spcPts val="3000"/>
                  </a:spcBef>
                </a:pPr>
                <a14:m>
                  <m:oMathPara xmlns:m="http://schemas.openxmlformats.org/officeDocument/2006/math">
                    <m:oMath>
                      <m:sSubSup>
                        <m:sSubSupPr>
                          <m:ctrlPr>
                            <a:rPr lang="en-GB" sz="1600" b="0" i="1" noProof="0" smtClean="0">
                              <a:solidFill>
                                <a:prstClr val="black"/>
                              </a:solidFill>
                              <a:latin typeface="Cambria Math" panose="02040503050406030204" pitchFamily="18" charset="0"/>
                              <a:sym typeface="Wingdings" pitchFamily="2" charset="2"/>
                            </a:rPr>
                          </m:ctrlPr>
                        </m:sSubSupPr>
                        <m:e>
                          <m:r>
                            <a:rPr lang="en-GB" sz="1600" b="0" i="1" noProof="0" smtClean="0">
                              <a:solidFill>
                                <a:prstClr val="black"/>
                              </a:solidFill>
                              <a:latin typeface="Cambria Math" panose="02040503050406030204" pitchFamily="18" charset="0"/>
                              <a:sym typeface="Wingdings" pitchFamily="2" charset="2"/>
                            </a:rPr>
                            <m:t>𝑁</m:t>
                          </m:r>
                        </m:e>
                        <m:sub>
                          <m:r>
                            <a:rPr lang="en-GB" sz="1600" b="1" i="0" noProof="0" smtClean="0">
                              <a:solidFill>
                                <a:prstClr val="black"/>
                              </a:solidFill>
                              <a:latin typeface="Cambria Math" panose="02040503050406030204" pitchFamily="18" charset="0"/>
                              <a:sym typeface="Wingdings" pitchFamily="2" charset="2"/>
                            </a:rPr>
                            <m:t>𝐀</m:t>
                          </m:r>
                        </m:sub>
                        <m:sup>
                          <m:r>
                            <m:rPr>
                              <m:sty m:val="p"/>
                            </m:rPr>
                            <a:rPr lang="en-GB" sz="1600" b="0" i="0" noProof="0" smtClean="0">
                              <a:solidFill>
                                <a:prstClr val="black"/>
                              </a:solidFill>
                              <a:latin typeface="Cambria Math" panose="02040503050406030204" pitchFamily="18" charset="0"/>
                              <a:sym typeface="Wingdings" pitchFamily="2" charset="2"/>
                            </a:rPr>
                            <m:t>pred</m:t>
                          </m:r>
                        </m:sup>
                      </m:sSubSup>
                      <m:r>
                        <a:rPr lang="en-GB" sz="1600" b="0" i="1" noProof="0" smtClean="0">
                          <a:solidFill>
                            <a:prstClr val="black"/>
                          </a:solidFill>
                          <a:latin typeface="Cambria Math" panose="02040503050406030204" pitchFamily="18" charset="0"/>
                          <a:sym typeface="Wingdings" pitchFamily="2" charset="2"/>
                        </a:rPr>
                        <m:t>=</m:t>
                      </m:r>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𝜅</m:t>
                      </m:r>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m:t>
                      </m:r>
                      <m:f>
                        <m:fPr>
                          <m:ctrlPr>
                            <a:rPr lang="en-GB" sz="1600" i="1" noProof="0" smtClean="0">
                              <a:solidFill>
                                <a:prstClr val="black"/>
                              </a:solidFill>
                              <a:latin typeface="Cambria Math" panose="02040503050406030204" pitchFamily="18" charset="0"/>
                              <a:sym typeface="Wingdings" pitchFamily="2" charset="2"/>
                            </a:rPr>
                          </m:ctrlPr>
                        </m:fPr>
                        <m:num>
                          <m:sSub>
                            <m:sSubPr>
                              <m:ctrlPr>
                                <a:rPr lang="en-GB" sz="1600" i="1" noProof="0" smtClean="0">
                                  <a:solidFill>
                                    <a:prstClr val="black"/>
                                  </a:solidFill>
                                  <a:latin typeface="Cambria Math" panose="02040503050406030204" pitchFamily="18" charset="0"/>
                                  <a:sym typeface="Wingdings" pitchFamily="2" charset="2"/>
                                </a:rPr>
                              </m:ctrlPr>
                            </m:sSubPr>
                            <m:e>
                              <m:r>
                                <a:rPr lang="en-GB" sz="1600" i="1" noProof="0" smtClean="0">
                                  <a:solidFill>
                                    <a:prstClr val="black"/>
                                  </a:solidFill>
                                  <a:latin typeface="Cambria Math" panose="02040503050406030204" pitchFamily="18" charset="0"/>
                                  <a:sym typeface="Wingdings" pitchFamily="2" charset="2"/>
                                </a:rPr>
                                <m:t>𝑁</m:t>
                              </m:r>
                            </m:e>
                            <m:sub>
                              <m:r>
                                <a:rPr lang="en-GB" sz="1600" b="1" noProof="0" smtClean="0">
                                  <a:solidFill>
                                    <a:prstClr val="black"/>
                                  </a:solidFill>
                                  <a:latin typeface="Cambria Math" panose="02040503050406030204" pitchFamily="18" charset="0"/>
                                  <a:sym typeface="Wingdings" pitchFamily="2" charset="2"/>
                                </a:rPr>
                                <m:t>𝐁</m:t>
                              </m:r>
                            </m:sub>
                          </m:sSub>
                          <m:sSub>
                            <m:sSubPr>
                              <m:ctrlPr>
                                <a:rPr lang="en-GB" sz="1600" i="1" noProof="0" smtClean="0">
                                  <a:solidFill>
                                    <a:prstClr val="black"/>
                                  </a:solidFill>
                                  <a:latin typeface="Cambria Math" panose="02040503050406030204" pitchFamily="18" charset="0"/>
                                  <a:sym typeface="Wingdings" pitchFamily="2" charset="2"/>
                                </a:rPr>
                              </m:ctrlPr>
                            </m:sSubPr>
                            <m:e>
                              <m:r>
                                <a:rPr lang="en-GB" sz="1600" i="1" noProof="0" smtClean="0">
                                  <a:solidFill>
                                    <a:prstClr val="black"/>
                                  </a:solidFill>
                                  <a:latin typeface="Cambria Math" panose="02040503050406030204" pitchFamily="18" charset="0"/>
                                  <a:sym typeface="Wingdings" pitchFamily="2" charset="2"/>
                                </a:rPr>
                                <m:t>𝑁</m:t>
                              </m:r>
                            </m:e>
                            <m:sub>
                              <m:r>
                                <a:rPr lang="en-GB" sz="1600" b="1" i="0" noProof="0" smtClean="0">
                                  <a:solidFill>
                                    <a:prstClr val="black"/>
                                  </a:solidFill>
                                  <a:latin typeface="Cambria Math" panose="02040503050406030204" pitchFamily="18" charset="0"/>
                                  <a:sym typeface="Wingdings" pitchFamily="2" charset="2"/>
                                </a:rPr>
                                <m:t>𝐂</m:t>
                              </m:r>
                            </m:sub>
                          </m:sSub>
                        </m:num>
                        <m:den>
                          <m:sSub>
                            <m:sSubPr>
                              <m:ctrlPr>
                                <a:rPr lang="en-GB" sz="1600" i="1" noProof="0" smtClean="0">
                                  <a:solidFill>
                                    <a:prstClr val="black"/>
                                  </a:solidFill>
                                  <a:latin typeface="Cambria Math" panose="02040503050406030204" pitchFamily="18" charset="0"/>
                                  <a:sym typeface="Wingdings" pitchFamily="2" charset="2"/>
                                </a:rPr>
                              </m:ctrlPr>
                            </m:sSubPr>
                            <m:e>
                              <m:r>
                                <a:rPr lang="en-GB" sz="1600" i="1" noProof="0" smtClean="0">
                                  <a:solidFill>
                                    <a:prstClr val="black"/>
                                  </a:solidFill>
                                  <a:latin typeface="Cambria Math" panose="02040503050406030204" pitchFamily="18" charset="0"/>
                                  <a:sym typeface="Wingdings" pitchFamily="2" charset="2"/>
                                </a:rPr>
                                <m:t>𝑁</m:t>
                              </m:r>
                            </m:e>
                            <m:sub>
                              <m:r>
                                <a:rPr lang="en-GB" sz="1600" b="1" i="0" noProof="0" smtClean="0">
                                  <a:solidFill>
                                    <a:prstClr val="black"/>
                                  </a:solidFill>
                                  <a:latin typeface="Cambria Math" panose="02040503050406030204" pitchFamily="18" charset="0"/>
                                  <a:sym typeface="Wingdings" pitchFamily="2" charset="2"/>
                                </a:rPr>
                                <m:t>𝐃</m:t>
                              </m:r>
                            </m:sub>
                          </m:sSub>
                        </m:den>
                      </m:f>
                    </m:oMath>
                  </m:oMathPara>
                </a14:m>
                <a:endParaRPr lang="en-GB" sz="1600" noProof="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133" name="TextBox 132">
                <a:extLst>
                  <a:ext uri="{FF2B5EF4-FFF2-40B4-BE49-F238E27FC236}">
                    <a16:creationId xmlns:a16="http://schemas.microsoft.com/office/drawing/2014/main" id="{3835D466-4B0A-9D9E-81FF-583272889095}"/>
                  </a:ext>
                </a:extLst>
              </p:cNvPr>
              <p:cNvSpPr txBox="1">
                <a:spLocks noRot="1" noChangeAspect="1" noMove="1" noResize="1" noEditPoints="1" noAdjustHandles="1" noChangeArrowheads="1" noChangeShapeType="1" noTextEdit="1"/>
              </p:cNvSpPr>
              <p:nvPr/>
            </p:nvSpPr>
            <p:spPr>
              <a:xfrm>
                <a:off x="9589300" y="4518517"/>
                <a:ext cx="1574342" cy="501291"/>
              </a:xfrm>
              <a:prstGeom prst="rect">
                <a:avLst/>
              </a:prstGeom>
              <a:blipFill>
                <a:blip r:embed="rId2"/>
                <a:stretch>
                  <a:fillRect l="-2419" t="-2439" r="-806"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4" name="TextBox 133">
                <a:extLst>
                  <a:ext uri="{FF2B5EF4-FFF2-40B4-BE49-F238E27FC236}">
                    <a16:creationId xmlns:a16="http://schemas.microsoft.com/office/drawing/2014/main" id="{375A86B6-18F4-1D7A-982F-DBAD369F50FF}"/>
                  </a:ext>
                </a:extLst>
              </p:cNvPr>
              <p:cNvSpPr txBox="1"/>
              <p:nvPr/>
            </p:nvSpPr>
            <p:spPr>
              <a:xfrm>
                <a:off x="9486320" y="5113583"/>
                <a:ext cx="2381249" cy="646331"/>
              </a:xfrm>
              <a:prstGeom prst="rect">
                <a:avLst/>
              </a:prstGeom>
              <a:noFill/>
            </p:spPr>
            <p:txBody>
              <a:bodyPr wrap="square">
                <a:spAutoFit/>
              </a:bodyPr>
              <a:lstStyle/>
              <a:p>
                <a14:m>
                  <m:oMath xmlns:m="http://schemas.openxmlformats.org/officeDocument/2006/math">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𝜅</m:t>
                    </m:r>
                  </m:oMath>
                </a14:m>
                <a:r>
                  <a:rPr lang="en-GB" sz="1200" noProof="0" dirty="0">
                    <a:solidFill>
                      <a:schemeClr val="tx1">
                        <a:lumMod val="75000"/>
                        <a:lumOff val="25000"/>
                      </a:schemeClr>
                    </a:solidFill>
                    <a:latin typeface="Helvetica" pitchFamily="2" charset="0"/>
                    <a:ea typeface="Cambria Math" panose="02040503050406030204" pitchFamily="18" charset="0"/>
                    <a:sym typeface="Wingdings" pitchFamily="2" charset="2"/>
                  </a:rPr>
                  <a:t> corrects residual correlations; subtract non-target backgrounds and test signal leakage</a:t>
                </a:r>
              </a:p>
            </p:txBody>
          </p:sp>
        </mc:Choice>
        <mc:Fallback xmlns="">
          <p:sp>
            <p:nvSpPr>
              <p:cNvPr id="134" name="TextBox 133">
                <a:extLst>
                  <a:ext uri="{FF2B5EF4-FFF2-40B4-BE49-F238E27FC236}">
                    <a16:creationId xmlns:a16="http://schemas.microsoft.com/office/drawing/2014/main" id="{375A86B6-18F4-1D7A-982F-DBAD369F50FF}"/>
                  </a:ext>
                </a:extLst>
              </p:cNvPr>
              <p:cNvSpPr txBox="1">
                <a:spLocks noRot="1" noChangeAspect="1" noMove="1" noResize="1" noEditPoints="1" noAdjustHandles="1" noChangeArrowheads="1" noChangeShapeType="1" noTextEdit="1"/>
              </p:cNvSpPr>
              <p:nvPr/>
            </p:nvSpPr>
            <p:spPr>
              <a:xfrm>
                <a:off x="9486320" y="5113583"/>
                <a:ext cx="2381249" cy="646331"/>
              </a:xfrm>
              <a:prstGeom prst="rect">
                <a:avLst/>
              </a:prstGeom>
              <a:blipFill>
                <a:blip r:embed="rId3"/>
                <a:stretch>
                  <a:fillRect r="-1058" b="-5769"/>
                </a:stretch>
              </a:blipFill>
            </p:spPr>
            <p:txBody>
              <a:bodyPr/>
              <a:lstStyle/>
              <a:p>
                <a:r>
                  <a:rPr lang="en-GB">
                    <a:noFill/>
                  </a:rPr>
                  <a:t> </a:t>
                </a:r>
              </a:p>
            </p:txBody>
          </p:sp>
        </mc:Fallback>
      </mc:AlternateContent>
      <p:sp>
        <p:nvSpPr>
          <p:cNvPr id="139" name="TextBox 138">
            <a:extLst>
              <a:ext uri="{FF2B5EF4-FFF2-40B4-BE49-F238E27FC236}">
                <a16:creationId xmlns:a16="http://schemas.microsoft.com/office/drawing/2014/main" id="{362F453F-80E3-2C8F-8C7F-4EE123A0231C}"/>
              </a:ext>
            </a:extLst>
          </p:cNvPr>
          <p:cNvSpPr txBox="1"/>
          <p:nvPr/>
        </p:nvSpPr>
        <p:spPr>
          <a:xfrm>
            <a:off x="648532" y="5418298"/>
            <a:ext cx="3571683" cy="461665"/>
          </a:xfrm>
          <a:prstGeom prst="rect">
            <a:avLst/>
          </a:prstGeom>
          <a:noFill/>
        </p:spPr>
        <p:txBody>
          <a:bodyPr wrap="square" rtlCol="0">
            <a:spAutoFit/>
          </a:bodyPr>
          <a:lstStyle/>
          <a:p>
            <a:pPr marL="0" algn="l">
              <a:spcBef>
                <a:spcPts val="3000"/>
              </a:spcBef>
            </a:pPr>
            <a:r>
              <a:rPr lang="en-GB" sz="1200" noProof="0" dirty="0">
                <a:solidFill>
                  <a:prstClr val="black"/>
                </a:solidFill>
                <a:latin typeface="Helvetica" pitchFamily="2" charset="0"/>
                <a:ea typeface="Helvetica Light" charset="0"/>
                <a:cs typeface="Helvetica Light" charset="0"/>
                <a:sym typeface="Wingdings" pitchFamily="2" charset="2"/>
              </a:rPr>
              <a:t>Fit the control region, test the extrapolation in validation regions, then predict the signal region</a:t>
            </a:r>
          </a:p>
        </p:txBody>
      </p:sp>
      <p:sp>
        <p:nvSpPr>
          <p:cNvPr id="8" name="takeaway-band">
            <a:extLst>
              <a:ext uri="{FF2B5EF4-FFF2-40B4-BE49-F238E27FC236}">
                <a16:creationId xmlns:a16="http://schemas.microsoft.com/office/drawing/2014/main" id="{47394E1D-A8E5-2709-222D-3ED4E23151D6}"/>
              </a:ext>
            </a:extLst>
          </p:cNvPr>
          <p:cNvSpPr>
            <a:spLocks noGrp="1"/>
          </p:cNvSpPr>
          <p:nvPr/>
        </p:nvSpPr>
        <p:spPr>
          <a:xfrm>
            <a:off x="729100" y="6165275"/>
            <a:ext cx="10622100" cy="476250"/>
          </a:xfrm>
          <a:prstGeom prst="roundRect">
            <a:avLst>
              <a:gd name="adj" fmla="val 16000"/>
            </a:avLst>
          </a:prstGeom>
          <a:solidFill>
            <a:srgbClr val="EAF4FA"/>
          </a:solidFill>
          <a:ln w="9525">
            <a:solidFill>
              <a:srgbClr val="BBD8E8"/>
            </a:solidFill>
            <a:prstDash val="solid"/>
          </a:ln>
        </p:spPr>
        <p:txBody>
          <a:bodyPr/>
          <a:lstStyle/>
          <a:p>
            <a:endParaRPr lang="en-GB" noProof="0" dirty="0"/>
          </a:p>
        </p:txBody>
      </p:sp>
      <p:sp>
        <p:nvSpPr>
          <p:cNvPr id="9" name="TextBox 8">
            <a:extLst>
              <a:ext uri="{FF2B5EF4-FFF2-40B4-BE49-F238E27FC236}">
                <a16:creationId xmlns:a16="http://schemas.microsoft.com/office/drawing/2014/main" id="{D49C4A07-4383-A258-E3CE-A45D2BE34157}"/>
              </a:ext>
            </a:extLst>
          </p:cNvPr>
          <p:cNvSpPr txBox="1"/>
          <p:nvPr/>
        </p:nvSpPr>
        <p:spPr>
          <a:xfrm>
            <a:off x="729099" y="6235542"/>
            <a:ext cx="10622100" cy="338554"/>
          </a:xfrm>
          <a:prstGeom prst="rect">
            <a:avLst/>
          </a:prstGeom>
          <a:noFill/>
        </p:spPr>
        <p:txBody>
          <a:bodyPr wrap="square" rtlCol="0">
            <a:spAutoFit/>
          </a:bodyPr>
          <a:lstStyle/>
          <a:p>
            <a:pPr algn="ctr">
              <a:spcBef>
                <a:spcPts val="3000"/>
              </a:spcBef>
            </a:pPr>
            <a:r>
              <a:rPr lang="en-GB" sz="1600" dirty="0">
                <a:solidFill>
                  <a:srgbClr val="0B78BC"/>
                </a:solidFill>
                <a:latin typeface="Helvetica" pitchFamily="2" charset="0"/>
                <a:ea typeface="Helvetica Light" charset="0"/>
                <a:cs typeface="Helvetica Light" charset="0"/>
                <a:sym typeface="Wingdings" pitchFamily="2" charset="2"/>
              </a:rPr>
              <a:t>Background yields and uncertainties are fitted, correlated quantities — not a fixed subtraction</a:t>
            </a:r>
          </a:p>
        </p:txBody>
      </p:sp>
    </p:spTree>
    <p:extLst>
      <p:ext uri="{BB962C8B-B14F-4D97-AF65-F5344CB8AC3E}">
        <p14:creationId xmlns:p14="http://schemas.microsoft.com/office/powerpoint/2010/main" val="38606784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B92E4-F59D-6B7C-42F2-077CB31CCA9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215294-BE02-408B-0E4D-381E05E89A0A}"/>
              </a:ext>
            </a:extLst>
          </p:cNvPr>
          <p:cNvSpPr>
            <a:spLocks noGrp="1"/>
          </p:cNvSpPr>
          <p:nvPr>
            <p:ph type="sldNum" sz="quarter" idx="4"/>
          </p:nvPr>
        </p:nvSpPr>
        <p:spPr/>
        <p:txBody>
          <a:bodyPr/>
          <a:lstStyle/>
          <a:p>
            <a:pPr>
              <a:defRPr/>
            </a:pPr>
            <a:fld id="{611C2F03-9E95-40C9-A99F-3C4F7EE8CF2A}" type="slidenum">
              <a:rPr lang="en-GB" noProof="0" smtClean="0"/>
              <a:pPr>
                <a:defRPr/>
              </a:pPr>
              <a:t>47</a:t>
            </a:fld>
            <a:endParaRPr lang="en-GB" noProof="0" dirty="0"/>
          </a:p>
        </p:txBody>
      </p:sp>
      <p:sp>
        <p:nvSpPr>
          <p:cNvPr id="4" name="TextBox 3">
            <a:extLst>
              <a:ext uri="{FF2B5EF4-FFF2-40B4-BE49-F238E27FC236}">
                <a16:creationId xmlns:a16="http://schemas.microsoft.com/office/drawing/2014/main" id="{DF607C96-CCF6-E2C5-AC3C-775A18B3D9DC}"/>
              </a:ext>
            </a:extLst>
          </p:cNvPr>
          <p:cNvSpPr txBox="1"/>
          <p:nvPr/>
        </p:nvSpPr>
        <p:spPr>
          <a:xfrm>
            <a:off x="214938" y="264651"/>
            <a:ext cx="11735762"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Profile likelihood fit</a:t>
            </a:r>
            <a:endParaRPr lang="en-GB" sz="2800" baseline="-25000" noProof="0" dirty="0">
              <a:solidFill>
                <a:srgbClr val="0D7FBF"/>
              </a:solidFill>
              <a:latin typeface="Helvetica Light" pitchFamily="2" charset="0"/>
              <a:ea typeface="Trebuchet MS" pitchFamily="-84" charset="0"/>
              <a:cs typeface="Helvetica Light"/>
            </a:endParaRPr>
          </a:p>
        </p:txBody>
      </p:sp>
      <p:sp>
        <p:nvSpPr>
          <p:cNvPr id="7" name="TextBox 6">
            <a:extLst>
              <a:ext uri="{FF2B5EF4-FFF2-40B4-BE49-F238E27FC236}">
                <a16:creationId xmlns:a16="http://schemas.microsoft.com/office/drawing/2014/main" id="{BF8E32A6-9891-3AA0-1FCE-B86696A254DF}"/>
              </a:ext>
            </a:extLst>
          </p:cNvPr>
          <p:cNvSpPr txBox="1"/>
          <p:nvPr/>
        </p:nvSpPr>
        <p:spPr>
          <a:xfrm>
            <a:off x="623284" y="1108786"/>
            <a:ext cx="11000677" cy="565026"/>
          </a:xfrm>
          <a:prstGeom prst="rect">
            <a:avLst/>
          </a:prstGeom>
          <a:noFill/>
        </p:spPr>
        <p:txBody>
          <a:bodyPr wrap="square" rtlCol="0">
            <a:spAutoFit/>
          </a:bodyPr>
          <a:lstStyle/>
          <a:p>
            <a:pPr>
              <a:lnSpc>
                <a:spcPct val="96000"/>
              </a:lnSpc>
              <a:defRPr sz="1725">
                <a:latin typeface="Arial"/>
                <a:ea typeface="Arial"/>
                <a:cs typeface="Arial"/>
              </a:defRPr>
            </a:pPr>
            <a:r>
              <a:rPr lang="en-GB" sz="1600" b="1" noProof="0" dirty="0">
                <a:latin typeface="Helvetica" pitchFamily="2" charset="0"/>
                <a:ea typeface="Arial"/>
                <a:cs typeface="Arial"/>
              </a:rPr>
              <a:t>Estimate the </a:t>
            </a:r>
            <a:r>
              <a:rPr lang="en-GB" sz="1600" b="1" noProof="0" dirty="0">
                <a:solidFill>
                  <a:srgbClr val="149C20"/>
                </a:solidFill>
                <a:latin typeface="Helvetica" pitchFamily="2" charset="0"/>
                <a:ea typeface="Arial"/>
                <a:cs typeface="Arial"/>
              </a:rPr>
              <a:t>parameter of interest </a:t>
            </a:r>
            <a:r>
              <a:rPr lang="en-GB" sz="1600" b="1" noProof="0" dirty="0" err="1">
                <a:solidFill>
                  <a:srgbClr val="149C20"/>
                </a:solidFill>
                <a:latin typeface="Helvetica" pitchFamily="2" charset="0"/>
                <a:ea typeface="Arial"/>
                <a:cs typeface="Arial"/>
              </a:rPr>
              <a:t>μ</a:t>
            </a:r>
            <a:r>
              <a:rPr lang="en-GB" sz="1600" b="1" noProof="0" dirty="0">
                <a:latin typeface="Helvetica" pitchFamily="2" charset="0"/>
                <a:ea typeface="Arial"/>
                <a:cs typeface="Arial"/>
              </a:rPr>
              <a:t> while the data constrain </a:t>
            </a:r>
            <a:r>
              <a:rPr lang="en-GB" sz="1600" b="1" noProof="0" dirty="0">
                <a:solidFill>
                  <a:srgbClr val="E31A1C"/>
                </a:solidFill>
                <a:latin typeface="Helvetica" pitchFamily="2" charset="0"/>
                <a:ea typeface="Arial"/>
                <a:cs typeface="Arial"/>
              </a:rPr>
              <a:t>backgrounds</a:t>
            </a:r>
            <a:r>
              <a:rPr lang="en-GB" sz="1600" b="1" noProof="0" dirty="0">
                <a:latin typeface="Helvetica" pitchFamily="2" charset="0"/>
                <a:ea typeface="Arial"/>
                <a:cs typeface="Arial"/>
              </a:rPr>
              <a:t> and systematic uncertainties through </a:t>
            </a:r>
            <a:r>
              <a:rPr lang="en-GB" sz="1600" b="1" noProof="0" dirty="0">
                <a:solidFill>
                  <a:srgbClr val="0A55C2"/>
                </a:solidFill>
                <a:latin typeface="Helvetica" pitchFamily="2" charset="0"/>
                <a:ea typeface="Arial"/>
                <a:cs typeface="Arial"/>
              </a:rPr>
              <a:t>nuisance parameters </a:t>
            </a:r>
            <a:r>
              <a:rPr lang="en-GB" sz="1600" b="1" noProof="0" dirty="0" err="1">
                <a:solidFill>
                  <a:srgbClr val="0A55C2"/>
                </a:solidFill>
                <a:latin typeface="Helvetica" pitchFamily="2" charset="0"/>
                <a:ea typeface="Arial"/>
                <a:cs typeface="Arial"/>
              </a:rPr>
              <a:t>θ</a:t>
            </a:r>
            <a:endParaRPr lang="en-GB" sz="1600" b="1" noProof="0" dirty="0">
              <a:solidFill>
                <a:srgbClr val="0A55C2"/>
              </a:solidFill>
              <a:latin typeface="Helvetica" pitchFamily="2" charset="0"/>
              <a:ea typeface="Arial"/>
              <a:cs typeface="Arial"/>
            </a:endParaRPr>
          </a:p>
        </p:txBody>
      </p:sp>
      <p:sp>
        <p:nvSpPr>
          <p:cNvPr id="9" name="Rounded Rectangle 8">
            <a:extLst>
              <a:ext uri="{FF2B5EF4-FFF2-40B4-BE49-F238E27FC236}">
                <a16:creationId xmlns:a16="http://schemas.microsoft.com/office/drawing/2014/main" id="{56BB48BD-0EF4-CA7B-0972-8CDF393FA8DA}"/>
              </a:ext>
            </a:extLst>
          </p:cNvPr>
          <p:cNvSpPr>
            <a:spLocks noGrp="1"/>
          </p:cNvSpPr>
          <p:nvPr/>
        </p:nvSpPr>
        <p:spPr>
          <a:xfrm>
            <a:off x="722170" y="1792433"/>
            <a:ext cx="5267325" cy="2857500"/>
          </a:xfrm>
          <a:prstGeom prst="roundRect">
            <a:avLst>
              <a:gd name="adj" fmla="val 4667"/>
            </a:avLst>
          </a:prstGeom>
          <a:solidFill>
            <a:srgbClr val="F6F9FB"/>
          </a:solidFill>
          <a:ln w="11430">
            <a:solidFill>
              <a:srgbClr val="D9E0E6"/>
            </a:solidFill>
            <a:prstDash val="solid"/>
          </a:ln>
        </p:spPr>
        <p:txBody>
          <a:bodyPr/>
          <a:lstStyle/>
          <a:p>
            <a:endParaRPr lang="en-GB" noProof="0" dirty="0"/>
          </a:p>
        </p:txBody>
      </p:sp>
      <p:sp>
        <p:nvSpPr>
          <p:cNvPr id="11" name="Rounded Rectangle 10">
            <a:extLst>
              <a:ext uri="{FF2B5EF4-FFF2-40B4-BE49-F238E27FC236}">
                <a16:creationId xmlns:a16="http://schemas.microsoft.com/office/drawing/2014/main" id="{C2BEAE81-485F-490F-1019-C61B1032AC63}"/>
              </a:ext>
            </a:extLst>
          </p:cNvPr>
          <p:cNvSpPr>
            <a:spLocks noGrp="1"/>
          </p:cNvSpPr>
          <p:nvPr/>
        </p:nvSpPr>
        <p:spPr>
          <a:xfrm>
            <a:off x="6218095" y="1792433"/>
            <a:ext cx="5362575" cy="2857500"/>
          </a:xfrm>
          <a:prstGeom prst="roundRect">
            <a:avLst>
              <a:gd name="adj" fmla="val 4667"/>
            </a:avLst>
          </a:prstGeom>
          <a:solidFill>
            <a:srgbClr val="F6F9FB"/>
          </a:solidFill>
          <a:ln w="11430">
            <a:solidFill>
              <a:srgbClr val="D9E0E6"/>
            </a:solidFill>
            <a:prstDash val="solid"/>
          </a:ln>
        </p:spPr>
        <p:txBody>
          <a:bodyPr/>
          <a:lstStyle/>
          <a:p>
            <a:endParaRPr lang="en-GB" noProof="0" dirty="0"/>
          </a:p>
        </p:txBody>
      </p:sp>
      <p:sp>
        <p:nvSpPr>
          <p:cNvPr id="13" name="Oval 12">
            <a:extLst>
              <a:ext uri="{FF2B5EF4-FFF2-40B4-BE49-F238E27FC236}">
                <a16:creationId xmlns:a16="http://schemas.microsoft.com/office/drawing/2014/main" id="{CDBD8578-4125-39F6-0233-4ED0B8007E8A}"/>
              </a:ext>
            </a:extLst>
          </p:cNvPr>
          <p:cNvSpPr>
            <a:spLocks noGrp="1"/>
          </p:cNvSpPr>
          <p:nvPr/>
        </p:nvSpPr>
        <p:spPr>
          <a:xfrm>
            <a:off x="922195" y="1982933"/>
            <a:ext cx="295275" cy="295275"/>
          </a:xfrm>
          <a:prstGeom prst="ellipse">
            <a:avLst/>
          </a:prstGeom>
          <a:solidFill>
            <a:srgbClr val="1383C5"/>
          </a:solidFill>
          <a:ln w="9525">
            <a:solidFill>
              <a:srgbClr val="1383C5"/>
            </a:solidFill>
            <a:prstDash val="solid"/>
          </a:ln>
        </p:spPr>
        <p:txBody>
          <a:bodyPr lIns="0" tIns="0" rIns="0" bIns="0" anchor="ctr"/>
          <a:lstStyle/>
          <a:p>
            <a:pPr algn="ctr">
              <a:defRPr sz="1275" b="1">
                <a:solidFill>
                  <a:srgbClr val="FFFFFF"/>
                </a:solidFill>
                <a:latin typeface="Arial"/>
                <a:ea typeface="Arial"/>
                <a:cs typeface="Arial"/>
              </a:defRPr>
            </a:pPr>
            <a:r>
              <a:rPr lang="en-GB" sz="1275" b="1" noProof="0" dirty="0">
                <a:solidFill>
                  <a:srgbClr val="FFFFFF"/>
                </a:solidFill>
                <a:latin typeface="Arial"/>
                <a:ea typeface="Arial"/>
                <a:cs typeface="Arial"/>
              </a:rPr>
              <a:t>1</a:t>
            </a:r>
          </a:p>
        </p:txBody>
      </p:sp>
      <p:sp>
        <p:nvSpPr>
          <p:cNvPr id="14" name="Rectangle 13">
            <a:extLst>
              <a:ext uri="{FF2B5EF4-FFF2-40B4-BE49-F238E27FC236}">
                <a16:creationId xmlns:a16="http://schemas.microsoft.com/office/drawing/2014/main" id="{8C0B4377-F5E3-1AA6-5CB5-71DD7196603F}"/>
              </a:ext>
            </a:extLst>
          </p:cNvPr>
          <p:cNvSpPr>
            <a:spLocks noGrp="1"/>
          </p:cNvSpPr>
          <p:nvPr/>
        </p:nvSpPr>
        <p:spPr>
          <a:xfrm>
            <a:off x="1331770" y="1973408"/>
            <a:ext cx="4448175" cy="323850"/>
          </a:xfrm>
          <a:prstGeom prst="rect">
            <a:avLst/>
          </a:prstGeom>
          <a:noFill/>
          <a:ln w="0">
            <a:noFill/>
            <a:prstDash val="solid"/>
          </a:ln>
        </p:spPr>
        <p:txBody>
          <a:bodyPr wrap="square" lIns="0" tIns="0" rIns="0" bIns="0" anchor="ctr">
            <a:normAutofit/>
          </a:bodyPr>
          <a:lstStyle/>
          <a:p>
            <a:pPr algn="l">
              <a:defRPr sz="1650" b="1" i="0">
                <a:solidFill>
                  <a:srgbClr val="183B56"/>
                </a:solidFill>
                <a:latin typeface="Arial"/>
                <a:ea typeface="Arial"/>
                <a:cs typeface="Arial"/>
              </a:defRPr>
            </a:pPr>
            <a:r>
              <a:rPr lang="en-GB" sz="1600" b="1" i="0" noProof="0" dirty="0">
                <a:solidFill>
                  <a:srgbClr val="183B56"/>
                </a:solidFill>
                <a:latin typeface="Helvetica" pitchFamily="2" charset="0"/>
                <a:ea typeface="Arial"/>
                <a:cs typeface="Arial"/>
              </a:rPr>
              <a:t>Build the likelihood</a:t>
            </a:r>
          </a:p>
        </p:txBody>
      </p:sp>
      <p:sp>
        <p:nvSpPr>
          <p:cNvPr id="15" name="Rectangle 14">
            <a:extLst>
              <a:ext uri="{FF2B5EF4-FFF2-40B4-BE49-F238E27FC236}">
                <a16:creationId xmlns:a16="http://schemas.microsoft.com/office/drawing/2014/main" id="{1F2B290B-16B9-F36E-FB8C-7EA999118AB9}"/>
              </a:ext>
            </a:extLst>
          </p:cNvPr>
          <p:cNvSpPr>
            <a:spLocks noGrp="1"/>
          </p:cNvSpPr>
          <p:nvPr/>
        </p:nvSpPr>
        <p:spPr>
          <a:xfrm>
            <a:off x="922195" y="2335358"/>
            <a:ext cx="4762500" cy="238125"/>
          </a:xfrm>
          <a:prstGeom prst="rect">
            <a:avLst/>
          </a:prstGeom>
          <a:noFill/>
          <a:ln w="0">
            <a:noFill/>
            <a:prstDash val="solid"/>
          </a:ln>
        </p:spPr>
        <p:txBody>
          <a:bodyPr wrap="square" lIns="0" tIns="0" rIns="0" bIns="0" anchor="ctr">
            <a:normAutofit/>
          </a:bodyPr>
          <a:lstStyle/>
          <a:p>
            <a:pPr algn="l">
              <a:defRPr sz="1200" b="0" i="1">
                <a:solidFill>
                  <a:srgbClr val="59636E"/>
                </a:solidFill>
                <a:latin typeface="Arial"/>
                <a:ea typeface="Arial"/>
                <a:cs typeface="Arial"/>
              </a:defRPr>
            </a:pPr>
            <a:r>
              <a:rPr lang="en-GB" sz="1200" b="0" i="1" noProof="0" dirty="0">
                <a:solidFill>
                  <a:srgbClr val="59636E"/>
                </a:solidFill>
                <a:latin typeface="Helvetica" pitchFamily="2" charset="0"/>
                <a:ea typeface="Arial"/>
                <a:cs typeface="Arial"/>
              </a:rPr>
              <a:t>Simple counting experiment</a:t>
            </a:r>
          </a:p>
        </p:txBody>
      </p:sp>
      <p:sp>
        <p:nvSpPr>
          <p:cNvPr id="17" name="Rounded Rectangle 16">
            <a:extLst>
              <a:ext uri="{FF2B5EF4-FFF2-40B4-BE49-F238E27FC236}">
                <a16:creationId xmlns:a16="http://schemas.microsoft.com/office/drawing/2014/main" id="{9ED252BE-97EA-E906-D293-F60C0371022A}"/>
              </a:ext>
            </a:extLst>
          </p:cNvPr>
          <p:cNvSpPr>
            <a:spLocks noGrp="1"/>
          </p:cNvSpPr>
          <p:nvPr/>
        </p:nvSpPr>
        <p:spPr>
          <a:xfrm>
            <a:off x="950770" y="3297383"/>
            <a:ext cx="2152650" cy="590550"/>
          </a:xfrm>
          <a:prstGeom prst="roundRect">
            <a:avLst>
              <a:gd name="adj" fmla="val 19355"/>
            </a:avLst>
          </a:prstGeom>
          <a:solidFill>
            <a:srgbClr val="F0F8F0"/>
          </a:solidFill>
          <a:ln w="12383">
            <a:solidFill>
              <a:srgbClr val="149C20"/>
            </a:solidFill>
            <a:prstDash val="solid"/>
          </a:ln>
        </p:spPr>
        <p:txBody>
          <a:bodyPr lIns="76200" tIns="19050" rIns="76200" bIns="19050" anchor="ctr">
            <a:normAutofit/>
          </a:bodyPr>
          <a:lstStyle/>
          <a:p>
            <a:pPr algn="ctr">
              <a:defRPr sz="1200" b="1">
                <a:solidFill>
                  <a:srgbClr val="149C20"/>
                </a:solidFill>
                <a:latin typeface="Arial"/>
                <a:ea typeface="Arial"/>
                <a:cs typeface="Arial"/>
              </a:defRPr>
            </a:pPr>
            <a:r>
              <a:rPr lang="en-GB" sz="1200" b="1" noProof="0" dirty="0" err="1">
                <a:solidFill>
                  <a:srgbClr val="149C20"/>
                </a:solidFill>
                <a:latin typeface="Arial"/>
                <a:ea typeface="Arial"/>
                <a:cs typeface="Arial"/>
              </a:rPr>
              <a:t>μ</a:t>
            </a:r>
            <a:r>
              <a:rPr lang="en-GB" sz="1200" b="1" noProof="0" dirty="0">
                <a:solidFill>
                  <a:srgbClr val="149C20"/>
                </a:solidFill>
                <a:latin typeface="Arial"/>
                <a:ea typeface="Arial"/>
                <a:cs typeface="Arial"/>
              </a:rPr>
              <a:t> signal strength </a:t>
            </a:r>
          </a:p>
          <a:p>
            <a:pPr algn="ctr">
              <a:defRPr sz="1200" b="1">
                <a:solidFill>
                  <a:srgbClr val="149C20"/>
                </a:solidFill>
                <a:latin typeface="Arial"/>
                <a:ea typeface="Arial"/>
                <a:cs typeface="Arial"/>
              </a:defRPr>
            </a:pPr>
            <a:r>
              <a:rPr lang="en-GB" sz="1200" b="1" i="1" noProof="0" dirty="0">
                <a:solidFill>
                  <a:srgbClr val="149C20"/>
                </a:solidFill>
                <a:latin typeface="Arial"/>
                <a:ea typeface="Arial"/>
                <a:cs typeface="Arial"/>
              </a:rPr>
              <a:t>parameter of interest</a:t>
            </a:r>
          </a:p>
        </p:txBody>
      </p:sp>
      <p:sp>
        <p:nvSpPr>
          <p:cNvPr id="18" name="Rounded Rectangle 17">
            <a:extLst>
              <a:ext uri="{FF2B5EF4-FFF2-40B4-BE49-F238E27FC236}">
                <a16:creationId xmlns:a16="http://schemas.microsoft.com/office/drawing/2014/main" id="{CA2EEFA6-5404-6842-1E45-2BBACD322375}"/>
              </a:ext>
            </a:extLst>
          </p:cNvPr>
          <p:cNvSpPr>
            <a:spLocks noGrp="1"/>
          </p:cNvSpPr>
          <p:nvPr/>
        </p:nvSpPr>
        <p:spPr>
          <a:xfrm>
            <a:off x="3265345" y="3297383"/>
            <a:ext cx="2266950" cy="590550"/>
          </a:xfrm>
          <a:prstGeom prst="roundRect">
            <a:avLst>
              <a:gd name="adj" fmla="val 19355"/>
            </a:avLst>
          </a:prstGeom>
          <a:solidFill>
            <a:srgbClr val="EDF6FC"/>
          </a:solidFill>
          <a:ln w="12383">
            <a:solidFill>
              <a:srgbClr val="0A55C2"/>
            </a:solidFill>
            <a:prstDash val="solid"/>
          </a:ln>
        </p:spPr>
        <p:txBody>
          <a:bodyPr lIns="76200" tIns="19050" rIns="76200" bIns="19050" anchor="ctr">
            <a:normAutofit/>
          </a:bodyPr>
          <a:lstStyle/>
          <a:p>
            <a:pPr algn="ctr">
              <a:defRPr sz="1200" b="1">
                <a:solidFill>
                  <a:srgbClr val="0A55C2"/>
                </a:solidFill>
                <a:latin typeface="Arial"/>
                <a:ea typeface="Arial"/>
                <a:cs typeface="Arial"/>
              </a:defRPr>
            </a:pPr>
            <a:r>
              <a:rPr lang="en-GB" sz="1200" b="1" noProof="0" dirty="0" err="1">
                <a:solidFill>
                  <a:srgbClr val="0A55C2"/>
                </a:solidFill>
                <a:latin typeface="Arial"/>
                <a:ea typeface="Arial"/>
                <a:cs typeface="Arial"/>
              </a:rPr>
              <a:t>θ</a:t>
            </a:r>
            <a:r>
              <a:rPr lang="en-GB" sz="1200" b="1" noProof="0" dirty="0">
                <a:solidFill>
                  <a:srgbClr val="0A55C2"/>
                </a:solidFill>
                <a:latin typeface="Arial"/>
                <a:ea typeface="Arial"/>
                <a:cs typeface="Arial"/>
              </a:rPr>
              <a:t> background scale </a:t>
            </a:r>
          </a:p>
          <a:p>
            <a:pPr algn="ctr">
              <a:defRPr sz="1200" b="1">
                <a:solidFill>
                  <a:srgbClr val="0A55C2"/>
                </a:solidFill>
                <a:latin typeface="Arial"/>
                <a:ea typeface="Arial"/>
                <a:cs typeface="Arial"/>
              </a:defRPr>
            </a:pPr>
            <a:r>
              <a:rPr lang="en-GB" sz="1200" b="1" i="1" noProof="0" dirty="0">
                <a:solidFill>
                  <a:srgbClr val="0A55C2"/>
                </a:solidFill>
                <a:latin typeface="Arial"/>
                <a:ea typeface="Arial"/>
                <a:cs typeface="Arial"/>
              </a:rPr>
              <a:t>nuisance parameter</a:t>
            </a:r>
          </a:p>
        </p:txBody>
      </p:sp>
      <p:sp>
        <p:nvSpPr>
          <p:cNvPr id="19" name="Rectangle 18">
            <a:extLst>
              <a:ext uri="{FF2B5EF4-FFF2-40B4-BE49-F238E27FC236}">
                <a16:creationId xmlns:a16="http://schemas.microsoft.com/office/drawing/2014/main" id="{3AB47938-A629-F928-DA0C-112A14215FA0}"/>
              </a:ext>
            </a:extLst>
          </p:cNvPr>
          <p:cNvSpPr>
            <a:spLocks noGrp="1"/>
          </p:cNvSpPr>
          <p:nvPr/>
        </p:nvSpPr>
        <p:spPr>
          <a:xfrm>
            <a:off x="996665" y="4021283"/>
            <a:ext cx="4762500" cy="495300"/>
          </a:xfrm>
          <a:prstGeom prst="rect">
            <a:avLst/>
          </a:prstGeom>
          <a:noFill/>
          <a:ln w="0">
            <a:noFill/>
            <a:prstDash val="solid"/>
          </a:ln>
        </p:spPr>
        <p:txBody>
          <a:bodyPr wrap="square" lIns="0" tIns="0" rIns="0" bIns="0" anchor="ctr">
            <a:normAutofit/>
          </a:bodyPr>
          <a:lstStyle/>
          <a:p>
            <a:pPr algn="l">
              <a:lnSpc>
                <a:spcPct val="110000"/>
              </a:lnSpc>
              <a:buNone/>
              <a:defRPr sz="1125">
                <a:latin typeface="Arial"/>
                <a:ea typeface="Arial"/>
                <a:cs typeface="Arial"/>
              </a:defRPr>
            </a:pPr>
            <a:r>
              <a:rPr lang="en-GB" sz="1200" b="1" noProof="0" dirty="0">
                <a:solidFill>
                  <a:schemeClr val="tx1">
                    <a:lumMod val="75000"/>
                    <a:lumOff val="25000"/>
                  </a:schemeClr>
                </a:solidFill>
                <a:latin typeface="Helvetica" pitchFamily="2" charset="0"/>
                <a:ea typeface="Arial"/>
                <a:cs typeface="Arial"/>
              </a:rPr>
              <a:t>n</a:t>
            </a:r>
            <a:r>
              <a:rPr lang="en-GB" sz="1200" noProof="0" dirty="0">
                <a:solidFill>
                  <a:schemeClr val="tx1">
                    <a:lumMod val="75000"/>
                    <a:lumOff val="25000"/>
                  </a:schemeClr>
                </a:solidFill>
                <a:latin typeface="Helvetica" pitchFamily="2" charset="0"/>
                <a:ea typeface="Arial"/>
                <a:cs typeface="Arial"/>
              </a:rPr>
              <a:t> observed events  |  </a:t>
            </a:r>
            <a:r>
              <a:rPr lang="en-GB" sz="1200" b="1" noProof="0" dirty="0">
                <a:solidFill>
                  <a:schemeClr val="tx1">
                    <a:lumMod val="75000"/>
                    <a:lumOff val="25000"/>
                  </a:schemeClr>
                </a:solidFill>
                <a:latin typeface="Helvetica" pitchFamily="2" charset="0"/>
                <a:ea typeface="Arial"/>
                <a:cs typeface="Arial"/>
              </a:rPr>
              <a:t>S</a:t>
            </a:r>
            <a:r>
              <a:rPr lang="en-GB" sz="1200" noProof="0" dirty="0">
                <a:solidFill>
                  <a:schemeClr val="tx1">
                    <a:lumMod val="75000"/>
                    <a:lumOff val="25000"/>
                  </a:schemeClr>
                </a:solidFill>
                <a:latin typeface="Helvetica" pitchFamily="2" charset="0"/>
                <a:ea typeface="Arial"/>
                <a:cs typeface="Arial"/>
              </a:rPr>
              <a:t> expected signal  |  </a:t>
            </a:r>
            <a:r>
              <a:rPr lang="en-GB" sz="1200" b="1" noProof="0" dirty="0">
                <a:solidFill>
                  <a:schemeClr val="tx1">
                    <a:lumMod val="75000"/>
                    <a:lumOff val="25000"/>
                  </a:schemeClr>
                </a:solidFill>
                <a:latin typeface="Helvetica" pitchFamily="2" charset="0"/>
                <a:ea typeface="Arial"/>
                <a:cs typeface="Arial"/>
              </a:rPr>
              <a:t>B</a:t>
            </a:r>
            <a:r>
              <a:rPr lang="en-GB" sz="1200" noProof="0" dirty="0">
                <a:solidFill>
                  <a:schemeClr val="tx1">
                    <a:lumMod val="75000"/>
                    <a:lumOff val="25000"/>
                  </a:schemeClr>
                </a:solidFill>
                <a:latin typeface="Helvetica" pitchFamily="2" charset="0"/>
                <a:ea typeface="Arial"/>
                <a:cs typeface="Arial"/>
              </a:rPr>
              <a:t> nominal background</a:t>
            </a:r>
          </a:p>
          <a:p>
            <a:pPr algn="l">
              <a:lnSpc>
                <a:spcPct val="110000"/>
              </a:lnSpc>
              <a:buNone/>
              <a:defRPr sz="1125">
                <a:latin typeface="Arial"/>
                <a:ea typeface="Arial"/>
                <a:cs typeface="Arial"/>
              </a:defRPr>
            </a:pPr>
            <a:r>
              <a:rPr lang="en-GB" sz="1200" b="1" noProof="0" dirty="0">
                <a:solidFill>
                  <a:schemeClr val="tx1">
                    <a:lumMod val="75000"/>
                    <a:lumOff val="25000"/>
                  </a:schemeClr>
                </a:solidFill>
                <a:latin typeface="Helvetica" pitchFamily="2" charset="0"/>
                <a:ea typeface="Arial"/>
                <a:cs typeface="Arial"/>
              </a:rPr>
              <a:t>G(</a:t>
            </a:r>
            <a:r>
              <a:rPr lang="en-GB" sz="1200" b="1" noProof="0" dirty="0" err="1">
                <a:solidFill>
                  <a:schemeClr val="tx1">
                    <a:lumMod val="75000"/>
                    <a:lumOff val="25000"/>
                  </a:schemeClr>
                </a:solidFill>
                <a:latin typeface="Helvetica" pitchFamily="2" charset="0"/>
                <a:ea typeface="Arial"/>
                <a:cs typeface="Arial"/>
              </a:rPr>
              <a:t>θ</a:t>
            </a:r>
            <a:r>
              <a:rPr lang="en-GB" sz="1200" b="1" noProof="0" dirty="0">
                <a:solidFill>
                  <a:schemeClr val="tx1">
                    <a:lumMod val="75000"/>
                    <a:lumOff val="25000"/>
                  </a:schemeClr>
                </a:solidFill>
                <a:latin typeface="Helvetica" pitchFamily="2" charset="0"/>
                <a:ea typeface="Arial"/>
                <a:cs typeface="Arial"/>
              </a:rPr>
              <a:t>; 1, </a:t>
            </a:r>
            <a:r>
              <a:rPr lang="en-GB" sz="1200" b="1" noProof="0" dirty="0" err="1">
                <a:solidFill>
                  <a:schemeClr val="tx1">
                    <a:lumMod val="75000"/>
                    <a:lumOff val="25000"/>
                  </a:schemeClr>
                </a:solidFill>
                <a:latin typeface="Helvetica" pitchFamily="2" charset="0"/>
                <a:ea typeface="Arial"/>
                <a:cs typeface="Arial"/>
              </a:rPr>
              <a:t>σ</a:t>
            </a:r>
            <a:r>
              <a:rPr lang="en-GB" sz="1200" b="1" baseline="-25000" noProof="0" dirty="0" err="1">
                <a:solidFill>
                  <a:schemeClr val="tx1">
                    <a:lumMod val="75000"/>
                    <a:lumOff val="25000"/>
                  </a:schemeClr>
                </a:solidFill>
                <a:latin typeface="Helvetica" pitchFamily="2" charset="0"/>
                <a:ea typeface="Arial"/>
                <a:cs typeface="Arial"/>
              </a:rPr>
              <a:t>θ</a:t>
            </a:r>
            <a:r>
              <a:rPr lang="en-GB" sz="1200" b="1" noProof="0" dirty="0">
                <a:solidFill>
                  <a:schemeClr val="tx1">
                    <a:lumMod val="75000"/>
                    <a:lumOff val="25000"/>
                  </a:schemeClr>
                </a:solidFill>
                <a:latin typeface="Helvetica" pitchFamily="2" charset="0"/>
                <a:ea typeface="Arial"/>
                <a:cs typeface="Arial"/>
              </a:rPr>
              <a:t>)</a:t>
            </a:r>
            <a:r>
              <a:rPr lang="en-GB" sz="1200" noProof="0" dirty="0">
                <a:solidFill>
                  <a:schemeClr val="tx1">
                    <a:lumMod val="75000"/>
                    <a:lumOff val="25000"/>
                  </a:schemeClr>
                </a:solidFill>
                <a:latin typeface="Helvetica" pitchFamily="2" charset="0"/>
                <a:ea typeface="Arial"/>
                <a:cs typeface="Arial"/>
              </a:rPr>
              <a:t> is an auxiliary constraint from calibration or control data</a:t>
            </a:r>
          </a:p>
        </p:txBody>
      </p:sp>
      <p:sp>
        <p:nvSpPr>
          <p:cNvPr id="20" name="Oval 19">
            <a:extLst>
              <a:ext uri="{FF2B5EF4-FFF2-40B4-BE49-F238E27FC236}">
                <a16:creationId xmlns:a16="http://schemas.microsoft.com/office/drawing/2014/main" id="{FF154116-D8A2-BBB6-C4D7-FA6466709B7F}"/>
              </a:ext>
            </a:extLst>
          </p:cNvPr>
          <p:cNvSpPr>
            <a:spLocks noGrp="1"/>
          </p:cNvSpPr>
          <p:nvPr/>
        </p:nvSpPr>
        <p:spPr>
          <a:xfrm>
            <a:off x="6418120" y="1982933"/>
            <a:ext cx="295275" cy="295275"/>
          </a:xfrm>
          <a:prstGeom prst="ellipse">
            <a:avLst/>
          </a:prstGeom>
          <a:solidFill>
            <a:srgbClr val="1383C5"/>
          </a:solidFill>
          <a:ln w="9525">
            <a:solidFill>
              <a:srgbClr val="1383C5"/>
            </a:solidFill>
            <a:prstDash val="solid"/>
          </a:ln>
        </p:spPr>
        <p:txBody>
          <a:bodyPr lIns="0" tIns="0" rIns="0" bIns="0" anchor="ctr"/>
          <a:lstStyle/>
          <a:p>
            <a:pPr algn="ctr">
              <a:defRPr sz="1275" b="1">
                <a:solidFill>
                  <a:srgbClr val="FFFFFF"/>
                </a:solidFill>
                <a:latin typeface="Arial"/>
                <a:ea typeface="Arial"/>
                <a:cs typeface="Arial"/>
              </a:defRPr>
            </a:pPr>
            <a:r>
              <a:rPr lang="en-GB" sz="1275" b="1" noProof="0" dirty="0">
                <a:solidFill>
                  <a:srgbClr val="FFFFFF"/>
                </a:solidFill>
                <a:latin typeface="Arial"/>
                <a:ea typeface="Arial"/>
                <a:cs typeface="Arial"/>
              </a:rPr>
              <a:t>2</a:t>
            </a:r>
          </a:p>
        </p:txBody>
      </p:sp>
      <p:sp>
        <p:nvSpPr>
          <p:cNvPr id="21" name="Rectangle 20">
            <a:extLst>
              <a:ext uri="{FF2B5EF4-FFF2-40B4-BE49-F238E27FC236}">
                <a16:creationId xmlns:a16="http://schemas.microsoft.com/office/drawing/2014/main" id="{974FE53A-0F26-9B59-9556-D2D4C8ABAB1C}"/>
              </a:ext>
            </a:extLst>
          </p:cNvPr>
          <p:cNvSpPr>
            <a:spLocks noGrp="1"/>
          </p:cNvSpPr>
          <p:nvPr/>
        </p:nvSpPr>
        <p:spPr>
          <a:xfrm>
            <a:off x="6827695" y="1973408"/>
            <a:ext cx="4543425" cy="323850"/>
          </a:xfrm>
          <a:prstGeom prst="rect">
            <a:avLst/>
          </a:prstGeom>
          <a:noFill/>
          <a:ln w="0">
            <a:noFill/>
            <a:prstDash val="solid"/>
          </a:ln>
        </p:spPr>
        <p:txBody>
          <a:bodyPr wrap="square" lIns="0" tIns="0" rIns="0" bIns="0" anchor="ctr">
            <a:normAutofit/>
          </a:bodyPr>
          <a:lstStyle/>
          <a:p>
            <a:pPr algn="l">
              <a:defRPr sz="1650" b="1" i="0">
                <a:solidFill>
                  <a:srgbClr val="183B56"/>
                </a:solidFill>
                <a:latin typeface="Arial"/>
                <a:ea typeface="Arial"/>
                <a:cs typeface="Arial"/>
              </a:defRPr>
            </a:pPr>
            <a:r>
              <a:rPr lang="en-GB" sz="1600" b="1" i="0" noProof="0" dirty="0">
                <a:solidFill>
                  <a:srgbClr val="183B56"/>
                </a:solidFill>
                <a:latin typeface="Helvetica" pitchFamily="2" charset="0"/>
                <a:ea typeface="Arial"/>
                <a:cs typeface="Arial"/>
              </a:rPr>
              <a:t>Profile the nuisance parameters</a:t>
            </a:r>
          </a:p>
        </p:txBody>
      </p:sp>
      <p:sp>
        <p:nvSpPr>
          <p:cNvPr id="22" name="Rectangle 21">
            <a:extLst>
              <a:ext uri="{FF2B5EF4-FFF2-40B4-BE49-F238E27FC236}">
                <a16:creationId xmlns:a16="http://schemas.microsoft.com/office/drawing/2014/main" id="{0194E525-CEB5-75C4-362E-0E0FD2C883D2}"/>
              </a:ext>
            </a:extLst>
          </p:cNvPr>
          <p:cNvSpPr>
            <a:spLocks noGrp="1"/>
          </p:cNvSpPr>
          <p:nvPr/>
        </p:nvSpPr>
        <p:spPr>
          <a:xfrm>
            <a:off x="6418120" y="2335358"/>
            <a:ext cx="4905375" cy="238125"/>
          </a:xfrm>
          <a:prstGeom prst="rect">
            <a:avLst/>
          </a:prstGeom>
          <a:noFill/>
          <a:ln w="0">
            <a:noFill/>
            <a:prstDash val="solid"/>
          </a:ln>
        </p:spPr>
        <p:txBody>
          <a:bodyPr wrap="square" lIns="0" tIns="0" rIns="0" bIns="0" anchor="ctr">
            <a:normAutofit/>
          </a:bodyPr>
          <a:lstStyle/>
          <a:p>
            <a:pPr algn="l">
              <a:defRPr sz="1200" b="0" i="1">
                <a:solidFill>
                  <a:srgbClr val="59636E"/>
                </a:solidFill>
                <a:latin typeface="Arial"/>
                <a:ea typeface="Arial"/>
                <a:cs typeface="Arial"/>
              </a:defRPr>
            </a:pPr>
            <a:r>
              <a:rPr lang="en-GB" sz="1200" b="0" i="1" noProof="0" dirty="0">
                <a:solidFill>
                  <a:srgbClr val="59636E"/>
                </a:solidFill>
                <a:latin typeface="Helvetica" pitchFamily="2" charset="0"/>
                <a:ea typeface="Arial"/>
                <a:cs typeface="Arial"/>
              </a:rPr>
              <a:t>For each tested </a:t>
            </a:r>
            <a:r>
              <a:rPr lang="en-GB" sz="1200" b="0" i="1" noProof="0" dirty="0" err="1">
                <a:solidFill>
                  <a:srgbClr val="59636E"/>
                </a:solidFill>
                <a:latin typeface="Helvetica" pitchFamily="2" charset="0"/>
                <a:ea typeface="Arial"/>
                <a:cs typeface="Arial"/>
              </a:rPr>
              <a:t>μ</a:t>
            </a:r>
            <a:r>
              <a:rPr lang="en-GB" sz="1200" b="0" i="1" noProof="0" dirty="0">
                <a:solidFill>
                  <a:srgbClr val="59636E"/>
                </a:solidFill>
                <a:latin typeface="Helvetica" pitchFamily="2" charset="0"/>
                <a:ea typeface="Arial"/>
                <a:cs typeface="Arial"/>
              </a:rPr>
              <a:t>, choose the </a:t>
            </a:r>
            <a:r>
              <a:rPr lang="en-GB" sz="1200" b="0" i="1" noProof="0" dirty="0" err="1">
                <a:solidFill>
                  <a:srgbClr val="59636E"/>
                </a:solidFill>
                <a:latin typeface="Helvetica" pitchFamily="2" charset="0"/>
                <a:ea typeface="Arial"/>
                <a:cs typeface="Arial"/>
              </a:rPr>
              <a:t>θ</a:t>
            </a:r>
            <a:r>
              <a:rPr lang="en-GB" sz="1200" b="0" i="1" noProof="0" dirty="0">
                <a:solidFill>
                  <a:srgbClr val="59636E"/>
                </a:solidFill>
                <a:latin typeface="Helvetica" pitchFamily="2" charset="0"/>
                <a:ea typeface="Arial"/>
                <a:cs typeface="Arial"/>
              </a:rPr>
              <a:t> values that maximise L</a:t>
            </a:r>
          </a:p>
        </p:txBody>
      </p:sp>
      <p:sp>
        <p:nvSpPr>
          <p:cNvPr id="23" name="Rounded Rectangle 22">
            <a:extLst>
              <a:ext uri="{FF2B5EF4-FFF2-40B4-BE49-F238E27FC236}">
                <a16:creationId xmlns:a16="http://schemas.microsoft.com/office/drawing/2014/main" id="{63895EB7-FC2D-5385-5547-3852E7D914E9}"/>
              </a:ext>
            </a:extLst>
          </p:cNvPr>
          <p:cNvSpPr>
            <a:spLocks noGrp="1"/>
          </p:cNvSpPr>
          <p:nvPr/>
        </p:nvSpPr>
        <p:spPr>
          <a:xfrm>
            <a:off x="6522895" y="2744933"/>
            <a:ext cx="1066800" cy="457200"/>
          </a:xfrm>
          <a:prstGeom prst="roundRect">
            <a:avLst>
              <a:gd name="adj" fmla="val 25000"/>
            </a:avLst>
          </a:prstGeom>
          <a:solidFill>
            <a:srgbClr val="F0F8F0"/>
          </a:solidFill>
          <a:ln w="12383">
            <a:solidFill>
              <a:srgbClr val="149C20"/>
            </a:solidFill>
            <a:prstDash val="solid"/>
          </a:ln>
        </p:spPr>
        <p:txBody>
          <a:bodyPr lIns="76200" tIns="19050" rIns="76200" bIns="19050" anchor="ctr">
            <a:normAutofit/>
          </a:bodyPr>
          <a:lstStyle/>
          <a:p>
            <a:pPr algn="ctr">
              <a:defRPr sz="1200" b="1">
                <a:solidFill>
                  <a:srgbClr val="149C20"/>
                </a:solidFill>
                <a:latin typeface="Arial"/>
                <a:ea typeface="Arial"/>
                <a:cs typeface="Arial"/>
              </a:defRPr>
            </a:pPr>
            <a:r>
              <a:rPr lang="en-GB" sz="1200" b="1" noProof="0" dirty="0">
                <a:solidFill>
                  <a:srgbClr val="149C20"/>
                </a:solidFill>
                <a:latin typeface="Arial"/>
                <a:ea typeface="Arial"/>
                <a:cs typeface="Arial"/>
              </a:rPr>
              <a:t>Fix </a:t>
            </a:r>
            <a:r>
              <a:rPr lang="en-GB" sz="1200" b="1" noProof="0" dirty="0" err="1">
                <a:solidFill>
                  <a:srgbClr val="149C20"/>
                </a:solidFill>
                <a:latin typeface="Arial"/>
                <a:ea typeface="Arial"/>
                <a:cs typeface="Arial"/>
              </a:rPr>
              <a:t>μ</a:t>
            </a:r>
            <a:endParaRPr lang="en-GB" sz="1200" b="1" noProof="0" dirty="0">
              <a:solidFill>
                <a:srgbClr val="149C20"/>
              </a:solidFill>
              <a:latin typeface="Arial"/>
              <a:ea typeface="Arial"/>
              <a:cs typeface="Arial"/>
            </a:endParaRPr>
          </a:p>
        </p:txBody>
      </p:sp>
      <p:sp>
        <p:nvSpPr>
          <p:cNvPr id="24" name="Right Arrow 23">
            <a:extLst>
              <a:ext uri="{FF2B5EF4-FFF2-40B4-BE49-F238E27FC236}">
                <a16:creationId xmlns:a16="http://schemas.microsoft.com/office/drawing/2014/main" id="{075E842B-33A1-250D-9A0E-B9899BDB310C}"/>
              </a:ext>
            </a:extLst>
          </p:cNvPr>
          <p:cNvSpPr>
            <a:spLocks noGrp="1"/>
          </p:cNvSpPr>
          <p:nvPr/>
        </p:nvSpPr>
        <p:spPr>
          <a:xfrm>
            <a:off x="7675420" y="2868758"/>
            <a:ext cx="304800" cy="209550"/>
          </a:xfrm>
          <a:prstGeom prst="rightArrow">
            <a:avLst/>
          </a:prstGeom>
          <a:solidFill>
            <a:srgbClr val="9AA8B3"/>
          </a:solidFill>
          <a:ln w="4763">
            <a:solidFill>
              <a:srgbClr val="9AA8B3"/>
            </a:solidFill>
            <a:prstDash val="solid"/>
          </a:ln>
        </p:spPr>
        <p:txBody>
          <a:bodyPr/>
          <a:lstStyle/>
          <a:p>
            <a:endParaRPr lang="en-GB" noProof="0" dirty="0"/>
          </a:p>
        </p:txBody>
      </p:sp>
      <p:sp>
        <p:nvSpPr>
          <p:cNvPr id="25" name="Rounded Rectangle 24">
            <a:extLst>
              <a:ext uri="{FF2B5EF4-FFF2-40B4-BE49-F238E27FC236}">
                <a16:creationId xmlns:a16="http://schemas.microsoft.com/office/drawing/2014/main" id="{712A37C9-EF43-F914-9504-B968FEC4731A}"/>
              </a:ext>
            </a:extLst>
          </p:cNvPr>
          <p:cNvSpPr>
            <a:spLocks noGrp="1"/>
          </p:cNvSpPr>
          <p:nvPr/>
        </p:nvSpPr>
        <p:spPr>
          <a:xfrm>
            <a:off x="8065945" y="2744933"/>
            <a:ext cx="1485900" cy="457200"/>
          </a:xfrm>
          <a:prstGeom prst="roundRect">
            <a:avLst>
              <a:gd name="adj" fmla="val 25000"/>
            </a:avLst>
          </a:prstGeom>
          <a:solidFill>
            <a:srgbClr val="EDF6FC"/>
          </a:solidFill>
          <a:ln w="12383">
            <a:solidFill>
              <a:srgbClr val="0A55C2"/>
            </a:solidFill>
            <a:prstDash val="solid"/>
          </a:ln>
        </p:spPr>
        <p:txBody>
          <a:bodyPr lIns="76200" tIns="19050" rIns="76200" bIns="19050" anchor="ctr">
            <a:normAutofit/>
          </a:bodyPr>
          <a:lstStyle/>
          <a:p>
            <a:pPr algn="ctr">
              <a:defRPr sz="1200" b="1">
                <a:solidFill>
                  <a:srgbClr val="0A55C2"/>
                </a:solidFill>
                <a:latin typeface="Arial"/>
                <a:ea typeface="Arial"/>
                <a:cs typeface="Arial"/>
              </a:defRPr>
            </a:pPr>
            <a:r>
              <a:rPr lang="en-GB" sz="1200" b="1" noProof="0" dirty="0">
                <a:solidFill>
                  <a:srgbClr val="0A55C2"/>
                </a:solidFill>
                <a:latin typeface="Arial"/>
                <a:ea typeface="Arial"/>
                <a:cs typeface="Arial"/>
              </a:rPr>
              <a:t>Maximise over </a:t>
            </a:r>
            <a:r>
              <a:rPr lang="en-GB" sz="1200" b="1" noProof="0" dirty="0" err="1">
                <a:solidFill>
                  <a:srgbClr val="0A55C2"/>
                </a:solidFill>
                <a:latin typeface="Arial"/>
                <a:ea typeface="Arial"/>
                <a:cs typeface="Arial"/>
              </a:rPr>
              <a:t>θ</a:t>
            </a:r>
            <a:endParaRPr lang="en-GB" sz="1200" b="1" noProof="0" dirty="0">
              <a:solidFill>
                <a:srgbClr val="0A55C2"/>
              </a:solidFill>
              <a:latin typeface="Arial"/>
              <a:ea typeface="Arial"/>
              <a:cs typeface="Arial"/>
            </a:endParaRPr>
          </a:p>
        </p:txBody>
      </p:sp>
      <p:sp>
        <p:nvSpPr>
          <p:cNvPr id="26" name="Right Arrow 25">
            <a:extLst>
              <a:ext uri="{FF2B5EF4-FFF2-40B4-BE49-F238E27FC236}">
                <a16:creationId xmlns:a16="http://schemas.microsoft.com/office/drawing/2014/main" id="{FBF2752A-277F-E353-6D10-F246BF72705D}"/>
              </a:ext>
            </a:extLst>
          </p:cNvPr>
          <p:cNvSpPr>
            <a:spLocks noGrp="1"/>
          </p:cNvSpPr>
          <p:nvPr/>
        </p:nvSpPr>
        <p:spPr>
          <a:xfrm>
            <a:off x="9637570" y="2868758"/>
            <a:ext cx="304800" cy="209550"/>
          </a:xfrm>
          <a:prstGeom prst="rightArrow">
            <a:avLst/>
          </a:prstGeom>
          <a:solidFill>
            <a:srgbClr val="9AA8B3"/>
          </a:solidFill>
          <a:ln w="4763">
            <a:solidFill>
              <a:srgbClr val="9AA8B3"/>
            </a:solidFill>
            <a:prstDash val="solid"/>
          </a:ln>
        </p:spPr>
        <p:txBody>
          <a:bodyPr/>
          <a:lstStyle/>
          <a:p>
            <a:endParaRPr lang="en-GB" noProof="0" dirty="0"/>
          </a:p>
        </p:txBody>
      </p:sp>
      <p:sp>
        <p:nvSpPr>
          <p:cNvPr id="27" name="Rounded Rectangle 26">
            <a:extLst>
              <a:ext uri="{FF2B5EF4-FFF2-40B4-BE49-F238E27FC236}">
                <a16:creationId xmlns:a16="http://schemas.microsoft.com/office/drawing/2014/main" id="{22191B05-EC6A-EF35-8888-C09E19804B70}"/>
              </a:ext>
            </a:extLst>
          </p:cNvPr>
          <p:cNvSpPr>
            <a:spLocks noGrp="1"/>
          </p:cNvSpPr>
          <p:nvPr/>
        </p:nvSpPr>
        <p:spPr>
          <a:xfrm>
            <a:off x="10028095" y="2744933"/>
            <a:ext cx="1200150" cy="457200"/>
          </a:xfrm>
          <a:prstGeom prst="roundRect">
            <a:avLst>
              <a:gd name="adj" fmla="val 25000"/>
            </a:avLst>
          </a:prstGeom>
          <a:solidFill>
            <a:srgbClr val="FFFFFF"/>
          </a:solidFill>
          <a:ln w="12383">
            <a:solidFill>
              <a:srgbClr val="183B56"/>
            </a:solidFill>
            <a:prstDash val="solid"/>
          </a:ln>
        </p:spPr>
        <p:txBody>
          <a:bodyPr lIns="76200" tIns="19050" rIns="76200" bIns="19050" anchor="ctr">
            <a:normAutofit/>
          </a:bodyPr>
          <a:lstStyle/>
          <a:p>
            <a:pPr algn="ctr">
              <a:defRPr sz="1200" b="1">
                <a:solidFill>
                  <a:srgbClr val="183B56"/>
                </a:solidFill>
                <a:latin typeface="Arial"/>
                <a:ea typeface="Arial"/>
                <a:cs typeface="Arial"/>
              </a:defRPr>
            </a:pPr>
            <a:r>
              <a:rPr lang="en-GB" sz="1200" b="1" noProof="0" dirty="0">
                <a:solidFill>
                  <a:srgbClr val="183B56"/>
                </a:solidFill>
                <a:latin typeface="Arial"/>
                <a:ea typeface="Arial"/>
                <a:cs typeface="Arial"/>
              </a:rPr>
              <a:t>Lₚ(</a:t>
            </a:r>
            <a:r>
              <a:rPr lang="en-GB" sz="1200" b="1" noProof="0" dirty="0" err="1">
                <a:solidFill>
                  <a:srgbClr val="183B56"/>
                </a:solidFill>
                <a:latin typeface="Arial"/>
                <a:ea typeface="Arial"/>
                <a:cs typeface="Arial"/>
              </a:rPr>
              <a:t>μ</a:t>
            </a:r>
            <a:r>
              <a:rPr lang="en-GB" sz="1200" b="1" noProof="0" dirty="0">
                <a:solidFill>
                  <a:srgbClr val="183B56"/>
                </a:solidFill>
                <a:latin typeface="Arial"/>
                <a:ea typeface="Arial"/>
                <a:cs typeface="Arial"/>
              </a:rPr>
              <a:t>)</a:t>
            </a:r>
          </a:p>
        </p:txBody>
      </p:sp>
      <p:sp>
        <p:nvSpPr>
          <p:cNvPr id="30" name="Rectangle 29">
            <a:extLst>
              <a:ext uri="{FF2B5EF4-FFF2-40B4-BE49-F238E27FC236}">
                <a16:creationId xmlns:a16="http://schemas.microsoft.com/office/drawing/2014/main" id="{4F0C48C0-A864-5C65-9CA9-A3279AFC076A}"/>
              </a:ext>
            </a:extLst>
          </p:cNvPr>
          <p:cNvSpPr>
            <a:spLocks noGrp="1"/>
          </p:cNvSpPr>
          <p:nvPr/>
        </p:nvSpPr>
        <p:spPr>
          <a:xfrm>
            <a:off x="6549740" y="4249883"/>
            <a:ext cx="4743450" cy="228600"/>
          </a:xfrm>
          <a:prstGeom prst="rect">
            <a:avLst/>
          </a:prstGeom>
          <a:noFill/>
          <a:ln w="0">
            <a:noFill/>
            <a:prstDash val="solid"/>
          </a:ln>
        </p:spPr>
        <p:txBody>
          <a:bodyPr wrap="square" lIns="0" tIns="0" rIns="0" bIns="0" anchor="ctr">
            <a:normAutofit/>
          </a:bodyPr>
          <a:lstStyle/>
          <a:p>
            <a:pPr algn="ctr">
              <a:defRPr sz="1125" b="0" i="0">
                <a:solidFill>
                  <a:srgbClr val="59636E"/>
                </a:solidFill>
                <a:latin typeface="Arial"/>
                <a:ea typeface="Arial"/>
                <a:cs typeface="Arial"/>
              </a:defRPr>
            </a:pPr>
            <a:r>
              <a:rPr lang="en-GB" sz="1200" noProof="0" dirty="0" err="1">
                <a:solidFill>
                  <a:schemeClr val="tx1">
                    <a:lumMod val="75000"/>
                    <a:lumOff val="25000"/>
                  </a:schemeClr>
                </a:solidFill>
                <a:latin typeface="Cambria" panose="02040503050406030204" pitchFamily="18" charset="0"/>
                <a:ea typeface="Cambria Math"/>
                <a:cs typeface="Cambria Math"/>
              </a:rPr>
              <a:t>θ</a:t>
            </a:r>
            <a:r>
              <a:rPr lang="en-GB" sz="1200" noProof="0" dirty="0">
                <a:solidFill>
                  <a:schemeClr val="tx1">
                    <a:lumMod val="75000"/>
                    <a:lumOff val="25000"/>
                  </a:schemeClr>
                </a:solidFill>
                <a:latin typeface="Cambria" panose="02040503050406030204" pitchFamily="18" charset="0"/>
                <a:ea typeface="Cambria Math"/>
                <a:cs typeface="Cambria Math"/>
              </a:rPr>
              <a:t>̂</a:t>
            </a:r>
            <a:r>
              <a:rPr lang="en-GB" sz="1200" b="0" i="0" noProof="0" dirty="0">
                <a:solidFill>
                  <a:schemeClr val="tx1">
                    <a:lumMod val="75000"/>
                    <a:lumOff val="25000"/>
                  </a:schemeClr>
                </a:solidFill>
                <a:latin typeface="Helvetica" pitchFamily="2" charset="0"/>
                <a:ea typeface="Arial"/>
                <a:cs typeface="Arial"/>
              </a:rPr>
              <a:t>(</a:t>
            </a:r>
            <a:r>
              <a:rPr lang="en-GB" sz="1200" b="0" i="0" noProof="0" dirty="0" err="1">
                <a:solidFill>
                  <a:schemeClr val="tx1">
                    <a:lumMod val="75000"/>
                    <a:lumOff val="25000"/>
                  </a:schemeClr>
                </a:solidFill>
                <a:latin typeface="Helvetica" pitchFamily="2" charset="0"/>
                <a:ea typeface="Arial"/>
                <a:cs typeface="Arial"/>
              </a:rPr>
              <a:t>μ</a:t>
            </a:r>
            <a:r>
              <a:rPr lang="en-GB" sz="1200" b="0" i="0" noProof="0" dirty="0">
                <a:solidFill>
                  <a:schemeClr val="tx1">
                    <a:lumMod val="75000"/>
                    <a:lumOff val="25000"/>
                  </a:schemeClr>
                </a:solidFill>
                <a:latin typeface="Helvetica" pitchFamily="2" charset="0"/>
                <a:ea typeface="Arial"/>
                <a:cs typeface="Arial"/>
              </a:rPr>
              <a:t>): conditional best fit   |   (</a:t>
            </a:r>
            <a:r>
              <a:rPr lang="en-GB" sz="1200" noProof="0" dirty="0" err="1">
                <a:solidFill>
                  <a:schemeClr val="tx1">
                    <a:lumMod val="75000"/>
                    <a:lumOff val="25000"/>
                  </a:schemeClr>
                </a:solidFill>
                <a:latin typeface="Helvetica" pitchFamily="2" charset="0"/>
                <a:ea typeface="Cambria Math"/>
                <a:cs typeface="Cambria Math"/>
              </a:rPr>
              <a:t>μ</a:t>
            </a:r>
            <a:r>
              <a:rPr lang="en-GB" sz="1200" noProof="0" dirty="0">
                <a:solidFill>
                  <a:schemeClr val="tx1">
                    <a:lumMod val="75000"/>
                    <a:lumOff val="25000"/>
                  </a:schemeClr>
                </a:solidFill>
                <a:latin typeface="Helvetica" pitchFamily="2" charset="0"/>
                <a:ea typeface="Cambria Math"/>
                <a:cs typeface="Cambria Math"/>
              </a:rPr>
              <a:t>̂</a:t>
            </a:r>
            <a:r>
              <a:rPr lang="en-GB" sz="1200" b="0" i="0" noProof="0" dirty="0">
                <a:solidFill>
                  <a:schemeClr val="tx1">
                    <a:lumMod val="75000"/>
                    <a:lumOff val="25000"/>
                  </a:schemeClr>
                </a:solidFill>
                <a:latin typeface="Helvetica" pitchFamily="2" charset="0"/>
                <a:ea typeface="Arial"/>
                <a:cs typeface="Arial"/>
              </a:rPr>
              <a:t>, </a:t>
            </a:r>
            <a:r>
              <a:rPr lang="en-GB" sz="1200" noProof="0" dirty="0" err="1">
                <a:solidFill>
                  <a:schemeClr val="tx1">
                    <a:lumMod val="75000"/>
                    <a:lumOff val="25000"/>
                  </a:schemeClr>
                </a:solidFill>
                <a:latin typeface="Cambria" panose="02040503050406030204" pitchFamily="18" charset="0"/>
                <a:ea typeface="Cambria Math"/>
                <a:cs typeface="Cambria Math"/>
              </a:rPr>
              <a:t>θ</a:t>
            </a:r>
            <a:r>
              <a:rPr lang="en-GB" sz="1200" noProof="0" dirty="0">
                <a:solidFill>
                  <a:schemeClr val="tx1">
                    <a:lumMod val="75000"/>
                    <a:lumOff val="25000"/>
                  </a:schemeClr>
                </a:solidFill>
                <a:latin typeface="Cambria" panose="02040503050406030204" pitchFamily="18" charset="0"/>
                <a:ea typeface="Cambria Math"/>
                <a:cs typeface="Cambria Math"/>
              </a:rPr>
              <a:t>̂</a:t>
            </a:r>
            <a:r>
              <a:rPr lang="en-GB" sz="1200" b="0" i="0" noProof="0" dirty="0">
                <a:solidFill>
                  <a:schemeClr val="tx1">
                    <a:lumMod val="75000"/>
                    <a:lumOff val="25000"/>
                  </a:schemeClr>
                </a:solidFill>
                <a:latin typeface="Helvetica" pitchFamily="2" charset="0"/>
                <a:ea typeface="Arial"/>
                <a:cs typeface="Arial"/>
              </a:rPr>
              <a:t>): global best fit   |   </a:t>
            </a:r>
            <a:r>
              <a:rPr lang="en-GB" sz="1200" noProof="0" dirty="0">
                <a:solidFill>
                  <a:schemeClr val="tx1">
                    <a:lumMod val="75000"/>
                    <a:lumOff val="25000"/>
                  </a:schemeClr>
                </a:solidFill>
                <a:latin typeface="Cambria Math"/>
                <a:ea typeface="Cambria Math"/>
                <a:cs typeface="Cambria Math"/>
              </a:rPr>
              <a:t>q(</a:t>
            </a:r>
            <a:r>
              <a:rPr lang="en-GB" sz="1200" noProof="0" dirty="0" err="1">
                <a:solidFill>
                  <a:schemeClr val="tx1">
                    <a:lumMod val="75000"/>
                    <a:lumOff val="25000"/>
                  </a:schemeClr>
                </a:solidFill>
                <a:latin typeface="Cambria Math"/>
                <a:ea typeface="Cambria Math"/>
                <a:cs typeface="Cambria Math"/>
              </a:rPr>
              <a:t>μ</a:t>
            </a:r>
            <a:r>
              <a:rPr lang="en-GB" sz="1200" noProof="0" dirty="0">
                <a:solidFill>
                  <a:schemeClr val="tx1">
                    <a:lumMod val="75000"/>
                    <a:lumOff val="25000"/>
                  </a:schemeClr>
                </a:solidFill>
                <a:latin typeface="Cambria Math"/>
                <a:ea typeface="Cambria Math"/>
                <a:cs typeface="Cambria Math"/>
              </a:rPr>
              <a:t>): </a:t>
            </a:r>
            <a:r>
              <a:rPr lang="en-GB" sz="1200" noProof="0" dirty="0">
                <a:solidFill>
                  <a:schemeClr val="tx1">
                    <a:lumMod val="75000"/>
                    <a:lumOff val="25000"/>
                  </a:schemeClr>
                </a:solidFill>
                <a:latin typeface="Helvetica" pitchFamily="2" charset="0"/>
                <a:ea typeface="Cambria Math"/>
                <a:cs typeface="Cambria Math"/>
              </a:rPr>
              <a:t>test statistic</a:t>
            </a:r>
            <a:r>
              <a:rPr lang="en-GB" sz="1200" b="0" i="0" noProof="0" dirty="0">
                <a:solidFill>
                  <a:schemeClr val="tx1">
                    <a:lumMod val="75000"/>
                    <a:lumOff val="25000"/>
                  </a:schemeClr>
                </a:solidFill>
                <a:latin typeface="Helvetica" pitchFamily="2" charset="0"/>
                <a:ea typeface="Arial"/>
                <a:cs typeface="Arial"/>
              </a:rPr>
              <a:t> </a:t>
            </a:r>
          </a:p>
        </p:txBody>
      </p:sp>
      <p:sp>
        <p:nvSpPr>
          <p:cNvPr id="31" name="Rounded Rectangle 30">
            <a:extLst>
              <a:ext uri="{FF2B5EF4-FFF2-40B4-BE49-F238E27FC236}">
                <a16:creationId xmlns:a16="http://schemas.microsoft.com/office/drawing/2014/main" id="{557DD1DD-74B0-4F7F-E4BA-A47026E633DE}"/>
              </a:ext>
            </a:extLst>
          </p:cNvPr>
          <p:cNvSpPr>
            <a:spLocks noGrp="1"/>
          </p:cNvSpPr>
          <p:nvPr/>
        </p:nvSpPr>
        <p:spPr>
          <a:xfrm>
            <a:off x="722170" y="4752976"/>
            <a:ext cx="10858500" cy="1341752"/>
          </a:xfrm>
          <a:prstGeom prst="roundRect">
            <a:avLst>
              <a:gd name="adj" fmla="val 8917"/>
            </a:avLst>
          </a:prstGeom>
          <a:solidFill>
            <a:srgbClr val="FFFFFF"/>
          </a:solidFill>
          <a:ln w="11430">
            <a:solidFill>
              <a:srgbClr val="D9E0E6"/>
            </a:solidFill>
            <a:prstDash val="solid"/>
          </a:ln>
        </p:spPr>
        <p:txBody>
          <a:bodyPr/>
          <a:lstStyle/>
          <a:p>
            <a:endParaRPr lang="en-GB" noProof="0" dirty="0"/>
          </a:p>
        </p:txBody>
      </p:sp>
      <p:sp>
        <p:nvSpPr>
          <p:cNvPr id="32" name="Rectangle 31">
            <a:extLst>
              <a:ext uri="{FF2B5EF4-FFF2-40B4-BE49-F238E27FC236}">
                <a16:creationId xmlns:a16="http://schemas.microsoft.com/office/drawing/2014/main" id="{FE8B9FBC-CFDC-A417-00FC-F2DE52E2946D}"/>
              </a:ext>
            </a:extLst>
          </p:cNvPr>
          <p:cNvSpPr>
            <a:spLocks noGrp="1"/>
          </p:cNvSpPr>
          <p:nvPr/>
        </p:nvSpPr>
        <p:spPr>
          <a:xfrm>
            <a:off x="922195" y="4886325"/>
            <a:ext cx="10382250" cy="285750"/>
          </a:xfrm>
          <a:prstGeom prst="rect">
            <a:avLst/>
          </a:prstGeom>
          <a:noFill/>
          <a:ln w="0">
            <a:noFill/>
            <a:prstDash val="solid"/>
          </a:ln>
        </p:spPr>
        <p:txBody>
          <a:bodyPr wrap="square" lIns="0" tIns="0" rIns="0" bIns="0" anchor="ctr">
            <a:normAutofit/>
          </a:bodyPr>
          <a:lstStyle/>
          <a:p>
            <a:pPr algn="l">
              <a:defRPr sz="1575" b="1" i="0">
                <a:solidFill>
                  <a:srgbClr val="183B56"/>
                </a:solidFill>
                <a:latin typeface="Arial"/>
                <a:ea typeface="Arial"/>
                <a:cs typeface="Arial"/>
              </a:defRPr>
            </a:pPr>
            <a:r>
              <a:rPr lang="en-GB" sz="1600" b="1" i="0" noProof="0" dirty="0">
                <a:solidFill>
                  <a:srgbClr val="183B56"/>
                </a:solidFill>
                <a:latin typeface="Helvetica" pitchFamily="2" charset="0"/>
                <a:ea typeface="Arial"/>
                <a:cs typeface="Arial"/>
              </a:rPr>
              <a:t>In a realistic LHC analysis</a:t>
            </a:r>
          </a:p>
        </p:txBody>
      </p:sp>
      <p:sp>
        <p:nvSpPr>
          <p:cNvPr id="33" name="Rectangle 32">
            <a:extLst>
              <a:ext uri="{FF2B5EF4-FFF2-40B4-BE49-F238E27FC236}">
                <a16:creationId xmlns:a16="http://schemas.microsoft.com/office/drawing/2014/main" id="{1262D1DE-8F39-EFAB-0C61-5ADF8366FD78}"/>
              </a:ext>
            </a:extLst>
          </p:cNvPr>
          <p:cNvSpPr>
            <a:spLocks noGrp="1"/>
          </p:cNvSpPr>
          <p:nvPr/>
        </p:nvSpPr>
        <p:spPr>
          <a:xfrm>
            <a:off x="931720" y="5267325"/>
            <a:ext cx="47625" cy="666750"/>
          </a:xfrm>
          <a:prstGeom prst="rect">
            <a:avLst/>
          </a:prstGeom>
          <a:solidFill>
            <a:srgbClr val="1383C5"/>
          </a:solidFill>
          <a:ln w="0">
            <a:solidFill>
              <a:srgbClr val="1383C5"/>
            </a:solidFill>
            <a:prstDash val="solid"/>
          </a:ln>
        </p:spPr>
        <p:txBody>
          <a:bodyPr/>
          <a:lstStyle/>
          <a:p>
            <a:endParaRPr lang="en-GB" noProof="0" dirty="0"/>
          </a:p>
        </p:txBody>
      </p:sp>
      <p:sp>
        <p:nvSpPr>
          <p:cNvPr id="34" name="Rectangle 33">
            <a:extLst>
              <a:ext uri="{FF2B5EF4-FFF2-40B4-BE49-F238E27FC236}">
                <a16:creationId xmlns:a16="http://schemas.microsoft.com/office/drawing/2014/main" id="{B72E7852-2F0A-DCD4-30DA-3753A8EE224C}"/>
              </a:ext>
            </a:extLst>
          </p:cNvPr>
          <p:cNvSpPr>
            <a:spLocks noGrp="1"/>
          </p:cNvSpPr>
          <p:nvPr/>
        </p:nvSpPr>
        <p:spPr>
          <a:xfrm>
            <a:off x="1074595" y="5229225"/>
            <a:ext cx="3000375" cy="257175"/>
          </a:xfrm>
          <a:prstGeom prst="rect">
            <a:avLst/>
          </a:prstGeom>
          <a:noFill/>
          <a:ln w="0">
            <a:noFill/>
            <a:prstDash val="solid"/>
          </a:ln>
        </p:spPr>
        <p:txBody>
          <a:bodyPr wrap="square" lIns="0" tIns="0" rIns="0" bIns="0" anchor="ctr">
            <a:normAutofit/>
          </a:bodyPr>
          <a:lstStyle/>
          <a:p>
            <a:pPr algn="l">
              <a:defRPr sz="1350" b="1" i="0">
                <a:solidFill>
                  <a:srgbClr val="1383C5"/>
                </a:solidFill>
                <a:latin typeface="Arial"/>
                <a:ea typeface="Arial"/>
                <a:cs typeface="Arial"/>
              </a:defRPr>
            </a:pPr>
            <a:r>
              <a:rPr lang="en-GB" sz="1400" b="1" i="0" noProof="0" dirty="0">
                <a:solidFill>
                  <a:srgbClr val="1383C5"/>
                </a:solidFill>
                <a:latin typeface="Helvetica" pitchFamily="2" charset="0"/>
                <a:ea typeface="Arial"/>
                <a:cs typeface="Arial"/>
              </a:rPr>
              <a:t>Combined model</a:t>
            </a:r>
          </a:p>
        </p:txBody>
      </p:sp>
      <p:sp>
        <p:nvSpPr>
          <p:cNvPr id="35" name="Rectangle 34">
            <a:extLst>
              <a:ext uri="{FF2B5EF4-FFF2-40B4-BE49-F238E27FC236}">
                <a16:creationId xmlns:a16="http://schemas.microsoft.com/office/drawing/2014/main" id="{12C3D2E5-8434-C093-9CF8-6F4780461934}"/>
              </a:ext>
            </a:extLst>
          </p:cNvPr>
          <p:cNvSpPr>
            <a:spLocks noGrp="1"/>
          </p:cNvSpPr>
          <p:nvPr/>
        </p:nvSpPr>
        <p:spPr>
          <a:xfrm>
            <a:off x="1074595" y="5505450"/>
            <a:ext cx="2971800" cy="476250"/>
          </a:xfrm>
          <a:prstGeom prst="rect">
            <a:avLst/>
          </a:prstGeom>
          <a:noFill/>
          <a:ln w="0">
            <a:noFill/>
            <a:prstDash val="solid"/>
          </a:ln>
        </p:spPr>
        <p:txBody>
          <a:bodyPr wrap="square" lIns="0" tIns="0" rIns="0" bIns="0" anchor="t">
            <a:normAutofit/>
          </a:bodyPr>
          <a:lstStyle/>
          <a:p>
            <a:pPr algn="l">
              <a:defRPr sz="1200" b="0" i="0">
                <a:solidFill>
                  <a:srgbClr val="111111"/>
                </a:solidFill>
                <a:latin typeface="Arial"/>
                <a:ea typeface="Arial"/>
                <a:cs typeface="Arial"/>
              </a:defRPr>
            </a:pPr>
            <a:r>
              <a:rPr lang="en-GB" sz="1200" b="0" i="0" noProof="0" dirty="0">
                <a:solidFill>
                  <a:srgbClr val="111111"/>
                </a:solidFill>
                <a:latin typeface="Helvetica" pitchFamily="2" charset="0"/>
                <a:ea typeface="Arial"/>
                <a:cs typeface="Arial"/>
              </a:rPr>
              <a:t>Product over bins, regions, channels, categories and processes</a:t>
            </a:r>
          </a:p>
        </p:txBody>
      </p:sp>
      <p:sp>
        <p:nvSpPr>
          <p:cNvPr id="37" name="Rectangle 36">
            <a:extLst>
              <a:ext uri="{FF2B5EF4-FFF2-40B4-BE49-F238E27FC236}">
                <a16:creationId xmlns:a16="http://schemas.microsoft.com/office/drawing/2014/main" id="{81ABF542-DCFA-514A-83F8-2804B5947EFB}"/>
              </a:ext>
            </a:extLst>
          </p:cNvPr>
          <p:cNvSpPr>
            <a:spLocks noGrp="1"/>
          </p:cNvSpPr>
          <p:nvPr/>
        </p:nvSpPr>
        <p:spPr>
          <a:xfrm>
            <a:off x="4417870" y="5267325"/>
            <a:ext cx="47625" cy="666750"/>
          </a:xfrm>
          <a:prstGeom prst="rect">
            <a:avLst/>
          </a:prstGeom>
          <a:solidFill>
            <a:srgbClr val="E31A1C"/>
          </a:solidFill>
          <a:ln w="0">
            <a:solidFill>
              <a:srgbClr val="E31A1C"/>
            </a:solidFill>
            <a:prstDash val="solid"/>
          </a:ln>
        </p:spPr>
        <p:txBody>
          <a:bodyPr/>
          <a:lstStyle/>
          <a:p>
            <a:endParaRPr lang="en-GB" noProof="0" dirty="0"/>
          </a:p>
        </p:txBody>
      </p:sp>
      <p:sp>
        <p:nvSpPr>
          <p:cNvPr id="38" name="Rectangle 37">
            <a:extLst>
              <a:ext uri="{FF2B5EF4-FFF2-40B4-BE49-F238E27FC236}">
                <a16:creationId xmlns:a16="http://schemas.microsoft.com/office/drawing/2014/main" id="{F764EFEC-D8FA-6B8F-67AF-D65E85D9EB66}"/>
              </a:ext>
            </a:extLst>
          </p:cNvPr>
          <p:cNvSpPr>
            <a:spLocks noGrp="1"/>
          </p:cNvSpPr>
          <p:nvPr/>
        </p:nvSpPr>
        <p:spPr>
          <a:xfrm>
            <a:off x="4560745" y="5229225"/>
            <a:ext cx="3048000" cy="257175"/>
          </a:xfrm>
          <a:prstGeom prst="rect">
            <a:avLst/>
          </a:prstGeom>
          <a:noFill/>
          <a:ln w="0">
            <a:noFill/>
            <a:prstDash val="solid"/>
          </a:ln>
        </p:spPr>
        <p:txBody>
          <a:bodyPr wrap="square" lIns="0" tIns="0" rIns="0" bIns="0" anchor="ctr">
            <a:normAutofit/>
          </a:bodyPr>
          <a:lstStyle/>
          <a:p>
            <a:pPr algn="l">
              <a:defRPr sz="1350" b="1" i="0">
                <a:solidFill>
                  <a:srgbClr val="E31A1C"/>
                </a:solidFill>
                <a:latin typeface="Arial"/>
                <a:ea typeface="Arial"/>
                <a:cs typeface="Arial"/>
              </a:defRPr>
            </a:pPr>
            <a:r>
              <a:rPr lang="en-GB" sz="1400" b="1" i="0" noProof="0" dirty="0">
                <a:solidFill>
                  <a:srgbClr val="E31A1C"/>
                </a:solidFill>
                <a:latin typeface="Helvetica" pitchFamily="2" charset="0"/>
                <a:ea typeface="Arial"/>
                <a:cs typeface="Arial"/>
              </a:rPr>
              <a:t>Control regions</a:t>
            </a:r>
          </a:p>
        </p:txBody>
      </p:sp>
      <p:sp>
        <p:nvSpPr>
          <p:cNvPr id="39" name="Rectangle 38">
            <a:extLst>
              <a:ext uri="{FF2B5EF4-FFF2-40B4-BE49-F238E27FC236}">
                <a16:creationId xmlns:a16="http://schemas.microsoft.com/office/drawing/2014/main" id="{81CA2563-7DC9-7F02-25DD-22CABA262196}"/>
              </a:ext>
            </a:extLst>
          </p:cNvPr>
          <p:cNvSpPr>
            <a:spLocks noGrp="1"/>
          </p:cNvSpPr>
          <p:nvPr/>
        </p:nvSpPr>
        <p:spPr>
          <a:xfrm>
            <a:off x="4560745" y="5505450"/>
            <a:ext cx="3019425" cy="476250"/>
          </a:xfrm>
          <a:prstGeom prst="rect">
            <a:avLst/>
          </a:prstGeom>
          <a:noFill/>
          <a:ln w="0">
            <a:noFill/>
            <a:prstDash val="solid"/>
          </a:ln>
        </p:spPr>
        <p:txBody>
          <a:bodyPr wrap="square" lIns="0" tIns="0" rIns="0" bIns="0" anchor="t">
            <a:normAutofit/>
          </a:bodyPr>
          <a:lstStyle/>
          <a:p>
            <a:pPr algn="l">
              <a:defRPr sz="1200" b="0" i="0">
                <a:solidFill>
                  <a:srgbClr val="111111"/>
                </a:solidFill>
                <a:latin typeface="Arial"/>
                <a:ea typeface="Arial"/>
                <a:cs typeface="Arial"/>
              </a:defRPr>
            </a:pPr>
            <a:r>
              <a:rPr lang="en-GB" sz="1200" b="0" i="0" noProof="0" dirty="0">
                <a:solidFill>
                  <a:srgbClr val="111111"/>
                </a:solidFill>
                <a:latin typeface="Helvetica" pitchFamily="2" charset="0"/>
                <a:ea typeface="Arial"/>
                <a:cs typeface="Arial"/>
              </a:rPr>
              <a:t>Constrain background yields and nuisance parameters directly from data</a:t>
            </a:r>
          </a:p>
        </p:txBody>
      </p:sp>
      <p:sp>
        <p:nvSpPr>
          <p:cNvPr id="40" name="Rectangle 39">
            <a:extLst>
              <a:ext uri="{FF2B5EF4-FFF2-40B4-BE49-F238E27FC236}">
                <a16:creationId xmlns:a16="http://schemas.microsoft.com/office/drawing/2014/main" id="{34A44E28-F484-3286-B689-61E80CC21229}"/>
              </a:ext>
            </a:extLst>
          </p:cNvPr>
          <p:cNvSpPr>
            <a:spLocks noGrp="1"/>
          </p:cNvSpPr>
          <p:nvPr/>
        </p:nvSpPr>
        <p:spPr>
          <a:xfrm>
            <a:off x="7932595" y="5267325"/>
            <a:ext cx="47625" cy="666750"/>
          </a:xfrm>
          <a:prstGeom prst="rect">
            <a:avLst/>
          </a:prstGeom>
          <a:solidFill>
            <a:srgbClr val="0A55C2"/>
          </a:solidFill>
          <a:ln w="0">
            <a:solidFill>
              <a:srgbClr val="0A55C2"/>
            </a:solidFill>
            <a:prstDash val="solid"/>
          </a:ln>
        </p:spPr>
        <p:txBody>
          <a:bodyPr/>
          <a:lstStyle/>
          <a:p>
            <a:endParaRPr lang="en-GB" noProof="0" dirty="0"/>
          </a:p>
        </p:txBody>
      </p:sp>
      <p:sp>
        <p:nvSpPr>
          <p:cNvPr id="41" name="Rectangle 40">
            <a:extLst>
              <a:ext uri="{FF2B5EF4-FFF2-40B4-BE49-F238E27FC236}">
                <a16:creationId xmlns:a16="http://schemas.microsoft.com/office/drawing/2014/main" id="{4648AE83-9539-9532-5C85-6483ACA02455}"/>
              </a:ext>
            </a:extLst>
          </p:cNvPr>
          <p:cNvSpPr>
            <a:spLocks noGrp="1"/>
          </p:cNvSpPr>
          <p:nvPr/>
        </p:nvSpPr>
        <p:spPr>
          <a:xfrm>
            <a:off x="8075470" y="5229225"/>
            <a:ext cx="3143250" cy="257175"/>
          </a:xfrm>
          <a:prstGeom prst="rect">
            <a:avLst/>
          </a:prstGeom>
          <a:noFill/>
          <a:ln w="0">
            <a:noFill/>
            <a:prstDash val="solid"/>
          </a:ln>
        </p:spPr>
        <p:txBody>
          <a:bodyPr wrap="square" lIns="0" tIns="0" rIns="0" bIns="0" anchor="ctr">
            <a:normAutofit/>
          </a:bodyPr>
          <a:lstStyle/>
          <a:p>
            <a:pPr algn="l">
              <a:defRPr sz="1350" b="1" i="0">
                <a:solidFill>
                  <a:srgbClr val="0A55C2"/>
                </a:solidFill>
                <a:latin typeface="Arial"/>
                <a:ea typeface="Arial"/>
                <a:cs typeface="Arial"/>
              </a:defRPr>
            </a:pPr>
            <a:r>
              <a:rPr lang="en-GB" sz="1400" b="1" i="0" noProof="0" dirty="0">
                <a:solidFill>
                  <a:srgbClr val="0A55C2"/>
                </a:solidFill>
                <a:latin typeface="Helvetica" pitchFamily="2" charset="0"/>
                <a:ea typeface="Arial"/>
                <a:cs typeface="Arial"/>
              </a:rPr>
              <a:t>Correlations</a:t>
            </a:r>
          </a:p>
        </p:txBody>
      </p:sp>
      <p:sp>
        <p:nvSpPr>
          <p:cNvPr id="42" name="Rectangle 41">
            <a:extLst>
              <a:ext uri="{FF2B5EF4-FFF2-40B4-BE49-F238E27FC236}">
                <a16:creationId xmlns:a16="http://schemas.microsoft.com/office/drawing/2014/main" id="{1CF7E403-E95E-BF88-8635-59633FDD3AB0}"/>
              </a:ext>
            </a:extLst>
          </p:cNvPr>
          <p:cNvSpPr>
            <a:spLocks noGrp="1"/>
          </p:cNvSpPr>
          <p:nvPr/>
        </p:nvSpPr>
        <p:spPr>
          <a:xfrm>
            <a:off x="8075470" y="5505450"/>
            <a:ext cx="3114675" cy="476250"/>
          </a:xfrm>
          <a:prstGeom prst="rect">
            <a:avLst/>
          </a:prstGeom>
          <a:noFill/>
          <a:ln w="0">
            <a:noFill/>
            <a:prstDash val="solid"/>
          </a:ln>
        </p:spPr>
        <p:txBody>
          <a:bodyPr wrap="square" lIns="0" tIns="0" rIns="0" bIns="0" anchor="t">
            <a:normAutofit/>
          </a:bodyPr>
          <a:lstStyle/>
          <a:p>
            <a:pPr algn="l">
              <a:defRPr sz="1200" b="0" i="0">
                <a:solidFill>
                  <a:srgbClr val="111111"/>
                </a:solidFill>
                <a:latin typeface="Arial"/>
                <a:ea typeface="Arial"/>
                <a:cs typeface="Arial"/>
              </a:defRPr>
            </a:pPr>
            <a:r>
              <a:rPr lang="en-GB" sz="1200" b="0" i="0" noProof="0" dirty="0">
                <a:solidFill>
                  <a:srgbClr val="111111"/>
                </a:solidFill>
                <a:latin typeface="Helvetica" pitchFamily="2" charset="0"/>
                <a:ea typeface="Arial"/>
                <a:cs typeface="Arial"/>
              </a:rPr>
              <a:t>Shared nuisance parameters propagate systematic effects across the fit</a:t>
            </a:r>
          </a:p>
        </p:txBody>
      </p:sp>
      <p:sp>
        <p:nvSpPr>
          <p:cNvPr id="43" name="Rectangle 42">
            <a:extLst>
              <a:ext uri="{FF2B5EF4-FFF2-40B4-BE49-F238E27FC236}">
                <a16:creationId xmlns:a16="http://schemas.microsoft.com/office/drawing/2014/main" id="{B3FC341B-7CC5-4AD5-2B93-14C570F7D624}"/>
              </a:ext>
            </a:extLst>
          </p:cNvPr>
          <p:cNvSpPr>
            <a:spLocks noGrp="1"/>
          </p:cNvSpPr>
          <p:nvPr/>
        </p:nvSpPr>
        <p:spPr>
          <a:xfrm>
            <a:off x="722170" y="6327703"/>
            <a:ext cx="10858500" cy="228600"/>
          </a:xfrm>
          <a:prstGeom prst="rect">
            <a:avLst/>
          </a:prstGeom>
          <a:noFill/>
          <a:ln w="0">
            <a:noFill/>
            <a:prstDash val="solid"/>
          </a:ln>
        </p:spPr>
        <p:txBody>
          <a:bodyPr wrap="square" lIns="0" tIns="0" rIns="0" bIns="0" anchor="ctr">
            <a:normAutofit/>
          </a:bodyPr>
          <a:lstStyle/>
          <a:p>
            <a:pPr>
              <a:defRPr sz="1200" b="1" i="0">
                <a:solidFill>
                  <a:srgbClr val="183B56"/>
                </a:solidFill>
                <a:latin typeface="Arial"/>
                <a:ea typeface="Arial"/>
                <a:cs typeface="Arial"/>
              </a:defRPr>
            </a:pPr>
            <a:r>
              <a:rPr lang="en-GB" sz="1400" b="1" i="0" noProof="0" dirty="0">
                <a:solidFill>
                  <a:srgbClr val="183B56"/>
                </a:solidFill>
                <a:latin typeface="Helvetica" pitchFamily="2" charset="0"/>
                <a:ea typeface="Arial"/>
                <a:cs typeface="Arial"/>
              </a:rPr>
              <a:t>The profile-likelihood ratio provides confidence intervals, significances and upper limits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8DFBFB6-ADE9-F25C-5479-06BEF8D99940}"/>
                  </a:ext>
                </a:extLst>
              </p:cNvPr>
              <p:cNvSpPr txBox="1"/>
              <p:nvPr/>
            </p:nvSpPr>
            <p:spPr>
              <a:xfrm>
                <a:off x="6327254" y="3753047"/>
                <a:ext cx="5207259" cy="381066"/>
              </a:xfrm>
              <a:prstGeom prst="rect">
                <a:avLst/>
              </a:prstGeom>
              <a:noFill/>
            </p:spPr>
            <p:txBody>
              <a:bodyPr wrap="none" rtlCol="0">
                <a:spAutoFit/>
              </a:bodyPr>
              <a:lstStyle/>
              <a:p>
                <a:pPr>
                  <a:spcBef>
                    <a:spcPts val="3000"/>
                  </a:spcBef>
                </a:pPr>
                <a14:m>
                  <m:oMathPara xmlns:m="http://schemas.openxmlformats.org/officeDocument/2006/math">
                    <m:oMath>
                      <m:r>
                        <a:rPr lang="en-GB" i="1" noProof="0" smtClean="0">
                          <a:solidFill>
                            <a:srgbClr val="111111"/>
                          </a:solidFill>
                          <a:latin typeface="Cambria Math" panose="02040503050406030204" pitchFamily="18" charset="0"/>
                          <a:ea typeface="Cambria Math"/>
                          <a:cs typeface="Cambria Math"/>
                        </a:rPr>
                        <m:t>𝜆</m:t>
                      </m:r>
                      <m:d>
                        <m:dPr>
                          <m:ctrlPr>
                            <a:rPr lang="en-GB" b="1" i="1" noProof="0">
                              <a:solidFill>
                                <a:srgbClr val="149C20"/>
                              </a:solidFill>
                              <a:latin typeface="Cambria Math" panose="02040503050406030204" pitchFamily="18" charset="0"/>
                              <a:ea typeface="Cambria Math"/>
                              <a:cs typeface="Cambria Math"/>
                            </a:rPr>
                          </m:ctrlPr>
                        </m:dPr>
                        <m:e>
                          <m:r>
                            <a:rPr lang="en-GB" b="1" i="1" noProof="0">
                              <a:solidFill>
                                <a:srgbClr val="149C20"/>
                              </a:solidFill>
                              <a:latin typeface="Cambria Math" panose="02040503050406030204" pitchFamily="18" charset="0"/>
                              <a:ea typeface="Cambria Math"/>
                              <a:cs typeface="Cambria Math"/>
                            </a:rPr>
                            <m:t>𝝁</m:t>
                          </m:r>
                        </m:e>
                      </m:d>
                      <m:r>
                        <a:rPr lang="en-GB" i="1" noProof="0">
                          <a:solidFill>
                            <a:srgbClr val="111111"/>
                          </a:solidFill>
                          <a:latin typeface="Cambria Math" panose="02040503050406030204" pitchFamily="18" charset="0"/>
                          <a:ea typeface="Cambria Math"/>
                          <a:cs typeface="Cambria Math"/>
                        </a:rPr>
                        <m:t>= </m:t>
                      </m:r>
                      <m:r>
                        <a:rPr lang="en-GB" i="1" noProof="0">
                          <a:solidFill>
                            <a:srgbClr val="111111"/>
                          </a:solidFill>
                          <a:latin typeface="Cambria Math" panose="02040503050406030204" pitchFamily="18" charset="0"/>
                          <a:ea typeface="Cambria Math"/>
                          <a:cs typeface="Cambria Math"/>
                        </a:rPr>
                        <m:t>𝐿</m:t>
                      </m:r>
                      <m:r>
                        <a:rPr lang="en-GB" b="1" i="1" noProof="0" smtClean="0">
                          <a:solidFill>
                            <a:schemeClr val="tx1"/>
                          </a:solidFill>
                          <a:latin typeface="Cambria Math" panose="02040503050406030204" pitchFamily="18" charset="0"/>
                          <a:ea typeface="Cambria Math"/>
                          <a:cs typeface="Cambria Math"/>
                        </a:rPr>
                        <m:t>(</m:t>
                      </m:r>
                      <m:r>
                        <a:rPr lang="en-GB" b="1" i="1" noProof="0">
                          <a:solidFill>
                            <a:srgbClr val="149C20"/>
                          </a:solidFill>
                          <a:latin typeface="Cambria Math" panose="02040503050406030204" pitchFamily="18" charset="0"/>
                          <a:ea typeface="Cambria Math"/>
                          <a:cs typeface="Cambria Math"/>
                        </a:rPr>
                        <m:t>𝝁</m:t>
                      </m:r>
                      <m:r>
                        <a:rPr lang="en-GB" b="1" i="1" noProof="0">
                          <a:solidFill>
                            <a:srgbClr val="0A55C2"/>
                          </a:solidFill>
                          <a:latin typeface="Cambria Math" panose="02040503050406030204" pitchFamily="18" charset="0"/>
                          <a:ea typeface="Cambria Math"/>
                          <a:cs typeface="Cambria Math"/>
                        </a:rPr>
                        <m:t>,</m:t>
                      </m:r>
                      <m:acc>
                        <m:accPr>
                          <m:chr m:val="̂"/>
                          <m:ctrlPr>
                            <a:rPr lang="en-GB" b="1" i="1" noProof="0">
                              <a:solidFill>
                                <a:srgbClr val="0A55C2"/>
                              </a:solidFill>
                              <a:latin typeface="Cambria Math" panose="02040503050406030204" pitchFamily="18" charset="0"/>
                              <a:ea typeface="Cambria Math"/>
                              <a:cs typeface="Cambria Math"/>
                            </a:rPr>
                          </m:ctrlPr>
                        </m:accPr>
                        <m:e>
                          <m:r>
                            <a:rPr lang="en-GB" b="1" i="1" noProof="0">
                              <a:solidFill>
                                <a:srgbClr val="0A55C2"/>
                              </a:solidFill>
                              <a:latin typeface="Cambria Math" panose="02040503050406030204" pitchFamily="18" charset="0"/>
                              <a:ea typeface="Cambria Math"/>
                              <a:cs typeface="Cambria Math"/>
                            </a:rPr>
                            <m:t>𝜽</m:t>
                          </m:r>
                        </m:e>
                      </m:acc>
                      <m:d>
                        <m:dPr>
                          <m:ctrlPr>
                            <a:rPr lang="en-GB" b="1" i="1" noProof="0">
                              <a:solidFill>
                                <a:srgbClr val="149C20"/>
                              </a:solidFill>
                              <a:latin typeface="Cambria Math" panose="02040503050406030204" pitchFamily="18" charset="0"/>
                              <a:ea typeface="Cambria Math"/>
                              <a:cs typeface="Cambria Math"/>
                            </a:rPr>
                          </m:ctrlPr>
                        </m:dPr>
                        <m:e>
                          <m:r>
                            <a:rPr lang="en-GB" b="1" i="1" noProof="0">
                              <a:solidFill>
                                <a:srgbClr val="149C20"/>
                              </a:solidFill>
                              <a:latin typeface="Cambria Math" panose="02040503050406030204" pitchFamily="18" charset="0"/>
                              <a:ea typeface="Cambria Math"/>
                              <a:cs typeface="Cambria Math"/>
                            </a:rPr>
                            <m:t>𝝁</m:t>
                          </m:r>
                        </m:e>
                      </m:d>
                      <m:r>
                        <a:rPr lang="en-GB" b="1" i="1" noProof="0" smtClean="0">
                          <a:solidFill>
                            <a:schemeClr val="tx1"/>
                          </a:solidFill>
                          <a:latin typeface="Cambria Math" panose="02040503050406030204" pitchFamily="18" charset="0"/>
                          <a:ea typeface="Cambria Math"/>
                          <a:cs typeface="Cambria Math"/>
                        </a:rPr>
                        <m:t>)</m:t>
                      </m:r>
                      <m:r>
                        <a:rPr lang="en-GB" b="0" i="1" noProof="0" smtClean="0">
                          <a:solidFill>
                            <a:srgbClr val="111111"/>
                          </a:solidFill>
                          <a:latin typeface="Cambria Math" panose="02040503050406030204" pitchFamily="18" charset="0"/>
                          <a:ea typeface="Cambria Math"/>
                          <a:cs typeface="Cambria Math"/>
                        </a:rPr>
                        <m:t> / </m:t>
                      </m:r>
                      <m:r>
                        <a:rPr lang="en-GB" i="1" noProof="0">
                          <a:solidFill>
                            <a:srgbClr val="111111"/>
                          </a:solidFill>
                          <a:latin typeface="Cambria Math" panose="02040503050406030204" pitchFamily="18" charset="0"/>
                          <a:ea typeface="Cambria Math"/>
                          <a:cs typeface="Cambria Math"/>
                        </a:rPr>
                        <m:t>𝐿</m:t>
                      </m:r>
                      <m:r>
                        <a:rPr lang="en-GB" b="0" i="1" noProof="0" smtClean="0">
                          <a:solidFill>
                            <a:srgbClr val="111111"/>
                          </a:solidFill>
                          <a:latin typeface="Cambria Math" panose="02040503050406030204" pitchFamily="18" charset="0"/>
                          <a:ea typeface="Cambria Math"/>
                          <a:cs typeface="Cambria Math"/>
                        </a:rPr>
                        <m:t>(</m:t>
                      </m:r>
                      <m:acc>
                        <m:accPr>
                          <m:chr m:val="̂"/>
                          <m:ctrlPr>
                            <a:rPr lang="en-GB" i="1" noProof="0">
                              <a:latin typeface="Cambria Math" panose="02040503050406030204" pitchFamily="18" charset="0"/>
                              <a:ea typeface="Cambria Math" panose="02040503050406030204" pitchFamily="18" charset="0"/>
                              <a:cs typeface="Cambria Math"/>
                            </a:rPr>
                          </m:ctrlPr>
                        </m:accPr>
                        <m:e>
                          <m:r>
                            <a:rPr lang="en-GB" i="1" noProof="0">
                              <a:latin typeface="Cambria Math" panose="02040503050406030204" pitchFamily="18" charset="0"/>
                              <a:ea typeface="Cambria Math" panose="02040503050406030204" pitchFamily="18" charset="0"/>
                              <a:cs typeface="Cambria Math"/>
                            </a:rPr>
                            <m:t>𝜇</m:t>
                          </m:r>
                        </m:e>
                      </m:acc>
                      <m:r>
                        <a:rPr lang="en-GB" i="1" noProof="0">
                          <a:solidFill>
                            <a:srgbClr val="111111"/>
                          </a:solidFill>
                          <a:latin typeface="Cambria Math" panose="02040503050406030204" pitchFamily="18" charset="0"/>
                          <a:ea typeface="Cambria Math"/>
                          <a:cs typeface="Cambria Math"/>
                        </a:rPr>
                        <m:t>,</m:t>
                      </m:r>
                      <m:acc>
                        <m:accPr>
                          <m:chr m:val="̂"/>
                          <m:ctrlPr>
                            <a:rPr lang="en-GB" i="1" noProof="0">
                              <a:latin typeface="Cambria Math" panose="02040503050406030204" pitchFamily="18" charset="0"/>
                              <a:ea typeface="Cambria Math"/>
                              <a:cs typeface="Cambria Math"/>
                            </a:rPr>
                          </m:ctrlPr>
                        </m:accPr>
                        <m:e>
                          <m:r>
                            <a:rPr lang="en-GB" i="1" noProof="0">
                              <a:latin typeface="Cambria Math" panose="02040503050406030204" pitchFamily="18" charset="0"/>
                              <a:ea typeface="Cambria Math"/>
                              <a:cs typeface="Cambria Math"/>
                            </a:rPr>
                            <m:t>𝜃</m:t>
                          </m:r>
                        </m:e>
                      </m:acc>
                      <m:r>
                        <a:rPr lang="en-GB" b="0" i="1" noProof="0" smtClean="0">
                          <a:solidFill>
                            <a:srgbClr val="111111"/>
                          </a:solidFill>
                          <a:latin typeface="Cambria Math" panose="02040503050406030204" pitchFamily="18" charset="0"/>
                          <a:ea typeface="Cambria Math"/>
                          <a:cs typeface="Cambria Math"/>
                        </a:rPr>
                        <m:t>)</m:t>
                      </m:r>
                      <m:r>
                        <a:rPr lang="en-GB" i="1" noProof="0" smtClean="0">
                          <a:solidFill>
                            <a:srgbClr val="111111"/>
                          </a:solidFill>
                          <a:latin typeface="Cambria Math" panose="02040503050406030204" pitchFamily="18" charset="0"/>
                          <a:ea typeface="Cambria Math"/>
                          <a:cs typeface="Cambria Math"/>
                        </a:rPr>
                        <m:t>;</m:t>
                      </m:r>
                      <m:r>
                        <a:rPr lang="en-GB" i="1" noProof="0">
                          <a:solidFill>
                            <a:srgbClr val="111111"/>
                          </a:solidFill>
                          <a:latin typeface="Cambria Math" panose="02040503050406030204" pitchFamily="18" charset="0"/>
                          <a:ea typeface="Cambria Math"/>
                          <a:cs typeface="Cambria Math"/>
                        </a:rPr>
                        <m:t> </m:t>
                      </m:r>
                      <m:r>
                        <a:rPr lang="en-GB" i="1" noProof="0">
                          <a:solidFill>
                            <a:srgbClr val="111111"/>
                          </a:solidFill>
                          <a:latin typeface="Cambria Math" panose="02040503050406030204" pitchFamily="18" charset="0"/>
                          <a:ea typeface="Cambria Math"/>
                          <a:cs typeface="Cambria Math"/>
                        </a:rPr>
                        <m:t>𝑞</m:t>
                      </m:r>
                      <m:r>
                        <a:rPr lang="en-GB" i="1" noProof="0">
                          <a:solidFill>
                            <a:srgbClr val="111111"/>
                          </a:solidFill>
                          <a:latin typeface="Cambria Math" panose="02040503050406030204" pitchFamily="18" charset="0"/>
                          <a:ea typeface="Cambria Math"/>
                          <a:cs typeface="Cambria Math"/>
                        </a:rPr>
                        <m:t>(</m:t>
                      </m:r>
                      <m:r>
                        <a:rPr lang="en-GB" i="1" noProof="0">
                          <a:solidFill>
                            <a:srgbClr val="111111"/>
                          </a:solidFill>
                          <a:latin typeface="Cambria Math" panose="02040503050406030204" pitchFamily="18" charset="0"/>
                          <a:ea typeface="Cambria Math"/>
                          <a:cs typeface="Cambria Math"/>
                        </a:rPr>
                        <m:t>𝜇</m:t>
                      </m:r>
                      <m:r>
                        <a:rPr lang="en-GB" i="1" noProof="0">
                          <a:solidFill>
                            <a:srgbClr val="111111"/>
                          </a:solidFill>
                          <a:latin typeface="Cambria Math" panose="02040503050406030204" pitchFamily="18" charset="0"/>
                          <a:ea typeface="Cambria Math"/>
                          <a:cs typeface="Cambria Math"/>
                        </a:rPr>
                        <m:t>) = −2 </m:t>
                      </m:r>
                      <m:r>
                        <m:rPr>
                          <m:sty m:val="p"/>
                        </m:rPr>
                        <a:rPr lang="en-GB" i="1" noProof="0">
                          <a:solidFill>
                            <a:srgbClr val="111111"/>
                          </a:solidFill>
                          <a:latin typeface="Cambria Math" panose="02040503050406030204" pitchFamily="18" charset="0"/>
                          <a:ea typeface="Cambria Math"/>
                          <a:cs typeface="Cambria Math"/>
                        </a:rPr>
                        <m:t>ln</m:t>
                      </m:r>
                      <m:r>
                        <a:rPr lang="en-GB" i="1" noProof="0">
                          <a:solidFill>
                            <a:srgbClr val="111111"/>
                          </a:solidFill>
                          <a:latin typeface="Cambria Math" panose="02040503050406030204" pitchFamily="18" charset="0"/>
                          <a:ea typeface="Cambria Math"/>
                          <a:cs typeface="Cambria Math"/>
                        </a:rPr>
                        <m:t>⁡</m:t>
                      </m:r>
                      <m:r>
                        <a:rPr lang="en-GB" i="1" noProof="0">
                          <a:solidFill>
                            <a:srgbClr val="111111"/>
                          </a:solidFill>
                          <a:latin typeface="Cambria Math" panose="02040503050406030204" pitchFamily="18" charset="0"/>
                          <a:ea typeface="Cambria Math"/>
                          <a:cs typeface="Cambria Math"/>
                        </a:rPr>
                        <m:t>𝜆</m:t>
                      </m:r>
                      <m:r>
                        <a:rPr lang="en-GB" i="1" noProof="0">
                          <a:solidFill>
                            <a:srgbClr val="111111"/>
                          </a:solidFill>
                          <a:latin typeface="Cambria Math" panose="02040503050406030204" pitchFamily="18" charset="0"/>
                          <a:ea typeface="Cambria Math"/>
                          <a:cs typeface="Cambria Math"/>
                        </a:rPr>
                        <m:t>(</m:t>
                      </m:r>
                      <m:r>
                        <a:rPr lang="en-GB" b="1" i="1" noProof="0">
                          <a:solidFill>
                            <a:srgbClr val="149C20"/>
                          </a:solidFill>
                          <a:latin typeface="Cambria Math" panose="02040503050406030204" pitchFamily="18" charset="0"/>
                          <a:ea typeface="Cambria Math"/>
                          <a:cs typeface="Cambria Math"/>
                        </a:rPr>
                        <m:t>𝝁</m:t>
                      </m:r>
                      <m:r>
                        <a:rPr lang="en-GB" i="1" noProof="0">
                          <a:solidFill>
                            <a:srgbClr val="111111"/>
                          </a:solidFill>
                          <a:latin typeface="Cambria Math" panose="02040503050406030204" pitchFamily="18" charset="0"/>
                          <a:ea typeface="Cambria Math"/>
                          <a:cs typeface="Cambria Math"/>
                        </a:rPr>
                        <m:t>)</m:t>
                      </m:r>
                    </m:oMath>
                  </m:oMathPara>
                </a14:m>
                <a:endParaRPr lang="en-GB" noProof="0" dirty="0">
                  <a:solidFill>
                    <a:srgbClr val="111111"/>
                  </a:solidFill>
                  <a:ea typeface="Cambria Math"/>
                  <a:cs typeface="Cambria Math"/>
                </a:endParaRPr>
              </a:p>
            </p:txBody>
          </p:sp>
        </mc:Choice>
        <mc:Fallback xmlns="">
          <p:sp>
            <p:nvSpPr>
              <p:cNvPr id="3" name="TextBox 2">
                <a:extLst>
                  <a:ext uri="{FF2B5EF4-FFF2-40B4-BE49-F238E27FC236}">
                    <a16:creationId xmlns:a16="http://schemas.microsoft.com/office/drawing/2014/main" id="{08DFBFB6-ADE9-F25C-5479-06BEF8D99940}"/>
                  </a:ext>
                </a:extLst>
              </p:cNvPr>
              <p:cNvSpPr txBox="1">
                <a:spLocks noRot="1" noChangeAspect="1" noMove="1" noResize="1" noEditPoints="1" noAdjustHandles="1" noChangeArrowheads="1" noChangeShapeType="1" noTextEdit="1"/>
              </p:cNvSpPr>
              <p:nvPr/>
            </p:nvSpPr>
            <p:spPr>
              <a:xfrm>
                <a:off x="6327254" y="3753047"/>
                <a:ext cx="5207259" cy="381066"/>
              </a:xfrm>
              <a:prstGeom prst="rect">
                <a:avLst/>
              </a:prstGeom>
              <a:blipFill>
                <a:blip r:embed="rId2"/>
                <a:stretch>
                  <a:fillRect t="-3226" b="-161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A876D0A-1584-902F-373F-EAE6FB0FC540}"/>
                  </a:ext>
                </a:extLst>
              </p:cNvPr>
              <p:cNvSpPr txBox="1"/>
              <p:nvPr/>
            </p:nvSpPr>
            <p:spPr>
              <a:xfrm>
                <a:off x="7675420" y="3345942"/>
                <a:ext cx="2222019" cy="388055"/>
              </a:xfrm>
              <a:prstGeom prst="rect">
                <a:avLst/>
              </a:prstGeom>
              <a:noFill/>
            </p:spPr>
            <p:txBody>
              <a:bodyPr wrap="none" rtlCol="0">
                <a:spAutoFit/>
              </a:bodyPr>
              <a:lstStyle/>
              <a:p>
                <a:pPr>
                  <a:spcBef>
                    <a:spcPts val="3000"/>
                  </a:spcBef>
                </a:pPr>
                <a14:m>
                  <m:oMathPara xmlns:m="http://schemas.openxmlformats.org/officeDocument/2006/math">
                    <m:oMath>
                      <m:r>
                        <a:rPr lang="en-GB" i="1" noProof="0">
                          <a:solidFill>
                            <a:srgbClr val="111111"/>
                          </a:solidFill>
                          <a:latin typeface="Cambria Math" panose="02040503050406030204" pitchFamily="18" charset="0"/>
                          <a:ea typeface="Cambria Math"/>
                          <a:cs typeface="Cambria Math"/>
                        </a:rPr>
                        <m:t>𝐿</m:t>
                      </m:r>
                      <m:r>
                        <a:rPr lang="en-GB" i="1" noProof="0">
                          <a:solidFill>
                            <a:srgbClr val="111111"/>
                          </a:solidFill>
                          <a:latin typeface="Cambria Math" panose="02040503050406030204" pitchFamily="18" charset="0"/>
                          <a:ea typeface="Cambria Math"/>
                          <a:cs typeface="Cambria Math"/>
                        </a:rPr>
                        <m:t>ₚ(</m:t>
                      </m:r>
                      <m:r>
                        <a:rPr lang="en-GB" b="1" i="1" noProof="0">
                          <a:solidFill>
                            <a:srgbClr val="149C20"/>
                          </a:solidFill>
                          <a:latin typeface="Cambria Math" panose="02040503050406030204" pitchFamily="18" charset="0"/>
                          <a:ea typeface="Cambria Math"/>
                          <a:cs typeface="Cambria Math"/>
                        </a:rPr>
                        <m:t>𝝁</m:t>
                      </m:r>
                      <m:r>
                        <a:rPr lang="en-GB" i="1" noProof="0">
                          <a:solidFill>
                            <a:srgbClr val="111111"/>
                          </a:solidFill>
                          <a:latin typeface="Cambria Math" panose="02040503050406030204" pitchFamily="18" charset="0"/>
                          <a:ea typeface="Cambria Math"/>
                          <a:cs typeface="Cambria Math"/>
                        </a:rPr>
                        <m:t>) = </m:t>
                      </m:r>
                      <m:r>
                        <a:rPr lang="en-GB" i="1" noProof="0">
                          <a:solidFill>
                            <a:srgbClr val="111111"/>
                          </a:solidFill>
                          <a:latin typeface="Cambria Math" panose="02040503050406030204" pitchFamily="18" charset="0"/>
                          <a:ea typeface="Cambria Math"/>
                          <a:cs typeface="Cambria Math"/>
                        </a:rPr>
                        <m:t>𝐿</m:t>
                      </m:r>
                      <m:r>
                        <a:rPr lang="en-GB" i="1" noProof="0">
                          <a:solidFill>
                            <a:srgbClr val="111111"/>
                          </a:solidFill>
                          <a:latin typeface="Cambria Math" panose="02040503050406030204" pitchFamily="18" charset="0"/>
                          <a:ea typeface="Cambria Math"/>
                          <a:cs typeface="Cambria Math"/>
                        </a:rPr>
                        <m:t>(</m:t>
                      </m:r>
                      <m:r>
                        <a:rPr lang="en-GB" b="1" i="1" noProof="0">
                          <a:solidFill>
                            <a:srgbClr val="149C20"/>
                          </a:solidFill>
                          <a:latin typeface="Cambria Math" panose="02040503050406030204" pitchFamily="18" charset="0"/>
                          <a:ea typeface="Cambria Math"/>
                          <a:cs typeface="Cambria Math"/>
                        </a:rPr>
                        <m:t>𝝁</m:t>
                      </m:r>
                      <m:r>
                        <a:rPr lang="en-GB" b="1" i="1" noProof="0">
                          <a:solidFill>
                            <a:srgbClr val="0A55C2"/>
                          </a:solidFill>
                          <a:latin typeface="Cambria Math" panose="02040503050406030204" pitchFamily="18" charset="0"/>
                          <a:ea typeface="Cambria Math"/>
                          <a:cs typeface="Cambria Math"/>
                        </a:rPr>
                        <m:t>, </m:t>
                      </m:r>
                      <m:acc>
                        <m:accPr>
                          <m:chr m:val="̂"/>
                          <m:ctrlPr>
                            <a:rPr lang="en-GB" b="1" i="1" noProof="0">
                              <a:solidFill>
                                <a:srgbClr val="0A55C2"/>
                              </a:solidFill>
                              <a:latin typeface="Cambria Math" panose="02040503050406030204" pitchFamily="18" charset="0"/>
                              <a:ea typeface="Cambria Math"/>
                              <a:cs typeface="Cambria Math"/>
                            </a:rPr>
                          </m:ctrlPr>
                        </m:accPr>
                        <m:e>
                          <m:r>
                            <a:rPr lang="en-GB" b="1" i="1" noProof="0">
                              <a:solidFill>
                                <a:srgbClr val="0A55C2"/>
                              </a:solidFill>
                              <a:latin typeface="Cambria Math" panose="02040503050406030204" pitchFamily="18" charset="0"/>
                              <a:ea typeface="Cambria Math"/>
                              <a:cs typeface="Cambria Math"/>
                            </a:rPr>
                            <m:t>𝜽</m:t>
                          </m:r>
                        </m:e>
                      </m:acc>
                      <m:r>
                        <a:rPr lang="en-GB" b="1" i="1" noProof="0">
                          <a:solidFill>
                            <a:srgbClr val="0A55C2"/>
                          </a:solidFill>
                          <a:latin typeface="Cambria Math" panose="02040503050406030204" pitchFamily="18" charset="0"/>
                          <a:ea typeface="Cambria Math"/>
                          <a:cs typeface="Cambria Math"/>
                        </a:rPr>
                        <m:t>(</m:t>
                      </m:r>
                      <m:r>
                        <a:rPr lang="en-GB" b="1" i="1" noProof="0">
                          <a:solidFill>
                            <a:srgbClr val="149C20"/>
                          </a:solidFill>
                          <a:latin typeface="Cambria Math" panose="02040503050406030204" pitchFamily="18" charset="0"/>
                          <a:ea typeface="Cambria Math"/>
                          <a:cs typeface="Cambria Math"/>
                        </a:rPr>
                        <m:t>𝝁</m:t>
                      </m:r>
                      <m:r>
                        <a:rPr lang="en-GB" i="1" noProof="0">
                          <a:solidFill>
                            <a:srgbClr val="111111"/>
                          </a:solidFill>
                          <a:latin typeface="Cambria Math" panose="02040503050406030204" pitchFamily="18" charset="0"/>
                          <a:ea typeface="Cambria Math"/>
                          <a:cs typeface="Cambria Math"/>
                        </a:rPr>
                        <m:t>))</m:t>
                      </m:r>
                    </m:oMath>
                  </m:oMathPara>
                </a14:m>
                <a:endParaRPr lang="en-GB" noProof="0" dirty="0">
                  <a:solidFill>
                    <a:srgbClr val="111111"/>
                  </a:solidFill>
                  <a:ea typeface="Cambria Math"/>
                  <a:cs typeface="Cambria Math"/>
                </a:endParaRPr>
              </a:p>
            </p:txBody>
          </p:sp>
        </mc:Choice>
        <mc:Fallback xmlns="">
          <p:sp>
            <p:nvSpPr>
              <p:cNvPr id="5" name="TextBox 4">
                <a:extLst>
                  <a:ext uri="{FF2B5EF4-FFF2-40B4-BE49-F238E27FC236}">
                    <a16:creationId xmlns:a16="http://schemas.microsoft.com/office/drawing/2014/main" id="{AA876D0A-1584-902F-373F-EAE6FB0FC540}"/>
                  </a:ext>
                </a:extLst>
              </p:cNvPr>
              <p:cNvSpPr txBox="1">
                <a:spLocks noRot="1" noChangeAspect="1" noMove="1" noResize="1" noEditPoints="1" noAdjustHandles="1" noChangeArrowheads="1" noChangeShapeType="1" noTextEdit="1"/>
              </p:cNvSpPr>
              <p:nvPr/>
            </p:nvSpPr>
            <p:spPr>
              <a:xfrm>
                <a:off x="7675420" y="3345942"/>
                <a:ext cx="2222019" cy="388055"/>
              </a:xfrm>
              <a:prstGeom prst="rect">
                <a:avLst/>
              </a:prstGeom>
              <a:blipFill>
                <a:blip r:embed="rId3"/>
                <a:stretch>
                  <a:fillRect t="-3125" b="-1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FB01596-2AAF-72A2-AD5D-1DD3AC09335F}"/>
                  </a:ext>
                </a:extLst>
              </p:cNvPr>
              <p:cNvSpPr txBox="1"/>
              <p:nvPr/>
            </p:nvSpPr>
            <p:spPr>
              <a:xfrm>
                <a:off x="808514" y="2712667"/>
                <a:ext cx="4880054" cy="369332"/>
              </a:xfrm>
              <a:prstGeom prst="rect">
                <a:avLst/>
              </a:prstGeom>
              <a:noFill/>
            </p:spPr>
            <p:txBody>
              <a:bodyPr wrap="none" rtlCol="0">
                <a:spAutoFit/>
              </a:bodyPr>
              <a:lstStyle/>
              <a:p>
                <a:pPr>
                  <a:spcBef>
                    <a:spcPts val="3000"/>
                  </a:spcBef>
                </a:pPr>
                <a14:m>
                  <m:oMathPara xmlns:m="http://schemas.openxmlformats.org/officeDocument/2006/math">
                    <m:oMath>
                      <m:r>
                        <a:rPr lang="en-GB" i="1" noProof="0" smtClean="0">
                          <a:solidFill>
                            <a:srgbClr val="111111"/>
                          </a:solidFill>
                          <a:latin typeface="Cambria Math" panose="02040503050406030204" pitchFamily="18" charset="0"/>
                          <a:ea typeface="Cambria Math"/>
                          <a:cs typeface="Cambria Math"/>
                        </a:rPr>
                        <m:t>𝐿</m:t>
                      </m:r>
                      <m:r>
                        <a:rPr lang="en-GB" i="1" noProof="0" smtClean="0">
                          <a:solidFill>
                            <a:srgbClr val="111111"/>
                          </a:solidFill>
                          <a:latin typeface="Cambria Math" panose="02040503050406030204" pitchFamily="18" charset="0"/>
                          <a:ea typeface="Cambria Math"/>
                          <a:cs typeface="Cambria Math"/>
                        </a:rPr>
                        <m:t>(</m:t>
                      </m:r>
                      <m:r>
                        <a:rPr lang="en-GB" i="1" noProof="0" smtClean="0">
                          <a:solidFill>
                            <a:srgbClr val="111111"/>
                          </a:solidFill>
                          <a:latin typeface="Cambria Math" panose="02040503050406030204" pitchFamily="18" charset="0"/>
                          <a:ea typeface="Cambria Math"/>
                          <a:cs typeface="Cambria Math"/>
                        </a:rPr>
                        <m:t>𝑛</m:t>
                      </m:r>
                      <m:r>
                        <a:rPr lang="en-GB" i="1" noProof="0" smtClean="0">
                          <a:solidFill>
                            <a:srgbClr val="111111"/>
                          </a:solidFill>
                          <a:latin typeface="Cambria Math" panose="02040503050406030204" pitchFamily="18" charset="0"/>
                          <a:ea typeface="Cambria Math"/>
                          <a:cs typeface="Cambria Math"/>
                        </a:rPr>
                        <m:t> | </m:t>
                      </m:r>
                      <m:r>
                        <a:rPr lang="en-GB" b="1" i="1" noProof="0" smtClean="0">
                          <a:solidFill>
                            <a:srgbClr val="149C20"/>
                          </a:solidFill>
                          <a:latin typeface="Cambria Math" panose="02040503050406030204" pitchFamily="18" charset="0"/>
                          <a:ea typeface="Cambria Math"/>
                          <a:cs typeface="Cambria Math"/>
                        </a:rPr>
                        <m:t>𝝁</m:t>
                      </m:r>
                      <m:r>
                        <a:rPr lang="en-GB" i="1" noProof="0" smtClean="0">
                          <a:solidFill>
                            <a:srgbClr val="111111"/>
                          </a:solidFill>
                          <a:latin typeface="Cambria Math" panose="02040503050406030204" pitchFamily="18" charset="0"/>
                          <a:ea typeface="Cambria Math"/>
                          <a:cs typeface="Cambria Math"/>
                        </a:rPr>
                        <m:t>, </m:t>
                      </m:r>
                      <m:r>
                        <a:rPr lang="en-GB" b="1" i="1" noProof="0" smtClean="0">
                          <a:solidFill>
                            <a:srgbClr val="0A55C2"/>
                          </a:solidFill>
                          <a:latin typeface="Cambria Math" panose="02040503050406030204" pitchFamily="18" charset="0"/>
                          <a:ea typeface="Cambria Math"/>
                          <a:cs typeface="Cambria Math"/>
                        </a:rPr>
                        <m:t>𝜽</m:t>
                      </m:r>
                      <m:r>
                        <a:rPr lang="en-GB" i="1" noProof="0" smtClean="0">
                          <a:solidFill>
                            <a:srgbClr val="111111"/>
                          </a:solidFill>
                          <a:latin typeface="Cambria Math" panose="02040503050406030204" pitchFamily="18" charset="0"/>
                          <a:ea typeface="Cambria Math"/>
                          <a:cs typeface="Cambria Math"/>
                        </a:rPr>
                        <m:t>) = </m:t>
                      </m:r>
                      <m:r>
                        <m:rPr>
                          <m:sty m:val="p"/>
                        </m:rPr>
                        <a:rPr lang="en-GB" noProof="0" smtClean="0">
                          <a:solidFill>
                            <a:srgbClr val="111111"/>
                          </a:solidFill>
                          <a:latin typeface="Cambria Math" panose="02040503050406030204" pitchFamily="18" charset="0"/>
                          <a:ea typeface="Cambria Math"/>
                          <a:cs typeface="Cambria Math"/>
                        </a:rPr>
                        <m:t>Pois</m:t>
                      </m:r>
                      <m:r>
                        <a:rPr lang="en-GB" i="1" noProof="0" smtClean="0">
                          <a:solidFill>
                            <a:srgbClr val="111111"/>
                          </a:solidFill>
                          <a:latin typeface="Cambria Math" panose="02040503050406030204" pitchFamily="18" charset="0"/>
                          <a:ea typeface="Cambria Math"/>
                          <a:cs typeface="Cambria Math"/>
                        </a:rPr>
                        <m:t>(</m:t>
                      </m:r>
                      <m:r>
                        <a:rPr lang="en-GB" i="1" noProof="0" smtClean="0">
                          <a:solidFill>
                            <a:srgbClr val="111111"/>
                          </a:solidFill>
                          <a:latin typeface="Cambria Math" panose="02040503050406030204" pitchFamily="18" charset="0"/>
                          <a:ea typeface="Cambria Math"/>
                          <a:cs typeface="Cambria Math"/>
                        </a:rPr>
                        <m:t>𝑛</m:t>
                      </m:r>
                      <m:r>
                        <a:rPr lang="en-GB" i="1" noProof="0" smtClean="0">
                          <a:solidFill>
                            <a:srgbClr val="111111"/>
                          </a:solidFill>
                          <a:latin typeface="Cambria Math" panose="02040503050406030204" pitchFamily="18" charset="0"/>
                          <a:ea typeface="Cambria Math"/>
                          <a:cs typeface="Cambria Math"/>
                        </a:rPr>
                        <m:t> | </m:t>
                      </m:r>
                      <m:r>
                        <a:rPr lang="en-GB" b="1" i="1" noProof="0" smtClean="0">
                          <a:solidFill>
                            <a:srgbClr val="149C20"/>
                          </a:solidFill>
                          <a:latin typeface="Cambria Math" panose="02040503050406030204" pitchFamily="18" charset="0"/>
                          <a:ea typeface="Cambria Math"/>
                          <a:cs typeface="Cambria Math"/>
                        </a:rPr>
                        <m:t>𝝁</m:t>
                      </m:r>
                      <m:r>
                        <a:rPr lang="en-GB" i="1" noProof="0" smtClean="0">
                          <a:solidFill>
                            <a:srgbClr val="111111"/>
                          </a:solidFill>
                          <a:latin typeface="Cambria Math" panose="02040503050406030204" pitchFamily="18" charset="0"/>
                          <a:ea typeface="Cambria Math"/>
                          <a:cs typeface="Cambria Math"/>
                        </a:rPr>
                        <m:t>𝑆</m:t>
                      </m:r>
                      <m:r>
                        <a:rPr lang="en-GB" i="1" noProof="0" smtClean="0">
                          <a:solidFill>
                            <a:srgbClr val="111111"/>
                          </a:solidFill>
                          <a:latin typeface="Cambria Math" panose="02040503050406030204" pitchFamily="18" charset="0"/>
                          <a:ea typeface="Cambria Math"/>
                          <a:cs typeface="Cambria Math"/>
                        </a:rPr>
                        <m:t> + </m:t>
                      </m:r>
                      <m:r>
                        <a:rPr lang="en-GB" b="1" i="1" noProof="0" smtClean="0">
                          <a:solidFill>
                            <a:srgbClr val="0A55C2"/>
                          </a:solidFill>
                          <a:latin typeface="Cambria Math" panose="02040503050406030204" pitchFamily="18" charset="0"/>
                          <a:ea typeface="Cambria Math"/>
                          <a:cs typeface="Cambria Math"/>
                        </a:rPr>
                        <m:t>𝜽</m:t>
                      </m:r>
                      <m:r>
                        <a:rPr lang="en-GB" i="1" noProof="0" smtClean="0">
                          <a:solidFill>
                            <a:srgbClr val="E40000"/>
                          </a:solidFill>
                          <a:latin typeface="Cambria Math" panose="02040503050406030204" pitchFamily="18" charset="0"/>
                          <a:ea typeface="Cambria Math"/>
                          <a:cs typeface="Cambria Math"/>
                        </a:rPr>
                        <m:t>𝐵</m:t>
                      </m:r>
                      <m:r>
                        <a:rPr lang="en-GB" i="1" noProof="0" smtClean="0">
                          <a:solidFill>
                            <a:srgbClr val="111111"/>
                          </a:solidFill>
                          <a:latin typeface="Cambria Math" panose="02040503050406030204" pitchFamily="18" charset="0"/>
                          <a:ea typeface="Cambria Math"/>
                          <a:cs typeface="Cambria Math"/>
                        </a:rPr>
                        <m:t>) × </m:t>
                      </m:r>
                      <m:r>
                        <a:rPr lang="en-GB" i="1" noProof="0" smtClean="0">
                          <a:solidFill>
                            <a:srgbClr val="111111"/>
                          </a:solidFill>
                          <a:latin typeface="Cambria Math" panose="02040503050406030204" pitchFamily="18" charset="0"/>
                          <a:ea typeface="Cambria Math"/>
                          <a:cs typeface="Cambria Math"/>
                        </a:rPr>
                        <m:t>𝐺</m:t>
                      </m:r>
                      <m:r>
                        <a:rPr lang="en-GB" i="1" noProof="0" smtClean="0">
                          <a:solidFill>
                            <a:srgbClr val="111111"/>
                          </a:solidFill>
                          <a:latin typeface="Cambria Math" panose="02040503050406030204" pitchFamily="18" charset="0"/>
                          <a:ea typeface="Cambria Math"/>
                          <a:cs typeface="Cambria Math"/>
                        </a:rPr>
                        <m:t>(</m:t>
                      </m:r>
                      <m:r>
                        <a:rPr lang="en-GB" b="1" i="1" noProof="0" smtClean="0">
                          <a:solidFill>
                            <a:srgbClr val="0A55C2"/>
                          </a:solidFill>
                          <a:latin typeface="Cambria Math" panose="02040503050406030204" pitchFamily="18" charset="0"/>
                          <a:ea typeface="Cambria Math"/>
                          <a:cs typeface="Cambria Math"/>
                        </a:rPr>
                        <m:t>𝜽</m:t>
                      </m:r>
                      <m:r>
                        <a:rPr lang="en-GB" i="1" noProof="0" smtClean="0">
                          <a:solidFill>
                            <a:srgbClr val="111111"/>
                          </a:solidFill>
                          <a:latin typeface="Cambria Math" panose="02040503050406030204" pitchFamily="18" charset="0"/>
                          <a:ea typeface="Cambria Math"/>
                          <a:cs typeface="Cambria Math"/>
                        </a:rPr>
                        <m:t>; 1, </m:t>
                      </m:r>
                      <m:r>
                        <a:rPr lang="en-GB" i="1" noProof="0" smtClean="0">
                          <a:solidFill>
                            <a:srgbClr val="111111"/>
                          </a:solidFill>
                          <a:latin typeface="Cambria Math" panose="02040503050406030204" pitchFamily="18" charset="0"/>
                          <a:ea typeface="Cambria Math"/>
                          <a:cs typeface="Cambria Math"/>
                        </a:rPr>
                        <m:t>𝜎𝜃</m:t>
                      </m:r>
                      <m:r>
                        <a:rPr lang="en-GB" i="1" noProof="0" smtClean="0">
                          <a:solidFill>
                            <a:srgbClr val="111111"/>
                          </a:solidFill>
                          <a:latin typeface="Cambria Math" panose="02040503050406030204" pitchFamily="18" charset="0"/>
                          <a:ea typeface="Cambria Math"/>
                          <a:cs typeface="Cambria Math"/>
                        </a:rPr>
                        <m:t>)</m:t>
                      </m:r>
                    </m:oMath>
                  </m:oMathPara>
                </a14:m>
                <a:endParaRPr lang="en-GB" noProof="0" dirty="0">
                  <a:solidFill>
                    <a:srgbClr val="111111"/>
                  </a:solidFill>
                  <a:ea typeface="Cambria Math"/>
                  <a:cs typeface="Cambria Math"/>
                </a:endParaRPr>
              </a:p>
            </p:txBody>
          </p:sp>
        </mc:Choice>
        <mc:Fallback xmlns="">
          <p:sp>
            <p:nvSpPr>
              <p:cNvPr id="8" name="TextBox 7">
                <a:extLst>
                  <a:ext uri="{FF2B5EF4-FFF2-40B4-BE49-F238E27FC236}">
                    <a16:creationId xmlns:a16="http://schemas.microsoft.com/office/drawing/2014/main" id="{DFB01596-2AAF-72A2-AD5D-1DD3AC09335F}"/>
                  </a:ext>
                </a:extLst>
              </p:cNvPr>
              <p:cNvSpPr txBox="1">
                <a:spLocks noRot="1" noChangeAspect="1" noMove="1" noResize="1" noEditPoints="1" noAdjustHandles="1" noChangeArrowheads="1" noChangeShapeType="1" noTextEdit="1"/>
              </p:cNvSpPr>
              <p:nvPr/>
            </p:nvSpPr>
            <p:spPr>
              <a:xfrm>
                <a:off x="808514" y="2712667"/>
                <a:ext cx="4880054" cy="369332"/>
              </a:xfrm>
              <a:prstGeom prst="rect">
                <a:avLst/>
              </a:prstGeom>
              <a:blipFill>
                <a:blip r:embed="rId4"/>
                <a:stretch>
                  <a:fillRect b="-16667"/>
                </a:stretch>
              </a:blipFill>
            </p:spPr>
            <p:txBody>
              <a:bodyPr/>
              <a:lstStyle/>
              <a:p>
                <a:r>
                  <a:rPr lang="en-GB">
                    <a:noFill/>
                  </a:rPr>
                  <a:t> </a:t>
                </a:r>
              </a:p>
            </p:txBody>
          </p:sp>
        </mc:Fallback>
      </mc:AlternateContent>
    </p:spTree>
    <p:extLst>
      <p:ext uri="{BB962C8B-B14F-4D97-AF65-F5344CB8AC3E}">
        <p14:creationId xmlns:p14="http://schemas.microsoft.com/office/powerpoint/2010/main" val="6185203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B7936-DACF-312F-F1DC-FB2E7697C1D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B7DB36-E087-FAE2-C401-7DFF7A8DDC1A}"/>
              </a:ext>
            </a:extLst>
          </p:cNvPr>
          <p:cNvSpPr>
            <a:spLocks noGrp="1"/>
          </p:cNvSpPr>
          <p:nvPr>
            <p:ph type="sldNum" sz="quarter" idx="4"/>
          </p:nvPr>
        </p:nvSpPr>
        <p:spPr/>
        <p:txBody>
          <a:bodyPr/>
          <a:lstStyle/>
          <a:p>
            <a:pPr>
              <a:defRPr/>
            </a:pPr>
            <a:fld id="{611C2F03-9E95-40C9-A99F-3C4F7EE8CF2A}" type="slidenum">
              <a:rPr lang="en-GB" noProof="0" smtClean="0"/>
              <a:pPr>
                <a:defRPr/>
              </a:pPr>
              <a:t>48</a:t>
            </a:fld>
            <a:endParaRPr lang="en-GB" noProof="0" dirty="0"/>
          </a:p>
        </p:txBody>
      </p:sp>
      <p:sp>
        <p:nvSpPr>
          <p:cNvPr id="4" name="TextBox 3">
            <a:extLst>
              <a:ext uri="{FF2B5EF4-FFF2-40B4-BE49-F238E27FC236}">
                <a16:creationId xmlns:a16="http://schemas.microsoft.com/office/drawing/2014/main" id="{3987B38A-8B22-D04E-BAA4-7568DC1A584B}"/>
              </a:ext>
            </a:extLst>
          </p:cNvPr>
          <p:cNvSpPr txBox="1"/>
          <p:nvPr/>
        </p:nvSpPr>
        <p:spPr>
          <a:xfrm>
            <a:off x="214938" y="264651"/>
            <a:ext cx="11735762"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Profile likelihood fit</a:t>
            </a:r>
            <a:endParaRPr lang="en-GB" sz="2800" baseline="-25000" noProof="0" dirty="0">
              <a:solidFill>
                <a:srgbClr val="0D7FBF"/>
              </a:solidFill>
              <a:latin typeface="Helvetica Light" pitchFamily="2" charset="0"/>
              <a:ea typeface="Trebuchet MS" pitchFamily="-84" charset="0"/>
              <a:cs typeface="Helvetica Light"/>
            </a:endParaRPr>
          </a:p>
        </p:txBody>
      </p:sp>
      <p:sp>
        <p:nvSpPr>
          <p:cNvPr id="31" name="Rounded Rectangle 30">
            <a:extLst>
              <a:ext uri="{FF2B5EF4-FFF2-40B4-BE49-F238E27FC236}">
                <a16:creationId xmlns:a16="http://schemas.microsoft.com/office/drawing/2014/main" id="{038E57B1-36F0-3F2B-525D-D15ACCDCF6BC}"/>
              </a:ext>
            </a:extLst>
          </p:cNvPr>
          <p:cNvSpPr>
            <a:spLocks noGrp="1"/>
          </p:cNvSpPr>
          <p:nvPr/>
        </p:nvSpPr>
        <p:spPr>
          <a:xfrm>
            <a:off x="722170" y="4752976"/>
            <a:ext cx="10858500" cy="1341752"/>
          </a:xfrm>
          <a:prstGeom prst="roundRect">
            <a:avLst>
              <a:gd name="adj" fmla="val 8917"/>
            </a:avLst>
          </a:prstGeom>
          <a:solidFill>
            <a:srgbClr val="FFFFFF"/>
          </a:solidFill>
          <a:ln w="11430">
            <a:solidFill>
              <a:srgbClr val="D9E0E6"/>
            </a:solidFill>
            <a:prstDash val="solid"/>
          </a:ln>
        </p:spPr>
        <p:txBody>
          <a:bodyPr/>
          <a:lstStyle/>
          <a:p>
            <a:endParaRPr lang="en-GB" noProof="0" dirty="0"/>
          </a:p>
        </p:txBody>
      </p:sp>
      <p:sp>
        <p:nvSpPr>
          <p:cNvPr id="32" name="Rectangle 31">
            <a:extLst>
              <a:ext uri="{FF2B5EF4-FFF2-40B4-BE49-F238E27FC236}">
                <a16:creationId xmlns:a16="http://schemas.microsoft.com/office/drawing/2014/main" id="{DC374D28-1B2C-57E8-5484-F2B5D189007C}"/>
              </a:ext>
            </a:extLst>
          </p:cNvPr>
          <p:cNvSpPr>
            <a:spLocks noGrp="1"/>
          </p:cNvSpPr>
          <p:nvPr/>
        </p:nvSpPr>
        <p:spPr>
          <a:xfrm>
            <a:off x="922195" y="4886325"/>
            <a:ext cx="10382250" cy="285750"/>
          </a:xfrm>
          <a:prstGeom prst="rect">
            <a:avLst/>
          </a:prstGeom>
          <a:noFill/>
          <a:ln w="0">
            <a:noFill/>
            <a:prstDash val="solid"/>
          </a:ln>
        </p:spPr>
        <p:txBody>
          <a:bodyPr wrap="square" lIns="0" tIns="0" rIns="0" bIns="0" anchor="ctr">
            <a:normAutofit/>
          </a:bodyPr>
          <a:lstStyle/>
          <a:p>
            <a:pPr algn="l">
              <a:defRPr sz="1575" b="1" i="0">
                <a:solidFill>
                  <a:srgbClr val="183B56"/>
                </a:solidFill>
                <a:latin typeface="Arial"/>
                <a:ea typeface="Arial"/>
                <a:cs typeface="Arial"/>
              </a:defRPr>
            </a:pPr>
            <a:r>
              <a:rPr lang="en-GB" sz="1600" b="1" i="0" noProof="0" dirty="0">
                <a:solidFill>
                  <a:srgbClr val="183B56"/>
                </a:solidFill>
                <a:latin typeface="Helvetica" pitchFamily="2" charset="0"/>
                <a:ea typeface="Arial"/>
                <a:cs typeface="Arial"/>
              </a:rPr>
              <a:t>In a realistic LHC analysis</a:t>
            </a:r>
          </a:p>
        </p:txBody>
      </p:sp>
      <p:sp>
        <p:nvSpPr>
          <p:cNvPr id="33" name="Rectangle 32">
            <a:extLst>
              <a:ext uri="{FF2B5EF4-FFF2-40B4-BE49-F238E27FC236}">
                <a16:creationId xmlns:a16="http://schemas.microsoft.com/office/drawing/2014/main" id="{FE56532B-CD25-1885-B826-F2C72B1B5AE1}"/>
              </a:ext>
            </a:extLst>
          </p:cNvPr>
          <p:cNvSpPr>
            <a:spLocks noGrp="1"/>
          </p:cNvSpPr>
          <p:nvPr/>
        </p:nvSpPr>
        <p:spPr>
          <a:xfrm>
            <a:off x="931720" y="5267325"/>
            <a:ext cx="47625" cy="666750"/>
          </a:xfrm>
          <a:prstGeom prst="rect">
            <a:avLst/>
          </a:prstGeom>
          <a:solidFill>
            <a:srgbClr val="1383C5"/>
          </a:solidFill>
          <a:ln w="0">
            <a:solidFill>
              <a:srgbClr val="1383C5"/>
            </a:solidFill>
            <a:prstDash val="solid"/>
          </a:ln>
        </p:spPr>
        <p:txBody>
          <a:bodyPr/>
          <a:lstStyle/>
          <a:p>
            <a:endParaRPr lang="en-GB" noProof="0" dirty="0"/>
          </a:p>
        </p:txBody>
      </p:sp>
      <p:sp>
        <p:nvSpPr>
          <p:cNvPr id="34" name="Rectangle 33">
            <a:extLst>
              <a:ext uri="{FF2B5EF4-FFF2-40B4-BE49-F238E27FC236}">
                <a16:creationId xmlns:a16="http://schemas.microsoft.com/office/drawing/2014/main" id="{21B505DC-B7E4-67F9-7A54-72B49573D604}"/>
              </a:ext>
            </a:extLst>
          </p:cNvPr>
          <p:cNvSpPr>
            <a:spLocks noGrp="1"/>
          </p:cNvSpPr>
          <p:nvPr/>
        </p:nvSpPr>
        <p:spPr>
          <a:xfrm>
            <a:off x="1074595" y="5229225"/>
            <a:ext cx="3000375" cy="257175"/>
          </a:xfrm>
          <a:prstGeom prst="rect">
            <a:avLst/>
          </a:prstGeom>
          <a:noFill/>
          <a:ln w="0">
            <a:noFill/>
            <a:prstDash val="solid"/>
          </a:ln>
        </p:spPr>
        <p:txBody>
          <a:bodyPr wrap="square" lIns="0" tIns="0" rIns="0" bIns="0" anchor="ctr">
            <a:normAutofit/>
          </a:bodyPr>
          <a:lstStyle/>
          <a:p>
            <a:pPr algn="l">
              <a:defRPr sz="1350" b="1" i="0">
                <a:solidFill>
                  <a:srgbClr val="1383C5"/>
                </a:solidFill>
                <a:latin typeface="Arial"/>
                <a:ea typeface="Arial"/>
                <a:cs typeface="Arial"/>
              </a:defRPr>
            </a:pPr>
            <a:r>
              <a:rPr lang="en-GB" sz="1400" b="1" i="0" noProof="0" dirty="0">
                <a:solidFill>
                  <a:srgbClr val="1383C5"/>
                </a:solidFill>
                <a:latin typeface="Helvetica" pitchFamily="2" charset="0"/>
                <a:ea typeface="Arial"/>
                <a:cs typeface="Arial"/>
              </a:rPr>
              <a:t>Combined model</a:t>
            </a:r>
          </a:p>
        </p:txBody>
      </p:sp>
      <p:sp>
        <p:nvSpPr>
          <p:cNvPr id="35" name="Rectangle 34">
            <a:extLst>
              <a:ext uri="{FF2B5EF4-FFF2-40B4-BE49-F238E27FC236}">
                <a16:creationId xmlns:a16="http://schemas.microsoft.com/office/drawing/2014/main" id="{54A40392-AF08-75E1-7B24-3B26868A4F8E}"/>
              </a:ext>
            </a:extLst>
          </p:cNvPr>
          <p:cNvSpPr>
            <a:spLocks noGrp="1"/>
          </p:cNvSpPr>
          <p:nvPr/>
        </p:nvSpPr>
        <p:spPr>
          <a:xfrm>
            <a:off x="1074595" y="5505450"/>
            <a:ext cx="2971800" cy="476250"/>
          </a:xfrm>
          <a:prstGeom prst="rect">
            <a:avLst/>
          </a:prstGeom>
          <a:noFill/>
          <a:ln w="0">
            <a:noFill/>
            <a:prstDash val="solid"/>
          </a:ln>
        </p:spPr>
        <p:txBody>
          <a:bodyPr wrap="square" lIns="0" tIns="0" rIns="0" bIns="0" anchor="t">
            <a:normAutofit/>
          </a:bodyPr>
          <a:lstStyle/>
          <a:p>
            <a:pPr algn="l">
              <a:defRPr sz="1200" b="0" i="0">
                <a:solidFill>
                  <a:srgbClr val="111111"/>
                </a:solidFill>
                <a:latin typeface="Arial"/>
                <a:ea typeface="Arial"/>
                <a:cs typeface="Arial"/>
              </a:defRPr>
            </a:pPr>
            <a:r>
              <a:rPr lang="en-GB" sz="1200" b="0" i="0" noProof="0" dirty="0">
                <a:solidFill>
                  <a:srgbClr val="111111"/>
                </a:solidFill>
                <a:latin typeface="Helvetica" pitchFamily="2" charset="0"/>
                <a:ea typeface="Arial"/>
                <a:cs typeface="Arial"/>
              </a:rPr>
              <a:t>Product over bins, regions, channels, categories and processes</a:t>
            </a:r>
          </a:p>
        </p:txBody>
      </p:sp>
      <p:sp>
        <p:nvSpPr>
          <p:cNvPr id="37" name="Rectangle 36">
            <a:extLst>
              <a:ext uri="{FF2B5EF4-FFF2-40B4-BE49-F238E27FC236}">
                <a16:creationId xmlns:a16="http://schemas.microsoft.com/office/drawing/2014/main" id="{BB63F197-A6E7-1295-0780-02F3C46C3ABF}"/>
              </a:ext>
            </a:extLst>
          </p:cNvPr>
          <p:cNvSpPr>
            <a:spLocks noGrp="1"/>
          </p:cNvSpPr>
          <p:nvPr/>
        </p:nvSpPr>
        <p:spPr>
          <a:xfrm>
            <a:off x="4417870" y="5267325"/>
            <a:ext cx="47625" cy="666750"/>
          </a:xfrm>
          <a:prstGeom prst="rect">
            <a:avLst/>
          </a:prstGeom>
          <a:solidFill>
            <a:srgbClr val="E31A1C"/>
          </a:solidFill>
          <a:ln w="0">
            <a:solidFill>
              <a:srgbClr val="E31A1C"/>
            </a:solidFill>
            <a:prstDash val="solid"/>
          </a:ln>
        </p:spPr>
        <p:txBody>
          <a:bodyPr/>
          <a:lstStyle/>
          <a:p>
            <a:endParaRPr lang="en-GB" noProof="0" dirty="0"/>
          </a:p>
        </p:txBody>
      </p:sp>
      <p:sp>
        <p:nvSpPr>
          <p:cNvPr id="38" name="Rectangle 37">
            <a:extLst>
              <a:ext uri="{FF2B5EF4-FFF2-40B4-BE49-F238E27FC236}">
                <a16:creationId xmlns:a16="http://schemas.microsoft.com/office/drawing/2014/main" id="{404A30BA-3163-6C35-5A6D-EFBFBE424830}"/>
              </a:ext>
            </a:extLst>
          </p:cNvPr>
          <p:cNvSpPr>
            <a:spLocks noGrp="1"/>
          </p:cNvSpPr>
          <p:nvPr/>
        </p:nvSpPr>
        <p:spPr>
          <a:xfrm>
            <a:off x="4560745" y="5229225"/>
            <a:ext cx="3048000" cy="257175"/>
          </a:xfrm>
          <a:prstGeom prst="rect">
            <a:avLst/>
          </a:prstGeom>
          <a:noFill/>
          <a:ln w="0">
            <a:noFill/>
            <a:prstDash val="solid"/>
          </a:ln>
        </p:spPr>
        <p:txBody>
          <a:bodyPr wrap="square" lIns="0" tIns="0" rIns="0" bIns="0" anchor="ctr">
            <a:normAutofit/>
          </a:bodyPr>
          <a:lstStyle/>
          <a:p>
            <a:pPr algn="l">
              <a:defRPr sz="1350" b="1" i="0">
                <a:solidFill>
                  <a:srgbClr val="E31A1C"/>
                </a:solidFill>
                <a:latin typeface="Arial"/>
                <a:ea typeface="Arial"/>
                <a:cs typeface="Arial"/>
              </a:defRPr>
            </a:pPr>
            <a:r>
              <a:rPr lang="en-GB" sz="1400" b="1" i="0" noProof="0" dirty="0">
                <a:solidFill>
                  <a:srgbClr val="E31A1C"/>
                </a:solidFill>
                <a:latin typeface="Helvetica" pitchFamily="2" charset="0"/>
                <a:ea typeface="Arial"/>
                <a:cs typeface="Arial"/>
              </a:rPr>
              <a:t>Control regions</a:t>
            </a:r>
          </a:p>
        </p:txBody>
      </p:sp>
      <p:sp>
        <p:nvSpPr>
          <p:cNvPr id="39" name="Rectangle 38">
            <a:extLst>
              <a:ext uri="{FF2B5EF4-FFF2-40B4-BE49-F238E27FC236}">
                <a16:creationId xmlns:a16="http://schemas.microsoft.com/office/drawing/2014/main" id="{2793E32C-4A0A-DB80-7EF4-05802F9DA7E4}"/>
              </a:ext>
            </a:extLst>
          </p:cNvPr>
          <p:cNvSpPr>
            <a:spLocks noGrp="1"/>
          </p:cNvSpPr>
          <p:nvPr/>
        </p:nvSpPr>
        <p:spPr>
          <a:xfrm>
            <a:off x="4560745" y="5505450"/>
            <a:ext cx="3019425" cy="476250"/>
          </a:xfrm>
          <a:prstGeom prst="rect">
            <a:avLst/>
          </a:prstGeom>
          <a:noFill/>
          <a:ln w="0">
            <a:noFill/>
            <a:prstDash val="solid"/>
          </a:ln>
        </p:spPr>
        <p:txBody>
          <a:bodyPr wrap="square" lIns="0" tIns="0" rIns="0" bIns="0" anchor="t">
            <a:normAutofit/>
          </a:bodyPr>
          <a:lstStyle/>
          <a:p>
            <a:pPr algn="l">
              <a:defRPr sz="1200" b="0" i="0">
                <a:solidFill>
                  <a:srgbClr val="111111"/>
                </a:solidFill>
                <a:latin typeface="Arial"/>
                <a:ea typeface="Arial"/>
                <a:cs typeface="Arial"/>
              </a:defRPr>
            </a:pPr>
            <a:r>
              <a:rPr lang="en-GB" sz="1200" b="0" i="0" noProof="0" dirty="0">
                <a:solidFill>
                  <a:srgbClr val="111111"/>
                </a:solidFill>
                <a:latin typeface="Helvetica" pitchFamily="2" charset="0"/>
                <a:ea typeface="Arial"/>
                <a:cs typeface="Arial"/>
              </a:rPr>
              <a:t>Constrain background yields and nuisance parameters directly from data</a:t>
            </a:r>
          </a:p>
        </p:txBody>
      </p:sp>
      <p:sp>
        <p:nvSpPr>
          <p:cNvPr id="40" name="Rectangle 39">
            <a:extLst>
              <a:ext uri="{FF2B5EF4-FFF2-40B4-BE49-F238E27FC236}">
                <a16:creationId xmlns:a16="http://schemas.microsoft.com/office/drawing/2014/main" id="{BC4DCEA9-A343-6851-A818-986E03023595}"/>
              </a:ext>
            </a:extLst>
          </p:cNvPr>
          <p:cNvSpPr>
            <a:spLocks noGrp="1"/>
          </p:cNvSpPr>
          <p:nvPr/>
        </p:nvSpPr>
        <p:spPr>
          <a:xfrm>
            <a:off x="7932595" y="5267325"/>
            <a:ext cx="47625" cy="666750"/>
          </a:xfrm>
          <a:prstGeom prst="rect">
            <a:avLst/>
          </a:prstGeom>
          <a:solidFill>
            <a:srgbClr val="0A55C2"/>
          </a:solidFill>
          <a:ln w="0">
            <a:solidFill>
              <a:srgbClr val="0A55C2"/>
            </a:solidFill>
            <a:prstDash val="solid"/>
          </a:ln>
        </p:spPr>
        <p:txBody>
          <a:bodyPr/>
          <a:lstStyle/>
          <a:p>
            <a:endParaRPr lang="en-GB" noProof="0" dirty="0"/>
          </a:p>
        </p:txBody>
      </p:sp>
      <p:sp>
        <p:nvSpPr>
          <p:cNvPr id="41" name="Rectangle 40">
            <a:extLst>
              <a:ext uri="{FF2B5EF4-FFF2-40B4-BE49-F238E27FC236}">
                <a16:creationId xmlns:a16="http://schemas.microsoft.com/office/drawing/2014/main" id="{8FB371D3-F062-A780-914A-44DBD2CF935B}"/>
              </a:ext>
            </a:extLst>
          </p:cNvPr>
          <p:cNvSpPr>
            <a:spLocks noGrp="1"/>
          </p:cNvSpPr>
          <p:nvPr/>
        </p:nvSpPr>
        <p:spPr>
          <a:xfrm>
            <a:off x="8075470" y="5229225"/>
            <a:ext cx="3143250" cy="257175"/>
          </a:xfrm>
          <a:prstGeom prst="rect">
            <a:avLst/>
          </a:prstGeom>
          <a:noFill/>
          <a:ln w="0">
            <a:noFill/>
            <a:prstDash val="solid"/>
          </a:ln>
        </p:spPr>
        <p:txBody>
          <a:bodyPr wrap="square" lIns="0" tIns="0" rIns="0" bIns="0" anchor="ctr">
            <a:normAutofit/>
          </a:bodyPr>
          <a:lstStyle/>
          <a:p>
            <a:pPr algn="l">
              <a:defRPr sz="1350" b="1" i="0">
                <a:solidFill>
                  <a:srgbClr val="0A55C2"/>
                </a:solidFill>
                <a:latin typeface="Arial"/>
                <a:ea typeface="Arial"/>
                <a:cs typeface="Arial"/>
              </a:defRPr>
            </a:pPr>
            <a:r>
              <a:rPr lang="en-GB" sz="1400" b="1" i="0" noProof="0" dirty="0">
                <a:solidFill>
                  <a:srgbClr val="0A55C2"/>
                </a:solidFill>
                <a:latin typeface="Helvetica" pitchFamily="2" charset="0"/>
                <a:ea typeface="Arial"/>
                <a:cs typeface="Arial"/>
              </a:rPr>
              <a:t>Correlations</a:t>
            </a:r>
          </a:p>
        </p:txBody>
      </p:sp>
      <p:sp>
        <p:nvSpPr>
          <p:cNvPr id="42" name="Rectangle 41">
            <a:extLst>
              <a:ext uri="{FF2B5EF4-FFF2-40B4-BE49-F238E27FC236}">
                <a16:creationId xmlns:a16="http://schemas.microsoft.com/office/drawing/2014/main" id="{90D83F62-7AE8-A5C7-F02D-B7B24D28A327}"/>
              </a:ext>
            </a:extLst>
          </p:cNvPr>
          <p:cNvSpPr>
            <a:spLocks noGrp="1"/>
          </p:cNvSpPr>
          <p:nvPr/>
        </p:nvSpPr>
        <p:spPr>
          <a:xfrm>
            <a:off x="8075470" y="5505450"/>
            <a:ext cx="3114675" cy="476250"/>
          </a:xfrm>
          <a:prstGeom prst="rect">
            <a:avLst/>
          </a:prstGeom>
          <a:noFill/>
          <a:ln w="0">
            <a:noFill/>
            <a:prstDash val="solid"/>
          </a:ln>
        </p:spPr>
        <p:txBody>
          <a:bodyPr wrap="square" lIns="0" tIns="0" rIns="0" bIns="0" anchor="t">
            <a:normAutofit/>
          </a:bodyPr>
          <a:lstStyle/>
          <a:p>
            <a:pPr algn="l">
              <a:defRPr sz="1200" b="0" i="0">
                <a:solidFill>
                  <a:srgbClr val="111111"/>
                </a:solidFill>
                <a:latin typeface="Arial"/>
                <a:ea typeface="Arial"/>
                <a:cs typeface="Arial"/>
              </a:defRPr>
            </a:pPr>
            <a:r>
              <a:rPr lang="en-GB" sz="1200" b="0" i="0" noProof="0" dirty="0">
                <a:solidFill>
                  <a:srgbClr val="111111"/>
                </a:solidFill>
                <a:latin typeface="Helvetica" pitchFamily="2" charset="0"/>
                <a:ea typeface="Arial"/>
                <a:cs typeface="Arial"/>
              </a:rPr>
              <a:t>Shared nuisance parameters propagate systematic effects across the fit</a:t>
            </a:r>
          </a:p>
        </p:txBody>
      </p:sp>
      <p:sp>
        <p:nvSpPr>
          <p:cNvPr id="43" name="Rectangle 42">
            <a:extLst>
              <a:ext uri="{FF2B5EF4-FFF2-40B4-BE49-F238E27FC236}">
                <a16:creationId xmlns:a16="http://schemas.microsoft.com/office/drawing/2014/main" id="{241908BB-E930-D403-E80D-EEF3273061D0}"/>
              </a:ext>
            </a:extLst>
          </p:cNvPr>
          <p:cNvSpPr>
            <a:spLocks noGrp="1"/>
          </p:cNvSpPr>
          <p:nvPr/>
        </p:nvSpPr>
        <p:spPr>
          <a:xfrm>
            <a:off x="722170" y="6327703"/>
            <a:ext cx="10858500" cy="228600"/>
          </a:xfrm>
          <a:prstGeom prst="rect">
            <a:avLst/>
          </a:prstGeom>
          <a:noFill/>
          <a:ln w="0">
            <a:noFill/>
            <a:prstDash val="solid"/>
          </a:ln>
        </p:spPr>
        <p:txBody>
          <a:bodyPr wrap="square" lIns="0" tIns="0" rIns="0" bIns="0" anchor="ctr">
            <a:normAutofit/>
          </a:bodyPr>
          <a:lstStyle/>
          <a:p>
            <a:pPr>
              <a:defRPr sz="1200" b="1" i="0">
                <a:solidFill>
                  <a:srgbClr val="183B56"/>
                </a:solidFill>
                <a:latin typeface="Arial"/>
                <a:ea typeface="Arial"/>
                <a:cs typeface="Arial"/>
              </a:defRPr>
            </a:pPr>
            <a:r>
              <a:rPr lang="en-GB" sz="1400" b="1" i="0" noProof="0" dirty="0">
                <a:solidFill>
                  <a:srgbClr val="183B56"/>
                </a:solidFill>
                <a:latin typeface="Helvetica" pitchFamily="2" charset="0"/>
                <a:ea typeface="Arial"/>
                <a:cs typeface="Arial"/>
              </a:rPr>
              <a:t>The profile-likelihood ratio provides confidence intervals, significances and upper limits</a:t>
            </a:r>
          </a:p>
        </p:txBody>
      </p:sp>
      <p:pic>
        <p:nvPicPr>
          <p:cNvPr id="6" name="Picture 5">
            <a:extLst>
              <a:ext uri="{FF2B5EF4-FFF2-40B4-BE49-F238E27FC236}">
                <a16:creationId xmlns:a16="http://schemas.microsoft.com/office/drawing/2014/main" id="{C018CC1A-C575-D3A2-D448-C602C06499C8}"/>
              </a:ext>
            </a:extLst>
          </p:cNvPr>
          <p:cNvPicPr>
            <a:picLocks noChangeAspect="1"/>
          </p:cNvPicPr>
          <p:nvPr/>
        </p:nvPicPr>
        <p:blipFill rotWithShape="1">
          <a:blip r:embed="rId2">
            <a:clrChange>
              <a:clrFrom>
                <a:srgbClr val="FFFFFF"/>
              </a:clrFrom>
              <a:clrTo>
                <a:srgbClr val="FFFFFF">
                  <a:alpha val="0"/>
                </a:srgbClr>
              </a:clrTo>
            </a:clrChange>
          </a:blip>
          <a:srcRect r="923" b="1047"/>
          <a:stretch/>
        </p:blipFill>
        <p:spPr>
          <a:xfrm>
            <a:off x="3171407" y="1027191"/>
            <a:ext cx="5141322" cy="3639192"/>
          </a:xfrm>
          <a:prstGeom prst="rect">
            <a:avLst/>
          </a:prstGeom>
        </p:spPr>
      </p:pic>
      <mc:AlternateContent xmlns:mc="http://schemas.openxmlformats.org/markup-compatibility/2006">
        <mc:Choice xmlns:a14="http://schemas.microsoft.com/office/drawing/2010/main" Requires="a14">
          <p:sp>
            <p:nvSpPr>
              <p:cNvPr id="10" name="Rectangle 9">
                <a:extLst>
                  <a:ext uri="{FF2B5EF4-FFF2-40B4-BE49-F238E27FC236}">
                    <a16:creationId xmlns:a16="http://schemas.microsoft.com/office/drawing/2014/main" id="{D72FF7BB-23DF-8CA4-8224-BB11599E517D}"/>
                  </a:ext>
                </a:extLst>
              </p:cNvPr>
              <p:cNvSpPr/>
              <p:nvPr/>
            </p:nvSpPr>
            <p:spPr>
              <a:xfrm>
                <a:off x="8527077" y="2701197"/>
                <a:ext cx="2473432" cy="523220"/>
              </a:xfrm>
              <a:prstGeom prst="rect">
                <a:avLst/>
              </a:prstGeom>
            </p:spPr>
            <p:txBody>
              <a:bodyPr wrap="square">
                <a:spAutoFit/>
              </a:bodyPr>
              <a:lstStyle/>
              <a:p>
                <a:pPr marL="0" lvl="1">
                  <a:spcBef>
                    <a:spcPts val="3000"/>
                  </a:spcBef>
                </a:pPr>
                <a:r>
                  <a:rPr lang="en-GB" sz="1400" noProof="0" dirty="0">
                    <a:solidFill>
                      <a:schemeClr val="tx1">
                        <a:lumMod val="75000"/>
                        <a:lumOff val="25000"/>
                      </a:schemeClr>
                    </a:solidFill>
                    <a:latin typeface="Helvetica Light" charset="0"/>
                    <a:ea typeface="Helvetica Light" charset="0"/>
                    <a:cs typeface="Helvetica Light" charset="0"/>
                  </a:rPr>
                  <a:t>ATLAS </a:t>
                </a:r>
                <a14:m>
                  <m:oMath xmlns:m="http://schemas.openxmlformats.org/officeDocument/2006/math">
                    <m:r>
                      <a:rPr lang="en-GB" sz="1400" i="1" noProof="0" smtClean="0">
                        <a:solidFill>
                          <a:schemeClr val="tx1">
                            <a:lumMod val="75000"/>
                            <a:lumOff val="25000"/>
                          </a:schemeClr>
                        </a:solidFill>
                        <a:latin typeface="Cambria Math" charset="0"/>
                        <a:ea typeface="Cambria Math" charset="0"/>
                        <a:cs typeface="Cambria Math" charset="0"/>
                      </a:rPr>
                      <m:t>𝐻</m:t>
                    </m:r>
                    <m:r>
                      <a:rPr lang="en-GB" sz="1400" i="1" noProof="0" smtClean="0">
                        <a:solidFill>
                          <a:schemeClr val="tx1">
                            <a:lumMod val="75000"/>
                            <a:lumOff val="25000"/>
                          </a:schemeClr>
                        </a:solidFill>
                        <a:latin typeface="Cambria Math" charset="0"/>
                        <a:ea typeface="Cambria Math" charset="0"/>
                        <a:cs typeface="Cambria Math" charset="0"/>
                      </a:rPr>
                      <m:t>→</m:t>
                    </m:r>
                    <m:r>
                      <a:rPr lang="en-GB" sz="1400" i="1" noProof="0" smtClean="0">
                        <a:solidFill>
                          <a:schemeClr val="tx1">
                            <a:lumMod val="75000"/>
                            <a:lumOff val="25000"/>
                          </a:schemeClr>
                        </a:solidFill>
                        <a:latin typeface="Cambria Math" charset="0"/>
                        <a:ea typeface="Cambria Math" charset="0"/>
                        <a:cs typeface="Cambria Math" charset="0"/>
                      </a:rPr>
                      <m:t>𝛾𝛾</m:t>
                    </m:r>
                  </m:oMath>
                </a14:m>
                <a:r>
                  <a:rPr lang="en-GB" sz="1400" i="1" noProof="0" dirty="0">
                    <a:solidFill>
                      <a:schemeClr val="tx1">
                        <a:lumMod val="75000"/>
                        <a:lumOff val="25000"/>
                      </a:schemeClr>
                    </a:solidFill>
                  </a:rPr>
                  <a:t> </a:t>
                </a:r>
                <a:r>
                  <a:rPr lang="en-GB" sz="1400" noProof="0" dirty="0">
                    <a:solidFill>
                      <a:schemeClr val="tx1">
                        <a:lumMod val="75000"/>
                        <a:lumOff val="25000"/>
                      </a:schemeClr>
                    </a:solidFill>
                    <a:latin typeface="Helvetica Light" charset="0"/>
                    <a:ea typeface="Helvetica Light" charset="0"/>
                    <a:cs typeface="Helvetica Light" charset="0"/>
                    <a:sym typeface="Wingdings" pitchFamily="2" charset="2"/>
                  </a:rPr>
                  <a:t>likelihood model used in fit</a:t>
                </a:r>
                <a:endParaRPr lang="en-GB" sz="1400" i="1" noProof="0" dirty="0">
                  <a:solidFill>
                    <a:schemeClr val="tx1">
                      <a:lumMod val="75000"/>
                      <a:lumOff val="25000"/>
                    </a:schemeClr>
                  </a:solidFill>
                </a:endParaRPr>
              </a:p>
            </p:txBody>
          </p:sp>
        </mc:Choice>
        <mc:Fallback>
          <p:sp>
            <p:nvSpPr>
              <p:cNvPr id="10" name="Rectangle 9">
                <a:extLst>
                  <a:ext uri="{FF2B5EF4-FFF2-40B4-BE49-F238E27FC236}">
                    <a16:creationId xmlns:a16="http://schemas.microsoft.com/office/drawing/2014/main" id="{D72FF7BB-23DF-8CA4-8224-BB11599E517D}"/>
                  </a:ext>
                </a:extLst>
              </p:cNvPr>
              <p:cNvSpPr>
                <a:spLocks noRot="1" noChangeAspect="1" noMove="1" noResize="1" noEditPoints="1" noAdjustHandles="1" noChangeArrowheads="1" noChangeShapeType="1" noTextEdit="1"/>
              </p:cNvSpPr>
              <p:nvPr/>
            </p:nvSpPr>
            <p:spPr>
              <a:xfrm>
                <a:off x="8527077" y="2701197"/>
                <a:ext cx="2473432" cy="523220"/>
              </a:xfrm>
              <a:prstGeom prst="rect">
                <a:avLst/>
              </a:prstGeom>
              <a:blipFill>
                <a:blip r:embed="rId3"/>
                <a:stretch>
                  <a:fillRect l="-510" t="-2381" b="-14286"/>
                </a:stretch>
              </a:blipFill>
            </p:spPr>
            <p:txBody>
              <a:bodyPr/>
              <a:lstStyle/>
              <a:p>
                <a:r>
                  <a:rPr lang="en-GB">
                    <a:noFill/>
                  </a:rPr>
                  <a:t> </a:t>
                </a:r>
              </a:p>
            </p:txBody>
          </p:sp>
        </mc:Fallback>
      </mc:AlternateContent>
    </p:spTree>
    <p:extLst>
      <p:ext uri="{BB962C8B-B14F-4D97-AF65-F5344CB8AC3E}">
        <p14:creationId xmlns:p14="http://schemas.microsoft.com/office/powerpoint/2010/main" val="6204744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79E19-3194-F69A-7CAB-4E98467D180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87365A-71F1-A283-F570-252323DCB324}"/>
              </a:ext>
            </a:extLst>
          </p:cNvPr>
          <p:cNvSpPr>
            <a:spLocks noGrp="1"/>
          </p:cNvSpPr>
          <p:nvPr>
            <p:ph type="sldNum" sz="quarter" idx="4"/>
          </p:nvPr>
        </p:nvSpPr>
        <p:spPr/>
        <p:txBody>
          <a:bodyPr/>
          <a:lstStyle/>
          <a:p>
            <a:pPr>
              <a:defRPr/>
            </a:pPr>
            <a:fld id="{611C2F03-9E95-40C9-A99F-3C4F7EE8CF2A}" type="slidenum">
              <a:rPr lang="en-GB" noProof="0" smtClean="0"/>
              <a:pPr>
                <a:defRPr/>
              </a:pPr>
              <a:t>49</a:t>
            </a:fld>
            <a:endParaRPr lang="en-GB" noProof="0" dirty="0"/>
          </a:p>
        </p:txBody>
      </p:sp>
      <p:sp>
        <p:nvSpPr>
          <p:cNvPr id="4" name="TextBox 3">
            <a:extLst>
              <a:ext uri="{FF2B5EF4-FFF2-40B4-BE49-F238E27FC236}">
                <a16:creationId xmlns:a16="http://schemas.microsoft.com/office/drawing/2014/main" id="{D0710D99-AE63-2158-8736-3886E175E575}"/>
              </a:ext>
            </a:extLst>
          </p:cNvPr>
          <p:cNvSpPr txBox="1"/>
          <p:nvPr/>
        </p:nvSpPr>
        <p:spPr>
          <a:xfrm>
            <a:off x="214938" y="264651"/>
            <a:ext cx="11735762"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Systematic uncertainties</a:t>
            </a:r>
          </a:p>
        </p:txBody>
      </p:sp>
      <p:sp>
        <p:nvSpPr>
          <p:cNvPr id="7" name="TextBox 6">
            <a:extLst>
              <a:ext uri="{FF2B5EF4-FFF2-40B4-BE49-F238E27FC236}">
                <a16:creationId xmlns:a16="http://schemas.microsoft.com/office/drawing/2014/main" id="{31FA25DA-CC6B-2FCF-0CE9-55F1B05DB28E}"/>
              </a:ext>
            </a:extLst>
          </p:cNvPr>
          <p:cNvSpPr txBox="1"/>
          <p:nvPr/>
        </p:nvSpPr>
        <p:spPr>
          <a:xfrm>
            <a:off x="623285" y="1108786"/>
            <a:ext cx="9171880" cy="338554"/>
          </a:xfrm>
          <a:prstGeom prst="rect">
            <a:avLst/>
          </a:prstGeom>
          <a:noFill/>
        </p:spPr>
        <p:txBody>
          <a:bodyPr wrap="square" rtlCol="0">
            <a:spAutoFit/>
          </a:bodyPr>
          <a:lstStyle/>
          <a:p>
            <a:pPr>
              <a:defRPr sz="1725">
                <a:latin typeface="Arial"/>
                <a:ea typeface="Arial"/>
                <a:cs typeface="Arial"/>
              </a:defRPr>
            </a:pPr>
            <a:r>
              <a:rPr lang="en-GB" sz="1600" b="1" noProof="0" dirty="0">
                <a:latin typeface="Helvetica" pitchFamily="2" charset="0"/>
                <a:ea typeface="Arial"/>
                <a:cs typeface="Arial"/>
              </a:rPr>
              <a:t>They quantify how </a:t>
            </a:r>
            <a:r>
              <a:rPr lang="en-GB" sz="1600" b="1" noProof="0" dirty="0">
                <a:solidFill>
                  <a:srgbClr val="E31A1C"/>
                </a:solidFill>
                <a:latin typeface="Helvetica" pitchFamily="2" charset="0"/>
                <a:ea typeface="Arial"/>
                <a:cs typeface="Arial"/>
              </a:rPr>
              <a:t>imperfect knowledge</a:t>
            </a:r>
            <a:r>
              <a:rPr lang="en-GB" sz="1600" b="1" noProof="0" dirty="0">
                <a:latin typeface="Helvetica" pitchFamily="2" charset="0"/>
                <a:ea typeface="Arial"/>
                <a:cs typeface="Arial"/>
              </a:rPr>
              <a:t> can impact the inferred physics result</a:t>
            </a:r>
          </a:p>
        </p:txBody>
      </p:sp>
      <p:sp>
        <p:nvSpPr>
          <p:cNvPr id="3" name="Rounded Rectangle 2">
            <a:extLst>
              <a:ext uri="{FF2B5EF4-FFF2-40B4-BE49-F238E27FC236}">
                <a16:creationId xmlns:a16="http://schemas.microsoft.com/office/drawing/2014/main" id="{22E1F458-635F-91FA-3BA4-330248A08E74}"/>
              </a:ext>
            </a:extLst>
          </p:cNvPr>
          <p:cNvSpPr>
            <a:spLocks noGrp="1"/>
          </p:cNvSpPr>
          <p:nvPr/>
        </p:nvSpPr>
        <p:spPr>
          <a:xfrm>
            <a:off x="708314" y="1588079"/>
            <a:ext cx="10858500" cy="581025"/>
          </a:xfrm>
          <a:prstGeom prst="roundRect">
            <a:avLst>
              <a:gd name="adj" fmla="val 19672"/>
            </a:avLst>
          </a:prstGeom>
          <a:solidFill>
            <a:srgbClr val="EEF6FC"/>
          </a:solidFill>
          <a:ln w="9525">
            <a:solidFill>
              <a:srgbClr val="CFE3F2"/>
            </a:solidFill>
            <a:prstDash val="solid"/>
          </a:ln>
        </p:spPr>
        <p:txBody>
          <a:bodyPr/>
          <a:lstStyle/>
          <a:p>
            <a:endParaRPr lang="en-GB" noProof="0" dirty="0">
              <a:latin typeface="Helvetica" pitchFamily="2" charset="0"/>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269DE310-6E63-774A-E32B-A421930B5C31}"/>
                  </a:ext>
                </a:extLst>
              </p:cNvPr>
              <p:cNvSpPr>
                <a:spLocks noGrp="1"/>
              </p:cNvSpPr>
              <p:nvPr/>
            </p:nvSpPr>
            <p:spPr>
              <a:xfrm>
                <a:off x="908339" y="1692854"/>
                <a:ext cx="4762500" cy="361950"/>
              </a:xfrm>
              <a:prstGeom prst="rect">
                <a:avLst/>
              </a:prstGeom>
              <a:noFill/>
              <a:ln w="0">
                <a:noFill/>
                <a:prstDash val="solid"/>
              </a:ln>
            </p:spPr>
            <p:txBody>
              <a:bodyPr wrap="square" lIns="0" tIns="0" rIns="0" bIns="0" anchor="ctr">
                <a:normAutofit/>
              </a:bodyPr>
              <a:lstStyle/>
              <a:p>
                <a:pPr algn="l">
                  <a:defRPr sz="1275">
                    <a:latin typeface="Arial"/>
                    <a:ea typeface="Arial"/>
                    <a:cs typeface="Arial"/>
                  </a:defRPr>
                </a:pPr>
                <a:r>
                  <a:rPr lang="en-GB" sz="1400" b="1" noProof="0" dirty="0">
                    <a:solidFill>
                      <a:srgbClr val="5A6570"/>
                    </a:solidFill>
                    <a:latin typeface="Helvetica" pitchFamily="2" charset="0"/>
                    <a:ea typeface="Arial"/>
                    <a:cs typeface="Arial"/>
                  </a:rPr>
                  <a:t>Statistical: </a:t>
                </a:r>
                <a:r>
                  <a:rPr lang="en-GB" sz="1400" noProof="0" dirty="0">
                    <a:solidFill>
                      <a:srgbClr val="111111"/>
                    </a:solidFill>
                    <a:latin typeface="Helvetica" pitchFamily="2" charset="0"/>
                    <a:ea typeface="Arial"/>
                    <a:cs typeface="Arial"/>
                  </a:rPr>
                  <a:t>finite event counts; usually decreases as </a:t>
                </a:r>
                <a14:m>
                  <m:oMath xmlns:m="http://schemas.openxmlformats.org/officeDocument/2006/math">
                    <m:f>
                      <m:fPr>
                        <m:type m:val="lin"/>
                        <m:ctrlPr>
                          <a:rPr lang="en-GB" sz="1400" b="0" i="1" noProof="0" smtClean="0">
                            <a:solidFill>
                              <a:srgbClr val="111111"/>
                            </a:solidFill>
                            <a:latin typeface="Cambria Math" panose="02040503050406030204" pitchFamily="18" charset="0"/>
                            <a:cs typeface="Arial"/>
                          </a:rPr>
                        </m:ctrlPr>
                      </m:fPr>
                      <m:num>
                        <m:r>
                          <a:rPr lang="en-GB" sz="1400" b="0" i="1" noProof="0" smtClean="0">
                            <a:solidFill>
                              <a:srgbClr val="111111"/>
                            </a:solidFill>
                            <a:latin typeface="Cambria Math" panose="02040503050406030204" pitchFamily="18" charset="0"/>
                            <a:cs typeface="Arial"/>
                          </a:rPr>
                          <m:t>1</m:t>
                        </m:r>
                      </m:num>
                      <m:den>
                        <m:rad>
                          <m:radPr>
                            <m:degHide m:val="on"/>
                            <m:ctrlPr>
                              <a:rPr lang="en-GB" sz="1400" i="1" noProof="0" smtClean="0">
                                <a:solidFill>
                                  <a:srgbClr val="111111"/>
                                </a:solidFill>
                                <a:latin typeface="Cambria Math" panose="02040503050406030204" pitchFamily="18" charset="0"/>
                                <a:cs typeface="Arial"/>
                              </a:rPr>
                            </m:ctrlPr>
                          </m:radPr>
                          <m:deg/>
                          <m:e>
                            <m:r>
                              <a:rPr lang="en-GB" sz="1400" b="0" i="1" noProof="0" smtClean="0">
                                <a:solidFill>
                                  <a:srgbClr val="111111"/>
                                </a:solidFill>
                                <a:latin typeface="Cambria Math" panose="02040503050406030204" pitchFamily="18" charset="0"/>
                                <a:cs typeface="Arial"/>
                              </a:rPr>
                              <m:t>𝑁</m:t>
                            </m:r>
                          </m:e>
                        </m:rad>
                      </m:den>
                    </m:f>
                  </m:oMath>
                </a14:m>
                <a:endParaRPr lang="en-GB" sz="1400" noProof="0" dirty="0">
                  <a:solidFill>
                    <a:srgbClr val="111111"/>
                  </a:solidFill>
                  <a:latin typeface="Helvetica" pitchFamily="2" charset="0"/>
                  <a:ea typeface="Arial"/>
                  <a:cs typeface="Arial"/>
                </a:endParaRPr>
              </a:p>
            </p:txBody>
          </p:sp>
        </mc:Choice>
        <mc:Fallback xmlns="">
          <p:sp>
            <p:nvSpPr>
              <p:cNvPr id="5" name="Rectangle 4">
                <a:extLst>
                  <a:ext uri="{FF2B5EF4-FFF2-40B4-BE49-F238E27FC236}">
                    <a16:creationId xmlns:a16="http://schemas.microsoft.com/office/drawing/2014/main" id="{269DE310-6E63-774A-E32B-A421930B5C31}"/>
                  </a:ext>
                </a:extLst>
              </p:cNvPr>
              <p:cNvSpPr>
                <a:spLocks noGrp="1" noRot="1" noChangeAspect="1" noMove="1" noResize="1" noEditPoints="1" noAdjustHandles="1" noChangeArrowheads="1" noChangeShapeType="1" noTextEdit="1"/>
              </p:cNvSpPr>
              <p:nvPr/>
            </p:nvSpPr>
            <p:spPr>
              <a:xfrm>
                <a:off x="908339" y="1692854"/>
                <a:ext cx="4762500" cy="361950"/>
              </a:xfrm>
              <a:prstGeom prst="rect">
                <a:avLst/>
              </a:prstGeom>
              <a:blipFill>
                <a:blip r:embed="rId2"/>
                <a:stretch>
                  <a:fillRect l="-2394" t="-79310" b="-141379"/>
                </a:stretch>
              </a:blipFill>
              <a:ln w="0">
                <a:noFill/>
                <a:prstDash val="solid"/>
              </a:ln>
            </p:spPr>
            <p:txBody>
              <a:bodyPr/>
              <a:lstStyle/>
              <a:p>
                <a:r>
                  <a:rPr lang="en-GB">
                    <a:noFill/>
                  </a:rPr>
                  <a:t> </a:t>
                </a:r>
              </a:p>
            </p:txBody>
          </p:sp>
        </mc:Fallback>
      </mc:AlternateContent>
      <p:sp>
        <p:nvSpPr>
          <p:cNvPr id="6" name="Straight Connector 5">
            <a:extLst>
              <a:ext uri="{FF2B5EF4-FFF2-40B4-BE49-F238E27FC236}">
                <a16:creationId xmlns:a16="http://schemas.microsoft.com/office/drawing/2014/main" id="{0F61806B-D760-EBD6-834D-291A680FC5CF}"/>
              </a:ext>
            </a:extLst>
          </p:cNvPr>
          <p:cNvSpPr>
            <a:spLocks noGrp="1"/>
          </p:cNvSpPr>
          <p:nvPr/>
        </p:nvSpPr>
        <p:spPr>
          <a:xfrm>
            <a:off x="5937539" y="1711904"/>
            <a:ext cx="0" cy="333375"/>
          </a:xfrm>
          <a:prstGeom prst="line">
            <a:avLst/>
          </a:prstGeom>
          <a:noFill/>
          <a:ln w="9525">
            <a:solidFill>
              <a:srgbClr val="BDD3E3"/>
            </a:solidFill>
            <a:prstDash val="solid"/>
          </a:ln>
        </p:spPr>
        <p:txBody>
          <a:bodyPr/>
          <a:lstStyle/>
          <a:p>
            <a:endParaRPr lang="en-GB" noProof="0" dirty="0">
              <a:latin typeface="Helvetica" pitchFamily="2" charset="0"/>
            </a:endParaRP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B3049E5B-082A-41F6-5835-18BA180CD346}"/>
                  </a:ext>
                </a:extLst>
              </p:cNvPr>
              <p:cNvSpPr>
                <a:spLocks noGrp="1"/>
              </p:cNvSpPr>
              <p:nvPr/>
            </p:nvSpPr>
            <p:spPr>
              <a:xfrm>
                <a:off x="6204239" y="1692854"/>
                <a:ext cx="5095875" cy="361950"/>
              </a:xfrm>
              <a:prstGeom prst="rect">
                <a:avLst/>
              </a:prstGeom>
              <a:noFill/>
              <a:ln w="0">
                <a:noFill/>
                <a:prstDash val="solid"/>
              </a:ln>
            </p:spPr>
            <p:txBody>
              <a:bodyPr wrap="square" lIns="0" tIns="0" rIns="0" bIns="0" anchor="ctr">
                <a:noAutofit/>
              </a:bodyPr>
              <a:lstStyle/>
              <a:p>
                <a:pPr>
                  <a:defRPr sz="1275">
                    <a:latin typeface="Arial"/>
                    <a:ea typeface="Arial"/>
                    <a:cs typeface="Arial"/>
                  </a:defRPr>
                </a:pPr>
                <a:r>
                  <a:rPr lang="en-GB" sz="1400" b="1" noProof="0" dirty="0">
                    <a:solidFill>
                      <a:srgbClr val="1383C5"/>
                    </a:solidFill>
                    <a:latin typeface="Helvetica" pitchFamily="2" charset="0"/>
                    <a:ea typeface="Arial"/>
                    <a:cs typeface="Arial"/>
                  </a:rPr>
                  <a:t>Systematic: </a:t>
                </a:r>
                <a:r>
                  <a:rPr lang="en-GB" sz="1400" noProof="0" dirty="0">
                    <a:solidFill>
                      <a:srgbClr val="111111"/>
                    </a:solidFill>
                    <a:latin typeface="Helvetica" pitchFamily="2" charset="0"/>
                    <a:ea typeface="Arial"/>
                    <a:cs typeface="Arial"/>
                  </a:rPr>
                  <a:t>imperfect knowledge; may persist, but can be constrained by data </a:t>
                </a:r>
                <a:r>
                  <a:rPr lang="en-GB" sz="1200" noProof="0" dirty="0">
                    <a:solidFill>
                      <a:srgbClr val="111111"/>
                    </a:solidFill>
                    <a:latin typeface="Helvetica" pitchFamily="2" charset="0"/>
                    <a:ea typeface="Arial"/>
                    <a:cs typeface="Arial"/>
                  </a:rPr>
                  <a:t>(introducing a </a:t>
                </a:r>
                <a14:m>
                  <m:oMath xmlns:m="http://schemas.openxmlformats.org/officeDocument/2006/math">
                    <m:f>
                      <m:fPr>
                        <m:type m:val="lin"/>
                        <m:ctrlPr>
                          <a:rPr lang="en-GB" sz="1200" i="1" noProof="0" smtClean="0">
                            <a:solidFill>
                              <a:srgbClr val="111111"/>
                            </a:solidFill>
                            <a:latin typeface="Cambria Math" panose="02040503050406030204" pitchFamily="18" charset="0"/>
                            <a:cs typeface="Arial"/>
                          </a:rPr>
                        </m:ctrlPr>
                      </m:fPr>
                      <m:num>
                        <m:r>
                          <a:rPr lang="en-GB" sz="1200" i="1" noProof="0" smtClean="0">
                            <a:solidFill>
                              <a:srgbClr val="111111"/>
                            </a:solidFill>
                            <a:latin typeface="Cambria Math" panose="02040503050406030204" pitchFamily="18" charset="0"/>
                            <a:cs typeface="Arial"/>
                          </a:rPr>
                          <m:t>1</m:t>
                        </m:r>
                      </m:num>
                      <m:den>
                        <m:rad>
                          <m:radPr>
                            <m:degHide m:val="on"/>
                            <m:ctrlPr>
                              <a:rPr lang="en-GB" sz="1200" i="1" noProof="0" smtClean="0">
                                <a:solidFill>
                                  <a:srgbClr val="111111"/>
                                </a:solidFill>
                                <a:latin typeface="Cambria Math" panose="02040503050406030204" pitchFamily="18" charset="0"/>
                                <a:cs typeface="Arial"/>
                              </a:rPr>
                            </m:ctrlPr>
                          </m:radPr>
                          <m:deg/>
                          <m:e>
                            <m:r>
                              <a:rPr lang="en-GB" sz="1200" i="1" noProof="0" smtClean="0">
                                <a:solidFill>
                                  <a:srgbClr val="111111"/>
                                </a:solidFill>
                                <a:latin typeface="Cambria Math" panose="02040503050406030204" pitchFamily="18" charset="0"/>
                                <a:cs typeface="Arial"/>
                              </a:rPr>
                              <m:t>𝑁</m:t>
                            </m:r>
                          </m:e>
                        </m:rad>
                      </m:den>
                    </m:f>
                    <m:r>
                      <a:rPr lang="en-GB" sz="1200" i="1" noProof="0" smtClean="0">
                        <a:solidFill>
                          <a:srgbClr val="111111"/>
                        </a:solidFill>
                        <a:latin typeface="Cambria Math" panose="02040503050406030204" pitchFamily="18" charset="0"/>
                        <a:cs typeface="Arial"/>
                      </a:rPr>
                      <m:t> </m:t>
                    </m:r>
                  </m:oMath>
                </a14:m>
                <a:r>
                  <a:rPr lang="en-GB" sz="1200" noProof="0" dirty="0">
                    <a:solidFill>
                      <a:srgbClr val="111111"/>
                    </a:solidFill>
                    <a:latin typeface="Helvetica" pitchFamily="2" charset="0"/>
                    <a:ea typeface="Arial"/>
                    <a:cs typeface="Arial"/>
                  </a:rPr>
                  <a:t>component)</a:t>
                </a:r>
                <a:endParaRPr lang="en-GB" sz="1400" noProof="0" dirty="0">
                  <a:solidFill>
                    <a:srgbClr val="111111"/>
                  </a:solidFill>
                  <a:latin typeface="Helvetica" pitchFamily="2" charset="0"/>
                  <a:ea typeface="Arial"/>
                  <a:cs typeface="Arial"/>
                </a:endParaRPr>
              </a:p>
            </p:txBody>
          </p:sp>
        </mc:Choice>
        <mc:Fallback xmlns="">
          <p:sp>
            <p:nvSpPr>
              <p:cNvPr id="8" name="Rectangle 7">
                <a:extLst>
                  <a:ext uri="{FF2B5EF4-FFF2-40B4-BE49-F238E27FC236}">
                    <a16:creationId xmlns:a16="http://schemas.microsoft.com/office/drawing/2014/main" id="{B3049E5B-082A-41F6-5835-18BA180CD346}"/>
                  </a:ext>
                </a:extLst>
              </p:cNvPr>
              <p:cNvSpPr>
                <a:spLocks noGrp="1" noRot="1" noChangeAspect="1" noMove="1" noResize="1" noEditPoints="1" noAdjustHandles="1" noChangeArrowheads="1" noChangeShapeType="1" noTextEdit="1"/>
              </p:cNvSpPr>
              <p:nvPr/>
            </p:nvSpPr>
            <p:spPr>
              <a:xfrm>
                <a:off x="6204239" y="1692854"/>
                <a:ext cx="5095875" cy="361950"/>
              </a:xfrm>
              <a:prstGeom prst="rect">
                <a:avLst/>
              </a:prstGeom>
              <a:blipFill>
                <a:blip r:embed="rId3"/>
                <a:stretch>
                  <a:fillRect l="-1990" t="-31034" b="-141379"/>
                </a:stretch>
              </a:blipFill>
              <a:ln w="0">
                <a:noFill/>
                <a:prstDash val="solid"/>
              </a:ln>
            </p:spPr>
            <p:txBody>
              <a:bodyPr/>
              <a:lstStyle/>
              <a:p>
                <a:r>
                  <a:rPr lang="en-GB">
                    <a:noFill/>
                  </a:rPr>
                  <a:t> </a:t>
                </a:r>
              </a:p>
            </p:txBody>
          </p:sp>
        </mc:Fallback>
      </mc:AlternateContent>
      <p:sp>
        <p:nvSpPr>
          <p:cNvPr id="10" name="Rectangle 9">
            <a:extLst>
              <a:ext uri="{FF2B5EF4-FFF2-40B4-BE49-F238E27FC236}">
                <a16:creationId xmlns:a16="http://schemas.microsoft.com/office/drawing/2014/main" id="{3D749B6A-44A5-A396-9AAA-2A45B2FD66B7}"/>
              </a:ext>
            </a:extLst>
          </p:cNvPr>
          <p:cNvSpPr>
            <a:spLocks noGrp="1"/>
          </p:cNvSpPr>
          <p:nvPr/>
        </p:nvSpPr>
        <p:spPr>
          <a:xfrm>
            <a:off x="708314" y="2378654"/>
            <a:ext cx="4381500" cy="323850"/>
          </a:xfrm>
          <a:prstGeom prst="rect">
            <a:avLst/>
          </a:prstGeom>
          <a:noFill/>
          <a:ln w="0">
            <a:noFill/>
            <a:prstDash val="solid"/>
          </a:ln>
        </p:spPr>
        <p:txBody>
          <a:bodyPr wrap="square" lIns="0" tIns="0" rIns="0" bIns="0" anchor="ctr">
            <a:normAutofit/>
          </a:bodyPr>
          <a:lstStyle/>
          <a:p>
            <a:pPr algn="l">
              <a:defRPr sz="1725" b="1" i="0">
                <a:solidFill>
                  <a:srgbClr val="183B56"/>
                </a:solidFill>
                <a:latin typeface="Arial"/>
                <a:ea typeface="Arial"/>
                <a:cs typeface="Arial"/>
              </a:defRPr>
            </a:pPr>
            <a:r>
              <a:rPr lang="en-GB" sz="1725" b="1" i="0" noProof="0" dirty="0">
                <a:solidFill>
                  <a:srgbClr val="183B56"/>
                </a:solidFill>
                <a:latin typeface="Helvetica" pitchFamily="2" charset="0"/>
                <a:ea typeface="Arial"/>
                <a:cs typeface="Arial"/>
              </a:rPr>
              <a:t>Common sources</a:t>
            </a:r>
          </a:p>
        </p:txBody>
      </p:sp>
      <p:sp>
        <p:nvSpPr>
          <p:cNvPr id="12" name="Rectangle 11">
            <a:extLst>
              <a:ext uri="{FF2B5EF4-FFF2-40B4-BE49-F238E27FC236}">
                <a16:creationId xmlns:a16="http://schemas.microsoft.com/office/drawing/2014/main" id="{8FE491EF-F87D-309E-0E0D-3FBEDC3B0134}"/>
              </a:ext>
            </a:extLst>
          </p:cNvPr>
          <p:cNvSpPr>
            <a:spLocks noGrp="1"/>
          </p:cNvSpPr>
          <p:nvPr/>
        </p:nvSpPr>
        <p:spPr>
          <a:xfrm>
            <a:off x="5956589" y="2378654"/>
            <a:ext cx="5286375" cy="323850"/>
          </a:xfrm>
          <a:prstGeom prst="rect">
            <a:avLst/>
          </a:prstGeom>
          <a:noFill/>
          <a:ln w="0">
            <a:noFill/>
            <a:prstDash val="solid"/>
          </a:ln>
        </p:spPr>
        <p:txBody>
          <a:bodyPr wrap="square" lIns="0" tIns="0" rIns="0" bIns="0" anchor="ctr">
            <a:normAutofit/>
          </a:bodyPr>
          <a:lstStyle/>
          <a:p>
            <a:pPr algn="l">
              <a:defRPr sz="1725" b="1" i="0">
                <a:solidFill>
                  <a:srgbClr val="183B56"/>
                </a:solidFill>
                <a:latin typeface="Arial"/>
                <a:ea typeface="Arial"/>
                <a:cs typeface="Arial"/>
              </a:defRPr>
            </a:pPr>
            <a:r>
              <a:rPr lang="en-GB" sz="1725" b="1" i="0" noProof="0" dirty="0">
                <a:solidFill>
                  <a:srgbClr val="183B56"/>
                </a:solidFill>
                <a:latin typeface="Helvetica" pitchFamily="2" charset="0"/>
                <a:ea typeface="Arial"/>
                <a:cs typeface="Arial"/>
              </a:rPr>
              <a:t>Treatment in a robust analysis</a:t>
            </a:r>
          </a:p>
        </p:txBody>
      </p:sp>
      <p:sp>
        <p:nvSpPr>
          <p:cNvPr id="36" name="Straight Connector 35">
            <a:extLst>
              <a:ext uri="{FF2B5EF4-FFF2-40B4-BE49-F238E27FC236}">
                <a16:creationId xmlns:a16="http://schemas.microsoft.com/office/drawing/2014/main" id="{C30797D2-5C03-065B-9AC3-85DC6FF8688F}"/>
              </a:ext>
            </a:extLst>
          </p:cNvPr>
          <p:cNvSpPr>
            <a:spLocks noGrp="1"/>
          </p:cNvSpPr>
          <p:nvPr/>
        </p:nvSpPr>
        <p:spPr>
          <a:xfrm>
            <a:off x="5461289" y="2445329"/>
            <a:ext cx="0" cy="2762250"/>
          </a:xfrm>
          <a:prstGeom prst="line">
            <a:avLst/>
          </a:prstGeom>
          <a:noFill/>
          <a:ln w="9525">
            <a:solidFill>
              <a:srgbClr val="D6DEE5"/>
            </a:solidFill>
            <a:prstDash val="solid"/>
          </a:ln>
        </p:spPr>
        <p:txBody>
          <a:bodyPr/>
          <a:lstStyle/>
          <a:p>
            <a:endParaRPr lang="en-GB" noProof="0" dirty="0">
              <a:latin typeface="Helvetica" pitchFamily="2" charset="0"/>
            </a:endParaRPr>
          </a:p>
        </p:txBody>
      </p:sp>
      <p:sp>
        <p:nvSpPr>
          <p:cNvPr id="45" name="Rectangle 44">
            <a:extLst>
              <a:ext uri="{FF2B5EF4-FFF2-40B4-BE49-F238E27FC236}">
                <a16:creationId xmlns:a16="http://schemas.microsoft.com/office/drawing/2014/main" id="{73F5E83D-E826-D7A4-0572-F74D687C351B}"/>
              </a:ext>
            </a:extLst>
          </p:cNvPr>
          <p:cNvSpPr>
            <a:spLocks noGrp="1"/>
          </p:cNvSpPr>
          <p:nvPr/>
        </p:nvSpPr>
        <p:spPr>
          <a:xfrm>
            <a:off x="720435" y="2816807"/>
            <a:ext cx="4048125" cy="228600"/>
          </a:xfrm>
          <a:prstGeom prst="rect">
            <a:avLst/>
          </a:prstGeom>
          <a:noFill/>
          <a:ln w="0">
            <a:noFill/>
            <a:prstDash val="solid"/>
          </a:ln>
        </p:spPr>
        <p:txBody>
          <a:bodyPr wrap="square" lIns="0" tIns="0" rIns="0" bIns="0" anchor="ctr">
            <a:normAutofit/>
          </a:bodyPr>
          <a:lstStyle/>
          <a:p>
            <a:pPr algn="l">
              <a:defRPr sz="1350" b="1" i="0">
                <a:solidFill>
                  <a:srgbClr val="1383C5"/>
                </a:solidFill>
                <a:latin typeface="Arial"/>
                <a:ea typeface="Arial"/>
                <a:cs typeface="Arial"/>
              </a:defRPr>
            </a:pPr>
            <a:r>
              <a:rPr lang="en-GB" sz="1400" b="1" i="0" noProof="0" dirty="0">
                <a:solidFill>
                  <a:srgbClr val="1383C5"/>
                </a:solidFill>
                <a:latin typeface="Helvetica" pitchFamily="2" charset="0"/>
                <a:ea typeface="Arial"/>
                <a:cs typeface="Arial"/>
              </a:rPr>
              <a:t>Detector response and calibration</a:t>
            </a:r>
          </a:p>
        </p:txBody>
      </p:sp>
      <p:sp>
        <p:nvSpPr>
          <p:cNvPr id="46" name="Rectangle 45">
            <a:extLst>
              <a:ext uri="{FF2B5EF4-FFF2-40B4-BE49-F238E27FC236}">
                <a16:creationId xmlns:a16="http://schemas.microsoft.com/office/drawing/2014/main" id="{440DD83C-E473-57BB-826D-7F56A6C5C41B}"/>
              </a:ext>
            </a:extLst>
          </p:cNvPr>
          <p:cNvSpPr>
            <a:spLocks noGrp="1"/>
          </p:cNvSpPr>
          <p:nvPr/>
        </p:nvSpPr>
        <p:spPr>
          <a:xfrm>
            <a:off x="720435" y="3045407"/>
            <a:ext cx="4048125" cy="285750"/>
          </a:xfrm>
          <a:prstGeom prst="rect">
            <a:avLst/>
          </a:prstGeom>
          <a:noFill/>
          <a:ln w="0">
            <a:noFill/>
            <a:prstDash val="solid"/>
          </a:ln>
        </p:spPr>
        <p:txBody>
          <a:bodyPr wrap="square" lIns="0" tIns="0" rIns="0" bIns="0" anchor="t">
            <a:noAutofit/>
          </a:bodyPr>
          <a:lstStyle/>
          <a:p>
            <a:pPr algn="l">
              <a:defRPr sz="1163" b="0" i="0">
                <a:solidFill>
                  <a:srgbClr val="111111"/>
                </a:solidFill>
                <a:latin typeface="Arial"/>
                <a:ea typeface="Arial"/>
                <a:cs typeface="Arial"/>
              </a:defRPr>
            </a:pPr>
            <a:r>
              <a:rPr lang="en-GB" sz="1200" b="0" i="0" noProof="0" dirty="0">
                <a:solidFill>
                  <a:srgbClr val="111111"/>
                </a:solidFill>
                <a:latin typeface="Helvetica" pitchFamily="2" charset="0"/>
                <a:ea typeface="Arial"/>
                <a:cs typeface="Arial"/>
              </a:rPr>
              <a:t>E and p</a:t>
            </a:r>
            <a:r>
              <a:rPr lang="en-GB" sz="1200" b="0" i="0" baseline="-25000" noProof="0" dirty="0">
                <a:solidFill>
                  <a:srgbClr val="111111"/>
                </a:solidFill>
                <a:latin typeface="Helvetica" pitchFamily="2" charset="0"/>
                <a:ea typeface="Arial"/>
                <a:cs typeface="Arial"/>
              </a:rPr>
              <a:t>T</a:t>
            </a:r>
            <a:r>
              <a:rPr lang="en-GB" sz="1200" b="0" i="0" noProof="0" dirty="0">
                <a:solidFill>
                  <a:srgbClr val="111111"/>
                </a:solidFill>
                <a:latin typeface="Helvetica" pitchFamily="2" charset="0"/>
                <a:ea typeface="Arial"/>
                <a:cs typeface="Arial"/>
              </a:rPr>
              <a:t> scales, efficiencies, resolutions, alignment</a:t>
            </a:r>
          </a:p>
        </p:txBody>
      </p:sp>
      <p:sp>
        <p:nvSpPr>
          <p:cNvPr id="48" name="Rectangle 47">
            <a:extLst>
              <a:ext uri="{FF2B5EF4-FFF2-40B4-BE49-F238E27FC236}">
                <a16:creationId xmlns:a16="http://schemas.microsoft.com/office/drawing/2014/main" id="{F41F710E-BFF6-03AA-D709-83532179D95B}"/>
              </a:ext>
            </a:extLst>
          </p:cNvPr>
          <p:cNvSpPr>
            <a:spLocks noGrp="1"/>
          </p:cNvSpPr>
          <p:nvPr/>
        </p:nvSpPr>
        <p:spPr>
          <a:xfrm>
            <a:off x="720435" y="3407357"/>
            <a:ext cx="4048125" cy="228600"/>
          </a:xfrm>
          <a:prstGeom prst="rect">
            <a:avLst/>
          </a:prstGeom>
          <a:noFill/>
          <a:ln w="0">
            <a:noFill/>
            <a:prstDash val="solid"/>
          </a:ln>
        </p:spPr>
        <p:txBody>
          <a:bodyPr wrap="square" lIns="0" tIns="0" rIns="0" bIns="0" anchor="ctr">
            <a:normAutofit/>
          </a:bodyPr>
          <a:lstStyle/>
          <a:p>
            <a:pPr algn="l">
              <a:defRPr sz="1350" b="1" i="0">
                <a:solidFill>
                  <a:srgbClr val="E31A1C"/>
                </a:solidFill>
                <a:latin typeface="Arial"/>
                <a:ea typeface="Arial"/>
                <a:cs typeface="Arial"/>
              </a:defRPr>
            </a:pPr>
            <a:r>
              <a:rPr lang="en-GB" sz="1400" b="1" i="0" noProof="0" dirty="0">
                <a:solidFill>
                  <a:srgbClr val="E31A1C"/>
                </a:solidFill>
                <a:latin typeface="Helvetica" pitchFamily="2" charset="0"/>
                <a:ea typeface="Arial"/>
                <a:cs typeface="Arial"/>
              </a:rPr>
              <a:t>Backgrounds and event modelling</a:t>
            </a:r>
          </a:p>
        </p:txBody>
      </p:sp>
      <p:sp>
        <p:nvSpPr>
          <p:cNvPr id="49" name="Rectangle 48">
            <a:extLst>
              <a:ext uri="{FF2B5EF4-FFF2-40B4-BE49-F238E27FC236}">
                <a16:creationId xmlns:a16="http://schemas.microsoft.com/office/drawing/2014/main" id="{ADD7F497-2D02-8853-67D8-186F9D2AC700}"/>
              </a:ext>
            </a:extLst>
          </p:cNvPr>
          <p:cNvSpPr>
            <a:spLocks noGrp="1"/>
          </p:cNvSpPr>
          <p:nvPr/>
        </p:nvSpPr>
        <p:spPr>
          <a:xfrm>
            <a:off x="720435" y="3635957"/>
            <a:ext cx="4048125" cy="285750"/>
          </a:xfrm>
          <a:prstGeom prst="rect">
            <a:avLst/>
          </a:prstGeom>
          <a:noFill/>
          <a:ln w="0">
            <a:noFill/>
            <a:prstDash val="solid"/>
          </a:ln>
        </p:spPr>
        <p:txBody>
          <a:bodyPr wrap="square" lIns="0" tIns="0" rIns="0" bIns="0" anchor="t">
            <a:normAutofit/>
          </a:bodyPr>
          <a:lstStyle/>
          <a:p>
            <a:pPr algn="l">
              <a:defRPr sz="1163" b="0" i="0">
                <a:solidFill>
                  <a:srgbClr val="111111"/>
                </a:solidFill>
                <a:latin typeface="Arial"/>
                <a:ea typeface="Arial"/>
                <a:cs typeface="Arial"/>
              </a:defRPr>
            </a:pPr>
            <a:r>
              <a:rPr lang="en-GB" sz="1200" b="0" i="0" noProof="0" dirty="0">
                <a:solidFill>
                  <a:srgbClr val="111111"/>
                </a:solidFill>
                <a:latin typeface="Helvetica" pitchFamily="2" charset="0"/>
                <a:ea typeface="Arial"/>
                <a:cs typeface="Arial"/>
              </a:rPr>
              <a:t>Normalisations, shapes, data-driven transfer factors</a:t>
            </a:r>
          </a:p>
        </p:txBody>
      </p:sp>
      <p:sp>
        <p:nvSpPr>
          <p:cNvPr id="51" name="Rectangle 50">
            <a:extLst>
              <a:ext uri="{FF2B5EF4-FFF2-40B4-BE49-F238E27FC236}">
                <a16:creationId xmlns:a16="http://schemas.microsoft.com/office/drawing/2014/main" id="{C134B9C6-6C2D-177F-4EB6-7400D6639388}"/>
              </a:ext>
            </a:extLst>
          </p:cNvPr>
          <p:cNvSpPr>
            <a:spLocks noGrp="1"/>
          </p:cNvSpPr>
          <p:nvPr/>
        </p:nvSpPr>
        <p:spPr>
          <a:xfrm>
            <a:off x="720435" y="3997907"/>
            <a:ext cx="4048125" cy="228600"/>
          </a:xfrm>
          <a:prstGeom prst="rect">
            <a:avLst/>
          </a:prstGeom>
          <a:noFill/>
          <a:ln w="0">
            <a:noFill/>
            <a:prstDash val="solid"/>
          </a:ln>
        </p:spPr>
        <p:txBody>
          <a:bodyPr wrap="square" lIns="0" tIns="0" rIns="0" bIns="0" anchor="ctr">
            <a:normAutofit/>
          </a:bodyPr>
          <a:lstStyle/>
          <a:p>
            <a:pPr algn="l">
              <a:defRPr sz="1350" b="1" i="0">
                <a:solidFill>
                  <a:srgbClr val="E87417"/>
                </a:solidFill>
                <a:latin typeface="Arial"/>
                <a:ea typeface="Arial"/>
                <a:cs typeface="Arial"/>
              </a:defRPr>
            </a:pPr>
            <a:r>
              <a:rPr lang="en-GB" sz="1400" b="1" i="0" noProof="0" dirty="0">
                <a:solidFill>
                  <a:srgbClr val="E87417"/>
                </a:solidFill>
                <a:latin typeface="Helvetica" pitchFamily="2" charset="0"/>
                <a:ea typeface="Arial"/>
                <a:cs typeface="Arial"/>
              </a:rPr>
              <a:t>Theory and simulation</a:t>
            </a:r>
          </a:p>
        </p:txBody>
      </p:sp>
      <p:sp>
        <p:nvSpPr>
          <p:cNvPr id="52" name="Rectangle 51">
            <a:extLst>
              <a:ext uri="{FF2B5EF4-FFF2-40B4-BE49-F238E27FC236}">
                <a16:creationId xmlns:a16="http://schemas.microsoft.com/office/drawing/2014/main" id="{E680B55C-A916-0310-EE73-5ECCB12DE73A}"/>
              </a:ext>
            </a:extLst>
          </p:cNvPr>
          <p:cNvSpPr>
            <a:spLocks noGrp="1"/>
          </p:cNvSpPr>
          <p:nvPr/>
        </p:nvSpPr>
        <p:spPr>
          <a:xfrm>
            <a:off x="720435" y="4226507"/>
            <a:ext cx="4048125" cy="285750"/>
          </a:xfrm>
          <a:prstGeom prst="rect">
            <a:avLst/>
          </a:prstGeom>
          <a:noFill/>
          <a:ln w="0">
            <a:noFill/>
            <a:prstDash val="solid"/>
          </a:ln>
        </p:spPr>
        <p:txBody>
          <a:bodyPr wrap="square" lIns="0" tIns="0" rIns="0" bIns="0" anchor="t">
            <a:noAutofit/>
          </a:bodyPr>
          <a:lstStyle/>
          <a:p>
            <a:pPr algn="l">
              <a:defRPr sz="1163" b="0" i="0">
                <a:solidFill>
                  <a:srgbClr val="111111"/>
                </a:solidFill>
                <a:latin typeface="Arial"/>
                <a:ea typeface="Arial"/>
                <a:cs typeface="Arial"/>
              </a:defRPr>
            </a:pPr>
            <a:r>
              <a:rPr lang="en-GB" sz="1200" b="0" i="0" noProof="0" dirty="0">
                <a:solidFill>
                  <a:srgbClr val="111111"/>
                </a:solidFill>
                <a:latin typeface="Helvetica" pitchFamily="2" charset="0"/>
                <a:ea typeface="Arial"/>
                <a:cs typeface="Arial"/>
              </a:rPr>
              <a:t>Missing higher orders, PDFs, parton shower, hadronization</a:t>
            </a:r>
          </a:p>
        </p:txBody>
      </p:sp>
      <p:sp>
        <p:nvSpPr>
          <p:cNvPr id="54" name="Rectangle 53">
            <a:extLst>
              <a:ext uri="{FF2B5EF4-FFF2-40B4-BE49-F238E27FC236}">
                <a16:creationId xmlns:a16="http://schemas.microsoft.com/office/drawing/2014/main" id="{630E971C-46EC-2C55-967D-DD1C9AE5DA88}"/>
              </a:ext>
            </a:extLst>
          </p:cNvPr>
          <p:cNvSpPr>
            <a:spLocks noGrp="1"/>
          </p:cNvSpPr>
          <p:nvPr/>
        </p:nvSpPr>
        <p:spPr>
          <a:xfrm>
            <a:off x="720435" y="4588457"/>
            <a:ext cx="4048125" cy="228600"/>
          </a:xfrm>
          <a:prstGeom prst="rect">
            <a:avLst/>
          </a:prstGeom>
          <a:noFill/>
          <a:ln w="0">
            <a:noFill/>
            <a:prstDash val="solid"/>
          </a:ln>
        </p:spPr>
        <p:txBody>
          <a:bodyPr wrap="square" lIns="0" tIns="0" rIns="0" bIns="0" anchor="ctr">
            <a:normAutofit/>
          </a:bodyPr>
          <a:lstStyle/>
          <a:p>
            <a:pPr algn="l">
              <a:defRPr sz="1350" b="1" i="0">
                <a:solidFill>
                  <a:srgbClr val="7A4FB7"/>
                </a:solidFill>
                <a:latin typeface="Arial"/>
                <a:ea typeface="Arial"/>
                <a:cs typeface="Arial"/>
              </a:defRPr>
            </a:pPr>
            <a:r>
              <a:rPr lang="en-GB" sz="1400" b="1" i="0" noProof="0" dirty="0">
                <a:solidFill>
                  <a:srgbClr val="7A4FB7"/>
                </a:solidFill>
                <a:latin typeface="Helvetica" pitchFamily="2" charset="0"/>
                <a:ea typeface="Arial"/>
                <a:cs typeface="Arial"/>
              </a:rPr>
              <a:t>Data-taking conditions</a:t>
            </a:r>
          </a:p>
        </p:txBody>
      </p:sp>
      <p:sp>
        <p:nvSpPr>
          <p:cNvPr id="55" name="Rectangle 54">
            <a:extLst>
              <a:ext uri="{FF2B5EF4-FFF2-40B4-BE49-F238E27FC236}">
                <a16:creationId xmlns:a16="http://schemas.microsoft.com/office/drawing/2014/main" id="{0F21DB2D-C60C-2699-C18D-CEEB424FC4EA}"/>
              </a:ext>
            </a:extLst>
          </p:cNvPr>
          <p:cNvSpPr>
            <a:spLocks noGrp="1"/>
          </p:cNvSpPr>
          <p:nvPr/>
        </p:nvSpPr>
        <p:spPr>
          <a:xfrm>
            <a:off x="720435" y="4817056"/>
            <a:ext cx="4476747" cy="428625"/>
          </a:xfrm>
          <a:prstGeom prst="rect">
            <a:avLst/>
          </a:prstGeom>
          <a:noFill/>
          <a:ln w="0">
            <a:noFill/>
            <a:prstDash val="solid"/>
          </a:ln>
        </p:spPr>
        <p:txBody>
          <a:bodyPr wrap="square" lIns="0" tIns="0" rIns="0" bIns="0" anchor="t">
            <a:normAutofit/>
          </a:bodyPr>
          <a:lstStyle/>
          <a:p>
            <a:pPr algn="l">
              <a:defRPr sz="1163" b="0" i="0">
                <a:solidFill>
                  <a:srgbClr val="111111"/>
                </a:solidFill>
                <a:latin typeface="Arial"/>
                <a:ea typeface="Arial"/>
                <a:cs typeface="Arial"/>
              </a:defRPr>
            </a:pPr>
            <a:r>
              <a:rPr lang="en-GB" sz="1200" b="0" i="0" noProof="0" dirty="0">
                <a:solidFill>
                  <a:srgbClr val="111111"/>
                </a:solidFill>
                <a:latin typeface="Helvetica" pitchFamily="2" charset="0"/>
                <a:ea typeface="Arial"/>
                <a:cs typeface="Arial"/>
              </a:rPr>
              <a:t>Luminosity, pileup, time dependent conditions, detector stability</a:t>
            </a:r>
          </a:p>
        </p:txBody>
      </p:sp>
      <p:sp>
        <p:nvSpPr>
          <p:cNvPr id="56" name="Straight Connector 55">
            <a:extLst>
              <a:ext uri="{FF2B5EF4-FFF2-40B4-BE49-F238E27FC236}">
                <a16:creationId xmlns:a16="http://schemas.microsoft.com/office/drawing/2014/main" id="{752883B6-CADC-A92A-3057-0940F671CEA6}"/>
              </a:ext>
            </a:extLst>
          </p:cNvPr>
          <p:cNvSpPr>
            <a:spLocks noGrp="1"/>
          </p:cNvSpPr>
          <p:nvPr/>
        </p:nvSpPr>
        <p:spPr>
          <a:xfrm>
            <a:off x="6147089" y="3007304"/>
            <a:ext cx="0" cy="1905000"/>
          </a:xfrm>
          <a:prstGeom prst="line">
            <a:avLst/>
          </a:prstGeom>
          <a:noFill/>
          <a:ln w="28575">
            <a:solidFill>
              <a:srgbClr val="A8CDE5"/>
            </a:solidFill>
            <a:prstDash val="solid"/>
          </a:ln>
        </p:spPr>
        <p:txBody>
          <a:bodyPr/>
          <a:lstStyle/>
          <a:p>
            <a:endParaRPr lang="en-GB" noProof="0" dirty="0">
              <a:latin typeface="Helvetica" pitchFamily="2" charset="0"/>
            </a:endParaRPr>
          </a:p>
        </p:txBody>
      </p:sp>
      <p:sp>
        <p:nvSpPr>
          <p:cNvPr id="57" name="Oval 56">
            <a:extLst>
              <a:ext uri="{FF2B5EF4-FFF2-40B4-BE49-F238E27FC236}">
                <a16:creationId xmlns:a16="http://schemas.microsoft.com/office/drawing/2014/main" id="{1F1E1116-8307-6C09-4487-B0493218297E}"/>
              </a:ext>
            </a:extLst>
          </p:cNvPr>
          <p:cNvSpPr>
            <a:spLocks noGrp="1"/>
          </p:cNvSpPr>
          <p:nvPr/>
        </p:nvSpPr>
        <p:spPr>
          <a:xfrm>
            <a:off x="5985164" y="2845379"/>
            <a:ext cx="323850" cy="323850"/>
          </a:xfrm>
          <a:prstGeom prst="ellipse">
            <a:avLst/>
          </a:prstGeom>
          <a:solidFill>
            <a:srgbClr val="1383C5"/>
          </a:solidFill>
          <a:ln w="9525">
            <a:solidFill>
              <a:srgbClr val="1383C5"/>
            </a:solidFill>
            <a:prstDash val="solid"/>
          </a:ln>
        </p:spPr>
        <p:txBody>
          <a:bodyPr lIns="0" tIns="0" rIns="0" bIns="0" anchor="ctr"/>
          <a:lstStyle/>
          <a:p>
            <a:pPr algn="ctr">
              <a:defRPr sz="1275" b="1">
                <a:solidFill>
                  <a:srgbClr val="FFFFFF"/>
                </a:solidFill>
                <a:latin typeface="Arial"/>
                <a:ea typeface="Arial"/>
                <a:cs typeface="Arial"/>
              </a:defRPr>
            </a:pPr>
            <a:r>
              <a:rPr lang="en-GB" sz="1275" b="1" noProof="0" dirty="0">
                <a:solidFill>
                  <a:srgbClr val="FFFFFF"/>
                </a:solidFill>
                <a:latin typeface="Helvetica" pitchFamily="2" charset="0"/>
                <a:ea typeface="Arial"/>
                <a:cs typeface="Arial"/>
              </a:rPr>
              <a:t>1</a:t>
            </a:r>
          </a:p>
        </p:txBody>
      </p:sp>
      <p:sp>
        <p:nvSpPr>
          <p:cNvPr id="58" name="Rectangle 57">
            <a:extLst>
              <a:ext uri="{FF2B5EF4-FFF2-40B4-BE49-F238E27FC236}">
                <a16:creationId xmlns:a16="http://schemas.microsoft.com/office/drawing/2014/main" id="{F17F049C-C931-B2F2-739E-27DC3A558785}"/>
              </a:ext>
            </a:extLst>
          </p:cNvPr>
          <p:cNvSpPr>
            <a:spLocks noGrp="1"/>
          </p:cNvSpPr>
          <p:nvPr/>
        </p:nvSpPr>
        <p:spPr>
          <a:xfrm>
            <a:off x="6461414" y="2816804"/>
            <a:ext cx="4762500" cy="228600"/>
          </a:xfrm>
          <a:prstGeom prst="rect">
            <a:avLst/>
          </a:prstGeom>
          <a:noFill/>
          <a:ln w="0">
            <a:noFill/>
            <a:prstDash val="solid"/>
          </a:ln>
        </p:spPr>
        <p:txBody>
          <a:bodyPr wrap="square" lIns="0" tIns="0" rIns="0" bIns="0" anchor="ctr">
            <a:normAutofit/>
          </a:bodyPr>
          <a:lstStyle/>
          <a:p>
            <a:pPr algn="l">
              <a:defRPr sz="1350" b="1" i="0">
                <a:solidFill>
                  <a:srgbClr val="183B56"/>
                </a:solidFill>
                <a:latin typeface="Arial"/>
                <a:ea typeface="Arial"/>
                <a:cs typeface="Arial"/>
              </a:defRPr>
            </a:pPr>
            <a:r>
              <a:rPr lang="en-GB" sz="1400" b="1" i="0" noProof="0" dirty="0">
                <a:solidFill>
                  <a:srgbClr val="183B56"/>
                </a:solidFill>
                <a:latin typeface="Helvetica" pitchFamily="2" charset="0"/>
                <a:ea typeface="Arial"/>
                <a:cs typeface="Arial"/>
              </a:rPr>
              <a:t>Identify and parameterise</a:t>
            </a:r>
          </a:p>
        </p:txBody>
      </p:sp>
      <p:sp>
        <p:nvSpPr>
          <p:cNvPr id="59" name="Rectangle 58">
            <a:extLst>
              <a:ext uri="{FF2B5EF4-FFF2-40B4-BE49-F238E27FC236}">
                <a16:creationId xmlns:a16="http://schemas.microsoft.com/office/drawing/2014/main" id="{BB6572D8-3936-B6E8-8A02-C36058CA1F17}"/>
              </a:ext>
            </a:extLst>
          </p:cNvPr>
          <p:cNvSpPr>
            <a:spLocks noGrp="1"/>
          </p:cNvSpPr>
          <p:nvPr/>
        </p:nvSpPr>
        <p:spPr>
          <a:xfrm>
            <a:off x="6461414" y="3045404"/>
            <a:ext cx="4762500" cy="323850"/>
          </a:xfrm>
          <a:prstGeom prst="rect">
            <a:avLst/>
          </a:prstGeom>
          <a:noFill/>
          <a:ln w="0">
            <a:noFill/>
            <a:prstDash val="solid"/>
          </a:ln>
        </p:spPr>
        <p:txBody>
          <a:bodyPr wrap="square" lIns="0" tIns="0" rIns="0" bIns="0" anchor="t">
            <a:normAutofit/>
          </a:bodyPr>
          <a:lstStyle/>
          <a:p>
            <a:pPr algn="l">
              <a:defRPr sz="1163" b="0" i="0">
                <a:solidFill>
                  <a:srgbClr val="111111"/>
                </a:solidFill>
                <a:latin typeface="Arial"/>
                <a:ea typeface="Arial"/>
                <a:cs typeface="Arial"/>
              </a:defRPr>
            </a:pPr>
            <a:r>
              <a:rPr lang="en-GB" sz="1200" b="0" i="0" noProof="0" dirty="0">
                <a:solidFill>
                  <a:srgbClr val="111111"/>
                </a:solidFill>
                <a:latin typeface="Helvetica" pitchFamily="2" charset="0"/>
                <a:ea typeface="Arial"/>
                <a:cs typeface="Arial"/>
              </a:rPr>
              <a:t>Represent each relevant effect by a nuisance parameter </a:t>
            </a:r>
            <a:r>
              <a:rPr lang="en-GB" sz="1200" b="0" i="0" noProof="0" dirty="0" err="1">
                <a:solidFill>
                  <a:srgbClr val="111111"/>
                </a:solidFill>
                <a:latin typeface="Helvetica" pitchFamily="2" charset="0"/>
                <a:ea typeface="Arial"/>
                <a:cs typeface="Arial"/>
              </a:rPr>
              <a:t>θ</a:t>
            </a:r>
            <a:r>
              <a:rPr lang="en-GB" sz="1200" b="0" i="0" noProof="0" dirty="0">
                <a:solidFill>
                  <a:srgbClr val="111111"/>
                </a:solidFill>
                <a:latin typeface="Helvetica" pitchFamily="2" charset="0"/>
                <a:ea typeface="Arial"/>
                <a:cs typeface="Arial"/>
              </a:rPr>
              <a:t>ᵢ</a:t>
            </a:r>
          </a:p>
        </p:txBody>
      </p:sp>
      <p:sp>
        <p:nvSpPr>
          <p:cNvPr id="60" name="Oval 59">
            <a:extLst>
              <a:ext uri="{FF2B5EF4-FFF2-40B4-BE49-F238E27FC236}">
                <a16:creationId xmlns:a16="http://schemas.microsoft.com/office/drawing/2014/main" id="{A739ABFD-6ABE-DF0D-1C70-5C1916C0CF53}"/>
              </a:ext>
            </a:extLst>
          </p:cNvPr>
          <p:cNvSpPr>
            <a:spLocks noGrp="1"/>
          </p:cNvSpPr>
          <p:nvPr/>
        </p:nvSpPr>
        <p:spPr>
          <a:xfrm>
            <a:off x="5985164" y="3435929"/>
            <a:ext cx="323850" cy="323850"/>
          </a:xfrm>
          <a:prstGeom prst="ellipse">
            <a:avLst/>
          </a:prstGeom>
          <a:solidFill>
            <a:srgbClr val="1383C5"/>
          </a:solidFill>
          <a:ln w="9525">
            <a:solidFill>
              <a:srgbClr val="1383C5"/>
            </a:solidFill>
            <a:prstDash val="solid"/>
          </a:ln>
        </p:spPr>
        <p:txBody>
          <a:bodyPr lIns="0" tIns="0" rIns="0" bIns="0" anchor="ctr"/>
          <a:lstStyle/>
          <a:p>
            <a:pPr algn="ctr">
              <a:defRPr sz="1275" b="1">
                <a:solidFill>
                  <a:srgbClr val="FFFFFF"/>
                </a:solidFill>
                <a:latin typeface="Arial"/>
                <a:ea typeface="Arial"/>
                <a:cs typeface="Arial"/>
              </a:defRPr>
            </a:pPr>
            <a:r>
              <a:rPr lang="en-GB" sz="1275" b="1" noProof="0" dirty="0">
                <a:solidFill>
                  <a:srgbClr val="FFFFFF"/>
                </a:solidFill>
                <a:latin typeface="Helvetica" pitchFamily="2" charset="0"/>
                <a:ea typeface="Arial"/>
                <a:cs typeface="Arial"/>
              </a:rPr>
              <a:t>2</a:t>
            </a:r>
          </a:p>
        </p:txBody>
      </p:sp>
      <p:sp>
        <p:nvSpPr>
          <p:cNvPr id="61" name="Rectangle 60">
            <a:extLst>
              <a:ext uri="{FF2B5EF4-FFF2-40B4-BE49-F238E27FC236}">
                <a16:creationId xmlns:a16="http://schemas.microsoft.com/office/drawing/2014/main" id="{4799E63F-178E-F7B9-B228-FCE031C3D71B}"/>
              </a:ext>
            </a:extLst>
          </p:cNvPr>
          <p:cNvSpPr>
            <a:spLocks noGrp="1"/>
          </p:cNvSpPr>
          <p:nvPr/>
        </p:nvSpPr>
        <p:spPr>
          <a:xfrm>
            <a:off x="6461414" y="3407354"/>
            <a:ext cx="4762500" cy="228600"/>
          </a:xfrm>
          <a:prstGeom prst="rect">
            <a:avLst/>
          </a:prstGeom>
          <a:noFill/>
          <a:ln w="0">
            <a:noFill/>
            <a:prstDash val="solid"/>
          </a:ln>
        </p:spPr>
        <p:txBody>
          <a:bodyPr wrap="square" lIns="0" tIns="0" rIns="0" bIns="0" anchor="ctr">
            <a:normAutofit/>
          </a:bodyPr>
          <a:lstStyle/>
          <a:p>
            <a:pPr algn="l">
              <a:defRPr sz="1350" b="1" i="0">
                <a:solidFill>
                  <a:srgbClr val="183B56"/>
                </a:solidFill>
                <a:latin typeface="Arial"/>
                <a:ea typeface="Arial"/>
                <a:cs typeface="Arial"/>
              </a:defRPr>
            </a:pPr>
            <a:r>
              <a:rPr lang="en-GB" sz="1400" b="1" i="0" noProof="0" dirty="0">
                <a:solidFill>
                  <a:srgbClr val="183B56"/>
                </a:solidFill>
                <a:latin typeface="Helvetica" pitchFamily="2" charset="0"/>
                <a:ea typeface="Arial"/>
                <a:cs typeface="Arial"/>
              </a:rPr>
              <a:t>Constrain with data</a:t>
            </a:r>
          </a:p>
        </p:txBody>
      </p:sp>
      <p:sp>
        <p:nvSpPr>
          <p:cNvPr id="62" name="Rectangle 61">
            <a:extLst>
              <a:ext uri="{FF2B5EF4-FFF2-40B4-BE49-F238E27FC236}">
                <a16:creationId xmlns:a16="http://schemas.microsoft.com/office/drawing/2014/main" id="{71640206-A8A3-012F-4EAE-CED19F1CCB25}"/>
              </a:ext>
            </a:extLst>
          </p:cNvPr>
          <p:cNvSpPr>
            <a:spLocks noGrp="1"/>
          </p:cNvSpPr>
          <p:nvPr/>
        </p:nvSpPr>
        <p:spPr>
          <a:xfrm>
            <a:off x="6461414" y="3635954"/>
            <a:ext cx="4762500" cy="323850"/>
          </a:xfrm>
          <a:prstGeom prst="rect">
            <a:avLst/>
          </a:prstGeom>
          <a:noFill/>
          <a:ln w="0">
            <a:noFill/>
            <a:prstDash val="solid"/>
          </a:ln>
        </p:spPr>
        <p:txBody>
          <a:bodyPr wrap="square" lIns="0" tIns="0" rIns="0" bIns="0" anchor="t">
            <a:normAutofit/>
          </a:bodyPr>
          <a:lstStyle/>
          <a:p>
            <a:pPr algn="l">
              <a:defRPr sz="1163" b="0" i="0">
                <a:solidFill>
                  <a:srgbClr val="111111"/>
                </a:solidFill>
                <a:latin typeface="Arial"/>
                <a:ea typeface="Arial"/>
                <a:cs typeface="Arial"/>
              </a:defRPr>
            </a:pPr>
            <a:r>
              <a:rPr lang="en-GB" sz="1200" b="0" i="0" noProof="0" dirty="0">
                <a:solidFill>
                  <a:srgbClr val="111111"/>
                </a:solidFill>
                <a:latin typeface="Helvetica" pitchFamily="2" charset="0"/>
                <a:ea typeface="Arial"/>
                <a:cs typeface="Arial"/>
              </a:rPr>
              <a:t>Use calibrations, auxiliary measurements and control regions</a:t>
            </a:r>
          </a:p>
        </p:txBody>
      </p:sp>
      <p:sp>
        <p:nvSpPr>
          <p:cNvPr id="63" name="Oval 62">
            <a:extLst>
              <a:ext uri="{FF2B5EF4-FFF2-40B4-BE49-F238E27FC236}">
                <a16:creationId xmlns:a16="http://schemas.microsoft.com/office/drawing/2014/main" id="{8FC1ED5E-7F82-9A3C-8A28-020AA8A1850C}"/>
              </a:ext>
            </a:extLst>
          </p:cNvPr>
          <p:cNvSpPr>
            <a:spLocks noGrp="1"/>
          </p:cNvSpPr>
          <p:nvPr/>
        </p:nvSpPr>
        <p:spPr>
          <a:xfrm>
            <a:off x="5985164" y="4026479"/>
            <a:ext cx="323850" cy="323850"/>
          </a:xfrm>
          <a:prstGeom prst="ellipse">
            <a:avLst/>
          </a:prstGeom>
          <a:solidFill>
            <a:srgbClr val="1383C5"/>
          </a:solidFill>
          <a:ln w="9525">
            <a:solidFill>
              <a:srgbClr val="1383C5"/>
            </a:solidFill>
            <a:prstDash val="solid"/>
          </a:ln>
        </p:spPr>
        <p:txBody>
          <a:bodyPr lIns="0" tIns="0" rIns="0" bIns="0" anchor="ctr"/>
          <a:lstStyle/>
          <a:p>
            <a:pPr algn="ctr">
              <a:defRPr sz="1275" b="1">
                <a:solidFill>
                  <a:srgbClr val="FFFFFF"/>
                </a:solidFill>
                <a:latin typeface="Arial"/>
                <a:ea typeface="Arial"/>
                <a:cs typeface="Arial"/>
              </a:defRPr>
            </a:pPr>
            <a:r>
              <a:rPr lang="en-GB" sz="1275" b="1" noProof="0" dirty="0">
                <a:solidFill>
                  <a:srgbClr val="FFFFFF"/>
                </a:solidFill>
                <a:latin typeface="Helvetica" pitchFamily="2" charset="0"/>
                <a:ea typeface="Arial"/>
                <a:cs typeface="Arial"/>
              </a:rPr>
              <a:t>3</a:t>
            </a:r>
          </a:p>
        </p:txBody>
      </p:sp>
      <p:sp>
        <p:nvSpPr>
          <p:cNvPr id="64" name="Rectangle 63">
            <a:extLst>
              <a:ext uri="{FF2B5EF4-FFF2-40B4-BE49-F238E27FC236}">
                <a16:creationId xmlns:a16="http://schemas.microsoft.com/office/drawing/2014/main" id="{E68D4B29-8AC6-85B0-3754-DEF05BF18711}"/>
              </a:ext>
            </a:extLst>
          </p:cNvPr>
          <p:cNvSpPr>
            <a:spLocks noGrp="1"/>
          </p:cNvSpPr>
          <p:nvPr/>
        </p:nvSpPr>
        <p:spPr>
          <a:xfrm>
            <a:off x="6461414" y="3997904"/>
            <a:ext cx="4762500" cy="228600"/>
          </a:xfrm>
          <a:prstGeom prst="rect">
            <a:avLst/>
          </a:prstGeom>
          <a:noFill/>
          <a:ln w="0">
            <a:noFill/>
            <a:prstDash val="solid"/>
          </a:ln>
        </p:spPr>
        <p:txBody>
          <a:bodyPr wrap="square" lIns="0" tIns="0" rIns="0" bIns="0" anchor="ctr">
            <a:normAutofit/>
          </a:bodyPr>
          <a:lstStyle/>
          <a:p>
            <a:pPr algn="l">
              <a:defRPr sz="1350" b="1" i="0">
                <a:solidFill>
                  <a:srgbClr val="183B56"/>
                </a:solidFill>
                <a:latin typeface="Arial"/>
                <a:ea typeface="Arial"/>
                <a:cs typeface="Arial"/>
              </a:defRPr>
            </a:pPr>
            <a:r>
              <a:rPr lang="en-GB" sz="1400" b="1" i="0" noProof="0" dirty="0">
                <a:solidFill>
                  <a:srgbClr val="183B56"/>
                </a:solidFill>
                <a:latin typeface="Helvetica" pitchFamily="2" charset="0"/>
                <a:ea typeface="Arial"/>
                <a:cs typeface="Arial"/>
              </a:rPr>
              <a:t>Propagate shifts and correlations</a:t>
            </a:r>
          </a:p>
        </p:txBody>
      </p:sp>
      <p:sp>
        <p:nvSpPr>
          <p:cNvPr id="65" name="Rectangle 64">
            <a:extLst>
              <a:ext uri="{FF2B5EF4-FFF2-40B4-BE49-F238E27FC236}">
                <a16:creationId xmlns:a16="http://schemas.microsoft.com/office/drawing/2014/main" id="{A466ACAA-937E-31E2-158C-601088D82E76}"/>
              </a:ext>
            </a:extLst>
          </p:cNvPr>
          <p:cNvSpPr>
            <a:spLocks noGrp="1"/>
          </p:cNvSpPr>
          <p:nvPr/>
        </p:nvSpPr>
        <p:spPr>
          <a:xfrm>
            <a:off x="6461414" y="4226504"/>
            <a:ext cx="4762500" cy="323850"/>
          </a:xfrm>
          <a:prstGeom prst="rect">
            <a:avLst/>
          </a:prstGeom>
          <a:noFill/>
          <a:ln w="0">
            <a:noFill/>
            <a:prstDash val="solid"/>
          </a:ln>
        </p:spPr>
        <p:txBody>
          <a:bodyPr wrap="square" lIns="0" tIns="0" rIns="0" bIns="0" anchor="t">
            <a:normAutofit/>
          </a:bodyPr>
          <a:lstStyle/>
          <a:p>
            <a:pPr algn="l">
              <a:defRPr sz="1163" b="0" i="0">
                <a:solidFill>
                  <a:srgbClr val="111111"/>
                </a:solidFill>
                <a:latin typeface="Arial"/>
                <a:ea typeface="Arial"/>
                <a:cs typeface="Arial"/>
              </a:defRPr>
            </a:pPr>
            <a:r>
              <a:rPr lang="en-GB" sz="1200" b="0" i="0" noProof="0" dirty="0">
                <a:solidFill>
                  <a:srgbClr val="111111"/>
                </a:solidFill>
                <a:latin typeface="Helvetica" pitchFamily="2" charset="0"/>
                <a:ea typeface="Arial"/>
                <a:cs typeface="Arial"/>
              </a:rPr>
              <a:t>Carry rate and shape variations consistently through the likelihood</a:t>
            </a:r>
          </a:p>
        </p:txBody>
      </p:sp>
      <p:sp>
        <p:nvSpPr>
          <p:cNvPr id="66" name="Oval 65">
            <a:extLst>
              <a:ext uri="{FF2B5EF4-FFF2-40B4-BE49-F238E27FC236}">
                <a16:creationId xmlns:a16="http://schemas.microsoft.com/office/drawing/2014/main" id="{4DD4BD94-841D-0161-F1E8-1B701DAA4DCE}"/>
              </a:ext>
            </a:extLst>
          </p:cNvPr>
          <p:cNvSpPr>
            <a:spLocks noGrp="1"/>
          </p:cNvSpPr>
          <p:nvPr/>
        </p:nvSpPr>
        <p:spPr>
          <a:xfrm>
            <a:off x="5985164" y="4617029"/>
            <a:ext cx="323850" cy="323850"/>
          </a:xfrm>
          <a:prstGeom prst="ellipse">
            <a:avLst/>
          </a:prstGeom>
          <a:solidFill>
            <a:srgbClr val="1383C5"/>
          </a:solidFill>
          <a:ln w="9525">
            <a:solidFill>
              <a:srgbClr val="1383C5"/>
            </a:solidFill>
            <a:prstDash val="solid"/>
          </a:ln>
        </p:spPr>
        <p:txBody>
          <a:bodyPr lIns="0" tIns="0" rIns="0" bIns="0" anchor="ctr"/>
          <a:lstStyle/>
          <a:p>
            <a:pPr algn="ctr">
              <a:defRPr sz="1275" b="1">
                <a:solidFill>
                  <a:srgbClr val="FFFFFF"/>
                </a:solidFill>
                <a:latin typeface="Arial"/>
                <a:ea typeface="Arial"/>
                <a:cs typeface="Arial"/>
              </a:defRPr>
            </a:pPr>
            <a:r>
              <a:rPr lang="en-GB" sz="1275" b="1" noProof="0" dirty="0">
                <a:solidFill>
                  <a:srgbClr val="FFFFFF"/>
                </a:solidFill>
                <a:latin typeface="Helvetica" pitchFamily="2" charset="0"/>
                <a:ea typeface="Arial"/>
                <a:cs typeface="Arial"/>
              </a:rPr>
              <a:t>4</a:t>
            </a:r>
          </a:p>
        </p:txBody>
      </p:sp>
      <p:sp>
        <p:nvSpPr>
          <p:cNvPr id="67" name="Rectangle 66">
            <a:extLst>
              <a:ext uri="{FF2B5EF4-FFF2-40B4-BE49-F238E27FC236}">
                <a16:creationId xmlns:a16="http://schemas.microsoft.com/office/drawing/2014/main" id="{EAD88649-A6E7-FF80-8D40-FDEA68249F44}"/>
              </a:ext>
            </a:extLst>
          </p:cNvPr>
          <p:cNvSpPr>
            <a:spLocks noGrp="1"/>
          </p:cNvSpPr>
          <p:nvPr/>
        </p:nvSpPr>
        <p:spPr>
          <a:xfrm>
            <a:off x="6461414" y="4588454"/>
            <a:ext cx="4762500" cy="228600"/>
          </a:xfrm>
          <a:prstGeom prst="rect">
            <a:avLst/>
          </a:prstGeom>
          <a:noFill/>
          <a:ln w="0">
            <a:noFill/>
            <a:prstDash val="solid"/>
          </a:ln>
        </p:spPr>
        <p:txBody>
          <a:bodyPr wrap="square" lIns="0" tIns="0" rIns="0" bIns="0" anchor="ctr">
            <a:normAutofit/>
          </a:bodyPr>
          <a:lstStyle/>
          <a:p>
            <a:pPr algn="l">
              <a:defRPr sz="1350" b="1" i="0">
                <a:solidFill>
                  <a:srgbClr val="183B56"/>
                </a:solidFill>
                <a:latin typeface="Arial"/>
                <a:ea typeface="Arial"/>
                <a:cs typeface="Arial"/>
              </a:defRPr>
            </a:pPr>
            <a:r>
              <a:rPr lang="en-GB" sz="1400" b="1" i="0" noProof="0" dirty="0">
                <a:solidFill>
                  <a:srgbClr val="183B56"/>
                </a:solidFill>
                <a:latin typeface="Helvetica" pitchFamily="2" charset="0"/>
                <a:ea typeface="Arial"/>
                <a:cs typeface="Arial"/>
              </a:rPr>
              <a:t>Validate and report</a:t>
            </a:r>
          </a:p>
        </p:txBody>
      </p:sp>
      <p:sp>
        <p:nvSpPr>
          <p:cNvPr id="68" name="Rectangle 67">
            <a:extLst>
              <a:ext uri="{FF2B5EF4-FFF2-40B4-BE49-F238E27FC236}">
                <a16:creationId xmlns:a16="http://schemas.microsoft.com/office/drawing/2014/main" id="{815BC3D9-FF14-B810-5194-1098F2DEB949}"/>
              </a:ext>
            </a:extLst>
          </p:cNvPr>
          <p:cNvSpPr>
            <a:spLocks noGrp="1"/>
          </p:cNvSpPr>
          <p:nvPr/>
        </p:nvSpPr>
        <p:spPr>
          <a:xfrm>
            <a:off x="6461413" y="4817054"/>
            <a:ext cx="5286369" cy="323850"/>
          </a:xfrm>
          <a:prstGeom prst="rect">
            <a:avLst/>
          </a:prstGeom>
          <a:noFill/>
          <a:ln w="0">
            <a:noFill/>
            <a:prstDash val="solid"/>
          </a:ln>
        </p:spPr>
        <p:txBody>
          <a:bodyPr wrap="square" lIns="0" tIns="0" rIns="0" bIns="0" anchor="t">
            <a:noAutofit/>
          </a:bodyPr>
          <a:lstStyle/>
          <a:p>
            <a:pPr algn="l">
              <a:defRPr sz="1163" b="0" i="0">
                <a:solidFill>
                  <a:srgbClr val="111111"/>
                </a:solidFill>
                <a:latin typeface="Arial"/>
                <a:ea typeface="Arial"/>
                <a:cs typeface="Arial"/>
              </a:defRPr>
            </a:pPr>
            <a:r>
              <a:rPr lang="en-GB" sz="1200" b="0" i="0" noProof="0" dirty="0">
                <a:solidFill>
                  <a:srgbClr val="111111"/>
                </a:solidFill>
                <a:latin typeface="Helvetica" pitchFamily="2" charset="0"/>
                <a:ea typeface="Arial"/>
                <a:cs typeface="Arial"/>
              </a:rPr>
              <a:t>Perform closure and stress tests; rank impacts and document assumptions</a:t>
            </a:r>
          </a:p>
        </p:txBody>
      </p:sp>
      <p:sp>
        <p:nvSpPr>
          <p:cNvPr id="69" name="Rounded Rectangle 68">
            <a:extLst>
              <a:ext uri="{FF2B5EF4-FFF2-40B4-BE49-F238E27FC236}">
                <a16:creationId xmlns:a16="http://schemas.microsoft.com/office/drawing/2014/main" id="{3248AFB4-FE61-970C-2717-FE415BC47343}"/>
              </a:ext>
            </a:extLst>
          </p:cNvPr>
          <p:cNvSpPr>
            <a:spLocks noGrp="1"/>
          </p:cNvSpPr>
          <p:nvPr/>
        </p:nvSpPr>
        <p:spPr>
          <a:xfrm>
            <a:off x="708314" y="5417129"/>
            <a:ext cx="10858500" cy="1133475"/>
          </a:xfrm>
          <a:prstGeom prst="roundRect">
            <a:avLst>
              <a:gd name="adj" fmla="val 10924"/>
            </a:avLst>
          </a:prstGeom>
          <a:solidFill>
            <a:srgbClr val="F7F9FB"/>
          </a:solidFill>
          <a:ln w="11430">
            <a:solidFill>
              <a:srgbClr val="D6DEE5"/>
            </a:solidFill>
            <a:prstDash val="solid"/>
          </a:ln>
        </p:spPr>
        <p:txBody>
          <a:bodyPr/>
          <a:lstStyle/>
          <a:p>
            <a:endParaRPr lang="en-GB" noProof="0" dirty="0">
              <a:latin typeface="Helvetica" pitchFamily="2" charset="0"/>
            </a:endParaRPr>
          </a:p>
        </p:txBody>
      </p:sp>
      <p:sp>
        <p:nvSpPr>
          <p:cNvPr id="70" name="Rectangle 69">
            <a:extLst>
              <a:ext uri="{FF2B5EF4-FFF2-40B4-BE49-F238E27FC236}">
                <a16:creationId xmlns:a16="http://schemas.microsoft.com/office/drawing/2014/main" id="{0FD3EA9D-B472-B2A3-8A8E-5B8ABE53FF33}"/>
              </a:ext>
            </a:extLst>
          </p:cNvPr>
          <p:cNvSpPr>
            <a:spLocks noGrp="1"/>
          </p:cNvSpPr>
          <p:nvPr/>
        </p:nvSpPr>
        <p:spPr>
          <a:xfrm>
            <a:off x="955964" y="5540954"/>
            <a:ext cx="10363200" cy="352425"/>
          </a:xfrm>
          <a:prstGeom prst="rect">
            <a:avLst/>
          </a:prstGeom>
          <a:noFill/>
          <a:ln w="0">
            <a:noFill/>
            <a:prstDash val="solid"/>
          </a:ln>
        </p:spPr>
        <p:txBody>
          <a:bodyPr wrap="square" lIns="0" tIns="0" rIns="0" bIns="0" anchor="ctr">
            <a:normAutofit/>
          </a:bodyPr>
          <a:lstStyle/>
          <a:p>
            <a:pPr algn="ctr">
              <a:defRPr sz="1500">
                <a:latin typeface="Arial"/>
                <a:ea typeface="Arial"/>
                <a:cs typeface="Arial"/>
              </a:defRPr>
            </a:pPr>
            <a:r>
              <a:rPr lang="en-GB" sz="1500" b="1" noProof="0" dirty="0">
                <a:solidFill>
                  <a:srgbClr val="1383C5"/>
                </a:solidFill>
                <a:latin typeface="Helvetica" pitchFamily="2" charset="0"/>
                <a:ea typeface="Arial"/>
                <a:cs typeface="Arial"/>
              </a:rPr>
              <a:t>Goal: </a:t>
            </a:r>
            <a:r>
              <a:rPr lang="en-GB" sz="1500" b="1" noProof="0" dirty="0">
                <a:solidFill>
                  <a:srgbClr val="183B56"/>
                </a:solidFill>
                <a:latin typeface="Helvetica" pitchFamily="2" charset="0"/>
                <a:ea typeface="Arial"/>
                <a:cs typeface="Arial"/>
              </a:rPr>
              <a:t>calibrated coverage, transparent assumptions, correct correlations </a:t>
            </a:r>
            <a:r>
              <a:rPr lang="en-GB" sz="1500" b="1" noProof="0" dirty="0">
                <a:solidFill>
                  <a:srgbClr val="111111"/>
                </a:solidFill>
                <a:latin typeface="Helvetica" pitchFamily="2" charset="0"/>
                <a:ea typeface="Arial"/>
                <a:cs typeface="Arial"/>
              </a:rPr>
              <a:t>— </a:t>
            </a:r>
            <a:r>
              <a:rPr lang="en-GB" sz="1500" b="1" i="1" noProof="0" dirty="0">
                <a:solidFill>
                  <a:srgbClr val="111111"/>
                </a:solidFill>
                <a:latin typeface="Helvetica" pitchFamily="2" charset="0"/>
                <a:ea typeface="Arial"/>
                <a:cs typeface="Arial"/>
              </a:rPr>
              <a:t>right</a:t>
            </a:r>
            <a:r>
              <a:rPr lang="en-GB" sz="1500" b="1" noProof="0" dirty="0">
                <a:solidFill>
                  <a:srgbClr val="111111"/>
                </a:solidFill>
                <a:latin typeface="Helvetica" pitchFamily="2" charset="0"/>
                <a:ea typeface="Arial"/>
                <a:cs typeface="Arial"/>
              </a:rPr>
              <a:t>, not over or under-conservative</a:t>
            </a:r>
          </a:p>
        </p:txBody>
      </p:sp>
      <p:sp>
        <p:nvSpPr>
          <p:cNvPr id="71" name="Rectangle 70">
            <a:extLst>
              <a:ext uri="{FF2B5EF4-FFF2-40B4-BE49-F238E27FC236}">
                <a16:creationId xmlns:a16="http://schemas.microsoft.com/office/drawing/2014/main" id="{CD238806-F25D-7C36-7717-82FF7BBB4A15}"/>
              </a:ext>
            </a:extLst>
          </p:cNvPr>
          <p:cNvSpPr>
            <a:spLocks noGrp="1"/>
          </p:cNvSpPr>
          <p:nvPr/>
        </p:nvSpPr>
        <p:spPr>
          <a:xfrm>
            <a:off x="1041689" y="5969579"/>
            <a:ext cx="10191750" cy="333375"/>
          </a:xfrm>
          <a:prstGeom prst="rect">
            <a:avLst/>
          </a:prstGeom>
          <a:noFill/>
          <a:ln w="0">
            <a:noFill/>
            <a:prstDash val="solid"/>
          </a:ln>
        </p:spPr>
        <p:txBody>
          <a:bodyPr wrap="square" lIns="0" tIns="0" rIns="0" bIns="0" anchor="ctr">
            <a:normAutofit/>
          </a:bodyPr>
          <a:lstStyle/>
          <a:p>
            <a:pPr algn="ctr">
              <a:defRPr sz="1275">
                <a:latin typeface="Arial"/>
                <a:ea typeface="Arial"/>
                <a:cs typeface="Arial"/>
              </a:defRPr>
            </a:pPr>
            <a:r>
              <a:rPr lang="en-GB" sz="1400" b="1" noProof="0" dirty="0">
                <a:solidFill>
                  <a:srgbClr val="E87417"/>
                </a:solidFill>
                <a:latin typeface="Helvetica" pitchFamily="2" charset="0"/>
                <a:ea typeface="Arial"/>
                <a:cs typeface="Arial"/>
              </a:rPr>
              <a:t>Theory uncertainties: </a:t>
            </a:r>
            <a:r>
              <a:rPr lang="en-GB" sz="1400" noProof="0" dirty="0">
                <a:solidFill>
                  <a:srgbClr val="111111"/>
                </a:solidFill>
                <a:latin typeface="Helvetica" pitchFamily="2" charset="0"/>
                <a:ea typeface="Arial"/>
                <a:cs typeface="Arial"/>
              </a:rPr>
              <a:t>state the variation prescription explicitly; a Gaussian “1σ” interpretation is not always justified</a:t>
            </a:r>
          </a:p>
        </p:txBody>
      </p:sp>
    </p:spTree>
    <p:extLst>
      <p:ext uri="{BB962C8B-B14F-4D97-AF65-F5344CB8AC3E}">
        <p14:creationId xmlns:p14="http://schemas.microsoft.com/office/powerpoint/2010/main" val="21209617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9AFA1-B606-BCA4-BF93-100F4B0EFAA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3F3742-245C-8D07-4FEC-526A60DACC3D}"/>
              </a:ext>
            </a:extLst>
          </p:cNvPr>
          <p:cNvSpPr>
            <a:spLocks noGrp="1"/>
          </p:cNvSpPr>
          <p:nvPr>
            <p:ph type="sldNum" sz="quarter" idx="4"/>
          </p:nvPr>
        </p:nvSpPr>
        <p:spPr/>
        <p:txBody>
          <a:bodyPr/>
          <a:lstStyle/>
          <a:p>
            <a:pPr>
              <a:defRPr/>
            </a:pPr>
            <a:fld id="{611C2F03-9E95-40C9-A99F-3C4F7EE8CF2A}" type="slidenum">
              <a:rPr lang="en-GB" noProof="0">
                <a:solidFill>
                  <a:srgbClr val="000000">
                    <a:lumMod val="50000"/>
                    <a:lumOff val="50000"/>
                  </a:srgbClr>
                </a:solidFill>
              </a:rPr>
              <a:pPr>
                <a:defRPr/>
              </a:pPr>
              <a:t>50</a:t>
            </a:fld>
            <a:endParaRPr lang="en-GB" noProof="0" dirty="0">
              <a:solidFill>
                <a:srgbClr val="000000">
                  <a:lumMod val="50000"/>
                  <a:lumOff val="50000"/>
                </a:srgbClr>
              </a:solidFill>
            </a:endParaRPr>
          </a:p>
        </p:txBody>
      </p:sp>
      <p:sp>
        <p:nvSpPr>
          <p:cNvPr id="5" name="TextBox 4">
            <a:extLst>
              <a:ext uri="{FF2B5EF4-FFF2-40B4-BE49-F238E27FC236}">
                <a16:creationId xmlns:a16="http://schemas.microsoft.com/office/drawing/2014/main" id="{BF224E59-C6CC-24E8-4B73-57663959DB5C}"/>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Summary of today’s lecture</a:t>
            </a:r>
            <a:endParaRPr lang="en-GB" sz="2800" noProof="0" dirty="0">
              <a:solidFill>
                <a:srgbClr val="0D7FBF"/>
              </a:solidFill>
              <a:latin typeface="Helvetica Light" pitchFamily="2" charset="0"/>
              <a:ea typeface="Trebuchet MS" pitchFamily="-84" charset="0"/>
              <a:cs typeface="Helvetica Light"/>
            </a:endParaRPr>
          </a:p>
        </p:txBody>
      </p:sp>
      <p:sp>
        <p:nvSpPr>
          <p:cNvPr id="7" name="Rectangle 6">
            <a:extLst>
              <a:ext uri="{FF2B5EF4-FFF2-40B4-BE49-F238E27FC236}">
                <a16:creationId xmlns:a16="http://schemas.microsoft.com/office/drawing/2014/main" id="{DD81F112-4471-9EE7-8486-1F58370FB176}"/>
              </a:ext>
            </a:extLst>
          </p:cNvPr>
          <p:cNvSpPr/>
          <p:nvPr/>
        </p:nvSpPr>
        <p:spPr>
          <a:xfrm>
            <a:off x="641953" y="1132304"/>
            <a:ext cx="11092847" cy="3323987"/>
          </a:xfrm>
          <a:prstGeom prst="rect">
            <a:avLst/>
          </a:prstGeom>
        </p:spPr>
        <p:txBody>
          <a:bodyPr wrap="square">
            <a:spAutoFit/>
          </a:bodyPr>
          <a:lstStyle/>
          <a:p>
            <a:pPr lvl="1">
              <a:spcBef>
                <a:spcPts val="3000"/>
              </a:spcBef>
            </a:pPr>
            <a:r>
              <a:rPr lang="en-GB" sz="2000" noProof="0" dirty="0">
                <a:solidFill>
                  <a:schemeClr val="tx1">
                    <a:lumMod val="75000"/>
                    <a:lumOff val="25000"/>
                  </a:schemeClr>
                </a:solidFill>
                <a:latin typeface="Helvetica" pitchFamily="2" charset="0"/>
                <a:ea typeface="Helvetica Light" charset="0"/>
                <a:cs typeface="Helvetica Light" charset="0"/>
                <a:sym typeface="Wingdings" pitchFamily="2" charset="2"/>
              </a:rPr>
              <a:t>A large facility, such as the LHC and its injectors, offers a diverse research programme, flagship experiments and much more</a:t>
            </a:r>
          </a:p>
          <a:p>
            <a:pPr lvl="1">
              <a:spcBef>
                <a:spcPts val="1500"/>
              </a:spcBef>
            </a:pPr>
            <a:r>
              <a:rPr lang="en-GB" sz="2000" noProof="0" dirty="0">
                <a:solidFill>
                  <a:schemeClr val="tx1">
                    <a:lumMod val="75000"/>
                    <a:lumOff val="25000"/>
                  </a:schemeClr>
                </a:solidFill>
                <a:latin typeface="Helvetica" pitchFamily="2" charset="0"/>
                <a:ea typeface="Helvetica Light" charset="0"/>
                <a:cs typeface="Helvetica Light" charset="0"/>
                <a:sym typeface="Wingdings" pitchFamily="2" charset="2"/>
              </a:rPr>
              <a:t>The experimental environment of a hadron collider is especially demanding for detectors, event reconstruction, and their simulation. It is also a driver for innovation</a:t>
            </a:r>
          </a:p>
          <a:p>
            <a:pPr lvl="1">
              <a:spcBef>
                <a:spcPts val="1500"/>
              </a:spcBef>
            </a:pPr>
            <a:r>
              <a:rPr lang="en-GB" sz="2000" noProof="0" dirty="0">
                <a:solidFill>
                  <a:schemeClr val="tx1">
                    <a:lumMod val="75000"/>
                    <a:lumOff val="25000"/>
                  </a:schemeClr>
                </a:solidFill>
                <a:latin typeface="Helvetica" pitchFamily="2" charset="0"/>
                <a:ea typeface="Helvetica Light" charset="0"/>
                <a:cs typeface="Helvetica Light" charset="0"/>
                <a:sym typeface="Wingdings" pitchFamily="2" charset="2"/>
              </a:rPr>
              <a:t>The groundwork invested into these areas is key for the successful physics exploitation</a:t>
            </a:r>
          </a:p>
          <a:p>
            <a:pPr lvl="1">
              <a:spcBef>
                <a:spcPts val="1500"/>
              </a:spcBef>
            </a:pPr>
            <a:r>
              <a:rPr lang="en-GB" sz="2000" noProof="0" dirty="0">
                <a:solidFill>
                  <a:schemeClr val="tx1">
                    <a:lumMod val="75000"/>
                    <a:lumOff val="25000"/>
                  </a:schemeClr>
                </a:solidFill>
                <a:latin typeface="Helvetica" pitchFamily="2" charset="0"/>
                <a:ea typeface="Helvetica Light" charset="0"/>
                <a:cs typeface="Helvetica Light" charset="0"/>
                <a:sym typeface="Wingdings" pitchFamily="2" charset="2"/>
              </a:rPr>
              <a:t>Physics analysis relies on sophisticated statistical methods correlating as much as possible all contributions and their uncertainties</a:t>
            </a:r>
          </a:p>
          <a:p>
            <a:pPr lvl="1">
              <a:spcBef>
                <a:spcPts val="1500"/>
              </a:spcBef>
            </a:pPr>
            <a:r>
              <a:rPr lang="en-GB" sz="2000" noProof="0" dirty="0">
                <a:solidFill>
                  <a:schemeClr val="tx1">
                    <a:lumMod val="75000"/>
                    <a:lumOff val="25000"/>
                  </a:schemeClr>
                </a:solidFill>
                <a:latin typeface="Helvetica" pitchFamily="2" charset="0"/>
                <a:ea typeface="Helvetica Light" charset="0"/>
                <a:cs typeface="Helvetica Light" charset="0"/>
                <a:sym typeface="Wingdings" pitchFamily="2" charset="2"/>
              </a:rPr>
              <a:t>There seems to be no limit to further improvement!</a:t>
            </a:r>
          </a:p>
        </p:txBody>
      </p:sp>
      <p:sp>
        <p:nvSpPr>
          <p:cNvPr id="3" name="model-dot-1">
            <a:extLst>
              <a:ext uri="{FF2B5EF4-FFF2-40B4-BE49-F238E27FC236}">
                <a16:creationId xmlns:a16="http://schemas.microsoft.com/office/drawing/2014/main" id="{84E16AAD-3793-B8B4-39D3-13892A4804A6}"/>
              </a:ext>
            </a:extLst>
          </p:cNvPr>
          <p:cNvSpPr>
            <a:spLocks noGrp="1"/>
          </p:cNvSpPr>
          <p:nvPr/>
        </p:nvSpPr>
        <p:spPr>
          <a:xfrm>
            <a:off x="771529" y="1256434"/>
            <a:ext cx="114300" cy="114300"/>
          </a:xfrm>
          <a:prstGeom prst="ellipse">
            <a:avLst/>
          </a:prstGeom>
          <a:solidFill>
            <a:srgbClr val="157FC1"/>
          </a:solidFill>
          <a:ln w="0">
            <a:solidFill>
              <a:srgbClr val="157FC1"/>
            </a:solidFill>
            <a:prstDash val="solid"/>
          </a:ln>
        </p:spPr>
        <p:txBody>
          <a:bodyPr/>
          <a:lstStyle/>
          <a:p>
            <a:endParaRPr lang="en-GB" sz="1400" noProof="0" dirty="0">
              <a:latin typeface="Helvetica" pitchFamily="2" charset="0"/>
            </a:endParaRPr>
          </a:p>
        </p:txBody>
      </p:sp>
      <p:sp>
        <p:nvSpPr>
          <p:cNvPr id="4" name="model-dot-1">
            <a:extLst>
              <a:ext uri="{FF2B5EF4-FFF2-40B4-BE49-F238E27FC236}">
                <a16:creationId xmlns:a16="http://schemas.microsoft.com/office/drawing/2014/main" id="{465DE1EE-EDC9-1CC0-E5C3-CE620086D2D1}"/>
              </a:ext>
            </a:extLst>
          </p:cNvPr>
          <p:cNvSpPr>
            <a:spLocks noGrp="1"/>
          </p:cNvSpPr>
          <p:nvPr/>
        </p:nvSpPr>
        <p:spPr>
          <a:xfrm>
            <a:off x="771529" y="2067172"/>
            <a:ext cx="114300" cy="114300"/>
          </a:xfrm>
          <a:prstGeom prst="ellipse">
            <a:avLst/>
          </a:prstGeom>
          <a:solidFill>
            <a:srgbClr val="157FC1"/>
          </a:solidFill>
          <a:ln w="0">
            <a:solidFill>
              <a:srgbClr val="157FC1"/>
            </a:solidFill>
            <a:prstDash val="solid"/>
          </a:ln>
        </p:spPr>
        <p:txBody>
          <a:bodyPr/>
          <a:lstStyle/>
          <a:p>
            <a:endParaRPr lang="en-GB" sz="1400" noProof="0" dirty="0">
              <a:latin typeface="Helvetica" pitchFamily="2" charset="0"/>
            </a:endParaRPr>
          </a:p>
        </p:txBody>
      </p:sp>
      <p:sp>
        <p:nvSpPr>
          <p:cNvPr id="6" name="model-dot-1">
            <a:extLst>
              <a:ext uri="{FF2B5EF4-FFF2-40B4-BE49-F238E27FC236}">
                <a16:creationId xmlns:a16="http://schemas.microsoft.com/office/drawing/2014/main" id="{EE764104-3DE1-E76D-694D-7C48748D38F5}"/>
              </a:ext>
            </a:extLst>
          </p:cNvPr>
          <p:cNvSpPr>
            <a:spLocks noGrp="1"/>
          </p:cNvSpPr>
          <p:nvPr/>
        </p:nvSpPr>
        <p:spPr>
          <a:xfrm>
            <a:off x="771529" y="2864262"/>
            <a:ext cx="114300" cy="114300"/>
          </a:xfrm>
          <a:prstGeom prst="ellipse">
            <a:avLst/>
          </a:prstGeom>
          <a:solidFill>
            <a:srgbClr val="157FC1"/>
          </a:solidFill>
          <a:ln w="0">
            <a:solidFill>
              <a:srgbClr val="157FC1"/>
            </a:solidFill>
            <a:prstDash val="solid"/>
          </a:ln>
        </p:spPr>
        <p:txBody>
          <a:bodyPr/>
          <a:lstStyle/>
          <a:p>
            <a:endParaRPr lang="en-GB" sz="1400" noProof="0" dirty="0">
              <a:latin typeface="Helvetica" pitchFamily="2" charset="0"/>
            </a:endParaRPr>
          </a:p>
        </p:txBody>
      </p:sp>
      <p:sp>
        <p:nvSpPr>
          <p:cNvPr id="8" name="model-dot-1">
            <a:extLst>
              <a:ext uri="{FF2B5EF4-FFF2-40B4-BE49-F238E27FC236}">
                <a16:creationId xmlns:a16="http://schemas.microsoft.com/office/drawing/2014/main" id="{33DC724B-19D9-C85C-E2E3-818E86851063}"/>
              </a:ext>
            </a:extLst>
          </p:cNvPr>
          <p:cNvSpPr>
            <a:spLocks noGrp="1"/>
          </p:cNvSpPr>
          <p:nvPr/>
        </p:nvSpPr>
        <p:spPr>
          <a:xfrm>
            <a:off x="771529" y="3357648"/>
            <a:ext cx="114300" cy="114300"/>
          </a:xfrm>
          <a:prstGeom prst="ellipse">
            <a:avLst/>
          </a:prstGeom>
          <a:solidFill>
            <a:srgbClr val="157FC1"/>
          </a:solidFill>
          <a:ln w="0">
            <a:solidFill>
              <a:srgbClr val="157FC1"/>
            </a:solidFill>
            <a:prstDash val="solid"/>
          </a:ln>
        </p:spPr>
        <p:txBody>
          <a:bodyPr/>
          <a:lstStyle/>
          <a:p>
            <a:endParaRPr lang="en-GB" sz="1400" noProof="0" dirty="0">
              <a:latin typeface="Helvetica" pitchFamily="2" charset="0"/>
            </a:endParaRPr>
          </a:p>
        </p:txBody>
      </p:sp>
      <p:sp>
        <p:nvSpPr>
          <p:cNvPr id="9" name="model-dot-1">
            <a:extLst>
              <a:ext uri="{FF2B5EF4-FFF2-40B4-BE49-F238E27FC236}">
                <a16:creationId xmlns:a16="http://schemas.microsoft.com/office/drawing/2014/main" id="{C78AC47A-C323-8DE9-DCD3-1C7BD1912322}"/>
              </a:ext>
            </a:extLst>
          </p:cNvPr>
          <p:cNvSpPr>
            <a:spLocks noGrp="1"/>
          </p:cNvSpPr>
          <p:nvPr/>
        </p:nvSpPr>
        <p:spPr>
          <a:xfrm>
            <a:off x="771529" y="4155507"/>
            <a:ext cx="114300" cy="114300"/>
          </a:xfrm>
          <a:prstGeom prst="ellipse">
            <a:avLst/>
          </a:prstGeom>
          <a:solidFill>
            <a:srgbClr val="157FC1"/>
          </a:solidFill>
          <a:ln w="0">
            <a:solidFill>
              <a:srgbClr val="157FC1"/>
            </a:solidFill>
            <a:prstDash val="solid"/>
          </a:ln>
        </p:spPr>
        <p:txBody>
          <a:bodyPr/>
          <a:lstStyle/>
          <a:p>
            <a:endParaRPr lang="en-GB" sz="1400" noProof="0" dirty="0">
              <a:latin typeface="Helvetica" pitchFamily="2" charset="0"/>
            </a:endParaRPr>
          </a:p>
        </p:txBody>
      </p:sp>
    </p:spTree>
    <p:extLst>
      <p:ext uri="{BB962C8B-B14F-4D97-AF65-F5344CB8AC3E}">
        <p14:creationId xmlns:p14="http://schemas.microsoft.com/office/powerpoint/2010/main" val="127059195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30994-EE46-7037-FBF6-AAAD937B2CB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7639CED-33FA-ECED-72D0-8BDF89D86C0B}"/>
              </a:ext>
            </a:extLst>
          </p:cNvPr>
          <p:cNvPicPr>
            <a:picLocks noChangeAspect="1"/>
          </p:cNvPicPr>
          <p:nvPr/>
        </p:nvPicPr>
        <p:blipFill>
          <a:blip r:embed="rId2"/>
          <a:srcRect t="5569" r="50"/>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513D4AFF-4010-BF49-946C-B9734B6B8B8C}"/>
              </a:ext>
            </a:extLst>
          </p:cNvPr>
          <p:cNvSpPr txBox="1"/>
          <p:nvPr/>
        </p:nvSpPr>
        <p:spPr>
          <a:xfrm>
            <a:off x="438540" y="3429000"/>
            <a:ext cx="5657460" cy="461665"/>
          </a:xfrm>
          <a:prstGeom prst="rect">
            <a:avLst/>
          </a:prstGeom>
          <a:noFill/>
        </p:spPr>
        <p:txBody>
          <a:bodyPr wrap="square" rtlCol="0">
            <a:spAutoFit/>
          </a:bodyPr>
          <a:lstStyle/>
          <a:p>
            <a:pPr algn="l"/>
            <a:r>
              <a:rPr lang="en-US" sz="2400" b="1" dirty="0">
                <a:solidFill>
                  <a:schemeClr val="bg1"/>
                </a:solidFill>
                <a:latin typeface="Helvetica" pitchFamily="2" charset="0"/>
              </a:rPr>
              <a:t>Extra slides</a:t>
            </a:r>
            <a:endParaRPr lang="en-CH" sz="2000" b="1" dirty="0">
              <a:solidFill>
                <a:schemeClr val="bg1"/>
              </a:solidFill>
              <a:latin typeface="Helvetica" pitchFamily="2" charset="0"/>
            </a:endParaRPr>
          </a:p>
        </p:txBody>
      </p:sp>
    </p:spTree>
    <p:extLst>
      <p:ext uri="{BB962C8B-B14F-4D97-AF65-F5344CB8AC3E}">
        <p14:creationId xmlns:p14="http://schemas.microsoft.com/office/powerpoint/2010/main" val="15168615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6E0C4-4347-8A31-927F-969F19808E2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2828FD-EE4B-DC45-A19F-2C4A921E5E46}"/>
              </a:ext>
            </a:extLst>
          </p:cNvPr>
          <p:cNvSpPr>
            <a:spLocks noGrp="1"/>
          </p:cNvSpPr>
          <p:nvPr>
            <p:ph type="sldNum" sz="quarter" idx="4"/>
          </p:nvPr>
        </p:nvSpPr>
        <p:spPr/>
        <p:txBody>
          <a:bodyPr/>
          <a:lstStyle/>
          <a:p>
            <a:pPr>
              <a:defRPr/>
            </a:pPr>
            <a:fld id="{611C2F03-9E95-40C9-A99F-3C4F7EE8CF2A}" type="slidenum">
              <a:rPr lang="en-GB" noProof="0" smtClean="0"/>
              <a:pPr>
                <a:defRPr/>
              </a:pPr>
              <a:t>52</a:t>
            </a:fld>
            <a:endParaRPr lang="en-GB" noProof="0" dirty="0"/>
          </a:p>
        </p:txBody>
      </p:sp>
      <p:pic>
        <p:nvPicPr>
          <p:cNvPr id="12" name="Picture 11">
            <a:extLst>
              <a:ext uri="{FF2B5EF4-FFF2-40B4-BE49-F238E27FC236}">
                <a16:creationId xmlns:a16="http://schemas.microsoft.com/office/drawing/2014/main" id="{1CEC207F-E4B3-A95D-D933-3306EA2A9D0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87048" y="1714704"/>
            <a:ext cx="2003469" cy="2003469"/>
          </a:xfrm>
          <a:prstGeom prst="rect">
            <a:avLst/>
          </a:prstGeom>
        </p:spPr>
      </p:pic>
      <p:sp>
        <p:nvSpPr>
          <p:cNvPr id="3" name="TextBox 2">
            <a:extLst>
              <a:ext uri="{FF2B5EF4-FFF2-40B4-BE49-F238E27FC236}">
                <a16:creationId xmlns:a16="http://schemas.microsoft.com/office/drawing/2014/main" id="{58F44D69-BD81-F0B7-DC78-0C409DA19202}"/>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Proton–proton collisions</a:t>
            </a:r>
          </a:p>
        </p:txBody>
      </p:sp>
      <p:sp>
        <p:nvSpPr>
          <p:cNvPr id="7" name="TextBox 6">
            <a:extLst>
              <a:ext uri="{FF2B5EF4-FFF2-40B4-BE49-F238E27FC236}">
                <a16:creationId xmlns:a16="http://schemas.microsoft.com/office/drawing/2014/main" id="{1E202C5A-F6C5-F8BF-0A74-5560DA031CAE}"/>
              </a:ext>
            </a:extLst>
          </p:cNvPr>
          <p:cNvSpPr txBox="1"/>
          <p:nvPr/>
        </p:nvSpPr>
        <p:spPr>
          <a:xfrm>
            <a:off x="623284" y="1108786"/>
            <a:ext cx="11568716" cy="584775"/>
          </a:xfrm>
          <a:prstGeom prst="rect">
            <a:avLst/>
          </a:prstGeom>
          <a:noFill/>
        </p:spPr>
        <p:txBody>
          <a:bodyPr wrap="square" rtlCol="0">
            <a:spAutoFit/>
          </a:bodyPr>
          <a:lstStyle/>
          <a:p>
            <a:pPr marL="0" algn="l">
              <a:spcBef>
                <a:spcPts val="3000"/>
              </a:spcBef>
            </a:pPr>
            <a:r>
              <a:rPr lang="en-GB" sz="1600" b="1" noProof="0" dirty="0">
                <a:solidFill>
                  <a:prstClr val="black"/>
                </a:solidFill>
                <a:latin typeface="Helvetica" pitchFamily="2" charset="0"/>
                <a:ea typeface="Helvetica Light" charset="0"/>
                <a:cs typeface="Helvetica Light" charset="0"/>
                <a:sym typeface="Wingdings" pitchFamily="2" charset="2"/>
              </a:rPr>
              <a:t>Proton–proton collisions correspond to a convolution of Parton Density Functions (PDF) with parton–parton scattering matrix element</a:t>
            </a:r>
          </a:p>
        </p:txBody>
      </p:sp>
      <p:cxnSp>
        <p:nvCxnSpPr>
          <p:cNvPr id="13" name="Straight Connector 12">
            <a:extLst>
              <a:ext uri="{FF2B5EF4-FFF2-40B4-BE49-F238E27FC236}">
                <a16:creationId xmlns:a16="http://schemas.microsoft.com/office/drawing/2014/main" id="{21975E9A-F9A9-1651-00E8-FFBFB776E66C}"/>
              </a:ext>
            </a:extLst>
          </p:cNvPr>
          <p:cNvCxnSpPr/>
          <p:nvPr/>
        </p:nvCxnSpPr>
        <p:spPr>
          <a:xfrm rot="5400000" flipH="1" flipV="1">
            <a:off x="5315590" y="2146565"/>
            <a:ext cx="1292450" cy="1143001"/>
          </a:xfrm>
          <a:prstGeom prst="line">
            <a:avLst/>
          </a:prstGeom>
          <a:ln>
            <a:solidFill>
              <a:srgbClr val="D00209"/>
            </a:solidFill>
          </a:ln>
        </p:spPr>
        <p:style>
          <a:lnRef idx="2">
            <a:schemeClr val="accent1"/>
          </a:lnRef>
          <a:fillRef idx="0">
            <a:schemeClr val="accent1"/>
          </a:fillRef>
          <a:effectRef idx="1">
            <a:schemeClr val="accent1"/>
          </a:effectRef>
          <a:fontRef idx="minor">
            <a:schemeClr val="tx1"/>
          </a:fontRef>
        </p:style>
      </p:cxnSp>
      <p:grpSp>
        <p:nvGrpSpPr>
          <p:cNvPr id="14" name="Group 72">
            <a:extLst>
              <a:ext uri="{FF2B5EF4-FFF2-40B4-BE49-F238E27FC236}">
                <a16:creationId xmlns:a16="http://schemas.microsoft.com/office/drawing/2014/main" id="{9CCEA725-854B-4F8A-A1AC-A09982211219}"/>
              </a:ext>
            </a:extLst>
          </p:cNvPr>
          <p:cNvGrpSpPr/>
          <p:nvPr/>
        </p:nvGrpSpPr>
        <p:grpSpPr>
          <a:xfrm>
            <a:off x="6809946" y="1998589"/>
            <a:ext cx="2009370" cy="1510468"/>
            <a:chOff x="5556699" y="2395217"/>
            <a:chExt cx="2009370" cy="1510468"/>
          </a:xfrm>
        </p:grpSpPr>
        <p:pic>
          <p:nvPicPr>
            <p:cNvPr id="18" name="Picture 17">
              <a:extLst>
                <a:ext uri="{FF2B5EF4-FFF2-40B4-BE49-F238E27FC236}">
                  <a16:creationId xmlns:a16="http://schemas.microsoft.com/office/drawing/2014/main" id="{CEF19807-798A-0B84-75CD-A1FD4C0291F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95296" y="2395217"/>
              <a:ext cx="1570773" cy="1510468"/>
            </a:xfrm>
            <a:prstGeom prst="rect">
              <a:avLst/>
            </a:prstGeom>
          </p:spPr>
        </p:pic>
        <p:sp>
          <p:nvSpPr>
            <p:cNvPr id="20" name="Right Arrow 19">
              <a:extLst>
                <a:ext uri="{FF2B5EF4-FFF2-40B4-BE49-F238E27FC236}">
                  <a16:creationId xmlns:a16="http://schemas.microsoft.com/office/drawing/2014/main" id="{34512C63-2B83-B219-86C9-FB30EAF5374C}"/>
                </a:ext>
              </a:extLst>
            </p:cNvPr>
            <p:cNvSpPr/>
            <p:nvPr/>
          </p:nvSpPr>
          <p:spPr>
            <a:xfrm>
              <a:off x="5556699" y="2980701"/>
              <a:ext cx="377421" cy="261150"/>
            </a:xfrm>
            <a:prstGeom prst="rightArrow">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2000" noProof="0" dirty="0">
                <a:solidFill>
                  <a:prstClr val="black"/>
                </a:solidFill>
              </a:endParaRPr>
            </a:p>
          </p:txBody>
        </p:sp>
      </p:grpSp>
      <p:cxnSp>
        <p:nvCxnSpPr>
          <p:cNvPr id="22" name="Straight Connector 21">
            <a:extLst>
              <a:ext uri="{FF2B5EF4-FFF2-40B4-BE49-F238E27FC236}">
                <a16:creationId xmlns:a16="http://schemas.microsoft.com/office/drawing/2014/main" id="{5C2B19AF-C6AF-0822-32B6-EC56763355B2}"/>
              </a:ext>
            </a:extLst>
          </p:cNvPr>
          <p:cNvCxnSpPr/>
          <p:nvPr/>
        </p:nvCxnSpPr>
        <p:spPr>
          <a:xfrm rot="16200000" flipV="1">
            <a:off x="5315590" y="2146565"/>
            <a:ext cx="1292450" cy="1143001"/>
          </a:xfrm>
          <a:prstGeom prst="line">
            <a:avLst/>
          </a:prstGeom>
          <a:ln>
            <a:solidFill>
              <a:srgbClr val="D00209"/>
            </a:solidFill>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65CE3C41-0341-97A9-D3D9-069248C433B4}"/>
              </a:ext>
            </a:extLst>
          </p:cNvPr>
          <p:cNvSpPr txBox="1"/>
          <p:nvPr/>
        </p:nvSpPr>
        <p:spPr>
          <a:xfrm>
            <a:off x="1381748" y="1951194"/>
            <a:ext cx="3043033" cy="338554"/>
          </a:xfrm>
          <a:prstGeom prst="rect">
            <a:avLst/>
          </a:prstGeom>
          <a:noFill/>
        </p:spPr>
        <p:txBody>
          <a:bodyPr wrap="square" lIns="0" rIns="0" rtlCol="0">
            <a:spAutoFit/>
          </a:bodyPr>
          <a:lstStyle/>
          <a:p>
            <a:r>
              <a:rPr lang="en-GB" sz="1600" b="1" noProof="0" dirty="0">
                <a:solidFill>
                  <a:srgbClr val="0D7FBF"/>
                </a:solidFill>
                <a:latin typeface="Helvetica" pitchFamily="2" charset="0"/>
                <a:ea typeface="Helvetica Light" charset="0"/>
                <a:cs typeface="Helvetica Light" charset="0"/>
              </a:rPr>
              <a:t>Parton distribution functions</a:t>
            </a:r>
          </a:p>
        </p:txBody>
      </p:sp>
      <p:pic>
        <p:nvPicPr>
          <p:cNvPr id="24" name="Picture 23">
            <a:extLst>
              <a:ext uri="{FF2B5EF4-FFF2-40B4-BE49-F238E27FC236}">
                <a16:creationId xmlns:a16="http://schemas.microsoft.com/office/drawing/2014/main" id="{ECF7F1FD-C479-8CA5-A16E-12CCD97300B7}"/>
              </a:ext>
            </a:extLst>
          </p:cNvPr>
          <p:cNvPicPr>
            <a:picLocks noChangeAspect="1"/>
          </p:cNvPicPr>
          <p:nvPr/>
        </p:nvPicPr>
        <p:blipFill rotWithShape="1">
          <a:blip r:embed="rId4">
            <a:extLst>
              <a:ext uri="{28A0092B-C50C-407E-A947-70E740481C1C}">
                <a14:useLocalDpi xmlns:a14="http://schemas.microsoft.com/office/drawing/2010/main"/>
              </a:ext>
            </a:extLst>
          </a:blip>
          <a:srcRect r="65679"/>
          <a:stretch/>
        </p:blipFill>
        <p:spPr>
          <a:xfrm>
            <a:off x="1005418" y="2293259"/>
            <a:ext cx="3233656" cy="4480478"/>
          </a:xfrm>
          <a:prstGeom prst="rect">
            <a:avLst/>
          </a:prstGeom>
        </p:spPr>
      </p:pic>
      <p:sp>
        <p:nvSpPr>
          <p:cNvPr id="25" name="Rectangle 24">
            <a:extLst>
              <a:ext uri="{FF2B5EF4-FFF2-40B4-BE49-F238E27FC236}">
                <a16:creationId xmlns:a16="http://schemas.microsoft.com/office/drawing/2014/main" id="{9CEC738C-398A-4EC3-D354-D6A88B3DD08B}"/>
              </a:ext>
            </a:extLst>
          </p:cNvPr>
          <p:cNvSpPr/>
          <p:nvPr/>
        </p:nvSpPr>
        <p:spPr>
          <a:xfrm>
            <a:off x="4223332" y="5475418"/>
            <a:ext cx="2870495" cy="738664"/>
          </a:xfrm>
          <a:prstGeom prst="rect">
            <a:avLst/>
          </a:prstGeom>
        </p:spPr>
        <p:txBody>
          <a:bodyPr wrap="square">
            <a:spAutoFit/>
          </a:bodyPr>
          <a:lstStyle/>
          <a:p>
            <a:pPr>
              <a:spcBef>
                <a:spcPts val="1200"/>
              </a:spcBef>
            </a:pPr>
            <a:r>
              <a:rPr lang="en-GB" sz="1400" noProof="0" dirty="0">
                <a:solidFill>
                  <a:schemeClr val="tx1">
                    <a:lumMod val="75000"/>
                    <a:lumOff val="25000"/>
                  </a:schemeClr>
                </a:solidFill>
                <a:latin typeface="Helvetica Light" charset="0"/>
                <a:ea typeface="Helvetica Light" charset="0"/>
                <a:cs typeface="Helvetica Light" charset="0"/>
              </a:rPr>
              <a:t>Represent structure of proton, extracted using experimental data and QCD properties</a:t>
            </a:r>
            <a:endParaRPr lang="en-GB" sz="1200" noProof="0" dirty="0">
              <a:solidFill>
                <a:schemeClr val="tx1">
                  <a:lumMod val="75000"/>
                  <a:lumOff val="25000"/>
                </a:schemeClr>
              </a:solidFill>
              <a:latin typeface="Helvetica Light" charset="0"/>
              <a:ea typeface="Helvetica Light" charset="0"/>
              <a:cs typeface="Helvetica Light" charset="0"/>
            </a:endParaRPr>
          </a:p>
        </p:txBody>
      </p:sp>
      <p:cxnSp>
        <p:nvCxnSpPr>
          <p:cNvPr id="28" name="Curved Connector 27">
            <a:extLst>
              <a:ext uri="{FF2B5EF4-FFF2-40B4-BE49-F238E27FC236}">
                <a16:creationId xmlns:a16="http://schemas.microsoft.com/office/drawing/2014/main" id="{4EC78083-38D2-E86C-5F24-24F0C31D3E2F}"/>
              </a:ext>
            </a:extLst>
          </p:cNvPr>
          <p:cNvCxnSpPr>
            <a:cxnSpLocks/>
          </p:cNvCxnSpPr>
          <p:nvPr/>
        </p:nvCxnSpPr>
        <p:spPr>
          <a:xfrm>
            <a:off x="4291572" y="2125575"/>
            <a:ext cx="817498" cy="170021"/>
          </a:xfrm>
          <a:prstGeom prst="curvedConnector2">
            <a:avLst/>
          </a:prstGeom>
          <a:ln w="635" cap="flat" cmpd="sng" algn="ctr">
            <a:solidFill>
              <a:srgbClr val="D00209"/>
            </a:solidFill>
            <a:prstDash val="sysDash"/>
            <a:round/>
            <a:headEnd type="none" w="med" len="med"/>
            <a:tailEnd type="triangle"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52418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DDB20-E67B-B9E2-416C-69DE564727E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9BC079-911C-77DA-F73E-FBD05E558D61}"/>
              </a:ext>
            </a:extLst>
          </p:cNvPr>
          <p:cNvSpPr>
            <a:spLocks noGrp="1"/>
          </p:cNvSpPr>
          <p:nvPr>
            <p:ph type="sldNum" sz="quarter" idx="4"/>
          </p:nvPr>
        </p:nvSpPr>
        <p:spPr/>
        <p:txBody>
          <a:bodyPr/>
          <a:lstStyle/>
          <a:p>
            <a:pPr>
              <a:defRPr/>
            </a:pPr>
            <a:fld id="{611C2F03-9E95-40C9-A99F-3C4F7EE8CF2A}" type="slidenum">
              <a:rPr lang="en-GB" noProof="0" smtClean="0"/>
              <a:pPr>
                <a:defRPr/>
              </a:pPr>
              <a:t>53</a:t>
            </a:fld>
            <a:endParaRPr lang="en-GB" noProof="0" dirty="0"/>
          </a:p>
        </p:txBody>
      </p:sp>
      <p:sp>
        <p:nvSpPr>
          <p:cNvPr id="3" name="TextBox 2">
            <a:extLst>
              <a:ext uri="{FF2B5EF4-FFF2-40B4-BE49-F238E27FC236}">
                <a16:creationId xmlns:a16="http://schemas.microsoft.com/office/drawing/2014/main" id="{B100B434-D9C0-E4EC-6775-9862BDCC01E3}"/>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Proton–proton collisions</a:t>
            </a:r>
          </a:p>
        </p:txBody>
      </p:sp>
      <p:sp>
        <p:nvSpPr>
          <p:cNvPr id="7" name="TextBox 6">
            <a:extLst>
              <a:ext uri="{FF2B5EF4-FFF2-40B4-BE49-F238E27FC236}">
                <a16:creationId xmlns:a16="http://schemas.microsoft.com/office/drawing/2014/main" id="{99501899-A0C3-A6BF-C3F6-70FC4BEFF477}"/>
              </a:ext>
            </a:extLst>
          </p:cNvPr>
          <p:cNvSpPr txBox="1"/>
          <p:nvPr/>
        </p:nvSpPr>
        <p:spPr>
          <a:xfrm>
            <a:off x="623284" y="1108786"/>
            <a:ext cx="11568716" cy="584775"/>
          </a:xfrm>
          <a:prstGeom prst="rect">
            <a:avLst/>
          </a:prstGeom>
          <a:noFill/>
        </p:spPr>
        <p:txBody>
          <a:bodyPr wrap="square" rtlCol="0">
            <a:spAutoFit/>
          </a:bodyPr>
          <a:lstStyle/>
          <a:p>
            <a:pPr marL="0" algn="l">
              <a:spcBef>
                <a:spcPts val="3000"/>
              </a:spcBef>
            </a:pPr>
            <a:r>
              <a:rPr lang="en-GB" sz="1600" b="1" noProof="0" dirty="0">
                <a:solidFill>
                  <a:prstClr val="black"/>
                </a:solidFill>
                <a:latin typeface="Helvetica" pitchFamily="2" charset="0"/>
                <a:ea typeface="Helvetica Light" charset="0"/>
                <a:cs typeface="Helvetica Light" charset="0"/>
                <a:sym typeface="Wingdings" pitchFamily="2" charset="2"/>
              </a:rPr>
              <a:t>Proton–proton collisions correspond to a convolution of Parton Density Functions (PDF) with parton–parton scattering matrix element</a:t>
            </a:r>
          </a:p>
        </p:txBody>
      </p:sp>
      <p:cxnSp>
        <p:nvCxnSpPr>
          <p:cNvPr id="28" name="Curved Connector 27">
            <a:extLst>
              <a:ext uri="{FF2B5EF4-FFF2-40B4-BE49-F238E27FC236}">
                <a16:creationId xmlns:a16="http://schemas.microsoft.com/office/drawing/2014/main" id="{D738DE23-1C49-688B-5491-FFCE2FD2B5DA}"/>
              </a:ext>
            </a:extLst>
          </p:cNvPr>
          <p:cNvCxnSpPr>
            <a:cxnSpLocks/>
          </p:cNvCxnSpPr>
          <p:nvPr/>
        </p:nvCxnSpPr>
        <p:spPr>
          <a:xfrm>
            <a:off x="4291572" y="2125575"/>
            <a:ext cx="817498" cy="170021"/>
          </a:xfrm>
          <a:prstGeom prst="curvedConnector2">
            <a:avLst/>
          </a:prstGeom>
          <a:ln w="635" cap="flat" cmpd="sng" algn="ctr">
            <a:solidFill>
              <a:srgbClr val="D00209"/>
            </a:solidFill>
            <a:prstDash val="sysDash"/>
            <a:round/>
            <a:headEnd type="none" w="med" len="med"/>
            <a:tailEnd type="triangle" w="med" len="med"/>
          </a:ln>
        </p:spPr>
        <p:style>
          <a:lnRef idx="2">
            <a:schemeClr val="accent1"/>
          </a:lnRef>
          <a:fillRef idx="0">
            <a:schemeClr val="accent1"/>
          </a:fillRef>
          <a:effectRef idx="1">
            <a:schemeClr val="accent1"/>
          </a:effectRef>
          <a:fontRef idx="minor">
            <a:schemeClr val="tx1"/>
          </a:fontRef>
        </p:style>
      </p:cxnSp>
      <p:grpSp>
        <p:nvGrpSpPr>
          <p:cNvPr id="4" name="Group 110">
            <a:extLst>
              <a:ext uri="{FF2B5EF4-FFF2-40B4-BE49-F238E27FC236}">
                <a16:creationId xmlns:a16="http://schemas.microsoft.com/office/drawing/2014/main" id="{FA2D1145-0BC6-D65C-5444-58D2AA545F81}"/>
              </a:ext>
            </a:extLst>
          </p:cNvPr>
          <p:cNvGrpSpPr/>
          <p:nvPr/>
        </p:nvGrpSpPr>
        <p:grpSpPr>
          <a:xfrm>
            <a:off x="6554326" y="1836840"/>
            <a:ext cx="4641562" cy="1070479"/>
            <a:chOff x="4603564" y="3850957"/>
            <a:chExt cx="4641562" cy="1070479"/>
          </a:xfrm>
        </p:grpSpPr>
        <p:sp>
          <p:nvSpPr>
            <p:cNvPr id="5" name="TextBox 4">
              <a:extLst>
                <a:ext uri="{FF2B5EF4-FFF2-40B4-BE49-F238E27FC236}">
                  <a16:creationId xmlns:a16="http://schemas.microsoft.com/office/drawing/2014/main" id="{E1A04B86-6768-3387-30B0-A50A905E16D9}"/>
                </a:ext>
              </a:extLst>
            </p:cNvPr>
            <p:cNvSpPr txBox="1"/>
            <p:nvPr/>
          </p:nvSpPr>
          <p:spPr>
            <a:xfrm>
              <a:off x="5943599" y="3850957"/>
              <a:ext cx="3301527" cy="807913"/>
            </a:xfrm>
            <a:prstGeom prst="rect">
              <a:avLst/>
            </a:prstGeom>
            <a:noFill/>
          </p:spPr>
          <p:txBody>
            <a:bodyPr wrap="square" rtlCol="0">
              <a:spAutoFit/>
            </a:bodyPr>
            <a:lstStyle/>
            <a:p>
              <a:r>
                <a:rPr lang="en-GB" sz="1600" noProof="0" dirty="0">
                  <a:solidFill>
                    <a:srgbClr val="A47501"/>
                  </a:solidFill>
                  <a:latin typeface="Helvetica Light" charset="0"/>
                  <a:ea typeface="Helvetica Light" charset="0"/>
                  <a:cs typeface="Helvetica Light" charset="0"/>
                </a:rPr>
                <a:t>Hard scatter parton cross section </a:t>
              </a:r>
            </a:p>
            <a:p>
              <a:pPr>
                <a:spcBef>
                  <a:spcPts val="300"/>
                </a:spcBef>
              </a:pPr>
              <a:r>
                <a:rPr lang="en-GB" sz="1400" noProof="0" dirty="0">
                  <a:solidFill>
                    <a:srgbClr val="A47501"/>
                  </a:solidFill>
                  <a:latin typeface="Helvetica Light" charset="0"/>
                  <a:ea typeface="Helvetica Light" charset="0"/>
                  <a:cs typeface="Helvetica Light" charset="0"/>
                </a:rPr>
                <a:t>Higher order </a:t>
              </a:r>
              <a:r>
                <a:rPr lang="en-GB" sz="1400" noProof="0" dirty="0" err="1">
                  <a:solidFill>
                    <a:srgbClr val="A47501"/>
                  </a:solidFill>
                  <a:latin typeface="Helvetica Light" charset="0"/>
                  <a:ea typeface="Helvetica Light" charset="0"/>
                  <a:cs typeface="Helvetica Light" charset="0"/>
                </a:rPr>
                <a:t>pQCD</a:t>
              </a:r>
              <a:r>
                <a:rPr lang="en-GB" sz="1400" noProof="0" dirty="0">
                  <a:solidFill>
                    <a:srgbClr val="A47501"/>
                  </a:solidFill>
                  <a:latin typeface="Helvetica Light" charset="0"/>
                  <a:ea typeface="Helvetica Light" charset="0"/>
                  <a:cs typeface="Helvetica Light" charset="0"/>
                </a:rPr>
                <a:t> correction; accompanying radiation, jets, …</a:t>
              </a:r>
            </a:p>
          </p:txBody>
        </p:sp>
        <p:cxnSp>
          <p:nvCxnSpPr>
            <p:cNvPr id="6" name="Curved Connector 65">
              <a:extLst>
                <a:ext uri="{FF2B5EF4-FFF2-40B4-BE49-F238E27FC236}">
                  <a16:creationId xmlns:a16="http://schemas.microsoft.com/office/drawing/2014/main" id="{19B42C1D-FC7D-95DD-E9C9-B7978D1B8147}"/>
                </a:ext>
              </a:extLst>
            </p:cNvPr>
            <p:cNvCxnSpPr/>
            <p:nvPr/>
          </p:nvCxnSpPr>
          <p:spPr>
            <a:xfrm rot="10800000" flipV="1">
              <a:off x="4603564" y="4208747"/>
              <a:ext cx="1340037" cy="712689"/>
            </a:xfrm>
            <a:prstGeom prst="curvedConnector2">
              <a:avLst/>
            </a:prstGeom>
            <a:ln w="635" cap="flat" cmpd="sng" algn="ctr">
              <a:solidFill>
                <a:srgbClr val="A47501"/>
              </a:solidFill>
              <a:prstDash val="sysDash"/>
              <a:round/>
              <a:headEnd type="none" w="med" len="med"/>
              <a:tailEnd type="triangle" w="med" len="med"/>
            </a:ln>
          </p:spPr>
          <p:style>
            <a:lnRef idx="2">
              <a:schemeClr val="accent1"/>
            </a:lnRef>
            <a:fillRef idx="0">
              <a:schemeClr val="accent1"/>
            </a:fillRef>
            <a:effectRef idx="1">
              <a:schemeClr val="accent1"/>
            </a:effectRef>
            <a:fontRef idx="minor">
              <a:schemeClr val="tx1"/>
            </a:fontRef>
          </p:style>
        </p:cxnSp>
      </p:grpSp>
      <p:grpSp>
        <p:nvGrpSpPr>
          <p:cNvPr id="8" name="Group 59">
            <a:extLst>
              <a:ext uri="{FF2B5EF4-FFF2-40B4-BE49-F238E27FC236}">
                <a16:creationId xmlns:a16="http://schemas.microsoft.com/office/drawing/2014/main" id="{7DB0AB5C-F814-66E4-49B2-C53FB8FB59AF}"/>
              </a:ext>
            </a:extLst>
          </p:cNvPr>
          <p:cNvGrpSpPr/>
          <p:nvPr/>
        </p:nvGrpSpPr>
        <p:grpSpPr>
          <a:xfrm>
            <a:off x="5086570" y="2253083"/>
            <a:ext cx="6204854" cy="1478577"/>
            <a:chOff x="3135808" y="2397443"/>
            <a:chExt cx="6204854" cy="1478577"/>
          </a:xfrm>
        </p:grpSpPr>
        <p:sp>
          <p:nvSpPr>
            <p:cNvPr id="9" name="TextBox 8">
              <a:extLst>
                <a:ext uri="{FF2B5EF4-FFF2-40B4-BE49-F238E27FC236}">
                  <a16:creationId xmlns:a16="http://schemas.microsoft.com/office/drawing/2014/main" id="{5B7830BF-A224-8ACF-F2DC-1234A05D56B4}"/>
                </a:ext>
              </a:extLst>
            </p:cNvPr>
            <p:cNvSpPr txBox="1"/>
            <p:nvPr/>
          </p:nvSpPr>
          <p:spPr>
            <a:xfrm>
              <a:off x="3135808" y="2397443"/>
              <a:ext cx="341760" cy="400110"/>
            </a:xfrm>
            <a:prstGeom prst="rect">
              <a:avLst/>
            </a:prstGeom>
            <a:noFill/>
          </p:spPr>
          <p:txBody>
            <a:bodyPr wrap="none" rtlCol="0">
              <a:spAutoFit/>
            </a:bodyPr>
            <a:lstStyle/>
            <a:p>
              <a:r>
                <a:rPr lang="en-GB" sz="2000" noProof="0" dirty="0">
                  <a:solidFill>
                    <a:prstClr val="black"/>
                  </a:solidFill>
                  <a:latin typeface="Helvetica Light" charset="0"/>
                  <a:ea typeface="Helvetica Light" charset="0"/>
                  <a:cs typeface="Helvetica Light" charset="0"/>
                </a:rPr>
                <a:t>p</a:t>
              </a:r>
            </a:p>
          </p:txBody>
        </p:sp>
        <p:grpSp>
          <p:nvGrpSpPr>
            <p:cNvPr id="11" name="Group 109">
              <a:extLst>
                <a:ext uri="{FF2B5EF4-FFF2-40B4-BE49-F238E27FC236}">
                  <a16:creationId xmlns:a16="http://schemas.microsoft.com/office/drawing/2014/main" id="{0E78E994-2B39-9FD3-5624-890F75EEFA3D}"/>
                </a:ext>
              </a:extLst>
            </p:cNvPr>
            <p:cNvGrpSpPr/>
            <p:nvPr/>
          </p:nvGrpSpPr>
          <p:grpSpPr>
            <a:xfrm>
              <a:off x="3135808" y="2473643"/>
              <a:ext cx="6204854" cy="1402377"/>
              <a:chOff x="3135808" y="4343400"/>
              <a:chExt cx="6204854" cy="1402377"/>
            </a:xfrm>
          </p:grpSpPr>
          <p:cxnSp>
            <p:nvCxnSpPr>
              <p:cNvPr id="15" name="Straight Connector 14">
                <a:extLst>
                  <a:ext uri="{FF2B5EF4-FFF2-40B4-BE49-F238E27FC236}">
                    <a16:creationId xmlns:a16="http://schemas.microsoft.com/office/drawing/2014/main" id="{6264E30F-28C0-F5A1-DB5F-77F2B771320A}"/>
                  </a:ext>
                </a:extLst>
              </p:cNvPr>
              <p:cNvCxnSpPr/>
              <p:nvPr/>
            </p:nvCxnSpPr>
            <p:spPr>
              <a:xfrm>
                <a:off x="3429000" y="4495800"/>
                <a:ext cx="457200" cy="1588"/>
              </a:xfrm>
              <a:prstGeom prst="line">
                <a:avLst/>
              </a:prstGeom>
              <a:ln>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cxnSp>
          <p:sp>
            <p:nvSpPr>
              <p:cNvPr id="16" name="Oval 15">
                <a:extLst>
                  <a:ext uri="{FF2B5EF4-FFF2-40B4-BE49-F238E27FC236}">
                    <a16:creationId xmlns:a16="http://schemas.microsoft.com/office/drawing/2014/main" id="{7F248878-D714-191D-73E8-B8E11F3F7161}"/>
                  </a:ext>
                </a:extLst>
              </p:cNvPr>
              <p:cNvSpPr/>
              <p:nvPr/>
            </p:nvSpPr>
            <p:spPr>
              <a:xfrm>
                <a:off x="3886200" y="4343400"/>
                <a:ext cx="304800" cy="304800"/>
              </a:xfrm>
              <a:prstGeom prst="ellipse">
                <a:avLst/>
              </a:prstGeom>
              <a:solidFill>
                <a:srgbClr val="D00209">
                  <a:alpha val="82000"/>
                </a:srgbClr>
              </a:solidFill>
              <a:ln>
                <a:noFill/>
              </a:ln>
              <a:effectLst>
                <a:outerShdw blurRad="50800" dist="38100" dir="270000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000" noProof="0" dirty="0">
                  <a:solidFill>
                    <a:prstClr val="white"/>
                  </a:solidFill>
                  <a:latin typeface="Helvetica Light" charset="0"/>
                  <a:ea typeface="Helvetica Light" charset="0"/>
                  <a:cs typeface="Helvetica Light" charset="0"/>
                </a:endParaRPr>
              </a:p>
            </p:txBody>
          </p:sp>
          <p:cxnSp>
            <p:nvCxnSpPr>
              <p:cNvPr id="17" name="Straight Connector 16">
                <a:extLst>
                  <a:ext uri="{FF2B5EF4-FFF2-40B4-BE49-F238E27FC236}">
                    <a16:creationId xmlns:a16="http://schemas.microsoft.com/office/drawing/2014/main" id="{596BE275-A875-1356-2B70-4D33B87BDD8A}"/>
                  </a:ext>
                </a:extLst>
              </p:cNvPr>
              <p:cNvCxnSpPr/>
              <p:nvPr/>
            </p:nvCxnSpPr>
            <p:spPr>
              <a:xfrm>
                <a:off x="3429000" y="5562600"/>
                <a:ext cx="457200" cy="1588"/>
              </a:xfrm>
              <a:prstGeom prst="line">
                <a:avLst/>
              </a:prstGeom>
              <a:ln>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cxnSp>
          <p:sp>
            <p:nvSpPr>
              <p:cNvPr id="19" name="Oval 18">
                <a:extLst>
                  <a:ext uri="{FF2B5EF4-FFF2-40B4-BE49-F238E27FC236}">
                    <a16:creationId xmlns:a16="http://schemas.microsoft.com/office/drawing/2014/main" id="{068B91FC-BC8C-C64F-B234-527561E78D65}"/>
                  </a:ext>
                </a:extLst>
              </p:cNvPr>
              <p:cNvSpPr/>
              <p:nvPr/>
            </p:nvSpPr>
            <p:spPr>
              <a:xfrm>
                <a:off x="3886200" y="5410200"/>
                <a:ext cx="304800" cy="304800"/>
              </a:xfrm>
              <a:prstGeom prst="ellipse">
                <a:avLst/>
              </a:prstGeom>
              <a:solidFill>
                <a:srgbClr val="D00209">
                  <a:alpha val="82000"/>
                </a:srgbClr>
              </a:solidFill>
              <a:ln>
                <a:noFill/>
              </a:ln>
              <a:effectLst>
                <a:outerShdw blurRad="50800" dist="38100" dir="270000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000" noProof="0" dirty="0">
                  <a:solidFill>
                    <a:prstClr val="white"/>
                  </a:solidFill>
                  <a:latin typeface="Helvetica Light" charset="0"/>
                  <a:ea typeface="Helvetica Light" charset="0"/>
                  <a:cs typeface="Helvetica Light" charset="0"/>
                </a:endParaRPr>
              </a:p>
            </p:txBody>
          </p:sp>
          <p:cxnSp>
            <p:nvCxnSpPr>
              <p:cNvPr id="21" name="Straight Connector 20">
                <a:extLst>
                  <a:ext uri="{FF2B5EF4-FFF2-40B4-BE49-F238E27FC236}">
                    <a16:creationId xmlns:a16="http://schemas.microsoft.com/office/drawing/2014/main" id="{8A35105F-56F5-958F-F3B1-459D5E3ABEA4}"/>
                  </a:ext>
                </a:extLst>
              </p:cNvPr>
              <p:cNvCxnSpPr/>
              <p:nvPr/>
            </p:nvCxnSpPr>
            <p:spPr>
              <a:xfrm>
                <a:off x="4191000" y="5564188"/>
                <a:ext cx="457200" cy="1588"/>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AE060F01-E7C5-71DF-97AE-E20724F2CA8B}"/>
                  </a:ext>
                </a:extLst>
              </p:cNvPr>
              <p:cNvCxnSpPr/>
              <p:nvPr/>
            </p:nvCxnSpPr>
            <p:spPr>
              <a:xfrm flipV="1">
                <a:off x="4191000" y="5490633"/>
                <a:ext cx="455083" cy="71967"/>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61A680CF-CF19-7D3E-87F4-E14389989AA4}"/>
                  </a:ext>
                </a:extLst>
              </p:cNvPr>
              <p:cNvCxnSpPr/>
              <p:nvPr/>
            </p:nvCxnSpPr>
            <p:spPr>
              <a:xfrm>
                <a:off x="4191000" y="5566833"/>
                <a:ext cx="455083" cy="71967"/>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25F6DFEB-5CCF-A9C9-1E20-DD48121619AB}"/>
                  </a:ext>
                </a:extLst>
              </p:cNvPr>
              <p:cNvCxnSpPr/>
              <p:nvPr/>
            </p:nvCxnSpPr>
            <p:spPr>
              <a:xfrm>
                <a:off x="4191000" y="4493155"/>
                <a:ext cx="457200" cy="1588"/>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FB4D83D6-F859-748C-33BB-64A83B7B8974}"/>
                  </a:ext>
                </a:extLst>
              </p:cNvPr>
              <p:cNvCxnSpPr/>
              <p:nvPr/>
            </p:nvCxnSpPr>
            <p:spPr>
              <a:xfrm flipV="1">
                <a:off x="4191000" y="4419600"/>
                <a:ext cx="455083" cy="71967"/>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E83CF8D8-F04D-B13F-B8C2-EBB8DE4A46A0}"/>
                  </a:ext>
                </a:extLst>
              </p:cNvPr>
              <p:cNvCxnSpPr/>
              <p:nvPr/>
            </p:nvCxnSpPr>
            <p:spPr>
              <a:xfrm>
                <a:off x="4191000" y="4495800"/>
                <a:ext cx="455083" cy="71967"/>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413279A6-AEE6-BF16-4CE5-5AD7C08F115E}"/>
                  </a:ext>
                </a:extLst>
              </p:cNvPr>
              <p:cNvCxnSpPr/>
              <p:nvPr/>
            </p:nvCxnSpPr>
            <p:spPr>
              <a:xfrm rot="5400000" flipH="1" flipV="1">
                <a:off x="4152900" y="5219700"/>
                <a:ext cx="381000" cy="304800"/>
              </a:xfrm>
              <a:prstGeom prst="line">
                <a:avLst/>
              </a:prstGeom>
              <a:ln>
                <a:solidFill>
                  <a:srgbClr val="D00209"/>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FD7E7537-3E88-DB2C-A750-6471844EEC27}"/>
                  </a:ext>
                </a:extLst>
              </p:cNvPr>
              <p:cNvCxnSpPr/>
              <p:nvPr/>
            </p:nvCxnSpPr>
            <p:spPr>
              <a:xfrm rot="16200000" flipV="1">
                <a:off x="4152900" y="4533900"/>
                <a:ext cx="381000" cy="304800"/>
              </a:xfrm>
              <a:prstGeom prst="line">
                <a:avLst/>
              </a:prstGeom>
              <a:ln>
                <a:solidFill>
                  <a:srgbClr val="D00209"/>
                </a:solidFill>
              </a:ln>
            </p:spPr>
            <p:style>
              <a:lnRef idx="2">
                <a:schemeClr val="accent1"/>
              </a:lnRef>
              <a:fillRef idx="0">
                <a:schemeClr val="accent1"/>
              </a:fillRef>
              <a:effectRef idx="1">
                <a:schemeClr val="accent1"/>
              </a:effectRef>
              <a:fontRef idx="minor">
                <a:schemeClr val="tx1"/>
              </a:fontRef>
            </p:style>
          </p:cxnSp>
          <p:sp>
            <p:nvSpPr>
              <p:cNvPr id="34" name="Oval 33">
                <a:extLst>
                  <a:ext uri="{FF2B5EF4-FFF2-40B4-BE49-F238E27FC236}">
                    <a16:creationId xmlns:a16="http://schemas.microsoft.com/office/drawing/2014/main" id="{57FC0ABA-F7AA-0FBE-EE78-DF733948DEE3}"/>
                  </a:ext>
                </a:extLst>
              </p:cNvPr>
              <p:cNvSpPr/>
              <p:nvPr/>
            </p:nvSpPr>
            <p:spPr>
              <a:xfrm>
                <a:off x="4343400" y="4876800"/>
                <a:ext cx="304800" cy="304800"/>
              </a:xfrm>
              <a:prstGeom prst="ellips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GB" sz="2000" noProof="0" dirty="0">
                  <a:solidFill>
                    <a:prstClr val="white"/>
                  </a:solidFill>
                  <a:latin typeface="Helvetica Light" charset="0"/>
                  <a:ea typeface="Helvetica Light" charset="0"/>
                  <a:cs typeface="Helvetica Light" charset="0"/>
                </a:endParaRPr>
              </a:p>
            </p:txBody>
          </p:sp>
          <p:sp>
            <p:nvSpPr>
              <p:cNvPr id="35" name="TextBox 34">
                <a:extLst>
                  <a:ext uri="{FF2B5EF4-FFF2-40B4-BE49-F238E27FC236}">
                    <a16:creationId xmlns:a16="http://schemas.microsoft.com/office/drawing/2014/main" id="{1390BF31-36D7-01BB-5330-1CD9818863EE}"/>
                  </a:ext>
                </a:extLst>
              </p:cNvPr>
              <p:cNvSpPr txBox="1"/>
              <p:nvPr/>
            </p:nvSpPr>
            <p:spPr>
              <a:xfrm>
                <a:off x="3135808" y="5334000"/>
                <a:ext cx="341760" cy="400110"/>
              </a:xfrm>
              <a:prstGeom prst="rect">
                <a:avLst/>
              </a:prstGeom>
              <a:noFill/>
            </p:spPr>
            <p:txBody>
              <a:bodyPr wrap="none" rtlCol="0">
                <a:spAutoFit/>
              </a:bodyPr>
              <a:lstStyle/>
              <a:p>
                <a:r>
                  <a:rPr lang="en-GB" sz="2000" noProof="0" dirty="0">
                    <a:solidFill>
                      <a:prstClr val="black"/>
                    </a:solidFill>
                    <a:latin typeface="Helvetica Light" charset="0"/>
                    <a:ea typeface="Helvetica Light" charset="0"/>
                    <a:cs typeface="Helvetica Light" charset="0"/>
                  </a:rPr>
                  <a:t>p</a:t>
                </a:r>
              </a:p>
            </p:txBody>
          </p:sp>
          <p:sp>
            <p:nvSpPr>
              <p:cNvPr id="36" name="TextBox 35">
                <a:extLst>
                  <a:ext uri="{FF2B5EF4-FFF2-40B4-BE49-F238E27FC236}">
                    <a16:creationId xmlns:a16="http://schemas.microsoft.com/office/drawing/2014/main" id="{1DC1ECC6-B9D9-DBB3-19AF-8A0BCB8B962D}"/>
                  </a:ext>
                </a:extLst>
              </p:cNvPr>
              <p:cNvSpPr txBox="1"/>
              <p:nvPr/>
            </p:nvSpPr>
            <p:spPr>
              <a:xfrm>
                <a:off x="4724400" y="5407223"/>
                <a:ext cx="1744388" cy="338554"/>
              </a:xfrm>
              <a:prstGeom prst="rect">
                <a:avLst/>
              </a:prstGeom>
              <a:noFill/>
            </p:spPr>
            <p:txBody>
              <a:bodyPr wrap="none" rtlCol="0">
                <a:spAutoFit/>
              </a:bodyPr>
              <a:lstStyle/>
              <a:p>
                <a:r>
                  <a:rPr lang="en-GB" sz="1600" noProof="0" dirty="0">
                    <a:solidFill>
                      <a:srgbClr val="008000"/>
                    </a:solidFill>
                    <a:latin typeface="Helvetica" pitchFamily="2" charset="0"/>
                    <a:ea typeface="Helvetica Light" charset="0"/>
                    <a:cs typeface="Helvetica Light" charset="0"/>
                  </a:rPr>
                  <a:t>Underlying event</a:t>
                </a:r>
              </a:p>
            </p:txBody>
          </p:sp>
          <p:cxnSp>
            <p:nvCxnSpPr>
              <p:cNvPr id="37" name="Straight Connector 36">
                <a:extLst>
                  <a:ext uri="{FF2B5EF4-FFF2-40B4-BE49-F238E27FC236}">
                    <a16:creationId xmlns:a16="http://schemas.microsoft.com/office/drawing/2014/main" id="{930E8DB0-ADE7-E7D9-EC0D-17DEC75FB8F0}"/>
                  </a:ext>
                </a:extLst>
              </p:cNvPr>
              <p:cNvCxnSpPr/>
              <p:nvPr/>
            </p:nvCxnSpPr>
            <p:spPr>
              <a:xfrm flipV="1">
                <a:off x="4648200" y="4953000"/>
                <a:ext cx="455083" cy="71967"/>
              </a:xfrm>
              <a:prstGeom prst="line">
                <a:avLst/>
              </a:prstGeom>
              <a:ln>
                <a:solidFill>
                  <a:srgbClr val="3F8DE2"/>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22B62D10-4B40-4F6B-C602-472D36D739EA}"/>
                  </a:ext>
                </a:extLst>
              </p:cNvPr>
              <p:cNvCxnSpPr/>
              <p:nvPr/>
            </p:nvCxnSpPr>
            <p:spPr>
              <a:xfrm>
                <a:off x="4648200" y="5029200"/>
                <a:ext cx="455083" cy="71967"/>
              </a:xfrm>
              <a:prstGeom prst="line">
                <a:avLst/>
              </a:prstGeom>
              <a:ln>
                <a:solidFill>
                  <a:srgbClr val="3F8DE2"/>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24175206-5902-4AA1-3ADF-60714E1BC875}"/>
                  </a:ext>
                </a:extLst>
              </p:cNvPr>
              <p:cNvCxnSpPr/>
              <p:nvPr/>
            </p:nvCxnSpPr>
            <p:spPr>
              <a:xfrm>
                <a:off x="4648200" y="5029200"/>
                <a:ext cx="1143000" cy="1588"/>
              </a:xfrm>
              <a:prstGeom prst="line">
                <a:avLst/>
              </a:prstGeom>
              <a:ln w="50800" cap="flat" cmpd="sng" algn="ctr">
                <a:solidFill>
                  <a:schemeClr val="tx2">
                    <a:lumMod val="75000"/>
                    <a:lumOff val="25000"/>
                  </a:schemeClr>
                </a:solidFill>
                <a:prstDash val="solid"/>
                <a:round/>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56E9C2B6-3F8E-574F-841F-D70F5444A148}"/>
                  </a:ext>
                </a:extLst>
              </p:cNvPr>
              <p:cNvSpPr txBox="1"/>
              <p:nvPr/>
            </p:nvSpPr>
            <p:spPr>
              <a:xfrm>
                <a:off x="5801782" y="4842932"/>
                <a:ext cx="3538880" cy="400110"/>
              </a:xfrm>
              <a:prstGeom prst="rect">
                <a:avLst/>
              </a:prstGeom>
              <a:noFill/>
            </p:spPr>
            <p:txBody>
              <a:bodyPr wrap="square" rtlCol="0">
                <a:spAutoFit/>
              </a:bodyPr>
              <a:lstStyle/>
              <a:p>
                <a:pPr defTabSz="360363"/>
                <a:r>
                  <a:rPr lang="en-GB" sz="2000" i="1" noProof="0" dirty="0">
                    <a:solidFill>
                      <a:srgbClr val="09213B">
                        <a:lumMod val="75000"/>
                        <a:lumOff val="25000"/>
                      </a:srgbClr>
                    </a:solidFill>
                    <a:latin typeface="Cambria" panose="02040503050406030204" pitchFamily="18" charset="0"/>
                    <a:ea typeface="Helvetica Light" charset="0"/>
                    <a:cs typeface="Helvetica Light" charset="0"/>
                  </a:rPr>
                  <a:t>X</a:t>
                </a:r>
                <a:r>
                  <a:rPr lang="en-GB" sz="2000" i="1" noProof="0" dirty="0">
                    <a:solidFill>
                      <a:srgbClr val="09213B">
                        <a:lumMod val="75000"/>
                        <a:lumOff val="25000"/>
                      </a:srgbClr>
                    </a:solidFill>
                    <a:latin typeface="Helvetica Light" charset="0"/>
                    <a:ea typeface="Helvetica Light" charset="0"/>
                    <a:cs typeface="Helvetica Light" charset="0"/>
                  </a:rPr>
                  <a:t> </a:t>
                </a:r>
                <a:r>
                  <a:rPr lang="en-GB" sz="1600" noProof="0" dirty="0">
                    <a:solidFill>
                      <a:srgbClr val="09213B">
                        <a:lumMod val="75000"/>
                        <a:lumOff val="25000"/>
                      </a:srgbClr>
                    </a:solidFill>
                    <a:latin typeface="Helvetica Light" charset="0"/>
                    <a:ea typeface="Helvetica Light" charset="0"/>
                    <a:cs typeface="Helvetica Light" charset="0"/>
                  </a:rPr>
                  <a:t>= jets, </a:t>
                </a:r>
                <a:r>
                  <a:rPr lang="en-GB" sz="1600" i="1" noProof="0" dirty="0">
                    <a:solidFill>
                      <a:srgbClr val="09213B">
                        <a:lumMod val="75000"/>
                        <a:lumOff val="25000"/>
                      </a:srgbClr>
                    </a:solidFill>
                    <a:latin typeface="Cambria" panose="02040503050406030204" pitchFamily="18" charset="0"/>
                    <a:ea typeface="Helvetica Light" charset="0"/>
                    <a:cs typeface="Helvetica Light" charset="0"/>
                  </a:rPr>
                  <a:t>W</a:t>
                </a:r>
                <a:r>
                  <a:rPr lang="en-GB" sz="1600" noProof="0" dirty="0">
                    <a:solidFill>
                      <a:srgbClr val="09213B">
                        <a:lumMod val="75000"/>
                        <a:lumOff val="25000"/>
                      </a:srgbClr>
                    </a:solidFill>
                    <a:latin typeface="Helvetica Light" charset="0"/>
                    <a:ea typeface="Helvetica Light" charset="0"/>
                    <a:cs typeface="Helvetica Light" charset="0"/>
                  </a:rPr>
                  <a:t>, </a:t>
                </a:r>
                <a:r>
                  <a:rPr lang="en-GB" sz="1600" i="1" noProof="0" dirty="0">
                    <a:solidFill>
                      <a:srgbClr val="09213B">
                        <a:lumMod val="75000"/>
                        <a:lumOff val="25000"/>
                      </a:srgbClr>
                    </a:solidFill>
                    <a:latin typeface="Cambria" panose="02040503050406030204" pitchFamily="18" charset="0"/>
                    <a:ea typeface="Helvetica Light" charset="0"/>
                    <a:cs typeface="Helvetica Light" charset="0"/>
                  </a:rPr>
                  <a:t>Z</a:t>
                </a:r>
                <a:r>
                  <a:rPr lang="en-GB" sz="1600" noProof="0" dirty="0">
                    <a:solidFill>
                      <a:srgbClr val="09213B">
                        <a:lumMod val="75000"/>
                        <a:lumOff val="25000"/>
                      </a:srgbClr>
                    </a:solidFill>
                    <a:latin typeface="Helvetica Light" charset="0"/>
                    <a:ea typeface="Helvetica Light" charset="0"/>
                    <a:cs typeface="Helvetica Light" charset="0"/>
                  </a:rPr>
                  <a:t>, top, Higgs, ?, … </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30D3447A-86DC-3622-A348-CE3BFF90D93F}"/>
                      </a:ext>
                    </a:extLst>
                  </p:cNvPr>
                  <p:cNvSpPr txBox="1"/>
                  <p:nvPr/>
                </p:nvSpPr>
                <p:spPr>
                  <a:xfrm>
                    <a:off x="4798483" y="4547289"/>
                    <a:ext cx="1108060" cy="373179"/>
                  </a:xfrm>
                  <a:prstGeom prst="rect">
                    <a:avLst/>
                  </a:prstGeom>
                  <a:noFill/>
                </p:spPr>
                <p:txBody>
                  <a:bodyPr wrap="none" rtlCol="0">
                    <a:spAutoFit/>
                  </a:bodyPr>
                  <a:lstStyle/>
                  <a:p>
                    <a:pPr/>
                    <a14:m>
                      <m:oMathPara xmlns:m="http://schemas.openxmlformats.org/officeDocument/2006/math">
                        <m:oMath>
                          <m:sSup>
                            <m:sSupPr>
                              <m:ctrlPr>
                                <a:rPr lang="en-GB" i="1" noProof="0" smtClean="0">
                                  <a:solidFill>
                                    <a:srgbClr val="09213B">
                                      <a:lumMod val="75000"/>
                                      <a:lumOff val="25000"/>
                                    </a:srgbClr>
                                  </a:solidFill>
                                  <a:latin typeface="Cambria Math" panose="02040503050406030204" pitchFamily="18" charset="0"/>
                                </a:rPr>
                              </m:ctrlPr>
                            </m:sSupPr>
                            <m:e>
                              <m:r>
                                <a:rPr lang="en-GB" i="1" noProof="0" smtClean="0">
                                  <a:solidFill>
                                    <a:srgbClr val="09213B">
                                      <a:lumMod val="75000"/>
                                      <a:lumOff val="25000"/>
                                    </a:srgbClr>
                                  </a:solidFill>
                                  <a:latin typeface="Cambria Math" panose="02040503050406030204" pitchFamily="18" charset="0"/>
                                </a:rPr>
                                <m:t>𝑞</m:t>
                              </m:r>
                            </m:e>
                            <m:sup>
                              <m:r>
                                <a:rPr lang="en-GB" i="1" noProof="0" smtClean="0">
                                  <a:solidFill>
                                    <a:srgbClr val="09213B">
                                      <a:lumMod val="75000"/>
                                      <a:lumOff val="25000"/>
                                    </a:srgbClr>
                                  </a:solidFill>
                                  <a:latin typeface="Cambria Math" panose="02040503050406030204" pitchFamily="18" charset="0"/>
                                </a:rPr>
                                <m:t>2</m:t>
                              </m:r>
                            </m:sup>
                          </m:sSup>
                          <m:r>
                            <a:rPr lang="en-GB" i="1" noProof="0" smtClean="0">
                              <a:solidFill>
                                <a:srgbClr val="09213B">
                                  <a:lumMod val="75000"/>
                                  <a:lumOff val="25000"/>
                                </a:srgbClr>
                              </a:solidFill>
                              <a:latin typeface="Cambria Math" panose="02040503050406030204" pitchFamily="18" charset="0"/>
                            </a:rPr>
                            <m:t>=</m:t>
                          </m:r>
                          <m:sSubSup>
                            <m:sSubSupPr>
                              <m:ctrlPr>
                                <a:rPr lang="en-GB" i="1" noProof="0" smtClean="0">
                                  <a:solidFill>
                                    <a:srgbClr val="09213B">
                                      <a:lumMod val="75000"/>
                                      <a:lumOff val="25000"/>
                                    </a:srgbClr>
                                  </a:solidFill>
                                  <a:latin typeface="Cambria Math" panose="02040503050406030204" pitchFamily="18" charset="0"/>
                                </a:rPr>
                              </m:ctrlPr>
                            </m:sSubSupPr>
                            <m:e>
                              <m:r>
                                <a:rPr lang="en-GB" i="1" noProof="0" smtClean="0">
                                  <a:solidFill>
                                    <a:srgbClr val="09213B">
                                      <a:lumMod val="75000"/>
                                      <a:lumOff val="25000"/>
                                    </a:srgbClr>
                                  </a:solidFill>
                                  <a:latin typeface="Cambria Math" panose="02040503050406030204" pitchFamily="18" charset="0"/>
                                </a:rPr>
                                <m:t>𝑚</m:t>
                              </m:r>
                            </m:e>
                            <m:sub>
                              <m:r>
                                <a:rPr lang="en-GB" i="1" noProof="0" smtClean="0">
                                  <a:solidFill>
                                    <a:srgbClr val="09213B">
                                      <a:lumMod val="75000"/>
                                      <a:lumOff val="25000"/>
                                    </a:srgbClr>
                                  </a:solidFill>
                                  <a:latin typeface="Cambria Math" panose="02040503050406030204" pitchFamily="18" charset="0"/>
                                </a:rPr>
                                <m:t>𝑋</m:t>
                              </m:r>
                            </m:sub>
                            <m:sup>
                              <m:r>
                                <a:rPr lang="en-GB" i="1" noProof="0" smtClean="0">
                                  <a:solidFill>
                                    <a:srgbClr val="09213B">
                                      <a:lumMod val="75000"/>
                                      <a:lumOff val="25000"/>
                                    </a:srgbClr>
                                  </a:solidFill>
                                  <a:latin typeface="Cambria Math" panose="02040503050406030204" pitchFamily="18" charset="0"/>
                                </a:rPr>
                                <m:t>2</m:t>
                              </m:r>
                            </m:sup>
                          </m:sSubSup>
                        </m:oMath>
                      </m:oMathPara>
                    </a14:m>
                    <a:endParaRPr lang="en-GB" noProof="0" dirty="0">
                      <a:solidFill>
                        <a:srgbClr val="09213B">
                          <a:lumMod val="75000"/>
                          <a:lumOff val="25000"/>
                        </a:srgbClr>
                      </a:solidFill>
                      <a:latin typeface="Helvetica Light" charset="0"/>
                      <a:ea typeface="Helvetica Light" charset="0"/>
                      <a:cs typeface="Helvetica Light" charset="0"/>
                    </a:endParaRPr>
                  </a:p>
                </p:txBody>
              </p:sp>
            </mc:Choice>
            <mc:Fallback xmlns="">
              <p:sp>
                <p:nvSpPr>
                  <p:cNvPr id="41" name="TextBox 40">
                    <a:extLst>
                      <a:ext uri="{FF2B5EF4-FFF2-40B4-BE49-F238E27FC236}">
                        <a16:creationId xmlns:a16="http://schemas.microsoft.com/office/drawing/2014/main" id="{30D3447A-86DC-3622-A348-CE3BFF90D93F}"/>
                      </a:ext>
                    </a:extLst>
                  </p:cNvPr>
                  <p:cNvSpPr txBox="1">
                    <a:spLocks noRot="1" noChangeAspect="1" noMove="1" noResize="1" noEditPoints="1" noAdjustHandles="1" noChangeArrowheads="1" noChangeShapeType="1" noTextEdit="1"/>
                  </p:cNvSpPr>
                  <p:nvPr/>
                </p:nvSpPr>
                <p:spPr>
                  <a:xfrm>
                    <a:off x="4798483" y="4547289"/>
                    <a:ext cx="1108060" cy="373179"/>
                  </a:xfrm>
                  <a:prstGeom prst="rect">
                    <a:avLst/>
                  </a:prstGeom>
                  <a:blipFill>
                    <a:blip r:embed="rId2"/>
                    <a:stretch>
                      <a:fillRect b="-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42" name="Object 3">
                    <a:extLst>
                      <a:ext uri="{FF2B5EF4-FFF2-40B4-BE49-F238E27FC236}">
                        <a16:creationId xmlns:a16="http://schemas.microsoft.com/office/drawing/2014/main" id="{38B31D52-F7BC-9190-3DD3-F6A12A1FD9E9}"/>
                      </a:ext>
                    </a:extLst>
                  </p:cNvPr>
                  <p:cNvGraphicFramePr>
                    <a:graphicFrameLocks noChangeAspect="1"/>
                  </p:cNvGraphicFramePr>
                  <p:nvPr/>
                </p:nvGraphicFramePr>
                <p:xfrm>
                  <a:off x="3877207" y="4635498"/>
                  <a:ext cx="478895" cy="315666"/>
                </p:xfrm>
                <a:graphic>
                  <a:graphicData uri="http://schemas.openxmlformats.org/presentationml/2006/ole">
                    <mc:AlternateContent>
                      <mc:Choice xmlns:v="urn:schemas-microsoft-com:vml" Requires="v">
                        <p:oleObj name="Equation" r:id="rId3" imgW="406400" imgH="266700" progId="Equation.DSMT4">
                          <p:embed/>
                        </p:oleObj>
                      </mc:Choice>
                      <mc:Fallback>
                        <p:oleObj name="Equation" r:id="rId3" imgW="406400" imgH="266700" progId="Equation.DSMT4">
                          <p:embed/>
                          <p:pic>
                            <p:nvPicPr>
                              <p:cNvPr id="42" name="Object 3">
                                <a:extLst>
                                  <a:ext uri="{FF2B5EF4-FFF2-40B4-BE49-F238E27FC236}">
                                    <a16:creationId xmlns:a16="http://schemas.microsoft.com/office/drawing/2014/main" id="{38B31D52-F7BC-9190-3DD3-F6A12A1FD9E9}"/>
                                  </a:ext>
                                </a:extLst>
                              </p:cNvPr>
                              <p:cNvPicPr>
                                <a:picLocks noChangeAspect="1" noChangeArrowheads="1"/>
                              </p:cNvPicPr>
                              <p:nvPr/>
                            </p:nvPicPr>
                            <p:blipFill>
                              <a:blip r:embed="rId4">
                                <a:extLst>
                                  <a:ext uri="{28A0092B-C50C-407E-A947-70E740481C1C}">
                                    <a14:useLocalDpi val="0"/>
                                  </a:ext>
                                </a:extLst>
                              </a:blip>
                              <a:srcRect/>
                              <a:stretch>
                                <a:fillRect/>
                              </a:stretch>
                            </p:blipFill>
                            <p:spPr bwMode="auto">
                              <a:xfrm>
                                <a:off x="3877207" y="4635498"/>
                                <a:ext cx="478895" cy="315666"/>
                              </a:xfrm>
                              <a:prstGeom prst="rect">
                                <a:avLst/>
                              </a:prstGeom>
                              <a:noFill/>
                              <a:extLst>
                                <a:ext uri="{909E8E84-426E-40DD-AFC4-6F175D3DCCD1}">
                                  <a14:hiddenFill>
                                    <a:solidFill>
                                      <a:srgbClr val="FFFFFF"/>
                                    </a:solidFill>
                                  </a14:hiddenFill>
                                </a:ext>
                              </a:extLst>
                            </p:spPr>
                          </p:pic>
                        </p:oleObj>
                      </mc:Fallback>
                    </mc:AlternateContent>
                  </a:graphicData>
                </a:graphic>
              </p:graphicFrame>
            </mc:Choice>
            <mc:Fallback xmlns="">
              <p:graphicFrame>
                <p:nvGraphicFramePr>
                  <p:cNvPr id="49" name="Object 3">
                    <a:extLst>
                      <a:ext uri="{FF2B5EF4-FFF2-40B4-BE49-F238E27FC236}">
                        <a16:creationId xmlns:a16="http://schemas.microsoft.com/office/drawing/2014/main" id="{8574C2B7-C0B2-E44A-B011-EF89013B3429}"/>
                      </a:ext>
                    </a:extLst>
                  </p:cNvPr>
                  <p:cNvGraphicFramePr>
                    <a:graphicFrameLocks noChangeAspect="1"/>
                  </p:cNvGraphicFramePr>
                  <p:nvPr/>
                </p:nvGraphicFramePr>
                <p:xfrm>
                  <a:off x="3877207" y="4635498"/>
                  <a:ext cx="478895" cy="315666"/>
                </p:xfrm>
                <a:graphic>
                  <a:graphicData uri="http://schemas.openxmlformats.org/presentationml/2006/ole">
                    <mc:AlternateContent>
                      <mc:Choice xmlns:v="urn:schemas-microsoft-com:vml" Requires="v">
                        <p:oleObj spid="_x0000_s4403" name="Equation" r:id="rId6" imgW="406400" imgH="266700" progId="Equation.DSMT4">
                          <p:embed/>
                        </p:oleObj>
                      </mc:Choice>
                      <mc:Fallback>
                        <p:oleObj name="Equation" r:id="rId6" imgW="406400" imgH="266700" progId="Equation.DSMT4">
                          <p:embed/>
                          <p:pic>
                            <p:nvPicPr>
                              <p:cNvPr id="42"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77207" y="4635498"/>
                                <a:ext cx="478895" cy="31566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Fallback>
          </mc:AlternateContent>
          <mc:AlternateContent xmlns:mc="http://schemas.openxmlformats.org/markup-compatibility/2006" xmlns:a14="http://schemas.microsoft.com/office/drawing/2010/main">
            <mc:Choice Requires="a14">
              <p:graphicFrame>
                <p:nvGraphicFramePr>
                  <p:cNvPr id="43" name="Object 4">
                    <a:extLst>
                      <a:ext uri="{FF2B5EF4-FFF2-40B4-BE49-F238E27FC236}">
                        <a16:creationId xmlns:a16="http://schemas.microsoft.com/office/drawing/2014/main" id="{5AD19AFE-DF1E-CAD9-6830-F43C5581E723}"/>
                      </a:ext>
                    </a:extLst>
                  </p:cNvPr>
                  <p:cNvGraphicFramePr>
                    <a:graphicFrameLocks noChangeAspect="1"/>
                  </p:cNvGraphicFramePr>
                  <p:nvPr/>
                </p:nvGraphicFramePr>
                <p:xfrm>
                  <a:off x="3870326" y="5081057"/>
                  <a:ext cx="493713" cy="315913"/>
                </p:xfrm>
                <a:graphic>
                  <a:graphicData uri="http://schemas.openxmlformats.org/presentationml/2006/ole">
                    <mc:AlternateContent>
                      <mc:Choice xmlns:v="urn:schemas-microsoft-com:vml" Requires="v">
                        <p:oleObj name="Equation" r:id="rId8" imgW="419100" imgH="266700" progId="Equation.DSMT4">
                          <p:embed/>
                        </p:oleObj>
                      </mc:Choice>
                      <mc:Fallback>
                        <p:oleObj name="Equation" r:id="rId8" imgW="419100" imgH="266700" progId="Equation.DSMT4">
                          <p:embed/>
                          <p:pic>
                            <p:nvPicPr>
                              <p:cNvPr id="43" name="Object 4">
                                <a:extLst>
                                  <a:ext uri="{FF2B5EF4-FFF2-40B4-BE49-F238E27FC236}">
                                    <a16:creationId xmlns:a16="http://schemas.microsoft.com/office/drawing/2014/main" id="{5AD19AFE-DF1E-CAD9-6830-F43C5581E723}"/>
                                  </a:ext>
                                </a:extLst>
                              </p:cNvPr>
                              <p:cNvPicPr>
                                <a:picLocks noChangeAspect="1" noChangeArrowheads="1"/>
                              </p:cNvPicPr>
                              <p:nvPr/>
                            </p:nvPicPr>
                            <p:blipFill>
                              <a:blip r:embed="rId9">
                                <a:extLst>
                                  <a:ext uri="{28A0092B-C50C-407E-A947-70E740481C1C}">
                                    <a14:useLocalDpi val="0"/>
                                  </a:ext>
                                </a:extLst>
                              </a:blip>
                              <a:srcRect/>
                              <a:stretch>
                                <a:fillRect/>
                              </a:stretch>
                            </p:blipFill>
                            <p:spPr bwMode="auto">
                              <a:xfrm>
                                <a:off x="3870326" y="5081057"/>
                                <a:ext cx="493713" cy="315913"/>
                              </a:xfrm>
                              <a:prstGeom prst="rect">
                                <a:avLst/>
                              </a:prstGeom>
                              <a:noFill/>
                              <a:extLst>
                                <a:ext uri="{909E8E84-426E-40DD-AFC4-6F175D3DCCD1}">
                                  <a14:hiddenFill>
                                    <a:solidFill>
                                      <a:srgbClr val="FFFFFF"/>
                                    </a:solidFill>
                                  </a14:hiddenFill>
                                </a:ext>
                              </a:extLst>
                            </p:spPr>
                          </p:pic>
                        </p:oleObj>
                      </mc:Fallback>
                    </mc:AlternateContent>
                  </a:graphicData>
                </a:graphic>
              </p:graphicFrame>
            </mc:Choice>
            <mc:Fallback xmlns="">
              <p:graphicFrame>
                <p:nvGraphicFramePr>
                  <p:cNvPr id="50" name="Object 4">
                    <a:extLst>
                      <a:ext uri="{FF2B5EF4-FFF2-40B4-BE49-F238E27FC236}">
                        <a16:creationId xmlns:a16="http://schemas.microsoft.com/office/drawing/2014/main" id="{4F93BFDF-4880-F543-BE77-8F368E138A32}"/>
                      </a:ext>
                    </a:extLst>
                  </p:cNvPr>
                  <p:cNvGraphicFramePr>
                    <a:graphicFrameLocks noChangeAspect="1"/>
                  </p:cNvGraphicFramePr>
                  <p:nvPr/>
                </p:nvGraphicFramePr>
                <p:xfrm>
                  <a:off x="3870326" y="5081057"/>
                  <a:ext cx="493713" cy="315913"/>
                </p:xfrm>
                <a:graphic>
                  <a:graphicData uri="http://schemas.openxmlformats.org/presentationml/2006/ole">
                    <mc:AlternateContent>
                      <mc:Choice xmlns:v="urn:schemas-microsoft-com:vml" Requires="v">
                        <p:oleObj spid="_x0000_s4404" name="Equation" r:id="rId10" imgW="419100" imgH="266700" progId="Equation.DSMT4">
                          <p:embed/>
                        </p:oleObj>
                      </mc:Choice>
                      <mc:Fallback>
                        <p:oleObj name="Equation" r:id="rId10" imgW="419100" imgH="266700" progId="Equation.DSMT4">
                          <p:embed/>
                          <p:pic>
                            <p:nvPicPr>
                              <p:cNvPr id="43" name="Object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70326" y="5081057"/>
                                <a:ext cx="493713" cy="315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Fallback>
          </mc:AlternateContent>
        </p:grpSp>
      </p:grpSp>
      <p:sp>
        <p:nvSpPr>
          <p:cNvPr id="45" name="TextBox 44">
            <a:extLst>
              <a:ext uri="{FF2B5EF4-FFF2-40B4-BE49-F238E27FC236}">
                <a16:creationId xmlns:a16="http://schemas.microsoft.com/office/drawing/2014/main" id="{E4CAA397-F496-3F82-B81F-83700D938569}"/>
              </a:ext>
            </a:extLst>
          </p:cNvPr>
          <p:cNvSpPr txBox="1"/>
          <p:nvPr/>
        </p:nvSpPr>
        <p:spPr>
          <a:xfrm>
            <a:off x="1381748" y="1951194"/>
            <a:ext cx="3043033" cy="338554"/>
          </a:xfrm>
          <a:prstGeom prst="rect">
            <a:avLst/>
          </a:prstGeom>
          <a:noFill/>
        </p:spPr>
        <p:txBody>
          <a:bodyPr wrap="square" lIns="0" rIns="0" rtlCol="0">
            <a:spAutoFit/>
          </a:bodyPr>
          <a:lstStyle/>
          <a:p>
            <a:r>
              <a:rPr lang="en-GB" sz="1600" b="1" noProof="0" dirty="0">
                <a:solidFill>
                  <a:srgbClr val="0D7FBF"/>
                </a:solidFill>
                <a:latin typeface="Helvetica" pitchFamily="2" charset="0"/>
                <a:ea typeface="Helvetica Light" charset="0"/>
                <a:cs typeface="Helvetica Light" charset="0"/>
              </a:rPr>
              <a:t>Parton distribution functions</a:t>
            </a:r>
          </a:p>
        </p:txBody>
      </p:sp>
      <p:sp>
        <p:nvSpPr>
          <p:cNvPr id="46" name="Text Box 25">
            <a:extLst>
              <a:ext uri="{FF2B5EF4-FFF2-40B4-BE49-F238E27FC236}">
                <a16:creationId xmlns:a16="http://schemas.microsoft.com/office/drawing/2014/main" id="{B9680018-35FE-9ECB-D7A9-85ADD4748C47}"/>
              </a:ext>
            </a:extLst>
          </p:cNvPr>
          <p:cNvSpPr txBox="1">
            <a:spLocks noChangeArrowheads="1"/>
          </p:cNvSpPr>
          <p:nvPr/>
        </p:nvSpPr>
        <p:spPr bwMode="auto">
          <a:xfrm>
            <a:off x="623284" y="4763381"/>
            <a:ext cx="8582026" cy="1472326"/>
          </a:xfrm>
          <a:prstGeom prst="rect">
            <a:avLst/>
          </a:prstGeom>
          <a:noFill/>
          <a:ln w="12700">
            <a:noFill/>
            <a:miter lim="800000"/>
            <a:headEnd/>
            <a:tailEnd/>
          </a:ln>
          <a:effectLst/>
        </p:spPr>
        <p:txBody>
          <a:bodyPr wrap="square">
            <a:prstTxWarp prst="textNoShape">
              <a:avLst/>
            </a:prstTxWarp>
            <a:spAutoFit/>
          </a:bodyPr>
          <a:lstStyle/>
          <a:p>
            <a:pPr defTabSz="457200" fontAlgn="base">
              <a:lnSpc>
                <a:spcPct val="110000"/>
              </a:lnSpc>
              <a:spcBef>
                <a:spcPct val="50000"/>
              </a:spcBef>
              <a:spcAft>
                <a:spcPct val="0"/>
              </a:spcAft>
            </a:pPr>
            <a:r>
              <a:rPr lang="en-GB" sz="1600" noProof="0" dirty="0">
                <a:solidFill>
                  <a:prstClr val="black"/>
                </a:solidFill>
                <a:latin typeface="Helvetica" pitchFamily="2" charset="0"/>
                <a:ea typeface="Helvetica Light" charset="0"/>
                <a:cs typeface="Helvetica Light" charset="0"/>
              </a:rPr>
              <a:t>Gluon and sea-quark PDFs rise dramatically towards low x:</a:t>
            </a:r>
          </a:p>
          <a:p>
            <a:pPr marL="285750" indent="-285750" defTabSz="457200" fontAlgn="base">
              <a:lnSpc>
                <a:spcPct val="110000"/>
              </a:lnSpc>
              <a:spcBef>
                <a:spcPts val="1200"/>
              </a:spcBef>
              <a:spcAft>
                <a:spcPct val="0"/>
              </a:spcAft>
              <a:buFont typeface="Arial" panose="020B0604020202020204" pitchFamily="34" charset="0"/>
              <a:buChar char="•"/>
            </a:pPr>
            <a:r>
              <a:rPr lang="en-GB" sz="1600" noProof="0" dirty="0">
                <a:latin typeface="Helvetica" pitchFamily="2" charset="0"/>
                <a:ea typeface="Helvetica Light" charset="0"/>
                <a:cs typeface="Helvetica Light" charset="0"/>
                <a:sym typeface="Wingdings"/>
              </a:rPr>
              <a:t>Higher cross section at higher proton−proton collision energy</a:t>
            </a:r>
          </a:p>
          <a:p>
            <a:pPr marL="285750" indent="-285750" defTabSz="457200" fontAlgn="base">
              <a:lnSpc>
                <a:spcPct val="110000"/>
              </a:lnSpc>
              <a:spcBef>
                <a:spcPts val="600"/>
              </a:spcBef>
              <a:spcAft>
                <a:spcPct val="0"/>
              </a:spcAft>
              <a:buFont typeface="Arial" panose="020B0604020202020204" pitchFamily="34" charset="0"/>
              <a:buChar char="•"/>
            </a:pPr>
            <a:r>
              <a:rPr lang="en-GB" sz="1600" noProof="0" dirty="0">
                <a:latin typeface="Helvetica" pitchFamily="2" charset="0"/>
                <a:ea typeface="Helvetica Light" charset="0"/>
                <a:cs typeface="Helvetica Light" charset="0"/>
                <a:sym typeface="Wingdings"/>
              </a:rPr>
              <a:t>More luminosity also leads to higher achievable energy </a:t>
            </a:r>
          </a:p>
          <a:p>
            <a:pPr marL="285750" indent="-285750" defTabSz="457200" fontAlgn="base">
              <a:lnSpc>
                <a:spcPct val="110000"/>
              </a:lnSpc>
              <a:spcBef>
                <a:spcPts val="600"/>
              </a:spcBef>
              <a:spcAft>
                <a:spcPct val="0"/>
              </a:spcAft>
              <a:buFont typeface="Arial" panose="020B0604020202020204" pitchFamily="34" charset="0"/>
              <a:buChar char="•"/>
            </a:pPr>
            <a:r>
              <a:rPr lang="en-GB" sz="1600" noProof="0" dirty="0">
                <a:latin typeface="Helvetica" pitchFamily="2" charset="0"/>
                <a:ea typeface="Helvetica Light" charset="0"/>
                <a:cs typeface="Helvetica Light" charset="0"/>
                <a:sym typeface="Wingdings"/>
              </a:rPr>
              <a:t>Low-x regime (</a:t>
            </a:r>
            <a:r>
              <a:rPr lang="en-GB" sz="1600" noProof="0" dirty="0" err="1">
                <a:latin typeface="Helvetica" pitchFamily="2" charset="0"/>
                <a:ea typeface="Helvetica Light" charset="0"/>
                <a:cs typeface="Helvetica Light" charset="0"/>
                <a:sym typeface="Wingdings"/>
              </a:rPr>
              <a:t>eg</a:t>
            </a:r>
            <a:r>
              <a:rPr lang="en-GB" sz="1600" noProof="0" dirty="0">
                <a:latin typeface="Helvetica" pitchFamily="2" charset="0"/>
                <a:ea typeface="Helvetica Light" charset="0"/>
                <a:cs typeface="Helvetica Light" charset="0"/>
                <a:sym typeface="Wingdings"/>
              </a:rPr>
              <a:t>, Higgs production) dominated by gluon−gluon collisions: “gluon collider” </a:t>
            </a:r>
            <a:endParaRPr lang="en-GB" sz="1600" noProof="0" dirty="0">
              <a:latin typeface="Helvetica" pitchFamily="2" charset="0"/>
              <a:ea typeface="Helvetica Light" charset="0"/>
              <a:cs typeface="Helvetica Light" charset="0"/>
            </a:endParaRPr>
          </a:p>
        </p:txBody>
      </p:sp>
      <p:sp>
        <p:nvSpPr>
          <p:cNvPr id="48" name="Text Box 25">
            <a:extLst>
              <a:ext uri="{FF2B5EF4-FFF2-40B4-BE49-F238E27FC236}">
                <a16:creationId xmlns:a16="http://schemas.microsoft.com/office/drawing/2014/main" id="{B1D3400F-0EB3-BD26-8A12-1B1C249430F6}"/>
              </a:ext>
            </a:extLst>
          </p:cNvPr>
          <p:cNvSpPr txBox="1">
            <a:spLocks noChangeArrowheads="1"/>
          </p:cNvSpPr>
          <p:nvPr/>
        </p:nvSpPr>
        <p:spPr bwMode="auto">
          <a:xfrm>
            <a:off x="623285" y="4198980"/>
            <a:ext cx="4208022" cy="352019"/>
          </a:xfrm>
          <a:prstGeom prst="rect">
            <a:avLst/>
          </a:prstGeom>
          <a:noFill/>
          <a:ln w="12700">
            <a:noFill/>
            <a:miter lim="800000"/>
            <a:headEnd/>
            <a:tailEnd/>
          </a:ln>
          <a:effectLst/>
        </p:spPr>
        <p:txBody>
          <a:bodyPr wrap="square">
            <a:prstTxWarp prst="textNoShape">
              <a:avLst/>
            </a:prstTxWarp>
            <a:spAutoFit/>
          </a:bodyPr>
          <a:lstStyle/>
          <a:p>
            <a:pPr defTabSz="457200" fontAlgn="base">
              <a:lnSpc>
                <a:spcPct val="110000"/>
              </a:lnSpc>
              <a:spcBef>
                <a:spcPct val="50000"/>
              </a:spcBef>
              <a:spcAft>
                <a:spcPct val="0"/>
              </a:spcAft>
              <a:defRPr/>
            </a:pPr>
            <a:r>
              <a:rPr lang="en-GB" sz="1600" kern="0" noProof="0" dirty="0">
                <a:solidFill>
                  <a:prstClr val="black"/>
                </a:solidFill>
                <a:latin typeface="Helvetica" pitchFamily="2" charset="0"/>
                <a:ea typeface="Helvetica Light" charset="0"/>
                <a:cs typeface="Helvetica Light" charset="0"/>
              </a:rPr>
              <a:t>CM energy-squared of parton collision:</a:t>
            </a:r>
          </a:p>
        </p:txBody>
      </p:sp>
      <p:graphicFrame>
        <p:nvGraphicFramePr>
          <p:cNvPr id="49" name="Object 2">
            <a:extLst>
              <a:ext uri="{FF2B5EF4-FFF2-40B4-BE49-F238E27FC236}">
                <a16:creationId xmlns:a16="http://schemas.microsoft.com/office/drawing/2014/main" id="{04C9E0DD-4263-F83D-2882-5B197F472721}"/>
              </a:ext>
            </a:extLst>
          </p:cNvPr>
          <p:cNvGraphicFramePr>
            <a:graphicFrameLocks noChangeAspect="1"/>
          </p:cNvGraphicFramePr>
          <p:nvPr/>
        </p:nvGraphicFramePr>
        <p:xfrm>
          <a:off x="4301276" y="4164881"/>
          <a:ext cx="2088422" cy="418039"/>
        </p:xfrm>
        <a:graphic>
          <a:graphicData uri="http://schemas.openxmlformats.org/presentationml/2006/ole">
            <mc:AlternateContent xmlns:mc="http://schemas.openxmlformats.org/markup-compatibility/2006">
              <mc:Choice xmlns:v="urn:schemas-microsoft-com:vml" Requires="v">
                <p:oleObj name="Equation" r:id="rId12" imgW="1346200" imgH="266700" progId="Equation.DSMT4">
                  <p:embed/>
                </p:oleObj>
              </mc:Choice>
              <mc:Fallback>
                <p:oleObj name="Equation" r:id="rId12" imgW="1346200" imgH="266700" progId="Equation.DSMT4">
                  <p:embed/>
                  <p:pic>
                    <p:nvPicPr>
                      <p:cNvPr id="49" name="Object 2">
                        <a:extLst>
                          <a:ext uri="{FF2B5EF4-FFF2-40B4-BE49-F238E27FC236}">
                            <a16:creationId xmlns:a16="http://schemas.microsoft.com/office/drawing/2014/main" id="{04C9E0DD-4263-F83D-2882-5B197F47272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01276" y="4164881"/>
                        <a:ext cx="2088422" cy="418039"/>
                      </a:xfrm>
                      <a:prstGeom prst="rect">
                        <a:avLst/>
                      </a:prstGeom>
                      <a:noFill/>
                    </p:spPr>
                  </p:pic>
                </p:oleObj>
              </mc:Fallback>
            </mc:AlternateContent>
          </a:graphicData>
        </a:graphic>
      </p:graphicFrame>
    </p:spTree>
    <p:extLst>
      <p:ext uri="{BB962C8B-B14F-4D97-AF65-F5344CB8AC3E}">
        <p14:creationId xmlns:p14="http://schemas.microsoft.com/office/powerpoint/2010/main" val="33563646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BAF50C-10A7-E789-AD67-354747BA1F51}"/>
              </a:ext>
            </a:extLst>
          </p:cNvPr>
          <p:cNvSpPr>
            <a:spLocks noGrp="1"/>
          </p:cNvSpPr>
          <p:nvPr>
            <p:ph type="sldNum" sz="quarter" idx="4"/>
          </p:nvPr>
        </p:nvSpPr>
        <p:spPr/>
        <p:txBody>
          <a:bodyPr/>
          <a:lstStyle/>
          <a:p>
            <a:pPr>
              <a:defRPr/>
            </a:pPr>
            <a:fld id="{611C2F03-9E95-40C9-A99F-3C4F7EE8CF2A}" type="slidenum">
              <a:rPr lang="en-GB" noProof="0" smtClean="0"/>
              <a:pPr>
                <a:defRPr/>
              </a:pPr>
              <a:t>54</a:t>
            </a:fld>
            <a:endParaRPr lang="en-GB" noProof="0" dirty="0"/>
          </a:p>
        </p:txBody>
      </p:sp>
      <p:pic>
        <p:nvPicPr>
          <p:cNvPr id="3" name="Picture 2">
            <a:extLst>
              <a:ext uri="{FF2B5EF4-FFF2-40B4-BE49-F238E27FC236}">
                <a16:creationId xmlns:a16="http://schemas.microsoft.com/office/drawing/2014/main" id="{ECEF69B0-5421-C498-98A1-3C7E43956E6C}"/>
              </a:ext>
            </a:extLst>
          </p:cNvPr>
          <p:cNvPicPr>
            <a:picLocks noChangeAspect="1"/>
          </p:cNvPicPr>
          <p:nvPr/>
        </p:nvPicPr>
        <p:blipFill>
          <a:blip r:embed="rId2"/>
          <a:stretch>
            <a:fillRect/>
          </a:stretch>
        </p:blipFill>
        <p:spPr>
          <a:xfrm>
            <a:off x="-2" y="0"/>
            <a:ext cx="12192001" cy="6858000"/>
          </a:xfrm>
          <a:prstGeom prst="rect">
            <a:avLst/>
          </a:prstGeom>
        </p:spPr>
      </p:pic>
      <p:sp>
        <p:nvSpPr>
          <p:cNvPr id="4" name="Rectangle 3">
            <a:extLst>
              <a:ext uri="{FF2B5EF4-FFF2-40B4-BE49-F238E27FC236}">
                <a16:creationId xmlns:a16="http://schemas.microsoft.com/office/drawing/2014/main" id="{56D06201-2E3D-77CA-2841-9161C34784F2}"/>
              </a:ext>
            </a:extLst>
          </p:cNvPr>
          <p:cNvSpPr/>
          <p:nvPr/>
        </p:nvSpPr>
        <p:spPr>
          <a:xfrm>
            <a:off x="136956" y="6511112"/>
            <a:ext cx="3262432" cy="253916"/>
          </a:xfrm>
          <a:prstGeom prst="rect">
            <a:avLst/>
          </a:prstGeom>
        </p:spPr>
        <p:txBody>
          <a:bodyPr wrap="none">
            <a:spAutoFit/>
          </a:bodyPr>
          <a:lstStyle/>
          <a:p>
            <a:r>
              <a:rPr lang="en-GB" sz="1050" b="1" noProof="0" dirty="0">
                <a:solidFill>
                  <a:schemeClr val="bg1"/>
                </a:solidFill>
                <a:latin typeface="Helvetica" pitchFamily="2" charset="0"/>
              </a:rPr>
              <a:t>LHCb’s dipole magnet at 2018 detector opening </a:t>
            </a:r>
          </a:p>
        </p:txBody>
      </p:sp>
    </p:spTree>
    <p:extLst>
      <p:ext uri="{BB962C8B-B14F-4D97-AF65-F5344CB8AC3E}">
        <p14:creationId xmlns:p14="http://schemas.microsoft.com/office/powerpoint/2010/main" val="4574203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659B2-2B16-1CB8-6D41-C5EEC907A62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F9D94E-9EA3-6013-0B2F-26905058E8D6}"/>
              </a:ext>
            </a:extLst>
          </p:cNvPr>
          <p:cNvSpPr>
            <a:spLocks noGrp="1"/>
          </p:cNvSpPr>
          <p:nvPr>
            <p:ph type="sldNum" sz="quarter" idx="4"/>
          </p:nvPr>
        </p:nvSpPr>
        <p:spPr/>
        <p:txBody>
          <a:bodyPr/>
          <a:lstStyle/>
          <a:p>
            <a:pPr>
              <a:defRPr/>
            </a:pPr>
            <a:fld id="{611C2F03-9E95-40C9-A99F-3C4F7EE8CF2A}" type="slidenum">
              <a:rPr lang="en-GB" noProof="0" smtClean="0"/>
              <a:pPr>
                <a:defRPr/>
              </a:pPr>
              <a:t>55</a:t>
            </a:fld>
            <a:endParaRPr lang="en-GB" noProof="0" dirty="0"/>
          </a:p>
        </p:txBody>
      </p:sp>
      <p:sp>
        <p:nvSpPr>
          <p:cNvPr id="4" name="Rectangle 3">
            <a:extLst>
              <a:ext uri="{FF2B5EF4-FFF2-40B4-BE49-F238E27FC236}">
                <a16:creationId xmlns:a16="http://schemas.microsoft.com/office/drawing/2014/main" id="{07EFE235-A007-1D51-0DFA-ADBBCFE33B8A}"/>
              </a:ext>
            </a:extLst>
          </p:cNvPr>
          <p:cNvSpPr/>
          <p:nvPr/>
        </p:nvSpPr>
        <p:spPr>
          <a:xfrm>
            <a:off x="136956" y="6511112"/>
            <a:ext cx="3135795" cy="253916"/>
          </a:xfrm>
          <a:prstGeom prst="rect">
            <a:avLst/>
          </a:prstGeom>
        </p:spPr>
        <p:txBody>
          <a:bodyPr wrap="none">
            <a:spAutoFit/>
          </a:bodyPr>
          <a:lstStyle/>
          <a:p>
            <a:r>
              <a:rPr lang="en-GB" sz="1050" noProof="0" dirty="0">
                <a:solidFill>
                  <a:schemeClr val="bg1"/>
                </a:solidFill>
                <a:latin typeface="Helvetica Light" panose="020B0403020202020204" pitchFamily="34" charset="0"/>
              </a:rPr>
              <a:t>LHCb’s dipole magnet at 2018 detector opening </a:t>
            </a:r>
          </a:p>
        </p:txBody>
      </p:sp>
      <p:pic>
        <p:nvPicPr>
          <p:cNvPr id="14" name="Picture 13">
            <a:extLst>
              <a:ext uri="{FF2B5EF4-FFF2-40B4-BE49-F238E27FC236}">
                <a16:creationId xmlns:a16="http://schemas.microsoft.com/office/drawing/2014/main" id="{45C2B688-6333-5B03-BBD5-C802596AC069}"/>
              </a:ext>
            </a:extLst>
          </p:cNvPr>
          <p:cNvPicPr>
            <a:picLocks noChangeAspect="1"/>
          </p:cNvPicPr>
          <p:nvPr/>
        </p:nvPicPr>
        <p:blipFill>
          <a:blip r:embed="rId2"/>
          <a:srcRect t="12421" b="12421"/>
          <a:stretch>
            <a:fillRect/>
          </a:stretch>
        </p:blipFill>
        <p:spPr>
          <a:xfrm>
            <a:off x="1" y="0"/>
            <a:ext cx="12192000" cy="6858000"/>
          </a:xfrm>
          <a:prstGeom prst="rect">
            <a:avLst/>
          </a:prstGeom>
        </p:spPr>
      </p:pic>
      <p:sp>
        <p:nvSpPr>
          <p:cNvPr id="15" name="Rectangle 14">
            <a:extLst>
              <a:ext uri="{FF2B5EF4-FFF2-40B4-BE49-F238E27FC236}">
                <a16:creationId xmlns:a16="http://schemas.microsoft.com/office/drawing/2014/main" id="{55977A57-BBFB-B081-5DC0-2276500A137C}"/>
              </a:ext>
            </a:extLst>
          </p:cNvPr>
          <p:cNvSpPr/>
          <p:nvPr/>
        </p:nvSpPr>
        <p:spPr>
          <a:xfrm>
            <a:off x="136956" y="6511112"/>
            <a:ext cx="7758855" cy="253916"/>
          </a:xfrm>
          <a:prstGeom prst="rect">
            <a:avLst/>
          </a:prstGeom>
        </p:spPr>
        <p:txBody>
          <a:bodyPr wrap="none">
            <a:spAutoFit/>
          </a:bodyPr>
          <a:lstStyle/>
          <a:p>
            <a:r>
              <a:rPr lang="en-GB" sz="1050" b="1" noProof="0" dirty="0">
                <a:solidFill>
                  <a:schemeClr val="bg1"/>
                </a:solidFill>
                <a:latin typeface="Helvetica" pitchFamily="2" charset="0"/>
              </a:rPr>
              <a:t>Refurbished Time Projection Chamber (TPC) lowered into the ALICE cavern and installed in the experiment during LS2</a:t>
            </a:r>
          </a:p>
        </p:txBody>
      </p:sp>
    </p:spTree>
    <p:extLst>
      <p:ext uri="{BB962C8B-B14F-4D97-AF65-F5344CB8AC3E}">
        <p14:creationId xmlns:p14="http://schemas.microsoft.com/office/powerpoint/2010/main" val="1231746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DB49F-80A3-5F72-DEBE-5573FB00D30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F64428-0730-815D-9A7D-0B90E75AAAB4}"/>
              </a:ext>
            </a:extLst>
          </p:cNvPr>
          <p:cNvSpPr>
            <a:spLocks noGrp="1"/>
          </p:cNvSpPr>
          <p:nvPr>
            <p:ph type="sldNum" sz="quarter" idx="4"/>
          </p:nvPr>
        </p:nvSpPr>
        <p:spPr/>
        <p:txBody>
          <a:bodyPr/>
          <a:lstStyle/>
          <a:p>
            <a:pPr>
              <a:defRPr/>
            </a:pPr>
            <a:fld id="{611C2F03-9E95-40C9-A99F-3C4F7EE8CF2A}" type="slidenum">
              <a:rPr lang="en-GB" noProof="0" smtClean="0"/>
              <a:pPr>
                <a:defRPr/>
              </a:pPr>
              <a:t>56</a:t>
            </a:fld>
            <a:endParaRPr lang="en-GB" noProof="0" dirty="0"/>
          </a:p>
        </p:txBody>
      </p:sp>
      <p:sp>
        <p:nvSpPr>
          <p:cNvPr id="3" name="TextBox 2">
            <a:extLst>
              <a:ext uri="{FF2B5EF4-FFF2-40B4-BE49-F238E27FC236}">
                <a16:creationId xmlns:a16="http://schemas.microsoft.com/office/drawing/2014/main" id="{A194480D-7BF9-3602-609F-92BDC4C873B9}"/>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Particle detector basics — Data sizes</a:t>
            </a:r>
            <a:endParaRPr lang="en-GB" sz="2800" noProof="0" dirty="0">
              <a:solidFill>
                <a:srgbClr val="0D7FBF"/>
              </a:solidFill>
              <a:latin typeface="Helvetica Light" pitchFamily="2" charset="0"/>
              <a:ea typeface="Trebuchet MS" pitchFamily="-84" charset="0"/>
              <a:cs typeface="Helvetica Light"/>
            </a:endParaRPr>
          </a:p>
        </p:txBody>
      </p:sp>
      <p:pic>
        <p:nvPicPr>
          <p:cNvPr id="4" name="Picture 2" descr="Image by the author. For the interactive version please visit: datapane.com/lclissa/big-data-2021/">
            <a:extLst>
              <a:ext uri="{FF2B5EF4-FFF2-40B4-BE49-F238E27FC236}">
                <a16:creationId xmlns:a16="http://schemas.microsoft.com/office/drawing/2014/main" id="{582798C9-1364-CC0C-F190-2EFCA7D9F8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427" y="913670"/>
            <a:ext cx="11305525" cy="58146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17BBF93-DB03-D36A-BEF7-2C903BD89CBF}"/>
              </a:ext>
            </a:extLst>
          </p:cNvPr>
          <p:cNvSpPr txBox="1"/>
          <p:nvPr/>
        </p:nvSpPr>
        <p:spPr>
          <a:xfrm>
            <a:off x="10749732" y="652060"/>
            <a:ext cx="1025525" cy="261610"/>
          </a:xfrm>
          <a:prstGeom prst="rect">
            <a:avLst/>
          </a:prstGeom>
          <a:noFill/>
        </p:spPr>
        <p:txBody>
          <a:bodyPr wrap="square">
            <a:spAutoFit/>
          </a:bodyPr>
          <a:lstStyle/>
          <a:p>
            <a:pPr algn="r"/>
            <a:r>
              <a:rPr lang="en-GB" sz="1100" noProof="0" dirty="0">
                <a:latin typeface="Helvetica Light" panose="020B0403020202020204" pitchFamily="34" charset="0"/>
                <a:hlinkClick r:id="rId3"/>
              </a:rPr>
              <a:t>Reference</a:t>
            </a:r>
            <a:endParaRPr lang="en-GB" sz="1100" noProof="0" dirty="0">
              <a:latin typeface="Helvetica Light" panose="020B0403020202020204" pitchFamily="34" charset="0"/>
            </a:endParaRPr>
          </a:p>
        </p:txBody>
      </p:sp>
    </p:spTree>
    <p:extLst>
      <p:ext uri="{BB962C8B-B14F-4D97-AF65-F5344CB8AC3E}">
        <p14:creationId xmlns:p14="http://schemas.microsoft.com/office/powerpoint/2010/main" val="39491569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9AC8BD0-37A4-3E47-8309-33EBCADD0867}"/>
              </a:ext>
            </a:extLst>
          </p:cNvPr>
          <p:cNvPicPr>
            <a:picLocks noChangeAspect="1"/>
          </p:cNvPicPr>
          <p:nvPr/>
        </p:nvPicPr>
        <p:blipFill>
          <a:blip r:embed="rId2"/>
          <a:srcRect l="13573" t="7452" r="26240" b="14923"/>
          <a:stretch>
            <a:fillRect/>
          </a:stretch>
        </p:blipFill>
        <p:spPr>
          <a:xfrm>
            <a:off x="9662682" y="52618"/>
            <a:ext cx="2433649" cy="2728939"/>
          </a:xfrm>
          <a:prstGeom prst="rect">
            <a:avLst/>
          </a:prstGeom>
        </p:spPr>
      </p:pic>
      <p:pic>
        <p:nvPicPr>
          <p:cNvPr id="30" name="Picture 29">
            <a:extLst>
              <a:ext uri="{FF2B5EF4-FFF2-40B4-BE49-F238E27FC236}">
                <a16:creationId xmlns:a16="http://schemas.microsoft.com/office/drawing/2014/main" id="{44356DB0-69E1-3229-F14F-E7EB80712E99}"/>
              </a:ext>
            </a:extLst>
          </p:cNvPr>
          <p:cNvPicPr>
            <a:picLocks noChangeAspect="1"/>
          </p:cNvPicPr>
          <p:nvPr/>
        </p:nvPicPr>
        <p:blipFill>
          <a:blip r:embed="rId3"/>
          <a:stretch>
            <a:fillRect/>
          </a:stretch>
        </p:blipFill>
        <p:spPr>
          <a:xfrm>
            <a:off x="7539145" y="2387342"/>
            <a:ext cx="4422889" cy="4338570"/>
          </a:xfrm>
          <a:prstGeom prst="rect">
            <a:avLst/>
          </a:prstGeom>
        </p:spPr>
      </p:pic>
      <p:sp>
        <p:nvSpPr>
          <p:cNvPr id="2" name="Slide Number Placeholder 1">
            <a:extLst>
              <a:ext uri="{FF2B5EF4-FFF2-40B4-BE49-F238E27FC236}">
                <a16:creationId xmlns:a16="http://schemas.microsoft.com/office/drawing/2014/main" id="{BCAF4914-512D-4C46-ED47-EA2EAFAE5766}"/>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11C2F03-9E95-40C9-A99F-3C4F7EE8CF2A}" type="slidenum">
              <a:rPr lang="en-GB" noProof="0" smtClean="0"/>
              <a:pPr>
                <a:defRPr/>
              </a:pPr>
              <a:t>57</a:t>
            </a:fld>
            <a:endParaRPr lang="en-GB" noProof="0" dirty="0"/>
          </a:p>
        </p:txBody>
      </p:sp>
      <p:sp>
        <p:nvSpPr>
          <p:cNvPr id="4" name="TextBox 3">
            <a:extLst>
              <a:ext uri="{FF2B5EF4-FFF2-40B4-BE49-F238E27FC236}">
                <a16:creationId xmlns:a16="http://schemas.microsoft.com/office/drawing/2014/main" id="{80D3A9C9-152B-4282-2923-DEF4F467940A}"/>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Detector simulation and generative ML</a:t>
            </a:r>
            <a:endParaRPr lang="en-GB" sz="2800" noProof="0" dirty="0">
              <a:solidFill>
                <a:srgbClr val="0D7FBF"/>
              </a:solidFill>
              <a:latin typeface="Helvetica Light" pitchFamily="2" charset="0"/>
              <a:ea typeface="Trebuchet MS" pitchFamily="-84" charset="0"/>
              <a:cs typeface="Helvetica Light"/>
            </a:endParaRPr>
          </a:p>
        </p:txBody>
      </p:sp>
      <p:sp>
        <p:nvSpPr>
          <p:cNvPr id="5" name="TextBox 4">
            <a:extLst>
              <a:ext uri="{FF2B5EF4-FFF2-40B4-BE49-F238E27FC236}">
                <a16:creationId xmlns:a16="http://schemas.microsoft.com/office/drawing/2014/main" id="{440023EB-6A4E-2019-F755-D6704BB331F2}"/>
              </a:ext>
            </a:extLst>
          </p:cNvPr>
          <p:cNvSpPr txBox="1"/>
          <p:nvPr/>
        </p:nvSpPr>
        <p:spPr>
          <a:xfrm>
            <a:off x="623284" y="1108786"/>
            <a:ext cx="9118578" cy="1138773"/>
          </a:xfrm>
          <a:prstGeom prst="rect">
            <a:avLst/>
          </a:prstGeom>
          <a:noFill/>
        </p:spPr>
        <p:txBody>
          <a:bodyPr wrap="square" rtlCol="0">
            <a:spAutoFit/>
          </a:bodyPr>
          <a:lstStyle/>
          <a:p>
            <a:pPr>
              <a:spcBef>
                <a:spcPts val="3000"/>
              </a:spcBef>
            </a:pPr>
            <a:r>
              <a:rPr lang="en-GB" sz="1600" b="1" noProof="0" dirty="0">
                <a:solidFill>
                  <a:prstClr val="black"/>
                </a:solidFill>
                <a:latin typeface="Helvetica" pitchFamily="2" charset="0"/>
                <a:ea typeface="Helvetica Light" charset="0"/>
                <a:cs typeface="Helvetica Light" charset="0"/>
                <a:sym typeface="Wingdings" pitchFamily="2" charset="2"/>
              </a:rPr>
              <a:t>Detector simulation is traditionally performed by </a:t>
            </a:r>
            <a:r>
              <a:rPr lang="en-GB" sz="1600" b="1" noProof="0" dirty="0">
                <a:solidFill>
                  <a:prstClr val="black"/>
                </a:solidFill>
                <a:latin typeface="Helvetica" pitchFamily="2" charset="0"/>
                <a:ea typeface="Helvetica Light" charset="0"/>
                <a:cs typeface="Helvetica Light" charset="0"/>
                <a:sym typeface="Wingdings" pitchFamily="2" charset="2"/>
                <a:hlinkClick r:id="rId4"/>
              </a:rPr>
              <a:t>Geant4</a:t>
            </a:r>
            <a:r>
              <a:rPr lang="en-GB" sz="1600" b="1" noProof="0" dirty="0">
                <a:solidFill>
                  <a:prstClr val="black"/>
                </a:solidFill>
                <a:latin typeface="Helvetica" pitchFamily="2" charset="0"/>
                <a:ea typeface="Helvetica Light" charset="0"/>
                <a:cs typeface="Helvetica Light" charset="0"/>
                <a:sym typeface="Wingdings" pitchFamily="2" charset="2"/>
              </a:rPr>
              <a:t> (G4)</a:t>
            </a:r>
          </a:p>
          <a:p>
            <a:pPr marL="285750" indent="-285750">
              <a:spcBef>
                <a:spcPts val="1200"/>
              </a:spcBef>
              <a:buFont typeface="Arial" panose="020B0604020202020204" pitchFamily="34" charset="0"/>
              <a:buChar char="•"/>
            </a:pPr>
            <a:r>
              <a:rPr lang="en-GB" sz="1400" noProof="0" dirty="0">
                <a:solidFill>
                  <a:prstClr val="black"/>
                </a:solidFill>
                <a:latin typeface="Helvetica" pitchFamily="2" charset="0"/>
                <a:ea typeface="Helvetica Light" charset="0"/>
                <a:cs typeface="Helvetica Light" charset="0"/>
                <a:sym typeface="Wingdings" pitchFamily="2" charset="2"/>
              </a:rPr>
              <a:t>Geant4 simulates particle transport by stepping particles through the detector geometry, applying stochastic physics processes at each step, and recording energy deposits in sensitive volumes. These “hits” are then digitized into detector-like signals, so experiments can run reconstruction on them as if they were real data</a:t>
            </a:r>
          </a:p>
        </p:txBody>
      </p:sp>
      <p:pic>
        <p:nvPicPr>
          <p:cNvPr id="10" name="Picture 9">
            <a:extLst>
              <a:ext uri="{FF2B5EF4-FFF2-40B4-BE49-F238E27FC236}">
                <a16:creationId xmlns:a16="http://schemas.microsoft.com/office/drawing/2014/main" id="{073D210D-9D71-8AD9-36DF-1F182021F494}"/>
              </a:ext>
            </a:extLst>
          </p:cNvPr>
          <p:cNvPicPr>
            <a:picLocks noChangeAspect="1"/>
          </p:cNvPicPr>
          <p:nvPr/>
        </p:nvPicPr>
        <p:blipFill>
          <a:blip r:embed="rId5"/>
          <a:stretch>
            <a:fillRect/>
          </a:stretch>
        </p:blipFill>
        <p:spPr>
          <a:xfrm>
            <a:off x="623284" y="2433160"/>
            <a:ext cx="4828761" cy="2968137"/>
          </a:xfrm>
          <a:prstGeom prst="rect">
            <a:avLst/>
          </a:prstGeom>
        </p:spPr>
      </p:pic>
      <p:sp>
        <p:nvSpPr>
          <p:cNvPr id="7" name="TextBox 6">
            <a:extLst>
              <a:ext uri="{FF2B5EF4-FFF2-40B4-BE49-F238E27FC236}">
                <a16:creationId xmlns:a16="http://schemas.microsoft.com/office/drawing/2014/main" id="{7BC71857-630A-9006-25F0-532C76385174}"/>
              </a:ext>
            </a:extLst>
          </p:cNvPr>
          <p:cNvSpPr txBox="1"/>
          <p:nvPr/>
        </p:nvSpPr>
        <p:spPr>
          <a:xfrm>
            <a:off x="3683760" y="2300568"/>
            <a:ext cx="1662287" cy="230832"/>
          </a:xfrm>
          <a:prstGeom prst="rect">
            <a:avLst/>
          </a:prstGeom>
          <a:noFill/>
        </p:spPr>
        <p:txBody>
          <a:bodyPr wrap="square">
            <a:spAutoFit/>
          </a:bodyPr>
          <a:lstStyle/>
          <a:p>
            <a:pPr algn="r"/>
            <a:r>
              <a:rPr lang="en-GB" sz="9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hlinkClick r:id="rId6"/>
              </a:rPr>
              <a:t>arXiv:2404.06335</a:t>
            </a:r>
            <a:endParaRPr lang="en-GB" sz="900" noProof="0" dirty="0"/>
          </a:p>
        </p:txBody>
      </p:sp>
      <p:sp>
        <p:nvSpPr>
          <p:cNvPr id="17" name="TextBox 16">
            <a:extLst>
              <a:ext uri="{FF2B5EF4-FFF2-40B4-BE49-F238E27FC236}">
                <a16:creationId xmlns:a16="http://schemas.microsoft.com/office/drawing/2014/main" id="{E1171A45-41EB-E68C-E7D0-46F78BCCFEB4}"/>
              </a:ext>
            </a:extLst>
          </p:cNvPr>
          <p:cNvSpPr txBox="1"/>
          <p:nvPr/>
        </p:nvSpPr>
        <p:spPr>
          <a:xfrm>
            <a:off x="5274292" y="2458391"/>
            <a:ext cx="1662287" cy="2082621"/>
          </a:xfrm>
          <a:prstGeom prst="rect">
            <a:avLst/>
          </a:prstGeom>
          <a:noFill/>
        </p:spPr>
        <p:txBody>
          <a:bodyPr wrap="square" rtlCol="0">
            <a:spAutoFit/>
          </a:bodyPr>
          <a:lstStyle/>
          <a:p>
            <a:pPr marL="0" algn="l">
              <a:spcBef>
                <a:spcPts val="3000"/>
              </a:spcBef>
            </a:pPr>
            <a:r>
              <a:rPr lang="en-GB" sz="1200" noProof="0" dirty="0">
                <a:solidFill>
                  <a:prstClr val="black"/>
                </a:solidFill>
                <a:latin typeface="Helvetica Light" panose="020B0403020202020204" pitchFamily="34" charset="0"/>
                <a:ea typeface="Helvetica Light" charset="0"/>
                <a:cs typeface="Helvetica Light" charset="0"/>
                <a:sym typeface="Wingdings" pitchFamily="2" charset="2"/>
              </a:rPr>
              <a:t>Despite significant improvements, the detailed simulation necessarily makes G4 slow</a:t>
            </a:r>
          </a:p>
          <a:p>
            <a:pPr marL="0" algn="l">
              <a:spcBef>
                <a:spcPts val="1000"/>
              </a:spcBef>
            </a:pPr>
            <a:r>
              <a:rPr lang="en-GB" sz="1200" noProof="0" dirty="0">
                <a:solidFill>
                  <a:prstClr val="black"/>
                </a:solidFill>
                <a:latin typeface="Helvetica Light" panose="020B0403020202020204" pitchFamily="34" charset="0"/>
                <a:ea typeface="Helvetica Light" charset="0"/>
                <a:cs typeface="Helvetica Light" charset="0"/>
                <a:sym typeface="Wingdings" pitchFamily="2" charset="2"/>
              </a:rPr>
              <a:t>CPU dominated by calorimeters</a:t>
            </a:r>
          </a:p>
          <a:p>
            <a:pPr marL="0" algn="l">
              <a:spcBef>
                <a:spcPts val="3000"/>
              </a:spcBef>
            </a:pPr>
            <a:endParaRPr lang="en-GB" sz="1200" noProof="0" dirty="0">
              <a:solidFill>
                <a:prstClr val="black"/>
              </a:solidFill>
              <a:latin typeface="Helvetica Light" panose="020B0403020202020204" pitchFamily="34" charset="0"/>
              <a:ea typeface="Helvetica Light" charset="0"/>
              <a:cs typeface="Helvetica Light" charset="0"/>
              <a:sym typeface="Wingdings" pitchFamily="2" charset="2"/>
            </a:endParaRPr>
          </a:p>
        </p:txBody>
      </p:sp>
      <p:sp>
        <p:nvSpPr>
          <p:cNvPr id="20" name="TextBox 19">
            <a:extLst>
              <a:ext uri="{FF2B5EF4-FFF2-40B4-BE49-F238E27FC236}">
                <a16:creationId xmlns:a16="http://schemas.microsoft.com/office/drawing/2014/main" id="{9E03F808-478F-E883-D9A9-042D9126D165}"/>
              </a:ext>
            </a:extLst>
          </p:cNvPr>
          <p:cNvSpPr txBox="1"/>
          <p:nvPr/>
        </p:nvSpPr>
        <p:spPr>
          <a:xfrm>
            <a:off x="1503849" y="3026436"/>
            <a:ext cx="1010442" cy="261610"/>
          </a:xfrm>
          <a:prstGeom prst="rect">
            <a:avLst/>
          </a:prstGeom>
          <a:noFill/>
        </p:spPr>
        <p:txBody>
          <a:bodyPr wrap="square" rtlCol="0">
            <a:spAutoFit/>
          </a:bodyPr>
          <a:lstStyle/>
          <a:p>
            <a:pPr marL="0" algn="l">
              <a:spcBef>
                <a:spcPts val="3000"/>
              </a:spcBef>
            </a:pPr>
            <a:r>
              <a:rPr lang="en-GB" sz="1100" noProof="0" dirty="0">
                <a:solidFill>
                  <a:schemeClr val="accent6">
                    <a:lumMod val="75000"/>
                  </a:schemeClr>
                </a:solidFill>
                <a:latin typeface="Helvetica" pitchFamily="2" charset="0"/>
                <a:ea typeface="Helvetica Light" charset="0"/>
                <a:cs typeface="Helvetica Light" charset="0"/>
                <a:sym typeface="Wingdings" pitchFamily="2" charset="2"/>
              </a:rPr>
              <a:t>≈ 120 s/</a:t>
            </a:r>
            <a:r>
              <a:rPr lang="en-GB" sz="1100" noProof="0" dirty="0" err="1">
                <a:solidFill>
                  <a:schemeClr val="accent6">
                    <a:lumMod val="75000"/>
                  </a:schemeClr>
                </a:solidFill>
                <a:latin typeface="Helvetica" pitchFamily="2" charset="0"/>
                <a:ea typeface="Helvetica Light" charset="0"/>
                <a:cs typeface="Helvetica Light" charset="0"/>
                <a:sym typeface="Wingdings" pitchFamily="2" charset="2"/>
              </a:rPr>
              <a:t>ev</a:t>
            </a:r>
            <a:r>
              <a:rPr lang="en-GB" sz="1100" noProof="0" dirty="0">
                <a:solidFill>
                  <a:schemeClr val="accent6">
                    <a:lumMod val="75000"/>
                  </a:schemeClr>
                </a:solidFill>
                <a:latin typeface="Helvetica" pitchFamily="2" charset="0"/>
                <a:ea typeface="Helvetica Light" charset="0"/>
                <a:cs typeface="Helvetica Light" charset="0"/>
                <a:sym typeface="Wingdings" pitchFamily="2" charset="2"/>
              </a:rPr>
              <a:t>*</a:t>
            </a:r>
          </a:p>
        </p:txBody>
      </p:sp>
      <p:sp>
        <p:nvSpPr>
          <p:cNvPr id="21" name="TextBox 20">
            <a:extLst>
              <a:ext uri="{FF2B5EF4-FFF2-40B4-BE49-F238E27FC236}">
                <a16:creationId xmlns:a16="http://schemas.microsoft.com/office/drawing/2014/main" id="{29CAE45A-8D38-3A0D-B869-D96D245653CC}"/>
              </a:ext>
            </a:extLst>
          </p:cNvPr>
          <p:cNvSpPr txBox="1"/>
          <p:nvPr/>
        </p:nvSpPr>
        <p:spPr>
          <a:xfrm>
            <a:off x="2262503" y="3026436"/>
            <a:ext cx="1010442" cy="261610"/>
          </a:xfrm>
          <a:prstGeom prst="rect">
            <a:avLst/>
          </a:prstGeom>
          <a:noFill/>
        </p:spPr>
        <p:txBody>
          <a:bodyPr wrap="square" rtlCol="0">
            <a:spAutoFit/>
          </a:bodyPr>
          <a:lstStyle/>
          <a:p>
            <a:pPr marL="0" algn="l">
              <a:spcBef>
                <a:spcPts val="3000"/>
              </a:spcBef>
            </a:pPr>
            <a:r>
              <a:rPr lang="en-GB" sz="1100" noProof="0" dirty="0">
                <a:solidFill>
                  <a:srgbClr val="7C5E9C"/>
                </a:solidFill>
                <a:latin typeface="Helvetica" pitchFamily="2" charset="0"/>
                <a:ea typeface="Helvetica Light" charset="0"/>
                <a:cs typeface="Helvetica Light" charset="0"/>
                <a:sym typeface="Wingdings" pitchFamily="2" charset="2"/>
              </a:rPr>
              <a:t>≈ 150 s/</a:t>
            </a:r>
            <a:r>
              <a:rPr lang="en-GB" sz="1100" noProof="0" dirty="0" err="1">
                <a:solidFill>
                  <a:srgbClr val="7C5E9C"/>
                </a:solidFill>
                <a:latin typeface="Helvetica" pitchFamily="2" charset="0"/>
                <a:ea typeface="Helvetica Light" charset="0"/>
                <a:cs typeface="Helvetica Light" charset="0"/>
                <a:sym typeface="Wingdings" pitchFamily="2" charset="2"/>
              </a:rPr>
              <a:t>ev</a:t>
            </a:r>
            <a:r>
              <a:rPr lang="en-GB" sz="1100" noProof="0" dirty="0">
                <a:solidFill>
                  <a:srgbClr val="7C5E9C"/>
                </a:solidFill>
                <a:latin typeface="Helvetica" pitchFamily="2" charset="0"/>
                <a:ea typeface="Helvetica Light" charset="0"/>
                <a:cs typeface="Helvetica Light" charset="0"/>
                <a:sym typeface="Wingdings" pitchFamily="2" charset="2"/>
              </a:rPr>
              <a:t>*</a:t>
            </a:r>
          </a:p>
        </p:txBody>
      </p:sp>
      <p:sp>
        <p:nvSpPr>
          <p:cNvPr id="22" name="TextBox 21">
            <a:extLst>
              <a:ext uri="{FF2B5EF4-FFF2-40B4-BE49-F238E27FC236}">
                <a16:creationId xmlns:a16="http://schemas.microsoft.com/office/drawing/2014/main" id="{E375468E-FA05-C07C-C258-5D7657328632}"/>
              </a:ext>
            </a:extLst>
          </p:cNvPr>
          <p:cNvSpPr txBox="1"/>
          <p:nvPr/>
        </p:nvSpPr>
        <p:spPr>
          <a:xfrm>
            <a:off x="3237311" y="3253637"/>
            <a:ext cx="1010442" cy="261610"/>
          </a:xfrm>
          <a:prstGeom prst="rect">
            <a:avLst/>
          </a:prstGeom>
          <a:noFill/>
        </p:spPr>
        <p:txBody>
          <a:bodyPr wrap="square" rtlCol="0">
            <a:spAutoFit/>
          </a:bodyPr>
          <a:lstStyle/>
          <a:p>
            <a:pPr marL="0" algn="l">
              <a:spcBef>
                <a:spcPts val="3000"/>
              </a:spcBef>
            </a:pPr>
            <a:r>
              <a:rPr lang="en-GB" sz="1100" noProof="0" dirty="0">
                <a:solidFill>
                  <a:srgbClr val="429495"/>
                </a:solidFill>
                <a:latin typeface="Helvetica" pitchFamily="2" charset="0"/>
                <a:ea typeface="Helvetica Light" charset="0"/>
                <a:cs typeface="Helvetica Light" charset="0"/>
                <a:sym typeface="Wingdings" pitchFamily="2" charset="2"/>
              </a:rPr>
              <a:t>≈ 210 s/</a:t>
            </a:r>
            <a:r>
              <a:rPr lang="en-GB" sz="1100" noProof="0" dirty="0" err="1">
                <a:solidFill>
                  <a:srgbClr val="429495"/>
                </a:solidFill>
                <a:latin typeface="Helvetica" pitchFamily="2" charset="0"/>
                <a:ea typeface="Helvetica Light" charset="0"/>
                <a:cs typeface="Helvetica Light" charset="0"/>
                <a:sym typeface="Wingdings" pitchFamily="2" charset="2"/>
              </a:rPr>
              <a:t>ev</a:t>
            </a:r>
            <a:r>
              <a:rPr lang="en-GB" sz="1100" noProof="0" dirty="0">
                <a:solidFill>
                  <a:srgbClr val="429495"/>
                </a:solidFill>
                <a:latin typeface="Helvetica" pitchFamily="2" charset="0"/>
                <a:ea typeface="Helvetica Light" charset="0"/>
                <a:cs typeface="Helvetica Light" charset="0"/>
                <a:sym typeface="Wingdings" pitchFamily="2" charset="2"/>
              </a:rPr>
              <a:t>*</a:t>
            </a:r>
          </a:p>
        </p:txBody>
      </p:sp>
      <p:sp>
        <p:nvSpPr>
          <p:cNvPr id="23" name="TextBox 22">
            <a:extLst>
              <a:ext uri="{FF2B5EF4-FFF2-40B4-BE49-F238E27FC236}">
                <a16:creationId xmlns:a16="http://schemas.microsoft.com/office/drawing/2014/main" id="{A37197FE-1530-D581-204D-5915F32AFA5D}"/>
              </a:ext>
            </a:extLst>
          </p:cNvPr>
          <p:cNvSpPr txBox="1"/>
          <p:nvPr/>
        </p:nvSpPr>
        <p:spPr>
          <a:xfrm>
            <a:off x="4194745" y="3274234"/>
            <a:ext cx="1010442" cy="369332"/>
          </a:xfrm>
          <a:prstGeom prst="rect">
            <a:avLst/>
          </a:prstGeom>
          <a:noFill/>
        </p:spPr>
        <p:txBody>
          <a:bodyPr wrap="square" rtlCol="0">
            <a:spAutoFit/>
          </a:bodyPr>
          <a:lstStyle/>
          <a:p>
            <a:pPr marL="0" algn="l">
              <a:spcBef>
                <a:spcPts val="3000"/>
              </a:spcBef>
            </a:pPr>
            <a:r>
              <a:rPr lang="en-GB" sz="9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*assuming      15 HS23 / core</a:t>
            </a:r>
          </a:p>
        </p:txBody>
      </p:sp>
      <p:sp>
        <p:nvSpPr>
          <p:cNvPr id="24" name="TextBox 23">
            <a:extLst>
              <a:ext uri="{FF2B5EF4-FFF2-40B4-BE49-F238E27FC236}">
                <a16:creationId xmlns:a16="http://schemas.microsoft.com/office/drawing/2014/main" id="{6FF51684-A2D2-45B5-DE08-B2B462177D63}"/>
              </a:ext>
            </a:extLst>
          </p:cNvPr>
          <p:cNvSpPr txBox="1"/>
          <p:nvPr/>
        </p:nvSpPr>
        <p:spPr>
          <a:xfrm>
            <a:off x="623284" y="5604760"/>
            <a:ext cx="6158516" cy="923330"/>
          </a:xfrm>
          <a:prstGeom prst="rect">
            <a:avLst/>
          </a:prstGeom>
          <a:noFill/>
        </p:spPr>
        <p:txBody>
          <a:bodyPr wrap="square" rtlCol="0">
            <a:spAutoFit/>
          </a:bodyPr>
          <a:lstStyle/>
          <a:p>
            <a:pPr>
              <a:spcBef>
                <a:spcPts val="3000"/>
              </a:spcBef>
            </a:pPr>
            <a:r>
              <a:rPr lang="en-GB" sz="1600" noProof="0" dirty="0">
                <a:solidFill>
                  <a:prstClr val="black"/>
                </a:solidFill>
                <a:latin typeface="Helvetica" pitchFamily="2" charset="0"/>
                <a:ea typeface="Helvetica Light" charset="0"/>
                <a:cs typeface="Helvetica Light" charset="0"/>
                <a:sym typeface="Wingdings" pitchFamily="2" charset="2"/>
              </a:rPr>
              <a:t>Fast simulation using generative ML algorithm trained with G4 </a:t>
            </a:r>
          </a:p>
          <a:p>
            <a:pPr marL="285750" indent="-285750">
              <a:spcBef>
                <a:spcPts val="1200"/>
              </a:spcBef>
              <a:buFont typeface="Arial" panose="020B0604020202020204" pitchFamily="34" charset="0"/>
              <a:buChar char="•"/>
            </a:pPr>
            <a:r>
              <a:rPr lang="en-GB" sz="1400" noProof="0" dirty="0">
                <a:solidFill>
                  <a:prstClr val="black"/>
                </a:solidFill>
                <a:latin typeface="Helvetica" pitchFamily="2" charset="0"/>
                <a:ea typeface="Helvetica Light" charset="0"/>
                <a:cs typeface="Helvetica Light" charset="0"/>
                <a:sym typeface="Wingdings" pitchFamily="2" charset="2"/>
              </a:rPr>
              <a:t>ATLAS developed a generative NN (</a:t>
            </a:r>
            <a:r>
              <a:rPr lang="en-GB" sz="1400" noProof="0" dirty="0" err="1">
                <a:solidFill>
                  <a:prstClr val="black"/>
                </a:solidFill>
                <a:latin typeface="Helvetica" pitchFamily="2" charset="0"/>
                <a:ea typeface="Helvetica Light" charset="0"/>
                <a:cs typeface="Helvetica Light" charset="0"/>
                <a:sym typeface="Wingdings" pitchFamily="2" charset="2"/>
              </a:rPr>
              <a:t>FastCaloGAN</a:t>
            </a:r>
            <a:r>
              <a:rPr lang="en-GB" sz="1400" noProof="0" dirty="0">
                <a:solidFill>
                  <a:prstClr val="black"/>
                </a:solidFill>
                <a:latin typeface="Helvetica" pitchFamily="2" charset="0"/>
                <a:ea typeface="Helvetica Light" charset="0"/>
                <a:cs typeface="Helvetica Light" charset="0"/>
                <a:sym typeface="Wingdings" pitchFamily="2" charset="2"/>
              </a:rPr>
              <a:t>) to simulate EM and HAD showers leading to an overall speed-up by 5 compared to G4</a:t>
            </a:r>
          </a:p>
        </p:txBody>
      </p:sp>
      <p:sp>
        <p:nvSpPr>
          <p:cNvPr id="31" name="TextBox 30">
            <a:extLst>
              <a:ext uri="{FF2B5EF4-FFF2-40B4-BE49-F238E27FC236}">
                <a16:creationId xmlns:a16="http://schemas.microsoft.com/office/drawing/2014/main" id="{1A65AA23-BE8C-FE4B-8A91-EA2F7287CAF8}"/>
              </a:ext>
            </a:extLst>
          </p:cNvPr>
          <p:cNvSpPr txBox="1"/>
          <p:nvPr/>
        </p:nvSpPr>
        <p:spPr>
          <a:xfrm>
            <a:off x="8771609" y="717600"/>
            <a:ext cx="1571503" cy="430887"/>
          </a:xfrm>
          <a:prstGeom prst="rect">
            <a:avLst/>
          </a:prstGeom>
          <a:solidFill>
            <a:schemeClr val="bg1"/>
          </a:solidFill>
        </p:spPr>
        <p:txBody>
          <a:bodyPr wrap="square" rtlCol="0">
            <a:spAutoFit/>
          </a:bodyPr>
          <a:lstStyle/>
          <a:p>
            <a:pPr marL="0" algn="r">
              <a:spcBef>
                <a:spcPts val="3000"/>
              </a:spcBef>
            </a:pPr>
            <a:r>
              <a:rPr lang="en-GB" sz="11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ATLAS simulation of  a Higgs boson event</a:t>
            </a:r>
          </a:p>
        </p:txBody>
      </p:sp>
      <p:sp>
        <p:nvSpPr>
          <p:cNvPr id="26" name="TextBox 25">
            <a:extLst>
              <a:ext uri="{FF2B5EF4-FFF2-40B4-BE49-F238E27FC236}">
                <a16:creationId xmlns:a16="http://schemas.microsoft.com/office/drawing/2014/main" id="{4FC88A56-A40B-4253-C1D9-211C93384B9E}"/>
              </a:ext>
            </a:extLst>
          </p:cNvPr>
          <p:cNvSpPr txBox="1"/>
          <p:nvPr/>
        </p:nvSpPr>
        <p:spPr>
          <a:xfrm>
            <a:off x="7707850" y="2319671"/>
            <a:ext cx="2284287" cy="230832"/>
          </a:xfrm>
          <a:prstGeom prst="rect">
            <a:avLst/>
          </a:prstGeom>
          <a:noFill/>
        </p:spPr>
        <p:txBody>
          <a:bodyPr wrap="square">
            <a:spAutoFit/>
          </a:bodyPr>
          <a:lstStyle/>
          <a:p>
            <a:pPr>
              <a:buNone/>
            </a:pPr>
            <a:r>
              <a:rPr lang="en-GB" sz="900" noProof="0" dirty="0">
                <a:solidFill>
                  <a:schemeClr val="tx1">
                    <a:lumMod val="75000"/>
                    <a:lumOff val="25000"/>
                  </a:schemeClr>
                </a:solidFill>
                <a:effectLst/>
                <a:latin typeface="Helvetica Light" panose="020B0403020202020204" pitchFamily="34" charset="0"/>
                <a:hlinkClick r:id="rId7"/>
              </a:rPr>
              <a:t>arXiv:2109.02551</a:t>
            </a:r>
            <a:r>
              <a:rPr lang="en-GB" sz="900" noProof="0" dirty="0">
                <a:solidFill>
                  <a:schemeClr val="tx1">
                    <a:lumMod val="75000"/>
                    <a:lumOff val="25000"/>
                  </a:schemeClr>
                </a:solidFill>
                <a:effectLst/>
                <a:latin typeface="Helvetica Light" panose="020B0403020202020204" pitchFamily="34" charset="0"/>
              </a:rPr>
              <a:t>, </a:t>
            </a:r>
            <a:r>
              <a:rPr lang="en-GB" sz="900" noProof="0" dirty="0">
                <a:solidFill>
                  <a:schemeClr val="tx1">
                    <a:lumMod val="75000"/>
                    <a:lumOff val="25000"/>
                  </a:schemeClr>
                </a:solidFill>
                <a:effectLst/>
                <a:latin typeface="Helvetica Light" panose="020B0403020202020204" pitchFamily="34" charset="0"/>
                <a:hlinkClick r:id="rId6"/>
              </a:rPr>
              <a:t>arXiv:2404.06335</a:t>
            </a:r>
            <a:endParaRPr lang="en-GB" sz="900" noProof="0" dirty="0">
              <a:solidFill>
                <a:schemeClr val="tx1">
                  <a:lumMod val="75000"/>
                  <a:lumOff val="25000"/>
                </a:schemeClr>
              </a:solidFill>
              <a:effectLst/>
              <a:latin typeface="Helvetica Light" panose="020B0403020202020204" pitchFamily="34" charset="0"/>
            </a:endParaRPr>
          </a:p>
        </p:txBody>
      </p:sp>
    </p:spTree>
    <p:extLst>
      <p:ext uri="{BB962C8B-B14F-4D97-AF65-F5344CB8AC3E}">
        <p14:creationId xmlns:p14="http://schemas.microsoft.com/office/powerpoint/2010/main" val="15720194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34053-C392-D8F0-BCF5-7BEC69CBDE1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74D840-6696-C434-2748-095AB0715083}"/>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11C2F03-9E95-40C9-A99F-3C4F7EE8CF2A}" type="slidenum">
              <a:rPr lang="en-GB" noProof="0" smtClean="0"/>
              <a:pPr>
                <a:defRPr/>
              </a:pPr>
              <a:t>58</a:t>
            </a:fld>
            <a:endParaRPr lang="en-GB" noProof="0" dirty="0"/>
          </a:p>
        </p:txBody>
      </p:sp>
      <p:sp>
        <p:nvSpPr>
          <p:cNvPr id="3" name="TextBox 2">
            <a:extLst>
              <a:ext uri="{FF2B5EF4-FFF2-40B4-BE49-F238E27FC236}">
                <a16:creationId xmlns:a16="http://schemas.microsoft.com/office/drawing/2014/main" id="{F566EA2A-B4AB-4F43-4CD2-1269B69FC529}"/>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Precision objects enable precision measurements — Tracking</a:t>
            </a:r>
            <a:endParaRPr lang="en-GB" sz="2800" noProof="0" dirty="0">
              <a:solidFill>
                <a:srgbClr val="0D7FBF"/>
              </a:solidFill>
              <a:latin typeface="Helvetica Light" pitchFamily="2" charset="0"/>
              <a:ea typeface="Trebuchet MS" pitchFamily="-84" charset="0"/>
              <a:cs typeface="Helvetica Light"/>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D007F8E-49D3-AA23-376B-D421AE1760A3}"/>
                  </a:ext>
                </a:extLst>
              </p:cNvPr>
              <p:cNvSpPr txBox="1"/>
              <p:nvPr/>
            </p:nvSpPr>
            <p:spPr>
              <a:xfrm>
                <a:off x="623284" y="1108786"/>
                <a:ext cx="10897179" cy="2646878"/>
              </a:xfrm>
              <a:prstGeom prst="rect">
                <a:avLst/>
              </a:prstGeom>
              <a:noFill/>
            </p:spPr>
            <p:txBody>
              <a:bodyPr wrap="square" rtlCol="0">
                <a:spAutoFit/>
              </a:bodyPr>
              <a:lstStyle/>
              <a:p>
                <a:pPr>
                  <a:spcBef>
                    <a:spcPts val="3000"/>
                  </a:spcBef>
                </a:pPr>
                <a:r>
                  <a:rPr lang="en-GB" sz="1600" b="1" noProof="0" dirty="0">
                    <a:solidFill>
                      <a:prstClr val="black"/>
                    </a:solidFill>
                    <a:latin typeface="Helvetica" pitchFamily="2" charset="0"/>
                    <a:ea typeface="Helvetica Light" charset="0"/>
                    <a:cs typeface="Helvetica Light" charset="0"/>
                    <a:sym typeface="Wingdings" pitchFamily="2" charset="2"/>
                  </a:rPr>
                  <a:t>Charged particles deflection in magnetic field</a:t>
                </a:r>
                <a:endParaRPr lang="en-GB" sz="1400" b="1" noProof="0" dirty="0">
                  <a:solidFill>
                    <a:prstClr val="black"/>
                  </a:solidFill>
                  <a:latin typeface="Helvetica" pitchFamily="2" charset="0"/>
                  <a:ea typeface="Helvetica Light" charset="0"/>
                  <a:cs typeface="Helvetica Light" charset="0"/>
                  <a:sym typeface="Wingdings" pitchFamily="2" charset="2"/>
                </a:endParaRPr>
              </a:p>
              <a:p>
                <a:pPr marL="285750" indent="-285750">
                  <a:spcBef>
                    <a:spcPts val="1200"/>
                  </a:spcBef>
                  <a:buFont typeface="Arial" panose="020B0604020202020204" pitchFamily="34" charset="0"/>
                  <a:buChar char="•"/>
                </a:pPr>
                <a:r>
                  <a:rPr lang="en-GB" sz="1600" noProof="0" dirty="0">
                    <a:solidFill>
                      <a:prstClr val="black"/>
                    </a:solidFill>
                    <a:latin typeface="Helvetica" pitchFamily="2" charset="0"/>
                    <a:ea typeface="Helvetica Light" charset="0"/>
                    <a:cs typeface="Helvetica Light" charset="0"/>
                    <a:sym typeface="Wingdings" pitchFamily="2" charset="2"/>
                  </a:rPr>
                  <a:t>Lorentz force </a:t>
                </a:r>
                <a:r>
                  <a:rPr lang="en-GB" sz="1600" noProof="0" dirty="0">
                    <a:latin typeface="Helvetica" pitchFamily="2" charset="0"/>
                    <a:cs typeface="Arial" panose="020B0604020202020204" pitchFamily="34" charset="0"/>
                    <a:sym typeface="Symbol" pitchFamily="2" charset="2"/>
                  </a:rPr>
                  <a:t></a:t>
                </a:r>
                <a:r>
                  <a:rPr lang="en-GB" sz="1600" noProof="0" dirty="0">
                    <a:solidFill>
                      <a:prstClr val="black"/>
                    </a:solidFill>
                    <a:latin typeface="Helvetica" pitchFamily="2" charset="0"/>
                    <a:ea typeface="Helvetica Light" charset="0"/>
                    <a:cs typeface="Helvetica Light" charset="0"/>
                    <a:sym typeface="Wingdings" pitchFamily="2" charset="2"/>
                  </a:rPr>
                  <a:t> to B-field and to particle direction</a:t>
                </a:r>
              </a:p>
              <a:p>
                <a:pPr marL="285750" indent="-285750">
                  <a:spcBef>
                    <a:spcPts val="900"/>
                  </a:spcBef>
                  <a:buFont typeface="Arial" panose="020B0604020202020204" pitchFamily="34" charset="0"/>
                  <a:buChar char="•"/>
                </a:pPr>
                <a:r>
                  <a:rPr lang="en-GB" sz="1600" noProof="0" dirty="0">
                    <a:solidFill>
                      <a:prstClr val="black"/>
                    </a:solidFill>
                    <a:latin typeface="Helvetica" pitchFamily="2" charset="0"/>
                    <a:ea typeface="Helvetica Light" charset="0"/>
                    <a:cs typeface="Helvetica Light" charset="0"/>
                    <a:sym typeface="Wingdings" pitchFamily="2" charset="2"/>
                  </a:rPr>
                  <a:t>Particle trajectory projected onto plane </a:t>
                </a:r>
                <a:r>
                  <a:rPr lang="en-GB" sz="1600" noProof="0" dirty="0">
                    <a:latin typeface="Helvetica" pitchFamily="2" charset="0"/>
                    <a:cs typeface="Arial" panose="020B0604020202020204" pitchFamily="34" charset="0"/>
                    <a:sym typeface="Symbol" pitchFamily="2" charset="2"/>
                  </a:rPr>
                  <a:t></a:t>
                </a:r>
                <a:r>
                  <a:rPr lang="en-GB" sz="1600" noProof="0" dirty="0">
                    <a:solidFill>
                      <a:prstClr val="black"/>
                    </a:solidFill>
                    <a:latin typeface="Helvetica" pitchFamily="2" charset="0"/>
                    <a:ea typeface="Helvetica Light" charset="0"/>
                    <a:cs typeface="Helvetica Light" charset="0"/>
                    <a:sym typeface="Wingdings" pitchFamily="2" charset="2"/>
                  </a:rPr>
                  <a:t> to B-field is circle with radius:</a:t>
                </a:r>
              </a:p>
              <a:p>
                <a:pPr marL="320675" lvl="1" indent="-42863">
                  <a:spcBef>
                    <a:spcPts val="900"/>
                  </a:spcBef>
                </a:pPr>
                <a:r>
                  <a:rPr lang="en-GB" sz="1600" noProof="0" dirty="0">
                    <a:solidFill>
                      <a:prstClr val="black"/>
                    </a:solidFill>
                    <a:latin typeface="Helvetica" pitchFamily="2" charset="0"/>
                    <a:ea typeface="Helvetica Light" charset="0"/>
                    <a:cs typeface="Helvetica Light" charset="0"/>
                    <a:sym typeface="Wingdings" pitchFamily="2" charset="2"/>
                  </a:rPr>
                  <a:t>➠  For </a:t>
                </a:r>
                <a14:m>
                  <m:oMath xmlns:m="http://schemas.openxmlformats.org/officeDocument/2006/math">
                    <m:r>
                      <a:rPr lang="en-GB" sz="1700" i="1" noProof="0" dirty="0" smtClean="0">
                        <a:solidFill>
                          <a:prstClr val="black"/>
                        </a:solidFill>
                        <a:latin typeface="Cambria Math" panose="02040503050406030204" pitchFamily="18" charset="0"/>
                        <a:ea typeface="Helvetica Light" charset="0"/>
                        <a:cs typeface="Helvetica Light" charset="0"/>
                        <a:sym typeface="Wingdings" pitchFamily="2" charset="2"/>
                      </a:rPr>
                      <m:t>𝑝</m:t>
                    </m:r>
                    <m:r>
                      <a:rPr lang="en-GB" sz="1700" i="1" baseline="-25000" noProof="0" dirty="0">
                        <a:solidFill>
                          <a:prstClr val="black"/>
                        </a:solidFill>
                        <a:latin typeface="Cambria Math" panose="02040503050406030204" pitchFamily="18" charset="0"/>
                        <a:ea typeface="Helvetica Light" charset="0"/>
                        <a:cs typeface="Helvetica Light" charset="0"/>
                        <a:sym typeface="Wingdings" pitchFamily="2" charset="2"/>
                      </a:rPr>
                      <m:t>𝑇</m:t>
                    </m:r>
                  </m:oMath>
                </a14:m>
                <a:r>
                  <a:rPr lang="en-GB" sz="1600" noProof="0" dirty="0">
                    <a:solidFill>
                      <a:prstClr val="black"/>
                    </a:solidFill>
                    <a:latin typeface="Helvetica" pitchFamily="2" charset="0"/>
                    <a:ea typeface="Helvetica Light" charset="0"/>
                    <a:cs typeface="Helvetica Light" charset="0"/>
                    <a:sym typeface="Wingdings" pitchFamily="2" charset="2"/>
                  </a:rPr>
                  <a:t> = 10 … 1000 GeV → </a:t>
                </a:r>
                <a14:m>
                  <m:oMath xmlns:m="http://schemas.openxmlformats.org/officeDocument/2006/math">
                    <m:r>
                      <a:rPr lang="en-GB" sz="1700" i="1" noProof="0" dirty="0" smtClean="0">
                        <a:solidFill>
                          <a:prstClr val="black"/>
                        </a:solidFill>
                        <a:latin typeface="Cambria Math" panose="02040503050406030204" pitchFamily="18" charset="0"/>
                        <a:ea typeface="Helvetica Light" charset="0"/>
                        <a:cs typeface="Helvetica Light" charset="0"/>
                        <a:sym typeface="Wingdings" pitchFamily="2" charset="2"/>
                      </a:rPr>
                      <m:t>𝑟</m:t>
                    </m:r>
                  </m:oMath>
                </a14:m>
                <a:r>
                  <a:rPr lang="en-GB" sz="1600" noProof="0" dirty="0">
                    <a:solidFill>
                      <a:prstClr val="black"/>
                    </a:solidFill>
                    <a:latin typeface="Helvetica" pitchFamily="2" charset="0"/>
                    <a:ea typeface="Helvetica Light" charset="0"/>
                    <a:cs typeface="Helvetica Light" charset="0"/>
                    <a:sym typeface="Wingdings" pitchFamily="2" charset="2"/>
                  </a:rPr>
                  <a:t> = 17 … 1700 m (</a:t>
                </a:r>
                <a:r>
                  <a:rPr lang="en-GB" sz="1600" noProof="0" dirty="0" err="1">
                    <a:solidFill>
                      <a:prstClr val="black"/>
                    </a:solidFill>
                    <a:latin typeface="Helvetica" pitchFamily="2" charset="0"/>
                    <a:ea typeface="Helvetica Light" charset="0"/>
                    <a:cs typeface="Helvetica Light" charset="0"/>
                    <a:sym typeface="Wingdings" pitchFamily="2" charset="2"/>
                  </a:rPr>
                  <a:t>cf</a:t>
                </a:r>
                <a:r>
                  <a:rPr lang="en-GB" sz="1600" noProof="0" dirty="0">
                    <a:solidFill>
                      <a:prstClr val="black"/>
                    </a:solidFill>
                    <a:latin typeface="Helvetica" pitchFamily="2" charset="0"/>
                    <a:ea typeface="Helvetica Light" charset="0"/>
                    <a:cs typeface="Helvetica Light" charset="0"/>
                    <a:sym typeface="Wingdings" pitchFamily="2" charset="2"/>
                  </a:rPr>
                  <a:t>, </a:t>
                </a:r>
                <a14:m>
                  <m:oMath xmlns:m="http://schemas.openxmlformats.org/officeDocument/2006/math">
                    <m:r>
                      <a:rPr lang="en-GB" sz="1600" i="1" noProof="0" dirty="0" smtClean="0">
                        <a:solidFill>
                          <a:prstClr val="black"/>
                        </a:solidFill>
                        <a:latin typeface="Cambria Math" panose="02040503050406030204" pitchFamily="18" charset="0"/>
                        <a:ea typeface="Helvetica Light" charset="0"/>
                        <a:cs typeface="Helvetica Light" charset="0"/>
                        <a:sym typeface="Wingdings" pitchFamily="2" charset="2"/>
                      </a:rPr>
                      <m:t>𝑟</m:t>
                    </m:r>
                    <m:r>
                      <m:rPr>
                        <m:sty m:val="p"/>
                      </m:rPr>
                      <a:rPr lang="en-GB" sz="1600" i="0" baseline="-25000" noProof="0" dirty="0" err="1">
                        <a:solidFill>
                          <a:prstClr val="black"/>
                        </a:solidFill>
                        <a:latin typeface="Cambria Math" panose="02040503050406030204" pitchFamily="18" charset="0"/>
                        <a:ea typeface="Helvetica Light" charset="0"/>
                        <a:cs typeface="Helvetica Light" charset="0"/>
                        <a:sym typeface="Wingdings" pitchFamily="2" charset="2"/>
                      </a:rPr>
                      <m:t>ID</m:t>
                    </m:r>
                  </m:oMath>
                </a14:m>
                <a:r>
                  <a:rPr lang="en-GB" sz="1600" noProof="0" dirty="0">
                    <a:solidFill>
                      <a:prstClr val="black"/>
                    </a:solidFill>
                    <a:latin typeface="Helvetica" pitchFamily="2" charset="0"/>
                    <a:ea typeface="Helvetica Light" charset="0"/>
                    <a:cs typeface="Helvetica Light" charset="0"/>
                    <a:sym typeface="Wingdings" pitchFamily="2" charset="2"/>
                  </a:rPr>
                  <a:t> ~ 1 m)</a:t>
                </a:r>
              </a:p>
              <a:p>
                <a:pPr marL="0" marR="0" lvl="0" indent="0" algn="l" defTabSz="914400" rtl="0" eaLnBrk="1" fontAlgn="auto" latinLnBrk="0" hangingPunct="1">
                  <a:lnSpc>
                    <a:spcPct val="100000"/>
                  </a:lnSpc>
                  <a:spcBef>
                    <a:spcPts val="240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Obtain </a:t>
                </a:r>
                <a:r>
                  <a:rPr kumimoji="0" lang="en-GB" sz="1600" b="1" i="1"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r</a:t>
                </a:r>
                <a:r>
                  <a:rPr kumimoji="0" lang="en-GB" sz="1600" b="1"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  and </a:t>
                </a:r>
                <a:r>
                  <a:rPr kumimoji="0" lang="en-GB" sz="1600" b="1" i="1"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p</a:t>
                </a:r>
                <a:r>
                  <a:rPr kumimoji="0" lang="en-GB" sz="1600" b="1" i="1" u="none" strike="noStrike" kern="1200" cap="none" spc="0" normalizeH="0" baseline="-25000" noProof="0" dirty="0">
                    <a:ln>
                      <a:noFill/>
                    </a:ln>
                    <a:solidFill>
                      <a:prstClr val="black"/>
                    </a:solidFill>
                    <a:effectLst/>
                    <a:uLnTx/>
                    <a:uFillTx/>
                    <a:latin typeface="Helvetica" pitchFamily="2" charset="0"/>
                    <a:ea typeface="Helvetica Light" charset="0"/>
                    <a:cs typeface="Helvetica Light" charset="0"/>
                    <a:sym typeface="Wingdings" pitchFamily="2" charset="2"/>
                  </a:rPr>
                  <a:t>T</a:t>
                </a:r>
                <a:r>
                  <a:rPr kumimoji="0" lang="en-GB" sz="1600" b="1"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 from measurement of sagitta</a:t>
                </a:r>
              </a:p>
              <a:p>
                <a:pPr marL="0" marR="0" lvl="0" indent="0" algn="l" defTabSz="914400" rtl="0" eaLnBrk="1" fontAlgn="auto" latinLnBrk="0" hangingPunct="1">
                  <a:lnSpc>
                    <a:spcPct val="100000"/>
                  </a:lnSpc>
                  <a:spcBef>
                    <a:spcPts val="3000"/>
                  </a:spcBef>
                  <a:spcAft>
                    <a:spcPts val="0"/>
                  </a:spcAft>
                  <a:buClrTx/>
                  <a:buSzTx/>
                  <a:buFontTx/>
                  <a:buNone/>
                  <a:tabLst/>
                  <a:defRPr/>
                </a:pPr>
                <a:endParaRPr lang="en-GB" sz="1600" noProof="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6" name="TextBox 5">
                <a:extLst>
                  <a:ext uri="{FF2B5EF4-FFF2-40B4-BE49-F238E27FC236}">
                    <a16:creationId xmlns:a16="http://schemas.microsoft.com/office/drawing/2014/main" id="{6D007F8E-49D3-AA23-376B-D421AE1760A3}"/>
                  </a:ext>
                </a:extLst>
              </p:cNvPr>
              <p:cNvSpPr txBox="1">
                <a:spLocks noRot="1" noChangeAspect="1" noMove="1" noResize="1" noEditPoints="1" noAdjustHandles="1" noChangeArrowheads="1" noChangeShapeType="1" noTextEdit="1"/>
              </p:cNvSpPr>
              <p:nvPr/>
            </p:nvSpPr>
            <p:spPr>
              <a:xfrm>
                <a:off x="623284" y="1108786"/>
                <a:ext cx="10897179" cy="2646878"/>
              </a:xfrm>
              <a:prstGeom prst="rect">
                <a:avLst/>
              </a:prstGeom>
              <a:blipFill>
                <a:blip r:embed="rId2"/>
                <a:stretch>
                  <a:fillRect l="-233" t="-957"/>
                </a:stretch>
              </a:blipFill>
            </p:spPr>
            <p:txBody>
              <a:bodyPr/>
              <a:lstStyle/>
              <a:p>
                <a:r>
                  <a:rPr lang="en-GB">
                    <a:noFill/>
                  </a:rPr>
                  <a:t> </a:t>
                </a:r>
              </a:p>
            </p:txBody>
          </p:sp>
        </mc:Fallback>
      </mc:AlternateContent>
      <p:sp>
        <p:nvSpPr>
          <p:cNvPr id="38" name="TextBox 37">
            <a:extLst>
              <a:ext uri="{FF2B5EF4-FFF2-40B4-BE49-F238E27FC236}">
                <a16:creationId xmlns:a16="http://schemas.microsoft.com/office/drawing/2014/main" id="{0C28E61D-3031-F3A1-18F4-B3FF2F00D867}"/>
              </a:ext>
            </a:extLst>
          </p:cNvPr>
          <p:cNvSpPr txBox="1"/>
          <p:nvPr/>
        </p:nvSpPr>
        <p:spPr>
          <a:xfrm>
            <a:off x="625843" y="3919507"/>
            <a:ext cx="6105378" cy="2562240"/>
          </a:xfrm>
          <a:prstGeom prst="rect">
            <a:avLst/>
          </a:prstGeom>
          <a:noFill/>
        </p:spPr>
        <p:txBody>
          <a:bodyPr wrap="square">
            <a:spAutoFit/>
          </a:bodyPr>
          <a:lstStyle/>
          <a:p>
            <a:pPr marL="0" marR="0" lvl="0" indent="0" algn="l" defTabSz="914400" rtl="0" eaLnBrk="1" fontAlgn="auto" latinLnBrk="0" hangingPunct="1">
              <a:lnSpc>
                <a:spcPct val="100000"/>
              </a:lnSpc>
              <a:spcBef>
                <a:spcPts val="240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Track fitting in LHC environment challenging</a:t>
            </a:r>
            <a:endParaRPr kumimoji="0" lang="en-GB" sz="1400" b="1"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endParaRP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Several thousand tracks per proton-bunch collision, up to 20k tracks for a central </a:t>
            </a:r>
            <a:r>
              <a:rPr kumimoji="0" lang="en-GB" sz="1600" b="0" i="0" u="none" strike="noStrike" kern="1200" cap="none" spc="0" normalizeH="0" baseline="0" noProof="0" dirty="0" err="1">
                <a:ln>
                  <a:noFill/>
                </a:ln>
                <a:solidFill>
                  <a:prstClr val="black"/>
                </a:solidFill>
                <a:effectLst/>
                <a:uLnTx/>
                <a:uFillTx/>
                <a:latin typeface="Helvetica" pitchFamily="2" charset="0"/>
                <a:ea typeface="Helvetica Light" charset="0"/>
                <a:cs typeface="Helvetica Light" charset="0"/>
                <a:sym typeface="Wingdings" pitchFamily="2" charset="2"/>
              </a:rPr>
              <a:t>PbPb</a:t>
            </a:r>
            <a:r>
              <a:rPr kumimoji="0" lang="en-GB" sz="16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 collision</a:t>
            </a:r>
          </a:p>
          <a:p>
            <a:pPr marL="285750" marR="0" lvl="0" indent="-285750"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lang="en-GB" sz="1600" noProof="0" dirty="0">
                <a:solidFill>
                  <a:prstClr val="black"/>
                </a:solidFill>
                <a:latin typeface="Helvetica" pitchFamily="2" charset="0"/>
                <a:ea typeface="Helvetica Light" charset="0"/>
                <a:cs typeface="Helvetica Light" charset="0"/>
                <a:sym typeface="Wingdings" pitchFamily="2" charset="2"/>
              </a:rPr>
              <a:t>M</a:t>
            </a:r>
            <a:r>
              <a:rPr kumimoji="0" lang="en-GB" sz="16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ust handle ambiguities, hit overlaps, </a:t>
            </a:r>
            <a:r>
              <a:rPr kumimoji="0" lang="en-GB" sz="1600" b="1" i="0" u="none" strike="noStrike" kern="1200" cap="none" spc="0" normalizeH="0" baseline="0" noProof="0" dirty="0">
                <a:ln>
                  <a:noFill/>
                </a:ln>
                <a:solidFill>
                  <a:srgbClr val="E40000"/>
                </a:solidFill>
                <a:effectLst/>
                <a:uLnTx/>
                <a:uFillTx/>
                <a:latin typeface="Helvetica" pitchFamily="2" charset="0"/>
                <a:ea typeface="Helvetica Light" charset="0"/>
                <a:cs typeface="Helvetica Light" charset="0"/>
                <a:sym typeface="Wingdings" pitchFamily="2" charset="2"/>
              </a:rPr>
              <a:t>multiple scattering</a:t>
            </a:r>
            <a:r>
              <a:rPr kumimoji="0" lang="en-GB" sz="16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 bremsstrahlung, multiple vertices, …</a:t>
            </a:r>
          </a:p>
          <a:p>
            <a:pPr marL="285750" lvl="0" indent="-285750">
              <a:spcBef>
                <a:spcPts val="900"/>
              </a:spcBef>
              <a:buFont typeface="Arial" panose="020B0604020202020204" pitchFamily="34" charset="0"/>
              <a:buChar char="•"/>
              <a:defRPr/>
            </a:pPr>
            <a:r>
              <a:rPr lang="en-GB" sz="1600" noProof="0" dirty="0">
                <a:solidFill>
                  <a:prstClr val="black"/>
                </a:solidFill>
                <a:latin typeface="Helvetica" pitchFamily="2" charset="0"/>
                <a:ea typeface="Helvetica Light" charset="0"/>
                <a:cs typeface="Helvetica Light" charset="0"/>
                <a:sym typeface="Wingdings" pitchFamily="2" charset="2"/>
              </a:rPr>
              <a:t>Track fitters take Gaussian noise (e.g., Kalman filter) and   non-Gaussian noise (e.g., Gaussian sum filter) into account</a:t>
            </a:r>
          </a:p>
          <a:p>
            <a:pPr marL="285750" marR="0" lvl="0" indent="-285750"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Helvetica" pitchFamily="2" charset="0"/>
                <a:ea typeface="Helvetica Light" charset="0"/>
                <a:cs typeface="Helvetica Light" charset="0"/>
                <a:sym typeface="Wingdings" pitchFamily="2" charset="2"/>
              </a:rPr>
              <a:t>Fitter must be fast, used in high-level trigger</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9469109-09A1-B2CE-293B-04EBAE5D14C0}"/>
                  </a:ext>
                </a:extLst>
              </p:cNvPr>
              <p:cNvSpPr txBox="1"/>
              <p:nvPr/>
            </p:nvSpPr>
            <p:spPr>
              <a:xfrm>
                <a:off x="991577" y="3174974"/>
                <a:ext cx="676980" cy="524952"/>
              </a:xfrm>
              <a:prstGeom prst="rect">
                <a:avLst/>
              </a:prstGeom>
              <a:noFill/>
            </p:spPr>
            <p:txBody>
              <a:bodyPr wrap="none" lIns="0" tIns="0" rIns="0" bIns="0" rtlCol="0">
                <a:spAutoFit/>
              </a:bodyPr>
              <a:lstStyle/>
              <a:p>
                <a:pPr marL="0" algn="l">
                  <a:spcBef>
                    <a:spcPts val="3000"/>
                  </a:spcBef>
                </a:pPr>
                <a14:m>
                  <m:oMathPara xmlns:m="http://schemas.openxmlformats.org/officeDocument/2006/math">
                    <m:oMath>
                      <m:r>
                        <a:rPr lang="en-US" sz="1700" b="0" i="1" smtClean="0">
                          <a:solidFill>
                            <a:prstClr val="black"/>
                          </a:solidFill>
                          <a:latin typeface="Cambria Math" panose="02040503050406030204" pitchFamily="18" charset="0"/>
                          <a:ea typeface="Helvetica Light" charset="0"/>
                          <a:cs typeface="Helvetica Light" charset="0"/>
                          <a:sym typeface="Wingdings" pitchFamily="2" charset="2"/>
                        </a:rPr>
                        <m:t>𝑟</m:t>
                      </m:r>
                      <m:r>
                        <a:rPr lang="en-US" sz="1700" b="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f>
                        <m:fPr>
                          <m:ctrlP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ctrlPr>
                        </m:fPr>
                        <m:num>
                          <m:sSup>
                            <m:sSupPr>
                              <m:ctrlP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ctrlPr>
                            </m:sSupPr>
                            <m:e>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𝐿</m:t>
                              </m:r>
                            </m:e>
                            <m:sup>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2</m:t>
                              </m:r>
                            </m:sup>
                          </m:sSup>
                        </m:num>
                        <m:den>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8</m:t>
                          </m:r>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𝑠</m:t>
                          </m:r>
                        </m:den>
                      </m:f>
                    </m:oMath>
                  </m:oMathPara>
                </a14:m>
                <a:endParaRPr lang="en-GB" sz="170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5" name="TextBox 4">
                <a:extLst>
                  <a:ext uri="{FF2B5EF4-FFF2-40B4-BE49-F238E27FC236}">
                    <a16:creationId xmlns:a16="http://schemas.microsoft.com/office/drawing/2014/main" id="{69469109-09A1-B2CE-293B-04EBAE5D14C0}"/>
                  </a:ext>
                </a:extLst>
              </p:cNvPr>
              <p:cNvSpPr txBox="1">
                <a:spLocks noRot="1" noChangeAspect="1" noMove="1" noResize="1" noEditPoints="1" noAdjustHandles="1" noChangeArrowheads="1" noChangeShapeType="1" noTextEdit="1"/>
              </p:cNvSpPr>
              <p:nvPr/>
            </p:nvSpPr>
            <p:spPr>
              <a:xfrm>
                <a:off x="991577" y="3174974"/>
                <a:ext cx="676980" cy="524952"/>
              </a:xfrm>
              <a:prstGeom prst="rect">
                <a:avLst/>
              </a:prstGeom>
              <a:blipFill>
                <a:blip r:embed="rId3"/>
                <a:stretch>
                  <a:fillRect l="-3704" t="-2381" r="-5556" b="-1190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07C6218-4A58-771C-8937-F6B973496067}"/>
                  </a:ext>
                </a:extLst>
              </p:cNvPr>
              <p:cNvSpPr txBox="1"/>
              <p:nvPr/>
            </p:nvSpPr>
            <p:spPr>
              <a:xfrm>
                <a:off x="1718896" y="3307884"/>
                <a:ext cx="3269485" cy="338554"/>
              </a:xfrm>
              <a:prstGeom prst="rect">
                <a:avLst/>
              </a:prstGeom>
              <a:noFill/>
            </p:spPr>
            <p:txBody>
              <a:bodyPr wrap="none" rtlCol="0">
                <a:spAutoFit/>
              </a:bodyPr>
              <a:lstStyle/>
              <a:p>
                <a:pPr marL="0" algn="l">
                  <a:spcBef>
                    <a:spcPts val="3000"/>
                  </a:spcBef>
                </a:pPr>
                <a:r>
                  <a:rPr lang="en-GB" sz="1600" dirty="0">
                    <a:solidFill>
                      <a:prstClr val="black"/>
                    </a:solidFill>
                    <a:latin typeface="Helvetica" pitchFamily="2" charset="0"/>
                    <a:ea typeface="Helvetica Light" charset="0"/>
                    <a:cs typeface="Helvetica Light" charset="0"/>
                    <a:sym typeface="Wingdings" pitchFamily="2" charset="2"/>
                  </a:rPr>
                  <a:t>(if </a:t>
                </a:r>
                <a14:m>
                  <m:oMath xmlns:m="http://schemas.openxmlformats.org/officeDocument/2006/math">
                    <m:r>
                      <a:rPr lang="en-US" sz="1600" b="0" i="1" smtClean="0">
                        <a:solidFill>
                          <a:prstClr val="black"/>
                        </a:solidFill>
                        <a:latin typeface="Cambria Math" panose="02040503050406030204" pitchFamily="18" charset="0"/>
                        <a:ea typeface="Helvetica Light" charset="0"/>
                        <a:cs typeface="Helvetica Light" charset="0"/>
                        <a:sym typeface="Wingdings" pitchFamily="2" charset="2"/>
                      </a:rPr>
                      <m:t>𝑠</m:t>
                    </m:r>
                    <m:r>
                      <a:rPr lang="en-US" sz="1600" b="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r>
                      <a:rPr lang="en-US" sz="1600" b="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𝐿</m:t>
                    </m:r>
                  </m:oMath>
                </a14:m>
                <a:r>
                  <a:rPr lang="en-GB" sz="1600" dirty="0">
                    <a:solidFill>
                      <a:prstClr val="black"/>
                    </a:solidFill>
                    <a:latin typeface="Helvetica" pitchFamily="2" charset="0"/>
                    <a:ea typeface="Helvetica Light" charset="0"/>
                    <a:cs typeface="Helvetica Light" charset="0"/>
                    <a:sym typeface="Wingdings" pitchFamily="2" charset="2"/>
                  </a:rPr>
                  <a:t>)   ➠                 and          </a:t>
                </a:r>
              </a:p>
            </p:txBody>
          </p:sp>
        </mc:Choice>
        <mc:Fallback xmlns="">
          <p:sp>
            <p:nvSpPr>
              <p:cNvPr id="7" name="TextBox 6">
                <a:extLst>
                  <a:ext uri="{FF2B5EF4-FFF2-40B4-BE49-F238E27FC236}">
                    <a16:creationId xmlns:a16="http://schemas.microsoft.com/office/drawing/2014/main" id="{B07C6218-4A58-771C-8937-F6B973496067}"/>
                  </a:ext>
                </a:extLst>
              </p:cNvPr>
              <p:cNvSpPr txBox="1">
                <a:spLocks noRot="1" noChangeAspect="1" noMove="1" noResize="1" noEditPoints="1" noAdjustHandles="1" noChangeArrowheads="1" noChangeShapeType="1" noTextEdit="1"/>
              </p:cNvSpPr>
              <p:nvPr/>
            </p:nvSpPr>
            <p:spPr>
              <a:xfrm>
                <a:off x="1718896" y="3307884"/>
                <a:ext cx="3269485" cy="338554"/>
              </a:xfrm>
              <a:prstGeom prst="rect">
                <a:avLst/>
              </a:prstGeom>
              <a:blipFill>
                <a:blip r:embed="rId4"/>
                <a:stretch>
                  <a:fillRect l="-1163" t="-7143" b="-178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A357B4B-2444-949F-8B9D-08B5C63127DD}"/>
                  </a:ext>
                </a:extLst>
              </p:cNvPr>
              <p:cNvSpPr txBox="1"/>
              <p:nvPr/>
            </p:nvSpPr>
            <p:spPr>
              <a:xfrm>
                <a:off x="3130762" y="3174974"/>
                <a:ext cx="696794" cy="491545"/>
              </a:xfrm>
              <a:prstGeom prst="rect">
                <a:avLst/>
              </a:prstGeom>
              <a:noFill/>
            </p:spPr>
            <p:txBody>
              <a:bodyPr wrap="none" lIns="0" tIns="0" rIns="0" bIns="0" rtlCol="0">
                <a:spAutoFit/>
              </a:bodyPr>
              <a:lstStyle/>
              <a:p>
                <a:pPr marL="0" algn="l">
                  <a:spcBef>
                    <a:spcPts val="3000"/>
                  </a:spcBef>
                </a:pPr>
                <a14:m>
                  <m:oMathPara xmlns:m="http://schemas.openxmlformats.org/officeDocument/2006/math">
                    <m:oMath>
                      <m:sSub>
                        <m:sSubPr>
                          <m:ctrlPr>
                            <a:rPr lang="en-US" sz="1700" b="0" i="1" smtClean="0">
                              <a:solidFill>
                                <a:prstClr val="black"/>
                              </a:solidFill>
                              <a:latin typeface="Cambria Math" panose="02040503050406030204" pitchFamily="18" charset="0"/>
                              <a:sym typeface="Wingdings" pitchFamily="2" charset="2"/>
                            </a:rPr>
                          </m:ctrlPr>
                        </m:sSubPr>
                        <m:e>
                          <m:r>
                            <a:rPr lang="en-US" sz="1700" b="0" i="1" smtClean="0">
                              <a:solidFill>
                                <a:prstClr val="black"/>
                              </a:solidFill>
                              <a:latin typeface="Cambria Math" panose="02040503050406030204" pitchFamily="18" charset="0"/>
                              <a:sym typeface="Wingdings" pitchFamily="2" charset="2"/>
                            </a:rPr>
                            <m:t>𝑝</m:t>
                          </m:r>
                        </m:e>
                        <m:sub>
                          <m:r>
                            <a:rPr lang="en-US" sz="1700" b="0" i="1" smtClean="0">
                              <a:solidFill>
                                <a:prstClr val="black"/>
                              </a:solidFill>
                              <a:latin typeface="Cambria Math" panose="02040503050406030204" pitchFamily="18" charset="0"/>
                              <a:sym typeface="Wingdings" pitchFamily="2" charset="2"/>
                            </a:rPr>
                            <m:t>𝑇</m:t>
                          </m:r>
                        </m:sub>
                      </m:sSub>
                      <m:r>
                        <a:rPr lang="en-US" sz="1700" b="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f>
                        <m:fPr>
                          <m:ctrlP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ctrlPr>
                        </m:fPr>
                        <m:num>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1</m:t>
                          </m:r>
                        </m:num>
                        <m:den>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𝑠</m:t>
                          </m:r>
                        </m:den>
                      </m:f>
                    </m:oMath>
                  </m:oMathPara>
                </a14:m>
                <a:endParaRPr lang="en-GB" sz="170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9" name="TextBox 8">
                <a:extLst>
                  <a:ext uri="{FF2B5EF4-FFF2-40B4-BE49-F238E27FC236}">
                    <a16:creationId xmlns:a16="http://schemas.microsoft.com/office/drawing/2014/main" id="{7A357B4B-2444-949F-8B9D-08B5C63127DD}"/>
                  </a:ext>
                </a:extLst>
              </p:cNvPr>
              <p:cNvSpPr txBox="1">
                <a:spLocks noRot="1" noChangeAspect="1" noMove="1" noResize="1" noEditPoints="1" noAdjustHandles="1" noChangeArrowheads="1" noChangeShapeType="1" noTextEdit="1"/>
              </p:cNvSpPr>
              <p:nvPr/>
            </p:nvSpPr>
            <p:spPr>
              <a:xfrm>
                <a:off x="3130762" y="3174974"/>
                <a:ext cx="696794" cy="491545"/>
              </a:xfrm>
              <a:prstGeom prst="rect">
                <a:avLst/>
              </a:prstGeom>
              <a:blipFill>
                <a:blip r:embed="rId5"/>
                <a:stretch>
                  <a:fillRect l="-7143" t="-2564" r="-5357" b="-102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A73D759-5675-7220-E7C6-D3019FEAF063}"/>
                  </a:ext>
                </a:extLst>
              </p:cNvPr>
              <p:cNvSpPr txBox="1"/>
              <p:nvPr/>
            </p:nvSpPr>
            <p:spPr>
              <a:xfrm>
                <a:off x="4470914" y="3174974"/>
                <a:ext cx="1820691" cy="542328"/>
              </a:xfrm>
              <a:prstGeom prst="rect">
                <a:avLst/>
              </a:prstGeom>
              <a:noFill/>
            </p:spPr>
            <p:txBody>
              <a:bodyPr wrap="none" lIns="0" tIns="0" rIns="0" bIns="0" rtlCol="0">
                <a:spAutoFit/>
              </a:bodyPr>
              <a:lstStyle/>
              <a:p>
                <a:pPr>
                  <a:spcBef>
                    <a:spcPts val="3000"/>
                  </a:spcBef>
                </a:pPr>
                <a14:m>
                  <m:oMathPara xmlns:m="http://schemas.openxmlformats.org/officeDocument/2006/math">
                    <m:oMath>
                      <m:f>
                        <m:fPr>
                          <m:ctrlPr>
                            <a:rPr lang="en-US" sz="1700" i="1" smtClean="0">
                              <a:solidFill>
                                <a:prstClr val="black"/>
                              </a:solidFill>
                              <a:latin typeface="Cambria Math" panose="02040503050406030204" pitchFamily="18" charset="0"/>
                              <a:sym typeface="Wingdings" pitchFamily="2" charset="2"/>
                            </a:rPr>
                          </m:ctrlPr>
                        </m:fPr>
                        <m:num>
                          <m:r>
                            <a:rPr lang="en-US" sz="1700" i="1" smtClean="0">
                              <a:solidFill>
                                <a:prstClr val="black"/>
                              </a:solidFill>
                              <a:latin typeface="Cambria Math" panose="02040503050406030204" pitchFamily="18" charset="0"/>
                              <a:sym typeface="Wingdings" pitchFamily="2" charset="2"/>
                            </a:rPr>
                            <m:t>𝜎</m:t>
                          </m:r>
                          <m:r>
                            <a:rPr lang="en-US" sz="1700" b="0" i="1" smtClean="0">
                              <a:solidFill>
                                <a:prstClr val="black"/>
                              </a:solidFill>
                              <a:latin typeface="Cambria Math" panose="02040503050406030204" pitchFamily="18" charset="0"/>
                              <a:sym typeface="Wingdings" pitchFamily="2" charset="2"/>
                            </a:rPr>
                            <m:t>(</m:t>
                          </m:r>
                          <m:sSub>
                            <m:sSubPr>
                              <m:ctrlPr>
                                <a:rPr lang="en-US" sz="1700" i="1">
                                  <a:solidFill>
                                    <a:prstClr val="black"/>
                                  </a:solidFill>
                                  <a:latin typeface="Cambria Math" panose="02040503050406030204" pitchFamily="18" charset="0"/>
                                  <a:ea typeface="Cambria Math" panose="02040503050406030204" pitchFamily="18" charset="0"/>
                                  <a:sym typeface="Wingdings" pitchFamily="2" charset="2"/>
                                </a:rPr>
                              </m:ctrlPr>
                            </m:sSubPr>
                            <m:e>
                              <m:r>
                                <a:rPr lang="en-US" sz="1700" i="1">
                                  <a:solidFill>
                                    <a:prstClr val="black"/>
                                  </a:solidFill>
                                  <a:latin typeface="Cambria Math" panose="02040503050406030204" pitchFamily="18" charset="0"/>
                                  <a:ea typeface="Cambria Math" panose="02040503050406030204" pitchFamily="18" charset="0"/>
                                  <a:sym typeface="Wingdings" pitchFamily="2" charset="2"/>
                                </a:rPr>
                                <m:t>𝑝</m:t>
                              </m:r>
                            </m:e>
                            <m:sub>
                              <m:r>
                                <a:rPr lang="en-US" sz="1700" i="1">
                                  <a:solidFill>
                                    <a:prstClr val="black"/>
                                  </a:solidFill>
                                  <a:latin typeface="Cambria Math" panose="02040503050406030204" pitchFamily="18" charset="0"/>
                                  <a:ea typeface="Cambria Math" panose="02040503050406030204" pitchFamily="18" charset="0"/>
                                  <a:sym typeface="Wingdings" pitchFamily="2" charset="2"/>
                                </a:rPr>
                                <m:t>𝑇</m:t>
                              </m:r>
                            </m:sub>
                          </m:sSub>
                          <m:r>
                            <a:rPr lang="en-US" sz="1700" b="0" i="1" smtClean="0">
                              <a:solidFill>
                                <a:prstClr val="black"/>
                              </a:solidFill>
                              <a:latin typeface="Cambria Math" panose="02040503050406030204" pitchFamily="18" charset="0"/>
                              <a:sym typeface="Wingdings" pitchFamily="2" charset="2"/>
                            </a:rPr>
                            <m:t>)</m:t>
                          </m:r>
                        </m:num>
                        <m:den>
                          <m:sSub>
                            <m:sSubPr>
                              <m:ctrlP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𝑝</m:t>
                              </m:r>
                            </m:e>
                            <m:sub>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𝑇</m:t>
                              </m:r>
                            </m:sub>
                          </m:sSub>
                        </m:den>
                      </m:f>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m:t>
                      </m:r>
                      <m:f>
                        <m:fPr>
                          <m:ctrlPr>
                            <a:rPr lang="en-US" sz="1700" i="1">
                              <a:solidFill>
                                <a:prstClr val="black"/>
                              </a:solidFill>
                              <a:latin typeface="Cambria Math" panose="02040503050406030204" pitchFamily="18" charset="0"/>
                              <a:sym typeface="Wingdings" pitchFamily="2" charset="2"/>
                            </a:rPr>
                          </m:ctrlPr>
                        </m:fPr>
                        <m:num>
                          <m:r>
                            <a:rPr lang="en-US" sz="1700" i="1">
                              <a:solidFill>
                                <a:prstClr val="black"/>
                              </a:solidFill>
                              <a:latin typeface="Cambria Math" panose="02040503050406030204" pitchFamily="18" charset="0"/>
                              <a:sym typeface="Wingdings" pitchFamily="2" charset="2"/>
                            </a:rPr>
                            <m:t>𝜎</m:t>
                          </m:r>
                          <m:r>
                            <a:rPr lang="en-US" sz="1700" i="1">
                              <a:solidFill>
                                <a:prstClr val="black"/>
                              </a:solidFill>
                              <a:latin typeface="Cambria Math" panose="02040503050406030204" pitchFamily="18" charset="0"/>
                              <a:sym typeface="Wingdings" pitchFamily="2" charset="2"/>
                            </a:rPr>
                            <m:t>(</m:t>
                          </m:r>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𝑠</m:t>
                          </m:r>
                          <m:r>
                            <a:rPr lang="en-US" sz="1700" i="1">
                              <a:solidFill>
                                <a:prstClr val="black"/>
                              </a:solidFill>
                              <a:latin typeface="Cambria Math" panose="02040503050406030204" pitchFamily="18" charset="0"/>
                              <a:sym typeface="Wingdings" pitchFamily="2" charset="2"/>
                            </a:rPr>
                            <m:t>)</m:t>
                          </m:r>
                        </m:num>
                        <m:den>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𝑠</m:t>
                          </m:r>
                        </m:den>
                      </m:f>
                      <m:r>
                        <a:rPr lang="en-US" sz="1700" b="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sSub>
                        <m:sSubPr>
                          <m:ctrlPr>
                            <a:rPr lang="en-US" sz="1700" i="1">
                              <a:solidFill>
                                <a:prstClr val="black"/>
                              </a:solidFill>
                              <a:latin typeface="Cambria Math" panose="02040503050406030204" pitchFamily="18" charset="0"/>
                              <a:ea typeface="Cambria Math" panose="02040503050406030204" pitchFamily="18" charset="0"/>
                              <a:sym typeface="Wingdings" pitchFamily="2" charset="2"/>
                            </a:rPr>
                          </m:ctrlPr>
                        </m:sSubPr>
                        <m:e>
                          <m:r>
                            <a:rPr lang="en-US" sz="1700" i="1">
                              <a:solidFill>
                                <a:prstClr val="black"/>
                              </a:solidFill>
                              <a:latin typeface="Cambria Math" panose="02040503050406030204" pitchFamily="18" charset="0"/>
                              <a:ea typeface="Cambria Math" panose="02040503050406030204" pitchFamily="18" charset="0"/>
                              <a:sym typeface="Wingdings" pitchFamily="2" charset="2"/>
                            </a:rPr>
                            <m:t>𝑝</m:t>
                          </m:r>
                        </m:e>
                        <m:sub>
                          <m:r>
                            <a:rPr lang="en-US" sz="1700" i="1">
                              <a:solidFill>
                                <a:prstClr val="black"/>
                              </a:solidFill>
                              <a:latin typeface="Cambria Math" panose="02040503050406030204" pitchFamily="18" charset="0"/>
                              <a:ea typeface="Cambria Math" panose="02040503050406030204" pitchFamily="18" charset="0"/>
                              <a:sym typeface="Wingdings" pitchFamily="2" charset="2"/>
                            </a:rPr>
                            <m:t>𝑇</m:t>
                          </m:r>
                        </m:sub>
                      </m:sSub>
                    </m:oMath>
                  </m:oMathPara>
                </a14:m>
                <a:endParaRPr lang="en-GB" sz="170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14" name="TextBox 13">
                <a:extLst>
                  <a:ext uri="{FF2B5EF4-FFF2-40B4-BE49-F238E27FC236}">
                    <a16:creationId xmlns:a16="http://schemas.microsoft.com/office/drawing/2014/main" id="{FA73D759-5675-7220-E7C6-D3019FEAF063}"/>
                  </a:ext>
                </a:extLst>
              </p:cNvPr>
              <p:cNvSpPr txBox="1">
                <a:spLocks noRot="1" noChangeAspect="1" noMove="1" noResize="1" noEditPoints="1" noAdjustHandles="1" noChangeArrowheads="1" noChangeShapeType="1" noTextEdit="1"/>
              </p:cNvSpPr>
              <p:nvPr/>
            </p:nvSpPr>
            <p:spPr>
              <a:xfrm>
                <a:off x="4470914" y="3174974"/>
                <a:ext cx="1820691" cy="542328"/>
              </a:xfrm>
              <a:prstGeom prst="rect">
                <a:avLst/>
              </a:prstGeom>
              <a:blipFill>
                <a:blip r:embed="rId6"/>
                <a:stretch>
                  <a:fillRect l="-690" t="-6977" b="-1162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B9E88E75-7689-5945-2E6F-C2AFB5B4FDD3}"/>
                  </a:ext>
                </a:extLst>
              </p:cNvPr>
              <p:cNvSpPr txBox="1"/>
              <p:nvPr/>
            </p:nvSpPr>
            <p:spPr>
              <a:xfrm>
                <a:off x="7460894" y="1758774"/>
                <a:ext cx="1666546" cy="545727"/>
              </a:xfrm>
              <a:prstGeom prst="rect">
                <a:avLst/>
              </a:prstGeom>
              <a:noFill/>
            </p:spPr>
            <p:txBody>
              <a:bodyPr wrap="none" lIns="0" tIns="0" rIns="0" bIns="0" rtlCol="0">
                <a:spAutoFit/>
              </a:bodyPr>
              <a:lstStyle/>
              <a:p>
                <a:pPr>
                  <a:spcBef>
                    <a:spcPts val="3000"/>
                  </a:spcBef>
                </a:pPr>
                <a14:m>
                  <m:oMathPara xmlns:m="http://schemas.openxmlformats.org/officeDocument/2006/math">
                    <m:oMath>
                      <m:r>
                        <a:rPr lang="en-US" sz="1700" b="0" i="1" smtClean="0">
                          <a:solidFill>
                            <a:prstClr val="black"/>
                          </a:solidFill>
                          <a:latin typeface="Cambria Math" panose="02040503050406030204" pitchFamily="18" charset="0"/>
                          <a:ea typeface="Helvetica Light" charset="0"/>
                          <a:cs typeface="Helvetica Light" charset="0"/>
                          <a:sym typeface="Wingdings" pitchFamily="2" charset="2"/>
                        </a:rPr>
                        <m:t>𝑟</m:t>
                      </m:r>
                      <m:r>
                        <a:rPr lang="en-US" sz="1700" b="0" i="1" smtClean="0">
                          <a:solidFill>
                            <a:prstClr val="black"/>
                          </a:solidFill>
                          <a:latin typeface="Cambria Math" panose="02040503050406030204" pitchFamily="18" charset="0"/>
                          <a:ea typeface="Helvetica Light" charset="0"/>
                          <a:cs typeface="Helvetica Light" charset="0"/>
                          <a:sym typeface="Wingdings" pitchFamily="2" charset="2"/>
                        </a:rPr>
                        <m:t>[</m:t>
                      </m:r>
                      <m:r>
                        <m:rPr>
                          <m:sty m:val="p"/>
                        </m:rPr>
                        <a:rPr lang="en-US" sz="1700" b="0" i="0" smtClean="0">
                          <a:solidFill>
                            <a:prstClr val="black"/>
                          </a:solidFill>
                          <a:latin typeface="Cambria Math" panose="02040503050406030204" pitchFamily="18" charset="0"/>
                          <a:ea typeface="Helvetica Light" charset="0"/>
                          <a:cs typeface="Helvetica Light" charset="0"/>
                          <a:sym typeface="Wingdings" pitchFamily="2" charset="2"/>
                        </a:rPr>
                        <m:t>m</m:t>
                      </m:r>
                      <m:r>
                        <a:rPr lang="en-US" sz="1700" b="0" i="1" smtClean="0">
                          <a:solidFill>
                            <a:prstClr val="black"/>
                          </a:solidFill>
                          <a:latin typeface="Cambria Math" panose="02040503050406030204" pitchFamily="18" charset="0"/>
                          <a:ea typeface="Helvetica Light" charset="0"/>
                          <a:cs typeface="Helvetica Light" charset="0"/>
                          <a:sym typeface="Wingdings" pitchFamily="2" charset="2"/>
                        </a:rPr>
                        <m:t>]</m:t>
                      </m:r>
                      <m:r>
                        <a:rPr lang="en-US" sz="1700" b="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f>
                        <m:fPr>
                          <m:ctrlPr>
                            <a:rPr lang="en-US" sz="1700" i="1">
                              <a:solidFill>
                                <a:prstClr val="black"/>
                              </a:solidFill>
                              <a:latin typeface="Cambria Math" panose="02040503050406030204" pitchFamily="18" charset="0"/>
                              <a:ea typeface="Cambria Math" panose="02040503050406030204" pitchFamily="18" charset="0"/>
                              <a:sym typeface="Wingdings" pitchFamily="2" charset="2"/>
                            </a:rPr>
                          </m:ctrlPr>
                        </m:fPr>
                        <m:num>
                          <m:sSub>
                            <m:sSubPr>
                              <m:ctrlPr>
                                <a:rPr lang="en-US" sz="1700" i="1">
                                  <a:solidFill>
                                    <a:prstClr val="black"/>
                                  </a:solidFill>
                                  <a:latin typeface="Cambria Math" panose="02040503050406030204" pitchFamily="18" charset="0"/>
                                  <a:ea typeface="Cambria Math" panose="02040503050406030204" pitchFamily="18" charset="0"/>
                                  <a:sym typeface="Wingdings" pitchFamily="2" charset="2"/>
                                </a:rPr>
                              </m:ctrlPr>
                            </m:sSubPr>
                            <m:e>
                              <m:r>
                                <a:rPr lang="en-US" sz="1700" i="1">
                                  <a:solidFill>
                                    <a:prstClr val="black"/>
                                  </a:solidFill>
                                  <a:latin typeface="Cambria Math" panose="02040503050406030204" pitchFamily="18" charset="0"/>
                                  <a:ea typeface="Cambria Math" panose="02040503050406030204" pitchFamily="18" charset="0"/>
                                  <a:sym typeface="Wingdings" pitchFamily="2" charset="2"/>
                                </a:rPr>
                                <m:t>𝑝</m:t>
                              </m:r>
                            </m:e>
                            <m:sub>
                              <m:r>
                                <a:rPr lang="en-US" sz="1700" i="1">
                                  <a:solidFill>
                                    <a:prstClr val="black"/>
                                  </a:solidFill>
                                  <a:latin typeface="Cambria Math" panose="02040503050406030204" pitchFamily="18" charset="0"/>
                                  <a:ea typeface="Cambria Math" panose="02040503050406030204" pitchFamily="18" charset="0"/>
                                  <a:sym typeface="Wingdings" pitchFamily="2" charset="2"/>
                                </a:rPr>
                                <m:t>𝑇</m:t>
                              </m:r>
                            </m:sub>
                          </m:sSub>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m:t>
                          </m:r>
                          <m:r>
                            <m:rPr>
                              <m:sty m:val="p"/>
                            </m:rPr>
                            <a:rPr lang="en-US" sz="1700" b="0" i="0" smtClean="0">
                              <a:solidFill>
                                <a:prstClr val="black"/>
                              </a:solidFill>
                              <a:latin typeface="Cambria Math" panose="02040503050406030204" pitchFamily="18" charset="0"/>
                              <a:ea typeface="Cambria Math" panose="02040503050406030204" pitchFamily="18" charset="0"/>
                              <a:sym typeface="Wingdings" pitchFamily="2" charset="2"/>
                            </a:rPr>
                            <m:t>GeV</m:t>
                          </m:r>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m:t>
                          </m:r>
                        </m:num>
                        <m:den>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0.3∙</m:t>
                          </m:r>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𝐵</m:t>
                          </m:r>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m:t>
                          </m:r>
                          <m:r>
                            <m:rPr>
                              <m:sty m:val="p"/>
                            </m:rPr>
                            <a:rPr lang="en-US" sz="1700" b="0" i="0" smtClean="0">
                              <a:solidFill>
                                <a:prstClr val="black"/>
                              </a:solidFill>
                              <a:latin typeface="Cambria Math" panose="02040503050406030204" pitchFamily="18" charset="0"/>
                              <a:ea typeface="Cambria Math" panose="02040503050406030204" pitchFamily="18" charset="0"/>
                              <a:sym typeface="Wingdings" pitchFamily="2" charset="2"/>
                            </a:rPr>
                            <m:t>T</m:t>
                          </m:r>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m:t>
                          </m:r>
                        </m:den>
                      </m:f>
                    </m:oMath>
                  </m:oMathPara>
                </a14:m>
                <a:endParaRPr lang="en-GB" sz="170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36" name="TextBox 35">
                <a:extLst>
                  <a:ext uri="{FF2B5EF4-FFF2-40B4-BE49-F238E27FC236}">
                    <a16:creationId xmlns:a16="http://schemas.microsoft.com/office/drawing/2014/main" id="{B9E88E75-7689-5945-2E6F-C2AFB5B4FDD3}"/>
                  </a:ext>
                </a:extLst>
              </p:cNvPr>
              <p:cNvSpPr txBox="1">
                <a:spLocks noRot="1" noChangeAspect="1" noMove="1" noResize="1" noEditPoints="1" noAdjustHandles="1" noChangeArrowheads="1" noChangeShapeType="1" noTextEdit="1"/>
              </p:cNvSpPr>
              <p:nvPr/>
            </p:nvSpPr>
            <p:spPr>
              <a:xfrm>
                <a:off x="7460894" y="1758774"/>
                <a:ext cx="1666546" cy="545727"/>
              </a:xfrm>
              <a:prstGeom prst="rect">
                <a:avLst/>
              </a:prstGeom>
              <a:blipFill>
                <a:blip r:embed="rId7"/>
                <a:stretch>
                  <a:fillRect l="-758" t="-4545" r="-3788" b="-13636"/>
                </a:stretch>
              </a:blipFill>
            </p:spPr>
            <p:txBody>
              <a:bodyPr/>
              <a:lstStyle/>
              <a:p>
                <a:r>
                  <a:rPr lang="en-GB">
                    <a:noFill/>
                  </a:rPr>
                  <a:t> </a:t>
                </a:r>
              </a:p>
            </p:txBody>
          </p:sp>
        </mc:Fallback>
      </mc:AlternateContent>
      <p:pic>
        <p:nvPicPr>
          <p:cNvPr id="4" name="Picture 3">
            <a:extLst>
              <a:ext uri="{FF2B5EF4-FFF2-40B4-BE49-F238E27FC236}">
                <a16:creationId xmlns:a16="http://schemas.microsoft.com/office/drawing/2014/main" id="{136A87B8-E242-8FD4-62A8-E5D9721D92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72165" y="3992885"/>
            <a:ext cx="5287724" cy="2197115"/>
          </a:xfrm>
          <a:prstGeom prst="rect">
            <a:avLst/>
          </a:prstGeom>
        </p:spPr>
      </p:pic>
      <p:sp>
        <p:nvSpPr>
          <p:cNvPr id="8" name="Rectangle 7">
            <a:extLst>
              <a:ext uri="{FF2B5EF4-FFF2-40B4-BE49-F238E27FC236}">
                <a16:creationId xmlns:a16="http://schemas.microsoft.com/office/drawing/2014/main" id="{E3853A58-9A76-942C-CEAD-F80A295BEE79}"/>
              </a:ext>
            </a:extLst>
          </p:cNvPr>
          <p:cNvSpPr/>
          <p:nvPr/>
        </p:nvSpPr>
        <p:spPr>
          <a:xfrm>
            <a:off x="6706750" y="6233543"/>
            <a:ext cx="5287724" cy="461665"/>
          </a:xfrm>
          <a:prstGeom prst="rect">
            <a:avLst/>
          </a:prstGeom>
        </p:spPr>
        <p:txBody>
          <a:bodyPr wrap="square">
            <a:spAutoFit/>
          </a:bodyPr>
          <a:lstStyle/>
          <a:p>
            <a:pPr lvl="0">
              <a:spcBef>
                <a:spcPts val="3600"/>
              </a:spcBef>
            </a:pPr>
            <a:r>
              <a:rPr lang="en-GB" sz="1200" noProof="0" dirty="0">
                <a:solidFill>
                  <a:srgbClr val="E40000"/>
                </a:solidFill>
                <a:latin typeface="Helvetica Light" charset="0"/>
                <a:ea typeface="Helvetica Light" charset="0"/>
                <a:cs typeface="Helvetica Light" charset="0"/>
              </a:rPr>
              <a:t>Multiple scattering (diffusion) of light passing through a wetter and wetter windscreen (left to right)</a:t>
            </a:r>
          </a:p>
        </p:txBody>
      </p:sp>
    </p:spTree>
    <p:extLst>
      <p:ext uri="{BB962C8B-B14F-4D97-AF65-F5344CB8AC3E}">
        <p14:creationId xmlns:p14="http://schemas.microsoft.com/office/powerpoint/2010/main" val="15507573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32ED7-CF7D-F7EC-C3FD-34644206105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46BDD4-925E-665C-591C-4943DB27B1B2}"/>
              </a:ext>
            </a:extLst>
          </p:cNvPr>
          <p:cNvSpPr>
            <a:spLocks noGrp="1"/>
          </p:cNvSpPr>
          <p:nvPr>
            <p:ph type="sldNum" sz="quarter" idx="4"/>
          </p:nvPr>
        </p:nvSpPr>
        <p:spPr/>
        <p:txBody>
          <a:bodyPr/>
          <a:lstStyle/>
          <a:p>
            <a:pPr>
              <a:defRPr/>
            </a:pPr>
            <a:fld id="{611C2F03-9E95-40C9-A99F-3C4F7EE8CF2A}" type="slidenum">
              <a:rPr lang="en-GB" noProof="0" smtClean="0"/>
              <a:pPr>
                <a:defRPr/>
              </a:pPr>
              <a:t>59</a:t>
            </a:fld>
            <a:endParaRPr lang="en-GB" noProof="0" dirty="0"/>
          </a:p>
        </p:txBody>
      </p:sp>
      <p:sp>
        <p:nvSpPr>
          <p:cNvPr id="11" name="TextBox 10">
            <a:extLst>
              <a:ext uri="{FF2B5EF4-FFF2-40B4-BE49-F238E27FC236}">
                <a16:creationId xmlns:a16="http://schemas.microsoft.com/office/drawing/2014/main" id="{AEC3C932-51EC-16F6-8FBB-B743C4773E64}"/>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Lorentz boost and jet substructure</a:t>
            </a:r>
            <a:endParaRPr lang="en-GB" sz="2800" noProof="0" dirty="0">
              <a:solidFill>
                <a:srgbClr val="0D7FBF"/>
              </a:solidFill>
              <a:latin typeface="Helvetica Light" pitchFamily="2" charset="0"/>
              <a:ea typeface="Trebuchet MS" pitchFamily="-84" charset="0"/>
              <a:cs typeface="Helvetica Light"/>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ACB3064-1D6D-FDD4-B763-D4B6BA43C598}"/>
                  </a:ext>
                </a:extLst>
              </p:cNvPr>
              <p:cNvSpPr txBox="1"/>
              <p:nvPr/>
            </p:nvSpPr>
            <p:spPr>
              <a:xfrm>
                <a:off x="9799522" y="245619"/>
                <a:ext cx="2487086" cy="500650"/>
              </a:xfrm>
              <a:prstGeom prst="rect">
                <a:avLst/>
              </a:prstGeom>
              <a:noFill/>
            </p:spPr>
            <p:txBody>
              <a:bodyPr wrap="square" rtlCol="0">
                <a:spAutoFit/>
              </a:bodyPr>
              <a:lstStyle/>
              <a:p>
                <a:pPr>
                  <a:spcBef>
                    <a:spcPts val="3000"/>
                  </a:spcBef>
                </a:pPr>
                <a:r>
                  <a:rPr lang="en-GB" sz="12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Opening angle </a:t>
                </a:r>
                <a14:m>
                  <m:oMath xmlns:m="http://schemas.openxmlformats.org/officeDocument/2006/math">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𝜃</m:t>
                    </m:r>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 ~ </m:t>
                    </m:r>
                    <m:sSup>
                      <m:sSupPr>
                        <m:ctrlP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ctrlPr>
                      </m:sSupPr>
                      <m:e>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2</m:t>
                        </m:r>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𝛾</m:t>
                        </m:r>
                      </m:e>
                      <m:sup>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−1</m:t>
                        </m:r>
                      </m:sup>
                    </m:sSup>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=2</m:t>
                    </m:r>
                    <m:f>
                      <m:fPr>
                        <m:type m:val="lin"/>
                        <m:ctrlP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ctrlPr>
                      </m:fPr>
                      <m:num>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𝑚</m:t>
                        </m:r>
                      </m:num>
                      <m:den>
                        <m:sSub>
                          <m:sSubPr>
                            <m:ctrlP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ctrlPr>
                          </m:sSubPr>
                          <m:e>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𝑝</m:t>
                            </m:r>
                          </m:e>
                          <m:sub>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𝑇</m:t>
                            </m:r>
                          </m:sub>
                        </m:sSub>
                      </m:den>
                    </m:f>
                  </m:oMath>
                </a14:m>
                <a:r>
                  <a:rPr lang="en-GB" sz="1200" noProof="0" dirty="0">
                    <a:solidFill>
                      <a:schemeClr val="tx1">
                        <a:lumMod val="75000"/>
                        <a:lumOff val="25000"/>
                      </a:schemeClr>
                    </a:solidFill>
                    <a:latin typeface="Helvetica" pitchFamily="2" charset="0"/>
                    <a:ea typeface="Helvetica Light" charset="0"/>
                    <a:cs typeface="Helvetica Light" charset="0"/>
                    <a:sym typeface="Wingdings" pitchFamily="2" charset="2"/>
                  </a:rPr>
                  <a:t>, </a:t>
                </a:r>
                <a14:m>
                  <m:oMath xmlns:m="http://schemas.openxmlformats.org/officeDocument/2006/math">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m:t>
                    </m:r>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𝑅</m:t>
                    </m:r>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m:t>
                    </m:r>
                    <m:rad>
                      <m:radPr>
                        <m:degHide m:val="on"/>
                        <m:ctrlP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ctrlPr>
                      </m:radPr>
                      <m:deg/>
                      <m:e>
                        <m:sSup>
                          <m:sSupPr>
                            <m:ctrlP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ctrlPr>
                          </m:sSupPr>
                          <m:e>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m:t>
                            </m:r>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𝜂</m:t>
                            </m:r>
                          </m:e>
                          <m:sup>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2</m:t>
                            </m:r>
                          </m:sup>
                        </m:sSup>
                        <m:r>
                          <a:rPr lang="en-GB" sz="1200" b="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m:t>
                        </m:r>
                        <m:sSup>
                          <m:sSupPr>
                            <m:ctrlP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ctrlPr>
                          </m:sSupPr>
                          <m:e>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m:t>
                            </m:r>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𝜙</m:t>
                            </m:r>
                          </m:e>
                          <m:sup>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2</m:t>
                            </m:r>
                          </m:sup>
                        </m:sSup>
                      </m:e>
                    </m:rad>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m:t>
                    </m:r>
                    <m:r>
                      <a:rPr lang="en-GB" sz="1200" i="1" noProof="0"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𝜃</m:t>
                    </m:r>
                  </m:oMath>
                </a14:m>
                <a:endParaRPr lang="en-GB" sz="1200" noProof="0" dirty="0">
                  <a:solidFill>
                    <a:schemeClr val="tx1">
                      <a:lumMod val="75000"/>
                      <a:lumOff val="25000"/>
                    </a:schemeClr>
                  </a:solidFill>
                  <a:latin typeface="Helvetica" pitchFamily="2" charset="0"/>
                  <a:ea typeface="Helvetica Light" charset="0"/>
                  <a:cs typeface="Helvetica Light" charset="0"/>
                  <a:sym typeface="Wingdings" pitchFamily="2" charset="2"/>
                </a:endParaRPr>
              </a:p>
            </p:txBody>
          </p:sp>
        </mc:Choice>
        <mc:Fallback xmlns="">
          <p:sp>
            <p:nvSpPr>
              <p:cNvPr id="7" name="TextBox 6">
                <a:extLst>
                  <a:ext uri="{FF2B5EF4-FFF2-40B4-BE49-F238E27FC236}">
                    <a16:creationId xmlns:a16="http://schemas.microsoft.com/office/drawing/2014/main" id="{9ACB3064-1D6D-FDD4-B763-D4B6BA43C598}"/>
                  </a:ext>
                </a:extLst>
              </p:cNvPr>
              <p:cNvSpPr txBox="1">
                <a:spLocks noRot="1" noChangeAspect="1" noMove="1" noResize="1" noEditPoints="1" noAdjustHandles="1" noChangeArrowheads="1" noChangeShapeType="1" noTextEdit="1"/>
              </p:cNvSpPr>
              <p:nvPr/>
            </p:nvSpPr>
            <p:spPr>
              <a:xfrm>
                <a:off x="9799522" y="245619"/>
                <a:ext cx="2487086" cy="500650"/>
              </a:xfrm>
              <a:prstGeom prst="rect">
                <a:avLst/>
              </a:prstGeom>
              <a:blipFill>
                <a:blip r:embed="rId2"/>
                <a:stretch>
                  <a:fillRect t="-10000" b="-85000"/>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id="{FF5AB27E-F856-7B42-8642-2453EFC3C381}"/>
              </a:ext>
            </a:extLst>
          </p:cNvPr>
          <p:cNvSpPr txBox="1"/>
          <p:nvPr/>
        </p:nvSpPr>
        <p:spPr>
          <a:xfrm>
            <a:off x="623283" y="1108786"/>
            <a:ext cx="8391727" cy="584775"/>
          </a:xfrm>
          <a:prstGeom prst="rect">
            <a:avLst/>
          </a:prstGeom>
          <a:noFill/>
        </p:spPr>
        <p:txBody>
          <a:bodyPr wrap="square" rtlCol="0">
            <a:spAutoFit/>
          </a:bodyPr>
          <a:lstStyle/>
          <a:p>
            <a:pPr>
              <a:spcBef>
                <a:spcPts val="3000"/>
              </a:spcBef>
            </a:pPr>
            <a:r>
              <a:rPr lang="en-GB" sz="1600" b="1" noProof="0" dirty="0">
                <a:solidFill>
                  <a:prstClr val="black"/>
                </a:solidFill>
                <a:latin typeface="Helvetica" pitchFamily="2" charset="0"/>
                <a:ea typeface="Helvetica Light" charset="0"/>
                <a:cs typeface="Helvetica Light" charset="0"/>
                <a:sym typeface="Wingdings" pitchFamily="2" charset="2"/>
              </a:rPr>
              <a:t>At p</a:t>
            </a:r>
            <a:r>
              <a:rPr lang="en-GB" sz="1600" b="1" baseline="-25000" noProof="0" dirty="0">
                <a:solidFill>
                  <a:prstClr val="black"/>
                </a:solidFill>
                <a:latin typeface="Helvetica" pitchFamily="2" charset="0"/>
                <a:ea typeface="Helvetica Light" charset="0"/>
                <a:cs typeface="Helvetica Light" charset="0"/>
                <a:sym typeface="Wingdings" pitchFamily="2" charset="2"/>
              </a:rPr>
              <a:t>T</a:t>
            </a:r>
            <a:r>
              <a:rPr lang="en-GB" sz="1600" b="1" noProof="0" dirty="0">
                <a:solidFill>
                  <a:prstClr val="black"/>
                </a:solidFill>
                <a:latin typeface="Helvetica" pitchFamily="2" charset="0"/>
                <a:ea typeface="Helvetica Light" charset="0"/>
                <a:cs typeface="Helvetica Light" charset="0"/>
                <a:sym typeface="Wingdings" pitchFamily="2" charset="2"/>
              </a:rPr>
              <a:t> ≫ m, the hadronic decay products of W, Z, H and top become collimated and may merge into one reconstructed jet</a:t>
            </a:r>
          </a:p>
        </p:txBody>
      </p:sp>
      <p:sp>
        <p:nvSpPr>
          <p:cNvPr id="13" name="opening-angle-box">
            <a:extLst>
              <a:ext uri="{FF2B5EF4-FFF2-40B4-BE49-F238E27FC236}">
                <a16:creationId xmlns:a16="http://schemas.microsoft.com/office/drawing/2014/main" id="{FBCEB000-6CB6-CAAE-F5C6-F9D1763DE320}"/>
              </a:ext>
            </a:extLst>
          </p:cNvPr>
          <p:cNvSpPr>
            <a:spLocks noGrp="1"/>
          </p:cNvSpPr>
          <p:nvPr/>
        </p:nvSpPr>
        <p:spPr>
          <a:xfrm>
            <a:off x="9539296" y="1176338"/>
            <a:ext cx="2381250" cy="609600"/>
          </a:xfrm>
          <a:prstGeom prst="roundRect">
            <a:avLst>
              <a:gd name="adj" fmla="val 14063"/>
            </a:avLst>
          </a:prstGeom>
          <a:solidFill>
            <a:srgbClr val="EAF5FB"/>
          </a:solidFill>
          <a:ln w="9525">
            <a:solidFill>
              <a:srgbClr val="75B9DD"/>
            </a:solidFill>
            <a:prstDash val="solid"/>
          </a:ln>
        </p:spPr>
        <p:txBody>
          <a:bodyPr/>
          <a:lstStyle/>
          <a:p>
            <a:endParaRPr lang="en-GB" noProof="0" dirty="0"/>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A168112-0632-E116-B0B1-AC4D0379E2F6}"/>
                  </a:ext>
                </a:extLst>
              </p:cNvPr>
              <p:cNvSpPr txBox="1"/>
              <p:nvPr/>
            </p:nvSpPr>
            <p:spPr>
              <a:xfrm>
                <a:off x="9729621" y="1289878"/>
                <a:ext cx="2010333" cy="400110"/>
              </a:xfrm>
              <a:prstGeom prst="rect">
                <a:avLst/>
              </a:prstGeom>
              <a:noFill/>
            </p:spPr>
            <p:txBody>
              <a:bodyPr wrap="square">
                <a:spAutoFit/>
              </a:bodyPr>
              <a:lstStyle/>
              <a:p>
                <a:pPr/>
                <a14:m>
                  <m:oMathPara xmlns:m="http://schemas.openxmlformats.org/officeDocument/2006/math">
                    <m:oMath>
                      <m:r>
                        <a:rPr lang="en-GB" sz="2000" b="1" i="1" noProof="0" smtClean="0">
                          <a:solidFill>
                            <a:srgbClr val="0070C0"/>
                          </a:solidFill>
                          <a:latin typeface="Cambria Math" panose="02040503050406030204" pitchFamily="18" charset="0"/>
                          <a:ea typeface="Cambria Math" panose="02040503050406030204" pitchFamily="18" charset="0"/>
                          <a:cs typeface="Helvetica Light" charset="0"/>
                          <a:sym typeface="Wingdings" pitchFamily="2" charset="2"/>
                        </a:rPr>
                        <m:t>∆</m:t>
                      </m:r>
                      <m:r>
                        <a:rPr lang="en-GB" sz="2000" b="1" i="1" noProof="0" smtClean="0">
                          <a:solidFill>
                            <a:srgbClr val="0070C0"/>
                          </a:solidFill>
                          <a:latin typeface="Cambria Math" panose="02040503050406030204" pitchFamily="18" charset="0"/>
                          <a:ea typeface="Cambria Math" panose="02040503050406030204" pitchFamily="18" charset="0"/>
                          <a:cs typeface="Helvetica Light" charset="0"/>
                          <a:sym typeface="Wingdings" pitchFamily="2" charset="2"/>
                        </a:rPr>
                        <m:t>𝑹</m:t>
                      </m:r>
                      <m:r>
                        <a:rPr lang="en-GB" sz="2000" b="1" i="1" noProof="0" smtClean="0">
                          <a:solidFill>
                            <a:srgbClr val="0070C0"/>
                          </a:solidFill>
                          <a:latin typeface="Cambria Math" panose="02040503050406030204" pitchFamily="18" charset="0"/>
                          <a:ea typeface="Cambria Math" panose="02040503050406030204" pitchFamily="18" charset="0"/>
                          <a:cs typeface="Helvetica Light" charset="0"/>
                          <a:sym typeface="Wingdings" pitchFamily="2" charset="2"/>
                        </a:rPr>
                        <m:t>≈</m:t>
                      </m:r>
                      <m:f>
                        <m:fPr>
                          <m:type m:val="lin"/>
                          <m:ctrlPr>
                            <a:rPr lang="en-GB" sz="2000" b="1" i="1" noProof="0" smtClean="0">
                              <a:solidFill>
                                <a:srgbClr val="0070C0"/>
                              </a:solidFill>
                              <a:latin typeface="Cambria Math" panose="02040503050406030204" pitchFamily="18" charset="0"/>
                              <a:ea typeface="Cambria Math" panose="02040503050406030204" pitchFamily="18" charset="0"/>
                              <a:sym typeface="Wingdings" pitchFamily="2" charset="2"/>
                            </a:rPr>
                          </m:ctrlPr>
                        </m:fPr>
                        <m:num>
                          <m:r>
                            <a:rPr lang="en-GB" sz="2000" b="1" i="1" noProof="0" smtClean="0">
                              <a:solidFill>
                                <a:srgbClr val="0070C0"/>
                              </a:solidFill>
                              <a:latin typeface="Cambria Math" panose="02040503050406030204" pitchFamily="18" charset="0"/>
                              <a:ea typeface="Cambria Math" panose="02040503050406030204" pitchFamily="18" charset="0"/>
                              <a:sym typeface="Wingdings" pitchFamily="2" charset="2"/>
                            </a:rPr>
                            <m:t>𝟐</m:t>
                          </m:r>
                          <m:r>
                            <a:rPr lang="en-GB" sz="2000" b="1" i="1" noProof="0" smtClean="0">
                              <a:solidFill>
                                <a:srgbClr val="0070C0"/>
                              </a:solidFill>
                              <a:latin typeface="Cambria Math" panose="02040503050406030204" pitchFamily="18" charset="0"/>
                              <a:ea typeface="Cambria Math" panose="02040503050406030204" pitchFamily="18" charset="0"/>
                              <a:sym typeface="Wingdings" pitchFamily="2" charset="2"/>
                            </a:rPr>
                            <m:t>𝒎</m:t>
                          </m:r>
                        </m:num>
                        <m:den>
                          <m:sSub>
                            <m:sSubPr>
                              <m:ctrlPr>
                                <a:rPr lang="en-GB" sz="2000" b="1" i="1" noProof="0" smtClean="0">
                                  <a:solidFill>
                                    <a:srgbClr val="0070C0"/>
                                  </a:solidFill>
                                  <a:latin typeface="Cambria Math" panose="02040503050406030204" pitchFamily="18" charset="0"/>
                                  <a:ea typeface="Cambria Math" panose="02040503050406030204" pitchFamily="18" charset="0"/>
                                  <a:sym typeface="Wingdings" pitchFamily="2" charset="2"/>
                                </a:rPr>
                              </m:ctrlPr>
                            </m:sSubPr>
                            <m:e>
                              <m:r>
                                <a:rPr lang="en-GB" sz="2000" b="1" i="1" noProof="0" smtClean="0">
                                  <a:solidFill>
                                    <a:srgbClr val="0070C0"/>
                                  </a:solidFill>
                                  <a:latin typeface="Cambria Math" panose="02040503050406030204" pitchFamily="18" charset="0"/>
                                  <a:ea typeface="Cambria Math" panose="02040503050406030204" pitchFamily="18" charset="0"/>
                                  <a:sym typeface="Wingdings" pitchFamily="2" charset="2"/>
                                </a:rPr>
                                <m:t>𝒑</m:t>
                              </m:r>
                            </m:e>
                            <m:sub>
                              <m:r>
                                <a:rPr lang="en-GB" sz="2000" b="1" i="1" noProof="0" smtClean="0">
                                  <a:solidFill>
                                    <a:srgbClr val="0070C0"/>
                                  </a:solidFill>
                                  <a:latin typeface="Cambria Math" panose="02040503050406030204" pitchFamily="18" charset="0"/>
                                  <a:ea typeface="Cambria Math" panose="02040503050406030204" pitchFamily="18" charset="0"/>
                                  <a:sym typeface="Wingdings" pitchFamily="2" charset="2"/>
                                </a:rPr>
                                <m:t>𝑻</m:t>
                              </m:r>
                            </m:sub>
                          </m:sSub>
                        </m:den>
                      </m:f>
                    </m:oMath>
                  </m:oMathPara>
                </a14:m>
                <a:endParaRPr lang="en-GB" sz="2400" noProof="0" dirty="0">
                  <a:solidFill>
                    <a:srgbClr val="0070C0"/>
                  </a:solidFill>
                </a:endParaRPr>
              </a:p>
            </p:txBody>
          </p:sp>
        </mc:Choice>
        <mc:Fallback xmlns="">
          <p:sp>
            <p:nvSpPr>
              <p:cNvPr id="16" name="TextBox 15">
                <a:extLst>
                  <a:ext uri="{FF2B5EF4-FFF2-40B4-BE49-F238E27FC236}">
                    <a16:creationId xmlns:a16="http://schemas.microsoft.com/office/drawing/2014/main" id="{DA168112-0632-E116-B0B1-AC4D0379E2F6}"/>
                  </a:ext>
                </a:extLst>
              </p:cNvPr>
              <p:cNvSpPr txBox="1">
                <a:spLocks noRot="1" noChangeAspect="1" noMove="1" noResize="1" noEditPoints="1" noAdjustHandles="1" noChangeArrowheads="1" noChangeShapeType="1" noTextEdit="1"/>
              </p:cNvSpPr>
              <p:nvPr/>
            </p:nvSpPr>
            <p:spPr>
              <a:xfrm>
                <a:off x="9729621" y="1289878"/>
                <a:ext cx="2010333" cy="400110"/>
              </a:xfrm>
              <a:prstGeom prst="rect">
                <a:avLst/>
              </a:prstGeom>
              <a:blipFill>
                <a:blip r:embed="rId3"/>
                <a:stretch>
                  <a:fillRect t="-115625" b="-181250"/>
                </a:stretch>
              </a:blipFill>
            </p:spPr>
            <p:txBody>
              <a:bodyPr/>
              <a:lstStyle/>
              <a:p>
                <a:r>
                  <a:rPr lang="en-GB">
                    <a:noFill/>
                  </a:rPr>
                  <a:t> </a:t>
                </a:r>
              </a:p>
            </p:txBody>
          </p:sp>
        </mc:Fallback>
      </mc:AlternateContent>
      <p:sp>
        <p:nvSpPr>
          <p:cNvPr id="19" name="Rectangle 18">
            <a:extLst>
              <a:ext uri="{FF2B5EF4-FFF2-40B4-BE49-F238E27FC236}">
                <a16:creationId xmlns:a16="http://schemas.microsoft.com/office/drawing/2014/main" id="{326A180B-3FCA-725E-CDB0-4477FD9023F8}"/>
              </a:ext>
            </a:extLst>
          </p:cNvPr>
          <p:cNvSpPr>
            <a:spLocks noGrp="1"/>
          </p:cNvSpPr>
          <p:nvPr/>
        </p:nvSpPr>
        <p:spPr>
          <a:xfrm>
            <a:off x="9567872" y="1856617"/>
            <a:ext cx="2327515" cy="203487"/>
          </a:xfrm>
          <a:prstGeom prst="rect">
            <a:avLst/>
          </a:prstGeom>
          <a:noFill/>
          <a:ln w="0">
            <a:noFill/>
            <a:prstDash val="solid"/>
          </a:ln>
        </p:spPr>
        <p:txBody>
          <a:bodyPr lIns="0" tIns="0" rIns="0" bIns="0" anchor="t">
            <a:noAutofit/>
          </a:bodyPr>
          <a:lstStyle/>
          <a:p>
            <a:pPr algn="ctr">
              <a:lnSpc>
                <a:spcPct val="100000"/>
              </a:lnSpc>
              <a:buNone/>
              <a:defRPr sz="825" b="0" i="0">
                <a:solidFill>
                  <a:srgbClr val="50555B"/>
                </a:solidFill>
                <a:latin typeface="Arial"/>
                <a:ea typeface="Arial"/>
                <a:cs typeface="Arial"/>
              </a:defRPr>
            </a:pPr>
            <a:r>
              <a:rPr lang="en-GB" sz="1100" noProof="0" dirty="0">
                <a:solidFill>
                  <a:srgbClr val="50555B"/>
                </a:solidFill>
                <a:latin typeface="Helvetica Light" panose="020B0403020202020204" pitchFamily="34" charset="0"/>
                <a:ea typeface="Arial"/>
                <a:cs typeface="Arial"/>
              </a:rPr>
              <a:t>Two-body, symmetric decay; p</a:t>
            </a:r>
            <a:r>
              <a:rPr lang="en-GB" sz="1100" baseline="-25000" noProof="0" dirty="0">
                <a:solidFill>
                  <a:srgbClr val="50555B"/>
                </a:solidFill>
                <a:latin typeface="Helvetica Light" panose="020B0403020202020204" pitchFamily="34" charset="0"/>
                <a:ea typeface="Arial"/>
                <a:cs typeface="Arial"/>
              </a:rPr>
              <a:t>T</a:t>
            </a:r>
            <a:r>
              <a:rPr lang="en-GB" sz="1100" noProof="0" dirty="0">
                <a:solidFill>
                  <a:srgbClr val="50555B"/>
                </a:solidFill>
                <a:latin typeface="Helvetica Light" panose="020B0403020202020204" pitchFamily="34" charset="0"/>
                <a:ea typeface="Arial"/>
                <a:cs typeface="Arial"/>
              </a:rPr>
              <a:t> ≫ m</a:t>
            </a:r>
          </a:p>
        </p:txBody>
      </p:sp>
      <p:pic>
        <p:nvPicPr>
          <p:cNvPr id="3" name="Picture 2">
            <a:extLst>
              <a:ext uri="{FF2B5EF4-FFF2-40B4-BE49-F238E27FC236}">
                <a16:creationId xmlns:a16="http://schemas.microsoft.com/office/drawing/2014/main" id="{791D5B89-D0AC-B6DB-8C8A-B9C788547B9D}"/>
              </a:ext>
            </a:extLst>
          </p:cNvPr>
          <p:cNvPicPr>
            <a:picLocks noChangeAspect="1"/>
          </p:cNvPicPr>
          <p:nvPr/>
        </p:nvPicPr>
        <p:blipFill>
          <a:blip r:embed="rId4"/>
          <a:stretch>
            <a:fillRect/>
          </a:stretch>
        </p:blipFill>
        <p:spPr>
          <a:xfrm>
            <a:off x="353765" y="1856617"/>
            <a:ext cx="6163703" cy="4622777"/>
          </a:xfrm>
          <a:prstGeom prst="rect">
            <a:avLst/>
          </a:prstGeom>
        </p:spPr>
      </p:pic>
      <p:sp>
        <p:nvSpPr>
          <p:cNvPr id="4" name="TextBox 3">
            <a:extLst>
              <a:ext uri="{FF2B5EF4-FFF2-40B4-BE49-F238E27FC236}">
                <a16:creationId xmlns:a16="http://schemas.microsoft.com/office/drawing/2014/main" id="{4AEC67AE-6A54-41D3-DEE6-AFFA73C19C4E}"/>
              </a:ext>
            </a:extLst>
          </p:cNvPr>
          <p:cNvSpPr txBox="1"/>
          <p:nvPr/>
        </p:nvSpPr>
        <p:spPr>
          <a:xfrm>
            <a:off x="3973183" y="1946791"/>
            <a:ext cx="2351717" cy="230832"/>
          </a:xfrm>
          <a:prstGeom prst="rect">
            <a:avLst/>
          </a:prstGeom>
          <a:noFill/>
        </p:spPr>
        <p:txBody>
          <a:bodyPr wrap="square">
            <a:spAutoFit/>
          </a:bodyPr>
          <a:lstStyle/>
          <a:p>
            <a:pPr algn="r"/>
            <a:r>
              <a:rPr lang="en-GB" sz="900" noProof="0" dirty="0">
                <a:solidFill>
                  <a:srgbClr val="4571D0"/>
                </a:solidFill>
                <a:effectLst/>
                <a:latin typeface="Helvetica Light" panose="020B0403020202020204" pitchFamily="34" charset="0"/>
                <a:hlinkClick r:id="rId5"/>
              </a:rPr>
              <a:t>arXiv:2407.20127</a:t>
            </a:r>
            <a:endParaRPr lang="en-GB" sz="900" noProof="0" dirty="0">
              <a:latin typeface="Helvetica Light" panose="020B0403020202020204" pitchFamily="34" charset="0"/>
            </a:endParaRPr>
          </a:p>
        </p:txBody>
      </p:sp>
      <p:sp>
        <p:nvSpPr>
          <p:cNvPr id="6" name="TextBox 5">
            <a:extLst>
              <a:ext uri="{FF2B5EF4-FFF2-40B4-BE49-F238E27FC236}">
                <a16:creationId xmlns:a16="http://schemas.microsoft.com/office/drawing/2014/main" id="{36265F45-127B-7889-9D07-BD5C765BA17C}"/>
              </a:ext>
            </a:extLst>
          </p:cNvPr>
          <p:cNvSpPr txBox="1"/>
          <p:nvPr/>
        </p:nvSpPr>
        <p:spPr>
          <a:xfrm>
            <a:off x="6324900" y="4906704"/>
            <a:ext cx="5118729" cy="861774"/>
          </a:xfrm>
          <a:prstGeom prst="rect">
            <a:avLst/>
          </a:prstGeom>
          <a:solidFill>
            <a:schemeClr val="bg1"/>
          </a:solidFill>
        </p:spPr>
        <p:txBody>
          <a:bodyPr wrap="square" rtlCol="0">
            <a:spAutoFit/>
          </a:bodyPr>
          <a:lstStyle/>
          <a:p>
            <a:pPr>
              <a:spcBef>
                <a:spcPts val="3000"/>
              </a:spcBef>
            </a:pPr>
            <a:r>
              <a:rPr lang="en-GB" sz="1000" noProof="0" dirty="0" err="1">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ParticleNet</a:t>
            </a:r>
            <a:r>
              <a:rPr lang="en-GB" sz="10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constituent based GNN, EFN: Energy-Flow Network, </a:t>
            </a:r>
            <a:r>
              <a:rPr lang="en-GB" sz="1000" noProof="0" dirty="0" err="1">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DeepSet</a:t>
            </a:r>
            <a:r>
              <a:rPr lang="en-GB" sz="10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structure, lower weights for low-p</a:t>
            </a:r>
            <a:r>
              <a:rPr lang="en-GB" sz="1000" baseline="-250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T</a:t>
            </a:r>
            <a:r>
              <a:rPr lang="en-GB" sz="10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constituents, PFN: Particle Flow Network, as EFN, but without       p</a:t>
            </a:r>
            <a:r>
              <a:rPr lang="en-GB" sz="1000" baseline="-250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T</a:t>
            </a:r>
            <a:r>
              <a:rPr lang="en-GB" sz="10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weights, ResNet50: imaging CNN, DNN: densely connected NN with zero padding for variable structure, </a:t>
            </a:r>
            <a:r>
              <a:rPr lang="en-GB" sz="1000" noProof="0" dirty="0" err="1">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hlDNN</a:t>
            </a:r>
            <a:r>
              <a:rPr lang="en-GB" sz="10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as DNN but with     15 high-level variables (</a:t>
            </a:r>
            <a:r>
              <a:rPr lang="en-GB" sz="1000" noProof="0" dirty="0" err="1">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subjettiness</a:t>
            </a:r>
            <a:r>
              <a:rPr lang="en-GB" sz="1000" noProof="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splitting scales, thrust, etc)</a:t>
            </a:r>
          </a:p>
        </p:txBody>
      </p:sp>
      <p:sp>
        <p:nvSpPr>
          <p:cNvPr id="12" name="TextBox 11">
            <a:extLst>
              <a:ext uri="{FF2B5EF4-FFF2-40B4-BE49-F238E27FC236}">
                <a16:creationId xmlns:a16="http://schemas.microsoft.com/office/drawing/2014/main" id="{F29A9FE1-D22A-B967-FC53-04D18143FD53}"/>
              </a:ext>
            </a:extLst>
          </p:cNvPr>
          <p:cNvSpPr txBox="1"/>
          <p:nvPr/>
        </p:nvSpPr>
        <p:spPr>
          <a:xfrm>
            <a:off x="6337546" y="3260778"/>
            <a:ext cx="5583000" cy="1031051"/>
          </a:xfrm>
          <a:prstGeom prst="rect">
            <a:avLst/>
          </a:prstGeom>
          <a:solidFill>
            <a:schemeClr val="bg1"/>
          </a:solidFill>
        </p:spPr>
        <p:txBody>
          <a:bodyPr wrap="square" rtlCol="0">
            <a:spAutoFit/>
          </a:bodyPr>
          <a:lstStyle/>
          <a:p>
            <a:pPr marL="0">
              <a:spcBef>
                <a:spcPts val="3000"/>
              </a:spcBef>
            </a:pPr>
            <a:r>
              <a:rPr lang="en-GB" sz="1400" noProof="0" dirty="0">
                <a:solidFill>
                  <a:schemeClr val="tx1">
                    <a:lumMod val="75000"/>
                    <a:lumOff val="25000"/>
                  </a:schemeClr>
                </a:solidFill>
                <a:latin typeface="Helvetica" pitchFamily="2" charset="0"/>
                <a:ea typeface="Helvetica Light" charset="0"/>
                <a:cs typeface="Helvetica Light" charset="0"/>
                <a:sym typeface="Wingdings" pitchFamily="2" charset="2"/>
              </a:rPr>
              <a:t>Modelling uncertainty of constituent-based (except </a:t>
            </a:r>
            <a:r>
              <a:rPr lang="en-GB" sz="1400" noProof="0" dirty="0" err="1">
                <a:solidFill>
                  <a:schemeClr val="tx1">
                    <a:lumMod val="75000"/>
                    <a:lumOff val="25000"/>
                  </a:schemeClr>
                </a:solidFill>
                <a:latin typeface="Helvetica" pitchFamily="2" charset="0"/>
                <a:ea typeface="Helvetica Light" charset="0"/>
                <a:cs typeface="Helvetica Light" charset="0"/>
                <a:sym typeface="Wingdings" pitchFamily="2" charset="2"/>
              </a:rPr>
              <a:t>hlDNN</a:t>
            </a:r>
            <a:r>
              <a:rPr lang="en-GB" sz="1400" noProof="0" dirty="0">
                <a:solidFill>
                  <a:schemeClr val="tx1">
                    <a:lumMod val="75000"/>
                    <a:lumOff val="25000"/>
                  </a:schemeClr>
                </a:solidFill>
                <a:latin typeface="Helvetica" pitchFamily="2" charset="0"/>
                <a:ea typeface="Helvetica Light" charset="0"/>
                <a:cs typeface="Helvetica Light" charset="0"/>
                <a:sym typeface="Wingdings" pitchFamily="2" charset="2"/>
              </a:rPr>
              <a:t>) top taggers versus background rejection. Another prominent field of GNN applications in HEP</a:t>
            </a:r>
          </a:p>
          <a:p>
            <a:pPr marL="0">
              <a:spcBef>
                <a:spcPts val="600"/>
              </a:spcBef>
            </a:pPr>
            <a:r>
              <a:rPr lang="en-GB" sz="1400" noProof="0" dirty="0">
                <a:solidFill>
                  <a:schemeClr val="tx1">
                    <a:lumMod val="75000"/>
                    <a:lumOff val="25000"/>
                  </a:schemeClr>
                </a:solidFill>
                <a:latin typeface="Helvetica" pitchFamily="2" charset="0"/>
                <a:ea typeface="Helvetica Light" charset="0"/>
                <a:cs typeface="Helvetica Light" charset="0"/>
                <a:sym typeface="Wingdings" pitchFamily="2" charset="2"/>
              </a:rPr>
              <a:t>Detailed detector simulation is required to evaluate these taggers</a:t>
            </a:r>
          </a:p>
        </p:txBody>
      </p:sp>
      <p:sp>
        <p:nvSpPr>
          <p:cNvPr id="15" name="TextBox 14">
            <a:extLst>
              <a:ext uri="{FF2B5EF4-FFF2-40B4-BE49-F238E27FC236}">
                <a16:creationId xmlns:a16="http://schemas.microsoft.com/office/drawing/2014/main" id="{ECFC70C7-A1C4-49BC-D218-1FF195251090}"/>
              </a:ext>
            </a:extLst>
          </p:cNvPr>
          <p:cNvSpPr txBox="1"/>
          <p:nvPr/>
        </p:nvSpPr>
        <p:spPr>
          <a:xfrm>
            <a:off x="6337546" y="2936737"/>
            <a:ext cx="4249492" cy="307777"/>
          </a:xfrm>
          <a:prstGeom prst="rect">
            <a:avLst/>
          </a:prstGeom>
          <a:noFill/>
        </p:spPr>
        <p:txBody>
          <a:bodyPr wrap="square">
            <a:spAutoFit/>
          </a:bodyPr>
          <a:lstStyle/>
          <a:p>
            <a:r>
              <a:rPr lang="en-GB" sz="1400" b="1" noProof="0" dirty="0">
                <a:solidFill>
                  <a:schemeClr val="tx1">
                    <a:lumMod val="75000"/>
                    <a:lumOff val="25000"/>
                  </a:schemeClr>
                </a:solidFill>
                <a:latin typeface="Helvetica" pitchFamily="2" charset="0"/>
                <a:ea typeface="Helvetica Light" charset="0"/>
                <a:cs typeface="Helvetica Light" charset="0"/>
              </a:rPr>
              <a:t>Area of creative and powerful ML applications</a:t>
            </a:r>
            <a:endParaRPr lang="en-GB" noProof="0" dirty="0"/>
          </a:p>
        </p:txBody>
      </p:sp>
    </p:spTree>
    <p:extLst>
      <p:ext uri="{BB962C8B-B14F-4D97-AF65-F5344CB8AC3E}">
        <p14:creationId xmlns:p14="http://schemas.microsoft.com/office/powerpoint/2010/main" val="16755968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ED0265-DB1D-C5B4-9956-D9880536F196}"/>
              </a:ext>
            </a:extLst>
          </p:cNvPr>
          <p:cNvSpPr>
            <a:spLocks noGrp="1"/>
          </p:cNvSpPr>
          <p:nvPr>
            <p:ph type="sldNum" sz="quarter" idx="4"/>
          </p:nvPr>
        </p:nvSpPr>
        <p:spPr/>
        <p:txBody>
          <a:bodyPr/>
          <a:lstStyle/>
          <a:p>
            <a:pPr>
              <a:defRPr/>
            </a:pPr>
            <a:fld id="{611C2F03-9E95-40C9-A99F-3C4F7EE8CF2A}" type="slidenum">
              <a:rPr lang="en-GB" noProof="0" smtClean="0"/>
              <a:pPr>
                <a:defRPr/>
              </a:pPr>
              <a:t>60</a:t>
            </a:fld>
            <a:endParaRPr lang="en-GB" noProof="0" dirty="0"/>
          </a:p>
        </p:txBody>
      </p:sp>
      <p:sp>
        <p:nvSpPr>
          <p:cNvPr id="4" name="TextBox 3">
            <a:extLst>
              <a:ext uri="{FF2B5EF4-FFF2-40B4-BE49-F238E27FC236}">
                <a16:creationId xmlns:a16="http://schemas.microsoft.com/office/drawing/2014/main" id="{E2C18117-1653-78F8-1305-17DAA34DD5E2}"/>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Precision objects enable precision measurements — Jet</a:t>
            </a:r>
            <a:endParaRPr lang="en-GB" sz="2800" noProof="0" dirty="0">
              <a:solidFill>
                <a:srgbClr val="0D7FBF"/>
              </a:solidFill>
              <a:latin typeface="Helvetica Light" pitchFamily="2" charset="0"/>
              <a:ea typeface="Trebuchet MS" pitchFamily="-84" charset="0"/>
              <a:cs typeface="Helvetica Light"/>
            </a:endParaRPr>
          </a:p>
        </p:txBody>
      </p:sp>
      <p:sp>
        <p:nvSpPr>
          <p:cNvPr id="5" name="TextBox 4">
            <a:extLst>
              <a:ext uri="{FF2B5EF4-FFF2-40B4-BE49-F238E27FC236}">
                <a16:creationId xmlns:a16="http://schemas.microsoft.com/office/drawing/2014/main" id="{7162CFB1-5C0F-7375-7DBF-357734011882}"/>
              </a:ext>
            </a:extLst>
          </p:cNvPr>
          <p:cNvSpPr txBox="1"/>
          <p:nvPr/>
        </p:nvSpPr>
        <p:spPr>
          <a:xfrm>
            <a:off x="623284" y="2025891"/>
            <a:ext cx="2118406" cy="338554"/>
          </a:xfrm>
          <a:prstGeom prst="rect">
            <a:avLst/>
          </a:prstGeom>
          <a:noFill/>
        </p:spPr>
        <p:txBody>
          <a:bodyPr wrap="square" rtlCol="0">
            <a:spAutoFit/>
          </a:bodyPr>
          <a:lstStyle/>
          <a:p>
            <a:pPr marL="285750" indent="-285750">
              <a:spcBef>
                <a:spcPts val="3000"/>
              </a:spcBef>
              <a:buFont typeface="Arial" panose="020B0604020202020204" pitchFamily="34" charset="0"/>
              <a:buChar char="•"/>
            </a:pPr>
            <a:r>
              <a:rPr lang="en-GB" sz="1600" noProof="0" dirty="0">
                <a:solidFill>
                  <a:prstClr val="black"/>
                </a:solidFill>
                <a:latin typeface="Helvetica" pitchFamily="2" charset="0"/>
                <a:ea typeface="Helvetica Light" charset="0"/>
                <a:cs typeface="Helvetica Light" charset="0"/>
                <a:sym typeface="Wingdings" pitchFamily="2" charset="2"/>
              </a:rPr>
              <a:t>Leading order:</a:t>
            </a:r>
          </a:p>
        </p:txBody>
      </p:sp>
      <p:grpSp>
        <p:nvGrpSpPr>
          <p:cNvPr id="29" name="Group 28">
            <a:extLst>
              <a:ext uri="{FF2B5EF4-FFF2-40B4-BE49-F238E27FC236}">
                <a16:creationId xmlns:a16="http://schemas.microsoft.com/office/drawing/2014/main" id="{76E65272-854C-FE1E-953E-86EDAECCDE85}"/>
              </a:ext>
            </a:extLst>
          </p:cNvPr>
          <p:cNvGrpSpPr/>
          <p:nvPr/>
        </p:nvGrpSpPr>
        <p:grpSpPr>
          <a:xfrm>
            <a:off x="3519071" y="1817769"/>
            <a:ext cx="1422399" cy="875787"/>
            <a:chOff x="3048001" y="1194313"/>
            <a:chExt cx="1422399" cy="875787"/>
          </a:xfrm>
        </p:grpSpPr>
        <p:grpSp>
          <p:nvGrpSpPr>
            <p:cNvPr id="16" name="Group 126">
              <a:extLst>
                <a:ext uri="{FF2B5EF4-FFF2-40B4-BE49-F238E27FC236}">
                  <a16:creationId xmlns:a16="http://schemas.microsoft.com/office/drawing/2014/main" id="{3BC4E02D-DB8B-787F-9B49-348D31C6EE94}"/>
                </a:ext>
              </a:extLst>
            </p:cNvPr>
            <p:cNvGrpSpPr>
              <a:grpSpLocks noChangeAspect="1"/>
            </p:cNvGrpSpPr>
            <p:nvPr/>
          </p:nvGrpSpPr>
          <p:grpSpPr bwMode="auto">
            <a:xfrm>
              <a:off x="3048001" y="1540115"/>
              <a:ext cx="735646" cy="98185"/>
              <a:chOff x="804" y="3206"/>
              <a:chExt cx="2344" cy="314"/>
            </a:xfrm>
          </p:grpSpPr>
          <p:sp>
            <p:nvSpPr>
              <p:cNvPr id="17" name="Freeform 127">
                <a:extLst>
                  <a:ext uri="{FF2B5EF4-FFF2-40B4-BE49-F238E27FC236}">
                    <a16:creationId xmlns:a16="http://schemas.microsoft.com/office/drawing/2014/main" id="{C5ADDD90-83AD-C96C-8709-0EFBFD68A467}"/>
                  </a:ext>
                </a:extLst>
              </p:cNvPr>
              <p:cNvSpPr>
                <a:spLocks noChangeAspect="1"/>
              </p:cNvSpPr>
              <p:nvPr/>
            </p:nvSpPr>
            <p:spPr bwMode="auto">
              <a:xfrm>
                <a:off x="804" y="3218"/>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18" name="Freeform 128">
                <a:extLst>
                  <a:ext uri="{FF2B5EF4-FFF2-40B4-BE49-F238E27FC236}">
                    <a16:creationId xmlns:a16="http://schemas.microsoft.com/office/drawing/2014/main" id="{5EA075F9-8436-21BA-91B6-4E421F7DF0B9}"/>
                  </a:ext>
                </a:extLst>
              </p:cNvPr>
              <p:cNvSpPr>
                <a:spLocks noChangeAspect="1"/>
              </p:cNvSpPr>
              <p:nvPr/>
            </p:nvSpPr>
            <p:spPr bwMode="auto">
              <a:xfrm>
                <a:off x="1136" y="3216"/>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19" name="Freeform 129">
                <a:extLst>
                  <a:ext uri="{FF2B5EF4-FFF2-40B4-BE49-F238E27FC236}">
                    <a16:creationId xmlns:a16="http://schemas.microsoft.com/office/drawing/2014/main" id="{5DACFBBE-AFA0-0BAB-1EB0-93AD39C36E55}"/>
                  </a:ext>
                </a:extLst>
              </p:cNvPr>
              <p:cNvSpPr>
                <a:spLocks noChangeAspect="1"/>
              </p:cNvSpPr>
              <p:nvPr/>
            </p:nvSpPr>
            <p:spPr bwMode="auto">
              <a:xfrm>
                <a:off x="1468" y="3214"/>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20" name="Freeform 130">
                <a:extLst>
                  <a:ext uri="{FF2B5EF4-FFF2-40B4-BE49-F238E27FC236}">
                    <a16:creationId xmlns:a16="http://schemas.microsoft.com/office/drawing/2014/main" id="{9D17A8ED-3CF9-C4A5-53B0-6C1757C1B2E7}"/>
                  </a:ext>
                </a:extLst>
              </p:cNvPr>
              <p:cNvSpPr>
                <a:spLocks noChangeAspect="1"/>
              </p:cNvSpPr>
              <p:nvPr/>
            </p:nvSpPr>
            <p:spPr bwMode="auto">
              <a:xfrm>
                <a:off x="1800" y="3212"/>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21" name="Freeform 131">
                <a:extLst>
                  <a:ext uri="{FF2B5EF4-FFF2-40B4-BE49-F238E27FC236}">
                    <a16:creationId xmlns:a16="http://schemas.microsoft.com/office/drawing/2014/main" id="{9291C136-439D-C2E7-6E1E-86F5C33EB6DB}"/>
                  </a:ext>
                </a:extLst>
              </p:cNvPr>
              <p:cNvSpPr>
                <a:spLocks noChangeAspect="1"/>
              </p:cNvSpPr>
              <p:nvPr/>
            </p:nvSpPr>
            <p:spPr bwMode="auto">
              <a:xfrm>
                <a:off x="2132" y="3210"/>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22" name="Freeform 132">
                <a:extLst>
                  <a:ext uri="{FF2B5EF4-FFF2-40B4-BE49-F238E27FC236}">
                    <a16:creationId xmlns:a16="http://schemas.microsoft.com/office/drawing/2014/main" id="{05234C4C-70FA-B610-6C9D-B5ADBB8449B1}"/>
                  </a:ext>
                </a:extLst>
              </p:cNvPr>
              <p:cNvSpPr>
                <a:spLocks noChangeAspect="1"/>
              </p:cNvSpPr>
              <p:nvPr/>
            </p:nvSpPr>
            <p:spPr bwMode="auto">
              <a:xfrm>
                <a:off x="2464" y="3208"/>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23" name="Freeform 133">
                <a:extLst>
                  <a:ext uri="{FF2B5EF4-FFF2-40B4-BE49-F238E27FC236}">
                    <a16:creationId xmlns:a16="http://schemas.microsoft.com/office/drawing/2014/main" id="{11E2916C-0628-B5F2-C26E-A245890B0107}"/>
                  </a:ext>
                </a:extLst>
              </p:cNvPr>
              <p:cNvSpPr>
                <a:spLocks noChangeAspect="1"/>
              </p:cNvSpPr>
              <p:nvPr/>
            </p:nvSpPr>
            <p:spPr bwMode="auto">
              <a:xfrm>
                <a:off x="2796" y="3206"/>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grpSp>
        <p:cxnSp>
          <p:nvCxnSpPr>
            <p:cNvPr id="25" name="Straight Connector 24">
              <a:extLst>
                <a:ext uri="{FF2B5EF4-FFF2-40B4-BE49-F238E27FC236}">
                  <a16:creationId xmlns:a16="http://schemas.microsoft.com/office/drawing/2014/main" id="{CA65661B-786C-AAA6-BB98-C3B14E3D041A}"/>
                </a:ext>
              </a:extLst>
            </p:cNvPr>
            <p:cNvCxnSpPr/>
            <p:nvPr/>
          </p:nvCxnSpPr>
          <p:spPr>
            <a:xfrm>
              <a:off x="3784600" y="1625600"/>
              <a:ext cx="685800" cy="44450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5775D004-AFA5-DCAE-C297-32479DF3C523}"/>
                </a:ext>
              </a:extLst>
            </p:cNvPr>
            <p:cNvCxnSpPr>
              <a:cxnSpLocks/>
            </p:cNvCxnSpPr>
            <p:nvPr/>
          </p:nvCxnSpPr>
          <p:spPr>
            <a:xfrm flipV="1">
              <a:off x="3784600" y="1194313"/>
              <a:ext cx="685800" cy="44450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7" name="TextBox 26">
            <a:extLst>
              <a:ext uri="{FF2B5EF4-FFF2-40B4-BE49-F238E27FC236}">
                <a16:creationId xmlns:a16="http://schemas.microsoft.com/office/drawing/2014/main" id="{160370E4-11A4-9471-787D-2FB06FE1F996}"/>
              </a:ext>
            </a:extLst>
          </p:cNvPr>
          <p:cNvSpPr txBox="1"/>
          <p:nvPr/>
        </p:nvSpPr>
        <p:spPr>
          <a:xfrm>
            <a:off x="5494755" y="2068087"/>
            <a:ext cx="1726755" cy="307777"/>
          </a:xfrm>
          <a:prstGeom prst="rect">
            <a:avLst/>
          </a:prstGeom>
          <a:noFill/>
        </p:spPr>
        <p:txBody>
          <a:bodyPr wrap="none" rtlCol="0">
            <a:spAutoFit/>
          </a:bodyPr>
          <a:lstStyle/>
          <a:p>
            <a:pPr>
              <a:spcBef>
                <a:spcPts val="3000"/>
              </a:spcBef>
            </a:pPr>
            <a:r>
              <a:rPr lang="en-GB" sz="1400" noProof="0" dirty="0">
                <a:solidFill>
                  <a:prstClr val="black"/>
                </a:solidFill>
                <a:latin typeface="Helvetica" pitchFamily="2" charset="0"/>
                <a:ea typeface="Helvetica Light" charset="0"/>
                <a:cs typeface="Helvetica Light" charset="0"/>
                <a:sym typeface="Wingdings" pitchFamily="2" charset="2"/>
              </a:rPr>
              <a:t>No parton emission</a:t>
            </a:r>
            <a:endParaRPr lang="en-GB" sz="1400" noProof="0" dirty="0"/>
          </a:p>
        </p:txBody>
      </p:sp>
      <p:sp>
        <p:nvSpPr>
          <p:cNvPr id="28" name="TextBox 27">
            <a:extLst>
              <a:ext uri="{FF2B5EF4-FFF2-40B4-BE49-F238E27FC236}">
                <a16:creationId xmlns:a16="http://schemas.microsoft.com/office/drawing/2014/main" id="{612C0FF5-F13A-0E86-1BAC-D41C69F53D52}"/>
              </a:ext>
            </a:extLst>
          </p:cNvPr>
          <p:cNvSpPr txBox="1"/>
          <p:nvPr/>
        </p:nvSpPr>
        <p:spPr>
          <a:xfrm>
            <a:off x="623283" y="3205936"/>
            <a:ext cx="2913093" cy="338554"/>
          </a:xfrm>
          <a:prstGeom prst="rect">
            <a:avLst/>
          </a:prstGeom>
          <a:noFill/>
        </p:spPr>
        <p:txBody>
          <a:bodyPr wrap="square" rtlCol="0">
            <a:spAutoFit/>
          </a:bodyPr>
          <a:lstStyle/>
          <a:p>
            <a:pPr marL="285750" indent="-285750">
              <a:spcBef>
                <a:spcPts val="3000"/>
              </a:spcBef>
              <a:buFont typeface="Arial" panose="020B0604020202020204" pitchFamily="34" charset="0"/>
              <a:buChar char="•"/>
            </a:pPr>
            <a:r>
              <a:rPr lang="en-GB" sz="1600" noProof="0" dirty="0">
                <a:solidFill>
                  <a:prstClr val="black"/>
                </a:solidFill>
                <a:latin typeface="Helvetica" pitchFamily="2" charset="0"/>
                <a:ea typeface="Helvetica Light" charset="0"/>
                <a:cs typeface="Helvetica Light" charset="0"/>
                <a:sym typeface="Wingdings" pitchFamily="2" charset="2"/>
              </a:rPr>
              <a:t>One real emission (NLO):</a:t>
            </a:r>
          </a:p>
        </p:txBody>
      </p:sp>
      <p:grpSp>
        <p:nvGrpSpPr>
          <p:cNvPr id="31" name="Group 126">
            <a:extLst>
              <a:ext uri="{FF2B5EF4-FFF2-40B4-BE49-F238E27FC236}">
                <a16:creationId xmlns:a16="http://schemas.microsoft.com/office/drawing/2014/main" id="{8E900D15-4F46-6D18-317C-96A4DB7788D6}"/>
              </a:ext>
            </a:extLst>
          </p:cNvPr>
          <p:cNvGrpSpPr>
            <a:grpSpLocks noChangeAspect="1"/>
          </p:cNvGrpSpPr>
          <p:nvPr/>
        </p:nvGrpSpPr>
        <p:grpSpPr bwMode="auto">
          <a:xfrm>
            <a:off x="3519071" y="3329788"/>
            <a:ext cx="735646" cy="98185"/>
            <a:chOff x="804" y="3206"/>
            <a:chExt cx="2344" cy="314"/>
          </a:xfrm>
        </p:grpSpPr>
        <p:sp>
          <p:nvSpPr>
            <p:cNvPr id="34" name="Freeform 127">
              <a:extLst>
                <a:ext uri="{FF2B5EF4-FFF2-40B4-BE49-F238E27FC236}">
                  <a16:creationId xmlns:a16="http://schemas.microsoft.com/office/drawing/2014/main" id="{F2A45A95-84D1-BFF6-5C0A-5CD7FB8287C2}"/>
                </a:ext>
              </a:extLst>
            </p:cNvPr>
            <p:cNvSpPr>
              <a:spLocks noChangeAspect="1"/>
            </p:cNvSpPr>
            <p:nvPr/>
          </p:nvSpPr>
          <p:spPr bwMode="auto">
            <a:xfrm>
              <a:off x="804" y="3218"/>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35" name="Freeform 128">
              <a:extLst>
                <a:ext uri="{FF2B5EF4-FFF2-40B4-BE49-F238E27FC236}">
                  <a16:creationId xmlns:a16="http://schemas.microsoft.com/office/drawing/2014/main" id="{1F50512C-7ECA-3902-3E31-AB385FA6665E}"/>
                </a:ext>
              </a:extLst>
            </p:cNvPr>
            <p:cNvSpPr>
              <a:spLocks noChangeAspect="1"/>
            </p:cNvSpPr>
            <p:nvPr/>
          </p:nvSpPr>
          <p:spPr bwMode="auto">
            <a:xfrm>
              <a:off x="1136" y="3216"/>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36" name="Freeform 129">
              <a:extLst>
                <a:ext uri="{FF2B5EF4-FFF2-40B4-BE49-F238E27FC236}">
                  <a16:creationId xmlns:a16="http://schemas.microsoft.com/office/drawing/2014/main" id="{BCC4881D-7037-2FE7-2DBE-8000BCD2F48C}"/>
                </a:ext>
              </a:extLst>
            </p:cNvPr>
            <p:cNvSpPr>
              <a:spLocks noChangeAspect="1"/>
            </p:cNvSpPr>
            <p:nvPr/>
          </p:nvSpPr>
          <p:spPr bwMode="auto">
            <a:xfrm>
              <a:off x="1468" y="3214"/>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37" name="Freeform 130">
              <a:extLst>
                <a:ext uri="{FF2B5EF4-FFF2-40B4-BE49-F238E27FC236}">
                  <a16:creationId xmlns:a16="http://schemas.microsoft.com/office/drawing/2014/main" id="{0C262C79-9A58-65DD-BF35-F21BBD5F2930}"/>
                </a:ext>
              </a:extLst>
            </p:cNvPr>
            <p:cNvSpPr>
              <a:spLocks noChangeAspect="1"/>
            </p:cNvSpPr>
            <p:nvPr/>
          </p:nvSpPr>
          <p:spPr bwMode="auto">
            <a:xfrm>
              <a:off x="1800" y="3212"/>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38" name="Freeform 131">
              <a:extLst>
                <a:ext uri="{FF2B5EF4-FFF2-40B4-BE49-F238E27FC236}">
                  <a16:creationId xmlns:a16="http://schemas.microsoft.com/office/drawing/2014/main" id="{EAE93D24-92F4-5B04-69B7-0B7FFE8D9B71}"/>
                </a:ext>
              </a:extLst>
            </p:cNvPr>
            <p:cNvSpPr>
              <a:spLocks noChangeAspect="1"/>
            </p:cNvSpPr>
            <p:nvPr/>
          </p:nvSpPr>
          <p:spPr bwMode="auto">
            <a:xfrm>
              <a:off x="2132" y="3210"/>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39" name="Freeform 132">
              <a:extLst>
                <a:ext uri="{FF2B5EF4-FFF2-40B4-BE49-F238E27FC236}">
                  <a16:creationId xmlns:a16="http://schemas.microsoft.com/office/drawing/2014/main" id="{28650E8B-D991-76AC-A62E-F3AD02EF284C}"/>
                </a:ext>
              </a:extLst>
            </p:cNvPr>
            <p:cNvSpPr>
              <a:spLocks noChangeAspect="1"/>
            </p:cNvSpPr>
            <p:nvPr/>
          </p:nvSpPr>
          <p:spPr bwMode="auto">
            <a:xfrm>
              <a:off x="2464" y="3208"/>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40" name="Freeform 133">
              <a:extLst>
                <a:ext uri="{FF2B5EF4-FFF2-40B4-BE49-F238E27FC236}">
                  <a16:creationId xmlns:a16="http://schemas.microsoft.com/office/drawing/2014/main" id="{297E0397-5752-2FB0-2CB4-B6F7FF772C59}"/>
                </a:ext>
              </a:extLst>
            </p:cNvPr>
            <p:cNvSpPr>
              <a:spLocks noChangeAspect="1"/>
            </p:cNvSpPr>
            <p:nvPr/>
          </p:nvSpPr>
          <p:spPr bwMode="auto">
            <a:xfrm>
              <a:off x="2796" y="3206"/>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grpSp>
      <p:cxnSp>
        <p:nvCxnSpPr>
          <p:cNvPr id="32" name="Straight Connector 31">
            <a:extLst>
              <a:ext uri="{FF2B5EF4-FFF2-40B4-BE49-F238E27FC236}">
                <a16:creationId xmlns:a16="http://schemas.microsoft.com/office/drawing/2014/main" id="{7EBDD92E-3A31-8E53-68A5-46F9D96AA2E4}"/>
              </a:ext>
            </a:extLst>
          </p:cNvPr>
          <p:cNvCxnSpPr/>
          <p:nvPr/>
        </p:nvCxnSpPr>
        <p:spPr>
          <a:xfrm>
            <a:off x="4255670" y="3415273"/>
            <a:ext cx="685800" cy="44450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B2EC9248-23BD-6A12-F786-DD64F0C3870B}"/>
              </a:ext>
            </a:extLst>
          </p:cNvPr>
          <p:cNvCxnSpPr>
            <a:cxnSpLocks/>
          </p:cNvCxnSpPr>
          <p:nvPr/>
        </p:nvCxnSpPr>
        <p:spPr>
          <a:xfrm flipV="1">
            <a:off x="4255670" y="2983986"/>
            <a:ext cx="685800" cy="44450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1" name="Group 126">
            <a:extLst>
              <a:ext uri="{FF2B5EF4-FFF2-40B4-BE49-F238E27FC236}">
                <a16:creationId xmlns:a16="http://schemas.microsoft.com/office/drawing/2014/main" id="{1679DF30-CE8A-DBB7-08B0-943F5639FDB3}"/>
              </a:ext>
            </a:extLst>
          </p:cNvPr>
          <p:cNvGrpSpPr>
            <a:grpSpLocks noChangeAspect="1"/>
          </p:cNvGrpSpPr>
          <p:nvPr/>
        </p:nvGrpSpPr>
        <p:grpSpPr bwMode="auto">
          <a:xfrm>
            <a:off x="4560061" y="3496394"/>
            <a:ext cx="527254" cy="96935"/>
            <a:chOff x="804" y="3210"/>
            <a:chExt cx="1680" cy="310"/>
          </a:xfrm>
        </p:grpSpPr>
        <p:sp>
          <p:nvSpPr>
            <p:cNvPr id="42" name="Freeform 127">
              <a:extLst>
                <a:ext uri="{FF2B5EF4-FFF2-40B4-BE49-F238E27FC236}">
                  <a16:creationId xmlns:a16="http://schemas.microsoft.com/office/drawing/2014/main" id="{A261B312-9788-143D-763F-DACAA10F176E}"/>
                </a:ext>
              </a:extLst>
            </p:cNvPr>
            <p:cNvSpPr>
              <a:spLocks noChangeAspect="1"/>
            </p:cNvSpPr>
            <p:nvPr/>
          </p:nvSpPr>
          <p:spPr bwMode="auto">
            <a:xfrm>
              <a:off x="804" y="3218"/>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43" name="Freeform 128">
              <a:extLst>
                <a:ext uri="{FF2B5EF4-FFF2-40B4-BE49-F238E27FC236}">
                  <a16:creationId xmlns:a16="http://schemas.microsoft.com/office/drawing/2014/main" id="{3AA3C073-CCB2-43DB-9A3D-573D81167001}"/>
                </a:ext>
              </a:extLst>
            </p:cNvPr>
            <p:cNvSpPr>
              <a:spLocks noChangeAspect="1"/>
            </p:cNvSpPr>
            <p:nvPr/>
          </p:nvSpPr>
          <p:spPr bwMode="auto">
            <a:xfrm>
              <a:off x="1136" y="3216"/>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44" name="Freeform 129">
              <a:extLst>
                <a:ext uri="{FF2B5EF4-FFF2-40B4-BE49-F238E27FC236}">
                  <a16:creationId xmlns:a16="http://schemas.microsoft.com/office/drawing/2014/main" id="{C8A38433-3625-83A1-586A-B02BBAEABEF6}"/>
                </a:ext>
              </a:extLst>
            </p:cNvPr>
            <p:cNvSpPr>
              <a:spLocks noChangeAspect="1"/>
            </p:cNvSpPr>
            <p:nvPr/>
          </p:nvSpPr>
          <p:spPr bwMode="auto">
            <a:xfrm>
              <a:off x="1468" y="3214"/>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45" name="Freeform 130">
              <a:extLst>
                <a:ext uri="{FF2B5EF4-FFF2-40B4-BE49-F238E27FC236}">
                  <a16:creationId xmlns:a16="http://schemas.microsoft.com/office/drawing/2014/main" id="{6654C661-A321-4453-0C66-454A439EDDF1}"/>
                </a:ext>
              </a:extLst>
            </p:cNvPr>
            <p:cNvSpPr>
              <a:spLocks noChangeAspect="1"/>
            </p:cNvSpPr>
            <p:nvPr/>
          </p:nvSpPr>
          <p:spPr bwMode="auto">
            <a:xfrm>
              <a:off x="1800" y="3212"/>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46" name="Freeform 131">
              <a:extLst>
                <a:ext uri="{FF2B5EF4-FFF2-40B4-BE49-F238E27FC236}">
                  <a16:creationId xmlns:a16="http://schemas.microsoft.com/office/drawing/2014/main" id="{F41AB8AB-70E8-0877-ABBE-778310D50EF5}"/>
                </a:ext>
              </a:extLst>
            </p:cNvPr>
            <p:cNvSpPr>
              <a:spLocks noChangeAspect="1"/>
            </p:cNvSpPr>
            <p:nvPr/>
          </p:nvSpPr>
          <p:spPr bwMode="auto">
            <a:xfrm>
              <a:off x="2132" y="3210"/>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gr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6E73A095-D4B5-96B1-6065-1B5584F365F6}"/>
                  </a:ext>
                </a:extLst>
              </p:cNvPr>
              <p:cNvSpPr txBox="1"/>
              <p:nvPr/>
            </p:nvSpPr>
            <p:spPr>
              <a:xfrm>
                <a:off x="5036720" y="3600449"/>
                <a:ext cx="179152" cy="246221"/>
              </a:xfrm>
              <a:prstGeom prst="rect">
                <a:avLst/>
              </a:prstGeom>
              <a:noFill/>
            </p:spPr>
            <p:txBody>
              <a:bodyPr wrap="none" lIns="0" tIns="0" rIns="0" bIns="0" rtlCol="0">
                <a:spAutoFit/>
              </a:bodyPr>
              <a:lstStyle/>
              <a:p>
                <a:pPr marL="0" algn="l">
                  <a:spcBef>
                    <a:spcPts val="3000"/>
                  </a:spcBef>
                </a:pPr>
                <a14:m>
                  <m:oMathPara xmlns:m="http://schemas.openxmlformats.org/officeDocument/2006/math">
                    <m:oMath>
                      <m:r>
                        <a:rPr lang="en-GB" sz="1600" i="1" noProof="0" smtClean="0">
                          <a:solidFill>
                            <a:srgbClr val="0070C0"/>
                          </a:solidFill>
                          <a:latin typeface="Cambria Math" panose="02040503050406030204" pitchFamily="18" charset="0"/>
                          <a:ea typeface="Cambria Math" panose="02040503050406030204" pitchFamily="18" charset="0"/>
                          <a:cs typeface="Helvetica Light" charset="0"/>
                          <a:sym typeface="Wingdings" pitchFamily="2" charset="2"/>
                        </a:rPr>
                        <m:t>𝜃</m:t>
                      </m:r>
                    </m:oMath>
                  </m:oMathPara>
                </a14:m>
                <a:endParaRPr lang="en-GB" sz="1600" noProof="0" dirty="0">
                  <a:solidFill>
                    <a:srgbClr val="0070C0"/>
                  </a:solidFill>
                  <a:latin typeface="Helvetica" pitchFamily="2" charset="0"/>
                  <a:ea typeface="Helvetica Light" charset="0"/>
                  <a:cs typeface="Helvetica Light" charset="0"/>
                  <a:sym typeface="Wingdings" pitchFamily="2" charset="2"/>
                </a:endParaRPr>
              </a:p>
            </p:txBody>
          </p:sp>
        </mc:Choice>
        <mc:Fallback xmlns="">
          <p:sp>
            <p:nvSpPr>
              <p:cNvPr id="49" name="TextBox 48">
                <a:extLst>
                  <a:ext uri="{FF2B5EF4-FFF2-40B4-BE49-F238E27FC236}">
                    <a16:creationId xmlns:a16="http://schemas.microsoft.com/office/drawing/2014/main" id="{6E73A095-D4B5-96B1-6065-1B5584F365F6}"/>
                  </a:ext>
                </a:extLst>
              </p:cNvPr>
              <p:cNvSpPr txBox="1">
                <a:spLocks noRot="1" noChangeAspect="1" noMove="1" noResize="1" noEditPoints="1" noAdjustHandles="1" noChangeArrowheads="1" noChangeShapeType="1" noTextEdit="1"/>
              </p:cNvSpPr>
              <p:nvPr/>
            </p:nvSpPr>
            <p:spPr>
              <a:xfrm>
                <a:off x="5036720" y="3600449"/>
                <a:ext cx="179152" cy="246221"/>
              </a:xfrm>
              <a:prstGeom prst="rect">
                <a:avLst/>
              </a:prstGeom>
              <a:blipFill>
                <a:blip r:embed="rId2"/>
                <a:stretch>
                  <a:fillRect l="-20000" r="-20000" b="-10000"/>
                </a:stretch>
              </a:blipFill>
            </p:spPr>
            <p:txBody>
              <a:bodyPr/>
              <a:lstStyle/>
              <a:p>
                <a:r>
                  <a:rPr lang="en-GB">
                    <a:noFill/>
                  </a:rPr>
                  <a:t> </a:t>
                </a:r>
              </a:p>
            </p:txBody>
          </p:sp>
        </mc:Fallback>
      </mc:AlternateContent>
      <p:sp>
        <p:nvSpPr>
          <p:cNvPr id="50" name="Arc 49">
            <a:extLst>
              <a:ext uri="{FF2B5EF4-FFF2-40B4-BE49-F238E27FC236}">
                <a16:creationId xmlns:a16="http://schemas.microsoft.com/office/drawing/2014/main" id="{4DD9C52D-59C3-6969-2ED8-D53AB22F0383}"/>
              </a:ext>
            </a:extLst>
          </p:cNvPr>
          <p:cNvSpPr/>
          <p:nvPr/>
        </p:nvSpPr>
        <p:spPr>
          <a:xfrm rot="1766202">
            <a:off x="4781987" y="3549306"/>
            <a:ext cx="136868" cy="500296"/>
          </a:xfrm>
          <a:prstGeom prst="arc">
            <a:avLst/>
          </a:prstGeom>
          <a:ln w="9525">
            <a:solidFill>
              <a:srgbClr val="0070C0"/>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noProof="0" dirty="0"/>
          </a:p>
        </p:txBody>
      </p: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C08E5938-DF54-89D5-98C1-E638F962D76E}"/>
                  </a:ext>
                </a:extLst>
              </p:cNvPr>
              <p:cNvSpPr txBox="1"/>
              <p:nvPr/>
            </p:nvSpPr>
            <p:spPr>
              <a:xfrm>
                <a:off x="6604339" y="3084551"/>
                <a:ext cx="4656788" cy="661720"/>
              </a:xfrm>
              <a:prstGeom prst="rect">
                <a:avLst/>
              </a:prstGeom>
              <a:noFill/>
            </p:spPr>
            <p:txBody>
              <a:bodyPr wrap="none" lIns="0" tIns="0" rIns="0" bIns="0" rtlCol="0">
                <a:spAutoFit/>
              </a:bodyPr>
              <a:lstStyle/>
              <a:p>
                <a:pPr>
                  <a:spcBef>
                    <a:spcPts val="3000"/>
                  </a:spcBef>
                </a:pPr>
                <a14:m>
                  <m:oMathPara xmlns:m="http://schemas.openxmlformats.org/officeDocument/2006/math">
                    <m:oMath>
                      <m:f>
                        <m:fPr>
                          <m:ctrlPr>
                            <a:rPr lang="en-GB" sz="1600" b="0" i="1" noProof="0" smtClean="0">
                              <a:solidFill>
                                <a:prstClr val="black"/>
                              </a:solidFill>
                              <a:latin typeface="Cambria Math" panose="02040503050406030204" pitchFamily="18" charset="0"/>
                              <a:sym typeface="Wingdings" pitchFamily="2" charset="2"/>
                            </a:rPr>
                          </m:ctrlPr>
                        </m:fPr>
                        <m:num>
                          <m:r>
                            <a:rPr lang="en-GB" sz="1600" b="0" i="1" noProof="0" smtClean="0">
                              <a:solidFill>
                                <a:prstClr val="black"/>
                              </a:solidFill>
                              <a:latin typeface="Cambria Math" panose="02040503050406030204" pitchFamily="18" charset="0"/>
                              <a:sym typeface="Wingdings" pitchFamily="2" charset="2"/>
                            </a:rPr>
                            <m:t>1</m:t>
                          </m:r>
                        </m:num>
                        <m:den>
                          <m:sSup>
                            <m:sSupPr>
                              <m:ctrlPr>
                                <a:rPr lang="en-GB" sz="1600" b="0" i="1" noProof="0" smtClean="0">
                                  <a:solidFill>
                                    <a:prstClr val="black"/>
                                  </a:solidFill>
                                  <a:latin typeface="Cambria Math" panose="02040503050406030204" pitchFamily="18" charset="0"/>
                                  <a:sym typeface="Wingdings" pitchFamily="2" charset="2"/>
                                </a:rPr>
                              </m:ctrlPr>
                            </m:sSupPr>
                            <m:e>
                              <m:r>
                                <a:rPr lang="en-GB" sz="1600" b="0" i="1" noProof="0" smtClean="0">
                                  <a:solidFill>
                                    <a:prstClr val="black"/>
                                  </a:solidFill>
                                  <a:latin typeface="Cambria Math" panose="02040503050406030204" pitchFamily="18" charset="0"/>
                                  <a:sym typeface="Wingdings" pitchFamily="2" charset="2"/>
                                </a:rPr>
                                <m:t>(</m:t>
                              </m:r>
                              <m:r>
                                <a:rPr lang="en-GB" sz="1600" b="0" i="1" noProof="0" smtClean="0">
                                  <a:solidFill>
                                    <a:prstClr val="black"/>
                                  </a:solidFill>
                                  <a:latin typeface="Cambria Math" panose="02040503050406030204" pitchFamily="18" charset="0"/>
                                  <a:sym typeface="Wingdings" pitchFamily="2" charset="2"/>
                                </a:rPr>
                                <m:t>𝑝</m:t>
                              </m:r>
                              <m:r>
                                <a:rPr lang="en-GB" sz="1600" b="0" i="1" noProof="0" smtClean="0">
                                  <a:solidFill>
                                    <a:prstClr val="black"/>
                                  </a:solidFill>
                                  <a:latin typeface="Cambria Math" panose="02040503050406030204" pitchFamily="18" charset="0"/>
                                  <a:sym typeface="Wingdings" pitchFamily="2" charset="2"/>
                                </a:rPr>
                                <m:t>+</m:t>
                              </m:r>
                              <m:r>
                                <a:rPr lang="en-GB" sz="1600" b="0" i="1" noProof="0" smtClean="0">
                                  <a:solidFill>
                                    <a:prstClr val="black"/>
                                  </a:solidFill>
                                  <a:latin typeface="Cambria Math" panose="02040503050406030204" pitchFamily="18" charset="0"/>
                                  <a:sym typeface="Wingdings" pitchFamily="2" charset="2"/>
                                </a:rPr>
                                <m:t>𝑞</m:t>
                              </m:r>
                              <m:r>
                                <a:rPr lang="en-GB" sz="1600" b="0" i="1" noProof="0" smtClean="0">
                                  <a:solidFill>
                                    <a:prstClr val="black"/>
                                  </a:solidFill>
                                  <a:latin typeface="Cambria Math" panose="02040503050406030204" pitchFamily="18" charset="0"/>
                                  <a:sym typeface="Wingdings" pitchFamily="2" charset="2"/>
                                </a:rPr>
                                <m:t>)</m:t>
                              </m:r>
                            </m:e>
                            <m:sup>
                              <m:r>
                                <a:rPr lang="en-GB" sz="1600" b="0" i="1" noProof="0" smtClean="0">
                                  <a:solidFill>
                                    <a:prstClr val="black"/>
                                  </a:solidFill>
                                  <a:latin typeface="Cambria Math" panose="02040503050406030204" pitchFamily="18" charset="0"/>
                                  <a:sym typeface="Wingdings" pitchFamily="2" charset="2"/>
                                </a:rPr>
                                <m:t>2</m:t>
                              </m:r>
                            </m:sup>
                          </m:sSup>
                        </m:den>
                      </m:f>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m:t>
                      </m:r>
                      <m:f>
                        <m:fPr>
                          <m:ctrlPr>
                            <a:rPr lang="en-GB" sz="1600" b="0" i="1" noProof="0" smtClean="0">
                              <a:solidFill>
                                <a:prstClr val="black"/>
                              </a:solidFill>
                              <a:latin typeface="Cambria Math" panose="02040503050406030204" pitchFamily="18" charset="0"/>
                              <a:sym typeface="Wingdings" pitchFamily="2" charset="2"/>
                            </a:rPr>
                          </m:ctrlPr>
                        </m:fPr>
                        <m:num>
                          <m:r>
                            <a:rPr lang="en-GB" sz="1600" b="0" i="1" noProof="0" smtClean="0">
                              <a:solidFill>
                                <a:prstClr val="black"/>
                              </a:solidFill>
                              <a:latin typeface="Cambria Math" panose="02040503050406030204" pitchFamily="18" charset="0"/>
                              <a:sym typeface="Wingdings" pitchFamily="2" charset="2"/>
                            </a:rPr>
                            <m:t>1</m:t>
                          </m:r>
                        </m:num>
                        <m:den>
                          <m:r>
                            <a:rPr lang="en-GB" sz="1600" b="0" i="1" noProof="0" smtClean="0">
                              <a:solidFill>
                                <a:prstClr val="black"/>
                              </a:solidFill>
                              <a:latin typeface="Cambria Math" panose="02040503050406030204" pitchFamily="18" charset="0"/>
                              <a:sym typeface="Wingdings" pitchFamily="2" charset="2"/>
                            </a:rPr>
                            <m:t>2</m:t>
                          </m:r>
                          <m:r>
                            <a:rPr lang="en-GB" sz="1600" b="0" i="1" noProof="0" smtClean="0">
                              <a:solidFill>
                                <a:prstClr val="black"/>
                              </a:solidFill>
                              <a:latin typeface="Cambria Math" panose="02040503050406030204" pitchFamily="18" charset="0"/>
                              <a:sym typeface="Wingdings" pitchFamily="2" charset="2"/>
                            </a:rPr>
                            <m:t>𝑝</m:t>
                          </m:r>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m:t>
                          </m:r>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𝑞</m:t>
                          </m:r>
                        </m:den>
                      </m:f>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m:t>
                      </m:r>
                      <m:f>
                        <m:fPr>
                          <m:ctrlPr>
                            <a:rPr lang="en-GB" sz="1600" b="0" i="1" noProof="0" smtClean="0">
                              <a:solidFill>
                                <a:prstClr val="black"/>
                              </a:solidFill>
                              <a:latin typeface="Cambria Math" panose="02040503050406030204" pitchFamily="18" charset="0"/>
                              <a:sym typeface="Wingdings" pitchFamily="2" charset="2"/>
                            </a:rPr>
                          </m:ctrlPr>
                        </m:fPr>
                        <m:num>
                          <m:r>
                            <a:rPr lang="en-GB" sz="1600" b="0" i="1" noProof="0" smtClean="0">
                              <a:solidFill>
                                <a:prstClr val="black"/>
                              </a:solidFill>
                              <a:latin typeface="Cambria Math" panose="02040503050406030204" pitchFamily="18" charset="0"/>
                              <a:sym typeface="Wingdings" pitchFamily="2" charset="2"/>
                            </a:rPr>
                            <m:t>1</m:t>
                          </m:r>
                        </m:num>
                        <m:den>
                          <m:sSub>
                            <m:sSubPr>
                              <m:ctrlPr>
                                <a:rPr lang="en-GB" sz="1600" b="0" i="1" noProof="0" smtClean="0">
                                  <a:solidFill>
                                    <a:srgbClr val="E40000"/>
                                  </a:solidFill>
                                  <a:latin typeface="Cambria Math" panose="02040503050406030204" pitchFamily="18" charset="0"/>
                                  <a:sym typeface="Wingdings" pitchFamily="2" charset="2"/>
                                </a:rPr>
                              </m:ctrlPr>
                            </m:sSubPr>
                            <m:e>
                              <m:r>
                                <a:rPr lang="en-GB" sz="1600" b="0" i="1" noProof="0" smtClean="0">
                                  <a:solidFill>
                                    <a:srgbClr val="E40000"/>
                                  </a:solidFill>
                                  <a:latin typeface="Cambria Math" panose="02040503050406030204" pitchFamily="18" charset="0"/>
                                  <a:sym typeface="Wingdings" pitchFamily="2" charset="2"/>
                                </a:rPr>
                                <m:t>2</m:t>
                              </m:r>
                              <m:r>
                                <a:rPr lang="en-GB" sz="1600" b="0" i="1" noProof="0" smtClean="0">
                                  <a:solidFill>
                                    <a:srgbClr val="E40000"/>
                                  </a:solidFill>
                                  <a:latin typeface="Cambria Math" panose="02040503050406030204" pitchFamily="18" charset="0"/>
                                  <a:sym typeface="Wingdings" pitchFamily="2" charset="2"/>
                                </a:rPr>
                                <m:t>𝐸</m:t>
                              </m:r>
                            </m:e>
                            <m:sub>
                              <m:r>
                                <a:rPr lang="en-GB" sz="1600" b="0" i="1" noProof="0" smtClean="0">
                                  <a:solidFill>
                                    <a:srgbClr val="E40000"/>
                                  </a:solidFill>
                                  <a:latin typeface="Cambria Math" panose="02040503050406030204" pitchFamily="18" charset="0"/>
                                  <a:sym typeface="Wingdings" pitchFamily="2" charset="2"/>
                                </a:rPr>
                                <m:t>𝑝</m:t>
                              </m:r>
                            </m:sub>
                          </m:sSub>
                          <m:sSub>
                            <m:sSubPr>
                              <m:ctrlPr>
                                <a:rPr lang="en-GB" sz="1600" i="1" noProof="0" smtClean="0">
                                  <a:solidFill>
                                    <a:srgbClr val="E40000"/>
                                  </a:solidFill>
                                  <a:latin typeface="Cambria Math" panose="02040503050406030204" pitchFamily="18" charset="0"/>
                                  <a:sym typeface="Wingdings" pitchFamily="2" charset="2"/>
                                </a:rPr>
                              </m:ctrlPr>
                            </m:sSubPr>
                            <m:e>
                              <m:r>
                                <a:rPr lang="en-GB" sz="1600" i="1" noProof="0" smtClean="0">
                                  <a:solidFill>
                                    <a:srgbClr val="E40000"/>
                                  </a:solidFill>
                                  <a:latin typeface="Cambria Math" panose="02040503050406030204" pitchFamily="18" charset="0"/>
                                  <a:sym typeface="Wingdings" pitchFamily="2" charset="2"/>
                                </a:rPr>
                                <m:t>𝐸</m:t>
                              </m:r>
                            </m:e>
                            <m:sub>
                              <m:r>
                                <a:rPr lang="en-GB" sz="1600" b="0" i="1" noProof="0" smtClean="0">
                                  <a:solidFill>
                                    <a:srgbClr val="E40000"/>
                                  </a:solidFill>
                                  <a:latin typeface="Cambria Math" panose="02040503050406030204" pitchFamily="18" charset="0"/>
                                  <a:sym typeface="Wingdings" pitchFamily="2" charset="2"/>
                                </a:rPr>
                                <m:t>𝑞</m:t>
                              </m:r>
                            </m:sub>
                          </m:sSub>
                          <m:r>
                            <a:rPr lang="en-GB" sz="1600" b="0" i="1" noProof="0" smtClean="0">
                              <a:solidFill>
                                <a:prstClr val="black"/>
                              </a:solidFill>
                              <a:latin typeface="Cambria Math" panose="02040503050406030204" pitchFamily="18" charset="0"/>
                              <a:sym typeface="Wingdings" pitchFamily="2" charset="2"/>
                            </a:rPr>
                            <m:t>(1−</m:t>
                          </m:r>
                          <m:r>
                            <m:rPr>
                              <m:sty m:val="p"/>
                            </m:rPr>
                            <a:rPr lang="en-GB" sz="1600" b="0" i="0" noProof="0" smtClean="0">
                              <a:solidFill>
                                <a:prstClr val="black"/>
                              </a:solidFill>
                              <a:latin typeface="Cambria Math" panose="02040503050406030204" pitchFamily="18" charset="0"/>
                              <a:sym typeface="Wingdings" pitchFamily="2" charset="2"/>
                            </a:rPr>
                            <m:t>cos</m:t>
                          </m:r>
                          <m:r>
                            <a:rPr lang="en-GB" sz="1600" b="0" i="1" noProof="0" smtClean="0">
                              <a:solidFill>
                                <a:srgbClr val="0070C0"/>
                              </a:solidFill>
                              <a:latin typeface="Cambria Math" panose="02040503050406030204" pitchFamily="18" charset="0"/>
                              <a:ea typeface="Cambria Math" panose="02040503050406030204" pitchFamily="18" charset="0"/>
                              <a:sym typeface="Wingdings" pitchFamily="2" charset="2"/>
                            </a:rPr>
                            <m:t>𝜃</m:t>
                          </m:r>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m:t>
                          </m:r>
                        </m:den>
                      </m:f>
                      <m:r>
                        <a:rPr lang="en-GB" sz="1600" b="0" i="1" noProof="0" smtClean="0">
                          <a:solidFill>
                            <a:prstClr val="black"/>
                          </a:solidFill>
                          <a:latin typeface="Cambria Math" panose="02040503050406030204" pitchFamily="18" charset="0"/>
                          <a:sym typeface="Wingdings" pitchFamily="2" charset="2"/>
                        </a:rPr>
                        <m:t>=</m:t>
                      </m:r>
                      <m:f>
                        <m:fPr>
                          <m:ctrlPr>
                            <a:rPr lang="en-GB" sz="1600" i="1" noProof="0" smtClean="0">
                              <a:solidFill>
                                <a:prstClr val="black"/>
                              </a:solidFill>
                              <a:latin typeface="Cambria Math" panose="02040503050406030204" pitchFamily="18" charset="0"/>
                              <a:sym typeface="Wingdings" pitchFamily="2" charset="2"/>
                            </a:rPr>
                          </m:ctrlPr>
                        </m:fPr>
                        <m:num>
                          <m:r>
                            <a:rPr lang="en-GB" sz="1600" i="1" noProof="0" smtClean="0">
                              <a:solidFill>
                                <a:prstClr val="black"/>
                              </a:solidFill>
                              <a:latin typeface="Cambria Math" panose="02040503050406030204" pitchFamily="18" charset="0"/>
                              <a:sym typeface="Wingdings" pitchFamily="2" charset="2"/>
                            </a:rPr>
                            <m:t>1</m:t>
                          </m:r>
                        </m:num>
                        <m:den>
                          <m:sSub>
                            <m:sSubPr>
                              <m:ctrlPr>
                                <a:rPr lang="en-GB" sz="1600" b="0" i="1" noProof="0" smtClean="0">
                                  <a:solidFill>
                                    <a:prstClr val="black"/>
                                  </a:solidFill>
                                  <a:latin typeface="Cambria Math" panose="02040503050406030204" pitchFamily="18" charset="0"/>
                                  <a:sym typeface="Wingdings" pitchFamily="2" charset="2"/>
                                </a:rPr>
                              </m:ctrlPr>
                            </m:sSubPr>
                            <m:e>
                              <m:r>
                                <a:rPr lang="en-GB" sz="1600" b="0" i="1" noProof="0" smtClean="0">
                                  <a:solidFill>
                                    <a:prstClr val="black"/>
                                  </a:solidFill>
                                  <a:latin typeface="Cambria Math" panose="02040503050406030204" pitchFamily="18" charset="0"/>
                                  <a:sym typeface="Wingdings" pitchFamily="2" charset="2"/>
                                </a:rPr>
                                <m:t>4</m:t>
                              </m:r>
                              <m:r>
                                <a:rPr lang="en-GB" sz="1600" i="1" noProof="0" smtClean="0">
                                  <a:solidFill>
                                    <a:srgbClr val="E40000"/>
                                  </a:solidFill>
                                  <a:latin typeface="Cambria Math" panose="02040503050406030204" pitchFamily="18" charset="0"/>
                                  <a:sym typeface="Wingdings" pitchFamily="2" charset="2"/>
                                </a:rPr>
                                <m:t>𝐸</m:t>
                              </m:r>
                            </m:e>
                            <m:sub>
                              <m:r>
                                <a:rPr lang="en-GB" sz="1600" i="1" noProof="0" smtClean="0">
                                  <a:solidFill>
                                    <a:srgbClr val="E40000"/>
                                  </a:solidFill>
                                  <a:latin typeface="Cambria Math" panose="02040503050406030204" pitchFamily="18" charset="0"/>
                                  <a:sym typeface="Wingdings" pitchFamily="2" charset="2"/>
                                </a:rPr>
                                <m:t>𝑝</m:t>
                              </m:r>
                            </m:sub>
                          </m:sSub>
                          <m:sSub>
                            <m:sSubPr>
                              <m:ctrlPr>
                                <a:rPr lang="en-GB" sz="1600" i="1" noProof="0" smtClean="0">
                                  <a:solidFill>
                                    <a:srgbClr val="E40000"/>
                                  </a:solidFill>
                                  <a:latin typeface="Cambria Math" panose="02040503050406030204" pitchFamily="18" charset="0"/>
                                  <a:sym typeface="Wingdings" pitchFamily="2" charset="2"/>
                                </a:rPr>
                              </m:ctrlPr>
                            </m:sSubPr>
                            <m:e>
                              <m:r>
                                <a:rPr lang="en-GB" sz="1600" i="1" noProof="0" smtClean="0">
                                  <a:solidFill>
                                    <a:srgbClr val="E40000"/>
                                  </a:solidFill>
                                  <a:latin typeface="Cambria Math" panose="02040503050406030204" pitchFamily="18" charset="0"/>
                                  <a:sym typeface="Wingdings" pitchFamily="2" charset="2"/>
                                </a:rPr>
                                <m:t>𝐸</m:t>
                              </m:r>
                            </m:e>
                            <m:sub>
                              <m:r>
                                <a:rPr lang="en-GB" sz="1600" i="1" noProof="0" smtClean="0">
                                  <a:solidFill>
                                    <a:srgbClr val="E40000"/>
                                  </a:solidFill>
                                  <a:latin typeface="Cambria Math" panose="02040503050406030204" pitchFamily="18" charset="0"/>
                                  <a:sym typeface="Wingdings" pitchFamily="2" charset="2"/>
                                </a:rPr>
                                <m:t>𝑞</m:t>
                              </m:r>
                            </m:sub>
                          </m:sSub>
                          <m:sSup>
                            <m:sSupPr>
                              <m:ctrlPr>
                                <a:rPr lang="en-GB" sz="1600" b="0" i="0" noProof="0" smtClean="0">
                                  <a:solidFill>
                                    <a:prstClr val="black"/>
                                  </a:solidFill>
                                  <a:latin typeface="Cambria Math" panose="02040503050406030204" pitchFamily="18" charset="0"/>
                                  <a:sym typeface="Wingdings" pitchFamily="2" charset="2"/>
                                </a:rPr>
                              </m:ctrlPr>
                            </m:sSupPr>
                            <m:e>
                              <m:r>
                                <m:rPr>
                                  <m:sty m:val="p"/>
                                </m:rPr>
                                <a:rPr lang="en-GB" sz="1600" b="0" i="0" noProof="0" smtClean="0">
                                  <a:solidFill>
                                    <a:prstClr val="black"/>
                                  </a:solidFill>
                                  <a:latin typeface="Cambria Math" panose="02040503050406030204" pitchFamily="18" charset="0"/>
                                  <a:sym typeface="Wingdings" pitchFamily="2" charset="2"/>
                                </a:rPr>
                                <m:t>sin</m:t>
                              </m:r>
                            </m:e>
                            <m:sup>
                              <m:r>
                                <a:rPr lang="en-GB" sz="1600" b="0" i="1" noProof="0" smtClean="0">
                                  <a:solidFill>
                                    <a:prstClr val="black"/>
                                  </a:solidFill>
                                  <a:latin typeface="Cambria Math" panose="02040503050406030204" pitchFamily="18" charset="0"/>
                                  <a:sym typeface="Wingdings" pitchFamily="2" charset="2"/>
                                </a:rPr>
                                <m:t>2</m:t>
                              </m:r>
                            </m:sup>
                          </m:sSup>
                          <m:f>
                            <m:fPr>
                              <m:ctrlPr>
                                <a:rPr lang="en-GB" sz="1600" i="1" noProof="0" smtClean="0">
                                  <a:solidFill>
                                    <a:srgbClr val="0070C0"/>
                                  </a:solidFill>
                                  <a:latin typeface="Cambria Math" panose="02040503050406030204" pitchFamily="18" charset="0"/>
                                  <a:ea typeface="Cambria Math" panose="02040503050406030204" pitchFamily="18" charset="0"/>
                                  <a:sym typeface="Wingdings" pitchFamily="2" charset="2"/>
                                </a:rPr>
                              </m:ctrlPr>
                            </m:fPr>
                            <m:num>
                              <m:r>
                                <a:rPr lang="en-GB" sz="1600" i="1" noProof="0" smtClean="0">
                                  <a:solidFill>
                                    <a:srgbClr val="0070C0"/>
                                  </a:solidFill>
                                  <a:latin typeface="Cambria Math" panose="02040503050406030204" pitchFamily="18" charset="0"/>
                                  <a:ea typeface="Cambria Math" panose="02040503050406030204" pitchFamily="18" charset="0"/>
                                  <a:sym typeface="Wingdings" pitchFamily="2" charset="2"/>
                                </a:rPr>
                                <m:t>𝜃</m:t>
                              </m:r>
                            </m:num>
                            <m:den>
                              <m:r>
                                <a:rPr lang="en-GB" sz="1600" b="0" i="1" noProof="0" smtClean="0">
                                  <a:solidFill>
                                    <a:prstClr val="black"/>
                                  </a:solidFill>
                                  <a:latin typeface="Cambria Math" panose="02040503050406030204" pitchFamily="18" charset="0"/>
                                  <a:sym typeface="Wingdings" pitchFamily="2" charset="2"/>
                                </a:rPr>
                                <m:t>2</m:t>
                              </m:r>
                            </m:den>
                          </m:f>
                        </m:den>
                      </m:f>
                    </m:oMath>
                  </m:oMathPara>
                </a14:m>
                <a:endParaRPr lang="en-GB" sz="1600" noProof="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51" name="TextBox 50">
                <a:extLst>
                  <a:ext uri="{FF2B5EF4-FFF2-40B4-BE49-F238E27FC236}">
                    <a16:creationId xmlns:a16="http://schemas.microsoft.com/office/drawing/2014/main" id="{C08E5938-DF54-89D5-98C1-E638F962D76E}"/>
                  </a:ext>
                </a:extLst>
              </p:cNvPr>
              <p:cNvSpPr txBox="1">
                <a:spLocks noRot="1" noChangeAspect="1" noMove="1" noResize="1" noEditPoints="1" noAdjustHandles="1" noChangeArrowheads="1" noChangeShapeType="1" noTextEdit="1"/>
              </p:cNvSpPr>
              <p:nvPr/>
            </p:nvSpPr>
            <p:spPr>
              <a:xfrm>
                <a:off x="6604339" y="3084551"/>
                <a:ext cx="4656788" cy="661720"/>
              </a:xfrm>
              <a:prstGeom prst="rect">
                <a:avLst/>
              </a:prstGeom>
              <a:blipFill>
                <a:blip r:embed="rId3"/>
                <a:stretch>
                  <a:fillRect l="-815" t="-1852" r="-543" b="-7407"/>
                </a:stretch>
              </a:blipFill>
            </p:spPr>
            <p:txBody>
              <a:bodyPr/>
              <a:lstStyle/>
              <a:p>
                <a:r>
                  <a:rPr lang="en-GB">
                    <a:noFill/>
                  </a:rPr>
                  <a:t> </a:t>
                </a:r>
              </a:p>
            </p:txBody>
          </p:sp>
        </mc:Fallback>
      </mc:AlternateContent>
      <p:sp>
        <p:nvSpPr>
          <p:cNvPr id="52" name="TextBox 51">
            <a:extLst>
              <a:ext uri="{FF2B5EF4-FFF2-40B4-BE49-F238E27FC236}">
                <a16:creationId xmlns:a16="http://schemas.microsoft.com/office/drawing/2014/main" id="{4D87FD1D-6ABD-D640-CBFB-5B4C3B372401}"/>
              </a:ext>
            </a:extLst>
          </p:cNvPr>
          <p:cNvSpPr txBox="1"/>
          <p:nvPr/>
        </p:nvSpPr>
        <p:spPr>
          <a:xfrm>
            <a:off x="5463401" y="3205936"/>
            <a:ext cx="2118406" cy="307777"/>
          </a:xfrm>
          <a:prstGeom prst="rect">
            <a:avLst/>
          </a:prstGeom>
          <a:noFill/>
        </p:spPr>
        <p:txBody>
          <a:bodyPr wrap="square" rtlCol="0">
            <a:spAutoFit/>
          </a:bodyPr>
          <a:lstStyle/>
          <a:p>
            <a:pPr>
              <a:spcBef>
                <a:spcPts val="3000"/>
              </a:spcBef>
            </a:pPr>
            <a:r>
              <a:rPr lang="en-GB" sz="1400" noProof="0" dirty="0">
                <a:solidFill>
                  <a:prstClr val="black"/>
                </a:solidFill>
                <a:latin typeface="Helvetica" pitchFamily="2" charset="0"/>
                <a:ea typeface="Helvetica Light" charset="0"/>
                <a:cs typeface="Helvetica Light" charset="0"/>
                <a:sym typeface="Wingdings" pitchFamily="2" charset="2"/>
              </a:rPr>
              <a:t>Propagator:</a:t>
            </a:r>
          </a:p>
        </p:txBody>
      </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69A44200-7F60-DBA2-B3C1-F994C5130B86}"/>
                  </a:ext>
                </a:extLst>
              </p:cNvPr>
              <p:cNvSpPr txBox="1"/>
              <p:nvPr/>
            </p:nvSpPr>
            <p:spPr>
              <a:xfrm>
                <a:off x="5035348" y="3251461"/>
                <a:ext cx="378897" cy="338554"/>
              </a:xfrm>
              <a:prstGeom prst="rect">
                <a:avLst/>
              </a:prstGeom>
              <a:noFill/>
            </p:spPr>
            <p:txBody>
              <a:bodyPr wrap="square">
                <a:spAutoFit/>
              </a:bodyPr>
              <a:lstStyle/>
              <a:p>
                <a:pPr/>
                <a14:m>
                  <m:oMathPara xmlns:m="http://schemas.openxmlformats.org/officeDocument/2006/math">
                    <m:oMathParaPr>
                      <m:jc m:val="left"/>
                    </m:oMathParaPr>
                    <m:oMath>
                      <m:r>
                        <a:rPr lang="en-GB" sz="1600" b="0" i="1" noProof="0" smtClean="0">
                          <a:solidFill>
                            <a:prstClr val="black"/>
                          </a:solidFill>
                          <a:latin typeface="Cambria Math" panose="02040503050406030204" pitchFamily="18" charset="0"/>
                          <a:sym typeface="Wingdings" pitchFamily="2" charset="2"/>
                        </a:rPr>
                        <m:t>𝑝</m:t>
                      </m:r>
                    </m:oMath>
                  </m:oMathPara>
                </a14:m>
                <a:endParaRPr lang="en-GB" sz="1600" noProof="0" dirty="0"/>
              </a:p>
            </p:txBody>
          </p:sp>
        </mc:Choice>
        <mc:Fallback xmlns="">
          <p:sp>
            <p:nvSpPr>
              <p:cNvPr id="54" name="TextBox 53">
                <a:extLst>
                  <a:ext uri="{FF2B5EF4-FFF2-40B4-BE49-F238E27FC236}">
                    <a16:creationId xmlns:a16="http://schemas.microsoft.com/office/drawing/2014/main" id="{69A44200-7F60-DBA2-B3C1-F994C5130B86}"/>
                  </a:ext>
                </a:extLst>
              </p:cNvPr>
              <p:cNvSpPr txBox="1">
                <a:spLocks noRot="1" noChangeAspect="1" noMove="1" noResize="1" noEditPoints="1" noAdjustHandles="1" noChangeArrowheads="1" noChangeShapeType="1" noTextEdit="1"/>
              </p:cNvSpPr>
              <p:nvPr/>
            </p:nvSpPr>
            <p:spPr>
              <a:xfrm>
                <a:off x="5035348" y="3251461"/>
                <a:ext cx="378897" cy="338554"/>
              </a:xfrm>
              <a:prstGeom prst="rect">
                <a:avLst/>
              </a:prstGeom>
              <a:blipFill>
                <a:blip r:embed="rId4"/>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3A22A172-0C37-36A8-696D-47EB028DCBC5}"/>
                  </a:ext>
                </a:extLst>
              </p:cNvPr>
              <p:cNvSpPr txBox="1"/>
              <p:nvPr/>
            </p:nvSpPr>
            <p:spPr>
              <a:xfrm>
                <a:off x="4895648" y="3746761"/>
                <a:ext cx="378897" cy="338554"/>
              </a:xfrm>
              <a:prstGeom prst="rect">
                <a:avLst/>
              </a:prstGeom>
              <a:noFill/>
            </p:spPr>
            <p:txBody>
              <a:bodyPr wrap="square">
                <a:spAutoFit/>
              </a:bodyPr>
              <a:lstStyle/>
              <a:p>
                <a:pPr/>
                <a14:m>
                  <m:oMathPara xmlns:m="http://schemas.openxmlformats.org/officeDocument/2006/math">
                    <m:oMathParaPr>
                      <m:jc m:val="left"/>
                    </m:oMathParaPr>
                    <m:oMath>
                      <m:r>
                        <a:rPr lang="en-GB" sz="1600" b="0" i="1" noProof="0" smtClean="0">
                          <a:solidFill>
                            <a:prstClr val="black"/>
                          </a:solidFill>
                          <a:latin typeface="Cambria Math" panose="02040503050406030204" pitchFamily="18" charset="0"/>
                          <a:sym typeface="Wingdings" pitchFamily="2" charset="2"/>
                        </a:rPr>
                        <m:t>𝑞</m:t>
                      </m:r>
                    </m:oMath>
                  </m:oMathPara>
                </a14:m>
                <a:endParaRPr lang="en-GB" sz="1600" noProof="0" dirty="0"/>
              </a:p>
            </p:txBody>
          </p:sp>
        </mc:Choice>
        <mc:Fallback xmlns="">
          <p:sp>
            <p:nvSpPr>
              <p:cNvPr id="55" name="TextBox 54">
                <a:extLst>
                  <a:ext uri="{FF2B5EF4-FFF2-40B4-BE49-F238E27FC236}">
                    <a16:creationId xmlns:a16="http://schemas.microsoft.com/office/drawing/2014/main" id="{3A22A172-0C37-36A8-696D-47EB028DCBC5}"/>
                  </a:ext>
                </a:extLst>
              </p:cNvPr>
              <p:cNvSpPr txBox="1">
                <a:spLocks noRot="1" noChangeAspect="1" noMove="1" noResize="1" noEditPoints="1" noAdjustHandles="1" noChangeArrowheads="1" noChangeShapeType="1" noTextEdit="1"/>
              </p:cNvSpPr>
              <p:nvPr/>
            </p:nvSpPr>
            <p:spPr>
              <a:xfrm>
                <a:off x="4895648" y="3746761"/>
                <a:ext cx="378897" cy="338554"/>
              </a:xfrm>
              <a:prstGeom prst="rect">
                <a:avLst/>
              </a:prstGeom>
              <a:blipFill>
                <a:blip r:embed="rId5"/>
                <a:stretch>
                  <a:fillRect b="-370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0CB2DB03-0B01-66B3-50D1-4015C07F7A22}"/>
                  </a:ext>
                </a:extLst>
              </p:cNvPr>
              <p:cNvSpPr txBox="1"/>
              <p:nvPr/>
            </p:nvSpPr>
            <p:spPr>
              <a:xfrm>
                <a:off x="9250747" y="3973427"/>
                <a:ext cx="2844801" cy="539828"/>
              </a:xfrm>
              <a:prstGeom prst="rect">
                <a:avLst/>
              </a:prstGeom>
              <a:noFill/>
            </p:spPr>
            <p:txBody>
              <a:bodyPr wrap="square" rtlCol="0">
                <a:spAutoFit/>
              </a:bodyPr>
              <a:lstStyle/>
              <a:p>
                <a:pPr>
                  <a:spcBef>
                    <a:spcPts val="3000"/>
                  </a:spcBef>
                </a:pPr>
                <a:r>
                  <a:rPr lang="en-GB" sz="1200" noProof="0" dirty="0">
                    <a:solidFill>
                      <a:prstClr val="black"/>
                    </a:solidFill>
                    <a:latin typeface="Helvetica" pitchFamily="2" charset="0"/>
                    <a:ea typeface="Helvetica Light" charset="0"/>
                    <a:cs typeface="Helvetica Light" charset="0"/>
                    <a:sym typeface="Wingdings" pitchFamily="2" charset="2"/>
                  </a:rPr>
                  <a:t>Explodes if </a:t>
                </a:r>
                <a14:m>
                  <m:oMath xmlns:m="http://schemas.openxmlformats.org/officeDocument/2006/math">
                    <m:sSub>
                      <m:sSubPr>
                        <m:ctrlPr>
                          <a:rPr lang="en-GB" sz="1400" i="1" noProof="0" smtClean="0">
                            <a:solidFill>
                              <a:srgbClr val="E40000"/>
                            </a:solidFill>
                            <a:latin typeface="Cambria Math" panose="02040503050406030204" pitchFamily="18" charset="0"/>
                            <a:sym typeface="Wingdings" pitchFamily="2" charset="2"/>
                          </a:rPr>
                        </m:ctrlPr>
                      </m:sSubPr>
                      <m:e>
                        <m:r>
                          <a:rPr lang="en-GB" sz="1400" i="1" noProof="0" smtClean="0">
                            <a:solidFill>
                              <a:srgbClr val="E40000"/>
                            </a:solidFill>
                            <a:latin typeface="Cambria Math" panose="02040503050406030204" pitchFamily="18" charset="0"/>
                            <a:sym typeface="Wingdings" pitchFamily="2" charset="2"/>
                          </a:rPr>
                          <m:t>𝐸</m:t>
                        </m:r>
                      </m:e>
                      <m:sub>
                        <m:r>
                          <a:rPr lang="en-GB" sz="1400" b="0" i="1" noProof="0" smtClean="0">
                            <a:solidFill>
                              <a:srgbClr val="E40000"/>
                            </a:solidFill>
                            <a:latin typeface="Cambria Math" panose="02040503050406030204" pitchFamily="18" charset="0"/>
                            <a:sym typeface="Wingdings" pitchFamily="2" charset="2"/>
                          </a:rPr>
                          <m:t>𝑝</m:t>
                        </m:r>
                      </m:sub>
                    </m:sSub>
                    <m:r>
                      <a:rPr lang="en-GB" sz="1400" i="1" noProof="0" smtClean="0">
                        <a:solidFill>
                          <a:srgbClr val="E40000"/>
                        </a:solidFill>
                        <a:latin typeface="Cambria Math" panose="02040503050406030204" pitchFamily="18" charset="0"/>
                        <a:ea typeface="Cambria Math" panose="02040503050406030204" pitchFamily="18" charset="0"/>
                        <a:sym typeface="Wingdings" pitchFamily="2" charset="2"/>
                      </a:rPr>
                      <m:t>→</m:t>
                    </m:r>
                    <m:r>
                      <a:rPr lang="en-GB" sz="1400" b="0" i="1" noProof="0" smtClean="0">
                        <a:solidFill>
                          <a:srgbClr val="E40000"/>
                        </a:solidFill>
                        <a:latin typeface="Cambria Math" panose="02040503050406030204" pitchFamily="18" charset="0"/>
                        <a:ea typeface="Cambria Math" panose="02040503050406030204" pitchFamily="18" charset="0"/>
                        <a:sym typeface="Wingdings" pitchFamily="2" charset="2"/>
                      </a:rPr>
                      <m:t>0</m:t>
                    </m:r>
                  </m:oMath>
                </a14:m>
                <a:r>
                  <a:rPr lang="en-GB" sz="1200" noProof="0" dirty="0">
                    <a:solidFill>
                      <a:prstClr val="black"/>
                    </a:solidFill>
                    <a:latin typeface="Helvetica" pitchFamily="2" charset="0"/>
                    <a:ea typeface="Helvetica Light" charset="0"/>
                    <a:cs typeface="Helvetica Light" charset="0"/>
                    <a:sym typeface="Wingdings" pitchFamily="2" charset="2"/>
                  </a:rPr>
                  <a:t> </a:t>
                </a:r>
                <a:r>
                  <a:rPr lang="en-GB" sz="1200" noProof="0" dirty="0">
                    <a:solidFill>
                      <a:srgbClr val="E40000"/>
                    </a:solidFill>
                    <a:latin typeface="Helvetica" pitchFamily="2" charset="0"/>
                    <a:ea typeface="Helvetica Light" charset="0"/>
                    <a:cs typeface="Helvetica Light" charset="0"/>
                    <a:sym typeface="Wingdings" pitchFamily="2" charset="2"/>
                  </a:rPr>
                  <a:t>(soft divergence) </a:t>
                </a:r>
                <a:r>
                  <a:rPr lang="en-GB" sz="1200" noProof="0" dirty="0">
                    <a:solidFill>
                      <a:prstClr val="black"/>
                    </a:solidFill>
                    <a:latin typeface="Helvetica" pitchFamily="2" charset="0"/>
                    <a:ea typeface="Helvetica Light" charset="0"/>
                    <a:cs typeface="Helvetica Light" charset="0"/>
                    <a:sym typeface="Wingdings" pitchFamily="2" charset="2"/>
                  </a:rPr>
                  <a:t>or </a:t>
                </a:r>
                <a14:m>
                  <m:oMath xmlns:m="http://schemas.openxmlformats.org/officeDocument/2006/math">
                    <m:r>
                      <a:rPr lang="en-GB" sz="1400" i="1" noProof="0" smtClean="0">
                        <a:solidFill>
                          <a:srgbClr val="0070C0"/>
                        </a:solidFill>
                        <a:latin typeface="Cambria Math" panose="02040503050406030204" pitchFamily="18" charset="0"/>
                        <a:ea typeface="Cambria Math" panose="02040503050406030204" pitchFamily="18" charset="0"/>
                        <a:sym typeface="Wingdings" pitchFamily="2" charset="2"/>
                      </a:rPr>
                      <m:t>𝜃</m:t>
                    </m:r>
                    <m:r>
                      <a:rPr lang="en-GB" sz="1400" i="1" noProof="0" smtClean="0">
                        <a:solidFill>
                          <a:srgbClr val="0070C0"/>
                        </a:solidFill>
                        <a:latin typeface="Cambria Math" panose="02040503050406030204" pitchFamily="18" charset="0"/>
                        <a:ea typeface="Cambria Math" panose="02040503050406030204" pitchFamily="18" charset="0"/>
                        <a:sym typeface="Wingdings" pitchFamily="2" charset="2"/>
                      </a:rPr>
                      <m:t>→0</m:t>
                    </m:r>
                  </m:oMath>
                </a14:m>
                <a:r>
                  <a:rPr lang="en-GB" sz="1200" noProof="0" dirty="0">
                    <a:solidFill>
                      <a:prstClr val="black"/>
                    </a:solidFill>
                    <a:latin typeface="Helvetica" pitchFamily="2" charset="0"/>
                    <a:ea typeface="Helvetica Light" charset="0"/>
                    <a:cs typeface="Helvetica Light" charset="0"/>
                    <a:sym typeface="Wingdings" pitchFamily="2" charset="2"/>
                  </a:rPr>
                  <a:t> </a:t>
                </a:r>
                <a:r>
                  <a:rPr lang="en-GB" sz="1200" noProof="0" dirty="0">
                    <a:solidFill>
                      <a:srgbClr val="0070C0"/>
                    </a:solidFill>
                    <a:latin typeface="Helvetica" pitchFamily="2" charset="0"/>
                    <a:ea typeface="Helvetica Light" charset="0"/>
                    <a:cs typeface="Helvetica Light" charset="0"/>
                    <a:sym typeface="Wingdings" pitchFamily="2" charset="2"/>
                  </a:rPr>
                  <a:t>(collinear divergence)</a:t>
                </a:r>
              </a:p>
            </p:txBody>
          </p:sp>
        </mc:Choice>
        <mc:Fallback xmlns="">
          <p:sp>
            <p:nvSpPr>
              <p:cNvPr id="56" name="TextBox 55">
                <a:extLst>
                  <a:ext uri="{FF2B5EF4-FFF2-40B4-BE49-F238E27FC236}">
                    <a16:creationId xmlns:a16="http://schemas.microsoft.com/office/drawing/2014/main" id="{0CB2DB03-0B01-66B3-50D1-4015C07F7A22}"/>
                  </a:ext>
                </a:extLst>
              </p:cNvPr>
              <p:cNvSpPr txBox="1">
                <a:spLocks noRot="1" noChangeAspect="1" noMove="1" noResize="1" noEditPoints="1" noAdjustHandles="1" noChangeArrowheads="1" noChangeShapeType="1" noTextEdit="1"/>
              </p:cNvSpPr>
              <p:nvPr/>
            </p:nvSpPr>
            <p:spPr>
              <a:xfrm>
                <a:off x="9250747" y="3973427"/>
                <a:ext cx="2844801" cy="539828"/>
              </a:xfrm>
              <a:prstGeom prst="rect">
                <a:avLst/>
              </a:prstGeom>
              <a:blipFill>
                <a:blip r:embed="rId6"/>
                <a:stretch>
                  <a:fillRect b="-454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A4C9DC05-D638-1672-A73D-634D3D723EE5}"/>
                  </a:ext>
                </a:extLst>
              </p:cNvPr>
              <p:cNvSpPr txBox="1"/>
              <p:nvPr/>
            </p:nvSpPr>
            <p:spPr>
              <a:xfrm>
                <a:off x="3477495" y="4877351"/>
                <a:ext cx="3471400" cy="772840"/>
              </a:xfrm>
              <a:prstGeom prst="rect">
                <a:avLst/>
              </a:prstGeom>
              <a:noFill/>
            </p:spPr>
            <p:txBody>
              <a:bodyPr wrap="none" lIns="0" tIns="0" rIns="0" bIns="0" rtlCol="0">
                <a:spAutoFit/>
              </a:bodyPr>
              <a:lstStyle/>
              <a:p>
                <a:pPr>
                  <a:spcBef>
                    <a:spcPts val="3000"/>
                  </a:spcBef>
                </a:pPr>
                <a14:m>
                  <m:oMathPara xmlns:m="http://schemas.openxmlformats.org/officeDocument/2006/math">
                    <m:oMath>
                      <m:r>
                        <a:rPr lang="en-GB" sz="1600" b="0" i="1" noProof="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𝑑</m:t>
                      </m:r>
                      <m:r>
                        <a:rPr lang="en-GB" sz="1600" i="1" noProof="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𝜎</m:t>
                      </m:r>
                      <m:r>
                        <a:rPr lang="en-GB" sz="1600" b="0" i="1" noProof="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 </m:t>
                      </m:r>
                      <m:r>
                        <a:rPr lang="en-GB" sz="1600" i="1" noProof="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r>
                        <a:rPr lang="en-GB" sz="1600" b="0" i="1" noProof="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 </m:t>
                      </m:r>
                      <m:sSub>
                        <m:sSubPr>
                          <m:ctrlP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𝛼</m:t>
                          </m:r>
                        </m:e>
                        <m:sub>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𝑆</m:t>
                          </m:r>
                        </m:sub>
                      </m:sSub>
                      <m:nary>
                        <m:naryPr>
                          <m:limLoc m:val="undOvr"/>
                          <m:ctrlP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ctrlPr>
                        </m:naryPr>
                        <m:sub>
                          <m:sSub>
                            <m:sSubPr>
                              <m:ctrlP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𝜃</m:t>
                              </m:r>
                            </m:e>
                            <m:sub>
                              <m:r>
                                <m:rPr>
                                  <m:sty m:val="p"/>
                                </m:rPr>
                                <a:rPr lang="en-GB" sz="1600" b="0" i="0" noProof="0" smtClean="0">
                                  <a:solidFill>
                                    <a:prstClr val="black"/>
                                  </a:solidFill>
                                  <a:latin typeface="Cambria Math" panose="02040503050406030204" pitchFamily="18" charset="0"/>
                                  <a:ea typeface="Cambria Math" panose="02040503050406030204" pitchFamily="18" charset="0"/>
                                  <a:sym typeface="Wingdings" pitchFamily="2" charset="2"/>
                                </a:rPr>
                                <m:t>min</m:t>
                              </m:r>
                            </m:sub>
                          </m:sSub>
                        </m:sub>
                        <m:sup>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𝑅</m:t>
                          </m:r>
                        </m:sup>
                        <m:e>
                          <m:nary>
                            <m:naryPr>
                              <m:limLoc m:val="undOvr"/>
                              <m:ctrlP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ctrlPr>
                            </m:naryPr>
                            <m:sub>
                              <m:sSub>
                                <m:sSubPr>
                                  <m:ctrlP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𝐸</m:t>
                                  </m:r>
                                </m:e>
                                <m:sub>
                                  <m:r>
                                    <m:rPr>
                                      <m:sty m:val="p"/>
                                    </m:rPr>
                                    <a:rPr lang="en-GB" sz="1600" b="0" i="0" noProof="0" smtClean="0">
                                      <a:solidFill>
                                        <a:prstClr val="black"/>
                                      </a:solidFill>
                                      <a:latin typeface="Cambria Math" panose="02040503050406030204" pitchFamily="18" charset="0"/>
                                      <a:ea typeface="Cambria Math" panose="02040503050406030204" pitchFamily="18" charset="0"/>
                                      <a:sym typeface="Wingdings" pitchFamily="2" charset="2"/>
                                    </a:rPr>
                                    <m:t>min</m:t>
                                  </m:r>
                                </m:sub>
                              </m:sSub>
                            </m:sub>
                            <m:sup>
                              <m:sSub>
                                <m:sSubPr>
                                  <m:ctrlP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𝐸</m:t>
                                  </m:r>
                                </m:e>
                                <m:sub>
                                  <m:r>
                                    <m:rPr>
                                      <m:sty m:val="p"/>
                                    </m:rPr>
                                    <a:rPr lang="en-GB" sz="1600" noProof="0" smtClean="0">
                                      <a:solidFill>
                                        <a:prstClr val="black"/>
                                      </a:solidFill>
                                      <a:latin typeface="Cambria Math" panose="02040503050406030204" pitchFamily="18" charset="0"/>
                                      <a:ea typeface="Cambria Math" panose="02040503050406030204" pitchFamily="18" charset="0"/>
                                      <a:sym typeface="Wingdings" pitchFamily="2" charset="2"/>
                                    </a:rPr>
                                    <m:t>m</m:t>
                                  </m:r>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𝑎𝑥</m:t>
                                  </m:r>
                                </m:sub>
                              </m:sSub>
                            </m:sup>
                            <m:e>
                              <m:f>
                                <m:fPr>
                                  <m:ctrlP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ctrlPr>
                                </m:fPr>
                                <m:num>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𝑑</m:t>
                                  </m:r>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𝜃</m:t>
                                  </m:r>
                                </m:num>
                                <m:den>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𝜃</m:t>
                                  </m:r>
                                </m:den>
                              </m:f>
                              <m:f>
                                <m:fPr>
                                  <m:ctrlP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ctrlPr>
                                </m:fPr>
                                <m:num>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𝑑𝐸</m:t>
                                  </m:r>
                                </m:num>
                                <m:den>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𝐸</m:t>
                                  </m:r>
                                </m:den>
                              </m:f>
                            </m:e>
                          </m:nary>
                        </m:e>
                      </m:nary>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 </m:t>
                      </m:r>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m:t>
                      </m:r>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 </m:t>
                      </m:r>
                      <m:sSub>
                        <m:sSubPr>
                          <m:ctrlP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𝛼</m:t>
                          </m:r>
                        </m:e>
                        <m:sub>
                          <m:r>
                            <a:rPr lang="en-GB" sz="1600" i="1" noProof="0" smtClean="0">
                              <a:solidFill>
                                <a:prstClr val="black"/>
                              </a:solidFill>
                              <a:latin typeface="Cambria Math" panose="02040503050406030204" pitchFamily="18" charset="0"/>
                              <a:ea typeface="Cambria Math" panose="02040503050406030204" pitchFamily="18" charset="0"/>
                              <a:sym typeface="Wingdings" pitchFamily="2" charset="2"/>
                            </a:rPr>
                            <m:t>𝑆</m:t>
                          </m:r>
                        </m:sub>
                      </m:sSub>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 </m:t>
                      </m:r>
                      <m:r>
                        <m:rPr>
                          <m:sty m:val="p"/>
                        </m:rPr>
                        <a:rPr lang="en-GB" sz="1600" b="0" i="0" noProof="0" smtClean="0">
                          <a:solidFill>
                            <a:prstClr val="black"/>
                          </a:solidFill>
                          <a:latin typeface="Cambria Math" panose="02040503050406030204" pitchFamily="18" charset="0"/>
                          <a:ea typeface="Cambria Math" panose="02040503050406030204" pitchFamily="18" charset="0"/>
                          <a:sym typeface="Wingdings" pitchFamily="2" charset="2"/>
                        </a:rPr>
                        <m:t>ln</m:t>
                      </m:r>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𝑅</m:t>
                      </m:r>
                      <m:r>
                        <a:rPr lang="en-GB" sz="1600" b="0" i="0" noProof="0" smtClean="0">
                          <a:solidFill>
                            <a:prstClr val="black"/>
                          </a:solidFill>
                          <a:latin typeface="Cambria Math" panose="02040503050406030204" pitchFamily="18" charset="0"/>
                          <a:ea typeface="Cambria Math" panose="02040503050406030204" pitchFamily="18" charset="0"/>
                          <a:sym typeface="Wingdings" pitchFamily="2" charset="2"/>
                        </a:rPr>
                        <m:t> </m:t>
                      </m:r>
                      <m:r>
                        <m:rPr>
                          <m:sty m:val="p"/>
                        </m:rPr>
                        <a:rPr lang="en-GB" sz="1600" b="0" i="0" noProof="0" smtClean="0">
                          <a:solidFill>
                            <a:prstClr val="black"/>
                          </a:solidFill>
                          <a:latin typeface="Cambria Math" panose="02040503050406030204" pitchFamily="18" charset="0"/>
                          <a:ea typeface="Cambria Math" panose="02040503050406030204" pitchFamily="18" charset="0"/>
                          <a:sym typeface="Wingdings" pitchFamily="2" charset="2"/>
                        </a:rPr>
                        <m:t>ln</m:t>
                      </m:r>
                      <m:r>
                        <a:rPr lang="en-GB" sz="1600" b="0" i="1" noProof="0" smtClean="0">
                          <a:solidFill>
                            <a:prstClr val="black"/>
                          </a:solidFill>
                          <a:latin typeface="Cambria Math" panose="02040503050406030204" pitchFamily="18" charset="0"/>
                          <a:ea typeface="Cambria Math" panose="02040503050406030204" pitchFamily="18" charset="0"/>
                          <a:sym typeface="Wingdings" pitchFamily="2" charset="2"/>
                        </a:rPr>
                        <m:t>𝐸</m:t>
                      </m:r>
                    </m:oMath>
                  </m:oMathPara>
                </a14:m>
                <a:endParaRPr lang="en-GB" sz="1600" noProof="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60" name="TextBox 59">
                <a:extLst>
                  <a:ext uri="{FF2B5EF4-FFF2-40B4-BE49-F238E27FC236}">
                    <a16:creationId xmlns:a16="http://schemas.microsoft.com/office/drawing/2014/main" id="{A4C9DC05-D638-1672-A73D-634D3D723EE5}"/>
                  </a:ext>
                </a:extLst>
              </p:cNvPr>
              <p:cNvSpPr txBox="1">
                <a:spLocks noRot="1" noChangeAspect="1" noMove="1" noResize="1" noEditPoints="1" noAdjustHandles="1" noChangeArrowheads="1" noChangeShapeType="1" noTextEdit="1"/>
              </p:cNvSpPr>
              <p:nvPr/>
            </p:nvSpPr>
            <p:spPr>
              <a:xfrm>
                <a:off x="3477495" y="4877351"/>
                <a:ext cx="3471400" cy="772840"/>
              </a:xfrm>
              <a:prstGeom prst="rect">
                <a:avLst/>
              </a:prstGeom>
              <a:blipFill>
                <a:blip r:embed="rId7"/>
                <a:stretch>
                  <a:fillRect l="-727" t="-118033" r="-364" b="-173770"/>
                </a:stretch>
              </a:blipFill>
            </p:spPr>
            <p:txBody>
              <a:bodyPr/>
              <a:lstStyle/>
              <a:p>
                <a:r>
                  <a:rPr lang="en-GB">
                    <a:noFill/>
                  </a:rPr>
                  <a:t> </a:t>
                </a:r>
              </a:p>
            </p:txBody>
          </p:sp>
        </mc:Fallback>
      </mc:AlternateContent>
      <p:sp>
        <p:nvSpPr>
          <p:cNvPr id="61" name="TextBox 60">
            <a:extLst>
              <a:ext uri="{FF2B5EF4-FFF2-40B4-BE49-F238E27FC236}">
                <a16:creationId xmlns:a16="http://schemas.microsoft.com/office/drawing/2014/main" id="{204954EA-8791-F0BA-4A6C-F007822DFF27}"/>
              </a:ext>
            </a:extLst>
          </p:cNvPr>
          <p:cNvSpPr txBox="1"/>
          <p:nvPr/>
        </p:nvSpPr>
        <p:spPr>
          <a:xfrm>
            <a:off x="623283" y="5079549"/>
            <a:ext cx="3160364" cy="338554"/>
          </a:xfrm>
          <a:prstGeom prst="rect">
            <a:avLst/>
          </a:prstGeom>
          <a:noFill/>
        </p:spPr>
        <p:txBody>
          <a:bodyPr wrap="square" rtlCol="0">
            <a:spAutoFit/>
          </a:bodyPr>
          <a:lstStyle/>
          <a:p>
            <a:pPr marL="285750" indent="-285750">
              <a:spcBef>
                <a:spcPts val="3000"/>
              </a:spcBef>
              <a:buFont typeface="Arial" panose="020B0604020202020204" pitchFamily="34" charset="0"/>
              <a:buChar char="•"/>
            </a:pPr>
            <a:r>
              <a:rPr lang="en-GB" sz="1600" noProof="0" dirty="0">
                <a:solidFill>
                  <a:prstClr val="black"/>
                </a:solidFill>
                <a:latin typeface="Helvetica" pitchFamily="2" charset="0"/>
                <a:ea typeface="Helvetica Light" charset="0"/>
                <a:cs typeface="Helvetica Light" charset="0"/>
                <a:sym typeface="Wingdings" pitchFamily="2" charset="2"/>
              </a:rPr>
              <a:t>Differential cross section:</a:t>
            </a:r>
          </a:p>
        </p:txBody>
      </p:sp>
      <p:sp>
        <p:nvSpPr>
          <p:cNvPr id="65" name="TextBox 64">
            <a:extLst>
              <a:ext uri="{FF2B5EF4-FFF2-40B4-BE49-F238E27FC236}">
                <a16:creationId xmlns:a16="http://schemas.microsoft.com/office/drawing/2014/main" id="{9A134C8E-775C-930A-9A4D-EE9ACC354C1F}"/>
              </a:ext>
            </a:extLst>
          </p:cNvPr>
          <p:cNvSpPr txBox="1"/>
          <p:nvPr/>
        </p:nvSpPr>
        <p:spPr>
          <a:xfrm>
            <a:off x="623283" y="6192948"/>
            <a:ext cx="10897180" cy="338554"/>
          </a:xfrm>
          <a:prstGeom prst="rect">
            <a:avLst/>
          </a:prstGeom>
          <a:noFill/>
        </p:spPr>
        <p:txBody>
          <a:bodyPr wrap="square" rtlCol="0">
            <a:spAutoFit/>
          </a:bodyPr>
          <a:lstStyle/>
          <a:p>
            <a:r>
              <a:rPr lang="en-GB" sz="1600" noProof="0" dirty="0">
                <a:latin typeface="Helvetica" pitchFamily="2" charset="0"/>
              </a:rPr>
              <a:t>Jets are experimentally defined using an infrared- and collinear-safe </a:t>
            </a:r>
            <a:r>
              <a:rPr lang="en-GB" sz="1600" i="1" noProof="0" dirty="0">
                <a:latin typeface="Helvetica" pitchFamily="2" charset="0"/>
              </a:rPr>
              <a:t>R</a:t>
            </a:r>
            <a:r>
              <a:rPr lang="en-GB" sz="1600" noProof="0" dirty="0">
                <a:latin typeface="Helvetica" pitchFamily="2" charset="0"/>
              </a:rPr>
              <a:t>-dependent algorithm, usually anti-</a:t>
            </a:r>
            <a:r>
              <a:rPr lang="en-GB" sz="1600" i="1" noProof="0" dirty="0">
                <a:latin typeface="Helvetica" pitchFamily="2" charset="0"/>
              </a:rPr>
              <a:t>k</a:t>
            </a:r>
            <a:r>
              <a:rPr lang="en-GB" sz="1600" i="1" baseline="-25000" noProof="0" dirty="0">
                <a:latin typeface="Helvetica" pitchFamily="2" charset="0"/>
              </a:rPr>
              <a:t>t</a:t>
            </a:r>
            <a:r>
              <a:rPr lang="en-GB" sz="1600" noProof="0" dirty="0">
                <a:latin typeface="Helvetica" pitchFamily="2" charset="0"/>
              </a:rPr>
              <a:t> at the LHC</a:t>
            </a:r>
          </a:p>
        </p:txBody>
      </p:sp>
      <p:sp>
        <p:nvSpPr>
          <p:cNvPr id="63" name="TextBox 62">
            <a:extLst>
              <a:ext uri="{FF2B5EF4-FFF2-40B4-BE49-F238E27FC236}">
                <a16:creationId xmlns:a16="http://schemas.microsoft.com/office/drawing/2014/main" id="{CACC0C66-4CC6-A3C8-B5B2-1EF39D5544F0}"/>
              </a:ext>
            </a:extLst>
          </p:cNvPr>
          <p:cNvSpPr txBox="1"/>
          <p:nvPr/>
        </p:nvSpPr>
        <p:spPr>
          <a:xfrm>
            <a:off x="5881244" y="5390835"/>
            <a:ext cx="1901246" cy="461665"/>
          </a:xfrm>
          <a:prstGeom prst="rect">
            <a:avLst/>
          </a:prstGeom>
          <a:noFill/>
        </p:spPr>
        <p:txBody>
          <a:bodyPr wrap="square" rtlCol="0">
            <a:spAutoFit/>
          </a:bodyPr>
          <a:lstStyle/>
          <a:p>
            <a:pPr marL="0" algn="l">
              <a:spcBef>
                <a:spcPts val="3000"/>
              </a:spcBef>
            </a:pPr>
            <a:r>
              <a:rPr lang="en-GB" sz="1200" noProof="0" dirty="0">
                <a:solidFill>
                  <a:prstClr val="black"/>
                </a:solidFill>
                <a:latin typeface="Helvetica" pitchFamily="2" charset="0"/>
                <a:ea typeface="Helvetica Light" charset="0"/>
                <a:cs typeface="Helvetica Light" charset="0"/>
                <a:sym typeface="Wingdings" pitchFamily="2" charset="2"/>
              </a:rPr>
              <a:t>Double-log enhanced real-emission probability</a:t>
            </a:r>
          </a:p>
        </p:txBody>
      </p:sp>
      <p:grpSp>
        <p:nvGrpSpPr>
          <p:cNvPr id="6" name="Group 5">
            <a:extLst>
              <a:ext uri="{FF2B5EF4-FFF2-40B4-BE49-F238E27FC236}">
                <a16:creationId xmlns:a16="http://schemas.microsoft.com/office/drawing/2014/main" id="{C83E8259-83D5-66FC-81EE-14367F446AF1}"/>
              </a:ext>
            </a:extLst>
          </p:cNvPr>
          <p:cNvGrpSpPr/>
          <p:nvPr/>
        </p:nvGrpSpPr>
        <p:grpSpPr>
          <a:xfrm>
            <a:off x="7823686" y="4857810"/>
            <a:ext cx="3714258" cy="884526"/>
            <a:chOff x="7768267" y="4913227"/>
            <a:chExt cx="3714258" cy="884526"/>
          </a:xfrm>
        </p:grpSpPr>
        <p:grpSp>
          <p:nvGrpSpPr>
            <p:cNvPr id="83" name="Group 82">
              <a:extLst>
                <a:ext uri="{FF2B5EF4-FFF2-40B4-BE49-F238E27FC236}">
                  <a16:creationId xmlns:a16="http://schemas.microsoft.com/office/drawing/2014/main" id="{A94F36B5-55D3-2656-95AF-8BA6A4A328C5}"/>
                </a:ext>
              </a:extLst>
            </p:cNvPr>
            <p:cNvGrpSpPr/>
            <p:nvPr/>
          </p:nvGrpSpPr>
          <p:grpSpPr>
            <a:xfrm>
              <a:off x="7768267" y="4913227"/>
              <a:ext cx="1568244" cy="880052"/>
              <a:chOff x="7380327" y="4469879"/>
              <a:chExt cx="1568244" cy="880052"/>
            </a:xfrm>
          </p:grpSpPr>
          <p:grpSp>
            <p:nvGrpSpPr>
              <p:cNvPr id="66" name="Group 126">
                <a:extLst>
                  <a:ext uri="{FF2B5EF4-FFF2-40B4-BE49-F238E27FC236}">
                    <a16:creationId xmlns:a16="http://schemas.microsoft.com/office/drawing/2014/main" id="{BB65B54E-ABE3-D289-BF41-A01C3B677B79}"/>
                  </a:ext>
                </a:extLst>
              </p:cNvPr>
              <p:cNvGrpSpPr>
                <a:grpSpLocks noChangeAspect="1"/>
              </p:cNvGrpSpPr>
              <p:nvPr/>
            </p:nvGrpSpPr>
            <p:grpSpPr bwMode="auto">
              <a:xfrm>
                <a:off x="7380327" y="4819946"/>
                <a:ext cx="735646" cy="98185"/>
                <a:chOff x="804" y="3206"/>
                <a:chExt cx="2344" cy="314"/>
              </a:xfrm>
            </p:grpSpPr>
            <p:sp>
              <p:nvSpPr>
                <p:cNvPr id="67" name="Freeform 127">
                  <a:extLst>
                    <a:ext uri="{FF2B5EF4-FFF2-40B4-BE49-F238E27FC236}">
                      <a16:creationId xmlns:a16="http://schemas.microsoft.com/office/drawing/2014/main" id="{120B38B7-BC6D-25DB-8A34-15FD3D83E639}"/>
                    </a:ext>
                  </a:extLst>
                </p:cNvPr>
                <p:cNvSpPr>
                  <a:spLocks noChangeAspect="1"/>
                </p:cNvSpPr>
                <p:nvPr/>
              </p:nvSpPr>
              <p:spPr bwMode="auto">
                <a:xfrm>
                  <a:off x="804" y="3218"/>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68" name="Freeform 128">
                  <a:extLst>
                    <a:ext uri="{FF2B5EF4-FFF2-40B4-BE49-F238E27FC236}">
                      <a16:creationId xmlns:a16="http://schemas.microsoft.com/office/drawing/2014/main" id="{2DEA9C64-D7BF-9DA0-2ECE-B8B8349E59BD}"/>
                    </a:ext>
                  </a:extLst>
                </p:cNvPr>
                <p:cNvSpPr>
                  <a:spLocks noChangeAspect="1"/>
                </p:cNvSpPr>
                <p:nvPr/>
              </p:nvSpPr>
              <p:spPr bwMode="auto">
                <a:xfrm>
                  <a:off x="1136" y="3216"/>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69" name="Freeform 129">
                  <a:extLst>
                    <a:ext uri="{FF2B5EF4-FFF2-40B4-BE49-F238E27FC236}">
                      <a16:creationId xmlns:a16="http://schemas.microsoft.com/office/drawing/2014/main" id="{36DCDE56-4433-BAE8-468C-896EF01E1F27}"/>
                    </a:ext>
                  </a:extLst>
                </p:cNvPr>
                <p:cNvSpPr>
                  <a:spLocks noChangeAspect="1"/>
                </p:cNvSpPr>
                <p:nvPr/>
              </p:nvSpPr>
              <p:spPr bwMode="auto">
                <a:xfrm>
                  <a:off x="1468" y="3214"/>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70" name="Freeform 130">
                  <a:extLst>
                    <a:ext uri="{FF2B5EF4-FFF2-40B4-BE49-F238E27FC236}">
                      <a16:creationId xmlns:a16="http://schemas.microsoft.com/office/drawing/2014/main" id="{1A3E0BE6-FD92-6152-B57E-419402042EF7}"/>
                    </a:ext>
                  </a:extLst>
                </p:cNvPr>
                <p:cNvSpPr>
                  <a:spLocks noChangeAspect="1"/>
                </p:cNvSpPr>
                <p:nvPr/>
              </p:nvSpPr>
              <p:spPr bwMode="auto">
                <a:xfrm>
                  <a:off x="1800" y="3212"/>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71" name="Freeform 131">
                  <a:extLst>
                    <a:ext uri="{FF2B5EF4-FFF2-40B4-BE49-F238E27FC236}">
                      <a16:creationId xmlns:a16="http://schemas.microsoft.com/office/drawing/2014/main" id="{17278772-A274-43BE-1E41-AA0308F3981B}"/>
                    </a:ext>
                  </a:extLst>
                </p:cNvPr>
                <p:cNvSpPr>
                  <a:spLocks noChangeAspect="1"/>
                </p:cNvSpPr>
                <p:nvPr/>
              </p:nvSpPr>
              <p:spPr bwMode="auto">
                <a:xfrm>
                  <a:off x="2132" y="3210"/>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72" name="Freeform 132">
                  <a:extLst>
                    <a:ext uri="{FF2B5EF4-FFF2-40B4-BE49-F238E27FC236}">
                      <a16:creationId xmlns:a16="http://schemas.microsoft.com/office/drawing/2014/main" id="{3093A761-2379-55E2-EC4A-C634B41CCBF0}"/>
                    </a:ext>
                  </a:extLst>
                </p:cNvPr>
                <p:cNvSpPr>
                  <a:spLocks noChangeAspect="1"/>
                </p:cNvSpPr>
                <p:nvPr/>
              </p:nvSpPr>
              <p:spPr bwMode="auto">
                <a:xfrm>
                  <a:off x="2464" y="3208"/>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73" name="Freeform 133">
                  <a:extLst>
                    <a:ext uri="{FF2B5EF4-FFF2-40B4-BE49-F238E27FC236}">
                      <a16:creationId xmlns:a16="http://schemas.microsoft.com/office/drawing/2014/main" id="{65929867-CED4-2EB2-6FE3-E17C8A21EDD2}"/>
                    </a:ext>
                  </a:extLst>
                </p:cNvPr>
                <p:cNvSpPr>
                  <a:spLocks noChangeAspect="1"/>
                </p:cNvSpPr>
                <p:nvPr/>
              </p:nvSpPr>
              <p:spPr bwMode="auto">
                <a:xfrm>
                  <a:off x="2796" y="3206"/>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grpSp>
          <p:cxnSp>
            <p:nvCxnSpPr>
              <p:cNvPr id="74" name="Straight Connector 73">
                <a:extLst>
                  <a:ext uri="{FF2B5EF4-FFF2-40B4-BE49-F238E27FC236}">
                    <a16:creationId xmlns:a16="http://schemas.microsoft.com/office/drawing/2014/main" id="{1C48781A-4CAE-C5BA-76B8-B0D9BEAF60BA}"/>
                  </a:ext>
                </a:extLst>
              </p:cNvPr>
              <p:cNvCxnSpPr/>
              <p:nvPr/>
            </p:nvCxnSpPr>
            <p:spPr>
              <a:xfrm>
                <a:off x="8116926" y="4905431"/>
                <a:ext cx="685800" cy="44450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75" name="Group 126">
                <a:extLst>
                  <a:ext uri="{FF2B5EF4-FFF2-40B4-BE49-F238E27FC236}">
                    <a16:creationId xmlns:a16="http://schemas.microsoft.com/office/drawing/2014/main" id="{564691F3-FB32-03AB-5872-3310C2B60CCE}"/>
                  </a:ext>
                </a:extLst>
              </p:cNvPr>
              <p:cNvGrpSpPr>
                <a:grpSpLocks noChangeAspect="1"/>
              </p:cNvGrpSpPr>
              <p:nvPr/>
            </p:nvGrpSpPr>
            <p:grpSpPr bwMode="auto">
              <a:xfrm rot="1415511">
                <a:off x="8421317" y="5100852"/>
                <a:ext cx="527254" cy="96935"/>
                <a:chOff x="804" y="3210"/>
                <a:chExt cx="1680" cy="310"/>
              </a:xfrm>
            </p:grpSpPr>
            <p:sp>
              <p:nvSpPr>
                <p:cNvPr id="76" name="Freeform 127">
                  <a:extLst>
                    <a:ext uri="{FF2B5EF4-FFF2-40B4-BE49-F238E27FC236}">
                      <a16:creationId xmlns:a16="http://schemas.microsoft.com/office/drawing/2014/main" id="{389499BD-9432-EDBF-CD4B-72F27B013487}"/>
                    </a:ext>
                  </a:extLst>
                </p:cNvPr>
                <p:cNvSpPr>
                  <a:spLocks noChangeAspect="1"/>
                </p:cNvSpPr>
                <p:nvPr/>
              </p:nvSpPr>
              <p:spPr bwMode="auto">
                <a:xfrm>
                  <a:off x="804" y="3218"/>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77" name="Freeform 128">
                  <a:extLst>
                    <a:ext uri="{FF2B5EF4-FFF2-40B4-BE49-F238E27FC236}">
                      <a16:creationId xmlns:a16="http://schemas.microsoft.com/office/drawing/2014/main" id="{4FA020ED-7D0C-DC84-7DFE-EF29280D283F}"/>
                    </a:ext>
                  </a:extLst>
                </p:cNvPr>
                <p:cNvSpPr>
                  <a:spLocks noChangeAspect="1"/>
                </p:cNvSpPr>
                <p:nvPr/>
              </p:nvSpPr>
              <p:spPr bwMode="auto">
                <a:xfrm>
                  <a:off x="1136" y="3216"/>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78" name="Freeform 129">
                  <a:extLst>
                    <a:ext uri="{FF2B5EF4-FFF2-40B4-BE49-F238E27FC236}">
                      <a16:creationId xmlns:a16="http://schemas.microsoft.com/office/drawing/2014/main" id="{BC175B6A-2D48-F0EF-1FAC-8FB675CB4840}"/>
                    </a:ext>
                  </a:extLst>
                </p:cNvPr>
                <p:cNvSpPr>
                  <a:spLocks noChangeAspect="1"/>
                </p:cNvSpPr>
                <p:nvPr/>
              </p:nvSpPr>
              <p:spPr bwMode="auto">
                <a:xfrm>
                  <a:off x="1468" y="3214"/>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79" name="Freeform 130">
                  <a:extLst>
                    <a:ext uri="{FF2B5EF4-FFF2-40B4-BE49-F238E27FC236}">
                      <a16:creationId xmlns:a16="http://schemas.microsoft.com/office/drawing/2014/main" id="{A75327F6-376E-A1D5-7CEB-937A47E08A98}"/>
                    </a:ext>
                  </a:extLst>
                </p:cNvPr>
                <p:cNvSpPr>
                  <a:spLocks noChangeAspect="1"/>
                </p:cNvSpPr>
                <p:nvPr/>
              </p:nvSpPr>
              <p:spPr bwMode="auto">
                <a:xfrm>
                  <a:off x="1800" y="3212"/>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80" name="Freeform 131">
                  <a:extLst>
                    <a:ext uri="{FF2B5EF4-FFF2-40B4-BE49-F238E27FC236}">
                      <a16:creationId xmlns:a16="http://schemas.microsoft.com/office/drawing/2014/main" id="{46E23A1E-FD5A-46B7-9480-C27749885C3D}"/>
                    </a:ext>
                  </a:extLst>
                </p:cNvPr>
                <p:cNvSpPr>
                  <a:spLocks noChangeAspect="1"/>
                </p:cNvSpPr>
                <p:nvPr/>
              </p:nvSpPr>
              <p:spPr bwMode="auto">
                <a:xfrm>
                  <a:off x="2132" y="3210"/>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grpSp>
          <p:cxnSp>
            <p:nvCxnSpPr>
              <p:cNvPr id="82" name="Straight Connector 81">
                <a:extLst>
                  <a:ext uri="{FF2B5EF4-FFF2-40B4-BE49-F238E27FC236}">
                    <a16:creationId xmlns:a16="http://schemas.microsoft.com/office/drawing/2014/main" id="{C03D5846-C7A0-4601-2B6F-8BCAD5B2DEDA}"/>
                  </a:ext>
                </a:extLst>
              </p:cNvPr>
              <p:cNvCxnSpPr>
                <a:cxnSpLocks/>
              </p:cNvCxnSpPr>
              <p:nvPr/>
            </p:nvCxnSpPr>
            <p:spPr>
              <a:xfrm flipV="1">
                <a:off x="8140662" y="4469879"/>
                <a:ext cx="685800" cy="44450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85" name="Group 126">
              <a:extLst>
                <a:ext uri="{FF2B5EF4-FFF2-40B4-BE49-F238E27FC236}">
                  <a16:creationId xmlns:a16="http://schemas.microsoft.com/office/drawing/2014/main" id="{80044B57-5B81-C1D3-D005-1AAE84061216}"/>
                </a:ext>
              </a:extLst>
            </p:cNvPr>
            <p:cNvGrpSpPr>
              <a:grpSpLocks noChangeAspect="1"/>
            </p:cNvGrpSpPr>
            <p:nvPr/>
          </p:nvGrpSpPr>
          <p:grpSpPr bwMode="auto">
            <a:xfrm>
              <a:off x="9864265" y="5267768"/>
              <a:ext cx="735646" cy="98185"/>
              <a:chOff x="804" y="3206"/>
              <a:chExt cx="2344" cy="314"/>
            </a:xfrm>
          </p:grpSpPr>
          <p:sp>
            <p:nvSpPr>
              <p:cNvPr id="94" name="Freeform 127">
                <a:extLst>
                  <a:ext uri="{FF2B5EF4-FFF2-40B4-BE49-F238E27FC236}">
                    <a16:creationId xmlns:a16="http://schemas.microsoft.com/office/drawing/2014/main" id="{862421BC-6E1F-8118-EE46-8FBF5B383D08}"/>
                  </a:ext>
                </a:extLst>
              </p:cNvPr>
              <p:cNvSpPr>
                <a:spLocks noChangeAspect="1"/>
              </p:cNvSpPr>
              <p:nvPr/>
            </p:nvSpPr>
            <p:spPr bwMode="auto">
              <a:xfrm>
                <a:off x="804" y="3218"/>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95" name="Freeform 128">
                <a:extLst>
                  <a:ext uri="{FF2B5EF4-FFF2-40B4-BE49-F238E27FC236}">
                    <a16:creationId xmlns:a16="http://schemas.microsoft.com/office/drawing/2014/main" id="{6671D102-4A38-BE30-F46D-B3940F44B5B6}"/>
                  </a:ext>
                </a:extLst>
              </p:cNvPr>
              <p:cNvSpPr>
                <a:spLocks noChangeAspect="1"/>
              </p:cNvSpPr>
              <p:nvPr/>
            </p:nvSpPr>
            <p:spPr bwMode="auto">
              <a:xfrm>
                <a:off x="1136" y="3216"/>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96" name="Freeform 129">
                <a:extLst>
                  <a:ext uri="{FF2B5EF4-FFF2-40B4-BE49-F238E27FC236}">
                    <a16:creationId xmlns:a16="http://schemas.microsoft.com/office/drawing/2014/main" id="{1F39E5F0-F61E-DF43-2CD7-20B2A4696D41}"/>
                  </a:ext>
                </a:extLst>
              </p:cNvPr>
              <p:cNvSpPr>
                <a:spLocks noChangeAspect="1"/>
              </p:cNvSpPr>
              <p:nvPr/>
            </p:nvSpPr>
            <p:spPr bwMode="auto">
              <a:xfrm>
                <a:off x="1468" y="3214"/>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97" name="Freeform 130">
                <a:extLst>
                  <a:ext uri="{FF2B5EF4-FFF2-40B4-BE49-F238E27FC236}">
                    <a16:creationId xmlns:a16="http://schemas.microsoft.com/office/drawing/2014/main" id="{C982EB81-83C7-DCB7-29D2-F4109A8D5823}"/>
                  </a:ext>
                </a:extLst>
              </p:cNvPr>
              <p:cNvSpPr>
                <a:spLocks noChangeAspect="1"/>
              </p:cNvSpPr>
              <p:nvPr/>
            </p:nvSpPr>
            <p:spPr bwMode="auto">
              <a:xfrm>
                <a:off x="1800" y="3212"/>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98" name="Freeform 131">
                <a:extLst>
                  <a:ext uri="{FF2B5EF4-FFF2-40B4-BE49-F238E27FC236}">
                    <a16:creationId xmlns:a16="http://schemas.microsoft.com/office/drawing/2014/main" id="{738A8884-F40E-2E67-9B0D-B115A395F89D}"/>
                  </a:ext>
                </a:extLst>
              </p:cNvPr>
              <p:cNvSpPr>
                <a:spLocks noChangeAspect="1"/>
              </p:cNvSpPr>
              <p:nvPr/>
            </p:nvSpPr>
            <p:spPr bwMode="auto">
              <a:xfrm>
                <a:off x="2132" y="3210"/>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99" name="Freeform 132">
                <a:extLst>
                  <a:ext uri="{FF2B5EF4-FFF2-40B4-BE49-F238E27FC236}">
                    <a16:creationId xmlns:a16="http://schemas.microsoft.com/office/drawing/2014/main" id="{9013A561-C8A6-D2BA-5884-851CF40AF115}"/>
                  </a:ext>
                </a:extLst>
              </p:cNvPr>
              <p:cNvSpPr>
                <a:spLocks noChangeAspect="1"/>
              </p:cNvSpPr>
              <p:nvPr/>
            </p:nvSpPr>
            <p:spPr bwMode="auto">
              <a:xfrm>
                <a:off x="2464" y="3208"/>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100" name="Freeform 133">
                <a:extLst>
                  <a:ext uri="{FF2B5EF4-FFF2-40B4-BE49-F238E27FC236}">
                    <a16:creationId xmlns:a16="http://schemas.microsoft.com/office/drawing/2014/main" id="{1237EA2C-207C-D937-5C68-EB14C1DCA2F1}"/>
                  </a:ext>
                </a:extLst>
              </p:cNvPr>
              <p:cNvSpPr>
                <a:spLocks noChangeAspect="1"/>
              </p:cNvSpPr>
              <p:nvPr/>
            </p:nvSpPr>
            <p:spPr bwMode="auto">
              <a:xfrm>
                <a:off x="2796" y="3206"/>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grpSp>
        <p:cxnSp>
          <p:nvCxnSpPr>
            <p:cNvPr id="86" name="Straight Connector 85">
              <a:extLst>
                <a:ext uri="{FF2B5EF4-FFF2-40B4-BE49-F238E27FC236}">
                  <a16:creationId xmlns:a16="http://schemas.microsoft.com/office/drawing/2014/main" id="{C4BD37E1-07A2-B503-F442-D605553D870D}"/>
                </a:ext>
              </a:extLst>
            </p:cNvPr>
            <p:cNvCxnSpPr/>
            <p:nvPr/>
          </p:nvCxnSpPr>
          <p:spPr>
            <a:xfrm>
              <a:off x="10600864" y="5353253"/>
              <a:ext cx="685800" cy="44450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87" name="Group 126">
              <a:extLst>
                <a:ext uri="{FF2B5EF4-FFF2-40B4-BE49-F238E27FC236}">
                  <a16:creationId xmlns:a16="http://schemas.microsoft.com/office/drawing/2014/main" id="{5C23B40D-B1AB-AB3E-AA13-7C0EE54C6D15}"/>
                </a:ext>
              </a:extLst>
            </p:cNvPr>
            <p:cNvGrpSpPr>
              <a:grpSpLocks noChangeAspect="1"/>
            </p:cNvGrpSpPr>
            <p:nvPr/>
          </p:nvGrpSpPr>
          <p:grpSpPr bwMode="auto">
            <a:xfrm rot="19756996">
              <a:off x="10955271" y="5395473"/>
              <a:ext cx="527254" cy="96935"/>
              <a:chOff x="804" y="3210"/>
              <a:chExt cx="1680" cy="310"/>
            </a:xfrm>
          </p:grpSpPr>
          <p:sp>
            <p:nvSpPr>
              <p:cNvPr id="89" name="Freeform 127">
                <a:extLst>
                  <a:ext uri="{FF2B5EF4-FFF2-40B4-BE49-F238E27FC236}">
                    <a16:creationId xmlns:a16="http://schemas.microsoft.com/office/drawing/2014/main" id="{FB4143D4-1E00-C7FD-083F-5867D321E47C}"/>
                  </a:ext>
                </a:extLst>
              </p:cNvPr>
              <p:cNvSpPr>
                <a:spLocks noChangeAspect="1"/>
              </p:cNvSpPr>
              <p:nvPr/>
            </p:nvSpPr>
            <p:spPr bwMode="auto">
              <a:xfrm>
                <a:off x="804" y="3218"/>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90" name="Freeform 128">
                <a:extLst>
                  <a:ext uri="{FF2B5EF4-FFF2-40B4-BE49-F238E27FC236}">
                    <a16:creationId xmlns:a16="http://schemas.microsoft.com/office/drawing/2014/main" id="{35619195-2F51-4555-81D1-5FA348C9FD31}"/>
                  </a:ext>
                </a:extLst>
              </p:cNvPr>
              <p:cNvSpPr>
                <a:spLocks noChangeAspect="1"/>
              </p:cNvSpPr>
              <p:nvPr/>
            </p:nvSpPr>
            <p:spPr bwMode="auto">
              <a:xfrm>
                <a:off x="1136" y="3216"/>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91" name="Freeform 129">
                <a:extLst>
                  <a:ext uri="{FF2B5EF4-FFF2-40B4-BE49-F238E27FC236}">
                    <a16:creationId xmlns:a16="http://schemas.microsoft.com/office/drawing/2014/main" id="{133E7D21-7C1A-FAD6-DABC-CE1DFFEE0178}"/>
                  </a:ext>
                </a:extLst>
              </p:cNvPr>
              <p:cNvSpPr>
                <a:spLocks noChangeAspect="1"/>
              </p:cNvSpPr>
              <p:nvPr/>
            </p:nvSpPr>
            <p:spPr bwMode="auto">
              <a:xfrm>
                <a:off x="1468" y="3214"/>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92" name="Freeform 130">
                <a:extLst>
                  <a:ext uri="{FF2B5EF4-FFF2-40B4-BE49-F238E27FC236}">
                    <a16:creationId xmlns:a16="http://schemas.microsoft.com/office/drawing/2014/main" id="{087CDDB9-2A4A-65FA-C915-A701BA2EC636}"/>
                  </a:ext>
                </a:extLst>
              </p:cNvPr>
              <p:cNvSpPr>
                <a:spLocks noChangeAspect="1"/>
              </p:cNvSpPr>
              <p:nvPr/>
            </p:nvSpPr>
            <p:spPr bwMode="auto">
              <a:xfrm>
                <a:off x="1800" y="3212"/>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sp>
            <p:nvSpPr>
              <p:cNvPr id="93" name="Freeform 131">
                <a:extLst>
                  <a:ext uri="{FF2B5EF4-FFF2-40B4-BE49-F238E27FC236}">
                    <a16:creationId xmlns:a16="http://schemas.microsoft.com/office/drawing/2014/main" id="{532527EB-C099-745D-6E25-33F590CE4805}"/>
                  </a:ext>
                </a:extLst>
              </p:cNvPr>
              <p:cNvSpPr>
                <a:spLocks noChangeAspect="1"/>
              </p:cNvSpPr>
              <p:nvPr/>
            </p:nvSpPr>
            <p:spPr bwMode="auto">
              <a:xfrm>
                <a:off x="2132" y="3210"/>
                <a:ext cx="352" cy="302"/>
              </a:xfrm>
              <a:custGeom>
                <a:avLst/>
                <a:gdLst>
                  <a:gd name="T0" fmla="*/ 0 w 352"/>
                  <a:gd name="T1" fmla="*/ 302 h 302"/>
                  <a:gd name="T2" fmla="*/ 108 w 352"/>
                  <a:gd name="T3" fmla="*/ 294 h 302"/>
                  <a:gd name="T4" fmla="*/ 200 w 352"/>
                  <a:gd name="T5" fmla="*/ 258 h 302"/>
                  <a:gd name="T6" fmla="*/ 240 w 352"/>
                  <a:gd name="T7" fmla="*/ 202 h 302"/>
                  <a:gd name="T8" fmla="*/ 252 w 352"/>
                  <a:gd name="T9" fmla="*/ 98 h 302"/>
                  <a:gd name="T10" fmla="*/ 212 w 352"/>
                  <a:gd name="T11" fmla="*/ 34 h 302"/>
                  <a:gd name="T12" fmla="*/ 148 w 352"/>
                  <a:gd name="T13" fmla="*/ 2 h 302"/>
                  <a:gd name="T14" fmla="*/ 96 w 352"/>
                  <a:gd name="T15" fmla="*/ 25 h 302"/>
                  <a:gd name="T16" fmla="*/ 52 w 352"/>
                  <a:gd name="T17" fmla="*/ 94 h 302"/>
                  <a:gd name="T18" fmla="*/ 56 w 352"/>
                  <a:gd name="T19" fmla="*/ 190 h 302"/>
                  <a:gd name="T20" fmla="*/ 108 w 352"/>
                  <a:gd name="T21" fmla="*/ 258 h 302"/>
                  <a:gd name="T22" fmla="*/ 216 w 352"/>
                  <a:gd name="T23" fmla="*/ 290 h 302"/>
                  <a:gd name="T24" fmla="*/ 352 w 352"/>
                  <a:gd name="T25"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302">
                    <a:moveTo>
                      <a:pt x="0" y="302"/>
                    </a:moveTo>
                    <a:cubicBezTo>
                      <a:pt x="18" y="300"/>
                      <a:pt x="74" y="301"/>
                      <a:pt x="108" y="294"/>
                    </a:cubicBezTo>
                    <a:cubicBezTo>
                      <a:pt x="141" y="286"/>
                      <a:pt x="177" y="273"/>
                      <a:pt x="200" y="258"/>
                    </a:cubicBezTo>
                    <a:cubicBezTo>
                      <a:pt x="222" y="242"/>
                      <a:pt x="231" y="228"/>
                      <a:pt x="240" y="202"/>
                    </a:cubicBezTo>
                    <a:cubicBezTo>
                      <a:pt x="248" y="175"/>
                      <a:pt x="256" y="126"/>
                      <a:pt x="252" y="98"/>
                    </a:cubicBezTo>
                    <a:cubicBezTo>
                      <a:pt x="247" y="70"/>
                      <a:pt x="229" y="49"/>
                      <a:pt x="212" y="34"/>
                    </a:cubicBezTo>
                    <a:cubicBezTo>
                      <a:pt x="194" y="18"/>
                      <a:pt x="167" y="3"/>
                      <a:pt x="148" y="2"/>
                    </a:cubicBezTo>
                    <a:cubicBezTo>
                      <a:pt x="128" y="0"/>
                      <a:pt x="112" y="9"/>
                      <a:pt x="96" y="25"/>
                    </a:cubicBezTo>
                    <a:cubicBezTo>
                      <a:pt x="80" y="40"/>
                      <a:pt x="58" y="66"/>
                      <a:pt x="52" y="94"/>
                    </a:cubicBezTo>
                    <a:cubicBezTo>
                      <a:pt x="45" y="121"/>
                      <a:pt x="46" y="162"/>
                      <a:pt x="56" y="190"/>
                    </a:cubicBezTo>
                    <a:cubicBezTo>
                      <a:pt x="65" y="217"/>
                      <a:pt x="81" y="241"/>
                      <a:pt x="108" y="258"/>
                    </a:cubicBezTo>
                    <a:cubicBezTo>
                      <a:pt x="134" y="274"/>
                      <a:pt x="175" y="282"/>
                      <a:pt x="216" y="290"/>
                    </a:cubicBezTo>
                    <a:cubicBezTo>
                      <a:pt x="256" y="297"/>
                      <a:pt x="323" y="299"/>
                      <a:pt x="352" y="302"/>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noProof="0" dirty="0"/>
              </a:p>
            </p:txBody>
          </p:sp>
        </p:grpSp>
        <p:cxnSp>
          <p:nvCxnSpPr>
            <p:cNvPr id="88" name="Straight Connector 87">
              <a:extLst>
                <a:ext uri="{FF2B5EF4-FFF2-40B4-BE49-F238E27FC236}">
                  <a16:creationId xmlns:a16="http://schemas.microsoft.com/office/drawing/2014/main" id="{7E095112-2D45-08DC-5EA8-5B26C4C6C887}"/>
                </a:ext>
              </a:extLst>
            </p:cNvPr>
            <p:cNvCxnSpPr>
              <a:cxnSpLocks/>
            </p:cNvCxnSpPr>
            <p:nvPr/>
          </p:nvCxnSpPr>
          <p:spPr>
            <a:xfrm flipV="1">
              <a:off x="10624600" y="4917701"/>
              <a:ext cx="685800" cy="44450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006CA663-9043-2846-684F-E24E68548773}"/>
                    </a:ext>
                  </a:extLst>
                </p:cNvPr>
                <p:cNvSpPr txBox="1"/>
                <p:nvPr/>
              </p:nvSpPr>
              <p:spPr>
                <a:xfrm>
                  <a:off x="9002052" y="5128021"/>
                  <a:ext cx="1051760" cy="369332"/>
                </a:xfrm>
                <a:prstGeom prst="rect">
                  <a:avLst/>
                </a:prstGeom>
                <a:noFill/>
              </p:spPr>
              <p:txBody>
                <a:bodyPr wrap="square">
                  <a:spAutoFit/>
                </a:bodyPr>
                <a:lstStyle/>
                <a:p>
                  <a:pPr/>
                  <a14:m>
                    <m:oMathPara xmlns:m="http://schemas.openxmlformats.org/officeDocument/2006/math">
                      <m:oMath>
                        <m:r>
                          <a:rPr lang="en-GB" sz="1800" i="1" noProof="0" smtClean="0">
                            <a:solidFill>
                              <a:prstClr val="black"/>
                            </a:solidFill>
                            <a:latin typeface="Cambria Math" panose="02040503050406030204" pitchFamily="18" charset="0"/>
                            <a:ea typeface="Cambria Math" panose="02040503050406030204" pitchFamily="18" charset="0"/>
                            <a:sym typeface="Wingdings" pitchFamily="2" charset="2"/>
                          </a:rPr>
                          <m:t>≫</m:t>
                        </m:r>
                      </m:oMath>
                    </m:oMathPara>
                  </a14:m>
                  <a:endParaRPr lang="en-GB" noProof="0" dirty="0"/>
                </a:p>
              </p:txBody>
            </p:sp>
          </mc:Choice>
          <mc:Fallback xmlns="">
            <p:sp>
              <p:nvSpPr>
                <p:cNvPr id="102" name="TextBox 101">
                  <a:extLst>
                    <a:ext uri="{FF2B5EF4-FFF2-40B4-BE49-F238E27FC236}">
                      <a16:creationId xmlns:a16="http://schemas.microsoft.com/office/drawing/2014/main" id="{006CA663-9043-2846-684F-E24E68548773}"/>
                    </a:ext>
                  </a:extLst>
                </p:cNvPr>
                <p:cNvSpPr txBox="1">
                  <a:spLocks noRot="1" noChangeAspect="1" noMove="1" noResize="1" noEditPoints="1" noAdjustHandles="1" noChangeArrowheads="1" noChangeShapeType="1" noTextEdit="1"/>
                </p:cNvSpPr>
                <p:nvPr/>
              </p:nvSpPr>
              <p:spPr>
                <a:xfrm>
                  <a:off x="9002052" y="5128021"/>
                  <a:ext cx="1051760" cy="369332"/>
                </a:xfrm>
                <a:prstGeom prst="rect">
                  <a:avLst/>
                </a:prstGeom>
                <a:blipFill>
                  <a:blip r:embed="rId8"/>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5E19D24A-F26B-5639-CAFE-0FFB8A5E481A}"/>
                  </a:ext>
                </a:extLst>
              </p:cNvPr>
              <p:cNvSpPr txBox="1"/>
              <p:nvPr/>
            </p:nvSpPr>
            <p:spPr>
              <a:xfrm>
                <a:off x="6783725" y="5076481"/>
                <a:ext cx="1051760" cy="369332"/>
              </a:xfrm>
              <a:prstGeom prst="rect">
                <a:avLst/>
              </a:prstGeom>
              <a:noFill/>
            </p:spPr>
            <p:txBody>
              <a:bodyPr wrap="square">
                <a:spAutoFit/>
              </a:bodyPr>
              <a:lstStyle/>
              <a:p>
                <a:pPr/>
                <a14:m>
                  <m:oMathPara xmlns:m="http://schemas.openxmlformats.org/officeDocument/2006/math">
                    <m:oMath>
                      <m:r>
                        <a:rPr lang="en-GB" sz="1800" i="1" noProof="0" smtClean="0">
                          <a:solidFill>
                            <a:prstClr val="black"/>
                          </a:solidFill>
                          <a:latin typeface="Cambria Math" panose="02040503050406030204" pitchFamily="18" charset="0"/>
                          <a:ea typeface="Cambria Math" panose="02040503050406030204" pitchFamily="18" charset="0"/>
                          <a:sym typeface="Wingdings" pitchFamily="2" charset="2"/>
                        </a:rPr>
                        <m:t>→</m:t>
                      </m:r>
                    </m:oMath>
                  </m:oMathPara>
                </a14:m>
                <a:endParaRPr lang="en-GB" noProof="0" dirty="0"/>
              </a:p>
            </p:txBody>
          </p:sp>
        </mc:Choice>
        <mc:Fallback xmlns="">
          <p:sp>
            <p:nvSpPr>
              <p:cNvPr id="103" name="TextBox 102">
                <a:extLst>
                  <a:ext uri="{FF2B5EF4-FFF2-40B4-BE49-F238E27FC236}">
                    <a16:creationId xmlns:a16="http://schemas.microsoft.com/office/drawing/2014/main" id="{5E19D24A-F26B-5639-CAFE-0FFB8A5E481A}"/>
                  </a:ext>
                </a:extLst>
              </p:cNvPr>
              <p:cNvSpPr txBox="1">
                <a:spLocks noRot="1" noChangeAspect="1" noMove="1" noResize="1" noEditPoints="1" noAdjustHandles="1" noChangeArrowheads="1" noChangeShapeType="1" noTextEdit="1"/>
              </p:cNvSpPr>
              <p:nvPr/>
            </p:nvSpPr>
            <p:spPr>
              <a:xfrm>
                <a:off x="6783725" y="5076481"/>
                <a:ext cx="1051760" cy="369332"/>
              </a:xfrm>
              <a:prstGeom prst="rect">
                <a:avLst/>
              </a:prstGeom>
              <a:blipFill>
                <a:blip r:embed="rId9"/>
                <a:stretch>
                  <a:fillRect/>
                </a:stretch>
              </a:blipFill>
            </p:spPr>
            <p:txBody>
              <a:bodyPr/>
              <a:lstStyle/>
              <a:p>
                <a:r>
                  <a:rPr lang="en-GB">
                    <a:noFill/>
                  </a:rPr>
                  <a:t> </a:t>
                </a:r>
              </a:p>
            </p:txBody>
          </p:sp>
        </mc:Fallback>
      </mc:AlternateContent>
      <p:sp>
        <p:nvSpPr>
          <p:cNvPr id="3" name="TextBox 2">
            <a:extLst>
              <a:ext uri="{FF2B5EF4-FFF2-40B4-BE49-F238E27FC236}">
                <a16:creationId xmlns:a16="http://schemas.microsoft.com/office/drawing/2014/main" id="{1C49FEF7-412A-E6D4-FF25-84519DFBAEDB}"/>
              </a:ext>
            </a:extLst>
          </p:cNvPr>
          <p:cNvSpPr txBox="1"/>
          <p:nvPr/>
        </p:nvSpPr>
        <p:spPr>
          <a:xfrm>
            <a:off x="623284" y="1108786"/>
            <a:ext cx="11568716" cy="584775"/>
          </a:xfrm>
          <a:prstGeom prst="rect">
            <a:avLst/>
          </a:prstGeom>
          <a:noFill/>
        </p:spPr>
        <p:txBody>
          <a:bodyPr wrap="square" rtlCol="0">
            <a:spAutoFit/>
          </a:bodyPr>
          <a:lstStyle/>
          <a:p>
            <a:pPr>
              <a:spcBef>
                <a:spcPts val="1100"/>
              </a:spcBef>
            </a:pPr>
            <a:r>
              <a:rPr lang="en-GB" sz="1600" b="1" noProof="0" dirty="0">
                <a:solidFill>
                  <a:prstClr val="black"/>
                </a:solidFill>
                <a:latin typeface="Helvetica" pitchFamily="2" charset="0"/>
                <a:ea typeface="Helvetica Light" charset="0"/>
                <a:cs typeface="Helvetica Light" charset="0"/>
                <a:sym typeface="Wingdings" pitchFamily="2" charset="2"/>
              </a:rPr>
              <a:t>Jet</a:t>
            </a:r>
            <a:r>
              <a:rPr lang="en-GB" sz="1600" noProof="0" dirty="0">
                <a:solidFill>
                  <a:prstClr val="black"/>
                </a:solidFill>
                <a:latin typeface="Helvetica" pitchFamily="2" charset="0"/>
                <a:ea typeface="Helvetica Light" charset="0"/>
                <a:cs typeface="Helvetica Light" charset="0"/>
                <a:sym typeface="Wingdings" pitchFamily="2" charset="2"/>
              </a:rPr>
              <a:t>: soft and collinear QCD radiation generates a parton shower, which </a:t>
            </a:r>
            <a:r>
              <a:rPr lang="en-GB" sz="1600" noProof="0" dirty="0" err="1">
                <a:solidFill>
                  <a:prstClr val="black"/>
                </a:solidFill>
                <a:latin typeface="Helvetica" pitchFamily="2" charset="0"/>
                <a:ea typeface="Helvetica Light" charset="0"/>
                <a:cs typeface="Helvetica Light" charset="0"/>
                <a:sym typeface="Wingdings" pitchFamily="2" charset="2"/>
              </a:rPr>
              <a:t>hadronizes</a:t>
            </a:r>
            <a:r>
              <a:rPr lang="en-GB" sz="1600" noProof="0" dirty="0">
                <a:solidFill>
                  <a:prstClr val="black"/>
                </a:solidFill>
                <a:latin typeface="Helvetica" pitchFamily="2" charset="0"/>
                <a:ea typeface="Helvetica Light" charset="0"/>
                <a:cs typeface="Helvetica Light" charset="0"/>
                <a:sym typeface="Wingdings" pitchFamily="2" charset="2"/>
              </a:rPr>
              <a:t> through colour confinement and is reconstructed as one or more jets</a:t>
            </a:r>
          </a:p>
        </p:txBody>
      </p:sp>
      <p:sp>
        <p:nvSpPr>
          <p:cNvPr id="7" name="Left Brace 6">
            <a:extLst>
              <a:ext uri="{FF2B5EF4-FFF2-40B4-BE49-F238E27FC236}">
                <a16:creationId xmlns:a16="http://schemas.microsoft.com/office/drawing/2014/main" id="{0BEFD086-3814-656A-C959-D8B2D0EE0ACD}"/>
              </a:ext>
            </a:extLst>
          </p:cNvPr>
          <p:cNvSpPr/>
          <p:nvPr/>
        </p:nvSpPr>
        <p:spPr>
          <a:xfrm rot="16200000">
            <a:off x="10593481" y="3205436"/>
            <a:ext cx="178891" cy="1247104"/>
          </a:xfrm>
          <a:prstGeom prst="leftBrace">
            <a:avLst>
              <a:gd name="adj1" fmla="val 48919"/>
              <a:gd name="adj2" fmla="val 50000"/>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noProof="0" dirty="0"/>
          </a:p>
        </p:txBody>
      </p:sp>
    </p:spTree>
    <p:extLst>
      <p:ext uri="{BB962C8B-B14F-4D97-AF65-F5344CB8AC3E}">
        <p14:creationId xmlns:p14="http://schemas.microsoft.com/office/powerpoint/2010/main" val="412808539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ERSPECTOR-DATA" val="&lt;?xml version='1.0' encoding='utf-8'?&gt;&#10;&lt;Perspector majorVersion=&quot;1&quot; minorVersion=&quot;500&quot;&gt;&lt;Scene frameLeft=&quot;225.375&quot; frameTop=&quot;245.25&quot; scaleX=&quot;0.999848624363449&quot; scaleY=&quot;0.999407854605911&quot; frameWidth=&quot;291.875&quot; frameHeight=&quot;172.625&quot; frameOrientationIsPortrait=&quot;0&quot; light1Strength=&quot;0.3&quot; light1Direction=&quot;0.000000,-0.400000,1.000000&quot; light2Strength=&quot;0&quot; light3Strength=&quot;0&quot; light4Strength=&quot;0&quot;&gt;&lt;Camera modelViewMatrix=&quot;1.000000,0.000000,0.000000,0.000000,0.000000,1.000000,0.000000,0.000000,0.000000,0.000000,1.000000,0.000000,1.171372,1.091383,0.000000,1.000000&quot;/&gt;&lt;BaseCamera modelViewMatrix=&quot;1.000000,0.000000,0.000000,0.000000,0.000000,1.000000,0.000000,0.000000,0.000000,0.000000,1.000000,0.000000,1.171372,1.091383,0.000000,1.000000&quot;/&gt;&lt;DefaultTextFormat&gt;{\rtf1\ansi\ansicpg1252\deff0\deflang1033{\fonttbl{\f0\fnil\fcharset0 Arial;}}&#13;&#10;{\colortbl ;\red0\green0\blue0;}&#13;&#10;\viewkind4\uc1\pard\cf1\fs36\par&#13;&#10;}&#13;&#10;&lt;/DefaultTextFormat&gt;&lt;Shape id=&quot;0&quot; type=&quot;Box&quot;&gt;&lt;Position position=&quot;-52.700001,-46.049999,-0.680013&quot; size=&quot;206.990021,88.000000,88.000000&quot; rotation=&quot;-193.622044,87.885464,180.000000&quot; location=&quot;-52.700001,-45.185078,8.909180&quot; rotationMatrix=&quot;0.971870,-0.232019,-0.040433,-0.048967,-0.031136,-0.998315,0.230369,0.972213,-0.041621&quot; center=&quot;-1.197727,-1.026934,-22.929754&quot; rightOffset=&quot;2.285994,-0.115177,0.541866&quot; topOffset=&quot;-0.235356,-0.238017,0.942314&quot; farOffset=&quot;-0.008690,0.970026,0.242846&quot;/&gt;&lt;DisplayProperties&gt;&lt;Fill opacity=&quot;0.47&quot; color=&quot;#e2e2e2&quot;/&gt;&lt;Line opacity=&quot;0.47&quot; color=&quot;#808080&quot;/&gt;&lt;Font color=&quot;#000000&quot; colorSchemeIndex=&quot;2&quot;/&gt;&lt;Shine shininess=&quot;90&quot;/&gt;&lt;/DisplayProperties&gt;&lt;Text&gt;&lt;/Text&gt;&lt;/Shape&gt;&lt;Shape id=&quot;1&quot; type=&quot;LeftCone&quot;&gt;&lt;Position position=&quot;-64.806244,-51.657616,0.130426&quot; size=&quot;200.224060,59.195621,59.195621&quot; rotation=&quot;-16.890896,0.000066,0.000000&quot; location=&quot;-64.806244,-50.501656,10.867798&quot; rotationMatrix=&quot;0.956860,0.060409,-0.284201,-0.060409,0.998135,0.008772,0.284201,0.008775,0.958725&quot; center=&quot;-1.472869,-1.147765,-22.974268&quot; rightOffset=&quot;2.177118,-0.137446,0.646635&quot; topOffset=&quot;-0.000000,0.657978,0.139858&quot; farOffset=&quot;0.195447,0.133825,-0.629592&quot;/&gt;&lt;DisplayProperties&gt;&lt;Fill color=&quot;#3366ff&quot;/&gt;&lt;Line color=&quot;#333399&quot;/&gt;&lt;Font color=&quot;#000000&quot; colorSchemeIndex=&quot;2&quot;/&gt;&lt;Shine shininess=&quot;90&quot;/&gt;&lt;/DisplayProperties&gt;&lt;Text&gt;&lt;/Text&gt;&lt;/Shape&gt;&lt;/Scene&gt;&lt;/Perspector&gt;&#13;&#10;"/>
  <p:tag name="PERSPECTOR-QUALITYLEVEL" val="3"/>
  <p:tag name="PERSPECTOR-TYPE" val="BMP"/>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lgn="l">
          <a:defRPr sz="1600" dirty="0" smtClean="0">
            <a:latin typeface="Helvetica" pitchFamily="2"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5_Office Theme">
  <a:themeElements>
    <a:clrScheme name="Custom 10">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FD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none">
        <a:spAutoFit/>
      </a:bodyPr>
      <a:lstStyle>
        <a:defPPr algn="l">
          <a:defRPr sz="1600" dirty="0">
            <a:latin typeface="Helvetica" pitchFamily="2" charset="0"/>
          </a:defRPr>
        </a:defPPr>
      </a:lstStyle>
    </a:spDef>
    <a:lnDef>
      <a:spPr>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marL="0" algn="l">
          <a:spcBef>
            <a:spcPts val="3000"/>
          </a:spcBef>
          <a:defRPr sz="1400" dirty="0" smtClean="0">
            <a:solidFill>
              <a:prstClr val="black"/>
            </a:solidFill>
            <a:latin typeface="Helvetica" pitchFamily="2" charset="0"/>
            <a:ea typeface="Helvetica Light" charset="0"/>
            <a:cs typeface="Helvetica Light" charset="0"/>
            <a:sym typeface="Wingdings" pitchFamily="2" charset="2"/>
          </a:defRPr>
        </a:defPPr>
      </a:lstStyle>
    </a:txDef>
  </a:objectDefaults>
  <a:extraClrSchemeLst/>
</a:theme>
</file>

<file path=ppt/theme/theme3.xml><?xml version="1.0" encoding="utf-8"?>
<a:theme xmlns:a="http://schemas.openxmlformats.org/drawingml/2006/main" name="6_Office Theme">
  <a:themeElements>
    <a:clrScheme name="Custom 10">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FD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none">
        <a:spAutoFit/>
      </a:bodyPr>
      <a:lstStyle>
        <a:defPPr algn="l">
          <a:defRPr sz="1600" dirty="0">
            <a:latin typeface="Helvetica" pitchFamily="2" charset="0"/>
          </a:defRPr>
        </a:defPPr>
      </a:lstStyle>
    </a:spDef>
    <a:lnDef>
      <a:spPr>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0">
          <a:spcBef>
            <a:spcPts val="3000"/>
          </a:spcBef>
          <a:defRPr sz="1600" dirty="0" smtClean="0">
            <a:solidFill>
              <a:prstClr val="black"/>
            </a:solidFill>
            <a:latin typeface="Helvetica Light" charset="0"/>
            <a:ea typeface="Helvetica Light" charset="0"/>
            <a:cs typeface="Helvetica Light" charset="0"/>
            <a:sym typeface="Wingdings" pitchFamily="2" charset="2"/>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167214</TotalTime>
  <Words>6818</Words>
  <Application>Microsoft Macintosh PowerPoint</Application>
  <PresentationFormat>Widescreen</PresentationFormat>
  <Paragraphs>874</Paragraphs>
  <Slides>60</Slides>
  <Notes>0</Notes>
  <HiddenSlides>0</HiddenSlides>
  <MMClips>0</MMClips>
  <ScaleCrop>false</ScaleCrop>
  <HeadingPairs>
    <vt:vector size="8" baseType="variant">
      <vt:variant>
        <vt:lpstr>Fonts Used</vt:lpstr>
      </vt:variant>
      <vt:variant>
        <vt:i4>12</vt:i4>
      </vt:variant>
      <vt:variant>
        <vt:lpstr>Theme</vt:lpstr>
      </vt:variant>
      <vt:variant>
        <vt:i4>3</vt:i4>
      </vt:variant>
      <vt:variant>
        <vt:lpstr>Embedded OLE Servers</vt:lpstr>
      </vt:variant>
      <vt:variant>
        <vt:i4>1</vt:i4>
      </vt:variant>
      <vt:variant>
        <vt:lpstr>Slide Titles</vt:lpstr>
      </vt:variant>
      <vt:variant>
        <vt:i4>60</vt:i4>
      </vt:variant>
    </vt:vector>
  </HeadingPairs>
  <TitlesOfParts>
    <vt:vector size="76" baseType="lpstr">
      <vt:lpstr>Aptos</vt:lpstr>
      <vt:lpstr>Aptos Display</vt:lpstr>
      <vt:lpstr>Arial</vt:lpstr>
      <vt:lpstr>Calibri</vt:lpstr>
      <vt:lpstr>Cambria</vt:lpstr>
      <vt:lpstr>Cambria Math</vt:lpstr>
      <vt:lpstr>Helvetica</vt:lpstr>
      <vt:lpstr>Helvetica Light</vt:lpstr>
      <vt:lpstr>Helvetica Light</vt:lpstr>
      <vt:lpstr>Luxi Sans</vt:lpstr>
      <vt:lpstr>Symbol</vt:lpstr>
      <vt:lpstr>Wingdings</vt:lpstr>
      <vt:lpstr>Office Theme</vt:lpstr>
      <vt:lpstr>5_Office Theme</vt:lpstr>
      <vt:lpstr>6_Office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ATLAS</dc:creator>
  <cp:lastModifiedBy>Andreas Hoecker</cp:lastModifiedBy>
  <cp:revision>2864</cp:revision>
  <cp:lastPrinted>2026-08-31T14:04:40Z</cp:lastPrinted>
  <dcterms:created xsi:type="dcterms:W3CDTF">2025-06-05T08:09:50Z</dcterms:created>
  <dcterms:modified xsi:type="dcterms:W3CDTF">2026-09-02T18:34:43Z</dcterms:modified>
</cp:coreProperties>
</file>