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5" r:id="rId3"/>
    <p:sldMasterId id="2147483668" r:id="rId4"/>
  </p:sldMasterIdLst>
  <p:notesMasterIdLst>
    <p:notesMasterId r:id="rId80"/>
  </p:notesMasterIdLst>
  <p:sldIdLst>
    <p:sldId id="2147377055" r:id="rId5"/>
    <p:sldId id="2147377133" r:id="rId6"/>
    <p:sldId id="2147377813" r:id="rId7"/>
    <p:sldId id="2147377141" r:id="rId8"/>
    <p:sldId id="2147377640" r:id="rId9"/>
    <p:sldId id="2147377797" r:id="rId10"/>
    <p:sldId id="2147377641" r:id="rId11"/>
    <p:sldId id="2147377592" r:id="rId12"/>
    <p:sldId id="2147377716" r:id="rId13"/>
    <p:sldId id="2147377794" r:id="rId14"/>
    <p:sldId id="2147377644" r:id="rId15"/>
    <p:sldId id="2147377796" r:id="rId16"/>
    <p:sldId id="2147377795" r:id="rId17"/>
    <p:sldId id="2147377649" r:id="rId18"/>
    <p:sldId id="2147377650" r:id="rId19"/>
    <p:sldId id="2147377808" r:id="rId20"/>
    <p:sldId id="2147377648" r:id="rId21"/>
    <p:sldId id="2147377651" r:id="rId22"/>
    <p:sldId id="2147377652" r:id="rId23"/>
    <p:sldId id="2657" r:id="rId24"/>
    <p:sldId id="2147377717" r:id="rId25"/>
    <p:sldId id="2147377721" r:id="rId26"/>
    <p:sldId id="2147377686" r:id="rId27"/>
    <p:sldId id="2147377718" r:id="rId28"/>
    <p:sldId id="2147377655" r:id="rId29"/>
    <p:sldId id="2147377719" r:id="rId30"/>
    <p:sldId id="2147377685" r:id="rId31"/>
    <p:sldId id="2147377720" r:id="rId32"/>
    <p:sldId id="2147377571" r:id="rId33"/>
    <p:sldId id="2147377800" r:id="rId34"/>
    <p:sldId id="2147377784" r:id="rId35"/>
    <p:sldId id="2147377802" r:id="rId36"/>
    <p:sldId id="2147377805" r:id="rId37"/>
    <p:sldId id="2147377750" r:id="rId38"/>
    <p:sldId id="2147377785" r:id="rId39"/>
    <p:sldId id="2147377810" r:id="rId40"/>
    <p:sldId id="2147377782" r:id="rId41"/>
    <p:sldId id="2147377635" r:id="rId42"/>
    <p:sldId id="2147377788" r:id="rId43"/>
    <p:sldId id="2147377538" r:id="rId44"/>
    <p:sldId id="2147377582" r:id="rId45"/>
    <p:sldId id="2147377798" r:id="rId46"/>
    <p:sldId id="2147377768" r:id="rId47"/>
    <p:sldId id="2147377747" r:id="rId48"/>
    <p:sldId id="2924" r:id="rId49"/>
    <p:sldId id="2147377766" r:id="rId50"/>
    <p:sldId id="2147377771" r:id="rId51"/>
    <p:sldId id="2147377770" r:id="rId52"/>
    <p:sldId id="2147377814" r:id="rId53"/>
    <p:sldId id="2147377772" r:id="rId54"/>
    <p:sldId id="2147377555" r:id="rId55"/>
    <p:sldId id="2147377583" r:id="rId56"/>
    <p:sldId id="2147377804" r:id="rId57"/>
    <p:sldId id="2147377777" r:id="rId58"/>
    <p:sldId id="2147377744" r:id="rId59"/>
    <p:sldId id="1707" r:id="rId60"/>
    <p:sldId id="2147377553" r:id="rId61"/>
    <p:sldId id="2147377465" r:id="rId62"/>
    <p:sldId id="2147377746" r:id="rId63"/>
    <p:sldId id="2147377509" r:id="rId64"/>
    <p:sldId id="1752" r:id="rId65"/>
    <p:sldId id="2147377530" r:id="rId66"/>
    <p:sldId id="2147377811" r:id="rId67"/>
    <p:sldId id="2147377767" r:id="rId68"/>
    <p:sldId id="2147377560" r:id="rId69"/>
    <p:sldId id="2147377773" r:id="rId70"/>
    <p:sldId id="2147377774" r:id="rId71"/>
    <p:sldId id="2335" r:id="rId72"/>
    <p:sldId id="2345" r:id="rId73"/>
    <p:sldId id="2147377760" r:id="rId74"/>
    <p:sldId id="2147377765" r:id="rId75"/>
    <p:sldId id="1790" r:id="rId76"/>
    <p:sldId id="2147377532" r:id="rId77"/>
    <p:sldId id="2147377345" r:id="rId78"/>
    <p:sldId id="2147377117" r:id="rId79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B9DD"/>
    <a:srgbClr val="EAF5FB"/>
    <a:srgbClr val="E40000"/>
    <a:srgbClr val="0EA34D"/>
    <a:srgbClr val="9AF5F2"/>
    <a:srgbClr val="0070C0"/>
    <a:srgbClr val="EAF4FB"/>
    <a:srgbClr val="0052A4"/>
    <a:srgbClr val="80C21E"/>
    <a:srgbClr val="689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34"/>
    <p:restoredTop sz="95574"/>
  </p:normalViewPr>
  <p:slideViewPr>
    <p:cSldViewPr snapToGrid="0">
      <p:cViewPr>
        <p:scale>
          <a:sx n="88" d="100"/>
          <a:sy n="88" d="100"/>
        </p:scale>
        <p:origin x="29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EF4F6-FE73-F445-9B98-9D00D43DE1F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470D8-E1B8-DB49-8B68-D2DFBCE4A47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7430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470D8-E1B8-DB49-8B68-D2DFBCE4A473}" type="slidenum">
              <a:rPr lang="en-CH" smtClean="0"/>
              <a:t>68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432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69CE-D8F1-958D-3616-61800E91C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7BF01A-9475-70BC-798C-31B63E0E2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9EE31-5C26-49EB-3633-BD57292EE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BAD56-53AF-EA6B-14AB-6276DFF5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5391-9284-4623-7FDE-716FF68B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26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4AD6B-FEC8-94EB-9B18-444AE3950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B33ED-26CB-CFB9-032D-166A54975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D9A13-7CBB-03DA-A112-5DC3A29F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7C891-104B-7BFC-0624-1C068A23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329C2-D7C8-AC09-6ADC-B01EBC4A6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6469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C36E-4A20-6CE2-0A90-6447BCAF1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FEB7D-77C5-A080-53F6-A36624CEE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77EDC-9A9D-905F-F3D2-20030DE4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A3EAA-D61C-0AA0-F5B2-B8E011BA8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89618-5832-2C91-11C9-E4028B136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9979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62FB-AB63-1B7C-95CE-FA325119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F3BF5-4D90-A094-3E21-E6987D6EB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98EEEF-6933-7778-AF18-5E6605030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981C67-85AD-3311-541D-35FF77C7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61B39-E8C5-96D9-F8AF-8268E2D4F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4D9A7-858E-8B34-D1E2-C60EF1800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2080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C966B-7C0E-1AE9-8E39-2AA70ADB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F0283-8EA5-5913-ED77-007949717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39A3A-E502-FFDA-FB91-CC1ACDC8C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40FB4F-CC17-FE55-F1D0-08BE92A077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ABF77C-802D-3931-624D-048EB2C52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0703C1-B4F3-7933-CF15-3A9056BA0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13B9C7-5B3C-4256-B705-7E641E1A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66B963-CB4C-F4F3-A0FF-C05F8774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9178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D1BBB-549A-5A9A-34E9-7AE884B1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1DF56-C8D5-A3FC-959A-7DFE00B0D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93265-F32A-A6D5-50F6-46A4D40B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A87B4-68EB-751A-DDA0-029E91717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73561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AF4A75-3A5B-BE63-E639-77E512C93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205CC6-A064-3638-4D32-5E337FA9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7BCA1-7BCD-B6C8-A720-30AD7295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4839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0B09F-4AD8-6E14-6C7B-E0A19DF9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4A4CF-0113-B36F-F5A0-DC9CA4D62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030C5-2140-DB77-62F1-727A94B69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6EE8A-DA49-EECD-EF53-590DB0D3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FC573-B9B2-1EAC-D39A-28476E08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B4E0C-2CD0-18E5-D30B-EBA3A05B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3507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4CAFC-9C70-A801-2AEB-E0E760697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0AE338-09FF-5547-7B04-034DDAEDB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56425-E101-D015-AB4A-464C0767B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80FB6-FA6A-A8C9-575D-461FF6C2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29168-D844-2F3C-D8C7-A9CEA776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2487A-A715-09CA-3E76-A1263AF0B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32733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ACBD1-2953-DB48-4257-59311C8A1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21E5B-5C0F-4981-AC40-E9CDFDC52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21A18-74A7-8315-60DE-451D0025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4B0C1-699E-5688-B893-3205A6175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517FE-1E71-BAEF-40BA-4FE79690E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867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61E7D2-AAEA-22D5-16BE-767FE07881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4BBF6-EDB1-DCFB-EE2D-7A3B659FD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56CB5-B3B5-D726-FFCE-DF826207C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9AC9E-5DE8-022D-0AEB-D4049A902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79CFA-1E3C-4C69-B711-F27237E5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67267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655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032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153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203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4AD6B-FEC8-94EB-9B18-444AE3950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B33ED-26CB-CFB9-032D-166A54975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D9A13-7CBB-03DA-A112-5DC3A29F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7C891-104B-7BFC-0624-1C068A23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329C2-D7C8-AC09-6ADC-B01EBC4A6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75085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691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919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935523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767E12-E55F-8C82-2DE0-740272FB7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D5E5B-A6FA-5F2C-F336-80DAE7789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F5688-4736-329C-784B-CCFFAF6B0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7949E-A745-6DB6-ED1E-4CA832BE0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CB550-942E-01EE-5917-13A554045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9651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" y="1124744"/>
            <a:ext cx="12192000" cy="54240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19403" y="908720"/>
            <a:ext cx="11472598" cy="0"/>
          </a:xfrm>
          <a:prstGeom prst="line">
            <a:avLst/>
          </a:prstGeom>
          <a:ln w="63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77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" y="1124744"/>
            <a:ext cx="12192000" cy="54240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19403" y="908720"/>
            <a:ext cx="11472598" cy="0"/>
          </a:xfrm>
          <a:prstGeom prst="line">
            <a:avLst/>
          </a:prstGeom>
          <a:ln w="63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71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3" r:id="rId3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" y="1124744"/>
            <a:ext cx="12192000" cy="54240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19403" y="908720"/>
            <a:ext cx="11472598" cy="0"/>
          </a:xfrm>
          <a:prstGeom prst="line">
            <a:avLst/>
          </a:prstGeom>
          <a:ln w="63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06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0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10" Type="http://schemas.openxmlformats.org/officeDocument/2006/relationships/image" Target="../media/image14.emf"/><Relationship Id="rId4" Type="http://schemas.openxmlformats.org/officeDocument/2006/relationships/image" Target="../media/image7.jpeg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8.png"/><Relationship Id="rId10" Type="http://schemas.openxmlformats.org/officeDocument/2006/relationships/image" Target="../media/image15.emf"/><Relationship Id="rId4" Type="http://schemas.openxmlformats.org/officeDocument/2006/relationships/image" Target="../media/image7.jpeg"/><Relationship Id="rId9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hyperlink" Target="https://arxiv.org/abs/1207.7235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atlas.web.cern.ch/Atlas/GROUPS/PHYSICS/PAPERS/HIGG-2012-27/" TargetMode="External"/><Relationship Id="rId5" Type="http://schemas.openxmlformats.org/officeDocument/2006/relationships/image" Target="../media/image26.jpg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hyperlink" Target="https://cms-results.web.cern.ch/cms-results/public-results/publications/HIG-22-001/index.html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hyperlink" Target="https://atlas.web.cern.ch/Atlas/GROUPS/PHYSICS/PAPERS/HIGG-2020-16/" TargetMode="Externa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ms-results.web.cern.ch/cms-results/public-results/publications/HIG-24-007" TargetMode="External"/><Relationship Id="rId3" Type="http://schemas.openxmlformats.org/officeDocument/2006/relationships/image" Target="../media/image27.emf"/><Relationship Id="rId7" Type="http://schemas.openxmlformats.org/officeDocument/2006/relationships/hyperlink" Target="https://atlas.web.cern.ch/Atlas/GROUPS/PHYSICS/PAPERS/HIGG-2022-20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hyperlink" Target="https://atlas.web.cern.ch/Atlas/GROUPS/PHYSICS/PAPERS/HIGG-2020-16/" TargetMode="External"/><Relationship Id="rId4" Type="http://schemas.openxmlformats.org/officeDocument/2006/relationships/image" Target="../media/image28.png"/><Relationship Id="rId9" Type="http://schemas.openxmlformats.org/officeDocument/2006/relationships/hyperlink" Target="https://cms-results.web.cern.ch/cms-results/public-results/publications/HIG-22-001/index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arxiv.org/abs/2607.09861" TargetMode="External"/><Relationship Id="rId5" Type="http://schemas.openxmlformats.org/officeDocument/2006/relationships/image" Target="../media/image32.wmf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141.png"/><Relationship Id="rId4" Type="http://schemas.openxmlformats.org/officeDocument/2006/relationships/hyperlink" Target="https://arxiv.org/abs/1205.649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0.png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70.png"/><Relationship Id="rId7" Type="http://schemas.openxmlformats.org/officeDocument/2006/relationships/hyperlink" Target="https://indico.in2p3.fr/event/33627/contributions/153152/" TargetMode="External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0.png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0.png"/><Relationship Id="rId7" Type="http://schemas.openxmlformats.org/officeDocument/2006/relationships/image" Target="../media/image40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5" Type="http://schemas.openxmlformats.org/officeDocument/2006/relationships/image" Target="../media/image381.png"/><Relationship Id="rId4" Type="http://schemas.openxmlformats.org/officeDocument/2006/relationships/image" Target="../media/image371.pn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tlas.web.cern.ch/Atlas/GROUPS/PHYSICS/PAPERS/HIGG-2018-51/" TargetMode="External"/><Relationship Id="rId5" Type="http://schemas.openxmlformats.org/officeDocument/2006/relationships/image" Target="../media/image38.emf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cms-results.web.cern.ch/cms-results/public-results/publications/HIG-24-018/index.html" TargetMode="External"/><Relationship Id="rId3" Type="http://schemas.openxmlformats.org/officeDocument/2006/relationships/image" Target="../media/image14.emf"/><Relationship Id="rId7" Type="http://schemas.openxmlformats.org/officeDocument/2006/relationships/image" Target="../media/image39.em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cms-results.web.cern.ch/cms-results/public-results/publications/HIG-18-031/" TargetMode="External"/><Relationship Id="rId5" Type="http://schemas.openxmlformats.org/officeDocument/2006/relationships/hyperlink" Target="https://atlas.web.cern.ch/Atlas/GROUPS/PHYSICS/PAPERS/HIGG-2020-20/" TargetMode="Externa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7" Type="http://schemas.openxmlformats.org/officeDocument/2006/relationships/hyperlink" Target="https://atlas.web.cern.ch/Atlas/GROUPS/PHYSICS/PAPERS/HIGG-2019-09/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emf"/><Relationship Id="rId5" Type="http://schemas.openxmlformats.org/officeDocument/2006/relationships/hyperlink" Target="arxiv:2207.00338" TargetMode="External"/><Relationship Id="rId4" Type="http://schemas.openxmlformats.org/officeDocument/2006/relationships/image" Target="../media/image42.emf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emf"/><Relationship Id="rId4" Type="http://schemas.openxmlformats.org/officeDocument/2006/relationships/image" Target="../media/image14.emf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hyperlink" Target="https://atlas.web.cern.ch/Atlas/GROUPS/PHYSICS/PAPERS/HIGG-2019-01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emf"/><Relationship Id="rId5" Type="http://schemas.openxmlformats.org/officeDocument/2006/relationships/image" Target="../media/image13.emf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cms-results.web.cern.ch/cms-results/public-results/publications/HIG-19-006/" TargetMode="External"/><Relationship Id="rId4" Type="http://schemas.openxmlformats.org/officeDocument/2006/relationships/hyperlink" Target="https://atlas.web.cern.ch/Atlas/GROUPS/PHYSICS/PAPERS/HIGP-2024-11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ms-results.web.cern.ch/cms-results/public-results/publications/HIG-21-018/index.html" TargetMode="External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atlas.web.cern.ch/Atlas/GROUPS/PHYSICS/PAPERS/HIGP-2024-03/" TargetMode="External"/><Relationship Id="rId5" Type="http://schemas.openxmlformats.org/officeDocument/2006/relationships/hyperlink" Target="https://atlas.web.cern.ch/Atlas/GROUPS/PHYSICS/PAPERS/HIGP-2025-16/" TargetMode="External"/><Relationship Id="rId4" Type="http://schemas.openxmlformats.org/officeDocument/2006/relationships/image" Target="../media/image49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tlas.web.cern.ch/Atlas/GROUPS/PHYSICS/PAPERS/HIGP-2025-16/" TargetMode="External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cms-results.web.cern.ch/cms-results/public-results/publications/HIG-21-018/index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ms-results.web.cern.ch/cms-results/public-results/publications/HIG-21-018/index.html" TargetMode="External"/><Relationship Id="rId2" Type="http://schemas.openxmlformats.org/officeDocument/2006/relationships/hyperlink" Target="https://atlas.web.cern.ch/Atlas/GROUPS/PHYSICS/PAPERS/HIGP-2025-16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ms-results.web.cern.ch/cms-results/public-results/publications/HIG-21-018/index.html" TargetMode="External"/><Relationship Id="rId2" Type="http://schemas.openxmlformats.org/officeDocument/2006/relationships/hyperlink" Target="https://atlas.web.cern.ch/Atlas/GROUPS/PHYSICS/PAPERS/HIGP-2025-16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emf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.png"/><Relationship Id="rId3" Type="http://schemas.openxmlformats.org/officeDocument/2006/relationships/hyperlink" Target="https://arxiv.org/abs/hep-ph/0703164" TargetMode="External"/><Relationship Id="rId12" Type="http://schemas.openxmlformats.org/officeDocument/2006/relationships/image" Target="../media/image7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png"/><Relationship Id="rId11" Type="http://schemas.openxmlformats.org/officeDocument/2006/relationships/image" Target="../media/image87.png"/><Relationship Id="rId5" Type="http://schemas.openxmlformats.org/officeDocument/2006/relationships/image" Target="../media/image53.png"/><Relationship Id="rId15" Type="http://schemas.openxmlformats.org/officeDocument/2006/relationships/image" Target="../media/image73.png"/><Relationship Id="rId10" Type="http://schemas.openxmlformats.org/officeDocument/2006/relationships/image" Target="../media/image86.png"/><Relationship Id="rId4" Type="http://schemas.openxmlformats.org/officeDocument/2006/relationships/hyperlink" Target="https://arxiv.org/abs/1412.6356" TargetMode="External"/><Relationship Id="rId1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75.png"/><Relationship Id="rId3" Type="http://schemas.openxmlformats.org/officeDocument/2006/relationships/image" Target="../media/image720.png"/><Relationship Id="rId7" Type="http://schemas.openxmlformats.org/officeDocument/2006/relationships/image" Target="../media/image76.png"/><Relationship Id="rId12" Type="http://schemas.openxmlformats.org/officeDocument/2006/relationships/image" Target="../media/image58.e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4.png"/><Relationship Id="rId11" Type="http://schemas.openxmlformats.org/officeDocument/2006/relationships/hyperlink" Target="https://cms-results.web.cern.ch/cms-results/public-results/publications/HIG-21-013/" TargetMode="External"/><Relationship Id="rId5" Type="http://schemas.openxmlformats.org/officeDocument/2006/relationships/image" Target="../media/image78.png"/><Relationship Id="rId10" Type="http://schemas.openxmlformats.org/officeDocument/2006/relationships/image" Target="../media/image57.emf"/><Relationship Id="rId9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hyperlink" Target="https://atlas.web.cern.ch/Atlas/GROUPS/PHYSICS/PAPERS/HIGP-2025-16/" TargetMode="External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arxiv.org/abs/2607.23352" TargetMode="External"/><Relationship Id="rId5" Type="http://schemas.openxmlformats.org/officeDocument/2006/relationships/hyperlink" Target="https://atlas.web.cern.ch/Atlas/GROUPS/PHYSICS/PAPERS/HIGG-2018-32/" TargetMode="External"/><Relationship Id="rId4" Type="http://schemas.openxmlformats.org/officeDocument/2006/relationships/hyperlink" Target="https://atlas.web.cern.ch/Atlas/GROUPS/PHYSICS/PAPERS/HIGP-2024-14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atlas.web.cern.ch/Atlas/GROUPS/PHYSICS/PAPERS/EXOT-2020-11/" TargetMode="External"/><Relationship Id="rId7" Type="http://schemas.openxmlformats.org/officeDocument/2006/relationships/image" Target="../media/image81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emf"/><Relationship Id="rId5" Type="http://schemas.openxmlformats.org/officeDocument/2006/relationships/image" Target="../media/image62.emf"/><Relationship Id="rId4" Type="http://schemas.openxmlformats.org/officeDocument/2006/relationships/hyperlink" Target="https://atlas.web.cern.ch/Atlas/GROUPS/PHYSICS/PAPERS/HIGG-2021-05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0.png"/><Relationship Id="rId4" Type="http://schemas.openxmlformats.org/officeDocument/2006/relationships/image" Target="../media/image65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hyperlink" Target="https://cms-results.web.cern.ch/cms-results/public-results/publications/TOP-22-013/" TargetMode="External"/><Relationship Id="rId7" Type="http://schemas.openxmlformats.org/officeDocument/2006/relationships/hyperlink" Target="https://cms-results.web.cern.ch/cms-results/public-results/publications/TOP-24-009/index.html" TargetMode="External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10" Type="http://schemas.openxmlformats.org/officeDocument/2006/relationships/image" Target="../media/image72.emf"/><Relationship Id="rId4" Type="http://schemas.openxmlformats.org/officeDocument/2006/relationships/image" Target="../media/image68.png"/><Relationship Id="rId9" Type="http://schemas.openxmlformats.org/officeDocument/2006/relationships/hyperlink" Target="https://atlas.web.cern.ch/Atlas/GROUPS/PHYSICS/PAPERS/STDM-2017-21/" TargetMode="Externa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hyperlink" Target="https://cms-results.web.cern.ch/cms-results/public-results/publications/TOP-22-013/" TargetMode="External"/><Relationship Id="rId7" Type="http://schemas.openxmlformats.org/officeDocument/2006/relationships/hyperlink" Target="https://cms-results.web.cern.ch/cms-results/public-results/publications/TOP-24-009/index.html" TargetMode="External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emf"/><Relationship Id="rId11" Type="http://schemas.openxmlformats.org/officeDocument/2006/relationships/image" Target="../media/image93.png"/><Relationship Id="rId5" Type="http://schemas.openxmlformats.org/officeDocument/2006/relationships/image" Target="../media/image69.emf"/><Relationship Id="rId10" Type="http://schemas.openxmlformats.org/officeDocument/2006/relationships/image" Target="../media/image72.emf"/><Relationship Id="rId4" Type="http://schemas.openxmlformats.org/officeDocument/2006/relationships/image" Target="../media/image68.png"/><Relationship Id="rId9" Type="http://schemas.openxmlformats.org/officeDocument/2006/relationships/hyperlink" Target="https://atlas.web.cern.ch/Atlas/GROUPS/PHYSICS/PAPERS/STDM-2017-21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atlas.web.cern.ch/Atlas/GROUPS/PHYSICS/PAPERS/TOPQ-2018-08/index.php" TargetMode="External"/><Relationship Id="rId7" Type="http://schemas.openxmlformats.org/officeDocument/2006/relationships/image" Target="../media/image77.pn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4.emf"/><Relationship Id="rId5" Type="http://schemas.openxmlformats.org/officeDocument/2006/relationships/hyperlink" Target="https://cms-results.web.cern.ch/cms-results/public-results/publications/TOP-23-004/" TargetMode="External"/><Relationship Id="rId4" Type="http://schemas.openxmlformats.org/officeDocument/2006/relationships/hyperlink" Target="https://atlas.web.cern.ch/Atlas/GROUPS/PHYSICS/PAPERS/TOPQ-2020-20/index.php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1.wmf"/><Relationship Id="rId2" Type="http://schemas.openxmlformats.org/officeDocument/2006/relationships/hyperlink" Target="https://lib-extopc.kek.jp/preprints/PDF/1985/8509/8509215.pdf" TargetMode="External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0.wmf"/><Relationship Id="rId10" Type="http://schemas.openxmlformats.org/officeDocument/2006/relationships/image" Target="../media/image88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3" Type="http://schemas.openxmlformats.org/officeDocument/2006/relationships/image" Target="../media/image89.emf"/><Relationship Id="rId7" Type="http://schemas.openxmlformats.org/officeDocument/2006/relationships/image" Target="../media/image92.emf"/><Relationship Id="rId2" Type="http://schemas.openxmlformats.org/officeDocument/2006/relationships/hyperlink" Target="https://lib-extopc.kek.jp/preprints/PDF/1985/8509/8509215.pdf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1.emf"/><Relationship Id="rId5" Type="http://schemas.openxmlformats.org/officeDocument/2006/relationships/image" Target="../media/image90.emf"/><Relationship Id="rId4" Type="http://schemas.openxmlformats.org/officeDocument/2006/relationships/hyperlink" Target="https://atlas.web.cern.ch/Atlas/GROUPS/PHYSICS/PAPERS/STDM-2019-29/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hyperlink" Target="http://cms-results.web.cern.ch/cms-results/public-results/publications/SMP-21-008" TargetMode="External"/><Relationship Id="rId7" Type="http://schemas.openxmlformats.org/officeDocument/2006/relationships/hyperlink" Target="https://arxiv.org/abs/1605.03459" TargetMode="External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5.jp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8.png"/><Relationship Id="rId4" Type="http://schemas.openxmlformats.org/officeDocument/2006/relationships/hyperlink" Target="https://arxiv.org/abs/0812.0919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7" Type="http://schemas.openxmlformats.org/officeDocument/2006/relationships/image" Target="../media/image101.png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arxiv.org/abs/2411.18962" TargetMode="External"/><Relationship Id="rId5" Type="http://schemas.openxmlformats.org/officeDocument/2006/relationships/hyperlink" Target="https://atlas.web.cern.ch/Atlas/GROUPS/PHYSICS/PAPERS/TOPQ-2025-11/" TargetMode="External"/><Relationship Id="rId4" Type="http://schemas.openxmlformats.org/officeDocument/2006/relationships/hyperlink" Target="https://cms-results.web.cern.ch/cms-results/public-results/publications/TOP-24-007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7" Type="http://schemas.openxmlformats.org/officeDocument/2006/relationships/image" Target="../media/image101.png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arxiv.org/abs/2411.18962" TargetMode="External"/><Relationship Id="rId5" Type="http://schemas.openxmlformats.org/officeDocument/2006/relationships/hyperlink" Target="https://atlas.web.cern.ch/Atlas/GROUPS/PHYSICS/PAPERS/TOPQ-2025-11/" TargetMode="External"/><Relationship Id="rId4" Type="http://schemas.openxmlformats.org/officeDocument/2006/relationships/hyperlink" Target="https://cms-results.web.cern.ch/cms-results/public-results/publications/TOP-24-007/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02.emf"/><Relationship Id="rId7" Type="http://schemas.openxmlformats.org/officeDocument/2006/relationships/hyperlink" Target="https://cms-results.web.cern.ch/cms-results/public-results/publications/SMP-23-002/" TargetMode="External"/><Relationship Id="rId2" Type="http://schemas.openxmlformats.org/officeDocument/2006/relationships/hyperlink" Target="https://arxiv.org/abs/2607.09861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3.emf"/><Relationship Id="rId5" Type="http://schemas.openxmlformats.org/officeDocument/2006/relationships/image" Target="../media/image136.png"/><Relationship Id="rId4" Type="http://schemas.openxmlformats.org/officeDocument/2006/relationships/hyperlink" Target="https://twiki.cern.ch/twiki/bin/view/LHCPhysics/LHCTopWGSummaryPlots#Top_Quark_Mass" TargetMode="External"/><Relationship Id="rId9" Type="http://schemas.openxmlformats.org/officeDocument/2006/relationships/image" Target="../media/image104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hyperlink" Target="https://lhcbproject.web.cern.ch/Publications/p/LHCb-PAPER-2021-008.html" TargetMode="External"/><Relationship Id="rId7" Type="http://schemas.openxmlformats.org/officeDocument/2006/relationships/image" Target="../media/image109.jpeg"/><Relationship Id="rId12" Type="http://schemas.openxmlformats.org/officeDocument/2006/relationships/hyperlink" Target="https://arxiv.org/abs/2412.12015" TargetMode="External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8.jpeg"/><Relationship Id="rId11" Type="http://schemas.openxmlformats.org/officeDocument/2006/relationships/hyperlink" Target="https://cms-results.web.cern.ch/cms-results/public-results/publications/BPH-21-006/index.html" TargetMode="External"/><Relationship Id="rId5" Type="http://schemas.openxmlformats.org/officeDocument/2006/relationships/image" Target="../media/image107.png"/><Relationship Id="rId10" Type="http://schemas.openxmlformats.org/officeDocument/2006/relationships/image" Target="../media/image148.png"/><Relationship Id="rId4" Type="http://schemas.openxmlformats.org/officeDocument/2006/relationships/image" Target="../media/image106.png"/><Relationship Id="rId9" Type="http://schemas.openxmlformats.org/officeDocument/2006/relationships/image" Target="../media/image14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hyperlink" Target="https://hflav-eos.web.cern.ch/hflav-eos/osc/PDG_2026/#DMS" TargetMode="External"/><Relationship Id="rId7" Type="http://schemas.openxmlformats.org/officeDocument/2006/relationships/image" Target="../media/image151.png"/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4.png"/><Relationship Id="rId5" Type="http://schemas.openxmlformats.org/officeDocument/2006/relationships/hyperlink" Target="https://lhcbproject.web.cern.ch/Publications/p/LHCb-PAPER-2023-013.html" TargetMode="External"/><Relationship Id="rId4" Type="http://schemas.openxmlformats.org/officeDocument/2006/relationships/hyperlink" Target="https://cds.cern.ch/record/2905625/" TargetMode="External"/><Relationship Id="rId9" Type="http://schemas.openxmlformats.org/officeDocument/2006/relationships/image" Target="../media/image15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hyperlink" Target="https://hflav-eos.web.cern.ch/hflav-eos/osc/PDG_2026/#DMS" TargetMode="External"/><Relationship Id="rId7" Type="http://schemas.openxmlformats.org/officeDocument/2006/relationships/image" Target="../media/image151.png"/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4.png"/><Relationship Id="rId5" Type="http://schemas.openxmlformats.org/officeDocument/2006/relationships/hyperlink" Target="https://lhcbproject.web.cern.ch/Publications/p/LHCb-PAPER-2023-013.html" TargetMode="External"/><Relationship Id="rId4" Type="http://schemas.openxmlformats.org/officeDocument/2006/relationships/hyperlink" Target="https://cds.cern.ch/record/2905625/" TargetMode="External"/><Relationship Id="rId9" Type="http://schemas.openxmlformats.org/officeDocument/2006/relationships/image" Target="../media/image15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hyperlink" Target="https://hflav-eos.web.cern.ch/hflav-eos/semi/ichep26/html/RDsDsstar/RDRDs.html" TargetMode="External"/><Relationship Id="rId7" Type="http://schemas.openxmlformats.org/officeDocument/2006/relationships/image" Target="../media/image163.png"/><Relationship Id="rId12" Type="http://schemas.openxmlformats.org/officeDocument/2006/relationships/hyperlink" Target="https://arxiv.org/abs/2311.14647" TargetMode="External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2.png"/><Relationship Id="rId11" Type="http://schemas.openxmlformats.org/officeDocument/2006/relationships/hyperlink" Target="https://lhcb-glance.cern.ch/alcm/public/analysis/full-details/1625/" TargetMode="External"/><Relationship Id="rId5" Type="http://schemas.openxmlformats.org/officeDocument/2006/relationships/image" Target="../media/image161.png"/><Relationship Id="rId10" Type="http://schemas.openxmlformats.org/officeDocument/2006/relationships/image" Target="../media/image166.png"/><Relationship Id="rId4" Type="http://schemas.openxmlformats.org/officeDocument/2006/relationships/image" Target="../media/image116.emf"/><Relationship Id="rId9" Type="http://schemas.openxmlformats.org/officeDocument/2006/relationships/image" Target="../media/image118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3.emf"/><Relationship Id="rId5" Type="http://schemas.openxmlformats.org/officeDocument/2006/relationships/image" Target="../media/image122.emf"/><Relationship Id="rId4" Type="http://schemas.openxmlformats.org/officeDocument/2006/relationships/image" Target="../media/image121.e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hyperlink" Target="https://atlas.web.cern.ch/Atlas/GROUPS/PHYSICS/PAPERS/SUSY-2023-10/" TargetMode="External"/><Relationship Id="rId7" Type="http://schemas.openxmlformats.org/officeDocument/2006/relationships/image" Target="../media/image128.emf"/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7.emf"/><Relationship Id="rId5" Type="http://schemas.openxmlformats.org/officeDocument/2006/relationships/hyperlink" Target="https://cms-results.web.cern.ch/cms-results/public-results/publications/HIG-21-001/" TargetMode="External"/><Relationship Id="rId10" Type="http://schemas.openxmlformats.org/officeDocument/2006/relationships/image" Target="../media/image170.png"/><Relationship Id="rId4" Type="http://schemas.openxmlformats.org/officeDocument/2006/relationships/image" Target="../media/image126.emf"/><Relationship Id="rId9" Type="http://schemas.openxmlformats.org/officeDocument/2006/relationships/image" Target="../media/image16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.png"/><Relationship Id="rId13" Type="http://schemas.openxmlformats.org/officeDocument/2006/relationships/image" Target="../media/image124.png"/><Relationship Id="rId3" Type="http://schemas.openxmlformats.org/officeDocument/2006/relationships/image" Target="../media/image133.emf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image" Target="../media/image132.emf"/><Relationship Id="rId16" Type="http://schemas.openxmlformats.org/officeDocument/2006/relationships/image" Target="../media/image1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70.png"/><Relationship Id="rId11" Type="http://schemas.openxmlformats.org/officeDocument/2006/relationships/image" Target="../media/image119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35.emf"/><Relationship Id="rId4" Type="http://schemas.openxmlformats.org/officeDocument/2006/relationships/hyperlink" Target="https://atlas.web.cern.ch/Atlas/GROUPS/PHYSICS/PAPERS/STDM-2024-01/" TargetMode="External"/><Relationship Id="rId9" Type="http://schemas.openxmlformats.org/officeDocument/2006/relationships/image" Target="../media/image134.emf"/><Relationship Id="rId14" Type="http://schemas.openxmlformats.org/officeDocument/2006/relationships/image" Target="../media/image12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emf"/><Relationship Id="rId3" Type="http://schemas.openxmlformats.org/officeDocument/2006/relationships/hyperlink" Target="https://atlas.web.cern.ch/Atlas/GROUPS/PHYSICS/PAPERS/STDM-2018-05/index.php" TargetMode="External"/><Relationship Id="rId7" Type="http://schemas.openxmlformats.org/officeDocument/2006/relationships/image" Target="../media/image138.emf"/><Relationship Id="rId2" Type="http://schemas.openxmlformats.org/officeDocument/2006/relationships/image" Target="../media/image136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80.png"/><Relationship Id="rId5" Type="http://schemas.openxmlformats.org/officeDocument/2006/relationships/image" Target="../media/image137.emf"/><Relationship Id="rId4" Type="http://schemas.openxmlformats.org/officeDocument/2006/relationships/hyperlink" Target="https://atlas.web.cern.ch/Atlas/GROUPS/PHYSICS/PAPERS/STDM-2023-01/index.php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twiki.cern.ch/twiki/bin/view/LHCPhysics/LHCTopWGSummaryPlots#Top_Quark_Mass" TargetMode="External"/><Relationship Id="rId5" Type="http://schemas.openxmlformats.org/officeDocument/2006/relationships/hyperlink" Target="https://atlas.web.cern.ch/Atlas/GROUPS/PHYSICS/PAPERS/TOPQ-2024-12/" TargetMode="External"/><Relationship Id="rId4" Type="http://schemas.openxmlformats.org/officeDocument/2006/relationships/image" Target="../media/image142.emf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emf"/><Relationship Id="rId3" Type="http://schemas.openxmlformats.org/officeDocument/2006/relationships/image" Target="../media/image32.wmf"/><Relationship Id="rId7" Type="http://schemas.openxmlformats.org/officeDocument/2006/relationships/image" Target="../media/image146.wmf"/><Relationship Id="rId12" Type="http://schemas.openxmlformats.org/officeDocument/2006/relationships/hyperlink" Target="https://arxiv.org/abs/2607.09861" TargetMode="External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5.png"/><Relationship Id="rId11" Type="http://schemas.openxmlformats.org/officeDocument/2006/relationships/image" Target="../media/image1460.png"/><Relationship Id="rId5" Type="http://schemas.openxmlformats.org/officeDocument/2006/relationships/image" Target="../media/image144.wmf"/><Relationship Id="rId10" Type="http://schemas.openxmlformats.org/officeDocument/2006/relationships/image" Target="../media/image1450.png"/><Relationship Id="rId4" Type="http://schemas.openxmlformats.org/officeDocument/2006/relationships/image" Target="../media/image143.png"/><Relationship Id="rId9" Type="http://schemas.openxmlformats.org/officeDocument/2006/relationships/image" Target="../media/image14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7.09861" TargetMode="External"/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cms-results.web.cern.ch/cms-results/public-results/publications/BPH-24-002/" TargetMode="External"/><Relationship Id="rId5" Type="http://schemas.openxmlformats.org/officeDocument/2006/relationships/image" Target="../media/image150.emf"/><Relationship Id="rId4" Type="http://schemas.openxmlformats.org/officeDocument/2006/relationships/image" Target="../media/image149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cerncourier.com/a/inside-pentaquarks-and-tetraquarks/" TargetMode="External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00.png"/><Relationship Id="rId4" Type="http://schemas.openxmlformats.org/officeDocument/2006/relationships/hyperlink" Target="https://chicagojewishfunerals.com/funeral-detail-page/?case=D2DC18E5-CEBC-4AA0-A47F-722166C85CC7&amp;fbclid=IwQ0xDSwKjFOhleHRuA2FlbQIxMQABHsMyurUwXM_e3eGdUhlHFSgKHeFfsXh_VCNPbdHfMkrs4cYH9MaElASUMXPY_aem_rf8L-21gmAicSUK3RciWeg" TargetMode="Externa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55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80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emf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emf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cms-results.web.cern.ch/cms-results/public-results/preliminary-results/SUS-24-003/index.html" TargetMode="External"/><Relationship Id="rId4" Type="http://schemas.openxmlformats.org/officeDocument/2006/relationships/image" Target="../media/image15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image" Target="../media/image160.emf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arxiv.org/abs/2511.03883" TargetMode="External"/><Relationship Id="rId4" Type="http://schemas.openxmlformats.org/officeDocument/2006/relationships/image" Target="../media/image1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6C1EEF-653A-C4E6-C16C-E0FFC10D78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69" r="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C90DA5-AC3F-C938-0FD5-3AF4750F997C}"/>
              </a:ext>
            </a:extLst>
          </p:cNvPr>
          <p:cNvSpPr txBox="1"/>
          <p:nvPr/>
        </p:nvSpPr>
        <p:spPr>
          <a:xfrm>
            <a:off x="438540" y="5030856"/>
            <a:ext cx="4618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30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Andreas Hoecker (CERN)</a:t>
            </a:r>
          </a:p>
          <a:p>
            <a:pPr defTabSz="4572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57. </a:t>
            </a:r>
            <a:r>
              <a:rPr lang="en-GB" sz="1400" dirty="0" err="1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Herbstschule</a:t>
            </a: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 HEP</a:t>
            </a:r>
          </a:p>
          <a:p>
            <a:pPr defTabSz="457200" fontAlgn="base">
              <a:spcAft>
                <a:spcPct val="0"/>
              </a:spcAft>
              <a:defRPr/>
            </a:pP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1–11 September 2026, Bad </a:t>
            </a:r>
            <a:r>
              <a:rPr lang="en-GB" sz="1400" dirty="0" err="1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Honnef</a:t>
            </a: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, Germany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938B92-5450-95EF-9B3C-DD068F03F89F}"/>
              </a:ext>
            </a:extLst>
          </p:cNvPr>
          <p:cNvSpPr txBox="1"/>
          <p:nvPr/>
        </p:nvSpPr>
        <p:spPr>
          <a:xfrm>
            <a:off x="438540" y="639470"/>
            <a:ext cx="5529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000" b="1" dirty="0">
                <a:solidFill>
                  <a:schemeClr val="bg1"/>
                </a:solidFill>
                <a:latin typeface="Helvetica" pitchFamily="2" charset="0"/>
              </a:rPr>
              <a:t>Experimental Physics at the LHC (3)</a:t>
            </a:r>
          </a:p>
        </p:txBody>
      </p:sp>
    </p:spTree>
    <p:extLst>
      <p:ext uri="{BB962C8B-B14F-4D97-AF65-F5344CB8AC3E}">
        <p14:creationId xmlns:p14="http://schemas.microsoft.com/office/powerpoint/2010/main" val="2812717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F9671-6F1C-5CE7-C753-B5CA8939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D81279-3517-E9A2-43AB-D41D70137F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69" r="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76E51D-90BF-416F-A13D-A98A3FB6567C}"/>
              </a:ext>
            </a:extLst>
          </p:cNvPr>
          <p:cNvSpPr txBox="1"/>
          <p:nvPr/>
        </p:nvSpPr>
        <p:spPr>
          <a:xfrm>
            <a:off x="438539" y="639470"/>
            <a:ext cx="575444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H" sz="2400" b="1" dirty="0">
                <a:solidFill>
                  <a:schemeClr val="bg1"/>
                </a:solidFill>
                <a:latin typeface="Helvetica" pitchFamily="2" charset="0"/>
              </a:rPr>
              <a:t>Today’s lecture: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Helvetica" pitchFamily="2" charset="0"/>
              </a:rPr>
              <a:t>Selected physics topics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30DAA7-ECD1-5192-06E4-6174ABE795B8}"/>
              </a:ext>
            </a:extLst>
          </p:cNvPr>
          <p:cNvSpPr txBox="1"/>
          <p:nvPr/>
        </p:nvSpPr>
        <p:spPr>
          <a:xfrm>
            <a:off x="438540" y="3569498"/>
            <a:ext cx="65857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H" sz="2400" dirty="0">
                <a:solidFill>
                  <a:schemeClr val="bg1"/>
                </a:solidFill>
                <a:latin typeface="Helvetica" pitchFamily="2" charset="0"/>
              </a:rPr>
              <a:t>Next lectures:</a:t>
            </a:r>
          </a:p>
          <a:p>
            <a:pPr marL="457200" indent="-4572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Helvetica" pitchFamily="2" charset="0"/>
              </a:rPr>
              <a:t>Upgrade to the High-Luminosity LHC (HL-LHC)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Helvetica" pitchFamily="2" charset="0"/>
              </a:rPr>
              <a:t>New physics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568610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DB240-46C4-9C42-FEDA-C7EEFBA40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F9A456-3188-F81E-013F-8188AD417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56369-6D28-1554-AD70-E2B82933F93D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Delivered luminosity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 Light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2BF024-152E-CB3E-132D-99BA00A47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41" y="1543898"/>
            <a:ext cx="9120326" cy="50494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D429DA-AB39-F0B3-BE2D-A3E55C2661BB}"/>
              </a:ext>
            </a:extLst>
          </p:cNvPr>
          <p:cNvSpPr txBox="1"/>
          <p:nvPr/>
        </p:nvSpPr>
        <p:spPr>
          <a:xfrm>
            <a:off x="10020291" y="1988775"/>
            <a:ext cx="225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Total delivered luminosity (ATLAS, CMS): 548 fb</a:t>
            </a:r>
            <a:r>
              <a:rPr kumimoji="0" lang="en-GB" sz="1200" b="1" i="0" u="none" strike="noStrike" kern="1200" cap="none" spc="0" normalizeH="0" baseline="3000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780721-E2D0-AD7D-C6EE-FF7593D68882}"/>
              </a:ext>
            </a:extLst>
          </p:cNvPr>
          <p:cNvCxnSpPr>
            <a:cxnSpLocks/>
          </p:cNvCxnSpPr>
          <p:nvPr/>
        </p:nvCxnSpPr>
        <p:spPr>
          <a:xfrm>
            <a:off x="2326095" y="3966255"/>
            <a:ext cx="7667692" cy="0"/>
          </a:xfrm>
          <a:prstGeom prst="line">
            <a:avLst/>
          </a:prstGeom>
          <a:ln w="12700">
            <a:solidFill>
              <a:srgbClr val="E7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FF90FCD-09DA-80CF-BAB3-284AF504C46D}"/>
              </a:ext>
            </a:extLst>
          </p:cNvPr>
          <p:cNvSpPr txBox="1"/>
          <p:nvPr/>
        </p:nvSpPr>
        <p:spPr>
          <a:xfrm>
            <a:off x="10020291" y="3755780"/>
            <a:ext cx="17075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LHC design value per experiment 300 fb</a:t>
            </a:r>
            <a:r>
              <a:rPr kumimoji="0" lang="en-CH" sz="1100" b="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8B6F0E-853D-56A7-CEFF-1C76EEA19E80}"/>
              </a:ext>
            </a:extLst>
          </p:cNvPr>
          <p:cNvCxnSpPr>
            <a:cxnSpLocks/>
          </p:cNvCxnSpPr>
          <p:nvPr/>
        </p:nvCxnSpPr>
        <p:spPr>
          <a:xfrm>
            <a:off x="9422297" y="2243338"/>
            <a:ext cx="57149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770912CA-CD85-C2AB-F750-FF754F2E45ED}"/>
              </a:ext>
            </a:extLst>
          </p:cNvPr>
          <p:cNvSpPr/>
          <p:nvPr/>
        </p:nvSpPr>
        <p:spPr>
          <a:xfrm>
            <a:off x="627665" y="1091345"/>
            <a:ext cx="11550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Superb LHC performance 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in 2024 through 2026 — Run 2+3 &gt; 3 × Run 2; &gt; 450 fb</a:t>
            </a:r>
            <a:r>
              <a:rPr lang="en-GB" sz="1600" baseline="3000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good physics data at 13 &amp; 13.6 TeV</a:t>
            </a:r>
            <a:endParaRPr lang="en-GB" sz="1600" baseline="30000" dirty="0">
              <a:solidFill>
                <a:srgbClr val="00000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46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99194-8463-67DC-E280-E24F05661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580DAD-79A0-BDC4-8BF8-2CAE26852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20DBA4-80B3-E488-575F-C85A4C5FEF56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physics</a:t>
            </a:r>
            <a:endParaRPr lang="en-US" sz="2800" dirty="0">
              <a:solidFill>
                <a:srgbClr val="0D7FBF"/>
              </a:solidFill>
              <a:latin typeface="Helvetica Light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F46D58-7563-7298-1524-E0A851628903}"/>
              </a:ext>
            </a:extLst>
          </p:cNvPr>
          <p:cNvSpPr/>
          <p:nvPr/>
        </p:nvSpPr>
        <p:spPr>
          <a:xfrm>
            <a:off x="623288" y="1094850"/>
            <a:ext cx="113055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Sensitive tests of the SM by measuring the Higgs to boson and fermion couplings, and its self-coupling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04CB83-F23C-5276-16B1-20B65B81B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899" y="1862453"/>
            <a:ext cx="4561565" cy="402491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6456B7-87D5-90EE-8503-C8B8C9323F42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3143123" y="4467662"/>
            <a:ext cx="2299898" cy="362542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27DC3CA-22A8-262D-F637-85B7F20F572D}"/>
              </a:ext>
            </a:extLst>
          </p:cNvPr>
          <p:cNvSpPr/>
          <p:nvPr/>
        </p:nvSpPr>
        <p:spPr>
          <a:xfrm>
            <a:off x="5443021" y="4141174"/>
            <a:ext cx="1487821" cy="850694"/>
          </a:xfrm>
          <a:prstGeom prst="roundRect">
            <a:avLst/>
          </a:prstGeom>
          <a:ln w="19050"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BBA60B-CF90-B5F4-6E79-475E828AB640}"/>
              </a:ext>
            </a:extLst>
          </p:cNvPr>
          <p:cNvSpPr txBox="1"/>
          <p:nvPr/>
        </p:nvSpPr>
        <p:spPr>
          <a:xfrm>
            <a:off x="604127" y="4568594"/>
            <a:ext cx="253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This term is related </a:t>
            </a:r>
          </a:p>
          <a:p>
            <a:pPr algn="r"/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to the </a:t>
            </a:r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Higgs sector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96A1D0-608A-4E9F-A1D0-646E5181D803}"/>
              </a:ext>
            </a:extLst>
          </p:cNvPr>
          <p:cNvSpPr txBox="1"/>
          <p:nvPr/>
        </p:nvSpPr>
        <p:spPr>
          <a:xfrm>
            <a:off x="132462" y="5088767"/>
            <a:ext cx="30106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E700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Unpleasant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0000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: not governed by symmetries, 23 free parameters*, </a:t>
            </a:r>
            <a:r>
              <a:rPr lang="en-US" sz="1400">
                <a:solidFill>
                  <a:srgbClr val="E700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large hierarchy among masses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E7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58176C-B06B-66F2-7985-82B708E434AD}"/>
              </a:ext>
            </a:extLst>
          </p:cNvPr>
          <p:cNvSpPr txBox="1"/>
          <p:nvPr/>
        </p:nvSpPr>
        <p:spPr>
          <a:xfrm>
            <a:off x="6003236" y="5028559"/>
            <a:ext cx="1299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noProof="0" dirty="0">
                <a:solidFill>
                  <a:srgbClr val="FFFF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Key to many mysteries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7566BB-B5A9-F755-FF9A-A78EDB5E1DBF}"/>
                  </a:ext>
                </a:extLst>
              </p:cNvPr>
              <p:cNvSpPr txBox="1"/>
              <p:nvPr/>
            </p:nvSpPr>
            <p:spPr>
              <a:xfrm>
                <a:off x="5179575" y="4909125"/>
                <a:ext cx="7601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algn="l"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+ … </m:t>
                      </m:r>
                    </m:oMath>
                  </m:oMathPara>
                </a14:m>
                <a:endParaRPr lang="en-CH">
                  <a:solidFill>
                    <a:schemeClr val="bg1"/>
                  </a:solidFill>
                  <a:latin typeface="Chalkboard" panose="03050602040202020205" pitchFamily="66" charset="77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E7566BB-B5A9-F755-FF9A-A78EDB5E1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575" y="4909125"/>
                <a:ext cx="760143" cy="369332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694CBA6-830B-824A-F31F-6E9BD0FCF982}"/>
              </a:ext>
            </a:extLst>
          </p:cNvPr>
          <p:cNvSpPr txBox="1"/>
          <p:nvPr/>
        </p:nvSpPr>
        <p:spPr>
          <a:xfrm>
            <a:off x="71189" y="6545797"/>
            <a:ext cx="52453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*Assuming neutrinos are Majorana particles (total of 9 neutrino related parameteres)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FE0127F-DF62-6933-D162-3AB8460A0852}"/>
              </a:ext>
            </a:extLst>
          </p:cNvPr>
          <p:cNvCxnSpPr>
            <a:cxnSpLocks/>
            <a:endCxn id="69" idx="1"/>
          </p:cNvCxnSpPr>
          <p:nvPr/>
        </p:nvCxnSpPr>
        <p:spPr>
          <a:xfrm>
            <a:off x="6705175" y="4767942"/>
            <a:ext cx="2468000" cy="49697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9BD7E4D7-DE47-4B1F-B281-BFCF4F2D1E85}"/>
              </a:ext>
            </a:extLst>
          </p:cNvPr>
          <p:cNvSpPr/>
          <p:nvPr/>
        </p:nvSpPr>
        <p:spPr>
          <a:xfrm>
            <a:off x="9164153" y="1870104"/>
            <a:ext cx="1803835" cy="1169233"/>
          </a:xfrm>
          <a:prstGeom prst="roundRect">
            <a:avLst>
              <a:gd name="adj" fmla="val 4842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807EF8D-B4E4-E3C9-42DA-F41DE0EE2E09}"/>
              </a:ext>
            </a:extLst>
          </p:cNvPr>
          <p:cNvCxnSpPr>
            <a:cxnSpLocks/>
            <a:endCxn id="72" idx="1"/>
          </p:cNvCxnSpPr>
          <p:nvPr/>
        </p:nvCxnSpPr>
        <p:spPr>
          <a:xfrm flipV="1">
            <a:off x="6022428" y="2454721"/>
            <a:ext cx="3141725" cy="181773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F2CD48C-E92A-E5F7-F980-545C7AD9CF9C}"/>
                  </a:ext>
                </a:extLst>
              </p:cNvPr>
              <p:cNvSpPr txBox="1"/>
              <p:nvPr/>
            </p:nvSpPr>
            <p:spPr>
              <a:xfrm>
                <a:off x="10007794" y="2223462"/>
                <a:ext cx="811248" cy="413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4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∝</m:t>
                      </m:r>
                      <m:sSub>
                        <m:sSubPr>
                          <m:ctrlP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𝑁</m:t>
                          </m:r>
                        </m:e>
                        <m:sub>
                          <m:r>
                            <a:rPr kumimoji="0" lang="en-US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𝐶</m:t>
                          </m:r>
                        </m:sub>
                      </m:sSub>
                      <m:f>
                        <m:fPr>
                          <m:ctrlP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E4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E4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E4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40000"/>
                  </a:solidFill>
                  <a:effectLst/>
                  <a:uLnTx/>
                  <a:uFillTx/>
                  <a:latin typeface="Chalkduster"/>
                  <a:ea typeface="+mn-ea"/>
                  <a:cs typeface="Chalkduster"/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F2CD48C-E92A-E5F7-F980-545C7AD9C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7794" y="2223462"/>
                <a:ext cx="811248" cy="413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191214A7-52FC-42AA-D676-918862DFFA67}"/>
              </a:ext>
            </a:extLst>
          </p:cNvPr>
          <p:cNvSpPr/>
          <p:nvPr/>
        </p:nvSpPr>
        <p:spPr>
          <a:xfrm>
            <a:off x="10394906" y="1921625"/>
            <a:ext cx="281672" cy="21800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D323678-7D6B-8004-C5B7-30C96931022C}"/>
              </a:ext>
            </a:extLst>
          </p:cNvPr>
          <p:cNvSpPr txBox="1"/>
          <p:nvPr/>
        </p:nvSpPr>
        <p:spPr>
          <a:xfrm>
            <a:off x="10313320" y="1934436"/>
            <a:ext cx="231154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srgbClr val="E400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D8624D6-1199-CA15-1452-FE096C11B478}"/>
              </a:ext>
            </a:extLst>
          </p:cNvPr>
          <p:cNvSpPr txBox="1"/>
          <p:nvPr/>
        </p:nvSpPr>
        <p:spPr>
          <a:xfrm>
            <a:off x="10310405" y="2667332"/>
            <a:ext cx="2311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srgbClr val="E400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F0C98D7-00B4-FAD3-9E26-80FDAFD9138B}"/>
              </a:ext>
            </a:extLst>
          </p:cNvPr>
          <p:cNvGrpSpPr/>
          <p:nvPr/>
        </p:nvGrpSpPr>
        <p:grpSpPr>
          <a:xfrm>
            <a:off x="9183544" y="2099670"/>
            <a:ext cx="1158995" cy="672912"/>
            <a:chOff x="10554418" y="4087784"/>
            <a:chExt cx="1158995" cy="672912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B059F3C-A3B6-FFD8-B441-E598AA80941A}"/>
                </a:ext>
              </a:extLst>
            </p:cNvPr>
            <p:cNvCxnSpPr/>
            <p:nvPr/>
          </p:nvCxnSpPr>
          <p:spPr>
            <a:xfrm>
              <a:off x="10826558" y="4425414"/>
              <a:ext cx="487680" cy="0"/>
            </a:xfrm>
            <a:prstGeom prst="line">
              <a:avLst/>
            </a:prstGeom>
            <a:ln>
              <a:solidFill>
                <a:srgbClr val="E4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1BB49B9-E0E1-4E45-570D-9FDABE286B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14238" y="4087784"/>
              <a:ext cx="399175" cy="337633"/>
            </a:xfrm>
            <a:prstGeom prst="line">
              <a:avLst/>
            </a:prstGeom>
            <a:ln>
              <a:solidFill>
                <a:srgbClr val="E4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FE7C872-A2C1-23AB-1ED1-4C4013658082}"/>
                </a:ext>
              </a:extLst>
            </p:cNvPr>
            <p:cNvCxnSpPr>
              <a:cxnSpLocks/>
            </p:cNvCxnSpPr>
            <p:nvPr/>
          </p:nvCxnSpPr>
          <p:spPr>
            <a:xfrm>
              <a:off x="11310853" y="4423063"/>
              <a:ext cx="399175" cy="337633"/>
            </a:xfrm>
            <a:prstGeom prst="line">
              <a:avLst/>
            </a:prstGeom>
            <a:ln>
              <a:solidFill>
                <a:srgbClr val="E4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1627447-61F5-18F1-C50A-87F4D64452FE}"/>
                </a:ext>
              </a:extLst>
            </p:cNvPr>
            <p:cNvSpPr txBox="1"/>
            <p:nvPr/>
          </p:nvSpPr>
          <p:spPr>
            <a:xfrm>
              <a:off x="10554418" y="4284962"/>
              <a:ext cx="304892" cy="292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E40000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</a:p>
          </p:txBody>
        </p:sp>
      </p:grpSp>
      <p:sp>
        <p:nvSpPr>
          <p:cNvPr id="84" name="Oval 83">
            <a:extLst>
              <a:ext uri="{FF2B5EF4-FFF2-40B4-BE49-F238E27FC236}">
                <a16:creationId xmlns:a16="http://schemas.microsoft.com/office/drawing/2014/main" id="{34ED9BD9-C747-0DDA-370E-402F20965741}"/>
              </a:ext>
            </a:extLst>
          </p:cNvPr>
          <p:cNvSpPr/>
          <p:nvPr/>
        </p:nvSpPr>
        <p:spPr>
          <a:xfrm>
            <a:off x="9897978" y="2390473"/>
            <a:ext cx="90000" cy="90183"/>
          </a:xfrm>
          <a:prstGeom prst="ellipse">
            <a:avLst/>
          </a:prstGeom>
          <a:solidFill>
            <a:srgbClr val="E40000"/>
          </a:solidFill>
          <a:ln>
            <a:solidFill>
              <a:srgbClr val="E400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2DFD8E-D535-8DB8-771D-1CC496BE5E7D}"/>
              </a:ext>
            </a:extLst>
          </p:cNvPr>
          <p:cNvGrpSpPr/>
          <p:nvPr/>
        </p:nvGrpSpPr>
        <p:grpSpPr>
          <a:xfrm>
            <a:off x="9164153" y="4669284"/>
            <a:ext cx="1803835" cy="1169233"/>
            <a:chOff x="9164154" y="3194587"/>
            <a:chExt cx="1803835" cy="1169233"/>
          </a:xfrm>
        </p:grpSpPr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2A3B3900-C632-C0BB-4EE2-7711AB99F65B}"/>
                </a:ext>
              </a:extLst>
            </p:cNvPr>
            <p:cNvSpPr/>
            <p:nvPr/>
          </p:nvSpPr>
          <p:spPr>
            <a:xfrm>
              <a:off x="9164154" y="3194587"/>
              <a:ext cx="1803835" cy="1169233"/>
            </a:xfrm>
            <a:prstGeom prst="roundRect">
              <a:avLst>
                <a:gd name="adj" fmla="val 4842"/>
              </a:avLst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A7653E5F-3B92-E595-69BA-6BA9DADB8540}"/>
                    </a:ext>
                  </a:extLst>
                </p:cNvPr>
                <p:cNvSpPr txBox="1"/>
                <p:nvPr/>
              </p:nvSpPr>
              <p:spPr>
                <a:xfrm>
                  <a:off x="9990085" y="3515501"/>
                  <a:ext cx="719364" cy="465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GB" sz="1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2577B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∝</m:t>
                        </m:r>
                        <m:f>
                          <m:fPr>
                            <m:ctrlPr>
                              <a:rPr kumimoji="0" lang="en-GB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2577B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2577B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  <m:sSubSup>
                              <m:sSubSupPr>
                                <m:ctrlP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2577B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2577B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2577B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sub>
                              <m:sup>
                                <m: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2577B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kumimoji="0" lang="en-GB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2577B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𝜐</m:t>
                            </m:r>
                          </m:den>
                        </m:f>
                      </m:oMath>
                    </m:oMathPara>
                  </a14:m>
                  <a:endPara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77BC"/>
                    </a:solidFill>
                    <a:effectLst/>
                    <a:uLnTx/>
                    <a:uFillTx/>
                    <a:latin typeface="Chalkduster"/>
                    <a:ea typeface="+mn-ea"/>
                    <a:cs typeface="Chalkduster"/>
                  </a:endParaRPr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A7653E5F-3B92-E595-69BA-6BA9DADB85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90085" y="3515501"/>
                  <a:ext cx="719364" cy="46583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4CD5A51-7222-0CDB-7236-8BA819C0BDEF}"/>
                </a:ext>
              </a:extLst>
            </p:cNvPr>
            <p:cNvGrpSpPr/>
            <p:nvPr/>
          </p:nvGrpSpPr>
          <p:grpSpPr>
            <a:xfrm>
              <a:off x="9173176" y="3446846"/>
              <a:ext cx="1158995" cy="672912"/>
              <a:chOff x="10554418" y="4087784"/>
              <a:chExt cx="1158995" cy="672912"/>
            </a:xfrm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632C050-D281-AC47-C464-61E9183B665A}"/>
                  </a:ext>
                </a:extLst>
              </p:cNvPr>
              <p:cNvCxnSpPr/>
              <p:nvPr/>
            </p:nvCxnSpPr>
            <p:spPr>
              <a:xfrm>
                <a:off x="10826558" y="4425414"/>
                <a:ext cx="487680" cy="0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C9D4FDB6-29BC-F6BA-3643-19B454DB62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14238" y="4087784"/>
                <a:ext cx="399175" cy="337633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78E423EE-B267-4127-17AD-6CF16D4BC1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10853" y="4423063"/>
                <a:ext cx="399175" cy="337633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BA2030A-4BC7-E7FE-C376-542BC3989F2D}"/>
                  </a:ext>
                </a:extLst>
              </p:cNvPr>
              <p:cNvSpPr txBox="1"/>
              <p:nvPr/>
            </p:nvSpPr>
            <p:spPr>
              <a:xfrm>
                <a:off x="10554418" y="4284962"/>
                <a:ext cx="304892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3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3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2577BC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H</a:t>
                </a: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15CD464-3EF3-1EFD-3C46-E7027D3C9E4E}"/>
                </a:ext>
              </a:extLst>
            </p:cNvPr>
            <p:cNvSpPr txBox="1"/>
            <p:nvPr/>
          </p:nvSpPr>
          <p:spPr>
            <a:xfrm>
              <a:off x="10287389" y="3268104"/>
              <a:ext cx="3048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491BB7A-096F-6422-27F4-10A7C101F6C5}"/>
                </a:ext>
              </a:extLst>
            </p:cNvPr>
            <p:cNvSpPr txBox="1"/>
            <p:nvPr/>
          </p:nvSpPr>
          <p:spPr>
            <a:xfrm>
              <a:off x="10289323" y="4004287"/>
              <a:ext cx="3048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966D8CF-F172-FB2C-D08A-AD139E4B21C9}"/>
                </a:ext>
              </a:extLst>
            </p:cNvPr>
            <p:cNvSpPr/>
            <p:nvPr/>
          </p:nvSpPr>
          <p:spPr>
            <a:xfrm>
              <a:off x="9901343" y="3744166"/>
              <a:ext cx="90000" cy="90183"/>
            </a:xfrm>
            <a:prstGeom prst="ellipse">
              <a:avLst/>
            </a:prstGeom>
            <a:solidFill>
              <a:srgbClr val="2577BC"/>
            </a:solidFill>
            <a:ln>
              <a:solidFill>
                <a:srgbClr val="2577BC"/>
              </a:solidFill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6B520E0-EEF3-B235-5ADE-FEEBC583A18D}"/>
              </a:ext>
            </a:extLst>
          </p:cNvPr>
          <p:cNvGrpSpPr/>
          <p:nvPr/>
        </p:nvGrpSpPr>
        <p:grpSpPr>
          <a:xfrm>
            <a:off x="9164154" y="3269694"/>
            <a:ext cx="1803836" cy="1169233"/>
            <a:chOff x="9164154" y="4512714"/>
            <a:chExt cx="1803836" cy="1169233"/>
          </a:xfrm>
        </p:grpSpPr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F3912C77-6A19-0455-FD8F-E01321D6C304}"/>
                </a:ext>
              </a:extLst>
            </p:cNvPr>
            <p:cNvSpPr/>
            <p:nvPr/>
          </p:nvSpPr>
          <p:spPr>
            <a:xfrm>
              <a:off x="9164154" y="4512714"/>
              <a:ext cx="1803836" cy="1169233"/>
            </a:xfrm>
            <a:prstGeom prst="roundRect">
              <a:avLst>
                <a:gd name="adj" fmla="val 4842"/>
              </a:avLst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F7F0A0D7-A4FD-EB1B-183F-190DA0227519}"/>
                    </a:ext>
                  </a:extLst>
                </p:cNvPr>
                <p:cNvSpPr txBox="1"/>
                <p:nvPr/>
              </p:nvSpPr>
              <p:spPr>
                <a:xfrm>
                  <a:off x="10056189" y="4821776"/>
                  <a:ext cx="870045" cy="4832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GB" sz="1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3A6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∝</m:t>
                        </m:r>
                        <m:f>
                          <m:fPr>
                            <m:ctrlPr>
                              <a:rPr kumimoji="0" lang="en-GB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3A65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3A65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sSubSup>
                              <m:sSubSupPr>
                                <m:ctrlP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3A6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3A6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3A6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𝑊</m:t>
                                </m:r>
                                <m: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3A6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/</m:t>
                                </m:r>
                                <m: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3A6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𝑍</m:t>
                                </m:r>
                              </m:sub>
                              <m:sup>
                                <m:r>
                                  <a:rPr kumimoji="0" lang="en-GB" sz="1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3A6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kumimoji="0" lang="en-GB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3A65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𝜐</m:t>
                            </m:r>
                          </m:den>
                        </m:f>
                      </m:oMath>
                    </m:oMathPara>
                  </a14:m>
                  <a:endPara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3A650"/>
                    </a:solidFill>
                    <a:effectLst/>
                    <a:uLnTx/>
                    <a:uFillTx/>
                    <a:latin typeface="Chalkduster"/>
                    <a:ea typeface="+mn-ea"/>
                    <a:cs typeface="Chalkduster"/>
                  </a:endParaRPr>
                </a:p>
              </p:txBody>
            </p:sp>
          </mc:Choice>
          <mc:Fallback xmlns="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F7F0A0D7-A4FD-EB1B-183F-190DA02275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6189" y="4821776"/>
                  <a:ext cx="870045" cy="48327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7A10855C-4B42-E421-6D76-03BD075ADDAB}"/>
                </a:ext>
              </a:extLst>
            </p:cNvPr>
            <p:cNvGrpSpPr/>
            <p:nvPr/>
          </p:nvGrpSpPr>
          <p:grpSpPr>
            <a:xfrm>
              <a:off x="9195045" y="4960310"/>
              <a:ext cx="759820" cy="292388"/>
              <a:chOff x="10554418" y="4284962"/>
              <a:chExt cx="759820" cy="292388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AE1DF3DB-A508-2CD6-6D53-EE1079BC54FE}"/>
                  </a:ext>
                </a:extLst>
              </p:cNvPr>
              <p:cNvCxnSpPr/>
              <p:nvPr/>
            </p:nvCxnSpPr>
            <p:spPr>
              <a:xfrm>
                <a:off x="10826558" y="4425414"/>
                <a:ext cx="487680" cy="0"/>
              </a:xfrm>
              <a:prstGeom prst="line">
                <a:avLst/>
              </a:prstGeom>
              <a:ln>
                <a:solidFill>
                  <a:srgbClr val="03A650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1E9E257-FA10-91AD-860D-77AE63B46404}"/>
                  </a:ext>
                </a:extLst>
              </p:cNvPr>
              <p:cNvSpPr txBox="1"/>
              <p:nvPr/>
            </p:nvSpPr>
            <p:spPr>
              <a:xfrm>
                <a:off x="10554418" y="4284962"/>
                <a:ext cx="304892" cy="2923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3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3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A65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H</a:t>
                </a:r>
              </a:p>
            </p:txBody>
          </p:sp>
        </p:grpSp>
        <p:sp>
          <p:nvSpPr>
            <p:cNvPr id="99" name="Freeform 25">
              <a:extLst>
                <a:ext uri="{FF2B5EF4-FFF2-40B4-BE49-F238E27FC236}">
                  <a16:creationId xmlns:a16="http://schemas.microsoft.com/office/drawing/2014/main" id="{EE50FC54-EB55-28FA-52E4-917F1E463ACB}"/>
                </a:ext>
              </a:extLst>
            </p:cNvPr>
            <p:cNvSpPr>
              <a:spLocks/>
            </p:cNvSpPr>
            <p:nvPr/>
          </p:nvSpPr>
          <p:spPr bwMode="auto">
            <a:xfrm rot="19060017" flipH="1">
              <a:off x="9893373" y="4852707"/>
              <a:ext cx="637066" cy="71371"/>
            </a:xfrm>
            <a:custGeom>
              <a:avLst/>
              <a:gdLst>
                <a:gd name="T0" fmla="*/ 0 w 2304"/>
                <a:gd name="T1" fmla="*/ 192 h 192"/>
                <a:gd name="T2" fmla="*/ 192 w 2304"/>
                <a:gd name="T3" fmla="*/ 0 h 192"/>
                <a:gd name="T4" fmla="*/ 384 w 2304"/>
                <a:gd name="T5" fmla="*/ 192 h 192"/>
                <a:gd name="T6" fmla="*/ 576 w 2304"/>
                <a:gd name="T7" fmla="*/ 0 h 192"/>
                <a:gd name="T8" fmla="*/ 768 w 2304"/>
                <a:gd name="T9" fmla="*/ 192 h 192"/>
                <a:gd name="T10" fmla="*/ 960 w 2304"/>
                <a:gd name="T11" fmla="*/ 0 h 192"/>
                <a:gd name="T12" fmla="*/ 1152 w 2304"/>
                <a:gd name="T13" fmla="*/ 192 h 192"/>
                <a:gd name="T14" fmla="*/ 1344 w 2304"/>
                <a:gd name="T15" fmla="*/ 0 h 192"/>
                <a:gd name="T16" fmla="*/ 1536 w 2304"/>
                <a:gd name="T17" fmla="*/ 192 h 192"/>
                <a:gd name="T18" fmla="*/ 1728 w 2304"/>
                <a:gd name="T19" fmla="*/ 0 h 192"/>
                <a:gd name="T20" fmla="*/ 1920 w 2304"/>
                <a:gd name="T21" fmla="*/ 192 h 192"/>
                <a:gd name="T22" fmla="*/ 2112 w 2304"/>
                <a:gd name="T23" fmla="*/ 0 h 192"/>
                <a:gd name="T24" fmla="*/ 2304 w 2304"/>
                <a:gd name="T2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04" h="192">
                  <a:moveTo>
                    <a:pt x="0" y="192"/>
                  </a:moveTo>
                  <a:cubicBezTo>
                    <a:pt x="64" y="96"/>
                    <a:pt x="128" y="0"/>
                    <a:pt x="192" y="0"/>
                  </a:cubicBezTo>
                  <a:cubicBezTo>
                    <a:pt x="256" y="0"/>
                    <a:pt x="320" y="192"/>
                    <a:pt x="384" y="192"/>
                  </a:cubicBezTo>
                  <a:cubicBezTo>
                    <a:pt x="448" y="192"/>
                    <a:pt x="512" y="0"/>
                    <a:pt x="576" y="0"/>
                  </a:cubicBezTo>
                  <a:cubicBezTo>
                    <a:pt x="640" y="0"/>
                    <a:pt x="704" y="192"/>
                    <a:pt x="768" y="192"/>
                  </a:cubicBezTo>
                  <a:cubicBezTo>
                    <a:pt x="832" y="192"/>
                    <a:pt x="896" y="0"/>
                    <a:pt x="960" y="0"/>
                  </a:cubicBezTo>
                  <a:cubicBezTo>
                    <a:pt x="1024" y="0"/>
                    <a:pt x="1088" y="192"/>
                    <a:pt x="1152" y="192"/>
                  </a:cubicBezTo>
                  <a:cubicBezTo>
                    <a:pt x="1216" y="192"/>
                    <a:pt x="1280" y="0"/>
                    <a:pt x="1344" y="0"/>
                  </a:cubicBezTo>
                  <a:cubicBezTo>
                    <a:pt x="1408" y="0"/>
                    <a:pt x="1472" y="192"/>
                    <a:pt x="1536" y="192"/>
                  </a:cubicBezTo>
                  <a:cubicBezTo>
                    <a:pt x="1600" y="192"/>
                    <a:pt x="1664" y="0"/>
                    <a:pt x="1728" y="0"/>
                  </a:cubicBezTo>
                  <a:cubicBezTo>
                    <a:pt x="1792" y="0"/>
                    <a:pt x="1856" y="192"/>
                    <a:pt x="1920" y="192"/>
                  </a:cubicBezTo>
                  <a:cubicBezTo>
                    <a:pt x="1984" y="192"/>
                    <a:pt x="2048" y="0"/>
                    <a:pt x="2112" y="0"/>
                  </a:cubicBezTo>
                  <a:cubicBezTo>
                    <a:pt x="2176" y="0"/>
                    <a:pt x="2272" y="160"/>
                    <a:pt x="2304" y="192"/>
                  </a:cubicBezTo>
                </a:path>
              </a:pathLst>
            </a:custGeom>
            <a:noFill/>
            <a:ln w="28575" cmpd="sng">
              <a:solidFill>
                <a:srgbClr val="03A6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Freeform 25">
              <a:extLst>
                <a:ext uri="{FF2B5EF4-FFF2-40B4-BE49-F238E27FC236}">
                  <a16:creationId xmlns:a16="http://schemas.microsoft.com/office/drawing/2014/main" id="{E94B064F-D440-E185-8645-225AF5EE0404}"/>
                </a:ext>
              </a:extLst>
            </p:cNvPr>
            <p:cNvSpPr>
              <a:spLocks/>
            </p:cNvSpPr>
            <p:nvPr/>
          </p:nvSpPr>
          <p:spPr bwMode="auto">
            <a:xfrm rot="2539983" flipH="1" flipV="1">
              <a:off x="9898138" y="5271809"/>
              <a:ext cx="637066" cy="71371"/>
            </a:xfrm>
            <a:custGeom>
              <a:avLst/>
              <a:gdLst>
                <a:gd name="T0" fmla="*/ 0 w 2304"/>
                <a:gd name="T1" fmla="*/ 192 h 192"/>
                <a:gd name="T2" fmla="*/ 192 w 2304"/>
                <a:gd name="T3" fmla="*/ 0 h 192"/>
                <a:gd name="T4" fmla="*/ 384 w 2304"/>
                <a:gd name="T5" fmla="*/ 192 h 192"/>
                <a:gd name="T6" fmla="*/ 576 w 2304"/>
                <a:gd name="T7" fmla="*/ 0 h 192"/>
                <a:gd name="T8" fmla="*/ 768 w 2304"/>
                <a:gd name="T9" fmla="*/ 192 h 192"/>
                <a:gd name="T10" fmla="*/ 960 w 2304"/>
                <a:gd name="T11" fmla="*/ 0 h 192"/>
                <a:gd name="T12" fmla="*/ 1152 w 2304"/>
                <a:gd name="T13" fmla="*/ 192 h 192"/>
                <a:gd name="T14" fmla="*/ 1344 w 2304"/>
                <a:gd name="T15" fmla="*/ 0 h 192"/>
                <a:gd name="T16" fmla="*/ 1536 w 2304"/>
                <a:gd name="T17" fmla="*/ 192 h 192"/>
                <a:gd name="T18" fmla="*/ 1728 w 2304"/>
                <a:gd name="T19" fmla="*/ 0 h 192"/>
                <a:gd name="T20" fmla="*/ 1920 w 2304"/>
                <a:gd name="T21" fmla="*/ 192 h 192"/>
                <a:gd name="T22" fmla="*/ 2112 w 2304"/>
                <a:gd name="T23" fmla="*/ 0 h 192"/>
                <a:gd name="T24" fmla="*/ 2304 w 2304"/>
                <a:gd name="T2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04" h="192">
                  <a:moveTo>
                    <a:pt x="0" y="192"/>
                  </a:moveTo>
                  <a:cubicBezTo>
                    <a:pt x="64" y="96"/>
                    <a:pt x="128" y="0"/>
                    <a:pt x="192" y="0"/>
                  </a:cubicBezTo>
                  <a:cubicBezTo>
                    <a:pt x="256" y="0"/>
                    <a:pt x="320" y="192"/>
                    <a:pt x="384" y="192"/>
                  </a:cubicBezTo>
                  <a:cubicBezTo>
                    <a:pt x="448" y="192"/>
                    <a:pt x="512" y="0"/>
                    <a:pt x="576" y="0"/>
                  </a:cubicBezTo>
                  <a:cubicBezTo>
                    <a:pt x="640" y="0"/>
                    <a:pt x="704" y="192"/>
                    <a:pt x="768" y="192"/>
                  </a:cubicBezTo>
                  <a:cubicBezTo>
                    <a:pt x="832" y="192"/>
                    <a:pt x="896" y="0"/>
                    <a:pt x="960" y="0"/>
                  </a:cubicBezTo>
                  <a:cubicBezTo>
                    <a:pt x="1024" y="0"/>
                    <a:pt x="1088" y="192"/>
                    <a:pt x="1152" y="192"/>
                  </a:cubicBezTo>
                  <a:cubicBezTo>
                    <a:pt x="1216" y="192"/>
                    <a:pt x="1280" y="0"/>
                    <a:pt x="1344" y="0"/>
                  </a:cubicBezTo>
                  <a:cubicBezTo>
                    <a:pt x="1408" y="0"/>
                    <a:pt x="1472" y="192"/>
                    <a:pt x="1536" y="192"/>
                  </a:cubicBezTo>
                  <a:cubicBezTo>
                    <a:pt x="1600" y="192"/>
                    <a:pt x="1664" y="0"/>
                    <a:pt x="1728" y="0"/>
                  </a:cubicBezTo>
                  <a:cubicBezTo>
                    <a:pt x="1792" y="0"/>
                    <a:pt x="1856" y="192"/>
                    <a:pt x="1920" y="192"/>
                  </a:cubicBezTo>
                  <a:cubicBezTo>
                    <a:pt x="1984" y="192"/>
                    <a:pt x="2048" y="0"/>
                    <a:pt x="2112" y="0"/>
                  </a:cubicBezTo>
                  <a:cubicBezTo>
                    <a:pt x="2176" y="0"/>
                    <a:pt x="2272" y="160"/>
                    <a:pt x="2304" y="192"/>
                  </a:cubicBezTo>
                </a:path>
              </a:pathLst>
            </a:custGeom>
            <a:noFill/>
            <a:ln w="28575" cmpd="sng">
              <a:solidFill>
                <a:srgbClr val="03A6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BA3BF53-837A-6F3A-0840-741F1B6DE398}"/>
                </a:ext>
              </a:extLst>
            </p:cNvPr>
            <p:cNvSpPr txBox="1"/>
            <p:nvPr/>
          </p:nvSpPr>
          <p:spPr>
            <a:xfrm>
              <a:off x="10395854" y="4575127"/>
              <a:ext cx="49084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03A650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W/Z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89092AA-29D2-530C-E9B0-C6552A0B96E4}"/>
                </a:ext>
              </a:extLst>
            </p:cNvPr>
            <p:cNvSpPr txBox="1"/>
            <p:nvPr/>
          </p:nvSpPr>
          <p:spPr>
            <a:xfrm>
              <a:off x="10397788" y="5311310"/>
              <a:ext cx="49084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03A650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W/Z</a:t>
              </a: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371C7C4-EB0D-B439-6BFA-6606399679B4}"/>
                </a:ext>
              </a:extLst>
            </p:cNvPr>
            <p:cNvSpPr/>
            <p:nvPr/>
          </p:nvSpPr>
          <p:spPr>
            <a:xfrm>
              <a:off x="9938940" y="5061210"/>
              <a:ext cx="90000" cy="90183"/>
            </a:xfrm>
            <a:prstGeom prst="ellipse">
              <a:avLst/>
            </a:prstGeom>
            <a:solidFill>
              <a:srgbClr val="03A650"/>
            </a:solidFill>
            <a:ln>
              <a:solidFill>
                <a:srgbClr val="03A650"/>
              </a:solidFill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82DF57B-CE20-E390-31AD-8B84EBAE36CA}"/>
              </a:ext>
            </a:extLst>
          </p:cNvPr>
          <p:cNvCxnSpPr>
            <a:cxnSpLocks/>
            <a:endCxn id="94" idx="1"/>
          </p:cNvCxnSpPr>
          <p:nvPr/>
        </p:nvCxnSpPr>
        <p:spPr>
          <a:xfrm flipV="1">
            <a:off x="6003236" y="3854311"/>
            <a:ext cx="3160918" cy="7122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28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8A57C-1BEC-E4E1-C822-208B2F31E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FF8F9AA-F99D-46D8-D612-807644D32C9E}"/>
              </a:ext>
            </a:extLst>
          </p:cNvPr>
          <p:cNvSpPr/>
          <p:nvPr/>
        </p:nvSpPr>
        <p:spPr>
          <a:xfrm>
            <a:off x="359570" y="3259723"/>
            <a:ext cx="11472863" cy="3385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9800636-561A-4DAF-81DE-0DBC0F0F1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1833"/>
            <a:ext cx="12192000" cy="572570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B8991A5-7BD4-0DBB-FDF3-80E256098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51"/>
          <a:stretch/>
        </p:blipFill>
        <p:spPr bwMode="auto">
          <a:xfrm flipV="1">
            <a:off x="1" y="-1"/>
            <a:ext cx="12192000" cy="158314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25AA38-8CAA-52B1-DEC3-B31708198F9E}"/>
              </a:ext>
            </a:extLst>
          </p:cNvPr>
          <p:cNvSpPr/>
          <p:nvPr/>
        </p:nvSpPr>
        <p:spPr>
          <a:xfrm>
            <a:off x="-1" y="-4169"/>
            <a:ext cx="8707273" cy="1044602"/>
          </a:xfrm>
          <a:prstGeom prst="rect">
            <a:avLst/>
          </a:prstGeom>
          <a:solidFill>
            <a:srgbClr val="071930">
              <a:alpha val="61368"/>
            </a:srgb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BFF455-4BDE-FF5E-DF96-316C4B0E7D27}"/>
              </a:ext>
            </a:extLst>
          </p:cNvPr>
          <p:cNvSpPr txBox="1"/>
          <p:nvPr/>
        </p:nvSpPr>
        <p:spPr>
          <a:xfrm>
            <a:off x="-1" y="121161"/>
            <a:ext cx="8325135" cy="667171"/>
          </a:xfrm>
          <a:prstGeom prst="rect">
            <a:avLst/>
          </a:prstGeom>
          <a:noFill/>
          <a:ln>
            <a:noFill/>
          </a:ln>
        </p:spPr>
        <p:txBody>
          <a:bodyPr wrap="square" tIns="125999" bIns="108000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boson production at the LHC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6C3EC1-3853-2870-C63E-BC77B5F817D5}"/>
              </a:ext>
            </a:extLst>
          </p:cNvPr>
          <p:cNvSpPr txBox="1"/>
          <p:nvPr/>
        </p:nvSpPr>
        <p:spPr>
          <a:xfrm>
            <a:off x="5114039" y="1154613"/>
            <a:ext cx="592959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>
                <a:solidFill>
                  <a:schemeClr val="bg1"/>
                </a:solidFill>
                <a:latin typeface="Helvetica Light" panose="020B0403020202020204" pitchFamily="34" charset="0"/>
              </a:rPr>
              <a:t> </a:t>
            </a:r>
            <a:r>
              <a:rPr lang="en-US" sz="1100" err="1">
                <a:solidFill>
                  <a:schemeClr val="bg1"/>
                </a:solidFill>
                <a:latin typeface="Helvetica Light" panose="020B0403020202020204" pitchFamily="34" charset="0"/>
              </a:rPr>
              <a:t>tt</a:t>
            </a:r>
            <a:r>
              <a:rPr lang="en-US" sz="1100">
                <a:solidFill>
                  <a:schemeClr val="bg1"/>
                </a:solidFill>
                <a:latin typeface="Helvetica Light" panose="020B0403020202020204" pitchFamily="34" charset="0"/>
              </a:rPr>
              <a:t> </a:t>
            </a:r>
            <a:r>
              <a:rPr lang="en-US" sz="1100">
                <a:solidFill>
                  <a:schemeClr val="bg1"/>
                </a:solidFill>
                <a:latin typeface="Symbol" pitchFamily="2" charset="2"/>
              </a:rPr>
              <a:t>®</a:t>
            </a:r>
            <a:r>
              <a:rPr lang="en-US" sz="1100">
                <a:solidFill>
                  <a:schemeClr val="bg1"/>
                </a:solidFill>
                <a:latin typeface="Helvetica Light" panose="020B0403020202020204" pitchFamily="34" charset="0"/>
              </a:rPr>
              <a:t> eµ + jets candidate event in 2016 8.16 TeV p-Pb collisions</a:t>
            </a:r>
            <a:endParaRPr lang="en-CH" sz="1100">
              <a:solidFill>
                <a:schemeClr val="bg1"/>
              </a:solidFill>
              <a:latin typeface="Helvetica Light" panose="020B04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68F327-CAB3-AF82-2EE4-69B9612AAE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633"/>
          <a:stretch/>
        </p:blipFill>
        <p:spPr>
          <a:xfrm>
            <a:off x="6096000" y="1032605"/>
            <a:ext cx="4994406" cy="55378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243495-E666-BF22-4020-A509970793F1}"/>
              </a:ext>
            </a:extLst>
          </p:cNvPr>
          <p:cNvSpPr/>
          <p:nvPr/>
        </p:nvSpPr>
        <p:spPr>
          <a:xfrm>
            <a:off x="968802" y="1032605"/>
            <a:ext cx="5263904" cy="55378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BE784-31F8-F774-55B3-CFF0C6D9D2FA}"/>
              </a:ext>
            </a:extLst>
          </p:cNvPr>
          <p:cNvSpPr txBox="1"/>
          <p:nvPr/>
        </p:nvSpPr>
        <p:spPr>
          <a:xfrm>
            <a:off x="1162705" y="1214504"/>
            <a:ext cx="5070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About one Higgs boson per second, about 28 million produced so far in each ATLAS and CMS</a:t>
            </a:r>
            <a:endParaRPr lang="en-CH" sz="1600" dirty="0">
              <a:solidFill>
                <a:schemeClr val="bg1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EB8E48-E863-A3C3-4048-9721BE8B42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5236" y="1913459"/>
            <a:ext cx="2667123" cy="11384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157634-16BF-D11C-AF32-F9D125D81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953" y="3055335"/>
            <a:ext cx="2634778" cy="18106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B781A7-EDBD-FAF6-AB7F-57589D8109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2536" y="4836039"/>
            <a:ext cx="2727632" cy="13231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957F548-4945-BC44-2ABF-E0AD1B53F2D2}"/>
              </a:ext>
            </a:extLst>
          </p:cNvPr>
          <p:cNvSpPr txBox="1"/>
          <p:nvPr/>
        </p:nvSpPr>
        <p:spPr>
          <a:xfrm>
            <a:off x="4993821" y="2140767"/>
            <a:ext cx="10605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Sensitivity to heavy new particles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A6497D3-B75C-5037-BF36-1ACD3EF7C9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053" y="3145313"/>
            <a:ext cx="2313255" cy="172123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B699106-0510-DADF-8B71-99542D497CD9}"/>
              </a:ext>
            </a:extLst>
          </p:cNvPr>
          <p:cNvSpPr txBox="1"/>
          <p:nvPr/>
        </p:nvSpPr>
        <p:spPr>
          <a:xfrm>
            <a:off x="1337568" y="2240798"/>
            <a:ext cx="10150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(88% of H production)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1386C8-A460-B3DA-E959-9E9D2BFE1A39}"/>
              </a:ext>
            </a:extLst>
          </p:cNvPr>
          <p:cNvSpPr txBox="1"/>
          <p:nvPr/>
        </p:nvSpPr>
        <p:spPr>
          <a:xfrm>
            <a:off x="1434565" y="3861636"/>
            <a:ext cx="1015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(7%)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B44F63-2BCD-BD9C-EF59-FFD94AB3DE95}"/>
              </a:ext>
            </a:extLst>
          </p:cNvPr>
          <p:cNvSpPr txBox="1"/>
          <p:nvPr/>
        </p:nvSpPr>
        <p:spPr>
          <a:xfrm>
            <a:off x="1743495" y="5366830"/>
            <a:ext cx="1015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(4%)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1AD13-CF1B-3580-A369-83051B67EBF5}"/>
              </a:ext>
            </a:extLst>
          </p:cNvPr>
          <p:cNvSpPr txBox="1"/>
          <p:nvPr/>
        </p:nvSpPr>
        <p:spPr>
          <a:xfrm>
            <a:off x="4079791" y="3845219"/>
            <a:ext cx="1015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(0.9%)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4E22F-AECC-6CD6-56EC-01533357CA37}"/>
              </a:ext>
            </a:extLst>
          </p:cNvPr>
          <p:cNvSpPr txBox="1"/>
          <p:nvPr/>
        </p:nvSpPr>
        <p:spPr>
          <a:xfrm>
            <a:off x="1162705" y="6248887"/>
            <a:ext cx="4669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Total pp → H cross section: 55.7 pb (13 TeV), 59.9 pb (13.6 TeV)</a:t>
            </a: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83FD03F0-9CF6-00C9-B509-DBF187C27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4084" y="6018743"/>
            <a:ext cx="4208022" cy="2870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200" fontAlgn="base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Parton collision: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F311D-490D-9E6A-D7C4-13F6EDEADE7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9955197" y="1214504"/>
            <a:ext cx="934617" cy="40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2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A7020-C8DD-AE76-F052-E58A5104D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F6EA127-CFD2-C947-6E1C-3F1FDD94FC9F}"/>
              </a:ext>
            </a:extLst>
          </p:cNvPr>
          <p:cNvSpPr/>
          <p:nvPr/>
        </p:nvSpPr>
        <p:spPr>
          <a:xfrm>
            <a:off x="359570" y="3259723"/>
            <a:ext cx="11472863" cy="3385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1ADDA0C-0C3D-88FA-4E69-B73B59CEE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1833"/>
            <a:ext cx="12192000" cy="572570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D5DE286-97E9-5210-B4E1-D1AABED370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51"/>
          <a:stretch/>
        </p:blipFill>
        <p:spPr bwMode="auto">
          <a:xfrm flipV="1">
            <a:off x="1" y="-1"/>
            <a:ext cx="12192000" cy="158314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9B9294-E336-FECA-D4F8-66FF746E6533}"/>
              </a:ext>
            </a:extLst>
          </p:cNvPr>
          <p:cNvSpPr/>
          <p:nvPr/>
        </p:nvSpPr>
        <p:spPr>
          <a:xfrm>
            <a:off x="-1" y="-4169"/>
            <a:ext cx="8707273" cy="1044602"/>
          </a:xfrm>
          <a:prstGeom prst="rect">
            <a:avLst/>
          </a:prstGeom>
          <a:solidFill>
            <a:srgbClr val="071930">
              <a:alpha val="61368"/>
            </a:srgb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D12E1B-559E-4312-F1B2-18BC0258A6B8}"/>
              </a:ext>
            </a:extLst>
          </p:cNvPr>
          <p:cNvSpPr txBox="1"/>
          <p:nvPr/>
        </p:nvSpPr>
        <p:spPr>
          <a:xfrm>
            <a:off x="-1" y="121161"/>
            <a:ext cx="8325135" cy="667171"/>
          </a:xfrm>
          <a:prstGeom prst="rect">
            <a:avLst/>
          </a:prstGeom>
          <a:noFill/>
          <a:ln>
            <a:noFill/>
          </a:ln>
        </p:spPr>
        <p:txBody>
          <a:bodyPr wrap="square" tIns="125999" bIns="108000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boson production at the LHC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6ABB5A-25A3-9707-6610-95E9E104536C}"/>
              </a:ext>
            </a:extLst>
          </p:cNvPr>
          <p:cNvSpPr txBox="1"/>
          <p:nvPr/>
        </p:nvSpPr>
        <p:spPr>
          <a:xfrm>
            <a:off x="5114039" y="1154613"/>
            <a:ext cx="592959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>
                <a:solidFill>
                  <a:schemeClr val="bg1"/>
                </a:solidFill>
                <a:latin typeface="Helvetica Light" panose="020B0403020202020204" pitchFamily="34" charset="0"/>
              </a:rPr>
              <a:t> </a:t>
            </a:r>
            <a:r>
              <a:rPr lang="en-US" sz="1100" err="1">
                <a:solidFill>
                  <a:schemeClr val="bg1"/>
                </a:solidFill>
                <a:latin typeface="Helvetica Light" panose="020B0403020202020204" pitchFamily="34" charset="0"/>
              </a:rPr>
              <a:t>tt</a:t>
            </a:r>
            <a:r>
              <a:rPr lang="en-US" sz="1100">
                <a:solidFill>
                  <a:schemeClr val="bg1"/>
                </a:solidFill>
                <a:latin typeface="Helvetica Light" panose="020B0403020202020204" pitchFamily="34" charset="0"/>
              </a:rPr>
              <a:t> </a:t>
            </a:r>
            <a:r>
              <a:rPr lang="en-US" sz="1100">
                <a:solidFill>
                  <a:schemeClr val="bg1"/>
                </a:solidFill>
                <a:latin typeface="Symbol" pitchFamily="2" charset="2"/>
              </a:rPr>
              <a:t>®</a:t>
            </a:r>
            <a:r>
              <a:rPr lang="en-US" sz="1100">
                <a:solidFill>
                  <a:schemeClr val="bg1"/>
                </a:solidFill>
                <a:latin typeface="Helvetica Light" panose="020B0403020202020204" pitchFamily="34" charset="0"/>
              </a:rPr>
              <a:t> eµ + jets candidate event in 2016 8.16 TeV p-Pb collisions</a:t>
            </a:r>
            <a:endParaRPr lang="en-CH" sz="1100">
              <a:solidFill>
                <a:schemeClr val="bg1"/>
              </a:solidFill>
              <a:latin typeface="Helvetica Light" panose="020B04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A68B09-8874-E214-CD1E-ED09AC852A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633"/>
          <a:stretch/>
        </p:blipFill>
        <p:spPr>
          <a:xfrm>
            <a:off x="6096000" y="1032605"/>
            <a:ext cx="4994406" cy="55378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33A34A-B98F-DE48-6978-F61608317A91}"/>
              </a:ext>
            </a:extLst>
          </p:cNvPr>
          <p:cNvSpPr/>
          <p:nvPr/>
        </p:nvSpPr>
        <p:spPr>
          <a:xfrm>
            <a:off x="968802" y="1032605"/>
            <a:ext cx="5263904" cy="55378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D83A70-E256-07E0-4515-0E020A1D7B29}"/>
              </a:ext>
            </a:extLst>
          </p:cNvPr>
          <p:cNvSpPr txBox="1"/>
          <p:nvPr/>
        </p:nvSpPr>
        <p:spPr>
          <a:xfrm>
            <a:off x="1162705" y="1214504"/>
            <a:ext cx="5070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About one Higgs boson per second, about 28 million produced so far in each ATLAS and CMS</a:t>
            </a:r>
            <a:endParaRPr lang="en-CH" sz="1600" dirty="0">
              <a:solidFill>
                <a:schemeClr val="bg1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77475B-441E-D6A6-FD81-189043A5A6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5236" y="1913459"/>
            <a:ext cx="2667123" cy="11384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6ACFFC-B621-394B-23C7-04F3B130DC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953" y="3055335"/>
            <a:ext cx="2634778" cy="18106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2AB460-81AB-453F-E8BA-78590CDE6F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2536" y="4836039"/>
            <a:ext cx="2727632" cy="13231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8418E7-A4EC-7FB6-55F4-A3C09AD0FDD9}"/>
              </a:ext>
            </a:extLst>
          </p:cNvPr>
          <p:cNvSpPr txBox="1"/>
          <p:nvPr/>
        </p:nvSpPr>
        <p:spPr>
          <a:xfrm>
            <a:off x="4993821" y="2140767"/>
            <a:ext cx="10605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Sensitivity to heavy new particles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C677869-07E2-E67E-0BE3-7F30608BFB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053" y="3145313"/>
            <a:ext cx="2313255" cy="172123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4BA3238-D981-E5DB-329B-A3246BEDFE69}"/>
              </a:ext>
            </a:extLst>
          </p:cNvPr>
          <p:cNvSpPr txBox="1"/>
          <p:nvPr/>
        </p:nvSpPr>
        <p:spPr>
          <a:xfrm>
            <a:off x="1337568" y="2240798"/>
            <a:ext cx="10150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(88% of H production)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A3DACB-B743-CEC8-A44D-0F0631FEAB73}"/>
              </a:ext>
            </a:extLst>
          </p:cNvPr>
          <p:cNvSpPr txBox="1"/>
          <p:nvPr/>
        </p:nvSpPr>
        <p:spPr>
          <a:xfrm>
            <a:off x="1434565" y="3861636"/>
            <a:ext cx="1015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(7%)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C9E61B-71AD-0BAA-59D5-FD8D9B42AA15}"/>
              </a:ext>
            </a:extLst>
          </p:cNvPr>
          <p:cNvSpPr txBox="1"/>
          <p:nvPr/>
        </p:nvSpPr>
        <p:spPr>
          <a:xfrm>
            <a:off x="1743495" y="5366830"/>
            <a:ext cx="1015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(4%)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5743B6-0E37-3201-E9F2-DB5FC93D36D6}"/>
              </a:ext>
            </a:extLst>
          </p:cNvPr>
          <p:cNvSpPr txBox="1"/>
          <p:nvPr/>
        </p:nvSpPr>
        <p:spPr>
          <a:xfrm>
            <a:off x="4079791" y="3845219"/>
            <a:ext cx="1015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1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(0.9%)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66BB24-CB9C-3651-93D5-B3A54108DF6C}"/>
              </a:ext>
            </a:extLst>
          </p:cNvPr>
          <p:cNvSpPr txBox="1"/>
          <p:nvPr/>
        </p:nvSpPr>
        <p:spPr>
          <a:xfrm>
            <a:off x="1162705" y="6248887"/>
            <a:ext cx="4669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Total pp → H cross section: 55.7 pb (13 TeV), 59.9 pb (13.6 TeV)</a:t>
            </a: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0D9AF0C3-8174-B35A-00E5-CE2A6AA57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4084" y="6018743"/>
            <a:ext cx="4208022" cy="2870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200" fontAlgn="base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200" kern="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Parton collision: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857D3-470A-DBD2-7C0A-E6BEA678D50F}"/>
              </a:ext>
            </a:extLst>
          </p:cNvPr>
          <p:cNvGrpSpPr/>
          <p:nvPr/>
        </p:nvGrpSpPr>
        <p:grpSpPr>
          <a:xfrm>
            <a:off x="6900857" y="1421983"/>
            <a:ext cx="3502860" cy="4765378"/>
            <a:chOff x="7072313" y="1622008"/>
            <a:chExt cx="3502860" cy="4765378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42F1001B-79F8-2192-0065-31A4BB76E611}"/>
                </a:ext>
              </a:extLst>
            </p:cNvPr>
            <p:cNvSpPr/>
            <p:nvPr/>
          </p:nvSpPr>
          <p:spPr>
            <a:xfrm>
              <a:off x="7072313" y="1622008"/>
              <a:ext cx="3502860" cy="4765378"/>
            </a:xfrm>
            <a:prstGeom prst="roundRect">
              <a:avLst>
                <a:gd name="adj" fmla="val 3207"/>
              </a:avLst>
            </a:prstGeom>
            <a:solidFill>
              <a:schemeClr val="bg1"/>
            </a:solidFill>
          </p:spPr>
          <p:txBody>
            <a:bodyPr wrap="none" rtlCol="0" anchor="ctr">
              <a:spAutoFit/>
            </a:bodyPr>
            <a:lstStyle/>
            <a:p>
              <a:pPr algn="l"/>
              <a:endParaRPr lang="en-GB" sz="1600" dirty="0">
                <a:latin typeface="Helvetica" pitchFamily="2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835449B-9112-C78B-4D83-2B20C197E6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5679"/>
            <a:stretch/>
          </p:blipFill>
          <p:spPr>
            <a:xfrm>
              <a:off x="7201507" y="1768409"/>
              <a:ext cx="3233656" cy="448047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97CF198-250C-4FB1-7592-E6A29AB1B00C}"/>
                </a:ext>
              </a:extLst>
            </p:cNvPr>
            <p:cNvSpPr txBox="1"/>
            <p:nvPr/>
          </p:nvSpPr>
          <p:spPr>
            <a:xfrm>
              <a:off x="7122195" y="1673523"/>
              <a:ext cx="26372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400" b="1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Parton distribution functions</a:t>
              </a:r>
            </a:p>
          </p:txBody>
        </p:sp>
        <p:graphicFrame>
          <p:nvGraphicFramePr>
            <p:cNvPr id="26" name="Object 2">
              <a:extLst>
                <a:ext uri="{FF2B5EF4-FFF2-40B4-BE49-F238E27FC236}">
                  <a16:creationId xmlns:a16="http://schemas.microsoft.com/office/drawing/2014/main" id="{EF201D30-88CC-623D-F9D0-4A38273139E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43074" y="6027369"/>
            <a:ext cx="1430668" cy="286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346200" imgH="266700" progId="Equation.DSMT4">
                    <p:embed/>
                  </p:oleObj>
                </mc:Choice>
                <mc:Fallback>
                  <p:oleObj name="Equation" r:id="rId11" imgW="1346200" imgH="266700" progId="Equation.DSMT4">
                    <p:embed/>
                    <p:pic>
                      <p:nvPicPr>
                        <p:cNvPr id="26" name="Object 2">
                          <a:extLst>
                            <a:ext uri="{FF2B5EF4-FFF2-40B4-BE49-F238E27FC236}">
                              <a16:creationId xmlns:a16="http://schemas.microsoft.com/office/drawing/2014/main" id="{93846C00-49DB-0A03-EF66-91147D0044C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43074" y="6027369"/>
                          <a:ext cx="1430668" cy="28637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B63D8FB-C3D0-E397-23D9-26E24F56C553}"/>
                </a:ext>
              </a:extLst>
            </p:cNvPr>
            <p:cNvSpPr/>
            <p:nvPr/>
          </p:nvSpPr>
          <p:spPr>
            <a:xfrm>
              <a:off x="8872538" y="5843586"/>
              <a:ext cx="271462" cy="2727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spAutoFit/>
            </a:bodyPr>
            <a:lstStyle/>
            <a:p>
              <a:pPr algn="l"/>
              <a:endParaRPr lang="en-GB" sz="1600" dirty="0">
                <a:latin typeface="Helvetica" pitchFamily="2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A0E4BD8-BF2F-EACD-AEB8-C341AFC00E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58214" y="2140767"/>
              <a:ext cx="0" cy="3487673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6186A09-2BE8-56C7-4EA7-B97D6DC7EFD0}"/>
                </a:ext>
              </a:extLst>
            </p:cNvPr>
            <p:cNvSpPr txBox="1"/>
            <p:nvPr/>
          </p:nvSpPr>
          <p:spPr>
            <a:xfrm>
              <a:off x="9492159" y="5779357"/>
              <a:ext cx="7648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 err="1">
                  <a:solidFill>
                    <a:prstClr val="black"/>
                  </a:solidFill>
                  <a:latin typeface="Calibri" panose="020F0502020204030204" pitchFamily="34" charset="0"/>
                  <a:ea typeface="Helvetica Light" charset="0"/>
                  <a:cs typeface="Calibri" panose="020F0502020204030204" pitchFamily="34" charset="0"/>
                  <a:sym typeface="Wingdings" pitchFamily="2" charset="2"/>
                </a:rPr>
                <a:t>Bjorken</a:t>
              </a:r>
              <a:r>
                <a:rPr lang="en-GB" sz="1200" dirty="0">
                  <a:solidFill>
                    <a:prstClr val="black"/>
                  </a:solidFill>
                  <a:latin typeface="Calibri" panose="020F0502020204030204" pitchFamily="34" charset="0"/>
                  <a:ea typeface="Helvetica Light" charset="0"/>
                  <a:cs typeface="Calibri" panose="020F0502020204030204" pitchFamily="34" charset="0"/>
                  <a:sym typeface="Wingdings" pitchFamily="2" charset="2"/>
                </a:rPr>
                <a:t> x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A50DA5-9320-8B5B-F137-F47920C14C4C}"/>
                </a:ext>
              </a:extLst>
            </p:cNvPr>
            <p:cNvSpPr txBox="1"/>
            <p:nvPr/>
          </p:nvSpPr>
          <p:spPr>
            <a:xfrm>
              <a:off x="8615315" y="5283502"/>
              <a:ext cx="1346005" cy="2210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lIns="0" tIns="18000" rIns="36000" bIns="18000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Higgs </a:t>
              </a:r>
              <a:r>
                <a:rPr lang="en-GB" sz="1100" dirty="0"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(central prod.)</a:t>
              </a:r>
              <a:endParaRPr lang="en-GB" sz="12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419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AA840-DE06-F38A-358A-D5983931C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CDEE6E-2EAD-CD8E-82C8-8B4F079394F4}"/>
              </a:ext>
            </a:extLst>
          </p:cNvPr>
          <p:cNvSpPr/>
          <p:nvPr/>
        </p:nvSpPr>
        <p:spPr>
          <a:xfrm>
            <a:off x="359570" y="3259723"/>
            <a:ext cx="11472863" cy="3385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F308806-AB41-95A8-6753-B1427638F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1833"/>
            <a:ext cx="12192000" cy="572570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56A9F806-F8FE-6E17-7565-E53773D2CB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51"/>
          <a:stretch/>
        </p:blipFill>
        <p:spPr bwMode="auto">
          <a:xfrm flipV="1">
            <a:off x="1" y="-1"/>
            <a:ext cx="12192000" cy="158314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CA1EEA5-1D3C-987D-8786-F03EE2BC17B6}"/>
              </a:ext>
            </a:extLst>
          </p:cNvPr>
          <p:cNvSpPr/>
          <p:nvPr/>
        </p:nvSpPr>
        <p:spPr>
          <a:xfrm>
            <a:off x="-1" y="-4169"/>
            <a:ext cx="8707273" cy="1044602"/>
          </a:xfrm>
          <a:prstGeom prst="rect">
            <a:avLst/>
          </a:prstGeom>
          <a:solidFill>
            <a:srgbClr val="071930">
              <a:alpha val="61368"/>
            </a:srgb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18DFFF-6ECA-B2B5-ACEE-41DDBC19AAFF}"/>
              </a:ext>
            </a:extLst>
          </p:cNvPr>
          <p:cNvSpPr txBox="1"/>
          <p:nvPr/>
        </p:nvSpPr>
        <p:spPr>
          <a:xfrm>
            <a:off x="-1" y="121161"/>
            <a:ext cx="8325135" cy="667171"/>
          </a:xfrm>
          <a:prstGeom prst="rect">
            <a:avLst/>
          </a:prstGeom>
          <a:noFill/>
          <a:ln>
            <a:noFill/>
          </a:ln>
        </p:spPr>
        <p:txBody>
          <a:bodyPr wrap="square" tIns="125999" bIns="108000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boson production at the LHC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B819DCB-C7EF-8F37-9CBF-555BD19D2415}"/>
              </a:ext>
            </a:extLst>
          </p:cNvPr>
          <p:cNvSpPr/>
          <p:nvPr/>
        </p:nvSpPr>
        <p:spPr>
          <a:xfrm>
            <a:off x="6180928" y="1027980"/>
            <a:ext cx="4909478" cy="55378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6A7BA44-8135-87F9-B8FC-68FD03ADEAED}"/>
              </a:ext>
            </a:extLst>
          </p:cNvPr>
          <p:cNvSpPr/>
          <p:nvPr/>
        </p:nvSpPr>
        <p:spPr>
          <a:xfrm>
            <a:off x="968802" y="1031559"/>
            <a:ext cx="5263904" cy="55378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E0DCF4-9D46-EE1D-ACF2-5338ED06E704}"/>
              </a:ext>
            </a:extLst>
          </p:cNvPr>
          <p:cNvSpPr txBox="1"/>
          <p:nvPr/>
        </p:nvSpPr>
        <p:spPr>
          <a:xfrm>
            <a:off x="1162705" y="1213458"/>
            <a:ext cx="529639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About one Higgs boson per second, about 28 million produced so far in each ATLAS and CMS</a:t>
            </a:r>
            <a:endParaRPr lang="en-CH" sz="1600" dirty="0">
              <a:solidFill>
                <a:schemeClr val="bg1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0">
              <a:spcBef>
                <a:spcPts val="1800"/>
              </a:spcBef>
            </a:pPr>
            <a:r>
              <a:rPr lang="en-CH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It decays within 10</a:t>
            </a:r>
            <a:r>
              <a:rPr lang="en-CH" sz="1600" baseline="300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–22</a:t>
            </a:r>
            <a:r>
              <a:rPr lang="en-CH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6BDA73-2281-39C8-40BC-368856B68F41}"/>
              </a:ext>
            </a:extLst>
          </p:cNvPr>
          <p:cNvSpPr txBox="1"/>
          <p:nvPr/>
        </p:nvSpPr>
        <p:spPr>
          <a:xfrm>
            <a:off x="2693989" y="2809451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F1F1F5"/>
                </a:solidFill>
                <a:latin typeface="Chalkduster"/>
                <a:cs typeface="Chalkduster"/>
              </a:rPr>
              <a:t>H</a:t>
            </a:r>
            <a:endParaRPr lang="en-GB">
              <a:solidFill>
                <a:srgbClr val="F1F1F5"/>
              </a:solidFill>
              <a:latin typeface="Chalkduster"/>
              <a:cs typeface="Chalkduster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DD995BF6-CFC1-2523-6602-1D62DA96C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431" y="2496423"/>
            <a:ext cx="1934434" cy="113840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5FEF3C82-CAE9-93D6-2009-B6FD0DB468F1}"/>
              </a:ext>
            </a:extLst>
          </p:cNvPr>
          <p:cNvSpPr txBox="1"/>
          <p:nvPr/>
        </p:nvSpPr>
        <p:spPr>
          <a:xfrm>
            <a:off x="4179889" y="237765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F1F1F5"/>
                </a:solidFill>
                <a:latin typeface="Chalkduster"/>
                <a:cs typeface="Chalkduster"/>
              </a:rPr>
              <a:t>f</a:t>
            </a:r>
            <a:endParaRPr lang="en-GB">
              <a:solidFill>
                <a:srgbClr val="F1F1F5"/>
              </a:solidFill>
              <a:latin typeface="Chalkduster"/>
              <a:cs typeface="Chalkduster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8624622-D29E-6FF8-1551-B98D1535C4C2}"/>
              </a:ext>
            </a:extLst>
          </p:cNvPr>
          <p:cNvSpPr txBox="1"/>
          <p:nvPr/>
        </p:nvSpPr>
        <p:spPr>
          <a:xfrm>
            <a:off x="4205289" y="3482551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F1F1F5"/>
                </a:solidFill>
                <a:latin typeface="Chalkduster"/>
                <a:cs typeface="Chalkduster"/>
              </a:rPr>
              <a:t>f</a:t>
            </a:r>
            <a:endParaRPr lang="en-GB">
              <a:solidFill>
                <a:srgbClr val="F1F1F5"/>
              </a:solidFill>
              <a:latin typeface="Chalkduster"/>
              <a:cs typeface="Chalkduste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5C9424A-381C-35CD-5ED4-D7CBB1100F2D}"/>
                  </a:ext>
                </a:extLst>
              </p:cNvPr>
              <p:cNvSpPr txBox="1"/>
              <p:nvPr/>
            </p:nvSpPr>
            <p:spPr>
              <a:xfrm>
                <a:off x="3531614" y="2833646"/>
                <a:ext cx="1024255" cy="521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600" i="1" smtClean="0">
                          <a:solidFill>
                            <a:srgbClr val="F1F1F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1F1F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1F1F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1F1F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f>
                        <m:fPr>
                          <m:ctrlPr>
                            <a:rPr lang="en-US" sz="1600" b="0" i="1" smtClean="0">
                              <a:solidFill>
                                <a:srgbClr val="F1F1F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en-GB" sz="1600" i="1" smtClean="0">
                              <a:solidFill>
                                <a:srgbClr val="F1F1F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1F1F5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5C9424A-381C-35CD-5ED4-D7CBB1100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614" y="2833646"/>
                <a:ext cx="1024255" cy="5210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40066FB9-FFBC-149C-F722-471780F5E0AD}"/>
              </a:ext>
            </a:extLst>
          </p:cNvPr>
          <p:cNvSpPr txBox="1"/>
          <p:nvPr/>
        </p:nvSpPr>
        <p:spPr>
          <a:xfrm>
            <a:off x="2689277" y="4468008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F1F1F5"/>
                </a:solidFill>
                <a:latin typeface="Chalkduster"/>
                <a:cs typeface="Chalkduster"/>
              </a:rPr>
              <a:t>H</a:t>
            </a:r>
            <a:endParaRPr lang="en-GB">
              <a:solidFill>
                <a:srgbClr val="F1F1F5"/>
              </a:solidFill>
              <a:latin typeface="Chalkduster"/>
              <a:cs typeface="Chalkduster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BCA28CF-4017-9D5E-C687-2FB0B02C3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719" y="4154980"/>
            <a:ext cx="1934434" cy="113840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4C8EAB1C-458C-DEAB-492A-8715384366A8}"/>
              </a:ext>
            </a:extLst>
          </p:cNvPr>
          <p:cNvSpPr txBox="1"/>
          <p:nvPr/>
        </p:nvSpPr>
        <p:spPr>
          <a:xfrm>
            <a:off x="4175177" y="4036208"/>
            <a:ext cx="579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F1F1F5"/>
                </a:solidFill>
                <a:latin typeface="Chalkduster"/>
                <a:cs typeface="Chalkduster"/>
              </a:rPr>
              <a:t>W/Z</a:t>
            </a:r>
            <a:endParaRPr lang="en-GB">
              <a:solidFill>
                <a:srgbClr val="F1F1F5"/>
              </a:solidFill>
              <a:latin typeface="Chalkduster"/>
              <a:cs typeface="Chalkduster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CFAB78-E934-9496-744C-213F1E376885}"/>
              </a:ext>
            </a:extLst>
          </p:cNvPr>
          <p:cNvSpPr txBox="1"/>
          <p:nvPr/>
        </p:nvSpPr>
        <p:spPr>
          <a:xfrm>
            <a:off x="4200577" y="5141108"/>
            <a:ext cx="579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solidFill>
                  <a:srgbClr val="F1F1F5"/>
                </a:solidFill>
                <a:latin typeface="Chalkduster"/>
                <a:cs typeface="Chalkduster"/>
              </a:rPr>
              <a:t>W/Z</a:t>
            </a:r>
            <a:endParaRPr lang="en-GB">
              <a:solidFill>
                <a:srgbClr val="F1F1F5"/>
              </a:solidFill>
              <a:latin typeface="Chalkduster"/>
              <a:cs typeface="Chalkduste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0522CCE-B593-8390-20FD-E4B5C9079A8B}"/>
                  </a:ext>
                </a:extLst>
              </p:cNvPr>
              <p:cNvSpPr txBox="1"/>
              <p:nvPr/>
            </p:nvSpPr>
            <p:spPr>
              <a:xfrm>
                <a:off x="3520263" y="4407260"/>
                <a:ext cx="1102801" cy="6353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600" i="1" smtClean="0">
                          <a:solidFill>
                            <a:srgbClr val="F1F1F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1F1F5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1F1F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Sup>
                            <m:sSubSupPr>
                              <m:ctrlP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sub>
                            <m:sup>
                              <m:r>
                                <a:rPr lang="en-US" sz="1600" b="0" i="1" smtClean="0">
                                  <a:solidFill>
                                    <a:srgbClr val="F1F1F5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i="1" smtClean="0">
                              <a:solidFill>
                                <a:srgbClr val="F1F1F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en-GB" sz="2000">
                  <a:solidFill>
                    <a:srgbClr val="F1F1F5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0522CCE-B593-8390-20FD-E4B5C9079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263" y="4407260"/>
                <a:ext cx="1102801" cy="6353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Oval 53">
            <a:extLst>
              <a:ext uri="{FF2B5EF4-FFF2-40B4-BE49-F238E27FC236}">
                <a16:creationId xmlns:a16="http://schemas.microsoft.com/office/drawing/2014/main" id="{20AF29EA-2542-F8CD-0048-BB91BC49D781}"/>
              </a:ext>
            </a:extLst>
          </p:cNvPr>
          <p:cNvSpPr/>
          <p:nvPr/>
        </p:nvSpPr>
        <p:spPr>
          <a:xfrm>
            <a:off x="3295636" y="3065626"/>
            <a:ext cx="108000" cy="108000"/>
          </a:xfrm>
          <a:prstGeom prst="ellipse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BEEA589-7BFF-DE64-ED3C-725560E8E77B}"/>
              </a:ext>
            </a:extLst>
          </p:cNvPr>
          <p:cNvSpPr/>
          <p:nvPr/>
        </p:nvSpPr>
        <p:spPr>
          <a:xfrm>
            <a:off x="3282936" y="4716626"/>
            <a:ext cx="108000" cy="108000"/>
          </a:xfrm>
          <a:prstGeom prst="ellipse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6303B1E-BF7C-DF04-1C75-4B1216E943C0}"/>
              </a:ext>
            </a:extLst>
          </p:cNvPr>
          <p:cNvSpPr txBox="1"/>
          <p:nvPr/>
        </p:nvSpPr>
        <p:spPr>
          <a:xfrm>
            <a:off x="1162705" y="5637770"/>
            <a:ext cx="4791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4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 </a:t>
            </a:r>
            <a:r>
              <a:rPr lang="en-CH" sz="1400" dirty="0">
                <a:solidFill>
                  <a:schemeClr val="bg1"/>
                </a:solidFill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lang="en-CH" sz="14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𝛾𝛾, Z𝛾 occur through virtual top or W loops                    (no direct Higgs coupling to massless particles) 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DFD718B4-7995-FA84-11E4-D57106D413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744" y="1315642"/>
            <a:ext cx="4510446" cy="514119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256DDC0-A63E-62CB-64AE-F39DD0135B92}"/>
              </a:ext>
            </a:extLst>
          </p:cNvPr>
          <p:cNvSpPr txBox="1"/>
          <p:nvPr/>
        </p:nvSpPr>
        <p:spPr>
          <a:xfrm>
            <a:off x="7195274" y="3874664"/>
            <a:ext cx="7761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prstClr val="white"/>
                </a:solidFill>
                <a:latin typeface="Helvetica" charset="0"/>
                <a:ea typeface="Helvetica" charset="0"/>
                <a:cs typeface="Helvetica" charset="0"/>
              </a:rPr>
              <a:t>1.1% (e,µ)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E142180-C319-A796-EC97-1683CAD9BA62}"/>
              </a:ext>
            </a:extLst>
          </p:cNvPr>
          <p:cNvSpPr txBox="1"/>
          <p:nvPr/>
        </p:nvSpPr>
        <p:spPr>
          <a:xfrm>
            <a:off x="6626500" y="2558205"/>
            <a:ext cx="9172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prstClr val="white"/>
                </a:solidFill>
                <a:latin typeface="Helvetica" charset="0"/>
                <a:ea typeface="Helvetica" charset="0"/>
                <a:cs typeface="Helvetica" charset="0"/>
              </a:rPr>
              <a:t>0.012% (e,µ)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0C978C3-9B2E-9F9F-0B3C-12D06D812D55}"/>
              </a:ext>
            </a:extLst>
          </p:cNvPr>
          <p:cNvSpPr txBox="1"/>
          <p:nvPr/>
        </p:nvSpPr>
        <p:spPr>
          <a:xfrm>
            <a:off x="9025864" y="1993625"/>
            <a:ext cx="9172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prstClr val="white"/>
                </a:solidFill>
                <a:latin typeface="Helvetica" charset="0"/>
                <a:ea typeface="Helvetica" charset="0"/>
                <a:cs typeface="Helvetica" charset="0"/>
              </a:rPr>
              <a:t>0.010% (e,µ)</a:t>
            </a:r>
          </a:p>
        </p:txBody>
      </p:sp>
    </p:spTree>
    <p:extLst>
      <p:ext uri="{BB962C8B-B14F-4D97-AF65-F5344CB8AC3E}">
        <p14:creationId xmlns:p14="http://schemas.microsoft.com/office/powerpoint/2010/main" val="140863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63F9B-5B0B-3C75-9E93-50ACFC76B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A5B8D9-492C-DB95-4ED2-72F6EB20B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pic>
        <p:nvPicPr>
          <p:cNvPr id="15" name="Picture 14" descr="Higgs10: When spring 2012 turned to summer | CERN">
            <a:extLst>
              <a:ext uri="{FF2B5EF4-FFF2-40B4-BE49-F238E27FC236}">
                <a16:creationId xmlns:a16="http://schemas.microsoft.com/office/drawing/2014/main" id="{DB56346B-8A6A-AF1D-582B-13EB358EE3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t="14908" r="-54" b="6807"/>
          <a:stretch>
            <a:fillRect/>
          </a:stretch>
        </p:blipFill>
        <p:spPr bwMode="auto">
          <a:xfrm>
            <a:off x="0" y="0"/>
            <a:ext cx="12377530" cy="691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E89DFE-74F4-A965-B9D2-6E851F16F04F}"/>
              </a:ext>
            </a:extLst>
          </p:cNvPr>
          <p:cNvSpPr txBox="1"/>
          <p:nvPr/>
        </p:nvSpPr>
        <p:spPr>
          <a:xfrm>
            <a:off x="17637" y="6604555"/>
            <a:ext cx="54056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Presentation of Higgs boson discovery by ATLAS and CMS at CERN on 4 July 2012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E59ADE-F2A5-E1BC-9C37-778946CBF124}"/>
              </a:ext>
            </a:extLst>
          </p:cNvPr>
          <p:cNvSpPr/>
          <p:nvPr/>
        </p:nvSpPr>
        <p:spPr>
          <a:xfrm>
            <a:off x="0" y="212036"/>
            <a:ext cx="6096000" cy="636104"/>
          </a:xfrm>
          <a:prstGeom prst="rect">
            <a:avLst/>
          </a:prstGeom>
          <a:solidFill>
            <a:srgbClr val="171912">
              <a:alpha val="36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661120-1E81-AB85-3264-FFC69DF2A432}"/>
              </a:ext>
            </a:extLst>
          </p:cNvPr>
          <p:cNvSpPr txBox="1"/>
          <p:nvPr/>
        </p:nvSpPr>
        <p:spPr>
          <a:xfrm>
            <a:off x="214939" y="264651"/>
            <a:ext cx="5616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The Higgs boson discovery</a:t>
            </a:r>
          </a:p>
        </p:txBody>
      </p:sp>
    </p:spTree>
    <p:extLst>
      <p:ext uri="{BB962C8B-B14F-4D97-AF65-F5344CB8AC3E}">
        <p14:creationId xmlns:p14="http://schemas.microsoft.com/office/powerpoint/2010/main" val="359144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0D0FE-D225-AEE8-031B-B6C604094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634082-90BF-F7EF-9FFB-9D789F750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15" name="Picture 14" descr="Higgs10: When spring 2012 turned to summer | CERN">
            <a:extLst>
              <a:ext uri="{FF2B5EF4-FFF2-40B4-BE49-F238E27FC236}">
                <a16:creationId xmlns:a16="http://schemas.microsoft.com/office/drawing/2014/main" id="{15FBFDB7-A6EE-0C96-0091-1085D1338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t="14908" r="-54" b="6807"/>
          <a:stretch>
            <a:fillRect/>
          </a:stretch>
        </p:blipFill>
        <p:spPr bwMode="auto">
          <a:xfrm>
            <a:off x="0" y="0"/>
            <a:ext cx="12377530" cy="691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6C5395-EAEF-8180-9125-667AF4CDE4C2}"/>
              </a:ext>
            </a:extLst>
          </p:cNvPr>
          <p:cNvSpPr txBox="1"/>
          <p:nvPr/>
        </p:nvSpPr>
        <p:spPr>
          <a:xfrm>
            <a:off x="17637" y="6604555"/>
            <a:ext cx="54056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Presentation of Higgs boson discovery by ATLAS and CMS at CERN on 4 July 2012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E6EEEB-4DDD-B224-37B5-F3B765F169A2}"/>
              </a:ext>
            </a:extLst>
          </p:cNvPr>
          <p:cNvSpPr/>
          <p:nvPr/>
        </p:nvSpPr>
        <p:spPr>
          <a:xfrm>
            <a:off x="-22188" y="1570180"/>
            <a:ext cx="12432256" cy="436203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BF58F7-6A09-13C4-9608-9B448BE7B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188" y="1790105"/>
            <a:ext cx="7048062" cy="39633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A15A8F-90D8-7244-1F11-C0665CEF5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7" y="5098474"/>
            <a:ext cx="540325" cy="541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AF638A-50CB-0F6F-62CB-4799D81F39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69"/>
          <a:stretch/>
        </p:blipFill>
        <p:spPr>
          <a:xfrm>
            <a:off x="6899517" y="1790105"/>
            <a:ext cx="5510551" cy="39733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AA2F5E-EF0E-40E3-BF69-36D92D875C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11218894" y="5147011"/>
            <a:ext cx="1158636" cy="50517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7F597C-6617-6CB7-5E77-40675C5CDB12}"/>
              </a:ext>
            </a:extLst>
          </p:cNvPr>
          <p:cNvSpPr/>
          <p:nvPr/>
        </p:nvSpPr>
        <p:spPr>
          <a:xfrm>
            <a:off x="0" y="212036"/>
            <a:ext cx="6096000" cy="636104"/>
          </a:xfrm>
          <a:prstGeom prst="rect">
            <a:avLst/>
          </a:prstGeom>
          <a:solidFill>
            <a:srgbClr val="171912">
              <a:alpha val="36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397867-08E0-1DEB-1B64-55BF3D8D5B64}"/>
              </a:ext>
            </a:extLst>
          </p:cNvPr>
          <p:cNvSpPr txBox="1"/>
          <p:nvPr/>
        </p:nvSpPr>
        <p:spPr>
          <a:xfrm>
            <a:off x="214939" y="264651"/>
            <a:ext cx="5616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The Higgs boson discovery</a:t>
            </a:r>
          </a:p>
        </p:txBody>
      </p:sp>
    </p:spTree>
    <p:extLst>
      <p:ext uri="{BB962C8B-B14F-4D97-AF65-F5344CB8AC3E}">
        <p14:creationId xmlns:p14="http://schemas.microsoft.com/office/powerpoint/2010/main" val="20374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271E1-21B3-C9B4-1E4B-B9655AE04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BC0425-16A4-D199-C8B3-2FB5F04FDD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15" name="Picture 14" descr="Higgs10: When spring 2012 turned to summer | CERN">
            <a:extLst>
              <a:ext uri="{FF2B5EF4-FFF2-40B4-BE49-F238E27FC236}">
                <a16:creationId xmlns:a16="http://schemas.microsoft.com/office/drawing/2014/main" id="{5F99B989-9378-4FB0-6F81-14E6A65C37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t="14908" r="-54" b="6807"/>
          <a:stretch>
            <a:fillRect/>
          </a:stretch>
        </p:blipFill>
        <p:spPr bwMode="auto">
          <a:xfrm>
            <a:off x="0" y="0"/>
            <a:ext cx="12377530" cy="691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78A7202-E951-96C3-B633-89BAB90ADE69}"/>
              </a:ext>
            </a:extLst>
          </p:cNvPr>
          <p:cNvSpPr txBox="1"/>
          <p:nvPr/>
        </p:nvSpPr>
        <p:spPr>
          <a:xfrm>
            <a:off x="17637" y="6604555"/>
            <a:ext cx="54056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Presentation of Higgs boson discovery by ATLAS and CMS at CERN on 4 July 2012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EDAB17-9749-C326-C5FF-D3EB665BAFFA}"/>
              </a:ext>
            </a:extLst>
          </p:cNvPr>
          <p:cNvSpPr/>
          <p:nvPr/>
        </p:nvSpPr>
        <p:spPr>
          <a:xfrm>
            <a:off x="0" y="212036"/>
            <a:ext cx="6096000" cy="636104"/>
          </a:xfrm>
          <a:prstGeom prst="rect">
            <a:avLst/>
          </a:prstGeom>
          <a:solidFill>
            <a:srgbClr val="171912">
              <a:alpha val="36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024407-63BD-F9C2-1B03-AD87AC7D613C}"/>
              </a:ext>
            </a:extLst>
          </p:cNvPr>
          <p:cNvSpPr txBox="1"/>
          <p:nvPr/>
        </p:nvSpPr>
        <p:spPr>
          <a:xfrm>
            <a:off x="214939" y="264651"/>
            <a:ext cx="5616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The Higgs boson discovery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9F8D26-7CF5-140A-5F62-B048F64B69A9}"/>
              </a:ext>
            </a:extLst>
          </p:cNvPr>
          <p:cNvSpPr/>
          <p:nvPr/>
        </p:nvSpPr>
        <p:spPr>
          <a:xfrm>
            <a:off x="859998" y="1420857"/>
            <a:ext cx="10369204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AC8FC11-95ED-A1D2-C0C7-FE0E79953B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2772" y="1526980"/>
            <a:ext cx="4762229" cy="45018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B9F09B-949D-E6A5-C695-3B3F0AD32B4E}"/>
              </a:ext>
            </a:extLst>
          </p:cNvPr>
          <p:cNvSpPr txBox="1"/>
          <p:nvPr/>
        </p:nvSpPr>
        <p:spPr>
          <a:xfrm>
            <a:off x="1052836" y="14502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1" i="0" u="none" strike="noStrike" kern="1200" cap="none" spc="0" normalizeH="0" baseline="0" noProof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2012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E44546-51CB-6F72-6992-782E15C1F5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3785" r="2383"/>
          <a:stretch/>
        </p:blipFill>
        <p:spPr>
          <a:xfrm>
            <a:off x="1050498" y="1722281"/>
            <a:ext cx="5353241" cy="40952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DAB428-1597-FCFA-76BC-109A2CCB2404}"/>
              </a:ext>
            </a:extLst>
          </p:cNvPr>
          <p:cNvSpPr txBox="1"/>
          <p:nvPr/>
        </p:nvSpPr>
        <p:spPr>
          <a:xfrm>
            <a:off x="3814336" y="2813361"/>
            <a:ext cx="87876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𝛾𝛾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99210E-9E11-2952-7755-84E91A4C76E6}"/>
              </a:ext>
            </a:extLst>
          </p:cNvPr>
          <p:cNvSpPr/>
          <p:nvPr/>
        </p:nvSpPr>
        <p:spPr>
          <a:xfrm>
            <a:off x="3885773" y="3811180"/>
            <a:ext cx="771525" cy="483736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C143F8-8ACB-2984-F22A-84692617533E}"/>
              </a:ext>
            </a:extLst>
          </p:cNvPr>
          <p:cNvSpPr txBox="1"/>
          <p:nvPr/>
        </p:nvSpPr>
        <p:spPr>
          <a:xfrm>
            <a:off x="8195707" y="3786264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ZZ* 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4𝓁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32EA31-CD59-3BBC-6B49-ECA8BB62F06B}"/>
              </a:ext>
            </a:extLst>
          </p:cNvPr>
          <p:cNvSpPr/>
          <p:nvPr/>
        </p:nvSpPr>
        <p:spPr>
          <a:xfrm>
            <a:off x="9187442" y="2222826"/>
            <a:ext cx="1135693" cy="36751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152F208-620E-5833-C86E-1AE93D548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7073" y="545240"/>
            <a:ext cx="1538587" cy="209090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926230-F969-433A-D95E-1D82411BF4DB}"/>
              </a:ext>
            </a:extLst>
          </p:cNvPr>
          <p:cNvSpPr/>
          <p:nvPr/>
        </p:nvSpPr>
        <p:spPr>
          <a:xfrm>
            <a:off x="3726387" y="1604176"/>
            <a:ext cx="260840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hlinkClick r:id="rId6"/>
              </a:rPr>
              <a:t>Phys. Lett. B 716 (2012) 1-29</a:t>
            </a: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</a:rPr>
              <a:t> [17’600 citations]</a:t>
            </a:r>
            <a:endParaRPr kumimoji="0" lang="en-CH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043B4E-E712-ADB4-2520-E7448CDA2FCF}"/>
              </a:ext>
            </a:extLst>
          </p:cNvPr>
          <p:cNvSpPr/>
          <p:nvPr/>
        </p:nvSpPr>
        <p:spPr>
          <a:xfrm>
            <a:off x="6995174" y="5702080"/>
            <a:ext cx="249940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hlinkClick r:id="rId7"/>
              </a:rPr>
              <a:t>Phys. Lett. B 716 (2012) 30</a:t>
            </a: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</a:rPr>
              <a:t> [17’000 citations]</a:t>
            </a:r>
            <a:endParaRPr kumimoji="0" lang="en-CH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84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1D8B8-2D78-A321-4C2D-E521FB221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C2F9BD-3122-7945-D08A-E3D7BC4BF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15" name="Picture 14" descr="Higgs10: When spring 2012 turned to summer | CERN">
            <a:extLst>
              <a:ext uri="{FF2B5EF4-FFF2-40B4-BE49-F238E27FC236}">
                <a16:creationId xmlns:a16="http://schemas.microsoft.com/office/drawing/2014/main" id="{EC17BAEC-86ED-597B-8ED4-286B099BC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t="14908" r="-54" b="6807"/>
          <a:stretch>
            <a:fillRect/>
          </a:stretch>
        </p:blipFill>
        <p:spPr bwMode="auto">
          <a:xfrm>
            <a:off x="0" y="0"/>
            <a:ext cx="12377530" cy="691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EE7509F-73FE-18AD-6CA6-D8C0170786A1}"/>
              </a:ext>
            </a:extLst>
          </p:cNvPr>
          <p:cNvSpPr/>
          <p:nvPr/>
        </p:nvSpPr>
        <p:spPr>
          <a:xfrm>
            <a:off x="859998" y="1420857"/>
            <a:ext cx="10369204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1F03AB-8EB9-BB40-2EF1-2B29053627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648909" y="1372628"/>
            <a:ext cx="4570128" cy="47285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5DCA26E-BD47-6AC2-5043-AF66351E47A0}"/>
              </a:ext>
            </a:extLst>
          </p:cNvPr>
          <p:cNvSpPr txBox="1"/>
          <p:nvPr/>
        </p:nvSpPr>
        <p:spPr>
          <a:xfrm>
            <a:off x="1052836" y="14502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1" i="0" u="none" strike="noStrike" kern="1200" cap="none" spc="0" normalizeH="0" baseline="0" noProof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2020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0F9204-0CE3-6225-105E-E66E101760A4}"/>
              </a:ext>
            </a:extLst>
          </p:cNvPr>
          <p:cNvSpPr/>
          <p:nvPr/>
        </p:nvSpPr>
        <p:spPr>
          <a:xfrm>
            <a:off x="0" y="212036"/>
            <a:ext cx="6096000" cy="636104"/>
          </a:xfrm>
          <a:prstGeom prst="rect">
            <a:avLst/>
          </a:prstGeom>
          <a:solidFill>
            <a:srgbClr val="171912">
              <a:alpha val="36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4F0D8E-43A5-97B0-FD7B-B745B61D92DC}"/>
              </a:ext>
            </a:extLst>
          </p:cNvPr>
          <p:cNvSpPr txBox="1"/>
          <p:nvPr/>
        </p:nvSpPr>
        <p:spPr>
          <a:xfrm>
            <a:off x="214939" y="264651"/>
            <a:ext cx="5616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The Higgs boson after Run 2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DB488E6-D4DF-BA31-0AF3-63761E7495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r="3704"/>
          <a:stretch>
            <a:fillRect/>
          </a:stretch>
        </p:blipFill>
        <p:spPr>
          <a:xfrm>
            <a:off x="887104" y="1708860"/>
            <a:ext cx="5677469" cy="42858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524CC42-5BAA-E70A-5CCD-2A3E310F3E40}"/>
              </a:ext>
            </a:extLst>
          </p:cNvPr>
          <p:cNvSpPr/>
          <p:nvPr/>
        </p:nvSpPr>
        <p:spPr>
          <a:xfrm>
            <a:off x="5278706" y="1658061"/>
            <a:ext cx="121700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hlinkClick r:id="rId5"/>
              </a:rPr>
              <a:t>JHEP 07 (2023) 088</a:t>
            </a:r>
            <a:endParaRPr kumimoji="0" lang="en-CH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76CBE9-8864-1089-6796-AD410B0D6685}"/>
              </a:ext>
            </a:extLst>
          </p:cNvPr>
          <p:cNvSpPr txBox="1"/>
          <p:nvPr/>
        </p:nvSpPr>
        <p:spPr>
          <a:xfrm>
            <a:off x="3090574" y="3017076"/>
            <a:ext cx="87876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𝛾𝛾</a:t>
            </a:r>
          </a:p>
        </p:txBody>
      </p:sp>
      <p:pic>
        <p:nvPicPr>
          <p:cNvPr id="29" name="unknown.pdf" descr="unknown.pdf">
            <a:extLst>
              <a:ext uri="{FF2B5EF4-FFF2-40B4-BE49-F238E27FC236}">
                <a16:creationId xmlns:a16="http://schemas.microsoft.com/office/drawing/2014/main" id="{8AE2DA6E-E1E3-72A2-3B81-E0D1887880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7074" y="545241"/>
            <a:ext cx="1573798" cy="2090901"/>
          </a:xfrm>
          <a:prstGeom prst="rect">
            <a:avLst/>
          </a:prstGeom>
          <a:ln w="38100">
            <a:solidFill>
              <a:schemeClr val="bg1"/>
            </a:solidFill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ED0700-0EB0-3AC9-9788-20A6BC04F93D}"/>
              </a:ext>
            </a:extLst>
          </p:cNvPr>
          <p:cNvSpPr txBox="1"/>
          <p:nvPr/>
        </p:nvSpPr>
        <p:spPr>
          <a:xfrm>
            <a:off x="7860315" y="2613963"/>
            <a:ext cx="1073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2725" algn="l"/>
              </a:tabLst>
              <a:defRPr/>
            </a:pPr>
            <a:r>
              <a:rPr kumimoji="0" lang="en-CH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	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ZZ*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212725" algn="l"/>
              </a:tabLst>
              <a:defRPr/>
            </a:pPr>
            <a:r>
              <a:rPr lang="en-CH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  	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4𝓁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C90991-A81E-6BCF-B2E2-14D8E062CEDC}"/>
              </a:ext>
            </a:extLst>
          </p:cNvPr>
          <p:cNvSpPr/>
          <p:nvPr/>
        </p:nvSpPr>
        <p:spPr>
          <a:xfrm>
            <a:off x="7688726" y="1658061"/>
            <a:ext cx="144783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hlinkClick r:id="rId7"/>
              </a:rPr>
              <a:t>Nature 607 (2022) 60-68</a:t>
            </a:r>
            <a:endParaRPr kumimoji="0" lang="en-CH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3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3B2FF-B644-71AA-EAAA-C961F9B59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679DA0-5689-3E84-4EB5-D2CAEE253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15" name="Picture 14" descr="Higgs10: When spring 2012 turned to summer | CERN">
            <a:extLst>
              <a:ext uri="{FF2B5EF4-FFF2-40B4-BE49-F238E27FC236}">
                <a16:creationId xmlns:a16="http://schemas.microsoft.com/office/drawing/2014/main" id="{71290774-69AF-4FFF-D75B-C291787500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t="14908" r="-54" b="6807"/>
          <a:stretch>
            <a:fillRect/>
          </a:stretch>
        </p:blipFill>
        <p:spPr bwMode="auto">
          <a:xfrm>
            <a:off x="0" y="0"/>
            <a:ext cx="12377530" cy="691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9E385AF-5E7E-1B92-DDB1-B634F7550341}"/>
              </a:ext>
            </a:extLst>
          </p:cNvPr>
          <p:cNvSpPr/>
          <p:nvPr/>
        </p:nvSpPr>
        <p:spPr>
          <a:xfrm>
            <a:off x="859998" y="1420857"/>
            <a:ext cx="10369204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7DDE41-FC35-BCC9-018E-7396BA29CD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648909" y="1372628"/>
            <a:ext cx="4570128" cy="47285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82E3F9C-80E6-0337-4073-D94E3B89B113}"/>
              </a:ext>
            </a:extLst>
          </p:cNvPr>
          <p:cNvSpPr txBox="1"/>
          <p:nvPr/>
        </p:nvSpPr>
        <p:spPr>
          <a:xfrm>
            <a:off x="1052836" y="145020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1" i="0" u="none" strike="noStrike" kern="1200" cap="none" spc="0" normalizeH="0" baseline="0" noProof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2020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73DA01-33B8-3068-1A5E-67D1C2A8106F}"/>
              </a:ext>
            </a:extLst>
          </p:cNvPr>
          <p:cNvSpPr/>
          <p:nvPr/>
        </p:nvSpPr>
        <p:spPr>
          <a:xfrm>
            <a:off x="0" y="212036"/>
            <a:ext cx="6096000" cy="636104"/>
          </a:xfrm>
          <a:prstGeom prst="rect">
            <a:avLst/>
          </a:prstGeom>
          <a:solidFill>
            <a:srgbClr val="171912">
              <a:alpha val="36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1FCAA3-9437-E17C-AD90-F0B206F84B9D}"/>
              </a:ext>
            </a:extLst>
          </p:cNvPr>
          <p:cNvSpPr txBox="1"/>
          <p:nvPr/>
        </p:nvSpPr>
        <p:spPr>
          <a:xfrm>
            <a:off x="214939" y="264651"/>
            <a:ext cx="5616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The Higgs boson after Run 2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46616FD-84CA-B173-EC15-B8E9ED1B91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r="3704"/>
          <a:stretch>
            <a:fillRect/>
          </a:stretch>
        </p:blipFill>
        <p:spPr>
          <a:xfrm>
            <a:off x="887104" y="1708860"/>
            <a:ext cx="5677469" cy="42858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C2E547F-F613-D2A0-A700-A19CAEF737EB}"/>
              </a:ext>
            </a:extLst>
          </p:cNvPr>
          <p:cNvSpPr/>
          <p:nvPr/>
        </p:nvSpPr>
        <p:spPr>
          <a:xfrm>
            <a:off x="5278706" y="1658061"/>
            <a:ext cx="121700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hlinkClick r:id="rId5"/>
              </a:rPr>
              <a:t>JHEP 07 (2023) 088</a:t>
            </a:r>
            <a:endParaRPr kumimoji="0" lang="en-CH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F77B8E-72CC-9482-B2AE-0472028E5D2A}"/>
              </a:ext>
            </a:extLst>
          </p:cNvPr>
          <p:cNvSpPr txBox="1"/>
          <p:nvPr/>
        </p:nvSpPr>
        <p:spPr>
          <a:xfrm>
            <a:off x="3090574" y="3017076"/>
            <a:ext cx="87876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𝛾𝛾</a:t>
            </a:r>
          </a:p>
        </p:txBody>
      </p:sp>
      <p:pic>
        <p:nvPicPr>
          <p:cNvPr id="29" name="unknown.pdf" descr="unknown.pdf">
            <a:extLst>
              <a:ext uri="{FF2B5EF4-FFF2-40B4-BE49-F238E27FC236}">
                <a16:creationId xmlns:a16="http://schemas.microsoft.com/office/drawing/2014/main" id="{3D0E44CC-C501-9C2B-4A04-11C364ED5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7074" y="545241"/>
            <a:ext cx="1573798" cy="2090901"/>
          </a:xfrm>
          <a:prstGeom prst="rect">
            <a:avLst/>
          </a:prstGeom>
          <a:ln w="38100">
            <a:solidFill>
              <a:schemeClr val="bg1"/>
            </a:solidFill>
            <a:miter lim="400000"/>
          </a:ln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D4632023-1504-F8BA-20EE-45BFD0C4F261}"/>
              </a:ext>
            </a:extLst>
          </p:cNvPr>
          <p:cNvGrpSpPr/>
          <p:nvPr/>
        </p:nvGrpSpPr>
        <p:grpSpPr>
          <a:xfrm>
            <a:off x="9453749" y="3480765"/>
            <a:ext cx="2923781" cy="646261"/>
            <a:chOff x="9122055" y="3480004"/>
            <a:chExt cx="2923781" cy="64626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2554F9D-1DFA-EFA2-0194-1EA85A7D7890}"/>
                </a:ext>
              </a:extLst>
            </p:cNvPr>
            <p:cNvSpPr txBox="1"/>
            <p:nvPr/>
          </p:nvSpPr>
          <p:spPr>
            <a:xfrm>
              <a:off x="9122055" y="3480004"/>
              <a:ext cx="292378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m</a:t>
              </a:r>
              <a:r>
                <a:rPr kumimoji="0" lang="en-CH" sz="1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  <a:r>
                <a:rPr kumimoji="0" lang="en-CH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= 125.11 ± 0.11 GeV </a:t>
              </a:r>
              <a:r>
                <a:rPr kumimoji="0" lang="en-CH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(0.09%)</a:t>
              </a:r>
              <a:endParaRPr kumimoji="0" lang="en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1C38795-2BDB-AAE9-CCA5-6AC088B0926D}"/>
                </a:ext>
              </a:extLst>
            </p:cNvPr>
            <p:cNvSpPr/>
            <p:nvPr/>
          </p:nvSpPr>
          <p:spPr>
            <a:xfrm>
              <a:off x="9122055" y="3744109"/>
              <a:ext cx="1833372" cy="3821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Light" panose="020B0403020202020204" pitchFamily="34" charset="0"/>
                  <a:ea typeface="+mn-ea"/>
                  <a:cs typeface="+mn-cs"/>
                  <a:hlinkClick r:id="rId7"/>
                </a:rPr>
                <a:t>ATLAS: PRL 131 (2023) 251802</a:t>
              </a: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900" dirty="0">
                  <a:solidFill>
                    <a:srgbClr val="000000"/>
                  </a:solidFill>
                  <a:latin typeface="Helvetica Light" panose="020B0403020202020204" pitchFamily="34" charset="0"/>
                  <a:hlinkClick r:id="rId8"/>
                </a:rPr>
                <a:t>CMS: arXiv:2607.28396</a:t>
              </a:r>
              <a:endParaRPr kumimoji="0" lang="en-CH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09D56F5-337D-1F7B-A6FB-CF8001098DEA}"/>
              </a:ext>
            </a:extLst>
          </p:cNvPr>
          <p:cNvSpPr txBox="1"/>
          <p:nvPr/>
        </p:nvSpPr>
        <p:spPr>
          <a:xfrm>
            <a:off x="7860315" y="2613963"/>
            <a:ext cx="1073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2725" algn="l"/>
              </a:tabLst>
              <a:defRPr/>
            </a:pPr>
            <a:r>
              <a:rPr kumimoji="0" lang="en-CH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	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ZZ*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212725" algn="l"/>
              </a:tabLst>
              <a:defRPr/>
            </a:pPr>
            <a:r>
              <a:rPr lang="en-CH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  	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4𝓁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3D5017-1571-FD76-79B1-974C31148AD4}"/>
              </a:ext>
            </a:extLst>
          </p:cNvPr>
          <p:cNvSpPr/>
          <p:nvPr/>
        </p:nvSpPr>
        <p:spPr>
          <a:xfrm>
            <a:off x="7688726" y="1658061"/>
            <a:ext cx="1447832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hlinkClick r:id="rId9"/>
              </a:rPr>
              <a:t>Nature 607 (2022) 60-68</a:t>
            </a:r>
            <a:endParaRPr kumimoji="0" lang="en-CH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5561D2-F067-7D35-F4F7-4B08D823D22B}"/>
              </a:ext>
            </a:extLst>
          </p:cNvPr>
          <p:cNvCxnSpPr>
            <a:cxnSpLocks/>
          </p:cNvCxnSpPr>
          <p:nvPr/>
        </p:nvCxnSpPr>
        <p:spPr>
          <a:xfrm flipH="1">
            <a:off x="8301038" y="3634654"/>
            <a:ext cx="1166999" cy="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3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D8926-9900-EB2D-355C-1B29AF0F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8010B18-D4A8-5B04-EB36-DF0827B88926}"/>
              </a:ext>
            </a:extLst>
          </p:cNvPr>
          <p:cNvSpPr/>
          <p:nvPr/>
        </p:nvSpPr>
        <p:spPr>
          <a:xfrm>
            <a:off x="0" y="-13649"/>
            <a:ext cx="12192000" cy="691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AA3D78-A15B-C873-A508-2A1A18287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35BF1C-F909-0E22-ADB7-BAE3AA4B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9" t="372"/>
          <a:stretch>
            <a:fillRect/>
          </a:stretch>
        </p:blipFill>
        <p:spPr>
          <a:xfrm>
            <a:off x="1034716" y="27295"/>
            <a:ext cx="9506152" cy="682891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8B84758-F9FD-9422-4C25-42184805296F}"/>
              </a:ext>
            </a:extLst>
          </p:cNvPr>
          <p:cNvSpPr/>
          <p:nvPr/>
        </p:nvSpPr>
        <p:spPr>
          <a:xfrm>
            <a:off x="0" y="212036"/>
            <a:ext cx="5131558" cy="81154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>
              <a:latin typeface="Helvetica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8D23E6-D97A-8BA2-3FF4-BD456DA5DAF7}"/>
              </a:ext>
            </a:extLst>
          </p:cNvPr>
          <p:cNvSpPr txBox="1"/>
          <p:nvPr/>
        </p:nvSpPr>
        <p:spPr>
          <a:xfrm>
            <a:off x="214939" y="264651"/>
            <a:ext cx="5616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boson mass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5DCB112-EE95-F517-90B5-763CC06CDE19}"/>
              </a:ext>
            </a:extLst>
          </p:cNvPr>
          <p:cNvSpPr/>
          <p:nvPr/>
        </p:nvSpPr>
        <p:spPr>
          <a:xfrm>
            <a:off x="6344143" y="1683654"/>
            <a:ext cx="5267200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C8EA0D42-1CF6-774E-F0AC-E412438ED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7963"/>
          <a:stretch>
            <a:fillRect/>
          </a:stretch>
        </p:blipFill>
        <p:spPr bwMode="auto">
          <a:xfrm>
            <a:off x="7095077" y="2045778"/>
            <a:ext cx="1870692" cy="954124"/>
          </a:xfrm>
          <a:prstGeom prst="rect">
            <a:avLst/>
          </a:prstGeom>
          <a:noFill/>
          <a:ln w="25400">
            <a:noFill/>
            <a:prstDash val="dash"/>
            <a:miter lim="800000"/>
            <a:headEnd/>
            <a:tailEnd/>
          </a:ln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E7A80C-ADBA-F2F2-9440-917EADFA1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894" y="3054990"/>
            <a:ext cx="4967434" cy="3305601"/>
          </a:xfrm>
          <a:prstGeom prst="rect">
            <a:avLst/>
          </a:prstGeom>
        </p:spPr>
      </p:pic>
      <p:pic>
        <p:nvPicPr>
          <p:cNvPr id="18" name="Picture 5">
            <a:extLst>
              <a:ext uri="{FF2B5EF4-FFF2-40B4-BE49-F238E27FC236}">
                <a16:creationId xmlns:a16="http://schemas.microsoft.com/office/drawing/2014/main" id="{8E7D90A1-76FE-5CEB-F103-9AD2BACCE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b="6848"/>
          <a:stretch>
            <a:fillRect/>
          </a:stretch>
        </p:blipFill>
        <p:spPr bwMode="auto">
          <a:xfrm>
            <a:off x="9143701" y="1952374"/>
            <a:ext cx="1964227" cy="1080041"/>
          </a:xfrm>
          <a:prstGeom prst="rect">
            <a:avLst/>
          </a:prstGeom>
          <a:noFill/>
          <a:ln w="25400">
            <a:noFill/>
            <a:prstDash val="dash"/>
            <a:miter lim="800000"/>
            <a:headEnd/>
            <a:tailEnd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8431A61-6CC9-DF00-CA18-0DB6EF843687}"/>
              </a:ext>
            </a:extLst>
          </p:cNvPr>
          <p:cNvSpPr txBox="1"/>
          <p:nvPr/>
        </p:nvSpPr>
        <p:spPr>
          <a:xfrm>
            <a:off x="6418561" y="1754703"/>
            <a:ext cx="4612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40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Radiative corections sensitive to heavy particles in loop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703EA1-1ED5-1659-989E-DE47587D8ABC}"/>
              </a:ext>
            </a:extLst>
          </p:cNvPr>
          <p:cNvSpPr/>
          <p:nvPr/>
        </p:nvSpPr>
        <p:spPr>
          <a:xfrm>
            <a:off x="6344143" y="6186184"/>
            <a:ext cx="216918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dirty="0" err="1">
                <a:latin typeface="Helvetica Light" panose="020B0403020202020204" pitchFamily="34" charset="0"/>
              </a:rPr>
              <a:t>Gfitter</a:t>
            </a:r>
            <a:r>
              <a:rPr lang="en-GB" sz="1050" dirty="0">
                <a:latin typeface="Helvetica Light" panose="020B0403020202020204" pitchFamily="34" charset="0"/>
              </a:rPr>
              <a:t> Group: </a:t>
            </a:r>
            <a:r>
              <a:rPr lang="en-GB" sz="1050" dirty="0">
                <a:latin typeface="Helvetica Light" panose="020B0403020202020204" pitchFamily="34" charset="0"/>
                <a:hlinkClick r:id="rId6"/>
              </a:rPr>
              <a:t>arXiv:2607.09861</a:t>
            </a:r>
            <a:endParaRPr lang="en-CH" sz="1050" dirty="0">
              <a:latin typeface="Helvetica Light" panose="020B0403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EE392C-B6C0-64A6-4298-63498A06AA8F}"/>
              </a:ext>
            </a:extLst>
          </p:cNvPr>
          <p:cNvSpPr/>
          <p:nvPr/>
        </p:nvSpPr>
        <p:spPr>
          <a:xfrm>
            <a:off x="431928" y="3597223"/>
            <a:ext cx="5736973" cy="9884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69383" bIns="169383">
            <a:spAutoFit/>
          </a:bodyPr>
          <a:lstStyle/>
          <a:p>
            <a:pPr marL="219595" defTabSz="430225" fontAlgn="base">
              <a:spcBef>
                <a:spcPts val="1694"/>
              </a:spcBef>
              <a:spcAft>
                <a:spcPct val="0"/>
              </a:spcAft>
              <a:defRPr/>
            </a:pPr>
            <a:r>
              <a:rPr lang="en-GB" sz="160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</a:rPr>
              <a:t>The Higgs mass is peculiar</a:t>
            </a:r>
          </a:p>
          <a:p>
            <a:pPr marL="505345" marR="0" lvl="0" indent="-285750" algn="l" defTabSz="430225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It is consistent with the global electroweak fit</a:t>
            </a:r>
          </a:p>
        </p:txBody>
      </p:sp>
    </p:spTree>
    <p:extLst>
      <p:ext uri="{BB962C8B-B14F-4D97-AF65-F5344CB8AC3E}">
        <p14:creationId xmlns:p14="http://schemas.microsoft.com/office/powerpoint/2010/main" val="146421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F700-AFF4-9E3F-CCF4-AB4EDBEEF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2952BA-D3DB-D069-9429-1EAAC941BFD4}"/>
              </a:ext>
            </a:extLst>
          </p:cNvPr>
          <p:cNvSpPr/>
          <p:nvPr/>
        </p:nvSpPr>
        <p:spPr>
          <a:xfrm>
            <a:off x="0" y="-13649"/>
            <a:ext cx="12192000" cy="691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A1A682-7956-0DF7-CBF9-4B4011BAB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40657-21A0-A56A-87F3-178A3933B0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9" t="372"/>
          <a:stretch>
            <a:fillRect/>
          </a:stretch>
        </p:blipFill>
        <p:spPr>
          <a:xfrm>
            <a:off x="1034716" y="27295"/>
            <a:ext cx="9506152" cy="6828911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713A735-57B1-6ABC-1935-7DEB93CBCD71}"/>
              </a:ext>
            </a:extLst>
          </p:cNvPr>
          <p:cNvSpPr/>
          <p:nvPr/>
        </p:nvSpPr>
        <p:spPr>
          <a:xfrm>
            <a:off x="6344143" y="1683654"/>
            <a:ext cx="5267200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p:pic>
        <p:nvPicPr>
          <p:cNvPr id="5" name="Capture d’écran 2019-06-03 à 00.31.24.png" descr="Capture d’écran 2019-06-03 à 00.31.24.png">
            <a:extLst>
              <a:ext uri="{FF2B5EF4-FFF2-40B4-BE49-F238E27FC236}">
                <a16:creationId xmlns:a16="http://schemas.microsoft.com/office/drawing/2014/main" id="{ECECF8FA-01DC-7F4F-3CB7-61DE5CE732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0079" y="2063457"/>
            <a:ext cx="4654214" cy="428728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471CA0C-C1B5-9E1D-B6A6-E419C6E50A3B}"/>
              </a:ext>
            </a:extLst>
          </p:cNvPr>
          <p:cNvSpPr/>
          <p:nvPr/>
        </p:nvSpPr>
        <p:spPr>
          <a:xfrm>
            <a:off x="6360134" y="6153028"/>
            <a:ext cx="116089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>
                <a:latin typeface="Helvetica Light" panose="020B0403020202020204" pitchFamily="34" charset="0"/>
                <a:hlinkClick r:id="rId4"/>
              </a:rPr>
              <a:t>arXiv:1205.6497</a:t>
            </a:r>
            <a:endParaRPr lang="en-CH" sz="1050">
              <a:latin typeface="Helvetica Light" panose="020B0403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DF7DB26-8031-5D23-003A-B7569F1321AC}"/>
              </a:ext>
            </a:extLst>
          </p:cNvPr>
          <p:cNvSpPr/>
          <p:nvPr/>
        </p:nvSpPr>
        <p:spPr>
          <a:xfrm>
            <a:off x="3798004" y="5202353"/>
            <a:ext cx="2915882" cy="45100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E847FD-2376-5C35-8AB0-8E721FC14DD0}"/>
                  </a:ext>
                </a:extLst>
              </p:cNvPr>
              <p:cNvSpPr txBox="1"/>
              <p:nvPr/>
            </p:nvSpPr>
            <p:spPr>
              <a:xfrm>
                <a:off x="3912193" y="5242465"/>
                <a:ext cx="26770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D8011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>
                  <a:solidFill>
                    <a:schemeClr val="tx1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E847FD-2376-5C35-8AB0-8E721FC14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193" y="5242465"/>
                <a:ext cx="2677001" cy="369332"/>
              </a:xfrm>
              <a:prstGeom prst="rect">
                <a:avLst/>
              </a:prstGeom>
              <a:blipFill>
                <a:blip r:embed="rId5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A5D12A0-E305-EC55-AC53-5E11C2D8F2D4}"/>
              </a:ext>
            </a:extLst>
          </p:cNvPr>
          <p:cNvSpPr txBox="1"/>
          <p:nvPr/>
        </p:nvSpPr>
        <p:spPr>
          <a:xfrm>
            <a:off x="6423062" y="1754703"/>
            <a:ext cx="4937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latin typeface="Helvetica" pitchFamily="2" charset="0"/>
              </a:rPr>
              <a:t>Evolution of the Higgs quartic coupling, assuming SM (only)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3B2396-F15D-1454-A18F-6398531AAFF8}"/>
              </a:ext>
            </a:extLst>
          </p:cNvPr>
          <p:cNvSpPr/>
          <p:nvPr/>
        </p:nvSpPr>
        <p:spPr>
          <a:xfrm>
            <a:off x="0" y="212036"/>
            <a:ext cx="5131558" cy="81154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>
              <a:latin typeface="Helvetica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F709DE-46CF-BA80-1DF5-99DB7564E72B}"/>
              </a:ext>
            </a:extLst>
          </p:cNvPr>
          <p:cNvSpPr txBox="1"/>
          <p:nvPr/>
        </p:nvSpPr>
        <p:spPr>
          <a:xfrm>
            <a:off x="214939" y="264651"/>
            <a:ext cx="5616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boson mass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CFB427-2231-277B-D9A1-75FFB17D6B71}"/>
              </a:ext>
            </a:extLst>
          </p:cNvPr>
          <p:cNvSpPr/>
          <p:nvPr/>
        </p:nvSpPr>
        <p:spPr>
          <a:xfrm>
            <a:off x="431929" y="3597223"/>
            <a:ext cx="5736973" cy="1388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69383" bIns="169383">
            <a:spAutoFit/>
          </a:bodyPr>
          <a:lstStyle/>
          <a:p>
            <a:pPr marL="219595" defTabSz="430225" fontAlgn="base">
              <a:spcBef>
                <a:spcPts val="1694"/>
              </a:spcBef>
              <a:spcAft>
                <a:spcPct val="0"/>
              </a:spcAft>
              <a:defRPr/>
            </a:pPr>
            <a:r>
              <a:rPr lang="en-GB" sz="160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</a:rPr>
              <a:t>The Higgs mass is peculiar</a:t>
            </a:r>
          </a:p>
          <a:p>
            <a:pPr marL="505345" marR="0" lvl="0" indent="-285750" algn="l" defTabSz="430225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It is consistent with the global electroweak fit</a:t>
            </a:r>
          </a:p>
          <a:p>
            <a:pPr marL="505345" marR="0" lvl="0" indent="-285750" algn="l" defTabSz="430225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But the electroweak vacuum seems to be metastable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CFEBB7-FEB0-9E24-8535-3CE8325B401A}"/>
              </a:ext>
            </a:extLst>
          </p:cNvPr>
          <p:cNvSpPr/>
          <p:nvPr/>
        </p:nvSpPr>
        <p:spPr>
          <a:xfrm>
            <a:off x="6806650" y="331305"/>
            <a:ext cx="4861698" cy="128333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A1DCB46-F05D-A748-6EBE-06E8470F603A}"/>
                  </a:ext>
                </a:extLst>
              </p:cNvPr>
              <p:cNvSpPr txBox="1"/>
              <p:nvPr/>
            </p:nvSpPr>
            <p:spPr>
              <a:xfrm>
                <a:off x="6873830" y="452467"/>
                <a:ext cx="4346712" cy="6095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𝑑</m:t>
                          </m:r>
                          <m: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ln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𝜇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≈−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4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≈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itchFamily="2" charset="2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sym typeface="Wingdings" pitchFamily="2" charset="2"/>
                                        </a:rPr>
                                        <m:t>𝑡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GB" sz="16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  <m:t>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4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16</m:t>
                              </m:r>
                              <m:sSub>
                                <m:sSubPr>
                                  <m:ctrlPr>
                                    <a:rPr lang="en-GB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𝜋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bg1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A1DCB46-F05D-A748-6EBE-06E8470F6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830" y="452467"/>
                <a:ext cx="4346712" cy="609526"/>
              </a:xfrm>
              <a:prstGeom prst="rect">
                <a:avLst/>
              </a:prstGeom>
              <a:blipFill>
                <a:blip r:embed="rId6"/>
                <a:stretch>
                  <a:fillRect b="-163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FDF5958-8C27-B370-8C47-E4C53A11D55B}"/>
              </a:ext>
            </a:extLst>
          </p:cNvPr>
          <p:cNvSpPr txBox="1"/>
          <p:nvPr/>
        </p:nvSpPr>
        <p:spPr>
          <a:xfrm>
            <a:off x="7046598" y="1089372"/>
            <a:ext cx="4299575" cy="487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Larger </a:t>
            </a:r>
            <a:r>
              <a:rPr lang="en-GB" sz="1200" dirty="0" err="1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</a:t>
            </a:r>
            <a:r>
              <a:rPr lang="en-GB" sz="1200" baseline="-25000" dirty="0" err="1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increases </a:t>
            </a:r>
            <a:r>
              <a:rPr lang="en-GB" sz="1200" i="1" dirty="0" err="1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y</a:t>
            </a:r>
            <a:r>
              <a:rPr lang="en-GB" sz="1200" baseline="-25000" dirty="0" err="1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 driving 𝜆 downwards more strongly</a:t>
            </a:r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Larger 𝛼</a:t>
            </a:r>
            <a:r>
              <a:rPr lang="en-GB" sz="1200" i="1" baseline="-250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lang="en-GB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reduces </a:t>
            </a:r>
            <a:r>
              <a:rPr lang="en-GB" sz="1200" i="1" dirty="0" err="1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y</a:t>
            </a:r>
            <a:r>
              <a:rPr lang="en-GB" sz="1200" i="1" baseline="-25000" dirty="0" err="1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thus stabilising 𝜆</a:t>
            </a:r>
          </a:p>
        </p:txBody>
      </p:sp>
    </p:spTree>
    <p:extLst>
      <p:ext uri="{BB962C8B-B14F-4D97-AF65-F5344CB8AC3E}">
        <p14:creationId xmlns:p14="http://schemas.microsoft.com/office/powerpoint/2010/main" val="98459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1AE49-4DBB-3C09-60C4-54F8234F6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3E43C70-C532-1F87-6F90-2E398C11FF9F}"/>
              </a:ext>
            </a:extLst>
          </p:cNvPr>
          <p:cNvSpPr/>
          <p:nvPr/>
        </p:nvSpPr>
        <p:spPr>
          <a:xfrm>
            <a:off x="0" y="-13649"/>
            <a:ext cx="12192000" cy="691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F4F812-D178-5DFB-8468-BD466F9D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51F621-A590-2CE7-7F3D-B4AB6DEAE4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9" t="372"/>
          <a:stretch>
            <a:fillRect/>
          </a:stretch>
        </p:blipFill>
        <p:spPr>
          <a:xfrm>
            <a:off x="1034716" y="27295"/>
            <a:ext cx="9506152" cy="682891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42B665C-35B2-F677-48BC-A57689FE4D05}"/>
              </a:ext>
            </a:extLst>
          </p:cNvPr>
          <p:cNvSpPr/>
          <p:nvPr/>
        </p:nvSpPr>
        <p:spPr>
          <a:xfrm>
            <a:off x="431929" y="3597223"/>
            <a:ext cx="5736974" cy="20348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69383" bIns="169383">
            <a:spAutoFit/>
          </a:bodyPr>
          <a:lstStyle/>
          <a:p>
            <a:pPr marL="219595" defTabSz="430225" fontAlgn="base">
              <a:spcBef>
                <a:spcPts val="1694"/>
              </a:spcBef>
              <a:spcAft>
                <a:spcPct val="0"/>
              </a:spcAft>
              <a:defRPr/>
            </a:pPr>
            <a:r>
              <a:rPr lang="en-GB" sz="160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</a:rPr>
              <a:t>The Higgs mass is peculiar</a:t>
            </a:r>
          </a:p>
          <a:p>
            <a:pPr marL="505345" marR="0" lvl="0" indent="-285750" algn="l" defTabSz="430225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It is consistent with the global electroweak fit</a:t>
            </a:r>
          </a:p>
          <a:p>
            <a:pPr marL="505345" marR="0" lvl="0" indent="-285750" algn="l" defTabSz="430225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But the electroweak vacuum seems to be metastable</a:t>
            </a:r>
          </a:p>
          <a:p>
            <a:pPr marL="505345" indent="-285750" defTabSz="430225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</a:rPr>
              <a:t>And in case of new high-scale physics, the Higgs mass appears to be highly fine-tuned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2628517-9527-F833-CF36-509D95D2953F}"/>
              </a:ext>
            </a:extLst>
          </p:cNvPr>
          <p:cNvSpPr/>
          <p:nvPr/>
        </p:nvSpPr>
        <p:spPr>
          <a:xfrm>
            <a:off x="6344143" y="1683654"/>
            <a:ext cx="5267200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2799D4-B7E2-8803-D907-FC889FD3220D}"/>
                  </a:ext>
                </a:extLst>
              </p:cNvPr>
              <p:cNvSpPr txBox="1"/>
              <p:nvPr/>
            </p:nvSpPr>
            <p:spPr>
              <a:xfrm>
                <a:off x="6423062" y="1754703"/>
                <a:ext cx="5152522" cy="7738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400" dirty="0">
                    <a:latin typeface="Helvetica" pitchFamily="2" charset="0"/>
                  </a:rPr>
                  <a:t>The scalar mass term (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dirty="0">
                    <a:latin typeface="Helvetica" pitchFamily="2" charset="0"/>
                  </a:rPr>
                  <a:t>) in Higgs potential is not protected by any symmetry, so, in case of high-scale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GB" sz="1400" dirty="0">
                    <a:latin typeface="Helvetica" pitchFamily="2" charset="0"/>
                  </a:rPr>
                  <a:t>) new physics, </a:t>
                </a:r>
                <a:r>
                  <a:rPr lang="en-GB" sz="1400" dirty="0" err="1">
                    <a:latin typeface="Helvetica" pitchFamily="2" charset="0"/>
                  </a:rPr>
                  <a:t>eg</a:t>
                </a:r>
                <a:r>
                  <a:rPr lang="en-GB" sz="1400" dirty="0">
                    <a:latin typeface="Helvetica" pitchFamily="2" charset="0"/>
                  </a:rPr>
                  <a:t>, a particle of mass 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1400" dirty="0">
                    <a:latin typeface="Helvetica" pitchFamily="2" charset="0"/>
                  </a:rPr>
                  <a:t> coupling to the Higgs with strength 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GB" sz="1400" dirty="0">
                    <a:latin typeface="Helvetica" pitchFamily="2" charset="0"/>
                  </a:rPr>
                  <a:t>: 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2799D4-B7E2-8803-D907-FC889FD32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062" y="1754703"/>
                <a:ext cx="5152522" cy="773866"/>
              </a:xfrm>
              <a:prstGeom prst="rect">
                <a:avLst/>
              </a:prstGeom>
              <a:blipFill>
                <a:blip r:embed="rId3"/>
                <a:stretch>
                  <a:fillRect l="-246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4433AD-2BC1-E0F8-30B3-B33182A0B509}"/>
                  </a:ext>
                </a:extLst>
              </p:cNvPr>
              <p:cNvSpPr txBox="1"/>
              <p:nvPr/>
            </p:nvSpPr>
            <p:spPr>
              <a:xfrm>
                <a:off x="6423061" y="3869532"/>
                <a:ext cx="5055269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This is the </a:t>
                </a:r>
                <a:r>
                  <a:rPr lang="en-CH" sz="1400" b="1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hierarchy problem</a:t>
                </a:r>
                <a:r>
                  <a:rPr lang="en-CH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: low-energy physics depends on high-energy physics. 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Maintaining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</m:oMath>
                </a14:m>
                <a:r>
                  <a:rPr lang="en-CH" sz="140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requires finetuned cancellations unless a symmetry or dynamical mechanism suppresses the heavy-scale threshold corrections</a:t>
                </a:r>
                <a:endParaRPr lang="en-CH" sz="14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Proposed mechanisms include supersymmetry,  composite Higgs, neutral naturalness, extra space dimensions; alternatives accept tuning or invoke environmental selection in a landscape (anthropic principle)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4433AD-2BC1-E0F8-30B3-B33182A0B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061" y="3869532"/>
                <a:ext cx="5055269" cy="2185214"/>
              </a:xfrm>
              <a:prstGeom prst="rect">
                <a:avLst/>
              </a:prstGeom>
              <a:blipFill>
                <a:blip r:embed="rId4"/>
                <a:stretch>
                  <a:fillRect l="-251" t="-578" b="-23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D0CE5D-FB90-6486-3975-7E354F199C67}"/>
                  </a:ext>
                </a:extLst>
              </p:cNvPr>
              <p:cNvSpPr txBox="1"/>
              <p:nvPr/>
            </p:nvSpPr>
            <p:spPr>
              <a:xfrm>
                <a:off x="6344143" y="2678319"/>
                <a:ext cx="5267200" cy="366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bare</m:t>
                          </m:r>
                        </m:sub>
                        <m: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H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D0CE5D-FB90-6486-3975-7E354F199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143" y="2678319"/>
                <a:ext cx="5267200" cy="3668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DCE004A-CE85-6EFA-2794-9B32F7630602}"/>
                  </a:ext>
                </a:extLst>
              </p:cNvPr>
              <p:cNvSpPr txBox="1"/>
              <p:nvPr/>
            </p:nvSpPr>
            <p:spPr>
              <a:xfrm>
                <a:off x="6344143" y="3065652"/>
                <a:ext cx="5267200" cy="6013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el-GR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  <m:sup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H" sz="1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DCE004A-CE85-6EFA-2794-9B32F7630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143" y="3065652"/>
                <a:ext cx="5267200" cy="601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DB55A82E-7510-717A-3D89-10CABEF565C8}"/>
              </a:ext>
            </a:extLst>
          </p:cNvPr>
          <p:cNvSpPr/>
          <p:nvPr/>
        </p:nvSpPr>
        <p:spPr>
          <a:xfrm>
            <a:off x="0" y="212036"/>
            <a:ext cx="5131558" cy="81154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>
              <a:latin typeface="Helvetica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ACB23F-F2BA-8D02-3497-A0D90397B06E}"/>
              </a:ext>
            </a:extLst>
          </p:cNvPr>
          <p:cNvSpPr txBox="1"/>
          <p:nvPr/>
        </p:nvSpPr>
        <p:spPr>
          <a:xfrm>
            <a:off x="214939" y="264651"/>
            <a:ext cx="5616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boson mass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9FA24-1A4F-9990-BC31-4BF92E31B9C5}"/>
              </a:ext>
            </a:extLst>
          </p:cNvPr>
          <p:cNvSpPr txBox="1"/>
          <p:nvPr/>
        </p:nvSpPr>
        <p:spPr>
          <a:xfrm>
            <a:off x="9184613" y="1430955"/>
            <a:ext cx="24929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M. Veltman, Acta Phys. Pol. B 12, 437 (1981)</a:t>
            </a:r>
          </a:p>
        </p:txBody>
      </p:sp>
    </p:spTree>
    <p:extLst>
      <p:ext uri="{BB962C8B-B14F-4D97-AF65-F5344CB8AC3E}">
        <p14:creationId xmlns:p14="http://schemas.microsoft.com/office/powerpoint/2010/main" val="368755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BDE67-81B4-690E-3168-050C4D72A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C46661-B324-DB71-C644-8478E72E5C28}"/>
              </a:ext>
            </a:extLst>
          </p:cNvPr>
          <p:cNvSpPr/>
          <p:nvPr/>
        </p:nvSpPr>
        <p:spPr>
          <a:xfrm>
            <a:off x="0" y="-13649"/>
            <a:ext cx="12192000" cy="691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F36819-0C00-7C6F-4559-528D62BF3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DAE129-286E-0D78-A4C9-3C5D511BE3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9" t="372"/>
          <a:stretch>
            <a:fillRect/>
          </a:stretch>
        </p:blipFill>
        <p:spPr>
          <a:xfrm>
            <a:off x="1034716" y="27295"/>
            <a:ext cx="9506152" cy="6828911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E6C71E0-65BC-4FB0-006D-7D8B5A71DD99}"/>
              </a:ext>
            </a:extLst>
          </p:cNvPr>
          <p:cNvSpPr/>
          <p:nvPr/>
        </p:nvSpPr>
        <p:spPr>
          <a:xfrm>
            <a:off x="6344143" y="1683654"/>
            <a:ext cx="5267200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650562-8380-AEC3-B67E-253D5942DF45}"/>
                  </a:ext>
                </a:extLst>
              </p:cNvPr>
              <p:cNvSpPr txBox="1"/>
              <p:nvPr/>
            </p:nvSpPr>
            <p:spPr>
              <a:xfrm>
                <a:off x="6423062" y="1754703"/>
                <a:ext cx="5152522" cy="7738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400" dirty="0">
                    <a:latin typeface="Helvetica" pitchFamily="2" charset="0"/>
                  </a:rPr>
                  <a:t>The scalar mass term (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dirty="0">
                    <a:latin typeface="Helvetica" pitchFamily="2" charset="0"/>
                  </a:rPr>
                  <a:t>) in Higgs potential is not protected by any symmetry, so, in case of high-scale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GB" sz="1400" dirty="0">
                    <a:latin typeface="Helvetica" pitchFamily="2" charset="0"/>
                  </a:rPr>
                  <a:t>) new physics, </a:t>
                </a:r>
                <a:r>
                  <a:rPr lang="en-GB" sz="1400" dirty="0" err="1">
                    <a:latin typeface="Helvetica" pitchFamily="2" charset="0"/>
                  </a:rPr>
                  <a:t>eg</a:t>
                </a:r>
                <a:r>
                  <a:rPr lang="en-GB" sz="1400" dirty="0">
                    <a:latin typeface="Helvetica" pitchFamily="2" charset="0"/>
                  </a:rPr>
                  <a:t>, a particle of mass 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1400" dirty="0">
                    <a:latin typeface="Helvetica" pitchFamily="2" charset="0"/>
                  </a:rPr>
                  <a:t> coupling to the Higgs with strength 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GB" sz="1400" dirty="0">
                    <a:latin typeface="Helvetica" pitchFamily="2" charset="0"/>
                  </a:rPr>
                  <a:t>: 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2799D4-B7E2-8803-D907-FC889FD32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062" y="1754703"/>
                <a:ext cx="5152522" cy="773866"/>
              </a:xfrm>
              <a:prstGeom prst="rect">
                <a:avLst/>
              </a:prstGeom>
              <a:blipFill>
                <a:blip r:embed="rId3"/>
                <a:stretch>
                  <a:fillRect l="-246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D3650-7517-8BBF-2493-2A1EE07AF598}"/>
                  </a:ext>
                </a:extLst>
              </p:cNvPr>
              <p:cNvSpPr txBox="1"/>
              <p:nvPr/>
            </p:nvSpPr>
            <p:spPr>
              <a:xfrm>
                <a:off x="6423061" y="3869532"/>
                <a:ext cx="5055269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This is the </a:t>
                </a:r>
                <a:r>
                  <a:rPr lang="en-CH" sz="1400" b="1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hierarchy problem</a:t>
                </a:r>
                <a:r>
                  <a:rPr lang="en-CH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: low-energy physics depends on high-energy physics. 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Maintaining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</m:oMath>
                </a14:m>
                <a:r>
                  <a:rPr lang="en-CH" sz="140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requires finetuned cancellations unless a symmetry or dynamical mechanism suppresses the heavy-scale threshold corrections</a:t>
                </a:r>
                <a:endParaRPr lang="en-CH" sz="14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  <a:p>
                <a:pPr marL="285750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Proposed mechanisms include supersymmetry,  composite Higgs, neutral naturalness, extra space dimensions; alternatives accept tuning or invoke environmental selection in a landscape (anthropic principle)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4433AD-2BC1-E0F8-30B3-B33182A0B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061" y="3869532"/>
                <a:ext cx="5055269" cy="2185214"/>
              </a:xfrm>
              <a:prstGeom prst="rect">
                <a:avLst/>
              </a:prstGeom>
              <a:blipFill>
                <a:blip r:embed="rId4"/>
                <a:stretch>
                  <a:fillRect l="-251" t="-578" b="-23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A93A703-E3EC-196B-1783-CE52BC6AB9CF}"/>
                  </a:ext>
                </a:extLst>
              </p:cNvPr>
              <p:cNvSpPr txBox="1"/>
              <p:nvPr/>
            </p:nvSpPr>
            <p:spPr>
              <a:xfrm>
                <a:off x="6344143" y="2678319"/>
                <a:ext cx="5267200" cy="366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bare</m:t>
                          </m:r>
                        </m:sub>
                        <m: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H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D0CE5D-FB90-6486-3975-7E354F199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143" y="2678319"/>
                <a:ext cx="5267200" cy="3668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D57F9F-4ADB-4566-C50F-BD19F1558416}"/>
                  </a:ext>
                </a:extLst>
              </p:cNvPr>
              <p:cNvSpPr txBox="1"/>
              <p:nvPr/>
            </p:nvSpPr>
            <p:spPr>
              <a:xfrm>
                <a:off x="6344143" y="3065652"/>
                <a:ext cx="5267200" cy="6013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el-GR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  <m:sup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H" sz="1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DCE004A-CE85-6EFA-2794-9B32F7630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143" y="3065652"/>
                <a:ext cx="5267200" cy="601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74D8893A-A3EF-75EB-67D5-EB1637741178}"/>
              </a:ext>
            </a:extLst>
          </p:cNvPr>
          <p:cNvSpPr/>
          <p:nvPr/>
        </p:nvSpPr>
        <p:spPr>
          <a:xfrm>
            <a:off x="0" y="212036"/>
            <a:ext cx="5131558" cy="81154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>
              <a:latin typeface="Helvetica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6583A0-F326-5C93-9EEE-73C1725C2477}"/>
              </a:ext>
            </a:extLst>
          </p:cNvPr>
          <p:cNvSpPr txBox="1"/>
          <p:nvPr/>
        </p:nvSpPr>
        <p:spPr>
          <a:xfrm>
            <a:off x="214939" y="264651"/>
            <a:ext cx="5616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boson mass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71FD0-5002-7AF8-1A97-D59625D69A56}"/>
              </a:ext>
            </a:extLst>
          </p:cNvPr>
          <p:cNvSpPr txBox="1"/>
          <p:nvPr/>
        </p:nvSpPr>
        <p:spPr>
          <a:xfrm>
            <a:off x="9184613" y="1430955"/>
            <a:ext cx="24929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M. Veltman, Acta Phys. Pol. B 12, 437 (1981)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5649C34-EB4E-DFE5-3C2B-96C6E001EAB3}"/>
              </a:ext>
            </a:extLst>
          </p:cNvPr>
          <p:cNvSpPr/>
          <p:nvPr/>
        </p:nvSpPr>
        <p:spPr>
          <a:xfrm>
            <a:off x="431516" y="3602408"/>
            <a:ext cx="5737969" cy="2861892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CH" sz="1600">
              <a:latin typeface="Helvetica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488C9F-0620-99F0-AAE5-F30C2E38057D}"/>
              </a:ext>
            </a:extLst>
          </p:cNvPr>
          <p:cNvSpPr txBox="1"/>
          <p:nvPr/>
        </p:nvSpPr>
        <p:spPr>
          <a:xfrm>
            <a:off x="539012" y="3792016"/>
            <a:ext cx="317695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05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Light" panose="020B0403020202020204" pitchFamily="34" charset="0"/>
                <a:hlinkClick r:id="rId7"/>
              </a:rPr>
              <a:t>Riccardo Rattazzi at EPS-HEP, 2025</a:t>
            </a:r>
            <a:endParaRPr lang="en-CH" sz="1400" dirty="0">
              <a:latin typeface="Helvetica Light" panose="020B0403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E00262-CBC5-4F0F-5631-FDB65A14F38B}"/>
                  </a:ext>
                </a:extLst>
              </p:cNvPr>
              <p:cNvSpPr txBox="1"/>
              <p:nvPr/>
            </p:nvSpPr>
            <p:spPr>
              <a:xfrm>
                <a:off x="544495" y="4138041"/>
                <a:ext cx="5624990" cy="1523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defTabSz="457200" fontAlgn="base">
                  <a:spcBef>
                    <a:spcPts val="1200"/>
                  </a:spcBef>
                  <a:spcAft>
                    <a:spcPct val="0"/>
                  </a:spcAft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  <a:sym typeface="Wingdings" pitchFamily="2" charset="2"/>
                  </a:rPr>
                  <a:t>Physics relies on separation of scales, but not possible with scalars</a:t>
                </a:r>
              </a:p>
              <a:p>
                <a:pPr lvl="0" defTabSz="457200" fontAlgn="base">
                  <a:spcBef>
                    <a:spcPts val="600"/>
                  </a:spcBef>
                  <a:spcAft>
                    <a:spcPct val="0"/>
                  </a:spcAft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  <a:sym typeface="Wingdings" pitchFamily="2" charset="2"/>
                  </a:rPr>
                  <a:t>“Hierarchy Paradox”: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sSup>
                      <m:sSupPr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ℒ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𝑑</m:t>
                        </m:r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≤4</m:t>
                        </m:r>
                      </m:sup>
                    </m:sSup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f>
                          <m:f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ℒ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𝑑</m:t>
                        </m:r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=5</m:t>
                        </m:r>
                      </m:sup>
                    </m:sSup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1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en-US" sz="1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</m:ctrlPr>
                              </m:sSubSupPr>
                              <m:e>
                                <m:r>
                                  <a:rPr lang="en-US" sz="1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sz="1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r>
                          <a:rPr lang="en-GB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ℒ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𝑑</m:t>
                        </m:r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=6</m:t>
                        </m:r>
                      </m:sup>
                    </m:sSup>
                  </m:oMath>
                </a14:m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  <a:sym typeface="Wingdings" pitchFamily="2" charset="2"/>
                  </a:rPr>
                  <a:t>+…</a:t>
                </a:r>
              </a:p>
              <a:p>
                <a:pPr marL="177800" lvl="0" indent="-177800" defTabSz="457200" fontAlgn="base">
                  <a:spcBef>
                    <a:spcPts val="6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b>
                    </m:sSub>
                    <m:r>
                      <a:rPr lang="en-US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≫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weak</m:t>
                        </m:r>
                      </m:sub>
                    </m:sSub>
                  </m:oMath>
                </a14:m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sym typeface="Wingdings" pitchFamily="2" charset="2"/>
                  </a:rPr>
                  <a:t>: accidental</a:t>
                </a:r>
                <a:r>
                  <a:rPr kumimoji="0" lang="en-GB" sz="1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sym typeface="Wingdings" pitchFamily="2" charset="2"/>
                  </a:rPr>
                  <a:t> symmetries (B, L, GIM) respected,               but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  <m:sup>
                        <m:r>
                          <a:rPr kumimoji="0" lang="en-US" sz="1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</m:oMath>
                </a14:m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sym typeface="Wingdings" pitchFamily="2" charset="2"/>
                  </a:rPr>
                  <a:t> unnatural</a:t>
                </a:r>
              </a:p>
              <a:p>
                <a:pPr marL="177800" indent="-177800" defTabSz="457200" fontAlgn="base">
                  <a:spcBef>
                    <a:spcPts val="6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b>
                    </m:sSub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≈</m:t>
                    </m:r>
                    <m:sSub>
                      <m:sSub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weak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Helvetica" pitchFamily="2" charset="0"/>
                    <a:sym typeface="Wingdings" pitchFamily="2" charset="2"/>
                  </a:rPr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Helvetica" pitchFamily="2" charset="0"/>
                    <a:sym typeface="Wingdings" pitchFamily="2" charset="2"/>
                  </a:rPr>
                  <a:t> natural, but B, L, GIM difficult to maintain</a:t>
                </a: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E00262-CBC5-4F0F-5631-FDB65A14F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95" y="4138041"/>
                <a:ext cx="5624990" cy="1523622"/>
              </a:xfrm>
              <a:prstGeom prst="rect">
                <a:avLst/>
              </a:prstGeom>
              <a:blipFill>
                <a:blip r:embed="rId8"/>
                <a:stretch>
                  <a:fillRect l="-225" t="-826" r="-1802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C5CB4C1D-F55E-1569-A446-9D7CFBDC0EC0}"/>
              </a:ext>
            </a:extLst>
          </p:cNvPr>
          <p:cNvSpPr txBox="1"/>
          <p:nvPr/>
        </p:nvSpPr>
        <p:spPr>
          <a:xfrm>
            <a:off x="544495" y="5729877"/>
            <a:ext cx="52888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  <a:sym typeface="Wingdings" pitchFamily="2" charset="2"/>
              </a:rPr>
              <a:t>Clash between simplicity and naturalness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2732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7E422-3B03-E31B-541F-4B23666D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EBDD82-253E-F6E8-07CB-CFAC93F59CE3}"/>
              </a:ext>
            </a:extLst>
          </p:cNvPr>
          <p:cNvSpPr/>
          <p:nvPr/>
        </p:nvSpPr>
        <p:spPr>
          <a:xfrm>
            <a:off x="0" y="-13649"/>
            <a:ext cx="12192000" cy="691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F3622D-7F03-12BE-8CDC-6828CD8CB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EDC28D-47D5-42D9-5BE5-8DA1CFD95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9" t="372"/>
          <a:stretch>
            <a:fillRect/>
          </a:stretch>
        </p:blipFill>
        <p:spPr>
          <a:xfrm>
            <a:off x="1034716" y="27295"/>
            <a:ext cx="9506152" cy="682891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0DB12D-97F1-5D52-A4FA-8AB513237BD7}"/>
              </a:ext>
            </a:extLst>
          </p:cNvPr>
          <p:cNvSpPr/>
          <p:nvPr/>
        </p:nvSpPr>
        <p:spPr>
          <a:xfrm>
            <a:off x="-1" y="212036"/>
            <a:ext cx="6943241" cy="81154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>
              <a:latin typeface="Helvetica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25CCA9-11B4-C8C1-D775-B645F6ED4FE7}"/>
              </a:ext>
            </a:extLst>
          </p:cNvPr>
          <p:cNvSpPr txBox="1"/>
          <p:nvPr/>
        </p:nvSpPr>
        <p:spPr>
          <a:xfrm>
            <a:off x="214939" y="264651"/>
            <a:ext cx="654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boson cross section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EC91503-E233-73F7-336B-99487453BBE9}"/>
              </a:ext>
            </a:extLst>
          </p:cNvPr>
          <p:cNvSpPr/>
          <p:nvPr/>
        </p:nvSpPr>
        <p:spPr>
          <a:xfrm>
            <a:off x="6344143" y="1683654"/>
            <a:ext cx="5267200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722E3A-54B0-2FAD-1608-C9518C148F3F}"/>
              </a:ext>
            </a:extLst>
          </p:cNvPr>
          <p:cNvSpPr txBox="1"/>
          <p:nvPr/>
        </p:nvSpPr>
        <p:spPr>
          <a:xfrm>
            <a:off x="6418561" y="1754703"/>
            <a:ext cx="5033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Gluon fusion production of Higgs boson, heavy quarks do not decouple if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u</a:t>
            </a:r>
            <a:r>
              <a:rPr lang="en-GB" sz="1400" i="1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4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</a:t>
            </a: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</a:t>
            </a:r>
            <a:r>
              <a:rPr lang="en-GB" sz="1400" i="1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4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obtain their masses from Higgs VEV</a:t>
            </a:r>
            <a:endParaRPr lang="en-CH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27078C-7AF0-0E86-40E2-EE7CAB5A44D1}"/>
              </a:ext>
            </a:extLst>
          </p:cNvPr>
          <p:cNvSpPr/>
          <p:nvPr/>
        </p:nvSpPr>
        <p:spPr>
          <a:xfrm>
            <a:off x="431928" y="3597223"/>
            <a:ext cx="5736973" cy="5882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69383" bIns="169383">
            <a:spAutoFit/>
          </a:bodyPr>
          <a:lstStyle/>
          <a:p>
            <a:pPr marL="219595" defTabSz="430225" fontAlgn="base">
              <a:spcBef>
                <a:spcPts val="1694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</a:rPr>
              <a:t>Powerful constraint on SM-like (chiral) 4</a:t>
            </a:r>
            <a:r>
              <a:rPr lang="en-GB" sz="1600" baseline="300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</a:rPr>
              <a:t>th</a:t>
            </a: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</a:rPr>
              <a:t> generation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009A44-F1D1-5A0F-E66A-93F9FF31B666}"/>
                  </a:ext>
                </a:extLst>
              </p:cNvPr>
              <p:cNvSpPr txBox="1"/>
              <p:nvPr/>
            </p:nvSpPr>
            <p:spPr>
              <a:xfrm>
                <a:off x="6655786" y="3818070"/>
                <a:ext cx="2903487" cy="723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5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sz="15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5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𝑔𝑔</m:t>
                          </m:r>
                          <m:r>
                            <a:rPr lang="en-GB" sz="15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GB" sz="15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a:rPr lang="en-GB" sz="15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5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5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5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sz="15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sz="15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n-US" sz="15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GB" sz="15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5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GB" sz="15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sz="15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GB" sz="15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5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GB" sz="15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1/2</m:t>
                                      </m:r>
                                    </m:sub>
                                  </m:sSub>
                                </m:e>
                              </m:nary>
                              <m:d>
                                <m:dPr>
                                  <m:ctrlPr>
                                    <a:rPr lang="en-GB" sz="15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5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5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GB" sz="15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sz="15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5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009A44-F1D1-5A0F-E66A-93F9FF31B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786" y="3818070"/>
                <a:ext cx="2903487" cy="723403"/>
              </a:xfrm>
              <a:prstGeom prst="rect">
                <a:avLst/>
              </a:prstGeom>
              <a:blipFill>
                <a:blip r:embed="rId3"/>
                <a:stretch>
                  <a:fillRect t="-103448" b="-1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1B66AD3-FFB5-1AB4-5D25-F5B0B6C25841}"/>
              </a:ext>
            </a:extLst>
          </p:cNvPr>
          <p:cNvSpPr txBox="1"/>
          <p:nvPr/>
        </p:nvSpPr>
        <p:spPr>
          <a:xfrm>
            <a:off x="9298071" y="4041271"/>
            <a:ext cx="774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 where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5C2D9D6-9B43-35AB-F25D-6BE8A30D3D90}"/>
                  </a:ext>
                </a:extLst>
              </p:cNvPr>
              <p:cNvSpPr txBox="1"/>
              <p:nvPr/>
            </p:nvSpPr>
            <p:spPr>
              <a:xfrm>
                <a:off x="9962649" y="3857757"/>
                <a:ext cx="1514251" cy="616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GB" sz="15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5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sSubSup>
                            <m:sSubSupPr>
                              <m:ctrlPr>
                                <a:rPr lang="en-GB" sz="1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GB" sz="1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5C2D9D6-9B43-35AB-F25D-6BE8A30D3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2649" y="3857757"/>
                <a:ext cx="1514251" cy="616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FFF1FC6-64AE-C279-8011-A1340CD50C6B}"/>
                  </a:ext>
                </a:extLst>
              </p:cNvPr>
              <p:cNvSpPr txBox="1"/>
              <p:nvPr/>
            </p:nvSpPr>
            <p:spPr>
              <a:xfrm>
                <a:off x="8446727" y="4587460"/>
                <a:ext cx="1496075" cy="357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sz="15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1/2</m:t>
                          </m:r>
                        </m:sub>
                      </m:sSub>
                      <m:d>
                        <m:dPr>
                          <m:ctrlPr>
                            <a:rPr lang="en-GB" sz="15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5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GB" sz="15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  <m:r>
                        <a:rPr lang="en-GB" sz="15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⟶1</m:t>
                      </m:r>
                    </m:oMath>
                  </m:oMathPara>
                </a14:m>
                <a:endParaRPr lang="en-GB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FFF1FC6-64AE-C279-8011-A1340CD50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727" y="4587460"/>
                <a:ext cx="1496075" cy="357470"/>
              </a:xfrm>
              <a:prstGeom prst="rect">
                <a:avLst/>
              </a:prstGeom>
              <a:blipFill>
                <a:blip r:embed="rId5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8787C93A-536C-B0C5-3B45-A4CFF290BDBC}"/>
              </a:ext>
            </a:extLst>
          </p:cNvPr>
          <p:cNvSpPr txBox="1"/>
          <p:nvPr/>
        </p:nvSpPr>
        <p:spPr>
          <a:xfrm>
            <a:off x="6418561" y="4630132"/>
            <a:ext cx="2292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Heavy quarks dominate: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722258A-28C0-C9A2-856F-61456647BAF4}"/>
                  </a:ext>
                </a:extLst>
              </p:cNvPr>
              <p:cNvSpPr txBox="1"/>
              <p:nvPr/>
            </p:nvSpPr>
            <p:spPr>
              <a:xfrm>
                <a:off x="9965723" y="4595757"/>
                <a:ext cx="1357005" cy="3409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GB" sz="15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GB" sz="15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722258A-28C0-C9A2-856F-61456647B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5723" y="4595757"/>
                <a:ext cx="1357005" cy="340927"/>
              </a:xfrm>
              <a:prstGeom prst="rect">
                <a:avLst/>
              </a:prstGeom>
              <a:blipFill>
                <a:blip r:embed="rId6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D63149E1-D5E9-0A03-790E-A7B9F06258CD}"/>
              </a:ext>
            </a:extLst>
          </p:cNvPr>
          <p:cNvSpPr txBox="1"/>
          <p:nvPr/>
        </p:nvSpPr>
        <p:spPr>
          <a:xfrm>
            <a:off x="9667162" y="4625288"/>
            <a:ext cx="7829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for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15DAF70-3DB9-5FA7-9229-C7850A777779}"/>
                  </a:ext>
                </a:extLst>
              </p:cNvPr>
              <p:cNvSpPr txBox="1"/>
              <p:nvPr/>
            </p:nvSpPr>
            <p:spPr>
              <a:xfrm>
                <a:off x="6702195" y="4998229"/>
                <a:ext cx="4336614" cy="7473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15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𝑔𝑔</m:t>
                              </m:r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15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𝑔𝑔</m:t>
                              </m:r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</m:den>
                      </m:f>
                      <m:r>
                        <a:rPr lang="en-GB" sz="1500" i="0">
                          <a:latin typeface="Cambria Math" panose="02040503050406030204" pitchFamily="18" charset="0"/>
                        </a:rPr>
                        <m:t>≃</m:t>
                      </m:r>
                      <m:f>
                        <m:f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b>
                                      <m:d>
                                        <m:dPr>
                                          <m:ctrlPr>
                                            <a:rPr lang="en-GB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15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b>
                                  </m:sSub>
                                  <m:r>
                                    <a:rPr lang="en-GB" sz="15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b>
                                      <m:d>
                                        <m:dPr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500" i="1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500" i="1">
                                                  <a:latin typeface="Cambria Math" panose="02040503050406030204" pitchFamily="18" charset="0"/>
                                                </a:rPr>
                                                <m:t>4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b>
                                  </m:sSub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b>
                                      <m:d>
                                        <m:dPr>
                                          <m:ctrlP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5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5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500" i="1">
                                                  <a:latin typeface="Cambria Math" panose="02040503050406030204" pitchFamily="18" charset="0"/>
                                                </a:rPr>
                                                <m:t>4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b>
                                      <m:d>
                                        <m:dPr>
                                          <m:ctrlPr>
                                            <a:rPr lang="en-GB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15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5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1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500" i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15DAF70-3DB9-5FA7-9229-C7850A7777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195" y="4998229"/>
                <a:ext cx="4336614" cy="7473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F4699758-9D19-B79D-9B98-2CCEC713FD3C}"/>
              </a:ext>
            </a:extLst>
          </p:cNvPr>
          <p:cNvSpPr txBox="1"/>
          <p:nvPr/>
        </p:nvSpPr>
        <p:spPr>
          <a:xfrm>
            <a:off x="6418561" y="5820647"/>
            <a:ext cx="4872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SM-like Higgs cross section measurement excludes a chiral fourth 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955492-985C-2904-09C5-FBBEA518DA81}"/>
                  </a:ext>
                </a:extLst>
              </p:cNvPr>
              <p:cNvSpPr txBox="1"/>
              <p:nvPr/>
            </p:nvSpPr>
            <p:spPr>
              <a:xfrm>
                <a:off x="8719731" y="2721805"/>
                <a:ext cx="2731895" cy="55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sub>
                          </m:sSub>
                        </m:num>
                        <m:den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  <m:r>
                        <a:rPr lang="en-GB" sz="1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GB" sz="1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loop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sub>
                          </m:sSub>
                        </m:den>
                      </m:f>
                      <m:r>
                        <a:rPr lang="en-GB" sz="1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GB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955492-985C-2904-09C5-FBBEA518D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9731" y="2721805"/>
                <a:ext cx="2731895" cy="5557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DEDD3EC0-A57C-4008-96D9-98DAF18B79B6}"/>
              </a:ext>
            </a:extLst>
          </p:cNvPr>
          <p:cNvGrpSpPr/>
          <p:nvPr/>
        </p:nvGrpSpPr>
        <p:grpSpPr>
          <a:xfrm>
            <a:off x="6599530" y="2205358"/>
            <a:ext cx="2028812" cy="1690087"/>
            <a:chOff x="6599530" y="2091054"/>
            <a:chExt cx="2028812" cy="169008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E219237-2CEC-FA5B-958F-6E6548C92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9062" r="11734"/>
            <a:stretch>
              <a:fillRect/>
            </a:stretch>
          </p:blipFill>
          <p:spPr>
            <a:xfrm>
              <a:off x="6829682" y="2127258"/>
              <a:ext cx="1435694" cy="15494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2BAF03-3DB1-F27F-4774-35CE0147ABBB}"/>
                </a:ext>
              </a:extLst>
            </p:cNvPr>
            <p:cNvSpPr txBox="1"/>
            <p:nvPr/>
          </p:nvSpPr>
          <p:spPr>
            <a:xfrm>
              <a:off x="6603961" y="2091054"/>
              <a:ext cx="39254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14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g</a:t>
              </a:r>
              <a:endParaRPr lang="en-GB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EDB575-D83B-44E5-8A94-0F584AB72BF7}"/>
                </a:ext>
              </a:extLst>
            </p:cNvPr>
            <p:cNvSpPr txBox="1"/>
            <p:nvPr/>
          </p:nvSpPr>
          <p:spPr>
            <a:xfrm>
              <a:off x="6599530" y="3473364"/>
              <a:ext cx="39254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14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g</a:t>
              </a:r>
              <a:endParaRPr lang="en-GB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7FFD83-84BC-DED5-88BC-934AA887CDDB}"/>
                </a:ext>
              </a:extLst>
            </p:cNvPr>
            <p:cNvSpPr txBox="1"/>
            <p:nvPr/>
          </p:nvSpPr>
          <p:spPr>
            <a:xfrm>
              <a:off x="8235802" y="2748069"/>
              <a:ext cx="39254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14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  <a:endParaRPr lang="en-GB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BF11DB-4A66-28F2-4AC0-85D55015792E}"/>
                </a:ext>
              </a:extLst>
            </p:cNvPr>
            <p:cNvSpPr txBox="1"/>
            <p:nvPr/>
          </p:nvSpPr>
          <p:spPr>
            <a:xfrm>
              <a:off x="7470116" y="2383611"/>
              <a:ext cx="7819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rgbClr val="E12B0D"/>
                  </a:solidFill>
                  <a:latin typeface=""/>
                </a:rPr>
                <a:t>u</a:t>
              </a:r>
              <a:r>
                <a:rPr lang="en-GB" sz="1400" baseline="-25000" dirty="0">
                  <a:solidFill>
                    <a:srgbClr val="E12B0D"/>
                  </a:solidFill>
                  <a:latin typeface=""/>
                </a:rPr>
                <a:t>4</a:t>
              </a:r>
              <a:r>
                <a:rPr lang="en-GB" sz="1400" dirty="0">
                  <a:solidFill>
                    <a:srgbClr val="E12B0D"/>
                  </a:solidFill>
                  <a:latin typeface=""/>
                </a:rPr>
                <a:t>, </a:t>
              </a:r>
              <a:r>
                <a:rPr lang="en-GB" sz="1400" i="1" dirty="0">
                  <a:solidFill>
                    <a:srgbClr val="E12B0D"/>
                  </a:solidFill>
                  <a:latin typeface=""/>
                </a:rPr>
                <a:t>d</a:t>
              </a:r>
              <a:r>
                <a:rPr lang="en-GB" sz="1400" baseline="-25000" dirty="0">
                  <a:solidFill>
                    <a:srgbClr val="E12B0D"/>
                  </a:solidFill>
                  <a:latin typeface=""/>
                </a:rPr>
                <a:t>4</a:t>
              </a:r>
              <a:r>
                <a:rPr lang="en-GB" sz="1400" dirty="0">
                  <a:solidFill>
                    <a:srgbClr val="E12B0D"/>
                  </a:solidFill>
                  <a:latin typeface=""/>
                </a:rPr>
                <a:t>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216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30F2-563B-FE82-8703-53610FF4D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E49A897-29C4-566A-C1F9-02FB5986CE9B}"/>
              </a:ext>
            </a:extLst>
          </p:cNvPr>
          <p:cNvSpPr/>
          <p:nvPr/>
        </p:nvSpPr>
        <p:spPr>
          <a:xfrm>
            <a:off x="0" y="-13649"/>
            <a:ext cx="12192000" cy="691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8AD50B-D61F-4D21-4D57-91C6DFB7E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5991C3-38E5-326D-CF7F-8BEFF8368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9" t="372"/>
          <a:stretch>
            <a:fillRect/>
          </a:stretch>
        </p:blipFill>
        <p:spPr>
          <a:xfrm>
            <a:off x="1034716" y="27295"/>
            <a:ext cx="9506152" cy="682891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F74EF16-3146-1516-F99D-8ADE66501F66}"/>
              </a:ext>
            </a:extLst>
          </p:cNvPr>
          <p:cNvSpPr/>
          <p:nvPr/>
        </p:nvSpPr>
        <p:spPr>
          <a:xfrm>
            <a:off x="431928" y="3597223"/>
            <a:ext cx="5734345" cy="20374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69383" bIns="169383">
            <a:spAutoFit/>
          </a:bodyPr>
          <a:lstStyle/>
          <a:p>
            <a:pPr marL="219595" marR="0" lvl="0" indent="0" algn="l" defTabSz="430225" rtl="0" eaLnBrk="1" fontAlgn="base" latinLnBrk="0" hangingPunct="1">
              <a:lnSpc>
                <a:spcPct val="100000"/>
              </a:lnSpc>
              <a:spcBef>
                <a:spcPts val="1694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The Higgs boson couplings to the SM particles are experimentally determined by measuring cross-sections of all accessible Higgs boson production and decay modes, and by performing a combined fit to all measurements</a:t>
            </a:r>
          </a:p>
          <a:p>
            <a:pPr marL="219595" marR="0" lvl="0" indent="0" algn="l" defTabSz="430225" rtl="0" eaLnBrk="1" fontAlgn="base" latinLnBrk="0" hangingPunct="1">
              <a:lnSpc>
                <a:spcPct val="100000"/>
              </a:lnSpc>
              <a:spcBef>
                <a:spcPts val="1694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Careful detector and reconstruction calibration, and Machine Learning have led to substantial improvements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4D62A87-3EEE-A367-150E-D1A8D50574AF}"/>
              </a:ext>
            </a:extLst>
          </p:cNvPr>
          <p:cNvSpPr/>
          <p:nvPr/>
        </p:nvSpPr>
        <p:spPr>
          <a:xfrm>
            <a:off x="6344143" y="1683654"/>
            <a:ext cx="5267200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BAFBBA-DD8B-5168-D1BE-45D3B322B626}"/>
              </a:ext>
            </a:extLst>
          </p:cNvPr>
          <p:cNvSpPr txBox="1"/>
          <p:nvPr/>
        </p:nvSpPr>
        <p:spPr>
          <a:xfrm>
            <a:off x="6423062" y="1754703"/>
            <a:ext cx="51525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Huge experimental programme, some channels suffer from large backgrounds, big improvements from smart analysis techniques and machine learning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A56597-CDAD-5D4D-D169-B38A2EE47AE4}"/>
              </a:ext>
            </a:extLst>
          </p:cNvPr>
          <p:cNvSpPr/>
          <p:nvPr/>
        </p:nvSpPr>
        <p:spPr>
          <a:xfrm>
            <a:off x="0" y="212036"/>
            <a:ext cx="10783614" cy="81154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3DF758-C06D-491E-2DD3-B7CEE9F74945}"/>
              </a:ext>
            </a:extLst>
          </p:cNvPr>
          <p:cNvSpPr txBox="1"/>
          <p:nvPr/>
        </p:nvSpPr>
        <p:spPr>
          <a:xfrm>
            <a:off x="214937" y="264651"/>
            <a:ext cx="11396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Testing the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Brout</a:t>
            </a:r>
            <a:r>
              <a:rPr lang="en-US" sz="3600" b="1" dirty="0">
                <a:solidFill>
                  <a:srgbClr val="FFFFF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-Englert-Higgs mechanism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graphicFrame>
        <p:nvGraphicFramePr>
          <p:cNvPr id="8" name="Table">
            <a:extLst>
              <a:ext uri="{FF2B5EF4-FFF2-40B4-BE49-F238E27FC236}">
                <a16:creationId xmlns:a16="http://schemas.microsoft.com/office/drawing/2014/main" id="{D0E5D15D-E4CF-A5D2-F15D-B371A4276F31}"/>
              </a:ext>
            </a:extLst>
          </p:cNvPr>
          <p:cNvGraphicFramePr/>
          <p:nvPr/>
        </p:nvGraphicFramePr>
        <p:xfrm>
          <a:off x="6538304" y="2675370"/>
          <a:ext cx="4882804" cy="3170028"/>
        </p:xfrm>
        <a:graphic>
          <a:graphicData uri="http://schemas.openxmlformats.org/drawingml/2006/table">
            <a:tbl>
              <a:tblPr/>
              <a:tblGrid>
                <a:gridCol w="954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029">
                  <a:extLst>
                    <a:ext uri="{9D8B030D-6E8A-4147-A177-3AD203B41FA5}">
                      <a16:colId xmlns:a16="http://schemas.microsoft.com/office/drawing/2014/main" val="3519678042"/>
                    </a:ext>
                  </a:extLst>
                </a:gridCol>
                <a:gridCol w="401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9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00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8754"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Channel
categories</a:t>
                      </a: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BR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err="1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ggF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VBF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 VH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 ttH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258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Cross Section</a:t>
                      </a:r>
                      <a:r>
                        <a:rPr lang="en-US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       </a:t>
                      </a: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(</a:t>
                      </a: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13 TeV</a:t>
                      </a:r>
                      <a:r>
                        <a:rPr lang="en-US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)   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48.6 pb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3.8 pb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3 </a:t>
                      </a: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pb 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0.5 pb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γγ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0.2 %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0.2 %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ZZ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2.6%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3%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WW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21%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22%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err="1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ττ</a:t>
                      </a: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          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6.3 %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6.3 %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bb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58%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55%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sz="1400" err="1">
                          <a:latin typeface="Helvetica" pitchFamily="2" charset="0"/>
                        </a:rPr>
                        <a:t>Zγ</a:t>
                      </a:r>
                      <a:r>
                        <a:rPr sz="1400">
                          <a:latin typeface="Helvetica" pitchFamily="2" charset="0"/>
                        </a:rPr>
                        <a:t> </a:t>
                      </a:r>
                      <a:r>
                        <a:rPr lang="en-US" sz="1400">
                          <a:latin typeface="Helvetica" pitchFamily="2" charset="0"/>
                        </a:rPr>
                        <a:t>(&amp; </a:t>
                      </a:r>
                      <a:r>
                        <a:rPr sz="1400" err="1">
                          <a:latin typeface="Helvetica" pitchFamily="2" charset="0"/>
                        </a:rPr>
                        <a:t>γγ</a:t>
                      </a:r>
                      <a:r>
                        <a:rPr sz="1400" baseline="31000">
                          <a:latin typeface="Helvetica" pitchFamily="2" charset="0"/>
                        </a:rPr>
                        <a:t>∗</a:t>
                      </a:r>
                      <a:r>
                        <a:rPr lang="en-US" sz="1400" baseline="0">
                          <a:latin typeface="Helvetica" pitchFamily="2" charset="0"/>
                        </a:rPr>
                        <a:t>)</a:t>
                      </a:r>
                      <a:endParaRPr sz="1400" baseline="0">
                        <a:latin typeface="Helvetica" pitchFamily="2" charset="0"/>
                      </a:endParaRPr>
                    </a:p>
                  </a:txBody>
                  <a:tcPr marL="45726" marR="45726" marT="45726" marB="45726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0.2 %</a:t>
                      </a:r>
                      <a:endParaRPr sz="1400" baseline="0">
                        <a:latin typeface="Helvetica" pitchFamily="2" charset="0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0.2 %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err="1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μμ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0.02 %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0.02 %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BFB9DAB-3B9C-6864-24A1-D6E5C2ED2B6C}"/>
              </a:ext>
            </a:extLst>
          </p:cNvPr>
          <p:cNvSpPr txBox="1"/>
          <p:nvPr/>
        </p:nvSpPr>
        <p:spPr>
          <a:xfrm>
            <a:off x="6488077" y="5904570"/>
            <a:ext cx="30700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In grey: evidence for decays, but not observed yet</a:t>
            </a:r>
          </a:p>
        </p:txBody>
      </p:sp>
    </p:spTree>
    <p:extLst>
      <p:ext uri="{BB962C8B-B14F-4D97-AF65-F5344CB8AC3E}">
        <p14:creationId xmlns:p14="http://schemas.microsoft.com/office/powerpoint/2010/main" val="115726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0D1E7-CD63-CF65-5E5A-E9BE115FD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D7012B-4227-3825-05E6-732BE4C49DBC}"/>
              </a:ext>
            </a:extLst>
          </p:cNvPr>
          <p:cNvSpPr/>
          <p:nvPr/>
        </p:nvSpPr>
        <p:spPr>
          <a:xfrm>
            <a:off x="0" y="-13649"/>
            <a:ext cx="12192000" cy="691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CFF19F-237C-3ABE-6F43-6F1142F29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33E8FA-D134-EC9C-60DE-5DD1E7B319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9" t="372"/>
          <a:stretch>
            <a:fillRect/>
          </a:stretch>
        </p:blipFill>
        <p:spPr>
          <a:xfrm>
            <a:off x="1034716" y="27295"/>
            <a:ext cx="9506152" cy="682891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32F2DFD-9AE7-1798-CE62-75765CC15284}"/>
              </a:ext>
            </a:extLst>
          </p:cNvPr>
          <p:cNvSpPr/>
          <p:nvPr/>
        </p:nvSpPr>
        <p:spPr>
          <a:xfrm>
            <a:off x="431928" y="3597223"/>
            <a:ext cx="5734345" cy="20374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69383" bIns="169383">
            <a:spAutoFit/>
          </a:bodyPr>
          <a:lstStyle/>
          <a:p>
            <a:pPr marL="219595" marR="0" lvl="0" indent="0" algn="l" defTabSz="430225" rtl="0" eaLnBrk="1" fontAlgn="base" latinLnBrk="0" hangingPunct="1">
              <a:lnSpc>
                <a:spcPct val="100000"/>
              </a:lnSpc>
              <a:spcBef>
                <a:spcPts val="1694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Predictions at hadron colliders are extremely complex and require several levels of modelling and calculations (higher order hard processes, parton fragmentation, hadronization, parton distribution functions, etc…) </a:t>
            </a:r>
          </a:p>
          <a:p>
            <a:pPr marL="219595" marR="0" lvl="0" indent="0" algn="l" defTabSz="430225" rtl="0" eaLnBrk="1" fontAlgn="base" latinLnBrk="0" hangingPunct="1">
              <a:lnSpc>
                <a:spcPct val="100000"/>
              </a:lnSpc>
              <a:spcBef>
                <a:spcPts val="1694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The interpretability of our results relies on our ability to compute accurate and precise predictions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9E30A41-ABBA-BAA5-8E08-7EF8B2A6A48E}"/>
              </a:ext>
            </a:extLst>
          </p:cNvPr>
          <p:cNvSpPr/>
          <p:nvPr/>
        </p:nvSpPr>
        <p:spPr>
          <a:xfrm>
            <a:off x="6344143" y="1683654"/>
            <a:ext cx="5267200" cy="4780646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A40516-747B-FD10-7637-B5A299CFFB58}"/>
              </a:ext>
            </a:extLst>
          </p:cNvPr>
          <p:cNvSpPr/>
          <p:nvPr/>
        </p:nvSpPr>
        <p:spPr>
          <a:xfrm>
            <a:off x="0" y="212036"/>
            <a:ext cx="6096000" cy="81154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700447-773F-5281-2103-DBAEDF71012C}"/>
              </a:ext>
            </a:extLst>
          </p:cNvPr>
          <p:cNvSpPr txBox="1"/>
          <p:nvPr/>
        </p:nvSpPr>
        <p:spPr>
          <a:xfrm>
            <a:off x="214938" y="264651"/>
            <a:ext cx="5951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Theory predictions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FDF807-D46D-22BD-B4B2-C8E0058A8989}"/>
              </a:ext>
            </a:extLst>
          </p:cNvPr>
          <p:cNvSpPr txBox="1"/>
          <p:nvPr/>
        </p:nvSpPr>
        <p:spPr>
          <a:xfrm>
            <a:off x="6627030" y="1932541"/>
            <a:ext cx="2724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Calculations of Higgs boson production via gluon fusion versus time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2D3C3B-3314-64F7-A960-42BF48C1C3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75" r="77400" b="50008"/>
          <a:stretch/>
        </p:blipFill>
        <p:spPr>
          <a:xfrm>
            <a:off x="9245078" y="1793588"/>
            <a:ext cx="1756569" cy="1095994"/>
          </a:xfrm>
          <a:prstGeom prst="rect">
            <a:avLst/>
          </a:prstGeom>
        </p:spPr>
      </p:pic>
      <p:pic>
        <p:nvPicPr>
          <p:cNvPr id="14" name="XS.pdf" descr="XS.pdf">
            <a:extLst>
              <a:ext uri="{FF2B5EF4-FFF2-40B4-BE49-F238E27FC236}">
                <a16:creationId xmlns:a16="http://schemas.microsoft.com/office/drawing/2014/main" id="{04BB602D-7D9F-02F4-82A1-FEC351B79A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50" t="5731" r="7050" b="-1"/>
          <a:stretch/>
        </p:blipFill>
        <p:spPr>
          <a:xfrm>
            <a:off x="6550829" y="2842229"/>
            <a:ext cx="5024755" cy="353040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5B20E97-F6A4-D135-CE02-29D2385211B9}"/>
              </a:ext>
            </a:extLst>
          </p:cNvPr>
          <p:cNvSpPr txBox="1"/>
          <p:nvPr/>
        </p:nvSpPr>
        <p:spPr>
          <a:xfrm rot="16200000">
            <a:off x="6177395" y="5539895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9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Marumi Kado</a:t>
            </a:r>
          </a:p>
        </p:txBody>
      </p:sp>
    </p:spTree>
    <p:extLst>
      <p:ext uri="{BB962C8B-B14F-4D97-AF65-F5344CB8AC3E}">
        <p14:creationId xmlns:p14="http://schemas.microsoft.com/office/powerpoint/2010/main" val="336430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5E3120-80E6-8239-513A-6BA21980A5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19B09E2-BED4-BEAE-2E65-F3FFB93E8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34988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1CCECB-6BA3-D851-3DCE-17863F928385}"/>
              </a:ext>
            </a:extLst>
          </p:cNvPr>
          <p:cNvSpPr/>
          <p:nvPr/>
        </p:nvSpPr>
        <p:spPr>
          <a:xfrm>
            <a:off x="660401" y="5105400"/>
            <a:ext cx="2489200" cy="99060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CE71F5-3AFB-C115-DBA0-292CB6AC63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730618" y="5305522"/>
            <a:ext cx="2111311" cy="920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195591-D516-8812-7064-24028B692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87" y="3964799"/>
            <a:ext cx="2727632" cy="132319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B23906-F4C5-9AEC-DFD5-E69C0E14150A}"/>
              </a:ext>
            </a:extLst>
          </p:cNvPr>
          <p:cNvSpPr txBox="1"/>
          <p:nvPr/>
        </p:nvSpPr>
        <p:spPr>
          <a:xfrm>
            <a:off x="657428" y="289199"/>
            <a:ext cx="108234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→ </a:t>
            </a:r>
            <a:r>
              <a:rPr kumimoji="0" lang="en-GB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bb</a:t>
            </a:r>
            <a:endParaRPr kumimoji="0" lang="en-CH" sz="2000" b="1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51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361D9-1079-6CF3-D5C6-79473BF0D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11C720-89B2-AA0D-CDE0-F82B7CB3EAD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EDBD8E1-EFB7-C1E8-1D54-BBA228F80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34988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34C2F2-A660-9FA8-6339-3D204FB5B64D}"/>
              </a:ext>
            </a:extLst>
          </p:cNvPr>
          <p:cNvSpPr/>
          <p:nvPr/>
        </p:nvSpPr>
        <p:spPr>
          <a:xfrm>
            <a:off x="660401" y="5105400"/>
            <a:ext cx="2489200" cy="99060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A9879A-9887-F837-C075-0F58970959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730618" y="5305522"/>
            <a:ext cx="2111311" cy="920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F03065-F715-9C52-B910-7DD99428E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87" y="3964799"/>
            <a:ext cx="2727632" cy="132319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8C2B38-7901-7176-34B0-A46EC8FBA887}"/>
              </a:ext>
            </a:extLst>
          </p:cNvPr>
          <p:cNvSpPr txBox="1"/>
          <p:nvPr/>
        </p:nvSpPr>
        <p:spPr>
          <a:xfrm>
            <a:off x="657428" y="289199"/>
            <a:ext cx="108234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→ </a:t>
            </a:r>
            <a:r>
              <a:rPr kumimoji="0" lang="en-GB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bb</a:t>
            </a:r>
            <a:endParaRPr kumimoji="0" lang="en-CH" sz="2000" b="1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AA4FFB9-68EE-974D-598F-E04F4475EB23}"/>
              </a:ext>
            </a:extLst>
          </p:cNvPr>
          <p:cNvGrpSpPr/>
          <p:nvPr/>
        </p:nvGrpSpPr>
        <p:grpSpPr>
          <a:xfrm>
            <a:off x="6811659" y="1191492"/>
            <a:ext cx="4845353" cy="4780120"/>
            <a:chOff x="5597236" y="1496292"/>
            <a:chExt cx="4845353" cy="4780120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C8359FB-5590-0B32-4CBA-8CABA5B285D8}"/>
                </a:ext>
              </a:extLst>
            </p:cNvPr>
            <p:cNvSpPr/>
            <p:nvPr/>
          </p:nvSpPr>
          <p:spPr>
            <a:xfrm>
              <a:off x="5597236" y="1496292"/>
              <a:ext cx="4845353" cy="4780120"/>
            </a:xfrm>
            <a:prstGeom prst="roundRect">
              <a:avLst>
                <a:gd name="adj" fmla="val 801"/>
              </a:avLst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273A11C-F238-186A-B907-E13504147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38" t="4706"/>
            <a:stretch>
              <a:fillRect/>
            </a:stretch>
          </p:blipFill>
          <p:spPr>
            <a:xfrm rot="5400000">
              <a:off x="5807635" y="1681604"/>
              <a:ext cx="4516882" cy="461731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73909CE-E259-1DAB-593F-28CD3F5E7A5E}"/>
                </a:ext>
              </a:extLst>
            </p:cNvPr>
            <p:cNvSpPr txBox="1"/>
            <p:nvPr/>
          </p:nvSpPr>
          <p:spPr>
            <a:xfrm>
              <a:off x="8099224" y="3769264"/>
              <a:ext cx="11112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→ </a:t>
              </a:r>
              <a:r>
                <a:rPr kumimoji="0" lang="en-GB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bb</a:t>
              </a:r>
              <a:endParaRPr kumimoji="0" lang="en-CH" sz="1400" b="1" i="1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B19300-67B4-BF01-A1E3-3189B12DCD9B}"/>
                </a:ext>
              </a:extLst>
            </p:cNvPr>
            <p:cNvSpPr txBox="1"/>
            <p:nvPr/>
          </p:nvSpPr>
          <p:spPr>
            <a:xfrm>
              <a:off x="6705257" y="3769264"/>
              <a:ext cx="11112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Z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→ </a:t>
              </a:r>
              <a:r>
                <a:rPr kumimoji="0" lang="en-GB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bb</a:t>
              </a:r>
              <a:endParaRPr kumimoji="0" lang="en-CH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76FF04-80B0-A63E-3FFF-5012D862AE59}"/>
                </a:ext>
              </a:extLst>
            </p:cNvPr>
            <p:cNvSpPr txBox="1"/>
            <p:nvPr/>
          </p:nvSpPr>
          <p:spPr>
            <a:xfrm>
              <a:off x="9053538" y="1573941"/>
              <a:ext cx="132119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  <a:hlinkClick r:id="rId6"/>
                </a:rPr>
                <a:t>arXiv:2007.02873</a:t>
              </a:r>
              <a:endParaRPr kumimoji="0" lang="en-C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966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8496D-8EA5-EBB6-585B-067810787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D092A4-D5C6-4C4F-D904-F56354B6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CAA8386-CD7F-1871-0A3F-9E66AD3BE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34988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18F113-FD18-837D-4915-D066260D9C68}"/>
              </a:ext>
            </a:extLst>
          </p:cNvPr>
          <p:cNvSpPr/>
          <p:nvPr/>
        </p:nvSpPr>
        <p:spPr>
          <a:xfrm>
            <a:off x="660401" y="4962521"/>
            <a:ext cx="2489200" cy="99060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A2948C-9923-AC6E-51F3-35F84CD076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730618" y="5162643"/>
            <a:ext cx="2111311" cy="920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950D27-A31C-0813-9BD1-9542870AF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87" y="3821920"/>
            <a:ext cx="2727632" cy="132319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D85D8E-1B54-33A7-D787-E067BCB68174}"/>
              </a:ext>
            </a:extLst>
          </p:cNvPr>
          <p:cNvSpPr txBox="1"/>
          <p:nvPr/>
        </p:nvSpPr>
        <p:spPr>
          <a:xfrm>
            <a:off x="657428" y="289199"/>
            <a:ext cx="1053494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→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cc</a:t>
            </a:r>
            <a:endParaRPr kumimoji="0" lang="en-CH" sz="20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37AC4FD-21F7-B214-2674-BD36D87B952B}"/>
              </a:ext>
            </a:extLst>
          </p:cNvPr>
          <p:cNvSpPr/>
          <p:nvPr/>
        </p:nvSpPr>
        <p:spPr>
          <a:xfrm>
            <a:off x="534990" y="1191492"/>
            <a:ext cx="11122022" cy="5309322"/>
          </a:xfrm>
          <a:prstGeom prst="roundRect">
            <a:avLst>
              <a:gd name="adj" fmla="val 801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5A75A7-5488-6C42-3E05-15AB22A0DA9E}"/>
              </a:ext>
            </a:extLst>
          </p:cNvPr>
          <p:cNvSpPr/>
          <p:nvPr/>
        </p:nvSpPr>
        <p:spPr>
          <a:xfrm>
            <a:off x="641953" y="1347492"/>
            <a:ext cx="11251555" cy="915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Rate of 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H </a:t>
            </a:r>
            <a:r>
              <a:rPr lang="en-GB" sz="1600" b="1" noProof="0" dirty="0">
                <a:solidFill>
                  <a:srgbClr val="000000"/>
                </a:solidFill>
                <a:latin typeface="Symbol" pitchFamily="2" charset="2"/>
              </a:rPr>
              <a:t>®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cc is 20 × smaller than H </a:t>
            </a:r>
            <a:r>
              <a:rPr lang="en-GB" sz="1600" b="1" noProof="0" dirty="0">
                <a:solidFill>
                  <a:srgbClr val="000000"/>
                </a:solidFill>
                <a:latin typeface="Symbol" pitchFamily="2" charset="2"/>
              </a:rPr>
              <a:t>®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bb due to lighter charm quark, challenging to isolate experimentally</a:t>
            </a:r>
          </a:p>
          <a:p>
            <a:pPr lvl="0">
              <a:spcBef>
                <a:spcPts val="300"/>
              </a:spcBef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Best constraints so far from VH(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cc) production: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μ</a:t>
            </a:r>
            <a:r>
              <a:rPr kumimoji="0" lang="en-GB" sz="1400" b="0" i="0" u="none" strike="noStrike" kern="1200" cap="none" spc="0" normalizeH="0" baseline="-2500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VH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× H 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 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&lt; </a:t>
            </a: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11.5</a:t>
            </a:r>
            <a:r>
              <a:rPr lang="en-GB" sz="1400" baseline="-25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obs</a:t>
            </a: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(10.6</a:t>
            </a:r>
            <a:r>
              <a:rPr lang="en-GB" sz="1400" baseline="-25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exp</a:t>
            </a: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 14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obs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(7.6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exp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 (ATLAS / CMS) </a:t>
            </a: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[</a:t>
            </a: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JHEP 04 (2025) 075</a:t>
            </a: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/ </a:t>
            </a: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6"/>
              </a:rPr>
              <a:t>JHEP 03 (2020) 131</a:t>
            </a:r>
            <a:r>
              <a:rPr kumimoji="0" lang="en-GB" sz="9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  <a:endParaRPr kumimoji="0" lang="en-GB" sz="10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Strong recent result from CMS using ttH production and simultaneously measuring H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bb, cc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(as also done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VH)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31E03F-51CE-7829-7859-33C622485A17}"/>
              </a:ext>
            </a:extLst>
          </p:cNvPr>
          <p:cNvGrpSpPr/>
          <p:nvPr/>
        </p:nvGrpSpPr>
        <p:grpSpPr>
          <a:xfrm>
            <a:off x="2702525" y="2367919"/>
            <a:ext cx="6210015" cy="4015408"/>
            <a:chOff x="2873976" y="2367919"/>
            <a:chExt cx="6210015" cy="401540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F54399-55D3-4E4B-99DB-37B880932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/>
            </a:blip>
            <a:srcRect/>
            <a:stretch/>
          </p:blipFill>
          <p:spPr>
            <a:xfrm>
              <a:off x="2873976" y="2367919"/>
              <a:ext cx="6210015" cy="401540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DD285E-8C07-5082-FF80-D50DE7A26A92}"/>
                </a:ext>
              </a:extLst>
            </p:cNvPr>
            <p:cNvSpPr txBox="1"/>
            <p:nvPr/>
          </p:nvSpPr>
          <p:spPr>
            <a:xfrm>
              <a:off x="6802901" y="4541535"/>
              <a:ext cx="1861613" cy="3385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algn="ctr">
                <a:spcBef>
                  <a:spcPts val="3000"/>
                </a:spcBef>
              </a:pPr>
              <a:r>
                <a:rPr lang="en-GB" sz="1600" noProof="0" dirty="0">
                  <a:solidFill>
                    <a:srgbClr val="FF1C3E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A new kid in town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DA83539-121F-FF50-47F5-F096F1EE2525}"/>
                </a:ext>
              </a:extLst>
            </p:cNvPr>
            <p:cNvSpPr txBox="1"/>
            <p:nvPr/>
          </p:nvSpPr>
          <p:spPr>
            <a:xfrm>
              <a:off x="7046902" y="3967752"/>
              <a:ext cx="17572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3000"/>
                </a:spcBef>
              </a:pPr>
              <a:r>
                <a:rPr lang="en-CH" sz="1000" dirty="0">
                  <a:solidFill>
                    <a:srgbClr val="FF1C3E"/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</a:rPr>
                <a:t>Strongest constraint to date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355928-CCA8-7E7D-8D98-37E77E8CAD92}"/>
                </a:ext>
              </a:extLst>
            </p:cNvPr>
            <p:cNvSpPr txBox="1"/>
            <p:nvPr/>
          </p:nvSpPr>
          <p:spPr>
            <a:xfrm>
              <a:off x="6100183" y="2396495"/>
              <a:ext cx="11753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r">
                <a:spcBef>
                  <a:spcPts val="3000"/>
                </a:spcBef>
              </a:pPr>
              <a:r>
                <a:rPr lang="en-GB" sz="10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  <a:hlinkClick r:id="rId8"/>
                </a:rPr>
                <a:t>arXiv:2509.22535</a:t>
              </a:r>
              <a:endParaRPr lang="en-GB" sz="1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563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AB29-8D49-F2B8-96DF-157DF24A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E83511-4488-015A-CFC9-0E028B17859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C161CA-FDCE-E44C-B28F-D61B4EA8B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80649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CCF9D6-8215-2212-52CF-BD0F8045C572}"/>
              </a:ext>
            </a:extLst>
          </p:cNvPr>
          <p:cNvSpPr txBox="1"/>
          <p:nvPr/>
        </p:nvSpPr>
        <p:spPr>
          <a:xfrm>
            <a:off x="657428" y="289199"/>
            <a:ext cx="2624436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WW* 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eµ+2𝜈)</a:t>
            </a:r>
          </a:p>
        </p:txBody>
      </p:sp>
    </p:spTree>
    <p:extLst>
      <p:ext uri="{BB962C8B-B14F-4D97-AF65-F5344CB8AC3E}">
        <p14:creationId xmlns:p14="http://schemas.microsoft.com/office/powerpoint/2010/main" val="353862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8C05F-C2B4-966F-0349-1335720C7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62D4D3-5CBD-A79F-CAD2-1960CDF0F5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BA9D587-2849-7586-E3D1-5434E52D5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80649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C24BC0-0E36-E03A-7164-BD379B23F62B}"/>
              </a:ext>
            </a:extLst>
          </p:cNvPr>
          <p:cNvSpPr txBox="1"/>
          <p:nvPr/>
        </p:nvSpPr>
        <p:spPr>
          <a:xfrm>
            <a:off x="657428" y="289199"/>
            <a:ext cx="2624436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CH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WW* 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CH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eµ+2𝜈)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9395859-C1A3-34A8-44B8-DB8ED094A29B}"/>
              </a:ext>
            </a:extLst>
          </p:cNvPr>
          <p:cNvGrpSpPr/>
          <p:nvPr/>
        </p:nvGrpSpPr>
        <p:grpSpPr>
          <a:xfrm>
            <a:off x="1006187" y="1383331"/>
            <a:ext cx="10094087" cy="4780646"/>
            <a:chOff x="1006187" y="1383331"/>
            <a:chExt cx="10094087" cy="4780646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215A42AA-EA89-02F3-3B8A-3920657AA1AD}"/>
                </a:ext>
              </a:extLst>
            </p:cNvPr>
            <p:cNvSpPr/>
            <p:nvPr/>
          </p:nvSpPr>
          <p:spPr>
            <a:xfrm>
              <a:off x="1006187" y="1383331"/>
              <a:ext cx="10094087" cy="4780646"/>
            </a:xfrm>
            <a:prstGeom prst="roundRect">
              <a:avLst>
                <a:gd name="adj" fmla="val 801"/>
              </a:avLst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4CDE4B1-4EC7-5110-13CC-F06A761CB8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44375"/>
            <a:stretch/>
          </p:blipFill>
          <p:spPr>
            <a:xfrm>
              <a:off x="1313400" y="1454562"/>
              <a:ext cx="3996534" cy="316294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22A40E9-FDF4-F05B-FF5C-A65692A4C9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3518" t="75374" r="3518" b="645"/>
            <a:stretch/>
          </p:blipFill>
          <p:spPr>
            <a:xfrm>
              <a:off x="1167517" y="4594039"/>
              <a:ext cx="3996534" cy="136356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3A3D2D-28CD-DE6A-848A-A1B0D5315D45}"/>
                </a:ext>
              </a:extLst>
            </p:cNvPr>
            <p:cNvSpPr/>
            <p:nvPr/>
          </p:nvSpPr>
          <p:spPr>
            <a:xfrm>
              <a:off x="3917967" y="1487077"/>
              <a:ext cx="129073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 Light" panose="020B0403020202020204" pitchFamily="34" charset="0"/>
                  <a:ea typeface="+mn-ea"/>
                  <a:cs typeface="+mn-cs"/>
                  <a:hlinkClick r:id="rId5"/>
                </a:rPr>
                <a:t>arXiv:2207.00338</a:t>
              </a:r>
              <a:endParaRPr kumimoji="0" lang="en-CH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CAC749-48D8-5D06-50BB-F23859D87902}"/>
                </a:ext>
              </a:extLst>
            </p:cNvPr>
            <p:cNvSpPr txBox="1"/>
            <p:nvPr/>
          </p:nvSpPr>
          <p:spPr>
            <a:xfrm>
              <a:off x="3663841" y="3321373"/>
              <a:ext cx="189186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</a:t>
              </a: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itchFamily="2" charset="2"/>
                  <a:ea typeface="Helvetica Light" charset="0"/>
                  <a:cs typeface="Helvetica Light" charset="0"/>
                  <a:sym typeface="Wingdings" pitchFamily="2" charset="2"/>
                </a:rPr>
                <a:t>®</a:t>
              </a: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</a:t>
              </a:r>
              <a:r>
                <a:rPr kumimoji="0" lang="en-CH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WW* </a:t>
              </a: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itchFamily="2" charset="2"/>
                  <a:ea typeface="Helvetica Light" charset="0"/>
                  <a:cs typeface="Helvetica Light" charset="0"/>
                  <a:sym typeface="Wingdings" pitchFamily="2" charset="2"/>
                </a:rPr>
                <a:t>®</a:t>
              </a: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2𝓁2𝜈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91BFAC-4F57-6C06-CBED-68917F3FA7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alphaModFix/>
            </a:blip>
            <a:srcRect b="4204"/>
            <a:stretch/>
          </p:blipFill>
          <p:spPr>
            <a:xfrm>
              <a:off x="6058150" y="1519758"/>
              <a:ext cx="4780646" cy="457968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EFF2253-2236-6760-3D18-84E66E400284}"/>
                </a:ext>
              </a:extLst>
            </p:cNvPr>
            <p:cNvSpPr/>
            <p:nvPr/>
          </p:nvSpPr>
          <p:spPr>
            <a:xfrm>
              <a:off x="9352074" y="1483968"/>
              <a:ext cx="129073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  <a:hlinkClick r:id="rId7"/>
                </a:rPr>
                <a:t>arXiv:2201.08269</a:t>
              </a:r>
              <a:endParaRPr kumimoji="0" lang="en-CH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9F3D0C-F7D9-E222-4D0F-366759DF4F73}"/>
                </a:ext>
              </a:extLst>
            </p:cNvPr>
            <p:cNvSpPr txBox="1"/>
            <p:nvPr/>
          </p:nvSpPr>
          <p:spPr>
            <a:xfrm>
              <a:off x="9147530" y="3321373"/>
              <a:ext cx="8499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</a:t>
              </a: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itchFamily="2" charset="2"/>
                  <a:ea typeface="Helvetica Light" charset="0"/>
                  <a:cs typeface="Helvetica Light" charset="0"/>
                  <a:sym typeface="Wingdings" pitchFamily="2" charset="2"/>
                </a:rPr>
                <a:t>®</a:t>
              </a: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𝜏𝜏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229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C468F-15F0-295D-1D97-E90D4D3BE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19F563-D075-29FD-2A81-2889A74F15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6663B73-FB4E-A289-73E8-F0A347944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 bwMode="auto">
          <a:xfrm>
            <a:off x="894557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6B926E-A72A-90FF-E445-623E94B5C9D6}"/>
              </a:ext>
            </a:extLst>
          </p:cNvPr>
          <p:cNvSpPr txBox="1"/>
          <p:nvPr/>
        </p:nvSpPr>
        <p:spPr>
          <a:xfrm>
            <a:off x="8918665" y="6604084"/>
            <a:ext cx="23278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A 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ttH →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6 jets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+ 𝛾𝛾 candidate event</a:t>
            </a:r>
            <a:endParaRPr kumimoji="0" lang="en-CH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7E8895-E296-44C7-1C38-3E19B4456CD0}"/>
              </a:ext>
            </a:extLst>
          </p:cNvPr>
          <p:cNvSpPr/>
          <p:nvPr/>
        </p:nvSpPr>
        <p:spPr>
          <a:xfrm>
            <a:off x="894558" y="491123"/>
            <a:ext cx="184731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A7EB1F-474C-6ADE-E968-888F7E179E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10323513" y="237652"/>
            <a:ext cx="1669518" cy="7279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4C2EA9-2CDB-10A2-0F83-1AB4190DD568}"/>
              </a:ext>
            </a:extLst>
          </p:cNvPr>
          <p:cNvSpPr/>
          <p:nvPr/>
        </p:nvSpPr>
        <p:spPr>
          <a:xfrm>
            <a:off x="403178" y="5141377"/>
            <a:ext cx="2647666" cy="1721237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9C5767-2C39-7767-8D4E-7D86636F83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560" y="5141378"/>
            <a:ext cx="2313255" cy="172123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DAF03E4-388E-FB5C-0C2A-C809CF2B6282}"/>
              </a:ext>
            </a:extLst>
          </p:cNvPr>
          <p:cNvSpPr/>
          <p:nvPr/>
        </p:nvSpPr>
        <p:spPr>
          <a:xfrm>
            <a:off x="534988" y="0"/>
            <a:ext cx="3491102" cy="132080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6496CF-40EE-5DBE-CBF7-D02D18CA24F2}"/>
              </a:ext>
            </a:extLst>
          </p:cNvPr>
          <p:cNvSpPr txBox="1"/>
          <p:nvPr/>
        </p:nvSpPr>
        <p:spPr>
          <a:xfrm>
            <a:off x="626268" y="298868"/>
            <a:ext cx="30586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ttH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production</a:t>
            </a:r>
            <a:endParaRPr kumimoji="0" lang="en-CH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16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BDFC5-92B8-99BC-4382-C0A43DAA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18B38B-FBFB-E2FA-5368-39A5CA1BC58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56E7975-A119-933C-C6A2-0E0079D12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 bwMode="auto">
          <a:xfrm>
            <a:off x="894557" y="0"/>
            <a:ext cx="10401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80233B-39BF-CE6B-D638-ECE65C0799C7}"/>
              </a:ext>
            </a:extLst>
          </p:cNvPr>
          <p:cNvSpPr txBox="1"/>
          <p:nvPr/>
        </p:nvSpPr>
        <p:spPr>
          <a:xfrm>
            <a:off x="8918665" y="6604084"/>
            <a:ext cx="23278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A 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ttH →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6 jets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+ 𝛾𝛾 candidate event</a:t>
            </a:r>
            <a:endParaRPr kumimoji="0" lang="en-CH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5246A8-FE5F-D61E-46DC-14964EAB50A2}"/>
              </a:ext>
            </a:extLst>
          </p:cNvPr>
          <p:cNvSpPr/>
          <p:nvPr/>
        </p:nvSpPr>
        <p:spPr>
          <a:xfrm>
            <a:off x="894558" y="491123"/>
            <a:ext cx="184731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C44ECA-2586-2F00-D31B-F3F3888276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10323513" y="237652"/>
            <a:ext cx="1669518" cy="7279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FCC9FE-8E3B-241F-BC26-E01A9DF90B28}"/>
              </a:ext>
            </a:extLst>
          </p:cNvPr>
          <p:cNvSpPr/>
          <p:nvPr/>
        </p:nvSpPr>
        <p:spPr>
          <a:xfrm>
            <a:off x="403178" y="5141377"/>
            <a:ext cx="2647666" cy="1721237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F53465-0E14-2477-B124-A815951CDC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560" y="5141378"/>
            <a:ext cx="2313255" cy="172123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DBE6A2-7ACE-0462-D5F9-AA7DA7EC04C1}"/>
              </a:ext>
            </a:extLst>
          </p:cNvPr>
          <p:cNvSpPr/>
          <p:nvPr/>
        </p:nvSpPr>
        <p:spPr>
          <a:xfrm>
            <a:off x="534988" y="0"/>
            <a:ext cx="3491102" cy="132080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623D1D-BBB1-2E8C-5F90-DDD7CB99E644}"/>
              </a:ext>
            </a:extLst>
          </p:cNvPr>
          <p:cNvSpPr txBox="1"/>
          <p:nvPr/>
        </p:nvSpPr>
        <p:spPr>
          <a:xfrm>
            <a:off x="626268" y="298868"/>
            <a:ext cx="30586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ttH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production</a:t>
            </a:r>
            <a:endParaRPr kumimoji="0" lang="en-CH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25C7DB0-FE90-0B56-E553-DD5CC92ED647}"/>
              </a:ext>
            </a:extLst>
          </p:cNvPr>
          <p:cNvSpPr/>
          <p:nvPr/>
        </p:nvSpPr>
        <p:spPr>
          <a:xfrm>
            <a:off x="406402" y="1192299"/>
            <a:ext cx="4608512" cy="3258086"/>
          </a:xfrm>
          <a:prstGeom prst="roundRect">
            <a:avLst>
              <a:gd name="adj" fmla="val 2077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F774A6-606C-F604-79CB-F3B6202D8CBE}"/>
              </a:ext>
            </a:extLst>
          </p:cNvPr>
          <p:cNvSpPr txBox="1"/>
          <p:nvPr/>
        </p:nvSpPr>
        <p:spPr>
          <a:xfrm>
            <a:off x="580831" y="1338909"/>
            <a:ext cx="3322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tt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 production features rich events, H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𝛾𝛾 channel most powerful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8ABBF09-FD71-1733-3825-F4FEF9E262E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509" b="46354"/>
          <a:stretch/>
        </p:blipFill>
        <p:spPr>
          <a:xfrm rot="5400000">
            <a:off x="1568527" y="1039902"/>
            <a:ext cx="2269775" cy="419436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D15911-257A-8DCC-ABF7-148E4DA2131A}"/>
              </a:ext>
            </a:extLst>
          </p:cNvPr>
          <p:cNvSpPr txBox="1"/>
          <p:nvPr/>
        </p:nvSpPr>
        <p:spPr>
          <a:xfrm>
            <a:off x="3493607" y="1812947"/>
            <a:ext cx="12827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7"/>
              </a:rPr>
              <a:t>arXiv:2004.04545</a:t>
            </a:r>
            <a:endParaRPr kumimoji="0" lang="en-CH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9419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D69C1-75E2-502D-9869-F3AAA0E12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E2D8AD-09ED-006F-9B52-CCF37BA6BA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D23A0F-A50C-0B16-C3DF-686C54F877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8" t="337" r="668" b="709"/>
          <a:stretch>
            <a:fillRect/>
          </a:stretch>
        </p:blipFill>
        <p:spPr>
          <a:xfrm>
            <a:off x="886182" y="0"/>
            <a:ext cx="1035011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D8E057-5AF2-E60D-D000-9C4DC81243DC}"/>
              </a:ext>
            </a:extLst>
          </p:cNvPr>
          <p:cNvSpPr txBox="1"/>
          <p:nvPr/>
        </p:nvSpPr>
        <p:spPr>
          <a:xfrm>
            <a:off x="657428" y="2727597"/>
            <a:ext cx="3392275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Rare Higgs boson decays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3FD5B8-3A37-6BF1-3A9B-73AEE044E115}"/>
              </a:ext>
            </a:extLst>
          </p:cNvPr>
          <p:cNvSpPr txBox="1"/>
          <p:nvPr/>
        </p:nvSpPr>
        <p:spPr>
          <a:xfrm>
            <a:off x="9692016" y="6551250"/>
            <a:ext cx="24304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A Higgs boson to µµ candidate event</a:t>
            </a:r>
          </a:p>
        </p:txBody>
      </p:sp>
    </p:spTree>
    <p:extLst>
      <p:ext uri="{BB962C8B-B14F-4D97-AF65-F5344CB8AC3E}">
        <p14:creationId xmlns:p14="http://schemas.microsoft.com/office/powerpoint/2010/main" val="24276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CBD7C-5DD2-64A9-4E96-AFA2225E4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171D98-7717-0E43-86B6-2B8517632B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492964-0411-6764-DE98-14BDB85F7C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8" t="337" r="668" b="709"/>
          <a:stretch>
            <a:fillRect/>
          </a:stretch>
        </p:blipFill>
        <p:spPr>
          <a:xfrm>
            <a:off x="886182" y="0"/>
            <a:ext cx="1035011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72C565-F2D4-4A95-699B-EA28AAC71EB6}"/>
              </a:ext>
            </a:extLst>
          </p:cNvPr>
          <p:cNvSpPr txBox="1"/>
          <p:nvPr/>
        </p:nvSpPr>
        <p:spPr>
          <a:xfrm>
            <a:off x="657428" y="2727597"/>
            <a:ext cx="3392275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Rare Higgs boson decays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E4BEDDB-591C-5148-C955-7B89A7D4C594}"/>
              </a:ext>
            </a:extLst>
          </p:cNvPr>
          <p:cNvGrpSpPr/>
          <p:nvPr/>
        </p:nvGrpSpPr>
        <p:grpSpPr>
          <a:xfrm>
            <a:off x="5039189" y="1348914"/>
            <a:ext cx="5868064" cy="4994458"/>
            <a:chOff x="602009" y="1307350"/>
            <a:chExt cx="5868064" cy="4994458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1EDF598B-BF52-FD84-F169-C26C64195A81}"/>
                </a:ext>
              </a:extLst>
            </p:cNvPr>
            <p:cNvSpPr/>
            <p:nvPr/>
          </p:nvSpPr>
          <p:spPr>
            <a:xfrm>
              <a:off x="602009" y="1307350"/>
              <a:ext cx="5718972" cy="4994458"/>
            </a:xfrm>
            <a:prstGeom prst="roundRect">
              <a:avLst>
                <a:gd name="adj" fmla="val 801"/>
              </a:avLst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052F9C7-464E-96B3-23D0-36A4C5FA3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327" b="4327"/>
            <a:stretch/>
          </p:blipFill>
          <p:spPr>
            <a:xfrm rot="5400000">
              <a:off x="1672025" y="1282658"/>
              <a:ext cx="3713306" cy="531282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C4B2090-F5AC-D437-AB52-D81EDBBFE8E1}"/>
                </a:ext>
              </a:extLst>
            </p:cNvPr>
            <p:cNvSpPr txBox="1"/>
            <p:nvPr/>
          </p:nvSpPr>
          <p:spPr>
            <a:xfrm>
              <a:off x="3052103" y="3533724"/>
              <a:ext cx="235561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H </a:t>
              </a: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Symbol" pitchFamily="2" charset="2"/>
                  <a:ea typeface="+mn-ea"/>
                  <a:cs typeface="+mn-cs"/>
                </a:rPr>
                <a:t>®</a:t>
              </a: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 </a:t>
              </a:r>
              <a:r>
                <a:rPr kumimoji="0" lang="en-GB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μμ</a:t>
              </a: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 </a:t>
              </a: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Helvetica Light" panose="020B0403020202020204" pitchFamily="34" charset="0"/>
                  <a:ea typeface="+mn-ea"/>
                  <a:cs typeface="+mn-cs"/>
                </a:rPr>
                <a:t>(BR ~ 0.02%)</a:t>
              </a:r>
              <a:endParaRPr kumimoji="0" lang="en-CH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2E59228-A777-A37A-0DA3-C6ABFD83CCE0}"/>
                </a:ext>
              </a:extLst>
            </p:cNvPr>
            <p:cNvSpPr txBox="1"/>
            <p:nvPr/>
          </p:nvSpPr>
          <p:spPr>
            <a:xfrm>
              <a:off x="4413989" y="2023955"/>
              <a:ext cx="158694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Helvetica Light" panose="020B0403020202020204" pitchFamily="34" charset="0"/>
                  <a:ea typeface="+mn-ea"/>
                  <a:cs typeface="+mn-cs"/>
                  <a:hlinkClick r:id="rId4"/>
                </a:rPr>
                <a:t>PRL 135 (2025) 231802</a:t>
              </a: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5FA4A58-E810-A493-7803-372FA772B62C}"/>
                </a:ext>
              </a:extLst>
            </p:cNvPr>
            <p:cNvSpPr/>
            <p:nvPr/>
          </p:nvSpPr>
          <p:spPr>
            <a:xfrm>
              <a:off x="751101" y="1409179"/>
              <a:ext cx="5718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18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Using 305 fb</a:t>
              </a:r>
              <a:r>
                <a:rPr kumimoji="0" lang="en-GB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–1 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of Run-2 + 3 (2022–2024) data, ATLAS reported evidence for rare 2</a:t>
              </a:r>
              <a:r>
                <a:rPr kumimoji="0" lang="en-GB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nd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 generation H 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itchFamily="2" charset="2"/>
                  <a:ea typeface="+mn-ea"/>
                  <a:cs typeface="+mn-cs"/>
                </a:rPr>
                <a:t>®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 </a:t>
              </a:r>
              <a:r>
                <a:rPr kumimoji="0" lang="en-GB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μμ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 (first seen by CMS) </a:t>
              </a:r>
              <a:endPara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773A70-5014-6BDF-922F-4B76DA196AE6}"/>
                </a:ext>
              </a:extLst>
            </p:cNvPr>
            <p:cNvSpPr txBox="1"/>
            <p:nvPr/>
          </p:nvSpPr>
          <p:spPr>
            <a:xfrm>
              <a:off x="1379017" y="5620536"/>
              <a:ext cx="4354077" cy="569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Significance: 3.4σ (2.5σ exp), </a:t>
              </a:r>
              <a:r>
                <a:rPr kumimoji="0" lang="en-GB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σ</a:t>
              </a:r>
              <a:r>
                <a:rPr kumimoji="0" lang="en-GB" sz="14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exp</a:t>
              </a:r>
              <a:r>
                <a:rPr kumimoji="0" lang="en-GB" sz="1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/ </a:t>
              </a:r>
              <a:r>
                <a:rPr kumimoji="0" lang="en-GB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σ</a:t>
              </a:r>
              <a:r>
                <a:rPr kumimoji="0" lang="en-GB" sz="14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SM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= 1.4 ± 0.4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CMS (Run 2):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μ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=  1.19 ± 0.43 (3.0σ) </a:t>
              </a: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Helvetica Light" panose="020B0403020202020204" pitchFamily="34" charset="0"/>
                  <a:ea typeface="+mn-ea"/>
                  <a:cs typeface="+mn-cs"/>
                </a:rPr>
                <a:t>[</a:t>
              </a: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Helvetica Light" panose="020B0403020202020204" pitchFamily="34" charset="0"/>
                  <a:ea typeface="+mn-ea"/>
                  <a:cs typeface="+mn-cs"/>
                  <a:hlinkClick r:id="rId5"/>
                </a:rPr>
                <a:t>JHEP 01 (2021) 148</a:t>
              </a: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Helvetica Light" panose="020B0403020202020204" pitchFamily="34" charset="0"/>
                  <a:ea typeface="+mn-ea"/>
                  <a:cs typeface="+mn-cs"/>
                </a:rPr>
                <a:t>]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215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74DB8-6CF6-EEBD-D03B-1F4F58971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E17263-E413-6E22-06F9-B31968616E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D76C01-B4B1-FA08-8620-759183627A68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cross sections and branching fractions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E7D25D-EC86-8AF3-0E61-47C9AA111219}"/>
              </a:ext>
            </a:extLst>
          </p:cNvPr>
          <p:cNvSpPr txBox="1"/>
          <p:nvPr/>
        </p:nvSpPr>
        <p:spPr>
          <a:xfrm>
            <a:off x="623284" y="1108786"/>
            <a:ext cx="11237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Combination of Higgs production and decay measurements using Run-2 13 TeV pp data</a:t>
            </a:r>
            <a:endParaRPr lang="en-GB" sz="1600" b="1" baseline="30000" dirty="0">
              <a:solidFill>
                <a:srgbClr val="000000"/>
              </a:solidFill>
              <a:latin typeface="Helvetica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9DF4CA-36CB-182A-9174-66F4B349F9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/>
        </p:blipFill>
        <p:spPr>
          <a:xfrm>
            <a:off x="423303" y="1648878"/>
            <a:ext cx="4105841" cy="36575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E65FC9D-638F-F46E-04B8-579952F104B9}"/>
              </a:ext>
            </a:extLst>
          </p:cNvPr>
          <p:cNvSpPr txBox="1"/>
          <p:nvPr/>
        </p:nvSpPr>
        <p:spPr>
          <a:xfrm>
            <a:off x="993164" y="4978290"/>
            <a:ext cx="19928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Rep. Prog. Phys. 89 (2026) 087801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DBBCB00-8E29-EC15-8769-56F7E67BC7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/>
        </p:blipFill>
        <p:spPr>
          <a:xfrm rot="5400000">
            <a:off x="4885784" y="1311270"/>
            <a:ext cx="4342361" cy="519434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9CF95AF-5A74-60F8-DCAB-14892D22DDAA}"/>
              </a:ext>
            </a:extLst>
          </p:cNvPr>
          <p:cNvSpPr txBox="1"/>
          <p:nvPr/>
        </p:nvSpPr>
        <p:spPr>
          <a:xfrm>
            <a:off x="8015007" y="1647199"/>
            <a:ext cx="14676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arXiv:2608.07332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0BBA24-7D04-301E-CE32-539358626B19}"/>
              </a:ext>
            </a:extLst>
          </p:cNvPr>
          <p:cNvSpPr txBox="1"/>
          <p:nvPr/>
        </p:nvSpPr>
        <p:spPr>
          <a:xfrm>
            <a:off x="652898" y="6158442"/>
            <a:ext cx="11207798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Up to O(100) cross sections measured simultaneously in ~1k categories, O(10k) parameters, including </a:t>
            </a: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background “</a:t>
            </a: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nuisance” parameters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tH come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s out high, see also recent ATLAS tH(bb) result;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μ</a:t>
            </a:r>
            <a:r>
              <a:rPr lang="en-GB" sz="1400" baseline="-25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tH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= 8.1 ± 3.3 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rPr>
              <a:t>[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hlinkClick r:id="rId6"/>
              </a:rPr>
              <a:t>JHEP 10 (2025) 093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rPr>
              <a:t>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ACDA19-FEEE-3379-7AD3-95F28FE8C766}"/>
              </a:ext>
            </a:extLst>
          </p:cNvPr>
          <p:cNvSpPr txBox="1"/>
          <p:nvPr/>
        </p:nvSpPr>
        <p:spPr>
          <a:xfrm>
            <a:off x="9510708" y="2156889"/>
            <a:ext cx="273367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b="1" noProof="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Among the many results: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Detailed fiducial and differential cross section measurements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sz="14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Overall agreement with SM </a:t>
            </a:r>
            <a:r>
              <a:rPr lang="en-GB" sz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Combined production &amp; deca</a:t>
            </a:r>
            <a:r>
              <a:rPr lang="en-GB" sz="105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y</a:t>
            </a:r>
            <a:r>
              <a:rPr lang="en-GB" sz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mode p-values: ATLAS /  CMS   = 0.85 / 0.006 (all categories)</a:t>
            </a:r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CFD165-6D61-2D09-0F1A-4FD2163CC894}"/>
              </a:ext>
            </a:extLst>
          </p:cNvPr>
          <p:cNvSpPr txBox="1"/>
          <p:nvPr/>
        </p:nvSpPr>
        <p:spPr>
          <a:xfrm>
            <a:off x="993164" y="5306381"/>
            <a:ext cx="3737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rPr>
              <a:t>Cross section measurements assume SM Higgs branching fractions and vice versa</a:t>
            </a:r>
            <a:endParaRPr lang="en-GB" sz="1200" noProof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0805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EFEA6-1A69-3355-6F60-9F78DB0CA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5DA28C-C4CB-F876-E2B7-5088647BE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4872C3-216A-9D32-E734-004A506EBC2E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couplings — “kappa framework”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93DB9F-B7FE-1AA3-FBA9-B9A4E9D4CB92}"/>
              </a:ext>
            </a:extLst>
          </p:cNvPr>
          <p:cNvSpPr txBox="1"/>
          <p:nvPr/>
        </p:nvSpPr>
        <p:spPr>
          <a:xfrm>
            <a:off x="623284" y="1108786"/>
            <a:ext cx="11237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Extraction of Higgs boson coupling strengths modifiers from signal-strength measurements</a:t>
            </a:r>
            <a:endParaRPr lang="en-GB" sz="1600" b="1" baseline="30000" dirty="0">
              <a:solidFill>
                <a:srgbClr val="000000"/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42E5E1-0DFC-5925-E5B2-5E7C8D312D58}"/>
                  </a:ext>
                </a:extLst>
              </p:cNvPr>
              <p:cNvSpPr txBox="1"/>
              <p:nvPr/>
            </p:nvSpPr>
            <p:spPr>
              <a:xfrm>
                <a:off x="623283" y="1549816"/>
                <a:ext cx="1045987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dirty="0">
                    <a:latin typeface="Helvetica" pitchFamily="2" charset="0"/>
                  </a:rPr>
                  <a:t>In the </a:t>
                </a:r>
                <a:r>
                  <a:rPr lang="en-GB" sz="1600" b="1" dirty="0">
                    <a:latin typeface="Helvetica" pitchFamily="2" charset="0"/>
                  </a:rPr>
                  <a:t>Higgs coupling-modifier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𝜿</m:t>
                    </m:r>
                  </m:oMath>
                </a14:m>
                <a:r>
                  <a:rPr lang="en-GB" sz="1600" b="1" dirty="0">
                    <a:latin typeface="Helvetica" pitchFamily="2" charset="0"/>
                  </a:rPr>
                  <a:t> framework</a:t>
                </a:r>
                <a:r>
                  <a:rPr lang="en-GB" sz="1600" dirty="0">
                    <a:latin typeface="Helvetica" pitchFamily="2" charset="0"/>
                  </a:rPr>
                  <a:t>, each Higgs coupling is rescaled relative to its SM value: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42E5E1-0DFC-5925-E5B2-5E7C8D312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83" y="1549816"/>
                <a:ext cx="10459875" cy="338554"/>
              </a:xfrm>
              <a:prstGeom prst="rect">
                <a:avLst/>
              </a:prstGeom>
              <a:blipFill>
                <a:blip r:embed="rId2"/>
                <a:stretch>
                  <a:fillRect l="-242" t="-3571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5FBD76-E821-5F52-6239-E0AD9DD351B8}"/>
                  </a:ext>
                </a:extLst>
              </p:cNvPr>
              <p:cNvSpPr txBox="1"/>
              <p:nvPr/>
            </p:nvSpPr>
            <p:spPr>
              <a:xfrm>
                <a:off x="764018" y="2113106"/>
                <a:ext cx="1418894" cy="6188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1700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𝐻𝑖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𝐻𝑖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17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5FBD76-E821-5F52-6239-E0AD9DD35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18" y="2113106"/>
                <a:ext cx="1418894" cy="618824"/>
              </a:xfrm>
              <a:prstGeom prst="rect">
                <a:avLst/>
              </a:prstGeom>
              <a:blipFill>
                <a:blip r:embed="rId3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0EB2FE00-67FD-FEA1-CB15-681C11C91505}"/>
              </a:ext>
            </a:extLst>
          </p:cNvPr>
          <p:cNvSpPr txBox="1"/>
          <p:nvPr/>
        </p:nvSpPr>
        <p:spPr>
          <a:xfrm>
            <a:off x="2939661" y="2222016"/>
            <a:ext cx="18046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For example: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0EEF725-A073-6F4A-56DE-4B55C76638C7}"/>
              </a:ext>
            </a:extLst>
          </p:cNvPr>
          <p:cNvSpPr/>
          <p:nvPr/>
        </p:nvSpPr>
        <p:spPr>
          <a:xfrm>
            <a:off x="764018" y="2032168"/>
            <a:ext cx="1418893" cy="788276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DB0187E-172E-293B-211F-ADFA0B539A39}"/>
                  </a:ext>
                </a:extLst>
              </p:cNvPr>
              <p:cNvSpPr txBox="1"/>
              <p:nvPr/>
            </p:nvSpPr>
            <p:spPr>
              <a:xfrm>
                <a:off x="4556234" y="2054179"/>
                <a:ext cx="6195849" cy="7009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GB" sz="17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  <m:r>
                        <a:rPr lang="en-GB" sz="1700" i="0">
                          <a:latin typeface="Cambria Math" panose="02040503050406030204" pitchFamily="18" charset="0"/>
                        </a:rPr>
                        <m:t>,  </m:t>
                      </m:r>
                      <m:sSub>
                        <m:sSub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GB" sz="17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𝐻𝑊𝑊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𝐻𝑊𝑊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  <m:r>
                        <a:rPr lang="en-GB" sz="1700" i="0">
                          <a:latin typeface="Cambria Math" panose="02040503050406030204" pitchFamily="18" charset="0"/>
                        </a:rPr>
                        <m:t>,  </m:t>
                      </m:r>
                      <m:sSub>
                        <m:sSub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</m:sSub>
                      <m:r>
                        <a:rPr lang="en-GB" sz="17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𝐻𝑍𝑍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𝐻𝑍𝑍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  <m:r>
                        <a:rPr lang="en-GB" sz="1700" i="0">
                          <a:latin typeface="Cambria Math" panose="02040503050406030204" pitchFamily="18" charset="0"/>
                        </a:rPr>
                        <m:t>,  </m:t>
                      </m:r>
                      <m:sSub>
                        <m:sSub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GB" sz="17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𝐻𝐻𝐻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𝐻𝐻𝐻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17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DB0187E-172E-293B-211F-ADFA0B539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234" y="2054179"/>
                <a:ext cx="6195849" cy="700961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52E755A-2A6C-A81F-391A-41E29434903D}"/>
              </a:ext>
            </a:extLst>
          </p:cNvPr>
          <p:cNvSpPr txBox="1"/>
          <p:nvPr/>
        </p:nvSpPr>
        <p:spPr>
          <a:xfrm>
            <a:off x="623282" y="3137904"/>
            <a:ext cx="45320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Assuming unchanged interaction structures: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EE3D6C4-B84D-1D39-6637-C75AB3FDEC46}"/>
                  </a:ext>
                </a:extLst>
              </p:cNvPr>
              <p:cNvSpPr txBox="1"/>
              <p:nvPr/>
            </p:nvSpPr>
            <p:spPr>
              <a:xfrm>
                <a:off x="4826881" y="2950609"/>
                <a:ext cx="7347481" cy="8164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  <m:r>
                        <a:rPr lang="en-GB" sz="1700">
                          <a:latin typeface="Cambria Math" panose="02040503050406030204" pitchFamily="18" charset="0"/>
                        </a:rPr>
                        <m:t>≃</m:t>
                      </m:r>
                      <m:sSubSup>
                        <m:sSubSup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GB" sz="17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70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sz="16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>
                              <a:latin typeface="Cambria Math" panose="02040503050406030204" pitchFamily="18" charset="0"/>
                            </a:rPr>
                            <m:t>ℬ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GB" sz="160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sz="16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>
                                  <a:latin typeface="Cambria Math" panose="02040503050406030204" pitchFamily="18" charset="0"/>
                                </a:rPr>
                                <m:t>ℬ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GB" sz="160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GB" sz="160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den>
                      </m:f>
                      <m:r>
                        <a:rPr lang="en-GB" sz="1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GB" sz="16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GB" sz="16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GB" sz="1700" i="0">
                          <a:latin typeface="Cambria Math" panose="02040503050406030204" pitchFamily="18" charset="0"/>
                        </a:rPr>
                        <m:t>,  </m:t>
                      </m:r>
                      <m:sSubSup>
                        <m:sSubSup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a:rPr lang="en-GB" sz="17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170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7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170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70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GB" sz="170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GB" sz="17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en-GB" sz="1700">
                          <a:latin typeface="Cambria Math" panose="02040503050406030204" pitchFamily="18" charset="0"/>
                        </a:rPr>
                        <m:t> </m:t>
                      </m:r>
                      <m:sSup>
                        <m:sSupPr>
                          <m:ctrlPr>
                            <a:rPr lang="en-GB" sz="17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700">
                              <a:latin typeface="Cambria Math" panose="02040503050406030204" pitchFamily="18" charset="0"/>
                            </a:rPr>
                            <m:t>ℬ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1700">
                              <a:latin typeface="Cambria Math" panose="02040503050406030204" pitchFamily="18" charset="0"/>
                            </a:rPr>
                            <m:t>SM</m:t>
                          </m:r>
                        </m:sup>
                      </m:sSup>
                      <m:d>
                        <m:d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GB" sz="170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</m:oMath>
                  </m:oMathPara>
                </a14:m>
                <a:endParaRPr lang="en-GB" sz="17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EE3D6C4-B84D-1D39-6637-C75AB3FDE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881" y="2950609"/>
                <a:ext cx="7347481" cy="816442"/>
              </a:xfrm>
              <a:prstGeom prst="rect">
                <a:avLst/>
              </a:prstGeom>
              <a:blipFill>
                <a:blip r:embed="rId5"/>
                <a:stretch>
                  <a:fillRect t="-104615" b="-14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B6B003A7-EEC8-9F20-1975-8500813AA032}"/>
              </a:ext>
            </a:extLst>
          </p:cNvPr>
          <p:cNvSpPr txBox="1"/>
          <p:nvPr/>
        </p:nvSpPr>
        <p:spPr>
          <a:xfrm>
            <a:off x="9353046" y="3679634"/>
            <a:ext cx="22346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rPr>
              <a:t>If no non-SM Higgs decays!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8A35D51-9573-890D-A97E-3B82D75B9588}"/>
                  </a:ext>
                </a:extLst>
              </p:cNvPr>
              <p:cNvSpPr txBox="1"/>
              <p:nvPr/>
            </p:nvSpPr>
            <p:spPr>
              <a:xfrm>
                <a:off x="623282" y="3940867"/>
                <a:ext cx="814234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dirty="0">
                    <a:latin typeface="Helvetica" pitchFamily="2" charset="0"/>
                  </a:rPr>
                  <a:t>The </a:t>
                </a:r>
                <a:r>
                  <a:rPr lang="en-GB" sz="1600" b="1" dirty="0">
                    <a:latin typeface="Helvetica" pitchFamily="2" charset="0"/>
                  </a:rPr>
                  <a:t>signal strength </a:t>
                </a:r>
                <a:r>
                  <a:rPr lang="en-GB" sz="1600" dirty="0">
                    <a:latin typeface="Helvetica" pitchFamily="2" charset="0"/>
                  </a:rPr>
                  <a:t>for production mode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1600" dirty="0">
                    <a:latin typeface="Helvetica" pitchFamily="2" charset="0"/>
                  </a:rPr>
                  <a:t> and decay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1600" dirty="0">
                    <a:latin typeface="Helvetica" pitchFamily="2" charset="0"/>
                  </a:rPr>
                  <a:t> is therefore: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8A35D51-9573-890D-A97E-3B82D75B9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82" y="3940867"/>
                <a:ext cx="8142346" cy="338554"/>
              </a:xfrm>
              <a:prstGeom prst="rect">
                <a:avLst/>
              </a:prstGeom>
              <a:blipFill>
                <a:blip r:embed="rId6"/>
                <a:stretch>
                  <a:fillRect l="-311" t="-370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AB12E0-CB2F-EF40-0779-E88159E7D4FA}"/>
                  </a:ext>
                </a:extLst>
              </p:cNvPr>
              <p:cNvSpPr txBox="1"/>
              <p:nvPr/>
            </p:nvSpPr>
            <p:spPr>
              <a:xfrm>
                <a:off x="6897414" y="3739317"/>
                <a:ext cx="2673452" cy="7490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𝑓</m:t>
                          </m:r>
                        </m:sup>
                      </m:sSubSup>
                      <m:r>
                        <a:rPr lang="en-GB" sz="1700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1700" i="0">
                              <a:latin typeface="Cambria Math" panose="02040503050406030204" pitchFamily="18" charset="0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GB" sz="170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GB" sz="1700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  <m:r>
                        <a:rPr lang="en-GB" sz="17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17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AB12E0-CB2F-EF40-0779-E88159E7D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414" y="3739317"/>
                <a:ext cx="2673452" cy="749051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53235AC4-6BD4-CE1F-8A26-354EC98AEAB7}"/>
              </a:ext>
            </a:extLst>
          </p:cNvPr>
          <p:cNvSpPr txBox="1"/>
          <p:nvPr/>
        </p:nvSpPr>
        <p:spPr>
          <a:xfrm>
            <a:off x="623281" y="4719097"/>
            <a:ext cx="63056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For loop-induced interactions (</a:t>
            </a:r>
            <a:r>
              <a:rPr lang="en-US" sz="1600" dirty="0" err="1">
                <a:latin typeface="Helvetica" pitchFamily="2" charset="0"/>
              </a:rPr>
              <a:t>eg</a:t>
            </a:r>
            <a:r>
              <a:rPr lang="en-US" sz="1600" dirty="0">
                <a:latin typeface="Helvetica" pitchFamily="2" charset="0"/>
              </a:rPr>
              <a:t>, gg → H, H → 𝛾𝛾), one can   either resolve the loop assuming SM, or define </a:t>
            </a:r>
            <a:r>
              <a:rPr lang="en-US" sz="1600" b="1" dirty="0">
                <a:latin typeface="Helvetica" pitchFamily="2" charset="0"/>
              </a:rPr>
              <a:t>effective</a:t>
            </a:r>
            <a:r>
              <a:rPr lang="en-US" sz="1600" dirty="0">
                <a:latin typeface="Helvetica" pitchFamily="2" charset="0"/>
              </a:rPr>
              <a:t> modifiers: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5D01275-21E3-5DF2-463B-7F69389F4DCD}"/>
                  </a:ext>
                </a:extLst>
              </p:cNvPr>
              <p:cNvSpPr txBox="1"/>
              <p:nvPr/>
            </p:nvSpPr>
            <p:spPr>
              <a:xfrm>
                <a:off x="6928947" y="4648251"/>
                <a:ext cx="4563805" cy="6458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GB" sz="17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1700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700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700" i="0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𝑔𝑔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sz="1700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𝑔𝑔</m:t>
                              </m:r>
                            </m:e>
                          </m:d>
                        </m:den>
                      </m:f>
                      <m:r>
                        <a:rPr lang="en-GB" sz="1700" i="0">
                          <a:latin typeface="Cambria Math" panose="02040503050406030204" pitchFamily="18" charset="0"/>
                        </a:rPr>
                        <m:t>,  </m:t>
                      </m:r>
                      <m:sSubSup>
                        <m:sSubSupPr>
                          <m:ctrlPr>
                            <a:rPr lang="en-GB" sz="17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700" i="1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  <m:sup>
                          <m:r>
                            <a:rPr lang="en-GB" sz="17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1700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700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700" i="0">
                              <a:latin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𝛾𝛾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sz="1700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GB" sz="17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17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GB" sz="1700" i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GB" sz="1700" i="1">
                                  <a:latin typeface="Cambria Math" panose="02040503050406030204" pitchFamily="18" charset="0"/>
                                </a:rPr>
                                <m:t>𝛾𝛾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7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5D01275-21E3-5DF2-463B-7F69389F4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8947" y="4648251"/>
                <a:ext cx="4563805" cy="645818"/>
              </a:xfrm>
              <a:prstGeom prst="rect">
                <a:avLst/>
              </a:prstGeom>
              <a:blipFill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akeaway-band">
            <a:extLst>
              <a:ext uri="{FF2B5EF4-FFF2-40B4-BE49-F238E27FC236}">
                <a16:creationId xmlns:a16="http://schemas.microsoft.com/office/drawing/2014/main" id="{52CBCB84-0746-8FBF-81EA-E404BC549FAD}"/>
              </a:ext>
            </a:extLst>
          </p:cNvPr>
          <p:cNvSpPr>
            <a:spLocks noGrp="1"/>
          </p:cNvSpPr>
          <p:nvPr/>
        </p:nvSpPr>
        <p:spPr>
          <a:xfrm>
            <a:off x="715239" y="5663162"/>
            <a:ext cx="10777513" cy="748145"/>
          </a:xfrm>
          <a:prstGeom prst="roundRect">
            <a:avLst>
              <a:gd name="adj" fmla="val 6741"/>
            </a:avLst>
          </a:prstGeom>
          <a:solidFill>
            <a:srgbClr val="EAF4FA"/>
          </a:solidFill>
          <a:ln w="9525">
            <a:solidFill>
              <a:srgbClr val="BBD8E8"/>
            </a:solidFill>
            <a:prstDash val="solid"/>
          </a:ln>
        </p:spPr>
        <p:txBody>
          <a:bodyPr/>
          <a:lstStyle/>
          <a:p>
            <a:endParaRPr lang="en-GB" noProof="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499D617-40A4-4ED0-3865-9B25F6815A0C}"/>
              </a:ext>
            </a:extLst>
          </p:cNvPr>
          <p:cNvSpPr txBox="1"/>
          <p:nvPr/>
        </p:nvSpPr>
        <p:spPr>
          <a:xfrm>
            <a:off x="961697" y="5731833"/>
            <a:ext cx="10592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noProof="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“kappa framework” assumes one narrow Higgs with SM Lorentz structures and constant coupling </a:t>
            </a:r>
            <a:r>
              <a:rPr lang="en-GB" sz="1600" noProof="0" dirty="0" err="1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rescalings</a:t>
            </a:r>
            <a:r>
              <a:rPr lang="en-GB" sz="1600" noProof="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.               It is a useful phenomenologically, but not a general gauge-invariant Effective Field Theory (EFT)</a:t>
            </a:r>
          </a:p>
        </p:txBody>
      </p:sp>
    </p:spTree>
    <p:extLst>
      <p:ext uri="{BB962C8B-B14F-4D97-AF65-F5344CB8AC3E}">
        <p14:creationId xmlns:p14="http://schemas.microsoft.com/office/powerpoint/2010/main" val="1775684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17D17-3D62-99E2-7F12-F805FD565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FDCBB9-357E-A2E1-AAF7-D8C240438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31</a:t>
            </a:fld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A4C1A4C-95E7-71B8-A36B-C9DF7B68B50A}"/>
              </a:ext>
            </a:extLst>
          </p:cNvPr>
          <p:cNvSpPr txBox="1"/>
          <p:nvPr/>
        </p:nvSpPr>
        <p:spPr>
          <a:xfrm>
            <a:off x="626075" y="1419238"/>
            <a:ext cx="101258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Fit </a:t>
            </a:r>
            <a:r>
              <a:rPr lang="en-GB" sz="1400" dirty="0">
                <a:latin typeface="Helvetica" pitchFamily="2" charset="0"/>
              </a:rPr>
              <a:t>assume: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Γ</a:t>
            </a:r>
            <a:r>
              <a:rPr lang="en-GB" sz="1400" baseline="-250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H→inv</a:t>
            </a:r>
            <a:r>
              <a:rPr lang="en-GB" sz="1400" baseline="-250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/und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0, 𝜅</a:t>
            </a:r>
            <a:r>
              <a:rPr lang="en-GB" sz="1400" baseline="-250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𝜅</a:t>
            </a:r>
            <a:r>
              <a:rPr lang="en-GB" sz="1400" baseline="-250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and </a:t>
            </a:r>
            <a:r>
              <a:rPr lang="en-GB" sz="1400" i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effective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parametrisation</a:t>
            </a:r>
            <a:endParaRPr lang="en-GB" sz="1400" dirty="0">
              <a:latin typeface="Helvetica" pitchFamily="2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085BB9A-30EA-ADDB-BF28-C2E2A69557B8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couplings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FE1E433-6B2F-F691-EC2A-C0ED290658CE}"/>
              </a:ext>
            </a:extLst>
          </p:cNvPr>
          <p:cNvSpPr txBox="1"/>
          <p:nvPr/>
        </p:nvSpPr>
        <p:spPr>
          <a:xfrm>
            <a:off x="623284" y="1108786"/>
            <a:ext cx="11237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Extraction of Higgs boson coupling strengths modifiers from Run-2 signal-strength combination</a:t>
            </a:r>
            <a:endParaRPr lang="en-GB" sz="1600" b="1" baseline="30000" dirty="0">
              <a:solidFill>
                <a:srgbClr val="000000"/>
              </a:solidFill>
              <a:latin typeface="Helvetica" pitchFamily="2" charset="0"/>
            </a:endParaRP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9202DB4D-A7C5-EB80-131C-125CE7E7EA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29667" y="2015693"/>
            <a:ext cx="9422295" cy="4765675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9C9B4BD0-6B72-DC9B-815B-1D08BAC5F47B}"/>
              </a:ext>
            </a:extLst>
          </p:cNvPr>
          <p:cNvSpPr txBox="1"/>
          <p:nvPr/>
        </p:nvSpPr>
        <p:spPr>
          <a:xfrm>
            <a:off x="8150088" y="669407"/>
            <a:ext cx="398890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ATLAS: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arXiv:2608.07332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CMS: </a:t>
            </a: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Rep. Prog. Phys. 89 (2026) 087801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35877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DD193-B040-921D-11F9-0466E9ABF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42C929-FB12-FFDE-A7BA-F4740D552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CC71E76-603D-5A24-DCF6-D755C7C05CA5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couplings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022653C-8930-D98F-02DC-11C7B9F64B03}"/>
              </a:ext>
            </a:extLst>
          </p:cNvPr>
          <p:cNvSpPr txBox="1"/>
          <p:nvPr/>
        </p:nvSpPr>
        <p:spPr>
          <a:xfrm>
            <a:off x="8150088" y="669407"/>
            <a:ext cx="398890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ATLAS: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2"/>
              </a:rPr>
              <a:t>arXiv:2608.07332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CMS: </a:t>
            </a: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Rep. Prog. Phys. 89 (2026) 087801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D1E588-ABB5-3C66-2E05-3DE3A311BF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87" t="6309" r="4863" b="6473"/>
          <a:stretch>
            <a:fillRect/>
          </a:stretch>
        </p:blipFill>
        <p:spPr>
          <a:xfrm rot="5400000">
            <a:off x="564312" y="1149857"/>
            <a:ext cx="5615322" cy="55152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49F1BB-955E-E879-5A4A-0D1375AACE14}"/>
              </a:ext>
            </a:extLst>
          </p:cNvPr>
          <p:cNvSpPr txBox="1"/>
          <p:nvPr/>
        </p:nvSpPr>
        <p:spPr>
          <a:xfrm>
            <a:off x="6615596" y="2960548"/>
            <a:ext cx="5056457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</a:t>
            </a:r>
            <a:r>
              <a:rPr lang="en-GB" b="1" dirty="0" err="1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Brout</a:t>
            </a:r>
            <a:r>
              <a:rPr lang="en-GB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-Englert-Higgs mechanism is real</a:t>
            </a:r>
          </a:p>
          <a:p>
            <a:pPr marL="0">
              <a:spcBef>
                <a:spcPts val="18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measurements by ATLAS and CMS have confirmed the non-universal, mass-dependent coupling strengths of the Higgs boson to the SM particles</a:t>
            </a:r>
          </a:p>
        </p:txBody>
      </p:sp>
    </p:spTree>
    <p:extLst>
      <p:ext uri="{BB962C8B-B14F-4D97-AF65-F5344CB8AC3E}">
        <p14:creationId xmlns:p14="http://schemas.microsoft.com/office/powerpoint/2010/main" val="40675501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F10F0-85FE-7D3D-2F00-0B30AA9DA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51A7C4-F6A9-D674-97C4-65236CA290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33</a:t>
            </a:fld>
            <a:endParaRPr lang="en-GB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84FBC48-9F97-7A34-B3EB-498F41DB810C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couplings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168DDA5-20FD-0138-607A-F501C57A5C9F}"/>
              </a:ext>
            </a:extLst>
          </p:cNvPr>
          <p:cNvSpPr txBox="1"/>
          <p:nvPr/>
        </p:nvSpPr>
        <p:spPr>
          <a:xfrm>
            <a:off x="8150088" y="669407"/>
            <a:ext cx="398890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ATLAS: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2"/>
              </a:rPr>
              <a:t>arXiv:2608.07332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CMS: </a:t>
            </a: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Rep. Prog. Phys. 89 (2026) 087801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A97020-A54E-077C-06A8-2EF4361BA3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87" t="6309" r="4863" b="6473"/>
          <a:stretch>
            <a:fillRect/>
          </a:stretch>
        </p:blipFill>
        <p:spPr>
          <a:xfrm rot="5400000">
            <a:off x="564312" y="1149857"/>
            <a:ext cx="5615322" cy="55152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CC14DC-001C-5886-A9F1-CE3826A18199}"/>
              </a:ext>
            </a:extLst>
          </p:cNvPr>
          <p:cNvSpPr txBox="1"/>
          <p:nvPr/>
        </p:nvSpPr>
        <p:spPr>
          <a:xfrm>
            <a:off x="6615597" y="1486264"/>
            <a:ext cx="5236844" cy="4470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Higgs boson relates to many open questions in particle physics and cosmology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Why is the Higgs boson so light?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Is the Higgs boson elementary or composite 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Do Higgs interactions violate CP symmetry?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Is the Higgs boson unique?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Does the Higgs boson couple to dark matter?</a:t>
            </a:r>
            <a:endParaRPr kumimoji="0" lang="en-CH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What is the origin of the large mass hierarchy of the fermions in the Standard Model?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Is the vacuum metastable?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Is the Higgs field connected with cosmic inflation?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Why is the dark energy in the universe so much smaller than the Higgs vacuum energy?</a:t>
            </a:r>
          </a:p>
        </p:txBody>
      </p:sp>
    </p:spTree>
    <p:extLst>
      <p:ext uri="{BB962C8B-B14F-4D97-AF65-F5344CB8AC3E}">
        <p14:creationId xmlns:p14="http://schemas.microsoft.com/office/powerpoint/2010/main" val="573432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2429F-37DF-CB84-FE1B-7AFCD8E38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041AED-D85D-EC0A-62E6-2E4A75B0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37E37-605C-5541-926D-715152D6CBEA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couplings — probing composite Higgs doublet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13B71FF-9C98-3280-5B3E-60EC8FD14145}"/>
                  </a:ext>
                </a:extLst>
              </p:cNvPr>
              <p:cNvSpPr/>
              <p:nvPr/>
            </p:nvSpPr>
            <p:spPr>
              <a:xfrm>
                <a:off x="628701" y="1109361"/>
                <a:ext cx="11329937" cy="1434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The Higgs doublet may not be elementary but a composite </a:t>
                </a:r>
                <a:r>
                  <a:rPr lang="en-GB" sz="1600" dirty="0" err="1">
                    <a:solidFill>
                      <a:srgbClr val="000000"/>
                    </a:solidFill>
                    <a:latin typeface="Helvetica" pitchFamily="2" charset="0"/>
                  </a:rPr>
                  <a:t>pNGB</a:t>
                </a: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 </a:t>
                </a:r>
                <a:r>
                  <a:rPr lang="en-GB" sz="1600" dirty="0" err="1">
                    <a:solidFill>
                      <a:srgbClr val="000000"/>
                    </a:solidFill>
                    <a:latin typeface="Helvetica" pitchFamily="2" charset="0"/>
                  </a:rPr>
                  <a:t>multiplet</a:t>
                </a: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 of a new strong sector, with global symmetry broken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 and resonances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1600" dirty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GB" sz="1600" dirty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GB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sz="1600" dirty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sSub>
                      <m:sSubPr>
                        <m:ctrlPr>
                          <a:rPr lang="en-GB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600" i="1" dirty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GB" sz="1600" dirty="0">
                    <a:latin typeface="Helvetica" pitchFamily="2" charset="0"/>
                  </a:rPr>
                  <a:t>, with coupling </a:t>
                </a:r>
                <a14:m>
                  <m:oMath xmlns:m="http://schemas.openxmlformats.org/officeDocument/2006/math">
                    <m:r>
                      <a:rPr lang="en-GB" sz="1600" dirty="0">
                        <a:latin typeface="Cambria Math" panose="02040503050406030204" pitchFamily="18" charset="0"/>
                      </a:rPr>
                      <m:t>1≲</m:t>
                    </m:r>
                    <m:sSub>
                      <m:sSubPr>
                        <m:ctrlPr>
                          <a:rPr lang="en-GB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sz="1600" dirty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GB" sz="1600" dirty="0">
                        <a:latin typeface="Cambria Math" panose="02040503050406030204" pitchFamily="18" charset="0"/>
                      </a:rPr>
                      <m:t>≲4</m:t>
                    </m:r>
                    <m:r>
                      <a:rPr lang="en-GB" sz="1600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. SM gauge and top-sector couplings explicitly break this symmetry, generating the Higgs potential and Higgs mass through loops</a:t>
                </a:r>
              </a:p>
              <a:p>
                <a:pPr defTabSz="457200" fontAlgn="base">
                  <a:spcBef>
                    <a:spcPts val="1200"/>
                  </a:spcBef>
                  <a:spcAft>
                    <a:spcPct val="0"/>
                  </a:spcAft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Analogously, QCD chiral symmetry breaks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, producing pions as </a:t>
                </a:r>
                <a:r>
                  <a:rPr lang="en-GB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pNGBs</a:t>
                </a: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and resonances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i="1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ρ</m:t>
                        </m:r>
                      </m:sub>
                    </m:sSub>
                    <m:r>
                      <a:rPr lang="en-GB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GB" sz="14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ρ</m:t>
                        </m:r>
                      </m:sub>
                    </m:sSub>
                    <m:sSub>
                      <m:sSubPr>
                        <m:ctrlPr>
                          <a:rPr lang="en-GB" sz="14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400" i="1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. </a:t>
                </a:r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Quark masses explicitly break the symmetry and generate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endParaRP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13B71FF-9C98-3280-5B3E-60EC8FD141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1" y="1109361"/>
                <a:ext cx="11329937" cy="1434945"/>
              </a:xfrm>
              <a:prstGeom prst="rect">
                <a:avLst/>
              </a:prstGeom>
              <a:blipFill>
                <a:blip r:embed="rId2"/>
                <a:stretch>
                  <a:fillRect l="-224" t="-1754" b="-3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6289A72-278B-BF9E-29EB-588856CAF8AA}"/>
              </a:ext>
            </a:extLst>
          </p:cNvPr>
          <p:cNvSpPr txBox="1"/>
          <p:nvPr/>
        </p:nvSpPr>
        <p:spPr>
          <a:xfrm>
            <a:off x="9806609" y="658231"/>
            <a:ext cx="232799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3"/>
              </a:rPr>
              <a:t>JHEP 0706:045 (2007)</a:t>
            </a:r>
            <a:r>
              <a:rPr lang="en-GB" sz="900" dirty="0">
                <a:solidFill>
                  <a:srgbClr val="000000">
                    <a:lumMod val="75000"/>
                    <a:lumOff val="25000"/>
                  </a:srgbClr>
                </a:solidFill>
                <a:latin typeface="Helvetica Light" panose="020B0403020202020204" pitchFamily="34" charset="0"/>
              </a:rPr>
              <a:t>, </a:t>
            </a:r>
            <a:r>
              <a:rPr lang="en-GB" sz="900" dirty="0">
                <a:solidFill>
                  <a:srgbClr val="000000">
                    <a:lumMod val="75000"/>
                    <a:lumOff val="25000"/>
                  </a:srgbClr>
                </a:solidFill>
                <a:latin typeface="Helvetica Light" panose="020B0403020202020204" pitchFamily="34" charset="0"/>
                <a:hlinkClick r:id="rId4"/>
              </a:rPr>
              <a:t>arXiv:1412.6356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986797-5356-F7E8-B5B3-A010481657A2}"/>
              </a:ext>
            </a:extLst>
          </p:cNvPr>
          <p:cNvGrpSpPr/>
          <p:nvPr/>
        </p:nvGrpSpPr>
        <p:grpSpPr>
          <a:xfrm>
            <a:off x="611102" y="3343347"/>
            <a:ext cx="5893960" cy="1837930"/>
            <a:chOff x="5759216" y="2816276"/>
            <a:chExt cx="5893960" cy="183793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1DF0C7E-5A2F-60CC-11A8-27FCADFCF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59216" y="2816276"/>
              <a:ext cx="2280338" cy="1583993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A614580-68B2-5929-117E-9FA1B9AB22A6}"/>
                </a:ext>
              </a:extLst>
            </p:cNvPr>
            <p:cNvGrpSpPr/>
            <p:nvPr/>
          </p:nvGrpSpPr>
          <p:grpSpPr>
            <a:xfrm>
              <a:off x="7910479" y="2966457"/>
              <a:ext cx="3742697" cy="1687749"/>
              <a:chOff x="532772" y="2878971"/>
              <a:chExt cx="3742697" cy="1687749"/>
            </a:xfrm>
          </p:grpSpPr>
          <p:pic>
            <p:nvPicPr>
              <p:cNvPr id="14" name="Screenshot 2024-01-20 at 10.43.23.png" descr="Screenshot 2024-01-20 at 10.43.23.png">
                <a:extLst>
                  <a:ext uri="{FF2B5EF4-FFF2-40B4-BE49-F238E27FC236}">
                    <a16:creationId xmlns:a16="http://schemas.microsoft.com/office/drawing/2014/main" id="{A364103C-6F03-14C0-AC07-BCB57E205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r="54655"/>
              <a:stretch>
                <a:fillRect/>
              </a:stretch>
            </p:blipFill>
            <p:spPr>
              <a:xfrm>
                <a:off x="532772" y="2878971"/>
                <a:ext cx="2578918" cy="1687749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8DF7901-A2C1-E051-386B-6293072AB533}"/>
                  </a:ext>
                </a:extLst>
              </p:cNvPr>
              <p:cNvSpPr/>
              <p:nvPr/>
            </p:nvSpPr>
            <p:spPr>
              <a:xfrm>
                <a:off x="641953" y="3275803"/>
                <a:ext cx="599993" cy="8731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 anchor="ctr">
                <a:spAutoFit/>
              </a:bodyPr>
              <a:lstStyle/>
              <a:p>
                <a:pPr algn="l"/>
                <a:endParaRPr lang="en-GB" sz="1600">
                  <a:latin typeface="Helvetica" pitchFamily="2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F7808C8-9B5C-1517-EEC4-B12CD2EDFEAE}"/>
                  </a:ext>
                </a:extLst>
              </p:cNvPr>
              <p:cNvSpPr/>
              <p:nvPr/>
            </p:nvSpPr>
            <p:spPr>
              <a:xfrm>
                <a:off x="795283" y="3902505"/>
                <a:ext cx="729573" cy="2464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l"/>
                <a:endParaRPr lang="en-GB" sz="1600">
                  <a:latin typeface="Helvetica" pitchFamily="2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2A0143F8-502D-97EB-1238-DD39249BCC7D}"/>
                      </a:ext>
                    </a:extLst>
                  </p:cNvPr>
                  <p:cNvSpPr txBox="1"/>
                  <p:nvPr/>
                </p:nvSpPr>
                <p:spPr>
                  <a:xfrm>
                    <a:off x="631754" y="3377899"/>
                    <a:ext cx="729573" cy="42319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CH" sz="1400" i="1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 Light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CH" sz="1400" i="1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 Light" charset="0"/>
                                <a:sym typeface="Wingdings" pitchFamily="2" charset="2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𝐻</m:t>
                            </m:r>
                          </m:sub>
                        </m:sSub>
                        <m:r>
                          <a:rPr lang="en-US" sz="1400" i="1">
                            <a:solidFill>
                              <a:srgbClr val="4B9BB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~</m:t>
                        </m:r>
                        <m:f>
                          <m:fPr>
                            <m:ctrlPr>
                              <a:rPr lang="en-US" sz="1400" i="1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400" b="0" i="1" smtClean="0">
                                    <a:solidFill>
                                      <a:srgbClr val="4B9BB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solidFill>
                                      <a:srgbClr val="4B9BB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solidFill>
                                      <a:srgbClr val="4B9BB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r>
                          <a:rPr lang="en-US" sz="1400" b="0" i="0" smtClean="0">
                            <a:solidFill>
                              <a:srgbClr val="4B9BB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</m:oMath>
                    </a14:m>
                    <a:r>
                      <a:rPr lang="en-CH" sz="1400" dirty="0">
                        <a:solidFill>
                          <a:srgbClr val="4B9BB6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a:t> </a:t>
                    </a:r>
                    <a:endParaRPr lang="en-CH" sz="1400" dirty="0">
                      <a:solidFill>
                        <a:srgbClr val="4B9BB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67DF30D0-3EBA-21F1-5895-46035300AB6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1754" y="3377899"/>
                    <a:ext cx="729573" cy="423193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339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9CF03A53-E969-060B-E9F4-D0485BA7E090}"/>
                      </a:ext>
                    </a:extLst>
                  </p:cNvPr>
                  <p:cNvSpPr txBox="1"/>
                  <p:nvPr/>
                </p:nvSpPr>
                <p:spPr>
                  <a:xfrm>
                    <a:off x="3057925" y="3377899"/>
                    <a:ext cx="1217544" cy="42319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CH" sz="1400" i="1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 Light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CH" sz="1400" i="1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 Light" charset="0"/>
                                <a:sym typeface="Wingdings" pitchFamily="2" charset="2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𝐶</m:t>
                            </m:r>
                          </m:sub>
                        </m:sSub>
                        <m:r>
                          <a:rPr lang="en-US" sz="1400" i="1">
                            <a:solidFill>
                              <a:srgbClr val="4B9BB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~</m:t>
                        </m:r>
                        <m:f>
                          <m:fPr>
                            <m:ctrlPr>
                              <a:rPr lang="en-US" sz="1400" i="1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rgbClr val="4B9BB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400" b="0" i="1" smtClean="0">
                                    <a:solidFill>
                                      <a:srgbClr val="4B9BB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solidFill>
                                      <a:srgbClr val="4B9BB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solidFill>
                                      <a:srgbClr val="4B9BB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Wingdings" pitchFamily="2" charset="2"/>
                                  </a:rPr>
                                  <m:t>𝐻</m:t>
                                </m:r>
                              </m:sub>
                            </m:sSub>
                          </m:den>
                        </m:f>
                        <m:r>
                          <a:rPr lang="en-US" sz="1400" b="0" i="1" smtClean="0">
                            <a:solidFill>
                              <a:srgbClr val="4B9BB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~1.6 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4B9BB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am</m:t>
                        </m:r>
                        <m:r>
                          <a:rPr lang="en-US" sz="1400" b="0" i="0" smtClean="0">
                            <a:solidFill>
                              <a:srgbClr val="4B9BB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</m:oMath>
                    </a14:m>
                    <a:r>
                      <a:rPr lang="en-CH" sz="1400" dirty="0">
                        <a:solidFill>
                          <a:srgbClr val="4B9BB6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a:t> </a:t>
                    </a:r>
                    <a:endParaRPr lang="en-CH" sz="1400" dirty="0">
                      <a:solidFill>
                        <a:srgbClr val="4B9BB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25E5D344-3219-2C6A-6E24-915903C5BA7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7925" y="3377899"/>
                    <a:ext cx="1217544" cy="423193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r="-18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E6F86E3-B5BF-6119-3DCE-4942EB987E41}"/>
                </a:ext>
              </a:extLst>
            </p:cNvPr>
            <p:cNvSpPr txBox="1"/>
            <p:nvPr/>
          </p:nvSpPr>
          <p:spPr>
            <a:xfrm>
              <a:off x="6437204" y="3707806"/>
              <a:ext cx="25680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900" dirty="0">
                  <a:solidFill>
                    <a:prstClr val="black"/>
                  </a:solidFill>
                  <a:latin typeface="Calibri" panose="020F0502020204030204" pitchFamily="34" charset="0"/>
                  <a:ea typeface="Helvetica Light" charset="0"/>
                  <a:cs typeface="Calibri" panose="020F0502020204030204" pitchFamily="34" charset="0"/>
                  <a:sym typeface="Wingdings" pitchFamily="2" charset="2"/>
                </a:rPr>
                <a:t>H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1D1FFC9-E571-5DBE-396C-8716B0C9E4D8}"/>
              </a:ext>
            </a:extLst>
          </p:cNvPr>
          <p:cNvSpPr/>
          <p:nvPr/>
        </p:nvSpPr>
        <p:spPr>
          <a:xfrm>
            <a:off x="685624" y="3546536"/>
            <a:ext cx="262260" cy="2670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E4D026-1257-4B9A-CC52-434B4E7183C4}"/>
              </a:ext>
            </a:extLst>
          </p:cNvPr>
          <p:cNvSpPr/>
          <p:nvPr/>
        </p:nvSpPr>
        <p:spPr>
          <a:xfrm>
            <a:off x="1578468" y="3553162"/>
            <a:ext cx="45719" cy="306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3B7ADAC-0AD8-88E5-17B0-6590B5EF7F88}"/>
                  </a:ext>
                </a:extLst>
              </p:cNvPr>
              <p:cNvSpPr txBox="1"/>
              <p:nvPr/>
            </p:nvSpPr>
            <p:spPr>
              <a:xfrm>
                <a:off x="7134896" y="3014143"/>
                <a:ext cx="4237954" cy="1145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H" sz="1600" dirty="0">
                    <a:latin typeface="Helvetica" pitchFamily="2" charset="0"/>
                  </a:rPr>
                  <a:t>The pNGB nature of the Higgs modifies its interactions by terms of order </a:t>
                </a:r>
                <a14:m>
                  <m:oMath xmlns:m="http://schemas.openxmlformats.org/officeDocument/2006/math">
                    <m:r>
                      <a:rPr lang="en-CH" sz="1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𝝃</m:t>
                    </m:r>
                    <m:r>
                      <a:rPr lang="en-CH" sz="1600" b="1"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type m:val="lin"/>
                        <m:ctrlPr>
                          <a:rPr lang="en-CH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CH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H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𝝊</m:t>
                            </m:r>
                          </m:e>
                          <m:sup>
                            <m:r>
                              <a:rPr lang="en-CH" sz="16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CH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H" sz="1600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CH" sz="1600" b="1" i="1">
                                <a:latin typeface="Cambria Math" panose="02040503050406030204" pitchFamily="18" charset="0"/>
                              </a:rPr>
                              <m:t>𝑯</m:t>
                            </m:r>
                          </m:sub>
                          <m:sup>
                            <m:r>
                              <a:rPr lang="en-CH" sz="16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CH" sz="1600" dirty="0">
                    <a:latin typeface="Helvetica" pitchFamily="2" charset="0"/>
                  </a:rPr>
                  <a:t> </a:t>
                </a:r>
              </a:p>
              <a:p>
                <a:pPr>
                  <a:spcBef>
                    <a:spcPts val="900"/>
                  </a:spcBef>
                </a:pPr>
                <a:r>
                  <a:rPr lang="en-CH" sz="1400" dirty="0">
                    <a:latin typeface="Helvetica" pitchFamily="2" charset="0"/>
                  </a:rPr>
                  <a:t>In minimal composite-Higgs models, the couplings to W and Z bosons are universally suppressed: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3B7ADAC-0AD8-88E5-17B0-6590B5EF7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896" y="3014143"/>
                <a:ext cx="4237954" cy="1145826"/>
              </a:xfrm>
              <a:prstGeom prst="rect">
                <a:avLst/>
              </a:prstGeom>
              <a:blipFill>
                <a:blip r:embed="rId12"/>
                <a:stretch>
                  <a:fillRect l="-597" t="-10989" b="-54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07549944-17BB-245C-1995-0DCE566AEC6B}"/>
              </a:ext>
            </a:extLst>
          </p:cNvPr>
          <p:cNvSpPr/>
          <p:nvPr/>
        </p:nvSpPr>
        <p:spPr>
          <a:xfrm>
            <a:off x="1346242" y="5053493"/>
            <a:ext cx="1466640" cy="24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80" u="none" strike="noStrike" dirty="0">
                <a:solidFill>
                  <a:srgbClr val="111111"/>
                </a:solidFill>
                <a:effectLst/>
                <a:uFillTx/>
                <a:latin typeface="Helvetica" pitchFamily="2" charset="0"/>
                <a:ea typeface="Cambria Math"/>
              </a:rPr>
              <a:t>1 ≲ </a:t>
            </a:r>
            <a:r>
              <a:rPr lang="en-US" sz="1280" i="1" u="none" strike="noStrike" dirty="0">
                <a:solidFill>
                  <a:srgbClr val="111111"/>
                </a:solidFill>
                <a:effectLst/>
                <a:uFillTx/>
                <a:latin typeface="Helvetica" pitchFamily="2" charset="0"/>
                <a:ea typeface="Cambria Math"/>
              </a:rPr>
              <a:t>g</a:t>
            </a:r>
            <a:r>
              <a:rPr lang="en-US" sz="1280" u="none" strike="noStrike" dirty="0">
                <a:solidFill>
                  <a:srgbClr val="111111"/>
                </a:solidFill>
                <a:effectLst/>
                <a:uFillTx/>
                <a:latin typeface="Helvetica" pitchFamily="2" charset="0"/>
                <a:ea typeface="Cambria Math"/>
              </a:rPr>
              <a:t>* ≲ 4π</a:t>
            </a:r>
            <a:endParaRPr lang="en-GB" sz="1280" u="none" strike="noStrike" dirty="0">
              <a:solidFill>
                <a:srgbClr val="000000"/>
              </a:solidFill>
              <a:effectLst/>
              <a:uFillTx/>
              <a:latin typeface="Helvetica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2E3F5D-22A5-2F65-0594-F1EAA8077847}"/>
              </a:ext>
            </a:extLst>
          </p:cNvPr>
          <p:cNvSpPr txBox="1"/>
          <p:nvPr/>
        </p:nvSpPr>
        <p:spPr>
          <a:xfrm>
            <a:off x="628701" y="2995520"/>
            <a:ext cx="2393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Composite-Higgs scales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8B1ED2-93CA-BBF8-4A84-E6893709E6BD}"/>
              </a:ext>
            </a:extLst>
          </p:cNvPr>
          <p:cNvSpPr txBox="1"/>
          <p:nvPr/>
        </p:nvSpPr>
        <p:spPr>
          <a:xfrm>
            <a:off x="1271577" y="5239125"/>
            <a:ext cx="1339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for a strongly coupled sector</a:t>
            </a:r>
          </a:p>
        </p:txBody>
      </p:sp>
      <p:sp>
        <p:nvSpPr>
          <p:cNvPr id="31" name="body-divider">
            <a:extLst>
              <a:ext uri="{FF2B5EF4-FFF2-40B4-BE49-F238E27FC236}">
                <a16:creationId xmlns:a16="http://schemas.microsoft.com/office/drawing/2014/main" id="{60F7A76A-F905-7B38-063E-683069B359DC}"/>
              </a:ext>
            </a:extLst>
          </p:cNvPr>
          <p:cNvSpPr>
            <a:spLocks noGrp="1"/>
          </p:cNvSpPr>
          <p:nvPr/>
        </p:nvSpPr>
        <p:spPr>
          <a:xfrm>
            <a:off x="685623" y="2743664"/>
            <a:ext cx="10926772" cy="1"/>
          </a:xfrm>
          <a:prstGeom prst="line">
            <a:avLst/>
          </a:prstGeom>
          <a:noFill/>
          <a:ln w="9525">
            <a:solidFill>
              <a:srgbClr val="D9DFE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488248A-5DC1-50E7-0752-BAE8AC7C6679}"/>
                  </a:ext>
                </a:extLst>
              </p:cNvPr>
              <p:cNvSpPr txBox="1"/>
              <p:nvPr/>
            </p:nvSpPr>
            <p:spPr>
              <a:xfrm>
                <a:off x="7636668" y="4194619"/>
                <a:ext cx="4084515" cy="599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GB" sz="1500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ℎ𝑉𝑉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ℎ𝑉𝑉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50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  <m:r>
                        <a:rPr lang="en-GB" sz="15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GB" sz="15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rad>
                      <m:r>
                        <a:rPr lang="en-GB" sz="1500" i="0">
                          <a:latin typeface="Cambria Math" panose="02040503050406030204" pitchFamily="18" charset="0"/>
                        </a:rPr>
                        <m:t>≃1−</m:t>
                      </m:r>
                      <m:f>
                        <m:fPr>
                          <m:ctrlPr>
                            <a:rPr lang="en-GB" sz="15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num>
                        <m:den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500" b="0" i="0" smtClean="0">
                          <a:latin typeface="Cambria Math" panose="02040503050406030204" pitchFamily="18" charset="0"/>
                        </a:rPr>
                        <m:t>  (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15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GB" sz="150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500" i="1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15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488248A-5DC1-50E7-0752-BAE8AC7C6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668" y="4194619"/>
                <a:ext cx="4084515" cy="599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716CB48-677E-D360-8EA7-7E50A7059C0E}"/>
                  </a:ext>
                </a:extLst>
              </p:cNvPr>
              <p:cNvSpPr txBox="1"/>
              <p:nvPr/>
            </p:nvSpPr>
            <p:spPr>
              <a:xfrm>
                <a:off x="7134896" y="4844108"/>
                <a:ext cx="4477499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H" sz="1400" dirty="0">
                    <a:latin typeface="Helvetica" pitchFamily="2" charset="0"/>
                  </a:rPr>
                  <a:t>Fermion coupling also shift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H" sz="1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H" sz="1400" dirty="0">
                    <a:latin typeface="Helvetica" pitchFamily="2" charset="0"/>
                  </a:rPr>
                  <a:t>, but model-dependently. Precision Higgs-coupling measurements therefore probe the compositeness scale</a:t>
                </a:r>
                <a:endParaRPr lang="en-GB" sz="1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716CB48-677E-D360-8EA7-7E50A7059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896" y="4844108"/>
                <a:ext cx="4477499" cy="738664"/>
              </a:xfrm>
              <a:prstGeom prst="rect">
                <a:avLst/>
              </a:prstGeom>
              <a:blipFill>
                <a:blip r:embed="rId14"/>
                <a:stretch>
                  <a:fillRect l="-282" t="-1695" b="-8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AEB6DF3-0978-4085-78EA-FDDC92B1A931}"/>
                  </a:ext>
                </a:extLst>
              </p:cNvPr>
              <p:cNvSpPr txBox="1"/>
              <p:nvPr/>
            </p:nvSpPr>
            <p:spPr>
              <a:xfrm>
                <a:off x="7134896" y="5661506"/>
                <a:ext cx="4449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400" dirty="0">
                    <a:solidFill>
                      <a:schemeClr val="tx1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5.0 (0.1)% precision on</a:t>
                </a:r>
                <a:r>
                  <a:rPr lang="en-US" sz="1400" dirty="0">
                    <a:solidFill>
                      <a:schemeClr val="tx1"/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H" sz="1400" dirty="0">
                    <a:solidFill>
                      <a:schemeClr val="tx1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probes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~</m:t>
                    </m:r>
                  </m:oMath>
                </a14:m>
                <a:r>
                  <a:rPr lang="en-CH" sz="1400" dirty="0">
                    <a:solidFill>
                      <a:schemeClr val="tx1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CH" sz="1400" dirty="0"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0.8</a:t>
                </a:r>
                <a:r>
                  <a:rPr lang="en-CH" sz="1400" dirty="0">
                    <a:solidFill>
                      <a:schemeClr val="tx1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(5.5) TeV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AEB6DF3-0978-4085-78EA-FDDC92B1A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896" y="5661506"/>
                <a:ext cx="4449965" cy="307777"/>
              </a:xfrm>
              <a:prstGeom prst="rect">
                <a:avLst/>
              </a:prstGeom>
              <a:blipFill>
                <a:blip r:embed="rId15"/>
                <a:stretch>
                  <a:fillRect l="-284" t="-4000" b="-2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2E23BB53-94F0-C7A6-DA7F-37C61C22E8AC}"/>
              </a:ext>
            </a:extLst>
          </p:cNvPr>
          <p:cNvSpPr txBox="1"/>
          <p:nvPr/>
        </p:nvSpPr>
        <p:spPr>
          <a:xfrm>
            <a:off x="7134895" y="6048017"/>
            <a:ext cx="4999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200" dirty="0">
                <a:solidFill>
                  <a:srgbClr val="E4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</a:t>
            </a:r>
            <a:r>
              <a:rPr lang="en-CH" sz="1200" b="1" dirty="0">
                <a:solidFill>
                  <a:srgbClr val="E4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best measured coupling </a:t>
            </a:r>
            <a:r>
              <a:rPr lang="en-CH" sz="1200" dirty="0">
                <a:solidFill>
                  <a:srgbClr val="E4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probes Higgs compositness best</a:t>
            </a:r>
          </a:p>
        </p:txBody>
      </p:sp>
    </p:spTree>
    <p:extLst>
      <p:ext uri="{BB962C8B-B14F-4D97-AF65-F5344CB8AC3E}">
        <p14:creationId xmlns:p14="http://schemas.microsoft.com/office/powerpoint/2010/main" val="3769882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463D0-28C9-3486-1DF9-BE9E6712D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AC771B-87A9-ABEE-E0D7-A24EE54F2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6BCDE1-48DE-EDD6-7A43-CA1552A2923D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width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ACFBD2-3CDA-EFB8-14D3-A414CA7BE57F}"/>
              </a:ext>
            </a:extLst>
          </p:cNvPr>
          <p:cNvSpPr txBox="1"/>
          <p:nvPr/>
        </p:nvSpPr>
        <p:spPr>
          <a:xfrm>
            <a:off x="623284" y="1108786"/>
            <a:ext cx="11237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Helvetica" pitchFamily="2" charset="0"/>
              </a:rPr>
              <a:t>The Higgs boson is a narrow resonance: Γ</a:t>
            </a:r>
            <a:r>
              <a:rPr lang="en-US" sz="1600" b="1" baseline="-25000" dirty="0">
                <a:solidFill>
                  <a:srgbClr val="000000"/>
                </a:solidFill>
                <a:latin typeface="Helvetica" pitchFamily="2" charset="0"/>
              </a:rPr>
              <a:t>H</a:t>
            </a:r>
            <a:r>
              <a:rPr lang="en-US" sz="1600" b="1" dirty="0">
                <a:solidFill>
                  <a:srgbClr val="000000"/>
                </a:solidFill>
                <a:latin typeface="Helvetica" pitchFamily="2" charset="0"/>
              </a:rPr>
              <a:t>(SM) = 4.1 MeV</a:t>
            </a:r>
            <a:endParaRPr lang="en-GB" sz="1600" dirty="0">
              <a:solidFill>
                <a:srgbClr val="000000"/>
              </a:solidFill>
              <a:latin typeface="Helvetica" pitchFamily="2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B448F26-C2FD-6874-A329-31685DEEF5D6}"/>
              </a:ext>
            </a:extLst>
          </p:cNvPr>
          <p:cNvGrpSpPr/>
          <p:nvPr/>
        </p:nvGrpSpPr>
        <p:grpSpPr>
          <a:xfrm>
            <a:off x="6962456" y="182535"/>
            <a:ext cx="5210454" cy="2395453"/>
            <a:chOff x="6866920" y="237127"/>
            <a:chExt cx="5210454" cy="2395453"/>
          </a:xfrm>
        </p:grpSpPr>
        <p:pic>
          <p:nvPicPr>
            <p:cNvPr id="9" name="Picture 8" descr="FengEric_20150707_HiggsBSM_ATLASOP_v10.pdf">
              <a:extLst>
                <a:ext uri="{FF2B5EF4-FFF2-40B4-BE49-F238E27FC236}">
                  <a16:creationId xmlns:a16="http://schemas.microsoft.com/office/drawing/2014/main" id="{DC01F463-9299-0AB7-1F07-40849D74B4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3257" t="23064" r="2399" b="44445"/>
            <a:stretch/>
          </p:blipFill>
          <p:spPr>
            <a:xfrm>
              <a:off x="6866920" y="237127"/>
              <a:ext cx="3375975" cy="2395453"/>
            </a:xfrm>
            <a:prstGeom prst="rect">
              <a:avLst/>
            </a:prstGeom>
          </p:spPr>
        </p:pic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C11824A-7D69-94C7-38FD-B8E280D1DBCA}"/>
                </a:ext>
              </a:extLst>
            </p:cNvPr>
            <p:cNvSpPr/>
            <p:nvPr/>
          </p:nvSpPr>
          <p:spPr>
            <a:xfrm>
              <a:off x="7604244" y="2359743"/>
              <a:ext cx="2439408" cy="235506"/>
            </a:xfrm>
            <a:custGeom>
              <a:avLst/>
              <a:gdLst>
                <a:gd name="csX0" fmla="*/ 50169 w 2439408"/>
                <a:gd name="csY0" fmla="*/ 0 h 399509"/>
                <a:gd name="csX1" fmla="*/ 315640 w 2439408"/>
                <a:gd name="csY1" fmla="*/ 398206 h 399509"/>
                <a:gd name="csX2" fmla="*/ 2439408 w 2439408"/>
                <a:gd name="csY2" fmla="*/ 103239 h 399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39408" h="399509">
                  <a:moveTo>
                    <a:pt x="50169" y="0"/>
                  </a:moveTo>
                  <a:cubicBezTo>
                    <a:pt x="-16199" y="190500"/>
                    <a:pt x="-82567" y="381000"/>
                    <a:pt x="315640" y="398206"/>
                  </a:cubicBezTo>
                  <a:cubicBezTo>
                    <a:pt x="713847" y="415413"/>
                    <a:pt x="1576627" y="259326"/>
                    <a:pt x="2439408" y="103239"/>
                  </a:cubicBezTo>
                </a:path>
              </a:pathLst>
            </a:custGeom>
            <a:noFill/>
            <a:ln w="28575">
              <a:solidFill>
                <a:srgbClr val="E40000"/>
              </a:solidFill>
              <a:prstDash val="sysDash"/>
            </a:ln>
          </p:spPr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C0A7E12-CF36-97A5-22B7-534E2B6BFD28}"/>
                </a:ext>
              </a:extLst>
            </p:cNvPr>
            <p:cNvSpPr/>
            <p:nvPr/>
          </p:nvSpPr>
          <p:spPr>
            <a:xfrm>
              <a:off x="10042183" y="2282405"/>
              <a:ext cx="252000" cy="252000"/>
            </a:xfrm>
            <a:prstGeom prst="ellipse">
              <a:avLst/>
            </a:prstGeom>
            <a:solidFill>
              <a:srgbClr val="D70128"/>
            </a:solidFill>
            <a:ln>
              <a:solidFill>
                <a:srgbClr val="D701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prstClr val="white"/>
                  </a:solidFill>
                </a:rPr>
                <a:t>?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E44E17-B7FD-1631-B7FF-E90D0A8BE21B}"/>
                </a:ext>
              </a:extLst>
            </p:cNvPr>
            <p:cNvSpPr txBox="1"/>
            <p:nvPr/>
          </p:nvSpPr>
          <p:spPr>
            <a:xfrm flipH="1">
              <a:off x="10309023" y="2259256"/>
              <a:ext cx="17683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Helvetica" pitchFamily="2" charset="0"/>
                  <a:ea typeface="Helvetica Light" charset="0"/>
                  <a:cs typeface="Helvetica Light" charset="0"/>
                </a:rPr>
                <a:t>Invisible dark matter?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406030C-AEEE-AE52-F444-11A618694408}"/>
              </a:ext>
            </a:extLst>
          </p:cNvPr>
          <p:cNvSpPr txBox="1"/>
          <p:nvPr/>
        </p:nvSpPr>
        <p:spPr>
          <a:xfrm>
            <a:off x="623284" y="1497667"/>
            <a:ext cx="2931077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For comparison:</a:t>
            </a:r>
          </a:p>
          <a:p>
            <a:pPr>
              <a:spcBef>
                <a:spcPts val="1200"/>
              </a:spcBef>
              <a:tabLst>
                <a:tab pos="255588" algn="l"/>
                <a:tab pos="566738" algn="l"/>
                <a:tab pos="700088" algn="l"/>
              </a:tabLst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	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cs typeface="Helvetica"/>
              </a:rPr>
              <a:t>Γ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W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 		= 2.1 GeV</a:t>
            </a:r>
          </a:p>
          <a:p>
            <a:pPr>
              <a:spcBef>
                <a:spcPts val="300"/>
              </a:spcBef>
              <a:tabLst>
                <a:tab pos="255588" algn="l"/>
                <a:tab pos="566738" algn="l"/>
                <a:tab pos="700088" algn="l"/>
              </a:tabLst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	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cs typeface="Helvetica"/>
              </a:rPr>
              <a:t>Γ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Z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 		= 2.5 GeV</a:t>
            </a:r>
          </a:p>
          <a:p>
            <a:pPr>
              <a:spcBef>
                <a:spcPts val="300"/>
              </a:spcBef>
              <a:tabLst>
                <a:tab pos="255588" algn="l"/>
                <a:tab pos="566738" algn="l"/>
                <a:tab pos="700088" algn="l"/>
              </a:tabLst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cs typeface="Helvetica"/>
              </a:rPr>
              <a:t>	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cs typeface="Helvetica"/>
              </a:rPr>
              <a:t>Γ</a:t>
            </a:r>
            <a:r>
              <a:rPr lang="en-GB" sz="1400" baseline="-250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top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 	= 1.3 GeV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E0754A-F9FA-C81A-7DB2-7968A16E77E8}"/>
              </a:ext>
            </a:extLst>
          </p:cNvPr>
          <p:cNvSpPr/>
          <p:nvPr/>
        </p:nvSpPr>
        <p:spPr>
          <a:xfrm>
            <a:off x="623283" y="2797922"/>
            <a:ext cx="25259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</a:rPr>
              <a:t>Even small Higgs couplings to new light states (a small new partial width) can measurably alter its branching fractions</a:t>
            </a:r>
            <a:endParaRPr lang="en-GB" sz="1200" dirty="0">
              <a:latin typeface="Helvetica" pitchFamily="2" charset="0"/>
              <a:ea typeface="Helvetica Light" charset="0"/>
              <a:cs typeface="Helvetica Light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E955E47-0B52-510D-6596-B6FB2DA86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9690" y="2792343"/>
            <a:ext cx="5432620" cy="3851699"/>
          </a:xfrm>
          <a:prstGeom prst="rect">
            <a:avLst/>
          </a:prstGeom>
        </p:spPr>
      </p:pic>
      <p:sp>
        <p:nvSpPr>
          <p:cNvPr id="23" name="Sun 22">
            <a:extLst>
              <a:ext uri="{FF2B5EF4-FFF2-40B4-BE49-F238E27FC236}">
                <a16:creationId xmlns:a16="http://schemas.microsoft.com/office/drawing/2014/main" id="{15088EA3-C2EF-2ACB-EC39-0BC8ABB0BE8B}"/>
              </a:ext>
            </a:extLst>
          </p:cNvPr>
          <p:cNvSpPr/>
          <p:nvPr/>
        </p:nvSpPr>
        <p:spPr>
          <a:xfrm>
            <a:off x="3996759" y="5679443"/>
            <a:ext cx="254354" cy="251198"/>
          </a:xfrm>
          <a:prstGeom prst="sun">
            <a:avLst/>
          </a:prstGeom>
          <a:solidFill>
            <a:srgbClr val="FFFE00"/>
          </a:solidFill>
          <a:ln>
            <a:solidFill>
              <a:srgbClr val="D800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AA7FF9C-DE2C-4E2A-2E69-13F8AA0F0B8B}"/>
              </a:ext>
            </a:extLst>
          </p:cNvPr>
          <p:cNvSpPr/>
          <p:nvPr/>
        </p:nvSpPr>
        <p:spPr>
          <a:xfrm>
            <a:off x="1951629" y="5632364"/>
            <a:ext cx="1305854" cy="382218"/>
          </a:xfrm>
          <a:prstGeom prst="roundRect">
            <a:avLst/>
          </a:prstGeom>
          <a:solidFill>
            <a:srgbClr val="EAF5FB"/>
          </a:solidFill>
          <a:ln>
            <a:solidFill>
              <a:srgbClr val="75B9DD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11BE04-88E2-6BFF-1A6F-8BDCC6ED273C}"/>
              </a:ext>
            </a:extLst>
          </p:cNvPr>
          <p:cNvSpPr txBox="1"/>
          <p:nvPr/>
        </p:nvSpPr>
        <p:spPr>
          <a:xfrm>
            <a:off x="2047671" y="5705293"/>
            <a:ext cx="110158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D80017"/>
                </a:solidFill>
                <a:latin typeface="Helvetica"/>
                <a:cs typeface="Helvetica"/>
              </a:rPr>
              <a:t>Γ</a:t>
            </a:r>
            <a:r>
              <a:rPr lang="en-GB" sz="1200" b="1" i="1" baseline="-25000" dirty="0">
                <a:solidFill>
                  <a:srgbClr val="D80017"/>
                </a:solidFill>
                <a:latin typeface="Helvetica"/>
                <a:cs typeface="Helvetica"/>
              </a:rPr>
              <a:t>H</a:t>
            </a:r>
            <a:r>
              <a:rPr lang="en-GB" sz="1200" b="1" dirty="0">
                <a:solidFill>
                  <a:srgbClr val="D80017"/>
                </a:solidFill>
                <a:latin typeface="Helvetica"/>
                <a:cs typeface="Helvetica"/>
              </a:rPr>
              <a:t> = 4.1 MeV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0E2F3A2-229C-C502-76F5-6EF8FB4EF1CC}"/>
              </a:ext>
            </a:extLst>
          </p:cNvPr>
          <p:cNvCxnSpPr>
            <a:cxnSpLocks/>
          </p:cNvCxnSpPr>
          <p:nvPr/>
        </p:nvCxnSpPr>
        <p:spPr>
          <a:xfrm>
            <a:off x="3271131" y="5820743"/>
            <a:ext cx="617069" cy="0"/>
          </a:xfrm>
          <a:prstGeom prst="straightConnector1">
            <a:avLst/>
          </a:prstGeom>
          <a:ln w="6350" cmpd="sng">
            <a:solidFill>
              <a:srgbClr val="D80017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6664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5672-9CD9-CEA7-CF48-D259B5B3D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C0A6DD-3837-5E1A-6DBB-78F455C04F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6180BC-5F17-4E88-857E-4A428DA41946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width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7804B-A59F-CA75-E1A3-939771643D99}"/>
              </a:ext>
            </a:extLst>
          </p:cNvPr>
          <p:cNvSpPr txBox="1"/>
          <p:nvPr/>
        </p:nvSpPr>
        <p:spPr>
          <a:xfrm>
            <a:off x="623284" y="1108786"/>
            <a:ext cx="11237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Access to the Higgs boson decay width 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by comparing the high-mass off-shell Higgs production rate of H* </a:t>
            </a:r>
            <a:r>
              <a:rPr lang="en-GB" sz="1600" dirty="0">
                <a:solidFill>
                  <a:srgbClr val="000000"/>
                </a:solidFill>
                <a:latin typeface="Symbol" pitchFamily="2" charset="2"/>
              </a:rPr>
              <a:t>®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ZZ, WW (insensitive to </a:t>
            </a:r>
            <a:r>
              <a:rPr lang="el-GR" sz="1600" dirty="0">
                <a:solidFill>
                  <a:srgbClr val="000000"/>
                </a:solidFill>
                <a:latin typeface="Helvetica" pitchFamily="2" charset="0"/>
              </a:rPr>
              <a:t>Γ</a:t>
            </a:r>
            <a:r>
              <a:rPr lang="en-GB" sz="1600" baseline="-25000" dirty="0">
                <a:solidFill>
                  <a:srgbClr val="000000"/>
                </a:solidFill>
                <a:latin typeface="Helvetica" pitchFamily="2" charset="0"/>
              </a:rPr>
              <a:t>H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) to the on-shell (125 GeV) one (dependent on </a:t>
            </a:r>
            <a:r>
              <a:rPr lang="el-GR" sz="1600" dirty="0">
                <a:solidFill>
                  <a:srgbClr val="000000"/>
                </a:solidFill>
                <a:latin typeface="Helvetica" pitchFamily="2" charset="0"/>
              </a:rPr>
              <a:t>Γ</a:t>
            </a:r>
            <a:r>
              <a:rPr lang="en-GB" sz="1600" baseline="-25000" dirty="0">
                <a:solidFill>
                  <a:srgbClr val="000000"/>
                </a:solidFill>
                <a:latin typeface="Helvetica" pitchFamily="2" charset="0"/>
              </a:rPr>
              <a:t>H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E2BC07D-059F-18BF-B4A9-BC5A38F63F49}"/>
                  </a:ext>
                </a:extLst>
              </p:cNvPr>
              <p:cNvSpPr txBox="1"/>
              <p:nvPr/>
            </p:nvSpPr>
            <p:spPr>
              <a:xfrm>
                <a:off x="4072222" y="3531986"/>
                <a:ext cx="2980538" cy="5815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ˆ"/>
                                      <m:ctrlP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5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500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ˆ"/>
                                      <m:ctrlP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  <m:r>
                                    <a:rPr lang="en-GB" sz="15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sub>
                                    <m:sup>
                                      <m:r>
                                        <a:rPr lang="en-GB" sz="150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GB" sz="1500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GB" sz="1500" i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E2BC07D-059F-18BF-B4A9-BC5A38F63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2222" y="3531986"/>
                <a:ext cx="2980538" cy="5815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914C827-9DB1-B19C-25B5-4941DC367D1F}"/>
                  </a:ext>
                </a:extLst>
              </p:cNvPr>
              <p:cNvSpPr txBox="1"/>
              <p:nvPr/>
            </p:nvSpPr>
            <p:spPr>
              <a:xfrm>
                <a:off x="2567299" y="3114787"/>
                <a:ext cx="3742993" cy="341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5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d>
                        <m:d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𝑔𝑔</m:t>
                          </m:r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500" b="0" i="1" smtClean="0">
                              <a:latin typeface="Cambria Math" panose="02040503050406030204" pitchFamily="18" charset="0"/>
                            </a:rPr>
                            <m:t>𝑉𝑉</m:t>
                          </m:r>
                        </m:e>
                      </m:d>
                      <m:r>
                        <a:rPr lang="en-GB" sz="15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5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𝑔𝑔𝐻</m:t>
                          </m:r>
                        </m:sub>
                      </m:sSub>
                      <m:r>
                        <a:rPr lang="en-GB" sz="15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d>
                        <m:d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ˆ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</m:e>
                      </m:d>
                      <m:r>
                        <a:rPr lang="en-GB" sz="15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en-GB" sz="15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1500" b="0" i="1" smtClean="0">
                              <a:latin typeface="Cambria Math" panose="02040503050406030204" pitchFamily="18" charset="0"/>
                            </a:rPr>
                            <m:t>𝑉𝑉</m:t>
                          </m:r>
                        </m:sub>
                      </m:sSub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0EB9057-CF44-344F-ABD6-3125D1B09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299" y="3114787"/>
                <a:ext cx="3742993" cy="341888"/>
              </a:xfrm>
              <a:prstGeom prst="rect">
                <a:avLst/>
              </a:prstGeom>
              <a:blipFill>
                <a:blip r:embed="rId3"/>
                <a:stretch>
                  <a:fillRect t="-3571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754B5CD6-24F6-8F7A-BF34-9184B0887F2B}"/>
              </a:ext>
            </a:extLst>
          </p:cNvPr>
          <p:cNvSpPr txBox="1"/>
          <p:nvPr/>
        </p:nvSpPr>
        <p:spPr>
          <a:xfrm>
            <a:off x="623284" y="3135646"/>
            <a:ext cx="29805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gg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→ </a:t>
            </a: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matrix element: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A912451-8484-74CA-E224-B66F08A9FA9E}"/>
              </a:ext>
            </a:extLst>
          </p:cNvPr>
          <p:cNvSpPr txBox="1"/>
          <p:nvPr/>
        </p:nvSpPr>
        <p:spPr>
          <a:xfrm>
            <a:off x="623284" y="3684863"/>
            <a:ext cx="42629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so that                                                  with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EBE562-FDD4-4316-0BDE-4D244AC776A7}"/>
              </a:ext>
            </a:extLst>
          </p:cNvPr>
          <p:cNvSpPr txBox="1"/>
          <p:nvPr/>
        </p:nvSpPr>
        <p:spPr>
          <a:xfrm>
            <a:off x="623283" y="4877520"/>
            <a:ext cx="17450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On-shell: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C31E35-63F1-4BB0-9CDC-BB0B30C57BE4}"/>
              </a:ext>
            </a:extLst>
          </p:cNvPr>
          <p:cNvSpPr txBox="1"/>
          <p:nvPr/>
        </p:nvSpPr>
        <p:spPr>
          <a:xfrm>
            <a:off x="623283" y="4304215"/>
            <a:ext cx="42629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For the full </a:t>
            </a: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gg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→ </a:t>
            </a: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VV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process: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0F959C3-4631-5734-6A16-8158097D222C}"/>
                  </a:ext>
                </a:extLst>
              </p:cNvPr>
              <p:cNvSpPr txBox="1"/>
              <p:nvPr/>
            </p:nvSpPr>
            <p:spPr>
              <a:xfrm>
                <a:off x="3044687" y="4292157"/>
                <a:ext cx="4081201" cy="3291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50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e>
                          </m:d>
                        </m:e>
                        <m:sup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5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50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500" i="0">
                                      <a:latin typeface="Cambria Math" panose="02040503050406030204" pitchFamily="18" charset="0"/>
                                    </a:rPr>
                                    <m:t>ℳ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500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5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500">
                                      <a:latin typeface="Cambria Math" panose="02040503050406030204" pitchFamily="18" charset="0"/>
                                    </a:rPr>
                                    <m:t>ℳ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00">
                                      <a:latin typeface="Cambria Math" panose="02040503050406030204" pitchFamily="18" charset="0"/>
                                    </a:rPr>
                                    <m:t>box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GB" sz="15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500">
                          <a:latin typeface="Cambria Math" panose="02040503050406030204" pitchFamily="18" charset="0"/>
                        </a:rPr>
                        <m:t>+2 </m:t>
                      </m:r>
                      <m:r>
                        <m:rPr>
                          <m:sty m:val="p"/>
                        </m:rPr>
                        <a:rPr lang="en-GB" sz="150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GB" sz="150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50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GB" sz="1500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panose="02040503050406030204" pitchFamily="18" charset="0"/>
                                </a:rPr>
                                <m:t>box</m:t>
                              </m:r>
                            </m:sub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C67A36F-B48C-6F09-A88A-7DFBBFB56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687" y="4292157"/>
                <a:ext cx="4081201" cy="329193"/>
              </a:xfrm>
              <a:prstGeom prst="rect">
                <a:avLst/>
              </a:prstGeom>
              <a:blipFill>
                <a:blip r:embed="rId5"/>
                <a:stretch>
                  <a:fillRect b="-14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322720-BEE0-5ACA-BACE-D10EF60D8873}"/>
                  </a:ext>
                </a:extLst>
              </p:cNvPr>
              <p:cNvSpPr txBox="1"/>
              <p:nvPr/>
            </p:nvSpPr>
            <p:spPr>
              <a:xfrm>
                <a:off x="2082218" y="4679223"/>
                <a:ext cx="1845765" cy="6410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5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b="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1500" b="0" i="0">
                              <a:latin typeface="Cambria Math" panose="02040503050406030204" pitchFamily="18" charset="0"/>
                            </a:rPr>
                            <m:t>on</m:t>
                          </m:r>
                        </m:sub>
                      </m:sSub>
                      <m:r>
                        <a:rPr lang="en-GB" sz="1500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5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GB" sz="1500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GB" sz="15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GB" sz="1500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GB" sz="15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GB" sz="1500" b="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1500" b="0" i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en-GB" sz="1500" b="0" i="0">
                              <a:latin typeface="Cambria Math" panose="02040503050406030204" pitchFamily="18" charset="0"/>
                            </a:rPr>
                            <m:t>/</m:t>
                          </m:r>
                          <m:sSubSup>
                            <m:sSubSupPr>
                              <m:ctrlPr>
                                <a:rPr lang="en-GB" sz="1500" b="0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GB" sz="1500" b="0" i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GB" sz="1500" b="0" i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7353C05-E61C-22FE-36A1-AB8372E72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2218" y="4679223"/>
                <a:ext cx="1845765" cy="641073"/>
              </a:xfrm>
              <a:prstGeom prst="rect">
                <a:avLst/>
              </a:prstGeom>
              <a:blipFill>
                <a:blip r:embed="rId6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84ED9E45-A4EA-CE02-7D57-37DF33252968}"/>
              </a:ext>
            </a:extLst>
          </p:cNvPr>
          <p:cNvSpPr txBox="1"/>
          <p:nvPr/>
        </p:nvSpPr>
        <p:spPr>
          <a:xfrm>
            <a:off x="623283" y="5467116"/>
            <a:ext cx="17450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Far off-shell: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27C1631-B565-0F1A-1738-EB92EB9D872E}"/>
                  </a:ext>
                </a:extLst>
              </p:cNvPr>
              <p:cNvSpPr txBox="1"/>
              <p:nvPr/>
            </p:nvSpPr>
            <p:spPr>
              <a:xfrm>
                <a:off x="1811887" y="5413704"/>
                <a:ext cx="2179839" cy="361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5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b="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1500" b="0" i="0">
                              <a:latin typeface="Cambria Math" panose="02040503050406030204" pitchFamily="18" charset="0"/>
                            </a:rPr>
                            <m:t>off</m:t>
                          </m:r>
                        </m:sub>
                      </m:sSub>
                      <m:d>
                        <m:dPr>
                          <m:ctrlPr>
                            <a:rPr lang="en-GB" sz="15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ˆ"/>
                              <m:ctrlPr>
                                <a:rPr lang="en-GB" sz="1500" b="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</m:e>
                      </m:d>
                      <m:r>
                        <a:rPr lang="en-GB" sz="1500" b="0" i="0">
                          <a:latin typeface="Cambria Math" panose="02040503050406030204" pitchFamily="18" charset="0"/>
                        </a:rPr>
                        <m:t>≃</m:t>
                      </m:r>
                      <m:sSubSup>
                        <m:sSubSupPr>
                          <m:ctrlPr>
                            <a:rPr lang="en-GB" sz="15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500" b="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500" b="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GB" sz="15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GB" sz="15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ˆ"/>
                              <m:ctrlPr>
                                <a:rPr lang="en-GB" sz="1500" b="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</m:e>
                      </m:d>
                      <m:sSubSup>
                        <m:sSubSupPr>
                          <m:ctrlPr>
                            <a:rPr lang="en-GB" sz="15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500" b="0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GB" sz="1500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GB" sz="15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GB" sz="15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ˆ"/>
                              <m:ctrlPr>
                                <a:rPr lang="en-GB" sz="1500" b="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500" b="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5D08EA3-AAC4-A13A-E931-DDF3418AF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887" y="5413704"/>
                <a:ext cx="2179839" cy="361189"/>
              </a:xfrm>
              <a:prstGeom prst="rect">
                <a:avLst/>
              </a:prstGeom>
              <a:blipFill>
                <a:blip r:embed="rId7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622A46-DA8A-4947-7192-E7D1A0111C3A}"/>
                  </a:ext>
                </a:extLst>
              </p:cNvPr>
              <p:cNvSpPr txBox="1"/>
              <p:nvPr/>
            </p:nvSpPr>
            <p:spPr>
              <a:xfrm>
                <a:off x="623283" y="6003300"/>
                <a:ext cx="3468963" cy="3746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>
                  <a:spcBef>
                    <a:spcPts val="3000"/>
                  </a:spcBef>
                </a:pP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So that under the assumption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5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GB" sz="15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5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  <m:r>
                          <a:rPr lang="en-GB" sz="150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,</m:t>
                        </m:r>
                        <m:r>
                          <a:rPr lang="en-GB" sz="15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𝑓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GB" sz="150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off</m:t>
                        </m:r>
                      </m:sup>
                    </m:sSubSup>
                    <m:r>
                      <a:rPr lang="en-GB" sz="150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sSubSup>
                      <m:sSubSupPr>
                        <m:ctrlPr>
                          <a:rPr lang="en-GB" sz="15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GB" sz="15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5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  <m:r>
                          <a:rPr lang="en-GB" sz="150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,</m:t>
                        </m:r>
                        <m:r>
                          <a:rPr lang="en-GB" sz="15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𝑓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GB" sz="1500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on</m:t>
                        </m:r>
                      </m:sup>
                    </m:sSubSup>
                  </m:oMath>
                </a14:m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: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D4B9178-C910-B28D-A0BB-3088C882C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83" y="6003300"/>
                <a:ext cx="3468963" cy="374654"/>
              </a:xfrm>
              <a:prstGeom prst="rect">
                <a:avLst/>
              </a:prstGeom>
              <a:blipFill>
                <a:blip r:embed="rId8"/>
                <a:stretch>
                  <a:fillRect l="-364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pening-angle-box">
            <a:extLst>
              <a:ext uri="{FF2B5EF4-FFF2-40B4-BE49-F238E27FC236}">
                <a16:creationId xmlns:a16="http://schemas.microsoft.com/office/drawing/2014/main" id="{E9A8DCB6-4260-C3EE-F453-44AFB13F0D26}"/>
              </a:ext>
            </a:extLst>
          </p:cNvPr>
          <p:cNvSpPr>
            <a:spLocks noGrp="1"/>
          </p:cNvSpPr>
          <p:nvPr/>
        </p:nvSpPr>
        <p:spPr>
          <a:xfrm>
            <a:off x="4063766" y="5842098"/>
            <a:ext cx="1329868" cy="731177"/>
          </a:xfrm>
          <a:prstGeom prst="roundRect">
            <a:avLst>
              <a:gd name="adj" fmla="val 14063"/>
            </a:avLst>
          </a:prstGeom>
          <a:solidFill>
            <a:srgbClr val="EAF5FB"/>
          </a:solidFill>
          <a:ln w="9525">
            <a:solidFill>
              <a:srgbClr val="75B9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82E2308-63E4-2CC7-0705-9D02E2EB4FC7}"/>
                  </a:ext>
                </a:extLst>
              </p:cNvPr>
              <p:cNvSpPr txBox="1"/>
              <p:nvPr/>
            </p:nvSpPr>
            <p:spPr>
              <a:xfrm>
                <a:off x="4055154" y="5910487"/>
                <a:ext cx="1364984" cy="5890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GB" sz="15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5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b="1" i="1">
                                  <a:latin typeface="Cambria Math" panose="02040503050406030204" pitchFamily="18" charset="0"/>
                                </a:rPr>
                                <m:t>𝜞</m:t>
                              </m:r>
                            </m:e>
                            <m:sub>
                              <m:r>
                                <a:rPr lang="en-GB" sz="1500" b="1" i="1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GB" sz="1500" b="1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500" b="1" i="0">
                                  <a:latin typeface="Cambria Math" panose="02040503050406030204" pitchFamily="18" charset="0"/>
                                </a:rPr>
                                <m:t>𝚪</m:t>
                              </m:r>
                            </m:e>
                            <m:sub>
                              <m:r>
                                <a:rPr lang="en-GB" sz="1500" b="1" i="1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sub>
                            <m:sup>
                              <m:r>
                                <a:rPr lang="en-GB" sz="1500" b="1" i="0">
                                  <a:latin typeface="Cambria Math" panose="02040503050406030204" pitchFamily="18" charset="0"/>
                                </a:rPr>
                                <m:t>𝐒𝐌</m:t>
                              </m:r>
                            </m:sup>
                          </m:sSubSup>
                        </m:den>
                      </m:f>
                      <m:r>
                        <a:rPr lang="en-GB" sz="15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5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5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GB" sz="1500" b="1" i="0">
                                  <a:latin typeface="Cambria Math" panose="02040503050406030204" pitchFamily="18" charset="0"/>
                                </a:rPr>
                                <m:t>𝐨𝐟𝐟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5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GB" sz="1500" b="1" i="0">
                                  <a:latin typeface="Cambria Math" panose="02040503050406030204" pitchFamily="18" charset="0"/>
                                </a:rPr>
                                <m:t>𝐨𝐧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5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BDEF9D0-B1D1-A4EF-7E46-6B9B3EE1D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154" y="5910487"/>
                <a:ext cx="1364984" cy="589072"/>
              </a:xfrm>
              <a:prstGeom prst="rect">
                <a:avLst/>
              </a:prstGeom>
              <a:blipFill>
                <a:blip r:embed="rId9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63D8A1DC-0925-76DC-8AA4-86C1FAB7E2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7516510" y="1980761"/>
            <a:ext cx="4238230" cy="445014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66BFE83-360C-36C7-7A1C-52EF539808B6}"/>
              </a:ext>
            </a:extLst>
          </p:cNvPr>
          <p:cNvSpPr txBox="1"/>
          <p:nvPr/>
        </p:nvSpPr>
        <p:spPr>
          <a:xfrm rot="16200000">
            <a:off x="10751947" y="3170315"/>
            <a:ext cx="2119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11"/>
              </a:rPr>
              <a:t>Nat. Phys. 18 (2022) 1329</a:t>
            </a:r>
            <a:endParaRPr lang="en-CH" sz="9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C647FEF-9935-6620-A389-1EB06735D43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0781" r="71708" b="55449"/>
          <a:stretch>
            <a:fillRect/>
          </a:stretch>
        </p:blipFill>
        <p:spPr>
          <a:xfrm>
            <a:off x="663039" y="1801755"/>
            <a:ext cx="1969052" cy="121799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21EFE86-05DD-71B0-2C93-E58EF1FA0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66993" r="71406"/>
          <a:stretch>
            <a:fillRect/>
          </a:stretch>
        </p:blipFill>
        <p:spPr>
          <a:xfrm>
            <a:off x="2823148" y="1829261"/>
            <a:ext cx="1990002" cy="119048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F1DE43F-50BB-153E-BAB7-0F3211A8709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71326" t="66626"/>
          <a:stretch>
            <a:fillRect/>
          </a:stretch>
        </p:blipFill>
        <p:spPr>
          <a:xfrm>
            <a:off x="4885335" y="1815718"/>
            <a:ext cx="1995557" cy="120373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3D2E7EC-A09E-D9E4-D7C3-A31C3C7C84A7}"/>
              </a:ext>
            </a:extLst>
          </p:cNvPr>
          <p:cNvSpPr txBox="1"/>
          <p:nvPr/>
        </p:nvSpPr>
        <p:spPr>
          <a:xfrm>
            <a:off x="6694303" y="223939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+ …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959B859-D267-61C9-A8E8-0D99D54DE93C}"/>
              </a:ext>
            </a:extLst>
          </p:cNvPr>
          <p:cNvSpPr txBox="1"/>
          <p:nvPr/>
        </p:nvSpPr>
        <p:spPr>
          <a:xfrm>
            <a:off x="8550183" y="4876662"/>
            <a:ext cx="21392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1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Destructive interference of                continuum gg → ZZ and                         gg → H → ZZ amplitudes,                      </a:t>
            </a:r>
            <a:r>
              <a:rPr lang="en-GB" sz="1100" dirty="0" err="1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qq</a:t>
            </a:r>
            <a:r>
              <a:rPr lang="en-GB" sz="11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→ ZZ added incoherently</a:t>
            </a:r>
          </a:p>
        </p:txBody>
      </p:sp>
      <p:sp>
        <p:nvSpPr>
          <p:cNvPr id="48" name="Left Brace 47">
            <a:extLst>
              <a:ext uri="{FF2B5EF4-FFF2-40B4-BE49-F238E27FC236}">
                <a16:creationId xmlns:a16="http://schemas.microsoft.com/office/drawing/2014/main" id="{76D1576B-8F0B-FC36-B50B-43940FDB0834}"/>
              </a:ext>
            </a:extLst>
          </p:cNvPr>
          <p:cNvSpPr/>
          <p:nvPr/>
        </p:nvSpPr>
        <p:spPr>
          <a:xfrm rot="16200000">
            <a:off x="5989045" y="4043866"/>
            <a:ext cx="156754" cy="1243926"/>
          </a:xfrm>
          <a:prstGeom prst="leftBrace">
            <a:avLst>
              <a:gd name="adj1" fmla="val 32305"/>
              <a:gd name="adj2" fmla="val 50000"/>
            </a:avLst>
          </a:prstGeom>
          <a:ln w="952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D94617C-0E4C-8352-E956-06AD956C210D}"/>
              </a:ext>
            </a:extLst>
          </p:cNvPr>
          <p:cNvSpPr txBox="1"/>
          <p:nvPr/>
        </p:nvSpPr>
        <p:spPr>
          <a:xfrm>
            <a:off x="4725935" y="4757260"/>
            <a:ext cx="28597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1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Negative far off-shell: Higgs sector preserves consistency of longitudinal weak-boson scattering amplitudes!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AE5E52-8093-ACF2-531F-1B388F8BDC3B}"/>
                  </a:ext>
                </a:extLst>
              </p:cNvPr>
              <p:cNvSpPr txBox="1"/>
              <p:nvPr/>
            </p:nvSpPr>
            <p:spPr>
              <a:xfrm>
                <a:off x="1235671" y="3662817"/>
                <a:ext cx="2462797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d>
                        <m:d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ˆ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</m:e>
                      </m:d>
                      <m:r>
                        <a:rPr lang="en-GB" sz="1500" i="0">
                          <a:latin typeface="Cambria Math" panose="02040503050406030204" pitchFamily="18" charset="0"/>
                        </a:rPr>
                        <m:t>∝</m:t>
                      </m:r>
                      <m:sSubSup>
                        <m:sSubSup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𝑔𝑔𝐻</m:t>
                          </m:r>
                        </m:sub>
                        <m:sup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Sup>
                        <m:sSubSup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1500" b="0" i="1" smtClean="0">
                              <a:latin typeface="Cambria Math" panose="02040503050406030204" pitchFamily="18" charset="0"/>
                            </a:rPr>
                            <m:t>𝑉𝑉</m:t>
                          </m:r>
                        </m:sub>
                        <m:sup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1500" i="0">
                          <a:latin typeface="Cambria Math" panose="02040503050406030204" pitchFamily="18" charset="0"/>
                        </a:rPr>
                        <m:t> </m:t>
                      </m:r>
                      <m:sSup>
                        <m:sSup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ˆ"/>
                                      <m:ctrlP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AE5E52-8093-ACF2-531F-1B388F8BD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671" y="3662817"/>
                <a:ext cx="2462797" cy="353943"/>
              </a:xfrm>
              <a:prstGeom prst="rect">
                <a:avLst/>
              </a:prstGeom>
              <a:blipFill>
                <a:blip r:embed="rId13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3440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39682-0E69-4C5F-A920-642D7CEA6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94D990-10BE-4E94-1992-EB0562707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81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762C88C-9A01-401C-2AA3-DC775A53B8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57943" y="1979124"/>
            <a:ext cx="5730742" cy="42150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6CEBE4-C036-636E-5E7B-5FF095D1684E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Higgs width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D4F76-6E3C-A65B-FD3A-BA690E8E4EFC}"/>
              </a:ext>
            </a:extLst>
          </p:cNvPr>
          <p:cNvSpPr txBox="1"/>
          <p:nvPr/>
        </p:nvSpPr>
        <p:spPr>
          <a:xfrm>
            <a:off x="623284" y="1108786"/>
            <a:ext cx="11237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Access to the Higgs boson decay width 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by comparing the high-mass off-shell Higgs production rate of H* </a:t>
            </a:r>
            <a:r>
              <a:rPr lang="en-GB" sz="1600" dirty="0">
                <a:solidFill>
                  <a:srgbClr val="000000"/>
                </a:solidFill>
                <a:latin typeface="Symbol" pitchFamily="2" charset="2"/>
              </a:rPr>
              <a:t>®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ZZ, WW (insensitive to </a:t>
            </a:r>
            <a:r>
              <a:rPr lang="el-GR" sz="1600" dirty="0">
                <a:solidFill>
                  <a:srgbClr val="000000"/>
                </a:solidFill>
                <a:latin typeface="Helvetica" pitchFamily="2" charset="0"/>
              </a:rPr>
              <a:t>Γ</a:t>
            </a:r>
            <a:r>
              <a:rPr lang="en-GB" sz="1600" baseline="-25000" dirty="0">
                <a:solidFill>
                  <a:srgbClr val="000000"/>
                </a:solidFill>
                <a:latin typeface="Helvetica" pitchFamily="2" charset="0"/>
              </a:rPr>
              <a:t>H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) to the on-shell (125 GeV) one (dependent on </a:t>
            </a:r>
            <a:r>
              <a:rPr lang="el-GR" sz="1600" dirty="0">
                <a:solidFill>
                  <a:srgbClr val="000000"/>
                </a:solidFill>
                <a:latin typeface="Helvetica" pitchFamily="2" charset="0"/>
              </a:rPr>
              <a:t>Γ</a:t>
            </a:r>
            <a:r>
              <a:rPr lang="en-GB" sz="1600" baseline="-25000" dirty="0">
                <a:solidFill>
                  <a:srgbClr val="000000"/>
                </a:solidFill>
                <a:latin typeface="Helvetica" pitchFamily="2" charset="0"/>
              </a:rPr>
              <a:t>H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)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F522CF1-EC23-866A-7F5A-D18E134C4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72859" y="1700058"/>
            <a:ext cx="4127653" cy="45532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1F7243-A361-53BC-8E21-98B90F69A1D6}"/>
              </a:ext>
            </a:extLst>
          </p:cNvPr>
          <p:cNvSpPr txBox="1"/>
          <p:nvPr/>
        </p:nvSpPr>
        <p:spPr>
          <a:xfrm>
            <a:off x="9179983" y="1835814"/>
            <a:ext cx="2119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Rep. Prog. Phys. 88 (2025) 057803</a:t>
            </a: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, </a:t>
            </a:r>
            <a:endParaRPr lang="en-CH" sz="9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50F34A-96FC-862D-41EF-982EF2E7E95C}"/>
              </a:ext>
            </a:extLst>
          </p:cNvPr>
          <p:cNvSpPr txBox="1"/>
          <p:nvPr/>
        </p:nvSpPr>
        <p:spPr>
          <a:xfrm>
            <a:off x="2965289" y="1835814"/>
            <a:ext cx="2119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PLB 846 (2023) 138223</a:t>
            </a: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         </a:t>
            </a:r>
            <a:endParaRPr lang="en-CH" sz="9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594AAA7-FA94-FEB6-F02A-95B7306054AF}"/>
              </a:ext>
            </a:extLst>
          </p:cNvPr>
          <p:cNvGrpSpPr/>
          <p:nvPr/>
        </p:nvGrpSpPr>
        <p:grpSpPr>
          <a:xfrm>
            <a:off x="6735464" y="3380276"/>
            <a:ext cx="3949953" cy="1044726"/>
            <a:chOff x="7225788" y="3573695"/>
            <a:chExt cx="3949953" cy="104472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14BB26E-8DA2-B3E5-835D-1B1CBC86FE51}"/>
                </a:ext>
              </a:extLst>
            </p:cNvPr>
            <p:cNvSpPr txBox="1"/>
            <p:nvPr/>
          </p:nvSpPr>
          <p:spPr>
            <a:xfrm>
              <a:off x="9946824" y="4195352"/>
              <a:ext cx="12289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900" u="sng" dirty="0">
                  <a:solidFill>
                    <a:srgbClr val="4571D0"/>
                  </a:solidFill>
                  <a:effectLst/>
                  <a:latin typeface="Helvetica Light" panose="020B0403020202020204" pitchFamily="34" charset="0"/>
                  <a:hlinkClick r:id="rId6"/>
                </a:rPr>
                <a:t>arXiv:2607.23352</a:t>
              </a:r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elvetica Light" panose="020B0403020202020204" pitchFamily="34" charset="0"/>
              </a:endParaRPr>
            </a:p>
            <a:p>
              <a:r>
                <a:rPr lang="en-GB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Light" panose="020B0403020202020204" pitchFamily="34" charset="0"/>
                </a:rPr>
                <a:t>(ZZ &amp; WW)</a:t>
              </a:r>
              <a:endParaRPr lang="en-CH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 pitchFamily="34" charset="0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A376504-17AD-2E51-115D-D18745FE23A0}"/>
                </a:ext>
              </a:extLst>
            </p:cNvPr>
            <p:cNvGrpSpPr/>
            <p:nvPr/>
          </p:nvGrpSpPr>
          <p:grpSpPr>
            <a:xfrm>
              <a:off x="7225788" y="3573695"/>
              <a:ext cx="3190422" cy="1044726"/>
              <a:chOff x="8988327" y="3473763"/>
              <a:chExt cx="3190422" cy="1044726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5323F921-FD60-15A9-4E46-155A2AD4C405}"/>
                  </a:ext>
                </a:extLst>
              </p:cNvPr>
              <p:cNvSpPr/>
              <p:nvPr/>
            </p:nvSpPr>
            <p:spPr>
              <a:xfrm>
                <a:off x="9817016" y="3473763"/>
                <a:ext cx="1911162" cy="477212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rgbClr val="2577BC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l"/>
                <a:endParaRPr lang="en-CH" sz="1600" dirty="0">
                  <a:latin typeface="Helvetica" pitchFamily="2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9A0B32-B9C8-2B35-6640-C1CE5C55000A}"/>
                  </a:ext>
                </a:extLst>
              </p:cNvPr>
              <p:cNvSpPr txBox="1"/>
              <p:nvPr/>
            </p:nvSpPr>
            <p:spPr>
              <a:xfrm>
                <a:off x="9842416" y="3543551"/>
                <a:ext cx="211104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US" sz="1400" dirty="0">
                    <a:latin typeface="Helvetica" pitchFamily="2" charset="0"/>
                    <a:ea typeface="Helvetica Light" charset="0"/>
                    <a:cs typeface="Helvetica Light" charset="0"/>
                  </a:rPr>
                  <a:t>➠ Γ</a:t>
                </a:r>
                <a:r>
                  <a:rPr lang="en-US" sz="1400" baseline="-25000" dirty="0">
                    <a:latin typeface="Helvetica" pitchFamily="2" charset="0"/>
                    <a:ea typeface="Helvetica Light" charset="0"/>
                    <a:cs typeface="Helvetica Light" charset="0"/>
                  </a:rPr>
                  <a:t>H</a:t>
                </a:r>
                <a:r>
                  <a:rPr lang="en-US" sz="1400" dirty="0">
                    <a:latin typeface="Helvetica" pitchFamily="2" charset="0"/>
                    <a:ea typeface="Helvetica Light" charset="0"/>
                    <a:cs typeface="Helvetica Light" charset="0"/>
                  </a:rPr>
                  <a:t> = 3.6        MeV</a:t>
                </a:r>
                <a:endParaRPr lang="el-GR" sz="1400" baseline="-25000" dirty="0">
                  <a:latin typeface="Helvetica" pitchFamily="2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D1682A3-118C-EBB3-2A2E-67166BD36D73}"/>
                  </a:ext>
                </a:extLst>
              </p:cNvPr>
              <p:cNvSpPr txBox="1"/>
              <p:nvPr/>
            </p:nvSpPr>
            <p:spPr>
              <a:xfrm>
                <a:off x="10741453" y="3498935"/>
                <a:ext cx="1079490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US" sz="1000" dirty="0">
                    <a:latin typeface="Helvetica" pitchFamily="2" charset="0"/>
                    <a:ea typeface="Helvetica Light" charset="0"/>
                    <a:cs typeface="Helvetica Light" charset="0"/>
                  </a:rPr>
                  <a:t>+ 2.1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1000" dirty="0">
                    <a:latin typeface="Helvetica" pitchFamily="2" charset="0"/>
                  </a:rPr>
                  <a:t>– 1.6</a:t>
                </a:r>
                <a:endParaRPr lang="el-GR" sz="1000" dirty="0">
                  <a:latin typeface="Helvetica" pitchFamily="2" charset="0"/>
                </a:endParaRPr>
              </a:p>
            </p:txBody>
          </p:sp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FBEA05BD-79BB-4229-4AB0-AD8823A38690}"/>
                  </a:ext>
                </a:extLst>
              </p:cNvPr>
              <p:cNvSpPr/>
              <p:nvPr/>
            </p:nvSpPr>
            <p:spPr>
              <a:xfrm>
                <a:off x="9817016" y="4041277"/>
                <a:ext cx="1911162" cy="477212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rgbClr val="E7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l"/>
                <a:endParaRPr lang="en-CH" sz="1600" dirty="0">
                  <a:latin typeface="Helvetica" pitchFamily="2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44A9320-0B06-DD0F-8723-6B0A01176852}"/>
                  </a:ext>
                </a:extLst>
              </p:cNvPr>
              <p:cNvSpPr txBox="1"/>
              <p:nvPr/>
            </p:nvSpPr>
            <p:spPr>
              <a:xfrm>
                <a:off x="9842415" y="4111065"/>
                <a:ext cx="233633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US" sz="1400" dirty="0">
                    <a:latin typeface="Helvetica" pitchFamily="2" charset="0"/>
                    <a:ea typeface="Helvetica Light" charset="0"/>
                    <a:cs typeface="Helvetica Light" charset="0"/>
                  </a:rPr>
                  <a:t>➠ Γ</a:t>
                </a:r>
                <a:r>
                  <a:rPr lang="en-US" sz="1400" baseline="-25000" dirty="0">
                    <a:latin typeface="Helvetica" pitchFamily="2" charset="0"/>
                    <a:ea typeface="Helvetica Light" charset="0"/>
                    <a:cs typeface="Helvetica Light" charset="0"/>
                  </a:rPr>
                  <a:t>H</a:t>
                </a:r>
                <a:r>
                  <a:rPr lang="en-US" sz="1400" dirty="0">
                    <a:latin typeface="Helvetica" pitchFamily="2" charset="0"/>
                    <a:ea typeface="Helvetica Light" charset="0"/>
                    <a:cs typeface="Helvetica Light" charset="0"/>
                  </a:rPr>
                  <a:t> = 5.1        MeV</a:t>
                </a:r>
                <a:endParaRPr lang="el-GR" sz="1400" baseline="-25000" dirty="0">
                  <a:latin typeface="Helvetica" pitchFamily="2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E700B5-68E7-C36B-B63A-BF5326C75CCC}"/>
                  </a:ext>
                </a:extLst>
              </p:cNvPr>
              <p:cNvSpPr txBox="1"/>
              <p:nvPr/>
            </p:nvSpPr>
            <p:spPr>
              <a:xfrm>
                <a:off x="10741453" y="4064519"/>
                <a:ext cx="986724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US" sz="1000" dirty="0">
                    <a:latin typeface="Helvetica" pitchFamily="2" charset="0"/>
                    <a:ea typeface="Helvetica Light" charset="0"/>
                    <a:cs typeface="Helvetica Light" charset="0"/>
                  </a:rPr>
                  <a:t>+ 2.0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1000" dirty="0">
                    <a:latin typeface="Helvetica" pitchFamily="2" charset="0"/>
                  </a:rPr>
                  <a:t>– 1.8</a:t>
                </a:r>
                <a:endParaRPr lang="el-GR" sz="1000" dirty="0">
                  <a:latin typeface="Helvetica" pitchFamily="2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E08662B-C7AB-91F9-1352-4A7F14492A6F}"/>
                  </a:ext>
                </a:extLst>
              </p:cNvPr>
              <p:cNvSpPr txBox="1"/>
              <p:nvPr/>
            </p:nvSpPr>
            <p:spPr>
              <a:xfrm>
                <a:off x="8988327" y="3574328"/>
                <a:ext cx="8286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algn="r">
                  <a:spcBef>
                    <a:spcPts val="3000"/>
                  </a:spcBef>
                </a:pPr>
                <a:r>
                  <a:rPr lang="en-GB" sz="1400" b="1" dirty="0">
                    <a:solidFill>
                      <a:srgbClr val="2577BC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ATLAS: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DC04664-A8F7-ADA0-DAC7-A2B55CBDEE77}"/>
                  </a:ext>
                </a:extLst>
              </p:cNvPr>
              <p:cNvSpPr txBox="1"/>
              <p:nvPr/>
            </p:nvSpPr>
            <p:spPr>
              <a:xfrm>
                <a:off x="9130169" y="4141842"/>
                <a:ext cx="6868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r">
                  <a:spcBef>
                    <a:spcPts val="3000"/>
                  </a:spcBef>
                </a:pPr>
                <a:r>
                  <a:rPr lang="en-GB" sz="1400" b="1" dirty="0">
                    <a:solidFill>
                      <a:srgbClr val="E4000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CMS:</a:t>
                </a: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01B862E-B16E-3901-40B2-94F9A49B6659}"/>
              </a:ext>
            </a:extLst>
          </p:cNvPr>
          <p:cNvSpPr txBox="1"/>
          <p:nvPr/>
        </p:nvSpPr>
        <p:spPr>
          <a:xfrm>
            <a:off x="9470362" y="3440001"/>
            <a:ext cx="1354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 pitchFamily="34" charset="0"/>
                <a:hlinkClick r:id="rId7"/>
              </a:rPr>
              <a:t>arXiv:2608.07332</a:t>
            </a:r>
            <a:endParaRPr lang="en-GB" sz="900" dirty="0">
              <a:solidFill>
                <a:schemeClr val="tx1">
                  <a:lumMod val="65000"/>
                  <a:lumOff val="35000"/>
                </a:schemeClr>
              </a:solidFill>
              <a:latin typeface="Helvetica Light" panose="020B0403020202020204" pitchFamily="34" charset="0"/>
            </a:endParaRPr>
          </a:p>
          <a:p>
            <a:r>
              <a: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 pitchFamily="34" charset="0"/>
              </a:rPr>
              <a:t>(ZZ &amp; WW)</a:t>
            </a:r>
            <a:endParaRPr lang="en-CH" sz="900" dirty="0">
              <a:solidFill>
                <a:schemeClr val="tx1">
                  <a:lumMod val="65000"/>
                  <a:lumOff val="3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70BD34-5300-3507-F160-0F8C6A25225B}"/>
              </a:ext>
            </a:extLst>
          </p:cNvPr>
          <p:cNvSpPr txBox="1"/>
          <p:nvPr/>
        </p:nvSpPr>
        <p:spPr>
          <a:xfrm>
            <a:off x="3372489" y="3403438"/>
            <a:ext cx="16019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Evidence for off-shell Higgs production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6D1791-0704-4595-24B0-3A83E788B5DF}"/>
              </a:ext>
            </a:extLst>
          </p:cNvPr>
          <p:cNvSpPr txBox="1"/>
          <p:nvPr/>
        </p:nvSpPr>
        <p:spPr>
          <a:xfrm>
            <a:off x="5459506" y="6255156"/>
            <a:ext cx="6629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First use of neural simulation-based inference technique at LHC [</a:t>
            </a:r>
            <a:r>
              <a:rPr lang="en-GB" sz="12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Link</a:t>
            </a:r>
            <a:r>
              <a:rPr lang="en-GB" sz="12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] to exploit the complete multidimensional event kinematics (similar to Matrix Element method, but simulation based)</a:t>
            </a:r>
          </a:p>
        </p:txBody>
      </p:sp>
    </p:spTree>
    <p:extLst>
      <p:ext uri="{BB962C8B-B14F-4D97-AF65-F5344CB8AC3E}">
        <p14:creationId xmlns:p14="http://schemas.microsoft.com/office/powerpoint/2010/main" val="33527513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95C3A-E610-6F6C-74B2-D441B9F4E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0BA38E-2229-AC58-B6EF-455B09C8E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A9D21-C299-CFD5-3389-8E2E8D2AAE94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Invisible Higgs decays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7E7500-6041-C1BB-D77D-D20E4675240F}"/>
              </a:ext>
            </a:extLst>
          </p:cNvPr>
          <p:cNvSpPr txBox="1"/>
          <p:nvPr/>
        </p:nvSpPr>
        <p:spPr>
          <a:xfrm>
            <a:off x="623284" y="1108786"/>
            <a:ext cx="115687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The Higgs boson may invisibly decay to dark matter, if kinematically allowed</a:t>
            </a:r>
          </a:p>
          <a:p>
            <a:pPr defTabSz="457200" fontAlgn="base">
              <a:spcBef>
                <a:spcPts val="60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Detect through missing E</a:t>
            </a:r>
            <a:r>
              <a:rPr lang="en-GB" sz="1400" baseline="-25000" dirty="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 generated by recoil against visible particles, </a:t>
            </a:r>
            <a:r>
              <a:rPr lang="en-GB" sz="1400" dirty="0" err="1">
                <a:solidFill>
                  <a:srgbClr val="000000"/>
                </a:solidFill>
                <a:latin typeface="Helvetica" pitchFamily="2" charset="0"/>
              </a:rPr>
              <a:t>e.g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, in weak boson fusion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ED56E6-4B77-0686-7621-A103A52C5E47}"/>
              </a:ext>
            </a:extLst>
          </p:cNvPr>
          <p:cNvSpPr/>
          <p:nvPr/>
        </p:nvSpPr>
        <p:spPr>
          <a:xfrm>
            <a:off x="9621078" y="787871"/>
            <a:ext cx="2355983" cy="320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D54C34-627B-37CD-420D-05C460C77183}"/>
              </a:ext>
            </a:extLst>
          </p:cNvPr>
          <p:cNvSpPr txBox="1"/>
          <p:nvPr/>
        </p:nvSpPr>
        <p:spPr>
          <a:xfrm>
            <a:off x="990158" y="6165612"/>
            <a:ext cx="4816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600" dirty="0">
                <a:solidFill>
                  <a:srgbClr val="0D7FBF"/>
                </a:solidFill>
                <a:latin typeface="Helvetica" pitchFamily="2" charset="0"/>
                <a:ea typeface="Helvetica Light" charset="0"/>
                <a:cs typeface="Helvetica Light" charset="0"/>
              </a:rPr>
              <a:t>➠ BR(H </a:t>
            </a:r>
            <a:r>
              <a:rPr lang="en-US" sz="1600" dirty="0">
                <a:solidFill>
                  <a:srgbClr val="0D7FBF"/>
                </a:solidFill>
                <a:latin typeface="Symbol" pitchFamily="2" charset="2"/>
                <a:ea typeface="Helvetica Light" charset="0"/>
                <a:cs typeface="Helvetica Light" charset="0"/>
              </a:rPr>
              <a:t>®</a:t>
            </a:r>
            <a:r>
              <a:rPr lang="en-US" sz="1600" dirty="0">
                <a:solidFill>
                  <a:srgbClr val="0D7FBF"/>
                </a:solidFill>
                <a:latin typeface="Helvetica" pitchFamily="2" charset="0"/>
                <a:ea typeface="Helvetica Light" charset="0"/>
                <a:cs typeface="Helvetica Light" charset="0"/>
              </a:rPr>
              <a:t> invisible) &lt; 0.107 (0.077) at 95% CL      </a:t>
            </a:r>
            <a:endParaRPr lang="el-GR" sz="1600" baseline="-25000" dirty="0">
              <a:solidFill>
                <a:srgbClr val="0D7FBF"/>
              </a:solidFill>
              <a:latin typeface="Helvetica" pitchFamily="2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F592DC0-1009-99DC-2F65-1D7927B75F8E}"/>
              </a:ext>
            </a:extLst>
          </p:cNvPr>
          <p:cNvSpPr/>
          <p:nvPr/>
        </p:nvSpPr>
        <p:spPr>
          <a:xfrm>
            <a:off x="964758" y="6095824"/>
            <a:ext cx="4521869" cy="477212"/>
          </a:xfrm>
          <a:prstGeom prst="roundRect">
            <a:avLst/>
          </a:prstGeom>
          <a:ln w="19050">
            <a:solidFill>
              <a:srgbClr val="E70000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580CACC-A8A0-6967-4C2B-0EDFA8BBE9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57" b="488"/>
          <a:stretch>
            <a:fillRect/>
          </a:stretch>
        </p:blipFill>
        <p:spPr>
          <a:xfrm rot="5400000">
            <a:off x="1163281" y="1501934"/>
            <a:ext cx="3793824" cy="49888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F58412-1FFD-7B17-0CED-FE65A278D614}"/>
              </a:ext>
            </a:extLst>
          </p:cNvPr>
          <p:cNvSpPr txBox="1"/>
          <p:nvPr/>
        </p:nvSpPr>
        <p:spPr>
          <a:xfrm>
            <a:off x="2349893" y="1944805"/>
            <a:ext cx="30123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JHEP 08 (2022) 104</a:t>
            </a: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, </a:t>
            </a: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PLB 842 (2023) 137963</a:t>
            </a:r>
            <a:endParaRPr lang="en-CH" sz="11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8E44C60-DB03-972F-0346-FEA18837C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9563" y="362206"/>
            <a:ext cx="2174185" cy="16160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EB726EB-4001-CB84-1ECA-894F8E0432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807448" y="968376"/>
            <a:ext cx="3776019" cy="61346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D6257A5-D1B5-AFE5-92AF-870A6C367EA9}"/>
                  </a:ext>
                </a:extLst>
              </p:cNvPr>
              <p:cNvSpPr txBox="1"/>
              <p:nvPr/>
            </p:nvSpPr>
            <p:spPr>
              <a:xfrm>
                <a:off x="5906002" y="5960624"/>
                <a:ext cx="6134678" cy="701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200" b="0" i="0" u="none" strike="noStrik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Helvetica" pitchFamily="2" charset="0"/>
                  </a:rPr>
                  <a:t>Minimal Higgs-portal interpretation: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0" u="none" strike="noStrike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200" b="0" i="0" u="none" strike="noStrike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1200" b="0" i="0" u="none" strike="noStrike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𝜒</m:t>
                        </m:r>
                      </m:sub>
                    </m:sSub>
                    <m:r>
                      <a:rPr lang="en-GB" sz="1200" b="0" i="0" u="none" strike="noStrike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GB" sz="1200" b="0" i="0" u="none" strike="noStrike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200" b="0" i="0" u="none" strike="noStrike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1200" b="0" i="0" u="none" strike="noStrike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GB" sz="1200" b="0" i="0" u="none" strike="noStrike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GB" sz="1200" b="0" i="0" u="none" strike="noStrik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Helvetica" pitchFamily="2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inv</m:t>
                        </m:r>
                      </m:sub>
                    </m:sSub>
                    <m:r>
                      <a:rPr lang="en-GB" sz="12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 Math" panose="02040503050406030204" pitchFamily="18" charset="0"/>
                      </a:rPr>
                      <m:t>ℬ</m:t>
                    </m:r>
                    <m:d>
                      <m:dPr>
                        <m:ctrlP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𝜒𝜒</m:t>
                        </m:r>
                      </m:e>
                    </m:d>
                  </m:oMath>
                </a14:m>
                <a:r>
                  <a:rPr lang="en-GB" sz="1200" b="0" i="0" u="none" strike="noStrik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Helvetica" pitchFamily="2" charset="0"/>
                  </a:rPr>
                  <a:t>, pure scalar SM Higgs exchange and scalar-nucleon form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200" b="0" i="0" u="none" strike="noStrike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GB" sz="12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 Math" panose="02040503050406030204" pitchFamily="18" charset="0"/>
                      </a:rPr>
                      <m:t>=0.308±0.01</m:t>
                    </m:r>
                    <m:r>
                      <a:rPr lang="en-US" sz="1200" b="0" i="0" u="none" strike="noStrike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𝐻𝑁𝑁</m:t>
                        </m:r>
                      </m:sub>
                    </m:sSub>
                    <m:r>
                      <a:rPr lang="en-GB" sz="12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GB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2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GB" sz="12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sSub>
                          <m:sSub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2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sz="12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num>
                      <m:den>
                        <m:r>
                          <a:rPr lang="en-GB" sz="1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)</a:t>
                </a:r>
              </a:p>
              <a:p>
                <a:pPr>
                  <a:spcBef>
                    <a:spcPts val="300"/>
                  </a:spcBef>
                </a:pPr>
                <a:r>
                  <a:rPr lang="en-GB" sz="1100" b="0" i="0" u="none" strike="noStrik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Helvetica" pitchFamily="2" charset="0"/>
                  </a:rPr>
                  <a:t>(Vector limits are UV-model dependent)</a:t>
                </a:r>
                <a:endParaRPr lang="en-GB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D6257A5-D1B5-AFE5-92AF-870A6C367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002" y="5960624"/>
                <a:ext cx="6134678" cy="701218"/>
              </a:xfrm>
              <a:prstGeom prst="rect">
                <a:avLst/>
              </a:prstGeom>
              <a:blipFill>
                <a:blip r:embed="rId7"/>
                <a:stretch>
                  <a:fillRect t="-8929" b="-30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8336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83860-7381-5BE5-51DD-C5FC9D583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EDC776-D004-94EE-B9FB-99104C2B39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9179DB-62A4-D060-464C-F4CE790E46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42" r="841" b="6"/>
          <a:stretch/>
        </p:blipFill>
        <p:spPr>
          <a:xfrm>
            <a:off x="1665425" y="209281"/>
            <a:ext cx="10139197" cy="643943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39C164-9C30-AA8D-B460-569EB348906F}"/>
              </a:ext>
            </a:extLst>
          </p:cNvPr>
          <p:cNvSpPr/>
          <p:nvPr/>
        </p:nvSpPr>
        <p:spPr>
          <a:xfrm>
            <a:off x="1196391" y="209281"/>
            <a:ext cx="2884003" cy="15422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A41A6D-C677-AB11-233D-6E3ECFD69F00}"/>
              </a:ext>
            </a:extLst>
          </p:cNvPr>
          <p:cNvSpPr txBox="1"/>
          <p:nvPr/>
        </p:nvSpPr>
        <p:spPr>
          <a:xfrm>
            <a:off x="214938" y="264651"/>
            <a:ext cx="11959425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  <a:r>
              <a:rPr lang="en-GB" sz="2800" b="1" dirty="0">
                <a:solidFill>
                  <a:schemeClr val="bg1"/>
                </a:solidFill>
                <a:latin typeface="Helvetica" pitchFamily="2" charset="0"/>
              </a:rPr>
              <a:t> via Higgs pair production</a:t>
            </a:r>
            <a:r>
              <a:rPr lang="en-US" sz="2800" b="1" dirty="0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303B8C-137B-B869-D9EE-A7CDB553A4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10238003" y="234054"/>
            <a:ext cx="1787613" cy="7794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77BD2E6-8BC5-186D-1102-65F618C10E4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rcRect l="46195"/>
          <a:stretch>
            <a:fillRect/>
          </a:stretch>
        </p:blipFill>
        <p:spPr>
          <a:xfrm>
            <a:off x="649648" y="1597890"/>
            <a:ext cx="2041559" cy="928688"/>
          </a:xfrm>
          <a:prstGeom prst="rect">
            <a:avLst/>
          </a:prstGeom>
          <a:solidFill>
            <a:schemeClr val="tx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A6B1CDE-AFC7-FEB0-D1B7-7D8E20EE2F0E}"/>
                  </a:ext>
                </a:extLst>
              </p:cNvPr>
              <p:cNvSpPr txBox="1"/>
              <p:nvPr/>
            </p:nvSpPr>
            <p:spPr>
              <a:xfrm>
                <a:off x="675406" y="1148170"/>
                <a:ext cx="270456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6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1600" b="0" i="1" dirty="0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sz="1600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600" i="1" dirty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 dirty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i="1" dirty="0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dirty="0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dirty="0" smtClean="0">
                          <a:solidFill>
                            <a:srgbClr val="9AF5F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sSup>
                        <m:sSupPr>
                          <m:ctrlPr>
                            <a:rPr lang="en-US" sz="1600" b="0" i="1" dirty="0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dirty="0" smtClean="0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dirty="0" smtClean="0">
                                  <a:solidFill>
                                    <a:schemeClr val="bg1">
                                      <a:lumMod val="9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bg1">
                      <a:lumMod val="95000"/>
                    </a:schemeClr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A6B1CDE-AFC7-FEB0-D1B7-7D8E20EE2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06" y="1148170"/>
                <a:ext cx="2704563" cy="338554"/>
              </a:xfrm>
              <a:prstGeom prst="rect">
                <a:avLst/>
              </a:prstGeom>
              <a:blipFill>
                <a:blip r:embed="rId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ED94D489-0459-F9F2-D6ED-58568D9B4C2D}"/>
              </a:ext>
            </a:extLst>
          </p:cNvPr>
          <p:cNvSpPr/>
          <p:nvPr/>
        </p:nvSpPr>
        <p:spPr>
          <a:xfrm>
            <a:off x="2001928" y="2019038"/>
            <a:ext cx="129600" cy="128789"/>
          </a:xfrm>
          <a:prstGeom prst="ellipse">
            <a:avLst/>
          </a:prstGeom>
          <a:solidFill>
            <a:srgbClr val="9AF5F2"/>
          </a:solidFill>
          <a:ln>
            <a:solidFill>
              <a:srgbClr val="9AF5F2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8A7D9D-FC7C-3A19-B74D-0C8415AF10F6}"/>
              </a:ext>
            </a:extLst>
          </p:cNvPr>
          <p:cNvSpPr txBox="1"/>
          <p:nvPr/>
        </p:nvSpPr>
        <p:spPr>
          <a:xfrm>
            <a:off x="675406" y="2892366"/>
            <a:ext cx="295144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20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Mainly HL-LHC physics </a:t>
            </a:r>
          </a:p>
          <a:p>
            <a:pPr marL="0">
              <a:spcBef>
                <a:spcPts val="600"/>
              </a:spcBef>
            </a:pPr>
            <a:r>
              <a:rPr lang="en-GB" sz="20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→ tomorrow’s lecture</a:t>
            </a:r>
          </a:p>
        </p:txBody>
      </p:sp>
    </p:spTree>
    <p:extLst>
      <p:ext uri="{BB962C8B-B14F-4D97-AF65-F5344CB8AC3E}">
        <p14:creationId xmlns:p14="http://schemas.microsoft.com/office/powerpoint/2010/main" val="415224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9C5BA-9066-2309-CECB-5D5DB9CB5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BC3B5F-CDDB-CC76-6CFE-D605B1AE8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21CE90-305F-69C7-BCB7-4B01C7C64BBE}"/>
              </a:ext>
            </a:extLst>
          </p:cNvPr>
          <p:cNvSpPr txBox="1"/>
          <p:nvPr/>
        </p:nvSpPr>
        <p:spPr>
          <a:xfrm>
            <a:off x="214938" y="264651"/>
            <a:ext cx="11977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LHC physics is incredibly rich</a:t>
            </a:r>
            <a:endParaRPr lang="en-US" sz="2800" dirty="0">
              <a:solidFill>
                <a:srgbClr val="0D7FBF"/>
              </a:solidFill>
              <a:latin typeface="Helvetica Light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9F2801-42F5-2853-44F3-03216277BF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0907" y="976459"/>
            <a:ext cx="7667108" cy="57584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ADF87B-90DF-9B4F-71E8-C682A876F018}"/>
              </a:ext>
            </a:extLst>
          </p:cNvPr>
          <p:cNvSpPr txBox="1"/>
          <p:nvPr/>
        </p:nvSpPr>
        <p:spPr>
          <a:xfrm>
            <a:off x="8446798" y="2882004"/>
            <a:ext cx="336307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noProof="0" dirty="0">
                <a:latin typeface="Helvetica" pitchFamily="2" charset="0"/>
              </a:rPr>
              <a:t>Huge harvest of results delivering</a:t>
            </a:r>
            <a:r>
              <a:rPr lang="en-GB" sz="1600" dirty="0">
                <a:latin typeface="Helvetica" pitchFamily="2" charset="0"/>
              </a:rPr>
              <a:t>           (</a:t>
            </a:r>
            <a:r>
              <a:rPr lang="en-GB" sz="1600" dirty="0" err="1">
                <a:latin typeface="Helvetica" pitchFamily="2" charset="0"/>
              </a:rPr>
              <a:t>i</a:t>
            </a:r>
            <a:r>
              <a:rPr lang="en-GB" sz="1600" dirty="0">
                <a:latin typeface="Helvetica" pitchFamily="2" charset="0"/>
              </a:rPr>
              <a:t>) high </a:t>
            </a:r>
            <a:r>
              <a:rPr lang="en-GB" sz="1600" noProof="0" dirty="0">
                <a:latin typeface="Helvetica" pitchFamily="2" charset="0"/>
              </a:rPr>
              <a:t>precision measurements   of fundamental SM parameters,               (ii) improving our understanding of process dynamics, and (iii) looking for ripple effects from new physics</a:t>
            </a:r>
          </a:p>
        </p:txBody>
      </p:sp>
    </p:spTree>
    <p:extLst>
      <p:ext uri="{BB962C8B-B14F-4D97-AF65-F5344CB8AC3E}">
        <p14:creationId xmlns:p14="http://schemas.microsoft.com/office/powerpoint/2010/main" val="101704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8664E-6B49-3918-C9FA-DE693A7B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127748-FB70-936E-F0E6-B7607ACD8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697" y="3215951"/>
            <a:ext cx="3041515" cy="3427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E8792E-DD0C-28E5-0EC3-CC8821CFEC07}"/>
              </a:ext>
            </a:extLst>
          </p:cNvPr>
          <p:cNvSpPr txBox="1"/>
          <p:nvPr/>
        </p:nvSpPr>
        <p:spPr>
          <a:xfrm>
            <a:off x="623284" y="1108786"/>
            <a:ext cx="11568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Rare high-energy processes expose interaction vertices that do not occur in abundant reactions — examples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B90A4B-E306-7664-4AEF-9235681D2881}"/>
              </a:ext>
            </a:extLst>
          </p:cNvPr>
          <p:cNvSpPr txBox="1"/>
          <p:nvPr/>
        </p:nvSpPr>
        <p:spPr>
          <a:xfrm>
            <a:off x="214938" y="264651"/>
            <a:ext cx="11195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Observing rare processes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1F97C0-E935-CD5C-6BC6-8FD10B0F3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F4FDBA-A2D0-0279-97B3-66180329E0FA}"/>
              </a:ext>
            </a:extLst>
          </p:cNvPr>
          <p:cNvSpPr txBox="1"/>
          <p:nvPr/>
        </p:nvSpPr>
        <p:spPr>
          <a:xfrm>
            <a:off x="4892926" y="3121050"/>
            <a:ext cx="308959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rgbClr val="3980C2"/>
                </a:solidFill>
                <a:latin typeface="Helvetica Light" panose="020B0403020202020204" pitchFamily="34" charset="0"/>
                <a:hlinkClick r:id="rId3"/>
              </a:rPr>
              <a:t>EPJ C 83 (2023) 496</a:t>
            </a:r>
            <a:r>
              <a:rPr lang="en-CH" sz="900" dirty="0">
                <a:latin typeface="Helvetica Light" panose="020B0403020202020204" pitchFamily="34" charset="0"/>
              </a:rPr>
              <a:t>, CMS: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3"/>
              </a:rPr>
              <a:t> PLB 847 (2023) 138290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3399902-CF0E-DFCC-F867-BD76AAA6F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757" y="1510579"/>
            <a:ext cx="1810424" cy="122918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98EB8FC-02C3-6330-3A21-ABE125116F63}"/>
              </a:ext>
            </a:extLst>
          </p:cNvPr>
          <p:cNvSpPr txBox="1"/>
          <p:nvPr/>
        </p:nvSpPr>
        <p:spPr>
          <a:xfrm>
            <a:off x="4757615" y="2757515"/>
            <a:ext cx="2930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kumimoji="0" lang="en-GB" sz="12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~ 13 fb at 13 TeV 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(60,000 rarer than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tt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9B8F0C8-F4E0-20B7-AD06-7072857E4E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167" r="52553"/>
          <a:stretch>
            <a:fillRect/>
          </a:stretch>
        </p:blipFill>
        <p:spPr>
          <a:xfrm>
            <a:off x="1412785" y="1494165"/>
            <a:ext cx="2022969" cy="127383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F6CF116-0B9E-CFFB-AF78-EFB8D9568389}"/>
              </a:ext>
            </a:extLst>
          </p:cNvPr>
          <p:cNvSpPr txBox="1"/>
          <p:nvPr/>
        </p:nvSpPr>
        <p:spPr>
          <a:xfrm>
            <a:off x="1389078" y="2757516"/>
            <a:ext cx="2087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kumimoji="0" lang="en-GB" sz="12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~ 136 fb at √s = 13 TeV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B4D9844-7E6B-FF9A-29D4-ECE5C5F6172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012" y="3148190"/>
            <a:ext cx="3293006" cy="354968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322E27B-4DEE-1212-9277-12DCE31BE84E}"/>
              </a:ext>
            </a:extLst>
          </p:cNvPr>
          <p:cNvSpPr txBox="1"/>
          <p:nvPr/>
        </p:nvSpPr>
        <p:spPr>
          <a:xfrm rot="16200000">
            <a:off x="3177008" y="3876622"/>
            <a:ext cx="14756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7"/>
              </a:rPr>
              <a:t>PRL 136 (2026) 081802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52DD15-081C-9250-B8EA-DBBDB7D24F6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8109713" y="3162141"/>
            <a:ext cx="3481923" cy="3589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682FA6-5BAB-A522-AC98-4A98905CC45A}"/>
              </a:ext>
            </a:extLst>
          </p:cNvPr>
          <p:cNvSpPr txBox="1"/>
          <p:nvPr/>
        </p:nvSpPr>
        <p:spPr>
          <a:xfrm>
            <a:off x="10092086" y="3121050"/>
            <a:ext cx="14756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9"/>
              </a:rPr>
              <a:t>PLB 816 (2021) 136190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D40261-5A30-6A6E-3F61-ACEC9BD00E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02637" y="1559956"/>
            <a:ext cx="1495465" cy="11304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9FF4C-C647-0F74-5CCF-919B5CADCF94}"/>
              </a:ext>
            </a:extLst>
          </p:cNvPr>
          <p:cNvSpPr txBox="1"/>
          <p:nvPr/>
        </p:nvSpPr>
        <p:spPr>
          <a:xfrm>
            <a:off x="9781141" y="1998987"/>
            <a:ext cx="1871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+ t-channel W exchange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2357F8-8850-F6F7-69C0-89F56C079A42}"/>
              </a:ext>
            </a:extLst>
          </p:cNvPr>
          <p:cNvSpPr txBox="1"/>
          <p:nvPr/>
        </p:nvSpPr>
        <p:spPr>
          <a:xfrm>
            <a:off x="8829633" y="2757516"/>
            <a:ext cx="10454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kumimoji="0" lang="en-GB" sz="12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, fid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~ 3 fb</a:t>
            </a:r>
          </a:p>
        </p:txBody>
      </p:sp>
    </p:spTree>
    <p:extLst>
      <p:ext uri="{BB962C8B-B14F-4D97-AF65-F5344CB8AC3E}">
        <p14:creationId xmlns:p14="http://schemas.microsoft.com/office/powerpoint/2010/main" val="30084995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F2188-568B-852F-DDB9-402C99BDA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46A46B-09B0-0708-2B1B-964DCFB72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697" y="3215951"/>
            <a:ext cx="3041515" cy="3427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EB4FA9-E016-D736-E536-9EC804AA8F70}"/>
              </a:ext>
            </a:extLst>
          </p:cNvPr>
          <p:cNvSpPr txBox="1"/>
          <p:nvPr/>
        </p:nvSpPr>
        <p:spPr>
          <a:xfrm>
            <a:off x="623284" y="1108786"/>
            <a:ext cx="11568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Rare high-energy processes expose interaction vertices that do not occur in abundant reactions — examples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0B25FC-70C1-877A-FB77-84C819E874C8}"/>
              </a:ext>
            </a:extLst>
          </p:cNvPr>
          <p:cNvSpPr txBox="1"/>
          <p:nvPr/>
        </p:nvSpPr>
        <p:spPr>
          <a:xfrm>
            <a:off x="214938" y="264651"/>
            <a:ext cx="11195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Observing rare processes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A81356-94A3-B22F-A5C3-405FFEE34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7AA8-5CAE-678B-55D6-C9A253BD20A5}"/>
              </a:ext>
            </a:extLst>
          </p:cNvPr>
          <p:cNvSpPr txBox="1"/>
          <p:nvPr/>
        </p:nvSpPr>
        <p:spPr>
          <a:xfrm>
            <a:off x="4892926" y="3121050"/>
            <a:ext cx="308959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rgbClr val="3980C2"/>
                </a:solidFill>
                <a:latin typeface="Helvetica Light" panose="020B0403020202020204" pitchFamily="34" charset="0"/>
                <a:hlinkClick r:id="rId3"/>
              </a:rPr>
              <a:t>EPJ C 83 (2023) 496</a:t>
            </a:r>
            <a:r>
              <a:rPr lang="en-CH" sz="900" dirty="0">
                <a:latin typeface="Helvetica Light" panose="020B0403020202020204" pitchFamily="34" charset="0"/>
              </a:rPr>
              <a:t>, CMS: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3"/>
              </a:rPr>
              <a:t> PLB 847 (2023) 138290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505B29-3A69-A434-8668-C71E7074C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757" y="1510579"/>
            <a:ext cx="1810424" cy="122918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7ADAABE-5C1F-2261-D0A4-693B850B9BA1}"/>
              </a:ext>
            </a:extLst>
          </p:cNvPr>
          <p:cNvSpPr txBox="1"/>
          <p:nvPr/>
        </p:nvSpPr>
        <p:spPr>
          <a:xfrm>
            <a:off x="4757615" y="2757515"/>
            <a:ext cx="2930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kumimoji="0" lang="en-GB" sz="12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~ 13 fb at 13 TeV 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(60,000 rarer than </a:t>
            </a:r>
            <a:r>
              <a:rPr kumimoji="0" lang="en-GB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tt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C8FBBAD-9417-350F-FCF5-0C30551B9D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167" r="52553"/>
          <a:stretch>
            <a:fillRect/>
          </a:stretch>
        </p:blipFill>
        <p:spPr>
          <a:xfrm>
            <a:off x="1412785" y="1494165"/>
            <a:ext cx="2022969" cy="127383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4A57A98-E462-EA7C-8F94-FFBF999B5558}"/>
              </a:ext>
            </a:extLst>
          </p:cNvPr>
          <p:cNvSpPr txBox="1"/>
          <p:nvPr/>
        </p:nvSpPr>
        <p:spPr>
          <a:xfrm>
            <a:off x="1389078" y="2757516"/>
            <a:ext cx="2087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kumimoji="0" lang="en-GB" sz="12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~ 136 fb at √s = 13 TeV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86CE134-C271-CE81-466F-873F43E14E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012" y="3148190"/>
            <a:ext cx="3293006" cy="354968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B72BAE2-F5EB-91E7-C927-1175E39FE984}"/>
              </a:ext>
            </a:extLst>
          </p:cNvPr>
          <p:cNvSpPr txBox="1"/>
          <p:nvPr/>
        </p:nvSpPr>
        <p:spPr>
          <a:xfrm rot="16200000">
            <a:off x="3177008" y="3876622"/>
            <a:ext cx="14756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7"/>
              </a:rPr>
              <a:t>PRL 136 (2026) 081802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C82332-C340-E9B9-7358-8E4E921709C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8109713" y="3162141"/>
            <a:ext cx="3481923" cy="3589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78217A-C78F-1C56-0DC7-53223A443548}"/>
              </a:ext>
            </a:extLst>
          </p:cNvPr>
          <p:cNvSpPr txBox="1"/>
          <p:nvPr/>
        </p:nvSpPr>
        <p:spPr>
          <a:xfrm>
            <a:off x="10092086" y="3121050"/>
            <a:ext cx="14756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9"/>
              </a:rPr>
              <a:t>PLB 816 (2021) 136190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D6FC81-C497-2D76-8F04-6165878715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02637" y="1559956"/>
            <a:ext cx="1495465" cy="11304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BED006-C183-AA85-56B8-C0CBE066C00A}"/>
              </a:ext>
            </a:extLst>
          </p:cNvPr>
          <p:cNvSpPr txBox="1"/>
          <p:nvPr/>
        </p:nvSpPr>
        <p:spPr>
          <a:xfrm>
            <a:off x="9781141" y="1998987"/>
            <a:ext cx="1871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+ t-channel W exchange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5C1DB-EBB2-79C4-6367-F7EF08C5E5DC}"/>
              </a:ext>
            </a:extLst>
          </p:cNvPr>
          <p:cNvSpPr txBox="1"/>
          <p:nvPr/>
        </p:nvSpPr>
        <p:spPr>
          <a:xfrm>
            <a:off x="8829633" y="2757516"/>
            <a:ext cx="10454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kumimoji="0" lang="en-GB" sz="12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, fid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~ 3 fb</a:t>
            </a:r>
          </a:p>
        </p:txBody>
      </p:sp>
      <p:sp>
        <p:nvSpPr>
          <p:cNvPr id="10" name="takeaway-band">
            <a:extLst>
              <a:ext uri="{FF2B5EF4-FFF2-40B4-BE49-F238E27FC236}">
                <a16:creationId xmlns:a16="http://schemas.microsoft.com/office/drawing/2014/main" id="{6D276F98-8312-B1D7-1049-FCB833CAF7B4}"/>
              </a:ext>
            </a:extLst>
          </p:cNvPr>
          <p:cNvSpPr>
            <a:spLocks noGrp="1"/>
          </p:cNvSpPr>
          <p:nvPr/>
        </p:nvSpPr>
        <p:spPr>
          <a:xfrm>
            <a:off x="3849007" y="3970897"/>
            <a:ext cx="4033502" cy="1714285"/>
          </a:xfrm>
          <a:prstGeom prst="roundRect">
            <a:avLst>
              <a:gd name="adj" fmla="val 5844"/>
            </a:avLst>
          </a:prstGeom>
          <a:solidFill>
            <a:srgbClr val="EAF4FA"/>
          </a:solidFill>
          <a:ln w="9525">
            <a:solidFill>
              <a:srgbClr val="BBD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akeaway">
                <a:extLst>
                  <a:ext uri="{FF2B5EF4-FFF2-40B4-BE49-F238E27FC236}">
                    <a16:creationId xmlns:a16="http://schemas.microsoft.com/office/drawing/2014/main" id="{BF6D86E9-6BB3-569E-0362-73403B702AA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076127" y="4139061"/>
                <a:ext cx="3579262" cy="1377955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 lIns="0" tIns="0" rIns="0" bIns="0" anchor="t">
                <a:noAutofit/>
              </a:bodyPr>
              <a:lstStyle/>
              <a:p>
                <a:pPr>
                  <a:defRPr sz="1425" b="0">
                    <a:solidFill>
                      <a:srgbClr val="171A1E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 b="0" dirty="0">
                    <a:solidFill>
                      <a:srgbClr val="0070C0"/>
                    </a:solidFill>
                    <a:latin typeface="Helvetica" pitchFamily="2" charset="0"/>
                    <a:ea typeface="Arial"/>
                    <a:cs typeface="Arial"/>
                  </a:rPr>
                  <a:t>Directly probes four-top-quark D</a:t>
                </a:r>
                <a:r>
                  <a:rPr lang="en-US" sz="1000" b="0" dirty="0">
                    <a:solidFill>
                      <a:srgbClr val="0070C0"/>
                    </a:solidFill>
                    <a:latin typeface="Helvetica" pitchFamily="2" charset="0"/>
                    <a:ea typeface="Arial"/>
                    <a:cs typeface="Arial"/>
                  </a:rPr>
                  <a:t> </a:t>
                </a:r>
                <a:r>
                  <a:rPr lang="en-US" sz="1400" b="0" dirty="0">
                    <a:solidFill>
                      <a:srgbClr val="0070C0"/>
                    </a:solidFill>
                    <a:latin typeface="Helvetica" pitchFamily="2" charset="0"/>
                    <a:ea typeface="Arial"/>
                    <a:cs typeface="Arial"/>
                  </a:rPr>
                  <a:t>=</a:t>
                </a:r>
                <a:r>
                  <a:rPr lang="en-US" sz="1000" b="0" dirty="0">
                    <a:solidFill>
                      <a:srgbClr val="0070C0"/>
                    </a:solidFill>
                    <a:latin typeface="Helvetica" pitchFamily="2" charset="0"/>
                    <a:ea typeface="Arial"/>
                    <a:cs typeface="Arial"/>
                  </a:rPr>
                  <a:t> </a:t>
                </a:r>
                <a:r>
                  <a:rPr lang="en-US" sz="1400" b="0" dirty="0">
                    <a:solidFill>
                      <a:srgbClr val="0070C0"/>
                    </a:solidFill>
                    <a:latin typeface="Helvetica" pitchFamily="2" charset="0"/>
                    <a:ea typeface="Arial"/>
                    <a:cs typeface="Arial"/>
                  </a:rPr>
                  <a:t>6 contact operators such as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</a:rPr>
                      <m:t>(</m:t>
                    </m:r>
                    <m:sSub>
                      <m:sSubPr>
                        <m:ctrlPr>
                          <a:rPr lang="ar-AE" sz="15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ar-AE" sz="15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accPr>
                          <m:e>
                            <m:r>
                              <a:rPr lang="ar-AE" sz="15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/>
                              </a:rPr>
                              <m:t>𝑡</m:t>
                            </m:r>
                          </m:e>
                        </m:acc>
                      </m:e>
                      <m:sub>
                        <m:r>
                          <a:rPr lang="ar-AE" sz="15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𝑅</m:t>
                        </m:r>
                      </m:sub>
                    </m:sSub>
                    <m:sSub>
                      <m:sSubPr>
                        <m:ctrlPr>
                          <a:rPr lang="ar-AE" sz="15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ar-AE" sz="15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𝛾</m:t>
                        </m:r>
                      </m:e>
                      <m:sub>
                        <m:r>
                          <a:rPr lang="ar-AE" sz="15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ar-AE" sz="15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ar-AE" sz="15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𝑡</m:t>
                        </m:r>
                      </m:e>
                      <m:sub>
                        <m:r>
                          <a:rPr lang="ar-AE" sz="15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𝑅</m:t>
                        </m:r>
                      </m:sub>
                    </m:sSub>
                    <m:r>
                      <a:rPr lang="ar-AE" sz="15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</a:rPr>
                      <m:t>)(</m:t>
                    </m:r>
                    <m:sSub>
                      <m:sSubPr>
                        <m:ctrlPr>
                          <a:rPr lang="ar-AE" sz="15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ar-AE" sz="15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accPr>
                          <m:e>
                            <m:r>
                              <a:rPr lang="ar-AE" sz="15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/>
                              </a:rPr>
                              <m:t>𝑡</m:t>
                            </m:r>
                          </m:e>
                        </m:acc>
                      </m:e>
                      <m:sub>
                        <m:r>
                          <a:rPr lang="ar-AE" sz="15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𝑅</m:t>
                        </m:r>
                      </m:sub>
                    </m:sSub>
                    <m:sSup>
                      <m:sSupPr>
                        <m:ctrlPr>
                          <a:rPr lang="ar-AE" sz="15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</m:ctrlPr>
                      </m:sSupPr>
                      <m:e>
                        <m:r>
                          <a:rPr lang="ar-AE" sz="15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𝛾</m:t>
                        </m:r>
                      </m:e>
                      <m:sup>
                        <m:r>
                          <a:rPr lang="ar-AE" sz="15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</a:rPr>
                          <m:t>𝜇</m:t>
                        </m:r>
                      </m:sup>
                    </m:sSup>
                    <m:sSub>
                      <m:sSubPr>
                        <m:ctrlPr>
                          <a:rPr lang="ar-AE" sz="15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ar-AE" sz="15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𝑡</m:t>
                        </m:r>
                      </m:e>
                      <m:sub>
                        <m:r>
                          <a:rPr lang="ar-AE" sz="15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/>
                          </a:rPr>
                          <m:t>𝑅</m:t>
                        </m:r>
                      </m:sub>
                    </m:sSub>
                    <m:r>
                      <a:rPr lang="ar-AE" sz="15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</a:rPr>
                      <m:t>)</m:t>
                    </m:r>
                  </m:oMath>
                </a14:m>
                <a:r>
                  <a:rPr lang="ar-AE" sz="1400" b="0" dirty="0">
                    <a:solidFill>
                      <a:srgbClr val="0070C0"/>
                    </a:solidFill>
                    <a:latin typeface="Helvetica" pitchFamily="2" charset="0"/>
                    <a:ea typeface="Arial"/>
                    <a:cs typeface="Arial"/>
                  </a:rPr>
                  <a:t>, </a:t>
                </a:r>
                <a:r>
                  <a:rPr lang="en-US" sz="1400" b="0" dirty="0">
                    <a:solidFill>
                      <a:srgbClr val="0070C0"/>
                    </a:solidFill>
                    <a:latin typeface="Helvetica" pitchFamily="2" charset="0"/>
                    <a:ea typeface="Arial"/>
                    <a:cs typeface="Arial"/>
                  </a:rPr>
                  <a:t>which otherwise only enter through loops / indirectly </a:t>
                </a:r>
                <a:endParaRPr lang="en-US" sz="1400" dirty="0">
                  <a:solidFill>
                    <a:srgbClr val="0070C0"/>
                  </a:solidFill>
                  <a:latin typeface="Helvetica" pitchFamily="2" charset="0"/>
                  <a:ea typeface="Arial"/>
                  <a:cs typeface="Arial"/>
                </a:endParaRPr>
              </a:p>
              <a:p>
                <a:pPr>
                  <a:spcBef>
                    <a:spcPts val="600"/>
                  </a:spcBef>
                  <a:defRPr sz="1425" b="0">
                    <a:solidFill>
                      <a:srgbClr val="171A1E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 dirty="0">
                    <a:solidFill>
                      <a:srgbClr val="0070C0"/>
                    </a:solidFill>
                    <a:latin typeface="Helvetica" pitchFamily="2" charset="0"/>
                    <a:ea typeface="Arial"/>
                    <a:cs typeface="Arial"/>
                  </a:rPr>
                  <a:t>Four-top production is effectively a top–top scattering experiment embedded inside a proton collision</a:t>
                </a:r>
                <a:endParaRPr lang="en-US" sz="1400" b="0" dirty="0">
                  <a:solidFill>
                    <a:srgbClr val="0070C0"/>
                  </a:solidFill>
                  <a:latin typeface="Helvetica" pitchFamily="2" charset="0"/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1" name="takeaway">
                <a:extLst>
                  <a:ext uri="{FF2B5EF4-FFF2-40B4-BE49-F238E27FC236}">
                    <a16:creationId xmlns:a16="http://schemas.microsoft.com/office/drawing/2014/main" id="{BF6D86E9-6BB3-569E-0362-73403B702A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127" y="4139061"/>
                <a:ext cx="3579262" cy="1377955"/>
              </a:xfrm>
              <a:prstGeom prst="rect">
                <a:avLst/>
              </a:prstGeom>
              <a:blipFill>
                <a:blip r:embed="rId11"/>
                <a:stretch>
                  <a:fillRect l="-3191" t="-3636" r="-3901" b="-9091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akeaway-band">
            <a:extLst>
              <a:ext uri="{FF2B5EF4-FFF2-40B4-BE49-F238E27FC236}">
                <a16:creationId xmlns:a16="http://schemas.microsoft.com/office/drawing/2014/main" id="{ECA561E1-5D96-4CED-08FB-126221D593BF}"/>
              </a:ext>
            </a:extLst>
          </p:cNvPr>
          <p:cNvSpPr>
            <a:spLocks noGrp="1"/>
          </p:cNvSpPr>
          <p:nvPr/>
        </p:nvSpPr>
        <p:spPr>
          <a:xfrm>
            <a:off x="8068044" y="3970897"/>
            <a:ext cx="4131626" cy="1377955"/>
          </a:xfrm>
          <a:prstGeom prst="roundRect">
            <a:avLst>
              <a:gd name="adj" fmla="val 5844"/>
            </a:avLst>
          </a:prstGeom>
          <a:solidFill>
            <a:srgbClr val="EAF4FA"/>
          </a:solidFill>
          <a:ln w="9525">
            <a:solidFill>
              <a:srgbClr val="BBD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akeaway">
            <a:extLst>
              <a:ext uri="{FF2B5EF4-FFF2-40B4-BE49-F238E27FC236}">
                <a16:creationId xmlns:a16="http://schemas.microsoft.com/office/drawing/2014/main" id="{111455FE-31AB-4ED9-CB31-8C9F1BF2803D}"/>
              </a:ext>
            </a:extLst>
          </p:cNvPr>
          <p:cNvSpPr>
            <a:spLocks noGrp="1"/>
          </p:cNvSpPr>
          <p:nvPr/>
        </p:nvSpPr>
        <p:spPr>
          <a:xfrm>
            <a:off x="8295164" y="4139061"/>
            <a:ext cx="3671324" cy="137795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425" b="0">
                <a:solidFill>
                  <a:srgbClr val="171A1E"/>
                </a:solidFill>
                <a:latin typeface="Arial"/>
                <a:ea typeface="Arial"/>
                <a:cs typeface="Arial"/>
              </a:defRPr>
            </a:pPr>
            <a:r>
              <a:rPr lang="en-US" sz="1400" dirty="0">
                <a:solidFill>
                  <a:srgbClr val="0070C0"/>
                </a:solidFill>
                <a:latin typeface="Helvetica" pitchFamily="2" charset="0"/>
                <a:ea typeface="Arial"/>
                <a:cs typeface="Arial"/>
              </a:rPr>
              <a:t>Directly probes D</a:t>
            </a:r>
            <a:r>
              <a:rPr lang="en-US" sz="1000" dirty="0">
                <a:solidFill>
                  <a:srgbClr val="0070C0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Helvetica" pitchFamily="2" charset="0"/>
                <a:ea typeface="Arial"/>
                <a:cs typeface="Arial"/>
              </a:rPr>
              <a:t>=</a:t>
            </a:r>
            <a:r>
              <a:rPr lang="en-US" sz="900" dirty="0">
                <a:solidFill>
                  <a:srgbClr val="0070C0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Helvetica" pitchFamily="2" charset="0"/>
                <a:ea typeface="Arial"/>
                <a:cs typeface="Arial"/>
              </a:rPr>
              <a:t>8 anomalous quartic gauge couplings (QGCs), which </a:t>
            </a:r>
            <a:r>
              <a:rPr lang="en-GB" sz="1400" b="0" dirty="0">
                <a:solidFill>
                  <a:srgbClr val="0070C0"/>
                </a:solidFill>
                <a:latin typeface="Helvetica" pitchFamily="2" charset="0"/>
                <a:ea typeface="Arial"/>
                <a:cs typeface="Arial"/>
              </a:rPr>
              <a:t>can change QGCs without modifying triple-gauge couplings (TGCs), so ordinary diboson production may be insensitive</a:t>
            </a:r>
            <a:endParaRPr sz="1400" b="0" dirty="0">
              <a:solidFill>
                <a:srgbClr val="0070C0"/>
              </a:solidFill>
              <a:latin typeface="Helvetica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12681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02D3E-1D4E-606C-62E2-DA6F614D3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C112B6-BA49-1FDD-4D79-01BF92239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A66885-F04B-2A06-3FC0-794D60D9002B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Probing the top-Z coupling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3F3806-544A-7D16-CED1-33FB2FBB1034}"/>
              </a:ext>
            </a:extLst>
          </p:cNvPr>
          <p:cNvSpPr/>
          <p:nvPr/>
        </p:nvSpPr>
        <p:spPr>
          <a:xfrm>
            <a:off x="628702" y="1107705"/>
            <a:ext cx="8197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Measurement of the rare </a:t>
            </a:r>
            <a:r>
              <a:rPr lang="en-GB" sz="1600" dirty="0" err="1">
                <a:solidFill>
                  <a:srgbClr val="000000"/>
                </a:solidFill>
                <a:latin typeface="Helvetica" pitchFamily="2" charset="0"/>
              </a:rPr>
              <a:t>ttZ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process provides clean access to the top-Z coupling. The large luminosity of Runs 2 and 3 allow detailed studies of this process for the first 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89E3E1-76F0-3CB7-E475-D440B3679E79}"/>
              </a:ext>
            </a:extLst>
          </p:cNvPr>
          <p:cNvSpPr txBox="1"/>
          <p:nvPr/>
        </p:nvSpPr>
        <p:spPr>
          <a:xfrm>
            <a:off x="628702" y="1748068"/>
            <a:ext cx="840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Clean multi-lepton signature, inclusive cross section: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ttZ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 = 0.86 ± 0.04 ± 0.04 pb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(SM: 0.86 ± 0.08 pb)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6DF122F-D7F6-217B-EB84-6722F62EA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84" y="2057384"/>
            <a:ext cx="4150326" cy="46773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5515AF-5929-C888-00C5-D1FBCCB90087}"/>
              </a:ext>
            </a:extLst>
          </p:cNvPr>
          <p:cNvSpPr txBox="1"/>
          <p:nvPr/>
        </p:nvSpPr>
        <p:spPr>
          <a:xfrm rot="16200000">
            <a:off x="2912819" y="3931875"/>
            <a:ext cx="38323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hlinkClick r:id="rId3"/>
              </a:rPr>
              <a:t>EPJ C 81 (2021) 737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</a:rPr>
              <a:t>,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hlinkClick r:id="rId4"/>
              </a:rPr>
              <a:t>JHEP 07 (2024) 163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</a:rPr>
              <a:t>,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hlinkClick r:id="rId5"/>
              </a:rPr>
              <a:t>JHEP 02 (2025) 177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2A5AA8B-8E3B-B44B-961E-854848C3C7C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 r="3839"/>
          <a:stretch>
            <a:fillRect/>
          </a:stretch>
        </p:blipFill>
        <p:spPr>
          <a:xfrm rot="5400000">
            <a:off x="5805491" y="1862892"/>
            <a:ext cx="4749496" cy="514796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C146BF9-FC80-B4EA-2C1D-8198DE291D6E}"/>
              </a:ext>
            </a:extLst>
          </p:cNvPr>
          <p:cNvSpPr/>
          <p:nvPr/>
        </p:nvSpPr>
        <p:spPr>
          <a:xfrm>
            <a:off x="9014794" y="787871"/>
            <a:ext cx="2809462" cy="2457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3" name="Picture 2" descr="PhysicsResultsTOP14021 &lt; CMSPublic &lt; TWiki">
            <a:extLst>
              <a:ext uri="{FF2B5EF4-FFF2-40B4-BE49-F238E27FC236}">
                <a16:creationId xmlns:a16="http://schemas.microsoft.com/office/drawing/2014/main" id="{C52CF618-E1C4-0C07-BFEC-9D3B3D8D70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7501" y="488804"/>
            <a:ext cx="2314727" cy="123724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7B384AA-33A4-5099-BA47-D9490B7C9BE4}"/>
              </a:ext>
            </a:extLst>
          </p:cNvPr>
          <p:cNvSpPr/>
          <p:nvPr/>
        </p:nvSpPr>
        <p:spPr>
          <a:xfrm>
            <a:off x="10752283" y="1295963"/>
            <a:ext cx="94437" cy="94437"/>
          </a:xfrm>
          <a:prstGeom prst="ellipse">
            <a:avLst/>
          </a:prstGeom>
          <a:solidFill>
            <a:srgbClr val="E40000"/>
          </a:solidFill>
          <a:ln>
            <a:noFill/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1661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9A9AA-177B-01ED-1783-56DA6FF93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7F2436-D094-45AA-83CE-0FDDDABF6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74871" y="6545798"/>
            <a:ext cx="129949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E646A-1DA8-5831-FD88-E06B2E04391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Longitudinal vector boson scattering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6ECF68-9230-E839-CC44-07DAA16ABEFC}"/>
              </a:ext>
            </a:extLst>
          </p:cNvPr>
          <p:cNvSpPr txBox="1"/>
          <p:nvPr/>
        </p:nvSpPr>
        <p:spPr>
          <a:xfrm>
            <a:off x="9210906" y="628987"/>
            <a:ext cx="34668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*M.S.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Chanowitz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M.K. Gaillard,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2"/>
              </a:rPr>
              <a:t>NP B 261, 379 (1985)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570E18-66C3-D4D4-63C1-086952359EF0}"/>
                  </a:ext>
                </a:extLst>
              </p:cNvPr>
              <p:cNvSpPr/>
              <p:nvPr/>
            </p:nvSpPr>
            <p:spPr>
              <a:xfrm>
                <a:off x="628702" y="1107705"/>
                <a:ext cx="11550046" cy="6309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ts val="18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At E ≫ </a:t>
                </a:r>
                <a:r>
                  <a:rPr kumimoji="0" lang="en-GB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m</a:t>
                </a:r>
                <a:r>
                  <a:rPr kumimoji="0" lang="en-GB" sz="16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W</a:t>
                </a: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2" charset="0"/>
                    <a:ea typeface="+mn-ea"/>
                    <a:cs typeface="+mn-cs"/>
                  </a:rPr>
                  <a:t>, longitudinal W and Z bosons behave like the Goldstone modes absorbed during symmetry breaking</a:t>
                </a:r>
              </a:p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Goldstone boson equivalence theorem: at E </a:t>
                </a:r>
                <a14:m>
                  <m:oMath xmlns:m="http://schemas.openxmlformats.org/officeDocument/2006/math">
                    <m:r>
                      <a:rPr kumimoji="0" lang="en-GB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≫</m:t>
                    </m:r>
                  </m:oMath>
                </a14:m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 m</a:t>
                </a:r>
                <a:r>
                  <a:rPr kumimoji="0" lang="en-GB" sz="1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V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, amplitude of V</a:t>
                </a:r>
                <a:r>
                  <a:rPr kumimoji="0" lang="en-GB" sz="1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L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V</a:t>
                </a:r>
                <a:r>
                  <a:rPr kumimoji="0" lang="en-GB" sz="1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L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 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Symbol" pitchFamily="2" charset="2"/>
                    <a:cs typeface="+mn-cs"/>
                  </a:rPr>
                  <a:t>®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 V</a:t>
                </a:r>
                <a:r>
                  <a:rPr kumimoji="0" lang="en-GB" sz="1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L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V</a:t>
                </a:r>
                <a:r>
                  <a:rPr kumimoji="0" lang="en-GB" sz="1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L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 ~ GG 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Symbol" pitchFamily="2" charset="2"/>
                    <a:cs typeface="+mn-cs"/>
                  </a:rPr>
                  <a:t>®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" pitchFamily="2" charset="0"/>
                    <a:cs typeface="+mn-cs"/>
                  </a:rPr>
                  <a:t> GG</a:t>
                </a: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570E18-66C3-D4D4-63C1-086952359E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2" y="1107705"/>
                <a:ext cx="11550046" cy="630942"/>
              </a:xfrm>
              <a:prstGeom prst="rect">
                <a:avLst/>
              </a:prstGeom>
              <a:blipFill>
                <a:blip r:embed="rId3"/>
                <a:stretch>
                  <a:fillRect l="-220" t="-400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00752BB-B37A-99ED-826C-E9E75AB87143}"/>
              </a:ext>
            </a:extLst>
          </p:cNvPr>
          <p:cNvSpPr txBox="1"/>
          <p:nvPr/>
        </p:nvSpPr>
        <p:spPr>
          <a:xfrm>
            <a:off x="623159" y="1916002"/>
            <a:ext cx="5029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" charset="0"/>
                <a:cs typeface="Helvetica" charset="0"/>
              </a:rPr>
              <a:t>Unitarity</a:t>
            </a:r>
            <a:r>
              <a:rPr lang="en-US" sz="1400" dirty="0">
                <a:solidFill>
                  <a:srgbClr val="003BB8"/>
                </a:solidFill>
                <a:latin typeface="Helvetica" pitchFamily="2" charset="0"/>
                <a:cs typeface="Arial"/>
              </a:rPr>
              <a:t>: </a:t>
            </a:r>
            <a:r>
              <a:rPr lang="en-US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W</a:t>
            </a:r>
            <a:r>
              <a:rPr lang="en-US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L</a:t>
            </a:r>
            <a:r>
              <a:rPr lang="en-US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W</a:t>
            </a:r>
            <a:r>
              <a:rPr lang="en-US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L</a:t>
            </a:r>
            <a:r>
              <a:rPr lang="en-US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 scattering violates unitarity for gauge diagrams, quartic (WWWW) interaction plus 𝛾Z exchange</a:t>
            </a:r>
          </a:p>
        </p:txBody>
      </p:sp>
      <p:graphicFrame>
        <p:nvGraphicFramePr>
          <p:cNvPr id="7" name="Object 12">
            <a:extLst>
              <a:ext uri="{FF2B5EF4-FFF2-40B4-BE49-F238E27FC236}">
                <a16:creationId xmlns:a16="http://schemas.microsoft.com/office/drawing/2014/main" id="{7D6ECC5A-848C-33D2-47AE-C859FAAD64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171238"/>
              </p:ext>
            </p:extLst>
          </p:nvPr>
        </p:nvGraphicFramePr>
        <p:xfrm>
          <a:off x="1199489" y="2565445"/>
          <a:ext cx="2682825" cy="455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23800" imgH="393480" progId="Equation.DSMT4">
                  <p:embed/>
                </p:oleObj>
              </mc:Choice>
              <mc:Fallback>
                <p:oleObj name="Equation" r:id="rId4" imgW="2323800" imgH="393480" progId="Equation.DSMT4">
                  <p:embed/>
                  <p:pic>
                    <p:nvPicPr>
                      <p:cNvPr id="2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9489" y="2565445"/>
                        <a:ext cx="2682825" cy="455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4">
            <a:extLst>
              <a:ext uri="{FF2B5EF4-FFF2-40B4-BE49-F238E27FC236}">
                <a16:creationId xmlns:a16="http://schemas.microsoft.com/office/drawing/2014/main" id="{FF3A6AFD-7D58-4FF8-3E79-CC4B360BE7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850262"/>
              </p:ext>
            </p:extLst>
          </p:nvPr>
        </p:nvGraphicFramePr>
        <p:xfrm>
          <a:off x="1194726" y="3541217"/>
          <a:ext cx="3711191" cy="559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13000" imgH="482400" progId="Equation.DSMT4">
                  <p:embed/>
                </p:oleObj>
              </mc:Choice>
              <mc:Fallback>
                <p:oleObj name="Equation" r:id="rId6" imgW="3213000" imgH="482400" progId="Equation.DSMT4">
                  <p:embed/>
                  <p:pic>
                    <p:nvPicPr>
                      <p:cNvPr id="27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4726" y="3541217"/>
                        <a:ext cx="3711191" cy="559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ACC313C-15F8-131A-A0BD-D21F709CEACB}"/>
              </a:ext>
            </a:extLst>
          </p:cNvPr>
          <p:cNvSpPr txBox="1"/>
          <p:nvPr/>
        </p:nvSpPr>
        <p:spPr>
          <a:xfrm>
            <a:off x="633184" y="3145459"/>
            <a:ext cx="8807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</a:rPr>
              <a:t>Higgs boson exchange restores unitarity of total amplitude:</a:t>
            </a:r>
          </a:p>
        </p:txBody>
      </p:sp>
      <p:grpSp>
        <p:nvGrpSpPr>
          <p:cNvPr id="14" name="Group 16">
            <a:extLst>
              <a:ext uri="{FF2B5EF4-FFF2-40B4-BE49-F238E27FC236}">
                <a16:creationId xmlns:a16="http://schemas.microsoft.com/office/drawing/2014/main" id="{E23FC08A-D118-41A3-C8CD-8E6DADACE28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88808" y="3459038"/>
            <a:ext cx="3026203" cy="1271082"/>
            <a:chOff x="3152" y="1706"/>
            <a:chExt cx="1588" cy="667"/>
          </a:xfrm>
        </p:grpSpPr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6F7E598D-0B90-E48D-CAB1-72B36BA02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706"/>
              <a:ext cx="1588" cy="66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77777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4" name="Group 19">
              <a:extLst>
                <a:ext uri="{FF2B5EF4-FFF2-40B4-BE49-F238E27FC236}">
                  <a16:creationId xmlns:a16="http://schemas.microsoft.com/office/drawing/2014/main" id="{8308DA1F-7D7A-CC3A-DCFD-E5358D436B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7" y="1720"/>
              <a:ext cx="1566" cy="618"/>
              <a:chOff x="2608" y="2614"/>
              <a:chExt cx="1566" cy="618"/>
            </a:xfrm>
          </p:grpSpPr>
          <p:pic>
            <p:nvPicPr>
              <p:cNvPr id="25" name="Picture 20">
                <a:extLst>
                  <a:ext uri="{FF2B5EF4-FFF2-40B4-BE49-F238E27FC236}">
                    <a16:creationId xmlns:a16="http://schemas.microsoft.com/office/drawing/2014/main" id="{F586E6F1-B71D-FE2B-FACC-787C32B732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3" y="2614"/>
                <a:ext cx="771" cy="6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7CDAC30E-15C8-AFBF-E35A-E00A87B8A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4" y="2841"/>
                <a:ext cx="363" cy="27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Line 22">
                <a:extLst>
                  <a:ext uri="{FF2B5EF4-FFF2-40B4-BE49-F238E27FC236}">
                    <a16:creationId xmlns:a16="http://schemas.microsoft.com/office/drawing/2014/main" id="{5CF5280D-83FD-7D35-9812-F3A43A5824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2" y="2841"/>
                <a:ext cx="0" cy="272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28" name="Picture 23">
                <a:extLst>
                  <a:ext uri="{FF2B5EF4-FFF2-40B4-BE49-F238E27FC236}">
                    <a16:creationId xmlns:a16="http://schemas.microsoft.com/office/drawing/2014/main" id="{FCDD45DF-578D-2541-5579-ACB114C622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8" y="2614"/>
                <a:ext cx="817" cy="6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29" name="Rectangle 24">
                <a:extLst>
                  <a:ext uri="{FF2B5EF4-FFF2-40B4-BE49-F238E27FC236}">
                    <a16:creationId xmlns:a16="http://schemas.microsoft.com/office/drawing/2014/main" id="{114A94DA-ACD4-875E-A886-335432C5DE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" y="2830"/>
                <a:ext cx="140" cy="27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Line 25">
                <a:extLst>
                  <a:ext uri="{FF2B5EF4-FFF2-40B4-BE49-F238E27FC236}">
                    <a16:creationId xmlns:a16="http://schemas.microsoft.com/office/drawing/2014/main" id="{68964EA5-B6AA-3D74-34D9-20DFE0A7BB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5" y="2969"/>
                <a:ext cx="136" cy="0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Text Box 26">
                <a:extLst>
                  <a:ext uri="{FF2B5EF4-FFF2-40B4-BE49-F238E27FC236}">
                    <a16:creationId xmlns:a16="http://schemas.microsoft.com/office/drawing/2014/main" id="{45CFEBB7-53FF-7D36-0025-F845405F8C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0" y="2869"/>
                <a:ext cx="19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i="1">
                    <a:solidFill>
                      <a:srgbClr val="4D4D4D"/>
                    </a:solidFill>
                    <a:ea typeface="Arial" charset="0"/>
                    <a:cs typeface="Arial" charset="0"/>
                  </a:rPr>
                  <a:t>H</a:t>
                </a:r>
                <a:endParaRPr lang="fr-FR" altLang="en-US" sz="1400" i="1">
                  <a:solidFill>
                    <a:srgbClr val="4D4D4D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32" name="Text Box 27">
                <a:extLst>
                  <a:ext uri="{FF2B5EF4-FFF2-40B4-BE49-F238E27FC236}">
                    <a16:creationId xmlns:a16="http://schemas.microsoft.com/office/drawing/2014/main" id="{76326FB3-DC24-0D9A-7DF5-A2AA1943CE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78" y="2802"/>
                <a:ext cx="19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i="1">
                    <a:solidFill>
                      <a:srgbClr val="4D4D4D"/>
                    </a:solidFill>
                    <a:ea typeface="Arial" charset="0"/>
                    <a:cs typeface="Arial" charset="0"/>
                  </a:rPr>
                  <a:t>H</a:t>
                </a:r>
                <a:endParaRPr lang="fr-FR" altLang="en-US" sz="1400" i="1">
                  <a:solidFill>
                    <a:srgbClr val="4D4D4D"/>
                  </a:solidFill>
                  <a:ea typeface="Arial" charset="0"/>
                  <a:cs typeface="Arial" charset="0"/>
                </a:endParaRPr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A4179BE-A099-F183-AD79-E1A75EE96D94}"/>
              </a:ext>
            </a:extLst>
          </p:cNvPr>
          <p:cNvSpPr txBox="1"/>
          <p:nvPr/>
        </p:nvSpPr>
        <p:spPr>
          <a:xfrm>
            <a:off x="9589332" y="3843983"/>
            <a:ext cx="1866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m</a:t>
            </a:r>
            <a:r>
              <a:rPr lang="en-US" sz="1200" i="1" baseline="-25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 must not be too large (which is fulfilled)</a:t>
            </a:r>
          </a:p>
        </p:txBody>
      </p:sp>
      <p:grpSp>
        <p:nvGrpSpPr>
          <p:cNvPr id="34" name="Group 6">
            <a:extLst>
              <a:ext uri="{FF2B5EF4-FFF2-40B4-BE49-F238E27FC236}">
                <a16:creationId xmlns:a16="http://schemas.microsoft.com/office/drawing/2014/main" id="{1B7E1534-C084-F45A-0ADA-92E1458C454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88808" y="2127692"/>
            <a:ext cx="4449738" cy="1271082"/>
            <a:chOff x="3130" y="1012"/>
            <a:chExt cx="2335" cy="667"/>
          </a:xfrm>
        </p:grpSpPr>
        <p:sp>
          <p:nvSpPr>
            <p:cNvPr id="35" name="Rectangle 7">
              <a:extLst>
                <a:ext uri="{FF2B5EF4-FFF2-40B4-BE49-F238E27FC236}">
                  <a16:creationId xmlns:a16="http://schemas.microsoft.com/office/drawing/2014/main" id="{980B4B32-0459-6E61-C989-F0F23F8A4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0" y="1012"/>
              <a:ext cx="2335" cy="66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77777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pic>
          <p:nvPicPr>
            <p:cNvPr id="36" name="Picture 8">
              <a:extLst>
                <a:ext uri="{FF2B5EF4-FFF2-40B4-BE49-F238E27FC236}">
                  <a16:creationId xmlns:a16="http://schemas.microsoft.com/office/drawing/2014/main" id="{B61E906E-BAF4-B2EF-6CD3-6CB2767E6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2704" b="7217"/>
            <a:stretch>
              <a:fillRect/>
            </a:stretch>
          </p:blipFill>
          <p:spPr bwMode="auto">
            <a:xfrm>
              <a:off x="4687" y="1026"/>
              <a:ext cx="749" cy="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A442625-1170-6823-C883-253B641826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371" r="35532" b="7068"/>
            <a:stretch>
              <a:fillRect/>
            </a:stretch>
          </p:blipFill>
          <p:spPr bwMode="auto">
            <a:xfrm>
              <a:off x="3915" y="1026"/>
              <a:ext cx="771" cy="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38" name="Picture 10">
              <a:extLst>
                <a:ext uri="{FF2B5EF4-FFF2-40B4-BE49-F238E27FC236}">
                  <a16:creationId xmlns:a16="http://schemas.microsoft.com/office/drawing/2014/main" id="{D396D977-35B1-729F-8237-15729B8C5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70226" b="7217"/>
            <a:stretch>
              <a:fillRect/>
            </a:stretch>
          </p:blipFill>
          <p:spPr bwMode="auto">
            <a:xfrm>
              <a:off x="3144" y="1026"/>
              <a:ext cx="817" cy="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137455CC-CB16-8318-9203-4498B3C7B751}"/>
              </a:ext>
            </a:extLst>
          </p:cNvPr>
          <p:cNvSpPr/>
          <p:nvPr/>
        </p:nvSpPr>
        <p:spPr>
          <a:xfrm>
            <a:off x="1086678" y="3541217"/>
            <a:ext cx="344557" cy="52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0C7A53-537A-245D-1932-29F1B741120B}"/>
              </a:ext>
            </a:extLst>
          </p:cNvPr>
          <p:cNvSpPr txBox="1"/>
          <p:nvPr/>
        </p:nvSpPr>
        <p:spPr>
          <a:xfrm>
            <a:off x="1058175" y="3651381"/>
            <a:ext cx="45397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500" i="1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</a:t>
            </a:r>
            <a:r>
              <a:rPr lang="en-GB" sz="1500" baseline="-250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</a:t>
            </a:r>
            <a:endParaRPr lang="en-GB" sz="1500" baseline="-250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50" name="top-divider">
            <a:extLst>
              <a:ext uri="{FF2B5EF4-FFF2-40B4-BE49-F238E27FC236}">
                <a16:creationId xmlns:a16="http://schemas.microsoft.com/office/drawing/2014/main" id="{1C3AB766-F7E1-71B4-1587-2675AA7E176E}"/>
              </a:ext>
            </a:extLst>
          </p:cNvPr>
          <p:cNvSpPr>
            <a:spLocks noGrp="1"/>
          </p:cNvSpPr>
          <p:nvPr/>
        </p:nvSpPr>
        <p:spPr>
          <a:xfrm flipH="1">
            <a:off x="5931692" y="2026773"/>
            <a:ext cx="0" cy="2696095"/>
          </a:xfrm>
          <a:prstGeom prst="line">
            <a:avLst/>
          </a:prstGeom>
          <a:noFill/>
          <a:ln w="9525">
            <a:solidFill>
              <a:srgbClr val="D9DFE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2" name="importance-1-dot">
            <a:extLst>
              <a:ext uri="{FF2B5EF4-FFF2-40B4-BE49-F238E27FC236}">
                <a16:creationId xmlns:a16="http://schemas.microsoft.com/office/drawing/2014/main" id="{461B2A1E-530B-DAA3-4CCA-FFBAFFB2478A}"/>
              </a:ext>
            </a:extLst>
          </p:cNvPr>
          <p:cNvSpPr>
            <a:spLocks noGrp="1"/>
          </p:cNvSpPr>
          <p:nvPr/>
        </p:nvSpPr>
        <p:spPr>
          <a:xfrm>
            <a:off x="783403" y="4814329"/>
            <a:ext cx="108000" cy="108000"/>
          </a:xfrm>
          <a:prstGeom prst="ellipse">
            <a:avLst/>
          </a:prstGeom>
          <a:solidFill>
            <a:srgbClr val="8E44AD"/>
          </a:solidFill>
          <a:ln w="0">
            <a:solidFill>
              <a:srgbClr val="8E44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3" name="importance-1-text">
            <a:extLst>
              <a:ext uri="{FF2B5EF4-FFF2-40B4-BE49-F238E27FC236}">
                <a16:creationId xmlns:a16="http://schemas.microsoft.com/office/drawing/2014/main" id="{7341FE6F-32CF-8CA7-A24D-B7EFE41F1007}"/>
              </a:ext>
            </a:extLst>
          </p:cNvPr>
          <p:cNvSpPr>
            <a:spLocks noGrp="1"/>
          </p:cNvSpPr>
          <p:nvPr/>
        </p:nvSpPr>
        <p:spPr>
          <a:xfrm>
            <a:off x="1060869" y="4765449"/>
            <a:ext cx="43053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171A1E"/>
                </a:solidFill>
                <a:latin typeface="Arial"/>
                <a:ea typeface="Arial"/>
                <a:cs typeface="Arial"/>
              </a:defRPr>
            </a:pPr>
            <a:r>
              <a:rPr sz="1400" b="0" i="0" dirty="0">
                <a:solidFill>
                  <a:srgbClr val="171A1E"/>
                </a:solidFill>
                <a:latin typeface="Helvetica" pitchFamily="2" charset="0"/>
                <a:ea typeface="Arial"/>
                <a:cs typeface="Arial"/>
              </a:rPr>
              <a:t>The longitudinal modes are the physical imprint of the symmetry-breaking field</a:t>
            </a:r>
          </a:p>
        </p:txBody>
      </p:sp>
      <p:sp>
        <p:nvSpPr>
          <p:cNvPr id="54" name="importance-2-dot">
            <a:extLst>
              <a:ext uri="{FF2B5EF4-FFF2-40B4-BE49-F238E27FC236}">
                <a16:creationId xmlns:a16="http://schemas.microsoft.com/office/drawing/2014/main" id="{AEFBEE4B-858E-9A43-56CE-7CF45329467F}"/>
              </a:ext>
            </a:extLst>
          </p:cNvPr>
          <p:cNvSpPr>
            <a:spLocks noGrp="1"/>
          </p:cNvSpPr>
          <p:nvPr/>
        </p:nvSpPr>
        <p:spPr>
          <a:xfrm>
            <a:off x="783403" y="5387900"/>
            <a:ext cx="108000" cy="108000"/>
          </a:xfrm>
          <a:prstGeom prst="ellipse">
            <a:avLst/>
          </a:prstGeom>
          <a:solidFill>
            <a:srgbClr val="157FC1"/>
          </a:solidFill>
          <a:ln w="0">
            <a:solidFill>
              <a:srgbClr val="157FC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5" name="importance-2-text">
            <a:extLst>
              <a:ext uri="{FF2B5EF4-FFF2-40B4-BE49-F238E27FC236}">
                <a16:creationId xmlns:a16="http://schemas.microsoft.com/office/drawing/2014/main" id="{9A6401DB-17A6-D661-2B6C-10F7B25FCBC9}"/>
              </a:ext>
            </a:extLst>
          </p:cNvPr>
          <p:cNvSpPr>
            <a:spLocks noGrp="1"/>
          </p:cNvSpPr>
          <p:nvPr/>
        </p:nvSpPr>
        <p:spPr>
          <a:xfrm>
            <a:off x="1060868" y="5339020"/>
            <a:ext cx="4839023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171A1E"/>
                </a:solidFill>
                <a:latin typeface="Arial"/>
                <a:ea typeface="Arial"/>
                <a:cs typeface="Arial"/>
              </a:defRPr>
            </a:pPr>
            <a:r>
              <a:rPr sz="1400" b="0" i="0" dirty="0">
                <a:solidFill>
                  <a:srgbClr val="171A1E"/>
                </a:solidFill>
                <a:latin typeface="Helvetica" pitchFamily="2" charset="0"/>
                <a:ea typeface="Arial"/>
                <a:cs typeface="Arial"/>
              </a:rPr>
              <a:t>Their high-energy scattering tests the Higgs–vector coupling and gauge self-interactions in the same amplitude</a:t>
            </a:r>
          </a:p>
        </p:txBody>
      </p:sp>
      <p:sp>
        <p:nvSpPr>
          <p:cNvPr id="56" name="importance-3-dot">
            <a:extLst>
              <a:ext uri="{FF2B5EF4-FFF2-40B4-BE49-F238E27FC236}">
                <a16:creationId xmlns:a16="http://schemas.microsoft.com/office/drawing/2014/main" id="{B1927D14-B720-ED3F-33B8-47B660258A08}"/>
              </a:ext>
            </a:extLst>
          </p:cNvPr>
          <p:cNvSpPr>
            <a:spLocks noGrp="1"/>
          </p:cNvSpPr>
          <p:nvPr/>
        </p:nvSpPr>
        <p:spPr>
          <a:xfrm>
            <a:off x="783402" y="5983677"/>
            <a:ext cx="108000" cy="108000"/>
          </a:xfrm>
          <a:prstGeom prst="ellipse">
            <a:avLst/>
          </a:prstGeom>
          <a:solidFill>
            <a:srgbClr val="D97706"/>
          </a:solidFill>
          <a:ln w="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7" name="importance-3-text">
            <a:extLst>
              <a:ext uri="{FF2B5EF4-FFF2-40B4-BE49-F238E27FC236}">
                <a16:creationId xmlns:a16="http://schemas.microsoft.com/office/drawing/2014/main" id="{489602FA-942B-9062-737D-24417D893101}"/>
              </a:ext>
            </a:extLst>
          </p:cNvPr>
          <p:cNvSpPr>
            <a:spLocks noGrp="1"/>
          </p:cNvSpPr>
          <p:nvPr/>
        </p:nvSpPr>
        <p:spPr>
          <a:xfrm>
            <a:off x="1060868" y="5934797"/>
            <a:ext cx="43053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00" b="0" i="0">
                <a:solidFill>
                  <a:srgbClr val="171A1E"/>
                </a:solidFill>
                <a:latin typeface="Arial"/>
                <a:ea typeface="Arial"/>
                <a:cs typeface="Arial"/>
              </a:defRPr>
            </a:pPr>
            <a:r>
              <a:rPr sz="1400" b="0" i="0" dirty="0">
                <a:solidFill>
                  <a:srgbClr val="171A1E"/>
                </a:solidFill>
                <a:latin typeface="Helvetica" pitchFamily="2" charset="0"/>
                <a:ea typeface="Arial"/>
                <a:cs typeface="Arial"/>
              </a:rPr>
              <a:t>A failed cancellation could reveal extra scalars, TeV-scale resonances or higher-dimensional interactions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36D57E8-B319-FFB6-2F43-6CB6EAA7650F}"/>
              </a:ext>
            </a:extLst>
          </p:cNvPr>
          <p:cNvSpPr txBox="1"/>
          <p:nvPr/>
        </p:nvSpPr>
        <p:spPr>
          <a:xfrm>
            <a:off x="631220" y="4312836"/>
            <a:ext cx="3504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Why this is an exceptional probe?</a:t>
            </a:r>
          </a:p>
        </p:txBody>
      </p:sp>
      <p:sp>
        <p:nvSpPr>
          <p:cNvPr id="62" name="top-divider">
            <a:extLst>
              <a:ext uri="{FF2B5EF4-FFF2-40B4-BE49-F238E27FC236}">
                <a16:creationId xmlns:a16="http://schemas.microsoft.com/office/drawing/2014/main" id="{9FF9EEAF-E67A-D680-C904-7E96F56A1C8E}"/>
              </a:ext>
            </a:extLst>
          </p:cNvPr>
          <p:cNvSpPr>
            <a:spLocks noGrp="1"/>
          </p:cNvSpPr>
          <p:nvPr/>
        </p:nvSpPr>
        <p:spPr>
          <a:xfrm flipH="1" flipV="1">
            <a:off x="5931692" y="5022101"/>
            <a:ext cx="6141035" cy="1"/>
          </a:xfrm>
          <a:prstGeom prst="line">
            <a:avLst/>
          </a:prstGeom>
          <a:noFill/>
          <a:ln w="9525">
            <a:solidFill>
              <a:srgbClr val="D9DFE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4" name="takeaway-band">
            <a:extLst>
              <a:ext uri="{FF2B5EF4-FFF2-40B4-BE49-F238E27FC236}">
                <a16:creationId xmlns:a16="http://schemas.microsoft.com/office/drawing/2014/main" id="{B31EFEC6-CEE2-AEA2-7932-62FC278FF5EB}"/>
              </a:ext>
            </a:extLst>
          </p:cNvPr>
          <p:cNvSpPr>
            <a:spLocks noGrp="1"/>
          </p:cNvSpPr>
          <p:nvPr/>
        </p:nvSpPr>
        <p:spPr>
          <a:xfrm>
            <a:off x="6475557" y="5511802"/>
            <a:ext cx="5269422" cy="720730"/>
          </a:xfrm>
          <a:prstGeom prst="roundRect">
            <a:avLst>
              <a:gd name="adj" fmla="val 6806"/>
            </a:avLst>
          </a:prstGeom>
          <a:solidFill>
            <a:srgbClr val="EAF4FA"/>
          </a:solidFill>
          <a:ln w="9525">
            <a:solidFill>
              <a:srgbClr val="BBD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916C74-8F97-9038-CCA0-4ADE8293449D}"/>
              </a:ext>
            </a:extLst>
          </p:cNvPr>
          <p:cNvSpPr txBox="1"/>
          <p:nvPr/>
        </p:nvSpPr>
        <p:spPr>
          <a:xfrm>
            <a:off x="6619591" y="5585935"/>
            <a:ext cx="5125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Longitudinal VV scattering tests whether the observed Higgs boson really completes the electroweak theory</a:t>
            </a:r>
          </a:p>
        </p:txBody>
      </p:sp>
    </p:spTree>
    <p:extLst>
      <p:ext uri="{BB962C8B-B14F-4D97-AF65-F5344CB8AC3E}">
        <p14:creationId xmlns:p14="http://schemas.microsoft.com/office/powerpoint/2010/main" val="31943579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E9DFE-6CE5-D8A0-B169-878C42FF8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D1259E-DA2B-6A4B-CF6A-17CB36893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8555DE-9019-4F1E-538A-A533276A3626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Longitudinal vector boson scattering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E58DC1-1BE8-8FE5-D199-F357AF337C90}"/>
              </a:ext>
            </a:extLst>
          </p:cNvPr>
          <p:cNvSpPr txBox="1"/>
          <p:nvPr/>
        </p:nvSpPr>
        <p:spPr>
          <a:xfrm>
            <a:off x="30889" y="6603192"/>
            <a:ext cx="34668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*M.S.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Chanowitz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M.K. Gaillard,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2"/>
              </a:rPr>
              <a:t>NP B 261, 379 (1985)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EE9CF6-E1B5-E9BE-2B4C-3AB1CF7596A7}"/>
              </a:ext>
            </a:extLst>
          </p:cNvPr>
          <p:cNvSpPr txBox="1"/>
          <p:nvPr/>
        </p:nvSpPr>
        <p:spPr>
          <a:xfrm>
            <a:off x="5802985" y="5877498"/>
            <a:ext cx="57174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Light Higgs and W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±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±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VBS consistent with SM suggests weakly coupled Higgs dynamics, but strongly coupled resonances may still appear in the TeV regime!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B954E5E-5976-DE7F-9EED-C8CC50856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55" y="1882035"/>
            <a:ext cx="4510160" cy="45101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0D651B4-24FF-3C6A-F5AC-30B0796BC8EE}"/>
              </a:ext>
            </a:extLst>
          </p:cNvPr>
          <p:cNvSpPr txBox="1"/>
          <p:nvPr/>
        </p:nvSpPr>
        <p:spPr>
          <a:xfrm>
            <a:off x="3352800" y="1881565"/>
            <a:ext cx="16348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4"/>
              </a:rPr>
              <a:t>PRL 135 (2025) 111802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A544E5-396A-0CCD-EA65-9340117E05EF}"/>
              </a:ext>
            </a:extLst>
          </p:cNvPr>
          <p:cNvSpPr/>
          <p:nvPr/>
        </p:nvSpPr>
        <p:spPr>
          <a:xfrm>
            <a:off x="628702" y="1107705"/>
            <a:ext cx="11125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Look for VBS scattering in high dijet invariant mass distributions — extremely rare processes requiring extraction of longitudinal polarisation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9BF717-63C0-A807-2329-A219003CA577}"/>
              </a:ext>
            </a:extLst>
          </p:cNvPr>
          <p:cNvSpPr txBox="1"/>
          <p:nvPr/>
        </p:nvSpPr>
        <p:spPr>
          <a:xfrm>
            <a:off x="5763181" y="3649746"/>
            <a:ext cx="5433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ATLAS recently reported first ensemble evidence for at least one longitudinally polarised W boson in W</a:t>
            </a:r>
            <a:r>
              <a:rPr kumimoji="0" lang="en-GB" sz="140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±</a:t>
            </a: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</a:t>
            </a:r>
            <a:r>
              <a:rPr kumimoji="0" lang="en-GB" sz="140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±</a:t>
            </a: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® </a:t>
            </a: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</a:t>
            </a:r>
            <a:r>
              <a:rPr kumimoji="0" lang="en-GB" sz="140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±</a:t>
            </a: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</a:t>
            </a:r>
            <a:r>
              <a:rPr kumimoji="0" lang="en-GB" sz="140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±</a:t>
            </a: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VBS</a:t>
            </a:r>
          </a:p>
        </p:txBody>
      </p:sp>
      <p:pic>
        <p:nvPicPr>
          <p:cNvPr id="10" name="Picture 9" descr="figaux_01d.pdf">
            <a:extLst>
              <a:ext uri="{FF2B5EF4-FFF2-40B4-BE49-F238E27FC236}">
                <a16:creationId xmlns:a16="http://schemas.microsoft.com/office/drawing/2014/main" id="{ACA19AF1-63E5-A341-577B-47A7B8E0D0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1510" y="1992128"/>
            <a:ext cx="1603477" cy="1080120"/>
          </a:xfrm>
          <a:prstGeom prst="rect">
            <a:avLst/>
          </a:prstGeom>
        </p:spPr>
      </p:pic>
      <p:pic>
        <p:nvPicPr>
          <p:cNvPr id="13" name="Picture 12" descr="figaux_01a.pdf">
            <a:extLst>
              <a:ext uri="{FF2B5EF4-FFF2-40B4-BE49-F238E27FC236}">
                <a16:creationId xmlns:a16="http://schemas.microsoft.com/office/drawing/2014/main" id="{98B3ADCC-F13B-D976-12B4-744A94B83A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3841" y="1992128"/>
            <a:ext cx="1603477" cy="10801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65E3B1C-E28F-C20E-5742-8DB609B2FA21}"/>
              </a:ext>
            </a:extLst>
          </p:cNvPr>
          <p:cNvSpPr txBox="1"/>
          <p:nvPr/>
        </p:nvSpPr>
        <p:spPr>
          <a:xfrm>
            <a:off x="5856731" y="3216264"/>
            <a:ext cx="15424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Helvetica Light"/>
              </a:rPr>
              <a:t>EW VBS production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7B7A83-FF78-1FC6-3486-831A68F781D5}"/>
              </a:ext>
            </a:extLst>
          </p:cNvPr>
          <p:cNvSpPr txBox="1"/>
          <p:nvPr/>
        </p:nvSpPr>
        <p:spPr>
          <a:xfrm>
            <a:off x="7860032" y="3216264"/>
            <a:ext cx="1595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Helvetica Light"/>
              </a:rPr>
              <a:t>Non-VBS production</a:t>
            </a:r>
          </a:p>
        </p:txBody>
      </p:sp>
      <p:pic>
        <p:nvPicPr>
          <p:cNvPr id="18" name="Picture 17" descr="figaux_02b.pdf">
            <a:extLst>
              <a:ext uri="{FF2B5EF4-FFF2-40B4-BE49-F238E27FC236}">
                <a16:creationId xmlns:a16="http://schemas.microsoft.com/office/drawing/2014/main" id="{5843FE17-F5B8-C28F-49AF-0D72ED5563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710" y="1992128"/>
            <a:ext cx="1525361" cy="108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24C05C3-E91A-9676-9543-5C90721340F7}"/>
              </a:ext>
            </a:extLst>
          </p:cNvPr>
          <p:cNvSpPr txBox="1"/>
          <p:nvPr/>
        </p:nvSpPr>
        <p:spPr>
          <a:xfrm>
            <a:off x="9759190" y="3216264"/>
            <a:ext cx="14246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Helvetica Light"/>
              </a:rPr>
              <a:t>Strong production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641C74-6F3F-4E94-A54C-5C24F2433A59}"/>
              </a:ext>
            </a:extLst>
          </p:cNvPr>
          <p:cNvSpPr txBox="1"/>
          <p:nvPr/>
        </p:nvSpPr>
        <p:spPr>
          <a:xfrm>
            <a:off x="6930571" y="2420270"/>
            <a:ext cx="8947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QGC vertex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48D754-2A92-7159-165D-9F89734F248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67" t="23125" r="49017" b="65833"/>
          <a:stretch>
            <a:fillRect/>
          </a:stretch>
        </p:blipFill>
        <p:spPr>
          <a:xfrm>
            <a:off x="6369043" y="4180088"/>
            <a:ext cx="4222165" cy="169526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D094A52-0AB4-77F7-013C-F903BA37DC67}"/>
              </a:ext>
            </a:extLst>
          </p:cNvPr>
          <p:cNvSpPr txBox="1"/>
          <p:nvPr/>
        </p:nvSpPr>
        <p:spPr>
          <a:xfrm>
            <a:off x="10591208" y="5162814"/>
            <a:ext cx="13215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[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3.3σ</a:t>
            </a:r>
            <a:r>
              <a:rPr kumimoji="0" lang="en-GB" sz="1100" b="0" i="0" u="none" strike="noStrike" kern="120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obs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(4.0σ</a:t>
            </a:r>
            <a:r>
              <a:rPr kumimoji="0" lang="en-GB" sz="1100" b="0" i="0" u="none" strike="noStrike" kern="120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exp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58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73364-83E1-6ACB-B445-C8DA5D1E0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0927CB-934F-C26D-989C-35AB849CB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94" y="2044275"/>
            <a:ext cx="5532598" cy="450152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42623C-A305-5B4F-2F32-87649BA2F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E609FC-52E0-E3C3-EFC2-454F2F1E134A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Testing QCD to large scales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5B7167-5256-90C3-30C2-B92280C93FFA}"/>
              </a:ext>
            </a:extLst>
          </p:cNvPr>
          <p:cNvSpPr/>
          <p:nvPr/>
        </p:nvSpPr>
        <p:spPr>
          <a:xfrm>
            <a:off x="628703" y="1107705"/>
            <a:ext cx="7269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By measuring inclusive jet </a:t>
            </a:r>
            <a:r>
              <a:rPr lang="en-GB" sz="1600" i="1" dirty="0">
                <a:solidFill>
                  <a:srgbClr val="000000"/>
                </a:solidFill>
                <a:latin typeface="Helvetica" pitchFamily="2" charset="0"/>
              </a:rPr>
              <a:t>p</a:t>
            </a:r>
            <a:r>
              <a:rPr lang="en-GB" sz="1600" baseline="-25000" dirty="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or dijet mass spectra (or …), the LHC tests perturbative QCD across an enormous energy range, constrains the proton’s parton structure and 𝛼</a:t>
            </a:r>
            <a:r>
              <a:rPr lang="en-GB" sz="1600" baseline="-25000" dirty="0">
                <a:solidFill>
                  <a:srgbClr val="000000"/>
                </a:solidFill>
                <a:latin typeface="Helvetica" pitchFamily="2" charset="0"/>
              </a:rPr>
              <a:t>S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, and probes new physics in the highest-energy tail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9EC98F-5DE4-30DD-CB03-932D455D0894}"/>
              </a:ext>
            </a:extLst>
          </p:cNvPr>
          <p:cNvSpPr txBox="1"/>
          <p:nvPr/>
        </p:nvSpPr>
        <p:spPr>
          <a:xfrm>
            <a:off x="1444488" y="2197845"/>
            <a:ext cx="16348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3"/>
              </a:rPr>
              <a:t>EPJ. C 85, 72 (2025)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78B8C51-A80B-C378-A568-A48B1778F958}"/>
                  </a:ext>
                </a:extLst>
              </p:cNvPr>
              <p:cNvSpPr txBox="1"/>
              <p:nvPr/>
            </p:nvSpPr>
            <p:spPr>
              <a:xfrm>
                <a:off x="5963480" y="3022596"/>
                <a:ext cx="2364878" cy="541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1,2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𝑗𝑗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𝑠</m:t>
                              </m:r>
                            </m:e>
                          </m:rad>
                        </m:den>
                      </m:f>
                      <m:r>
                        <m:rPr>
                          <m:sty m:val="p"/>
                        </m:rPr>
                        <a:rPr lang="en-US" sz="1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exp</m:t>
                      </m:r>
                      <m:d>
                        <m:dPr>
                          <m:ctrlPr>
                            <a:rPr lang="en-US" sz="1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±</m:t>
                          </m:r>
                          <m:f>
                            <m:fPr>
                              <m:ctrlPr>
                                <a:rPr lang="en-US" sz="14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itchFamily="2" charset="2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4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|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78B8C51-A80B-C378-A568-A48B1778F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480" y="3022596"/>
                <a:ext cx="2364878" cy="5416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8E9ABA83-E332-7946-A1AD-3FA242331649}"/>
              </a:ext>
            </a:extLst>
          </p:cNvPr>
          <p:cNvSpPr/>
          <p:nvPr/>
        </p:nvSpPr>
        <p:spPr>
          <a:xfrm>
            <a:off x="8505953" y="787871"/>
            <a:ext cx="3683141" cy="206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AE9B35-6C58-D22E-35AB-DDE265CDC311}"/>
              </a:ext>
            </a:extLst>
          </p:cNvPr>
          <p:cNvSpPr txBox="1"/>
          <p:nvPr/>
        </p:nvSpPr>
        <p:spPr>
          <a:xfrm>
            <a:off x="4704521" y="6193992"/>
            <a:ext cx="120293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600" i="1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</a:t>
            </a:r>
            <a:r>
              <a:rPr lang="en-GB" sz="1600" baseline="-250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jj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(GeV)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F24B8C-05E7-8523-3586-B976529D2F9E}"/>
                  </a:ext>
                </a:extLst>
              </p:cNvPr>
              <p:cNvSpPr txBox="1"/>
              <p:nvPr/>
            </p:nvSpPr>
            <p:spPr>
              <a:xfrm>
                <a:off x="5978105" y="2710557"/>
                <a:ext cx="2514600" cy="343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𝑚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𝑗𝑗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sup>
                      </m:sSubSup>
                      <m:r>
                        <a:rPr lang="en-US" sz="1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𝑠</m:t>
                      </m:r>
                    </m:oMath>
                  </m:oMathPara>
                </a14:m>
                <a:endParaRPr lang="en-GB" sz="1400" i="1" dirty="0">
                  <a:solidFill>
                    <a:prstClr val="black"/>
                  </a:solidFill>
                  <a:latin typeface="Cambria Math" panose="02040503050406030204" pitchFamily="18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F24B8C-05E7-8523-3586-B976529D2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105" y="2710557"/>
                <a:ext cx="2514600" cy="3437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941369E0-C537-A5D2-FDA8-A697E6BC5E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719360" y="190806"/>
            <a:ext cx="3314700" cy="323788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7AA2C1F-5813-1A22-7D7D-04F6A473AF7D}"/>
              </a:ext>
            </a:extLst>
          </p:cNvPr>
          <p:cNvSpPr txBox="1"/>
          <p:nvPr/>
        </p:nvSpPr>
        <p:spPr>
          <a:xfrm>
            <a:off x="6850803" y="2225619"/>
            <a:ext cx="197067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rPr>
              <a:t>x – Q</a:t>
            </a:r>
            <a:r>
              <a:rPr lang="en-GB" sz="11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rPr>
              <a:t>2</a:t>
            </a: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rPr>
              <a:t> phase space covered by collider sand fixed target experiments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55025F-33FA-E47F-6F4F-5B998C1136C2}"/>
              </a:ext>
            </a:extLst>
          </p:cNvPr>
          <p:cNvSpPr txBox="1"/>
          <p:nvPr/>
        </p:nvSpPr>
        <p:spPr>
          <a:xfrm>
            <a:off x="10387295" y="140096"/>
            <a:ext cx="16348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hlinkClick r:id="rId7"/>
              </a:rPr>
              <a:t>EPJ. C 76, 6</a:t>
            </a:r>
            <a:r>
              <a:rPr lang="en-GB" sz="900" dirty="0">
                <a:solidFill>
                  <a:srgbClr val="000000">
                    <a:lumMod val="75000"/>
                    <a:lumOff val="25000"/>
                  </a:srgbClr>
                </a:solidFill>
                <a:latin typeface="Helvetica Light" panose="020B0403020202020204" pitchFamily="34" charset="0"/>
                <a:hlinkClick r:id="rId7"/>
              </a:rPr>
              <a:t>, 336 (2016)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FB07A1-5471-C89D-72F6-33726511C2FD}"/>
              </a:ext>
            </a:extLst>
          </p:cNvPr>
          <p:cNvSpPr txBox="1"/>
          <p:nvPr/>
        </p:nvSpPr>
        <p:spPr>
          <a:xfrm>
            <a:off x="6042992" y="5062331"/>
            <a:ext cx="5764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Combined fit of </a:t>
            </a:r>
            <a:r>
              <a:rPr lang="en-GB" sz="1400" i="1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</a:t>
            </a:r>
            <a:r>
              <a:rPr lang="en-GB" sz="1400" baseline="-250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jj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differential dijet cross section data to NNLO QCD and HERA deep-inelastic ep cross section data allows simultaneous extraction of PDFs and the strong coupling strength: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868745-8675-773D-66AC-43381A83B6BE}"/>
              </a:ext>
            </a:extLst>
          </p:cNvPr>
          <p:cNvSpPr txBox="1"/>
          <p:nvPr/>
        </p:nvSpPr>
        <p:spPr>
          <a:xfrm>
            <a:off x="6547597" y="5865619"/>
            <a:ext cx="35615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𝛼</a:t>
            </a:r>
            <a:r>
              <a:rPr lang="en-GB" sz="1400" baseline="-25000" dirty="0">
                <a:solidFill>
                  <a:srgbClr val="000000"/>
                </a:solidFill>
                <a:latin typeface="Helvetica" pitchFamily="2" charset="0"/>
              </a:rPr>
              <a:t>S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(</a:t>
            </a:r>
            <a:r>
              <a:rPr lang="en-GB" sz="1400" i="1" dirty="0" err="1">
                <a:solidFill>
                  <a:srgbClr val="000000"/>
                </a:solidFill>
                <a:latin typeface="Helvetica" pitchFamily="2" charset="0"/>
              </a:rPr>
              <a:t>m</a:t>
            </a:r>
            <a:r>
              <a:rPr lang="en-GB" sz="1400" baseline="-25000" dirty="0" err="1">
                <a:solidFill>
                  <a:srgbClr val="000000"/>
                </a:solidFill>
                <a:latin typeface="Helvetica" pitchFamily="2" charset="0"/>
              </a:rPr>
              <a:t>Z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) = 0.1179 ± 0.0019 </a:t>
            </a:r>
            <a:endParaRPr lang="en-GB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91A1628-16C2-D42E-9EF6-0EA8F97AF4E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2733" b="35367"/>
          <a:stretch>
            <a:fillRect/>
          </a:stretch>
        </p:blipFill>
        <p:spPr>
          <a:xfrm>
            <a:off x="6053473" y="3607480"/>
            <a:ext cx="5532598" cy="130397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359070-109F-CA97-E452-1D9407CEEA4F}"/>
              </a:ext>
            </a:extLst>
          </p:cNvPr>
          <p:cNvSpPr txBox="1"/>
          <p:nvPr/>
        </p:nvSpPr>
        <p:spPr>
          <a:xfrm>
            <a:off x="9241691" y="5878091"/>
            <a:ext cx="2401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[ Fit uncertainty: 0.0015, scale: 0.0008, PDF model: 0.0008 ]</a:t>
            </a:r>
          </a:p>
        </p:txBody>
      </p:sp>
    </p:spTree>
    <p:extLst>
      <p:ext uri="{BB962C8B-B14F-4D97-AF65-F5344CB8AC3E}">
        <p14:creationId xmlns:p14="http://schemas.microsoft.com/office/powerpoint/2010/main" val="9723651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75ECA-3E39-10C6-B466-9789BF7E9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B7B628-8DAC-2FA1-997C-51741A3DA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 smtClean="0"/>
              <a:pPr>
                <a:defRPr/>
              </a:pPr>
              <a:t>47</a:t>
            </a:fld>
            <a:endParaRPr lang="en-GB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D9BDDF-4CC1-FD08-BE1A-BDE0E044F271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Top–antitop production at threshold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412D68D-252E-6A0B-660F-A7161F93E027}"/>
                  </a:ext>
                </a:extLst>
              </p:cNvPr>
              <p:cNvSpPr/>
              <p:nvPr/>
            </p:nvSpPr>
            <p:spPr>
              <a:xfrm>
                <a:off x="628702" y="1105896"/>
                <a:ext cx="11532409" cy="998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Near production threshold, repeated gluon exchange attracts a colour-singlet top–antitop pair through the Coulombic   potential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[1]</m:t>
                        </m:r>
                      </m:sup>
                    </m:sSup>
                    <m:d>
                      <m:d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f>
                      <m:fPr>
                        <m:type m:val="lin"/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sSub>
                          <m:sSubPr>
                            <m:ctrlPr>
                              <a:rPr lang="en-GB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 </a:t>
                </a:r>
                <a:r>
                  <a:rPr lang="en-GB" sz="1400" dirty="0">
                    <a:solidFill>
                      <a:srgbClr val="000000"/>
                    </a:solidFill>
                    <a:latin typeface="Helvetica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=4/3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Helvetica" pitchFamily="2" charset="0"/>
                  </a:rPr>
                  <a:t> colour factor)</a:t>
                </a: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, producing a quarkonium-like correlation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𝑡𝑡</m:t>
                        </m:r>
                      </m:sub>
                    </m:sSub>
                    <m:r>
                      <a:rPr lang="en-GB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l-G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2.8</m:t>
                    </m:r>
                    <m:r>
                      <a:rPr lang="en-US" sz="16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endParaRPr lang="en-GB" sz="1600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pPr defTabSz="457200" fontAlgn="base">
                  <a:spcBef>
                    <a:spcPts val="1200"/>
                  </a:spcBef>
                  <a:spcAft>
                    <a:spcPct val="0"/>
                  </a:spcAft>
                  <a:defRPr/>
                </a:pP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Unlike ordinary quarkonium, toponium decays through its constituent tops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−25</m:t>
                        </m:r>
                      </m:sup>
                    </m:sSup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), allowing only a brief correlation 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412D68D-252E-6A0B-660F-A7161F93E0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2" y="1105896"/>
                <a:ext cx="11532409" cy="998287"/>
              </a:xfrm>
              <a:prstGeom prst="rect">
                <a:avLst/>
              </a:prstGeom>
              <a:blipFill>
                <a:blip r:embed="rId2"/>
                <a:stretch>
                  <a:fillRect l="-220" t="-12500" b="-2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817DCDEF-EC4A-F737-23C2-01BC6D7B613B}"/>
              </a:ext>
            </a:extLst>
          </p:cNvPr>
          <p:cNvSpPr>
            <a:spLocks noGrp="1"/>
          </p:cNvSpPr>
          <p:nvPr/>
        </p:nvSpPr>
        <p:spPr>
          <a:xfrm>
            <a:off x="520251" y="6529830"/>
            <a:ext cx="104775" cy="104775"/>
          </a:xfrm>
          <a:prstGeom prst="ellipse">
            <a:avLst/>
          </a:prstGeom>
          <a:solidFill>
            <a:srgbClr val="689CC6"/>
          </a:solidFill>
          <a:ln w="0">
            <a:solidFill>
              <a:srgbClr val="6EA6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inglet-caption">
            <a:extLst>
              <a:ext uri="{FF2B5EF4-FFF2-40B4-BE49-F238E27FC236}">
                <a16:creationId xmlns:a16="http://schemas.microsoft.com/office/drawing/2014/main" id="{B040266C-EB28-8B66-3A89-F90114B3076F}"/>
              </a:ext>
            </a:extLst>
          </p:cNvPr>
          <p:cNvSpPr>
            <a:spLocks noGrp="1"/>
          </p:cNvSpPr>
          <p:nvPr/>
        </p:nvSpPr>
        <p:spPr>
          <a:xfrm>
            <a:off x="701225" y="6480134"/>
            <a:ext cx="2880427" cy="298354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0" i="0">
                <a:solidFill>
                  <a:srgbClr val="535A61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Arial"/>
                <a:cs typeface="Arial"/>
              </a:rPr>
              <a:t>attractive [1]: threshold enhancement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7368ADC-8F69-3A36-6EF2-5D592AECB0DC}"/>
              </a:ext>
            </a:extLst>
          </p:cNvPr>
          <p:cNvSpPr>
            <a:spLocks noGrp="1"/>
          </p:cNvSpPr>
          <p:nvPr/>
        </p:nvSpPr>
        <p:spPr>
          <a:xfrm>
            <a:off x="3421649" y="6529830"/>
            <a:ext cx="104775" cy="104775"/>
          </a:xfrm>
          <a:prstGeom prst="ellipse">
            <a:avLst/>
          </a:prstGeom>
          <a:solidFill>
            <a:srgbClr val="80C21E"/>
          </a:solidFill>
          <a:ln w="0">
            <a:solidFill>
              <a:srgbClr val="6ABF1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octet-caption">
            <a:extLst>
              <a:ext uri="{FF2B5EF4-FFF2-40B4-BE49-F238E27FC236}">
                <a16:creationId xmlns:a16="http://schemas.microsoft.com/office/drawing/2014/main" id="{6A96533B-A9F1-6559-2667-2E19D648361B}"/>
              </a:ext>
            </a:extLst>
          </p:cNvPr>
          <p:cNvSpPr>
            <a:spLocks noGrp="1"/>
          </p:cNvSpPr>
          <p:nvPr/>
        </p:nvSpPr>
        <p:spPr>
          <a:xfrm>
            <a:off x="3602624" y="6480134"/>
            <a:ext cx="2016299" cy="298354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0" i="0">
                <a:solidFill>
                  <a:srgbClr val="535A61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Arial"/>
                <a:cs typeface="Arial"/>
              </a:rPr>
              <a:t>repulsive [8]: continuum</a:t>
            </a:r>
          </a:p>
        </p:txBody>
      </p:sp>
      <p:sp>
        <p:nvSpPr>
          <p:cNvPr id="11" name="takeaway-background">
            <a:extLst>
              <a:ext uri="{FF2B5EF4-FFF2-40B4-BE49-F238E27FC236}">
                <a16:creationId xmlns:a16="http://schemas.microsoft.com/office/drawing/2014/main" id="{7ACEB661-5B5B-D754-B4A7-C554C7393E73}"/>
              </a:ext>
            </a:extLst>
          </p:cNvPr>
          <p:cNvSpPr>
            <a:spLocks noGrp="1"/>
          </p:cNvSpPr>
          <p:nvPr/>
        </p:nvSpPr>
        <p:spPr>
          <a:xfrm>
            <a:off x="734717" y="2304306"/>
            <a:ext cx="11046465" cy="485775"/>
          </a:xfrm>
          <a:prstGeom prst="rect">
            <a:avLst/>
          </a:prstGeom>
          <a:solidFill>
            <a:srgbClr val="EAF4FB"/>
          </a:solidFill>
          <a:ln w="0">
            <a:solidFill>
              <a:srgbClr val="EAF4F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akeaway">
            <a:extLst>
              <a:ext uri="{FF2B5EF4-FFF2-40B4-BE49-F238E27FC236}">
                <a16:creationId xmlns:a16="http://schemas.microsoft.com/office/drawing/2014/main" id="{6ABC23E6-F83E-A180-1208-C36775A75067}"/>
              </a:ext>
            </a:extLst>
          </p:cNvPr>
          <p:cNvSpPr>
            <a:spLocks noGrp="1"/>
          </p:cNvSpPr>
          <p:nvPr/>
        </p:nvSpPr>
        <p:spPr>
          <a:xfrm>
            <a:off x="944268" y="2435585"/>
            <a:ext cx="1004887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75E91"/>
                </a:solidFill>
                <a:latin typeface="Arial"/>
                <a:ea typeface="Arial"/>
                <a:cs typeface="Arial"/>
              </a:defRPr>
            </a:pPr>
            <a:r>
              <a:rPr sz="1600" b="1" i="0" dirty="0">
                <a:solidFill>
                  <a:srgbClr val="0052A4"/>
                </a:solidFill>
                <a:latin typeface="Helvetica" pitchFamily="2" charset="0"/>
                <a:ea typeface="Arial"/>
                <a:cs typeface="Arial"/>
              </a:rPr>
              <a:t>Finite top width smears the would-be 1S pole into a broad quasi-bound threshold enhancement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047930-D324-75AE-1A65-E8F1456A368D}"/>
              </a:ext>
            </a:extLst>
          </p:cNvPr>
          <p:cNvGrpSpPr/>
          <p:nvPr/>
        </p:nvGrpSpPr>
        <p:grpSpPr>
          <a:xfrm>
            <a:off x="655706" y="3023672"/>
            <a:ext cx="3998344" cy="3390830"/>
            <a:chOff x="655706" y="3023672"/>
            <a:chExt cx="3998344" cy="339083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27565B8-57D2-BD94-9938-C45B3B57C099}"/>
                </a:ext>
              </a:extLst>
            </p:cNvPr>
            <p:cNvGrpSpPr/>
            <p:nvPr/>
          </p:nvGrpSpPr>
          <p:grpSpPr>
            <a:xfrm>
              <a:off x="655706" y="3023672"/>
              <a:ext cx="3998344" cy="3390830"/>
              <a:chOff x="721966" y="3023672"/>
              <a:chExt cx="3998344" cy="339083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1A77D05D-C042-589A-C99C-A149FBAD6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501" b="7155"/>
              <a:stretch>
                <a:fillRect/>
              </a:stretch>
            </p:blipFill>
            <p:spPr>
              <a:xfrm>
                <a:off x="944268" y="3086221"/>
                <a:ext cx="3776042" cy="3160073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33D0BE-4CFF-A096-F61A-B8BC6DC39BE2}"/>
                  </a:ext>
                </a:extLst>
              </p:cNvPr>
              <p:cNvSpPr txBox="1"/>
              <p:nvPr/>
            </p:nvSpPr>
            <p:spPr>
              <a:xfrm>
                <a:off x="3950876" y="6152892"/>
                <a:ext cx="76655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>
                  <a:spcBef>
                    <a:spcPts val="3000"/>
                  </a:spcBef>
                </a:pPr>
                <a:r>
                  <a:rPr lang="en-GB" sz="1100" i="1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M</a:t>
                </a:r>
                <a:r>
                  <a:rPr lang="en-GB" sz="1100" i="1" baseline="-25000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tt</a:t>
                </a:r>
                <a:r>
                  <a:rPr lang="en-GB" sz="11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(GeV)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E347C3D-942A-B782-2BB9-85DF00EC23D1}"/>
                  </a:ext>
                </a:extLst>
              </p:cNvPr>
              <p:cNvSpPr txBox="1"/>
              <p:nvPr/>
            </p:nvSpPr>
            <p:spPr>
              <a:xfrm rot="16200000">
                <a:off x="192173" y="3553465"/>
                <a:ext cx="132119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>
                  <a:spcBef>
                    <a:spcPts val="3000"/>
                  </a:spcBef>
                </a:pPr>
                <a:r>
                  <a:rPr lang="en-GB" sz="1100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dσ</a:t>
                </a:r>
                <a:r>
                  <a:rPr lang="en-GB" sz="1100" i="1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/ </a:t>
                </a:r>
                <a:r>
                  <a:rPr lang="en-GB" sz="1100" i="1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dM</a:t>
                </a:r>
                <a:r>
                  <a:rPr lang="en-GB" sz="1100" i="1" baseline="-25000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tt</a:t>
                </a:r>
                <a:r>
                  <a:rPr lang="en-GB" sz="11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(pb/GeV)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A32A45-6E2D-CFC2-86BB-708B731EA640}"/>
                </a:ext>
              </a:extLst>
            </p:cNvPr>
            <p:cNvSpPr txBox="1"/>
            <p:nvPr/>
          </p:nvSpPr>
          <p:spPr>
            <a:xfrm>
              <a:off x="1329515" y="3240157"/>
              <a:ext cx="13582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0"/>
                </a:spcBef>
              </a:pP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Light" pitchFamily="2" charset="0"/>
                  <a:ea typeface="Helvetica Neue Medium" charset="0"/>
                  <a:cs typeface="Helvetica Neue Medium" charset="0"/>
                  <a:sym typeface="Wingdings" pitchFamily="2" charset="2"/>
                  <a:hlinkClick r:id="rId4"/>
                </a:rPr>
                <a:t>EPJ C</a:t>
              </a:r>
              <a:r>
                <a:rPr lang="en-GB" sz="900" noProof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Light" pitchFamily="2" charset="0"/>
                  <a:ea typeface="Helvetica Neue Medium" charset="0"/>
                  <a:cs typeface="Helvetica Neue Medium" charset="0"/>
                  <a:sym typeface="Wingdings" pitchFamily="2" charset="2"/>
                  <a:hlinkClick r:id="rId4"/>
                </a:rPr>
                <a:t>60 (2009) 375</a:t>
              </a:r>
              <a:endParaRPr lang="en-GB" sz="9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itchFamily="2" charset="0"/>
                <a:ea typeface="Helvetica Neue Medium" charset="0"/>
                <a:cs typeface="Helvetica Neue Medium" charset="0"/>
                <a:sym typeface="Wingdings" pitchFamily="2" charset="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ADF6859-76F1-E104-A707-8F4C123B06D5}"/>
                  </a:ext>
                </a:extLst>
              </p:cNvPr>
              <p:cNvSpPr/>
              <p:nvPr/>
            </p:nvSpPr>
            <p:spPr>
              <a:xfrm>
                <a:off x="4903304" y="3072372"/>
                <a:ext cx="7112483" cy="2933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At LHC, </a:t>
                </a:r>
                <a:r>
                  <a:rPr lang="en-US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toponium</a:t>
                </a:r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is dominantly pseudoscalar: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en-US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US" sz="1600" b="1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</a:t>
                </a:r>
                <a:r>
                  <a:rPr lang="en-GB" sz="1600" b="1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</a:rPr>
                  <a:t>1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6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sup>
                    </m:sSubSup>
                  </m:oMath>
                </a14:m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(where: </a:t>
                </a:r>
                <a:r>
                  <a:rPr lang="en-GB" sz="16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</a:rPr>
                  <a:t>2S+1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sub>
                      <m:sup>
                        <m:r>
                          <a:rPr lang="en-US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colour</m:t>
                        </m:r>
                        <m:r>
                          <a:rPr lang="en-US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sup>
                    </m:sSubSup>
                  </m:oMath>
                </a14:m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)</a:t>
                </a:r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endParaRPr>
              </a:p>
              <a:p>
                <a:pPr marL="285750" indent="-285750" defTabSz="457200" fontAlgn="base">
                  <a:spcBef>
                    <a:spcPts val="12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Spin singlet: S = 0 (antiparallel </a:t>
                </a:r>
                <a:r>
                  <a:rPr lang="en-GB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tt</a:t>
                </a: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spins); S wave: L = 0 → J = 0, colour singlet: [1]</a:t>
                </a:r>
              </a:p>
              <a:p>
                <a:pPr marL="285750" indent="-285750" defTabSz="457200" fontAlgn="base">
                  <a:spcBef>
                    <a:spcPts val="12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For neutral quark–antiquark state: P = (–1)</a:t>
                </a:r>
                <a:r>
                  <a:rPr lang="en-GB" sz="14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L+1</a:t>
                </a: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, C = (–1)</a:t>
                </a:r>
                <a:r>
                  <a:rPr lang="en-GB" sz="14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L+S</a:t>
                </a: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→ J</a:t>
                </a:r>
                <a:r>
                  <a:rPr lang="en-GB" sz="14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PC</a:t>
                </a: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= 0</a:t>
                </a:r>
                <a:r>
                  <a:rPr lang="en-GB" sz="14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–+</a:t>
                </a:r>
              </a:p>
              <a:p>
                <a:pPr marL="285750" indent="-285750" defTabSz="457200" fontAlgn="base">
                  <a:spcBef>
                    <a:spcPts val="12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Gluon-fusion at LHC favours the attractive </a:t>
                </a:r>
                <a:r>
                  <a:rPr lang="en-GB" sz="14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</a:rPr>
                  <a:t>1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[1]</m:t>
                        </m:r>
                      </m:sup>
                    </m:sSubSup>
                  </m:oMath>
                </a14:m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state: </a:t>
                </a:r>
                <a:r>
                  <a:rPr lang="en-GB" sz="14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</a:rPr>
                  <a:t>3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[1]</m:t>
                        </m:r>
                      </m:sup>
                    </m:sSubSup>
                  </m:oMath>
                </a14:m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via gluons is forbidden, P-waves are velocity-suppressed, and the colour-octet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en-US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sz="14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</a:rPr>
                  <a:t> 3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1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sup>
                    </m:sSubSup>
                    <m:r>
                      <a:rPr lang="en-US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𝑞𝑞</m:t>
                    </m:r>
                    <m:r>
                      <a:rPr lang="en-US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GB" sz="14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</a:rPr>
                  <a:t>3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[8]</m:t>
                        </m:r>
                      </m:sup>
                    </m:sSubSup>
                  </m:oMath>
                </a14:m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channels feel the repulsive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sup>
                    </m:sSup>
                    <m:d>
                      <m:dPr>
                        <m:ctrlP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f>
                      <m:fPr>
                        <m:type m:val="lin"/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(6</m:t>
                        </m:r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endParaRPr>
              </a:p>
              <a:p>
                <a:pPr marL="285750" indent="-285750" defTabSz="457200" fontAlgn="base">
                  <a:spcBef>
                    <a:spcPts val="12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Non-relativistic QCD (NRQCD) exploits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𝜐</m:t>
                    </m:r>
                    <m:r>
                      <a:rPr lang="en-GB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rad>
                      <m:radPr>
                        <m:degHide m:val="on"/>
                        <m:ctrlPr>
                          <a:rPr lang="en-GB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rad>
                    <m:r>
                      <a:rPr lang="en-US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en-US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near threshold, factorising hard </a:t>
                </a:r>
                <a:r>
                  <a:rPr lang="en-GB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tt</a:t>
                </a: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production from non-relativistic evolution, and </a:t>
                </a:r>
                <a:r>
                  <a:rPr lang="en-GB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resumming</a:t>
                </a: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enhanced terms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14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4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GB" sz="14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GB" sz="140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GB" sz="1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𝜐</m:t>
                            </m:r>
                          </m:e>
                        </m:d>
                      </m:e>
                      <m:sup>
                        <m:r>
                          <a:rPr lang="en-GB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 from repeated gluon exchange using colour-dependent QCD potentials</a:t>
                </a: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ADF6859-76F1-E104-A707-8F4C123B06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4" y="3072372"/>
                <a:ext cx="7112483" cy="2933880"/>
              </a:xfrm>
              <a:prstGeom prst="rect">
                <a:avLst/>
              </a:prstGeom>
              <a:blipFill>
                <a:blip r:embed="rId5"/>
                <a:stretch>
                  <a:fillRect l="-356"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58393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19A08-835F-7B7A-9462-7427BADB2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0B8D7D12-E1F0-7D0A-4D15-C7E19AFC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12610" y="2233540"/>
            <a:ext cx="6128417" cy="39299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965D5B-7B9F-4453-5547-2FA8D1EA0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 smtClean="0"/>
              <a:pPr>
                <a:defRPr/>
              </a:pPr>
              <a:t>48</a:t>
            </a:fld>
            <a:endParaRPr lang="en-GB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A12A7D-0263-9EB2-9A28-C0E2C8CDCEB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Top–antitop production at threshold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7A9CD4-C345-EE76-1991-B4D628578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10" y="2115370"/>
            <a:ext cx="3072872" cy="41425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231154-66A9-7A2D-B8A9-16CFE0604C48}"/>
              </a:ext>
            </a:extLst>
          </p:cNvPr>
          <p:cNvSpPr txBox="1"/>
          <p:nvPr/>
        </p:nvSpPr>
        <p:spPr>
          <a:xfrm rot="16200000">
            <a:off x="2747611" y="3185223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Rep. Prog. Phys, 88 (2025) 087801</a:t>
            </a:r>
            <a:endParaRPr lang="en-GB" sz="1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30736E-00B1-A178-2053-724B18578DF2}"/>
              </a:ext>
            </a:extLst>
          </p:cNvPr>
          <p:cNvSpPr txBox="1"/>
          <p:nvPr/>
        </p:nvSpPr>
        <p:spPr>
          <a:xfrm>
            <a:off x="8022605" y="2114624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Rep. Prog. Phys. 89 (2026) 057801</a:t>
            </a:r>
            <a:endParaRPr lang="en-GB" sz="1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2C43D1-D380-11C1-861C-B5FD6095BB11}"/>
              </a:ext>
            </a:extLst>
          </p:cNvPr>
          <p:cNvSpPr txBox="1"/>
          <p:nvPr/>
        </p:nvSpPr>
        <p:spPr>
          <a:xfrm>
            <a:off x="10153097" y="2304091"/>
            <a:ext cx="202126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1200"/>
              </a:spcBef>
            </a:pP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ATLAS used 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  <a:hlinkClick r:id="rId6"/>
              </a:rPr>
              <a:t>NRQCD model 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for threshold contribution (also alternative models  studied)</a:t>
            </a:r>
          </a:p>
          <a:p>
            <a:pPr marL="0" algn="l">
              <a:spcBef>
                <a:spcPts val="1200"/>
              </a:spcBef>
            </a:pPr>
            <a:r>
              <a:rPr lang="en-CH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Observed significance   &gt; 8</a:t>
            </a:r>
            <a:r>
              <a:rPr lang="el-G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lang="en-CH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for a cross section of 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9.3 ±1.4 pb </a:t>
            </a:r>
          </a:p>
          <a:p>
            <a:pPr marL="0" algn="l">
              <a:spcBef>
                <a:spcPts val="600"/>
              </a:spcBef>
            </a:pP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(With CMS signal model ATLAS finds: 13.2 ±1.8 pb)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14017D-BE40-1548-DAF6-46AA5ED01DC6}"/>
              </a:ext>
            </a:extLst>
          </p:cNvPr>
          <p:cNvSpPr/>
          <p:nvPr/>
        </p:nvSpPr>
        <p:spPr>
          <a:xfrm>
            <a:off x="628702" y="1105896"/>
            <a:ext cx="115324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Toponium was thought not to be resolvable at the LHC, but with smart analysis using dilepton </a:t>
            </a:r>
            <a:r>
              <a:rPr lang="en-GB" sz="1600" dirty="0" err="1">
                <a:solidFill>
                  <a:srgbClr val="000000"/>
                </a:solidFill>
                <a:latin typeface="Helvetica" pitchFamily="2" charset="0"/>
              </a:rPr>
              <a:t>tt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decays CMS reported the observation of a pseudoscalar “toponium” enhancement near production threshold — observation confirmed by ATLAS</a:t>
            </a:r>
            <a:endParaRPr lang="en-GB" sz="2000" baseline="30000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F2962-AC07-BFC5-EABB-97CD0C058346}"/>
              </a:ext>
            </a:extLst>
          </p:cNvPr>
          <p:cNvSpPr txBox="1"/>
          <p:nvPr/>
        </p:nvSpPr>
        <p:spPr>
          <a:xfrm>
            <a:off x="2897081" y="5605156"/>
            <a:ext cx="11017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(&gt; 5.0</a:t>
            </a:r>
            <a:r>
              <a:rPr lang="el-G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  <a:endParaRPr lang="en-CH" sz="11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198E89C0-D236-F36F-C8CB-BC251F30903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390" r="17168"/>
          <a:stretch>
            <a:fillRect/>
          </a:stretch>
        </p:blipFill>
        <p:spPr>
          <a:xfrm>
            <a:off x="10269290" y="4580658"/>
            <a:ext cx="1567213" cy="128386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D043317-5495-5981-775A-97BCBA89CB89}"/>
              </a:ext>
            </a:extLst>
          </p:cNvPr>
          <p:cNvSpPr txBox="1"/>
          <p:nvPr/>
        </p:nvSpPr>
        <p:spPr>
          <a:xfrm>
            <a:off x="10179213" y="5895135"/>
            <a:ext cx="17832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Elusive attraction among top-quarks at threshold</a:t>
            </a:r>
          </a:p>
        </p:txBody>
      </p:sp>
    </p:spTree>
    <p:extLst>
      <p:ext uri="{BB962C8B-B14F-4D97-AF65-F5344CB8AC3E}">
        <p14:creationId xmlns:p14="http://schemas.microsoft.com/office/powerpoint/2010/main" val="19826191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D95B8-B497-C8A2-804C-AA1722505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DC8CC95F-CB85-F92A-0ED9-CF87C4FE28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12610" y="2233540"/>
            <a:ext cx="6128417" cy="39299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579C47-63DB-1774-632E-05AB22ABB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 smtClean="0"/>
              <a:pPr>
                <a:defRPr/>
              </a:pPr>
              <a:t>49</a:t>
            </a:fld>
            <a:endParaRPr lang="en-GB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2397C4-98DE-7F2B-BB7C-3A540F968D8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Top–antitop production at threshold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F3EEBC-2FED-C308-72FB-E463D5A23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10" y="2115370"/>
            <a:ext cx="3072872" cy="41425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663195-7C63-802A-4405-D6F0D650276E}"/>
              </a:ext>
            </a:extLst>
          </p:cNvPr>
          <p:cNvSpPr txBox="1"/>
          <p:nvPr/>
        </p:nvSpPr>
        <p:spPr>
          <a:xfrm rot="16200000">
            <a:off x="2747611" y="3185223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Rep. Prog. Phys, 88 (2025) 087801</a:t>
            </a:r>
            <a:endParaRPr lang="en-GB" sz="1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7E6346-8AE4-9B5C-5926-CCD5FBA6D9D0}"/>
              </a:ext>
            </a:extLst>
          </p:cNvPr>
          <p:cNvSpPr txBox="1"/>
          <p:nvPr/>
        </p:nvSpPr>
        <p:spPr>
          <a:xfrm>
            <a:off x="8022605" y="2114624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Rep. Prog. Phys. 89 (2026) 057801</a:t>
            </a:r>
            <a:endParaRPr lang="en-GB" sz="1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274A2F-9C84-8EDD-BA7A-5122D08A74C5}"/>
              </a:ext>
            </a:extLst>
          </p:cNvPr>
          <p:cNvSpPr txBox="1"/>
          <p:nvPr/>
        </p:nvSpPr>
        <p:spPr>
          <a:xfrm>
            <a:off x="10153097" y="2304091"/>
            <a:ext cx="202126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1200"/>
              </a:spcBef>
            </a:pP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ATLAS used 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  <a:hlinkClick r:id="rId6"/>
              </a:rPr>
              <a:t>NRQCD model 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for threshold contribution (also alternative models  studied)</a:t>
            </a:r>
          </a:p>
          <a:p>
            <a:pPr marL="0" algn="l">
              <a:spcBef>
                <a:spcPts val="1200"/>
              </a:spcBef>
            </a:pPr>
            <a:r>
              <a:rPr lang="en-CH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Observed significance   &gt; 8</a:t>
            </a:r>
            <a:r>
              <a:rPr lang="el-G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lang="en-CH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for a cross section of 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9.3 ±1.4 pb </a:t>
            </a:r>
          </a:p>
          <a:p>
            <a:pPr marL="0" algn="l">
              <a:spcBef>
                <a:spcPts val="600"/>
              </a:spcBef>
            </a:pP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(With CMS signal model ATLAS finds: 13.2 ±1.8 pb)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456460-6EC0-BDDA-D535-C4ED42C0DBEB}"/>
              </a:ext>
            </a:extLst>
          </p:cNvPr>
          <p:cNvSpPr/>
          <p:nvPr/>
        </p:nvSpPr>
        <p:spPr>
          <a:xfrm>
            <a:off x="628702" y="1105896"/>
            <a:ext cx="115324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Toponium was thought not to be resolvable at the LHC, but with smart analysis using dilepton </a:t>
            </a:r>
            <a:r>
              <a:rPr lang="en-GB" sz="1600" dirty="0" err="1">
                <a:solidFill>
                  <a:srgbClr val="000000"/>
                </a:solidFill>
                <a:latin typeface="Helvetica" pitchFamily="2" charset="0"/>
              </a:rPr>
              <a:t>tt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decays CMS reported the observation of a pseudoscalar “toponium” enhancement near production threshold — observation confirmed by ATLAS</a:t>
            </a:r>
            <a:endParaRPr lang="en-GB" sz="2000" baseline="30000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BC836F-81FF-9EFD-92E3-27042FF904BA}"/>
              </a:ext>
            </a:extLst>
          </p:cNvPr>
          <p:cNvSpPr txBox="1"/>
          <p:nvPr/>
        </p:nvSpPr>
        <p:spPr>
          <a:xfrm>
            <a:off x="2897081" y="5605156"/>
            <a:ext cx="11017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(&gt; 5.0</a:t>
            </a:r>
            <a:r>
              <a:rPr lang="el-G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σ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  <a:endParaRPr lang="en-CH" sz="11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CFDF462-9411-72BC-0176-B734C4A0F4E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390" r="17168"/>
          <a:stretch>
            <a:fillRect/>
          </a:stretch>
        </p:blipFill>
        <p:spPr>
          <a:xfrm>
            <a:off x="10269290" y="4580658"/>
            <a:ext cx="1567213" cy="128386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DB5BD57-DCA9-D543-82EF-4B1B463DB078}"/>
              </a:ext>
            </a:extLst>
          </p:cNvPr>
          <p:cNvSpPr txBox="1"/>
          <p:nvPr/>
        </p:nvSpPr>
        <p:spPr>
          <a:xfrm>
            <a:off x="10179213" y="5895135"/>
            <a:ext cx="17832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Elusive attraction among top-quarks at threshold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CF8DE1-CA0B-DBD8-3B65-31A0188A8817}"/>
              </a:ext>
            </a:extLst>
          </p:cNvPr>
          <p:cNvGrpSpPr/>
          <p:nvPr/>
        </p:nvGrpSpPr>
        <p:grpSpPr>
          <a:xfrm>
            <a:off x="374652" y="2900818"/>
            <a:ext cx="11461851" cy="1589109"/>
            <a:chOff x="317500" y="2945270"/>
            <a:chExt cx="11461851" cy="1589109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1F3CCBC-D1F0-D784-933C-79A7C35C6C38}"/>
                </a:ext>
              </a:extLst>
            </p:cNvPr>
            <p:cNvSpPr/>
            <p:nvPr/>
          </p:nvSpPr>
          <p:spPr>
            <a:xfrm>
              <a:off x="317500" y="2945270"/>
              <a:ext cx="11461851" cy="1589109"/>
            </a:xfrm>
            <a:prstGeom prst="roundRect">
              <a:avLst>
                <a:gd name="adj" fmla="val 3340"/>
              </a:avLst>
            </a:prstGeom>
            <a:solidFill>
              <a:srgbClr val="EAF4FB"/>
            </a:solidFill>
            <a:ln w="6350"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l"/>
              <a:endParaRPr lang="en-GB" sz="1600" noProof="0" dirty="0">
                <a:latin typeface="Helvetica" pitchFamily="2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72D4FA2-18EA-26D4-CC06-32884E0C04E3}"/>
                </a:ext>
              </a:extLst>
            </p:cNvPr>
            <p:cNvGrpSpPr/>
            <p:nvPr/>
          </p:nvGrpSpPr>
          <p:grpSpPr>
            <a:xfrm>
              <a:off x="1303618" y="3396609"/>
              <a:ext cx="9732682" cy="646331"/>
              <a:chOff x="1075018" y="3396609"/>
              <a:chExt cx="9732682" cy="64633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56F9-D034-7BF3-8ADA-CEAC72C3C3AD}"/>
                  </a:ext>
                </a:extLst>
              </p:cNvPr>
              <p:cNvSpPr txBox="1"/>
              <p:nvPr/>
            </p:nvSpPr>
            <p:spPr>
              <a:xfrm>
                <a:off x="1075018" y="3396609"/>
                <a:ext cx="97326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>
                  <a:spcBef>
                    <a:spcPts val="3000"/>
                  </a:spcBef>
                </a:pPr>
                <a:r>
                  <a:rPr lang="en-GB" noProof="0" dirty="0">
                    <a:solidFill>
                      <a:srgbClr val="0070C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Extremely challenging measurement of a subtle signal in a difficult modelling environment</a:t>
                </a:r>
                <a:r>
                  <a:rPr lang="en-GB" dirty="0">
                    <a:solidFill>
                      <a:srgbClr val="0070C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.</a:t>
                </a:r>
                <a:r>
                  <a:rPr lang="en-GB" noProof="0" dirty="0">
                    <a:solidFill>
                      <a:srgbClr val="0070C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 This observation will spur further theoretical and experimental progress at the </a:t>
                </a:r>
                <a:r>
                  <a:rPr lang="en-GB" noProof="0" dirty="0" err="1">
                    <a:solidFill>
                      <a:srgbClr val="0070C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tt</a:t>
                </a:r>
                <a:r>
                  <a:rPr lang="en-GB" noProof="0" dirty="0">
                    <a:solidFill>
                      <a:srgbClr val="0070C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threshold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2237D9-3901-577C-9662-0BD50C7B94D4}"/>
                  </a:ext>
                </a:extLst>
              </p:cNvPr>
              <p:cNvSpPr txBox="1"/>
              <p:nvPr/>
            </p:nvSpPr>
            <p:spPr>
              <a:xfrm>
                <a:off x="9009529" y="3594019"/>
                <a:ext cx="26321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algn="l">
                  <a:spcBef>
                    <a:spcPts val="3000"/>
                  </a:spcBef>
                </a:pPr>
                <a:r>
                  <a:rPr lang="en-CH" sz="11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–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06546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B84B3-33E4-1B15-D211-00CCD2654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FB9095-AE87-A750-A2C6-F46B08035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0D9D7D-E462-7FBB-AE82-5D68A459753B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High-precision measurements of fundamental SM parameters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E4DC8B-BC0D-7E9D-909F-00AA4BB4D147}"/>
              </a:ext>
            </a:extLst>
          </p:cNvPr>
          <p:cNvSpPr/>
          <p:nvPr/>
        </p:nvSpPr>
        <p:spPr>
          <a:xfrm>
            <a:off x="628702" y="1107705"/>
            <a:ext cx="112054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The LHC is both a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high-E+Lumi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discovery machine and a facility for extraordinarily precise measurements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33954D-2F11-EDFB-809C-58E357C94A4E}"/>
              </a:ext>
            </a:extLst>
          </p:cNvPr>
          <p:cNvSpPr txBox="1"/>
          <p:nvPr/>
        </p:nvSpPr>
        <p:spPr>
          <a:xfrm>
            <a:off x="5210738" y="1672346"/>
            <a:ext cx="318625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2"/>
              </a:rPr>
              <a:t>All references in arXiv:2607.09861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172586-0408-07B5-1224-216DF976E5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38"/>
          <a:stretch>
            <a:fillRect/>
          </a:stretch>
        </p:blipFill>
        <p:spPr>
          <a:xfrm rot="5400000">
            <a:off x="8458854" y="1800221"/>
            <a:ext cx="3686273" cy="3839674"/>
          </a:xfrm>
          <a:prstGeom prst="rect">
            <a:avLst/>
          </a:prstGeom>
        </p:spPr>
      </p:pic>
      <p:sp>
        <p:nvSpPr>
          <p:cNvPr id="11" name="takeaway-background">
            <a:extLst>
              <a:ext uri="{FF2B5EF4-FFF2-40B4-BE49-F238E27FC236}">
                <a16:creationId xmlns:a16="http://schemas.microsoft.com/office/drawing/2014/main" id="{2DAA5EE7-339C-E0DF-6BA4-0A43C0F00BBD}"/>
              </a:ext>
            </a:extLst>
          </p:cNvPr>
          <p:cNvSpPr>
            <a:spLocks noGrp="1"/>
          </p:cNvSpPr>
          <p:nvPr/>
        </p:nvSpPr>
        <p:spPr>
          <a:xfrm>
            <a:off x="734717" y="5825687"/>
            <a:ext cx="11046465" cy="485775"/>
          </a:xfrm>
          <a:prstGeom prst="rect">
            <a:avLst/>
          </a:prstGeom>
          <a:solidFill>
            <a:srgbClr val="EAF4FB"/>
          </a:solidFill>
          <a:ln w="0">
            <a:solidFill>
              <a:srgbClr val="EAF4F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6B1A15-5CB7-A160-96BB-9BC54A242047}"/>
              </a:ext>
            </a:extLst>
          </p:cNvPr>
          <p:cNvSpPr txBox="1"/>
          <p:nvPr/>
        </p:nvSpPr>
        <p:spPr>
          <a:xfrm>
            <a:off x="10056454" y="1672346"/>
            <a:ext cx="20552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itchFamily="2" charset="0"/>
                <a:ea typeface="Helvetica Neue Medium" charset="0"/>
                <a:cs typeface="Helvetica Neue Medium" charset="0"/>
                <a:sym typeface="Wingdings" pitchFamily="2" charset="2"/>
                <a:hlinkClick r:id="rId4"/>
              </a:rPr>
              <a:t>LHCTopWG (May 2026)</a:t>
            </a:r>
            <a:endParaRPr lang="en-GB" sz="900" noProof="0" dirty="0">
              <a:solidFill>
                <a:schemeClr val="tx1">
                  <a:lumMod val="50000"/>
                  <a:lumOff val="50000"/>
                </a:schemeClr>
              </a:solidFill>
              <a:latin typeface="Helvetica Light" pitchFamily="2" charset="0"/>
              <a:ea typeface="Helvetica Neue Medium" charset="0"/>
              <a:cs typeface="Helvetica Neue Medium" charset="0"/>
              <a:sym typeface="Wingdings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962B7B-1488-D281-882D-65A66DCDE13F}"/>
              </a:ext>
            </a:extLst>
          </p:cNvPr>
          <p:cNvSpPr txBox="1"/>
          <p:nvPr/>
        </p:nvSpPr>
        <p:spPr>
          <a:xfrm>
            <a:off x="641954" y="5492588"/>
            <a:ext cx="2770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srgbClr val="0052A4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World / </a:t>
            </a:r>
            <a:r>
              <a:rPr lang="en-GB" sz="1400" dirty="0" err="1">
                <a:solidFill>
                  <a:srgbClr val="0052A4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LHC+Tevatron</a:t>
            </a:r>
            <a:r>
              <a:rPr lang="en-GB" sz="1400" dirty="0">
                <a:solidFill>
                  <a:srgbClr val="0052A4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averages: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2B7969-598B-CEE3-9239-0EDBF59E0976}"/>
                  </a:ext>
                </a:extLst>
              </p:cNvPr>
              <p:cNvSpPr txBox="1"/>
              <p:nvPr/>
            </p:nvSpPr>
            <p:spPr>
              <a:xfrm>
                <a:off x="907603" y="5872208"/>
                <a:ext cx="10806904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𝐖</m:t>
                          </m:r>
                        </m:sub>
                      </m:sSub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|</m:t>
                          </m:r>
                        </m:e>
                        <m:sub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Helvetica Light" charset="0"/>
                              <a:cs typeface="Helvetica Light" charset="0"/>
                              <a:sym typeface="Wingdings" pitchFamily="2" charset="2"/>
                            </a:rPr>
                            <m:t>𝐞𝐱𝐜𝐥</m:t>
                          </m:r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Helvetica Light" charset="0"/>
                              <a:cs typeface="Helvetica Light" charset="0"/>
                              <a:sym typeface="Wingdings" pitchFamily="2" charset="2"/>
                            </a:rPr>
                            <m:t>..  </m:t>
                          </m:r>
                          <m:r>
                            <a:rPr lang="en-GB" sz="1600" b="1" i="1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Helvetica Light" charset="0"/>
                              <a:cs typeface="Helvetica Light" charset="0"/>
                              <a:sym typeface="Wingdings" pitchFamily="2" charset="2"/>
                            </a:rPr>
                            <m:t>𝐂𝐃𝐅</m:t>
                          </m:r>
                        </m:sub>
                      </m:sSub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 = </m:t>
                      </m:r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𝟖𝟎</m:t>
                      </m:r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.</m:t>
                      </m:r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𝟑𝟔𝟐𝟓</m:t>
                      </m:r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 ± </m:t>
                      </m:r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𝟎</m:t>
                      </m:r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.</m:t>
                      </m:r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𝟎𝟎𝟕𝟕</m:t>
                      </m:r>
                      <m:r>
                        <a:rPr lang="en-GB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 </m:t>
                      </m:r>
                      <m:r>
                        <a:rPr lang="en-GB" sz="1600" b="1" i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𝐆𝐞𝐕</m:t>
                      </m:r>
                      <m:r>
                        <a:rPr lang="en-US" sz="1600" b="1" i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         </m:t>
                      </m:r>
                      <m:sSup>
                        <m:sSupPr>
                          <m:ctrlP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𝐬𝐢𝐧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𝟐</m:t>
                          </m:r>
                        </m:sup>
                      </m:sSup>
                      <m:sSubSup>
                        <m:sSubSupPr>
                          <m:ctrlPr>
                            <a:rPr lang="en-GB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GB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𝜽</m:t>
                          </m:r>
                        </m:e>
                        <m:sub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𝐞𝐟𝐟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GB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ℓ</m:t>
                          </m:r>
                        </m:sup>
                      </m:sSubSup>
                      <m:sSub>
                        <m:sSubPr>
                          <m:ctrlPr>
                            <a:rPr lang="en-US" sz="1600" b="1" i="1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|</m:t>
                          </m:r>
                        </m:e>
                        <m:sub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Helvetica Light" charset="0"/>
                              <a:cs typeface="Helvetica Light" charset="0"/>
                              <a:sym typeface="Wingdings" pitchFamily="2" charset="2"/>
                            </a:rPr>
                            <m:t>𝐇𝐚𝐝</m:t>
                          </m:r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Helvetica Light" charset="0"/>
                              <a:cs typeface="Helvetica Light" charset="0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ea typeface="Helvetica Light" charset="0"/>
                              <a:cs typeface="Helvetica Light" charset="0"/>
                              <a:sym typeface="Wingdings" pitchFamily="2" charset="2"/>
                            </a:rPr>
                            <m:t>𝐂𝐨𝐥𝐥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𝟎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𝟐𝟑𝟏𝟒𝟗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±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𝟎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𝟎𝟎𝟎𝟐𝟏</m:t>
                      </m:r>
                      <m:r>
                        <a:rPr lang="en-US" sz="1600" b="1" i="1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        </m:t>
                      </m:r>
                      <m:sSub>
                        <m:sSubPr>
                          <m:ctrlPr>
                            <a:rPr lang="en-US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𝒎</m:t>
                          </m:r>
                        </m:e>
                        <m:sub>
                          <m:r>
                            <a:rPr lang="en-US" sz="1600" b="1" i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𝐭𝐨𝐩</m:t>
                          </m:r>
                        </m:sub>
                      </m:sSub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𝟏𝟕𝟐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𝟓𝟐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±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𝟎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1" i="1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𝟑𝟑</m:t>
                      </m:r>
                      <m:r>
                        <a:rPr lang="en-US" sz="1600" b="1" i="1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sz="1600" b="1" i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𝐆𝐞𝐕</m:t>
                      </m:r>
                    </m:oMath>
                  </m:oMathPara>
                </a14:m>
                <a:endParaRPr lang="en-GB" sz="1600" b="1" dirty="0">
                  <a:solidFill>
                    <a:srgbClr val="0052A4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2B7969-598B-CEE3-9239-0EDBF59E0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03" y="5872208"/>
                <a:ext cx="10806904" cy="384721"/>
              </a:xfrm>
              <a:prstGeom prst="rect">
                <a:avLst/>
              </a:prstGeom>
              <a:blipFill>
                <a:blip r:embed="rId5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E3FED0F3-8223-D3D4-0AC0-0AF61DBB4F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270"/>
          <a:stretch>
            <a:fillRect/>
          </a:stretch>
        </p:blipFill>
        <p:spPr>
          <a:xfrm>
            <a:off x="85166" y="1882588"/>
            <a:ext cx="5013070" cy="31279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166F725-B17C-DE1C-4CAA-29A4112DC3A6}"/>
              </a:ext>
            </a:extLst>
          </p:cNvPr>
          <p:cNvSpPr txBox="1"/>
          <p:nvPr/>
        </p:nvSpPr>
        <p:spPr>
          <a:xfrm>
            <a:off x="3406194" y="1672346"/>
            <a:ext cx="16676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7"/>
              </a:rPr>
              <a:t>Nature 652, 321–327 (2026)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946DE88-A33D-FB09-D3F4-43B8EFEA4A1E}"/>
                  </a:ext>
                </a:extLst>
              </p:cNvPr>
              <p:cNvSpPr txBox="1"/>
              <p:nvPr/>
            </p:nvSpPr>
            <p:spPr>
              <a:xfrm>
                <a:off x="991648" y="6337810"/>
                <a:ext cx="106488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Helvetica Light" charset="0"/>
                    <a:cs typeface="Helvetica Light" charset="0"/>
                    <a:sym typeface="Wingdings" pitchFamily="2" charset="2"/>
                  </a:rPr>
                  <a:t>SM (global EW fit): 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 </m:t>
                    </m:r>
                    <m:r>
                      <a:rPr lang="en-US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80.3558 </m:t>
                    </m:r>
                    <m:r>
                      <a:rPr lang="en-US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±0.0061 </m:t>
                    </m:r>
                    <m:r>
                      <m:rPr>
                        <m:sty m:val="p"/>
                      </m:rPr>
                      <a:rPr 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GeV</m:t>
                    </m:r>
                    <m:r>
                      <a:rPr lang="en-US" sz="14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                                                                 </m:t>
                    </m:r>
                    <m:r>
                      <a:rPr 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0.23149</m:t>
                    </m:r>
                    <m:r>
                      <a:rPr lang="en-US" sz="140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±</m:t>
                    </m:r>
                    <m:r>
                      <a:rPr lang="en-US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0.00006                                         173.6±1.5 </m:t>
                    </m:r>
                    <m:r>
                      <m:rPr>
                        <m:sty m:val="p"/>
                      </m:rPr>
                      <a:rPr lang="en-US" sz="14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GeV</m:t>
                    </m:r>
                  </m:oMath>
                </a14:m>
                <a:endPara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946DE88-A33D-FB09-D3F4-43B8EFEA4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648" y="6337810"/>
                <a:ext cx="10648853" cy="307777"/>
              </a:xfrm>
              <a:prstGeom prst="rect">
                <a:avLst/>
              </a:prstGeom>
              <a:blipFill>
                <a:blip r:embed="rId8"/>
                <a:stretch>
                  <a:fillRect l="-238" t="-8000"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FC00D263-1621-F1C2-D97A-A12EC9345ACD}"/>
              </a:ext>
            </a:extLst>
          </p:cNvPr>
          <p:cNvSpPr txBox="1"/>
          <p:nvPr/>
        </p:nvSpPr>
        <p:spPr>
          <a:xfrm>
            <a:off x="1679494" y="1683204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27588E-5750-1FD7-F3ED-159E46982D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890" y="1903179"/>
            <a:ext cx="3145733" cy="293683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701004-11CB-A55F-DC40-3F1FDA53A94B}"/>
              </a:ext>
            </a:extLst>
          </p:cNvPr>
          <p:cNvSpPr txBox="1"/>
          <p:nvPr/>
        </p:nvSpPr>
        <p:spPr>
          <a:xfrm>
            <a:off x="5555422" y="5507279"/>
            <a:ext cx="3186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Helvetica Light" charset="0"/>
                <a:cs typeface="Helvetica Light" charset="0"/>
                <a:sym typeface="Wingdings" pitchFamily="2" charset="2"/>
              </a:rPr>
              <a:t>LEP &amp; SLD:            0.23153 ± 0.00016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147484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90601-5961-A236-7654-C1CA62BE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B895DE5-BA8B-4B27-9106-D09AB4674216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Extremely rare channels such as B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→ </a:t>
            </a:r>
            <a:r>
              <a:rPr kumimoji="0" lang="el-G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μμ</a:t>
            </a:r>
            <a:r>
              <a:rPr lang="en-US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US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(left)</a:t>
            </a:r>
            <a:r>
              <a:rPr lang="en-US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and K</a:t>
            </a:r>
            <a:r>
              <a:rPr lang="en-US" sz="1600" b="1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</a:t>
            </a:r>
            <a:r>
              <a:rPr lang="en-US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→ π</a:t>
            </a:r>
            <a:r>
              <a:rPr lang="en-GB" sz="1600" b="1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𝜈𝜈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(right)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occur as predicted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ADF27C-7F81-DAAB-5B71-3AF68A4C7A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5400000">
            <a:off x="1333539" y="1969123"/>
            <a:ext cx="3481275" cy="51403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BD9A5C-D2F9-B53D-C0AB-6DDF7B849FA0}"/>
              </a:ext>
            </a:extLst>
          </p:cNvPr>
          <p:cNvSpPr txBox="1"/>
          <p:nvPr/>
        </p:nvSpPr>
        <p:spPr>
          <a:xfrm rot="16200000">
            <a:off x="4721705" y="3530097"/>
            <a:ext cx="15879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u="none" strike="noStrike" dirty="0">
                <a:solidFill>
                  <a:srgbClr val="3980C2"/>
                </a:solidFill>
                <a:effectLst/>
                <a:latin typeface="Helvetica Light" panose="020B0403020202020204" pitchFamily="34" charset="0"/>
                <a:hlinkClick r:id="rId3"/>
              </a:rPr>
              <a:t>PRD 105 (2022) 012010</a:t>
            </a:r>
            <a:endParaRPr lang="en-CH" sz="900" dirty="0">
              <a:latin typeface="Helvetica Light" panose="020B0403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084904-4016-3B08-7449-8B9D8BD438F7}"/>
              </a:ext>
            </a:extLst>
          </p:cNvPr>
          <p:cNvSpPr txBox="1"/>
          <p:nvPr/>
        </p:nvSpPr>
        <p:spPr>
          <a:xfrm>
            <a:off x="214938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Flavour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 physics — dedicated lecture, so only a few highlights here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7170" name="Picture 2" descr="ATLAS B-Physics | Experimental Particle and Astroparticle Physics Group">
            <a:extLst>
              <a:ext uri="{FF2B5EF4-FFF2-40B4-BE49-F238E27FC236}">
                <a16:creationId xmlns:a16="http://schemas.microsoft.com/office/drawing/2014/main" id="{5531C1DC-8F98-0B4A-6332-EB4043396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92" y="1881196"/>
            <a:ext cx="2161981" cy="73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E0B40F4-FFC1-DF2C-C35D-FD5599A05038}"/>
              </a:ext>
            </a:extLst>
          </p:cNvPr>
          <p:cNvSpPr txBox="1"/>
          <p:nvPr/>
        </p:nvSpPr>
        <p:spPr>
          <a:xfrm>
            <a:off x="639152" y="1534510"/>
            <a:ext cx="29933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Possible new physics contributions to B</a:t>
            </a:r>
            <a:r>
              <a:rPr lang="en-GB" sz="105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→ </a:t>
            </a:r>
            <a:r>
              <a:rPr lang="en-GB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μμ</a:t>
            </a:r>
            <a:endParaRPr lang="en-GB" sz="105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1EB1223E-4465-B628-1F5B-312430D9E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35"/>
          <a:stretch>
            <a:fillRect/>
          </a:stretch>
        </p:blipFill>
        <p:spPr bwMode="auto">
          <a:xfrm>
            <a:off x="2864905" y="1775456"/>
            <a:ext cx="1887601" cy="96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ATLAS B-Physics | Experimental Particle and Astroparticle Physics Group">
            <a:extLst>
              <a:ext uri="{FF2B5EF4-FFF2-40B4-BE49-F238E27FC236}">
                <a16:creationId xmlns:a16="http://schemas.microsoft.com/office/drawing/2014/main" id="{5DA837AA-B7C9-01F0-AE4C-2D38F0234D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86"/>
          <a:stretch>
            <a:fillRect/>
          </a:stretch>
        </p:blipFill>
        <p:spPr bwMode="auto">
          <a:xfrm>
            <a:off x="4791485" y="1881196"/>
            <a:ext cx="266220" cy="73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F9DF0C-B4D1-F1B5-69D8-A1021E10A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DDB1A0-9491-0856-A5B5-BB6618276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2945" y="1210116"/>
            <a:ext cx="2181418" cy="1448175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7" name="ZoneTexte 45">
            <a:extLst>
              <a:ext uri="{FF2B5EF4-FFF2-40B4-BE49-F238E27FC236}">
                <a16:creationId xmlns:a16="http://schemas.microsoft.com/office/drawing/2014/main" id="{F917D715-1061-1005-0E16-9E62FF9F9211}"/>
              </a:ext>
            </a:extLst>
          </p:cNvPr>
          <p:cNvSpPr txBox="1"/>
          <p:nvPr/>
        </p:nvSpPr>
        <p:spPr>
          <a:xfrm>
            <a:off x="11595651" y="1210116"/>
            <a:ext cx="578711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NA62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C3AB40-052C-BCF0-0684-F5183FDA98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2936" y="1829431"/>
            <a:ext cx="3131802" cy="9016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0AE8FB-2F05-7D69-3594-316917987DF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02941" y="2840729"/>
            <a:ext cx="4163739" cy="32778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B4A7FE-EEA4-4C84-FB8F-20F6F3F431B0}"/>
              </a:ext>
            </a:extLst>
          </p:cNvPr>
          <p:cNvSpPr txBox="1"/>
          <p:nvPr/>
        </p:nvSpPr>
        <p:spPr>
          <a:xfrm>
            <a:off x="6554761" y="1527630"/>
            <a:ext cx="29933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SM contributions to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K</a:t>
            </a:r>
            <a:r>
              <a:rPr lang="en-US" sz="105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+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→ π</a:t>
            </a:r>
            <a:r>
              <a:rPr lang="en-GB" sz="105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+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𝜈𝜈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endParaRPr lang="en-GB" sz="105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B3518AD-9BBC-9BAF-8693-0DC27640E825}"/>
                  </a:ext>
                </a:extLst>
              </p:cNvPr>
              <p:cNvSpPr txBox="1"/>
              <p:nvPr/>
            </p:nvSpPr>
            <p:spPr>
              <a:xfrm>
                <a:off x="1208998" y="6147928"/>
                <a:ext cx="2499175" cy="518091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B(B</a:t>
                </a:r>
                <a:r>
                  <a:rPr lang="en-GB" sz="1400" baseline="-250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→ </a:t>
                </a:r>
                <a:r>
                  <a:rPr lang="el-GR" sz="1400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μμ</a:t>
                </a:r>
                <a:r>
                  <a:rPr lang="en-US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) = 3.1 ± 0.5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∙</m:t>
                    </m:r>
                  </m:oMath>
                </a14:m>
                <a:r>
                  <a:rPr lang="en-GB" sz="1400" noProof="0" dirty="0">
                    <a:solidFill>
                      <a:srgbClr val="E70000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GB" sz="14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10</a:t>
                </a:r>
                <a:r>
                  <a:rPr lang="en-GB" sz="1400" baseline="300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–9</a:t>
                </a:r>
                <a:r>
                  <a:rPr lang="en-GB" sz="14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      </a:t>
                </a:r>
              </a:p>
              <a:p>
                <a:pPr>
                  <a:spcBef>
                    <a:spcPts val="200"/>
                  </a:spcBef>
                </a:pPr>
                <a:r>
                  <a:rPr lang="en-GB" sz="12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SM:                    </a:t>
                </a:r>
                <a:r>
                  <a:rPr lang="en-GB" sz="9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GB" sz="12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3.6 ± 0.1</a:t>
                </a:r>
                <a:r>
                  <a:rPr lang="en-US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∙</m:t>
                    </m:r>
                  </m:oMath>
                </a14:m>
                <a:r>
                  <a:rPr lang="en-GB" sz="1200" dirty="0">
                    <a:solidFill>
                      <a:srgbClr val="E70000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10</a:t>
                </a:r>
                <a:r>
                  <a:rPr lang="en-GB" sz="12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–9</a:t>
                </a:r>
                <a:endParaRPr lang="en-GB" sz="1400" baseline="300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B3518AD-9BBC-9BAF-8693-0DC27640E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998" y="6147928"/>
                <a:ext cx="2499175" cy="518091"/>
              </a:xfrm>
              <a:prstGeom prst="rect">
                <a:avLst/>
              </a:prstGeom>
              <a:blipFill>
                <a:blip r:embed="rId9"/>
                <a:stretch>
                  <a:fillRect l="-1015" t="-4762" b="-4762"/>
                </a:stretch>
              </a:blipFill>
              <a:ln w="31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3C22AB-7544-4661-C698-5412DE2A2243}"/>
                  </a:ext>
                </a:extLst>
              </p:cNvPr>
              <p:cNvSpPr txBox="1"/>
              <p:nvPr/>
            </p:nvSpPr>
            <p:spPr>
              <a:xfrm>
                <a:off x="7115175" y="6147927"/>
                <a:ext cx="2745250" cy="518091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B(</a:t>
                </a:r>
                <a:r>
                  <a:rPr lang="en-US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K</a:t>
                </a:r>
                <a:r>
                  <a:rPr lang="en-US" sz="1400" baseline="300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+</a:t>
                </a:r>
                <a:r>
                  <a:rPr lang="en-US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→ π</a:t>
                </a:r>
                <a:r>
                  <a:rPr lang="en-GB" sz="1400" baseline="300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+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𝜈𝜈</a:t>
                </a:r>
                <a:r>
                  <a:rPr lang="en-US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) = 13.0       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∙</m:t>
                    </m:r>
                  </m:oMath>
                </a14:m>
                <a:r>
                  <a:rPr lang="en-GB" sz="1400" noProof="0" dirty="0">
                    <a:solidFill>
                      <a:srgbClr val="E7000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GB" sz="14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10</a:t>
                </a:r>
                <a:r>
                  <a:rPr lang="en-GB" sz="1400" baseline="300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–11</a:t>
                </a:r>
                <a:r>
                  <a:rPr lang="en-GB" sz="14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      </a:t>
                </a:r>
              </a:p>
              <a:p>
                <a:pPr>
                  <a:spcBef>
                    <a:spcPts val="200"/>
                  </a:spcBef>
                </a:pPr>
                <a:r>
                  <a:rPr lang="en-GB" sz="12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SM:                        8.4 ± 1.0 </a:t>
                </a:r>
                <a14:m>
                  <m:oMath xmlns:m="http://schemas.openxmlformats.org/officeDocument/2006/math">
                    <m:r>
                      <a:rPr lang="en-US" sz="1200" b="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∙</m:t>
                    </m:r>
                  </m:oMath>
                </a14:m>
                <a:r>
                  <a:rPr lang="en-GB" sz="1200" dirty="0">
                    <a:solidFill>
                      <a:srgbClr val="E7000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10</a:t>
                </a:r>
                <a:r>
                  <a:rPr lang="en-GB" sz="1200" baseline="30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–11</a:t>
                </a:r>
                <a:endParaRPr lang="en-GB" sz="1400" baseline="300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3C22AB-7544-4661-C698-5412DE2A2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175" y="6147927"/>
                <a:ext cx="2745250" cy="518091"/>
              </a:xfrm>
              <a:prstGeom prst="rect">
                <a:avLst/>
              </a:prstGeom>
              <a:blipFill>
                <a:blip r:embed="rId10"/>
                <a:stretch>
                  <a:fillRect l="-922" t="-4762" b="-4762"/>
                </a:stretch>
              </a:blipFill>
              <a:ln w="31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AB67A5EB-318D-5D16-4360-78188DAB2EF2}"/>
              </a:ext>
            </a:extLst>
          </p:cNvPr>
          <p:cNvSpPr txBox="1"/>
          <p:nvPr/>
        </p:nvSpPr>
        <p:spPr>
          <a:xfrm>
            <a:off x="8741323" y="6118316"/>
            <a:ext cx="638919" cy="40011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+ 3.3</a:t>
            </a:r>
          </a:p>
          <a:p>
            <a:pPr>
              <a:lnSpc>
                <a:spcPct val="90000"/>
              </a:lnSpc>
            </a:pPr>
            <a:r>
              <a:rPr lang="en-US" sz="10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3.0</a:t>
            </a:r>
            <a:endParaRPr lang="en-GB" sz="1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22F77F-D402-F167-6172-51914F3398CD}"/>
              </a:ext>
            </a:extLst>
          </p:cNvPr>
          <p:cNvSpPr txBox="1"/>
          <p:nvPr/>
        </p:nvSpPr>
        <p:spPr>
          <a:xfrm>
            <a:off x="3708173" y="6295892"/>
            <a:ext cx="2056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1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Similar precision by CMS                </a:t>
            </a:r>
            <a:r>
              <a:rPr lang="en-GB" sz="9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[</a:t>
            </a:r>
            <a:r>
              <a:rPr lang="en-GB" sz="9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11"/>
              </a:rPr>
              <a:t>PLB 842 (2023) 137955</a:t>
            </a:r>
            <a:r>
              <a:rPr lang="en-GB" sz="9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, 140 fb</a:t>
            </a:r>
            <a:r>
              <a:rPr lang="en-GB" sz="900" baseline="300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lang="en-GB" sz="9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  <a:endParaRPr lang="en-GB" sz="11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60D0D4-D600-68B6-F2C1-E37666CE6897}"/>
              </a:ext>
            </a:extLst>
          </p:cNvPr>
          <p:cNvSpPr txBox="1"/>
          <p:nvPr/>
        </p:nvSpPr>
        <p:spPr>
          <a:xfrm rot="16200000">
            <a:off x="10041219" y="3424025"/>
            <a:ext cx="132053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12"/>
              </a:rPr>
              <a:t>JHEP 02 (2025) 191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03036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82AC7-BF0D-A686-BE2D-09E3C7058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A00847E-FF16-1BD7-7F61-F7605A3B9A66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lang="en-US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High-precision CKM angle measurements overconstrain CKM matrix and probe new physics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4E7B8C-4450-4C23-CDED-FF991AA75E97}"/>
              </a:ext>
            </a:extLst>
          </p:cNvPr>
          <p:cNvSpPr txBox="1"/>
          <p:nvPr/>
        </p:nvSpPr>
        <p:spPr>
          <a:xfrm>
            <a:off x="214938" y="264651"/>
            <a:ext cx="11195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Flavour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 physics — CP violation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789B3C-382B-CA3E-2B19-A33C5FCCB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DD18A5-4153-E306-A997-553F47266D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/>
        </p:blipFill>
        <p:spPr>
          <a:xfrm>
            <a:off x="623284" y="2260731"/>
            <a:ext cx="5518827" cy="37052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421811-BE42-35BC-157E-F470D0738153}"/>
              </a:ext>
            </a:extLst>
          </p:cNvPr>
          <p:cNvSpPr txBox="1"/>
          <p:nvPr/>
        </p:nvSpPr>
        <p:spPr>
          <a:xfrm>
            <a:off x="1251227" y="2056403"/>
            <a:ext cx="10695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HFLAV reference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A21516-5FF7-BCBD-83AB-DFA2AC9C2E9A}"/>
              </a:ext>
            </a:extLst>
          </p:cNvPr>
          <p:cNvSpPr txBox="1"/>
          <p:nvPr/>
        </p:nvSpPr>
        <p:spPr>
          <a:xfrm>
            <a:off x="9113041" y="1923652"/>
            <a:ext cx="15456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rgbClr val="3980C2"/>
                </a:solidFill>
                <a:latin typeface="Helvetica Light" panose="020B0403020202020204" pitchFamily="34" charset="0"/>
                <a:hlinkClick r:id="rId4"/>
              </a:rPr>
              <a:t>LHCb-CONF-2024-004</a:t>
            </a:r>
            <a:endParaRPr lang="en-CH" sz="900" dirty="0">
              <a:latin typeface="Helvetica Light" panose="020B0403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22CE0B-C120-0CCA-B672-77BBAF2C6064}"/>
              </a:ext>
            </a:extLst>
          </p:cNvPr>
          <p:cNvSpPr txBox="1"/>
          <p:nvPr/>
        </p:nvSpPr>
        <p:spPr>
          <a:xfrm>
            <a:off x="6770055" y="1535084"/>
            <a:ext cx="2342986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LHCb</a:t>
            </a:r>
            <a:r>
              <a:rPr lang="en-CH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</a:t>
            </a:r>
          </a:p>
          <a:p>
            <a:pPr algn="l">
              <a:spcBef>
                <a:spcPts val="600"/>
              </a:spcBef>
              <a:tabLst>
                <a:tab pos="434975" algn="l"/>
                <a:tab pos="574675" algn="l"/>
              </a:tabLst>
            </a:pPr>
            <a:r>
              <a:rPr lang="en-CH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𝛾 		= 64.6 ± 2.8 deg </a:t>
            </a:r>
          </a:p>
          <a:p>
            <a:pPr>
              <a:spcBef>
                <a:spcPts val="300"/>
              </a:spcBef>
              <a:tabLst>
                <a:tab pos="434975" algn="l"/>
                <a:tab pos="574675" algn="l"/>
              </a:tabLst>
            </a:pPr>
            <a:r>
              <a:rPr lang="en-CH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sin2ß 	= 0.717 ± 0.015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(more precise than B-factory combination)</a:t>
            </a:r>
            <a:endParaRPr lang="en-CH" sz="16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algn="l">
              <a:spcBef>
                <a:spcPts val="600"/>
              </a:spcBef>
              <a:tabLst>
                <a:tab pos="434975" algn="l"/>
                <a:tab pos="574675" algn="l"/>
              </a:tabLst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 agreement with CKM fit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2822560-7F08-C195-2086-8BB423256326}"/>
              </a:ext>
            </a:extLst>
          </p:cNvPr>
          <p:cNvSpPr txBox="1"/>
          <p:nvPr/>
        </p:nvSpPr>
        <p:spPr>
          <a:xfrm>
            <a:off x="9110959" y="2198210"/>
            <a:ext cx="210434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5"/>
              </a:rPr>
              <a:t>PRL 132 (2024) 021801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A9E195-254E-3552-F262-9D3BDC76ADAE}"/>
              </a:ext>
            </a:extLst>
          </p:cNvPr>
          <p:cNvSpPr txBox="1"/>
          <p:nvPr/>
        </p:nvSpPr>
        <p:spPr>
          <a:xfrm>
            <a:off x="623284" y="1535084"/>
            <a:ext cx="56601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Mixing-induced time-dependent CP violation measurements in J/𝜓𝜙 </a:t>
            </a: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(and similar)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EAB9DD-660B-1F22-DC20-31C38308AD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 l="6293" t="6498" r="2983"/>
          <a:stretch>
            <a:fillRect/>
          </a:stretch>
        </p:blipFill>
        <p:spPr>
          <a:xfrm>
            <a:off x="6261927" y="2943856"/>
            <a:ext cx="5791426" cy="29686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C8593B-C8E0-19A7-7D5C-AD7B00B225E6}"/>
                  </a:ext>
                </a:extLst>
              </p:cNvPr>
              <p:cNvSpPr txBox="1"/>
              <p:nvPr/>
            </p:nvSpPr>
            <p:spPr>
              <a:xfrm>
                <a:off x="920347" y="5950200"/>
                <a:ext cx="6101254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acc>
                                </m:e>
                              </m:acc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b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=−2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=−0.052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±0.013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rad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,      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GB" sz="1600" i="0">
                          <a:latin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i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</m:func>
                      <m:d>
                        <m:dPr>
                          <m:begChr m:val="["/>
                          <m:endChr m:val="]"/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𝑡𝑠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𝑡𝑏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𝑐𝑠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C8593B-C8E0-19A7-7D5C-AD7B00B22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347" y="5950200"/>
                <a:ext cx="6101254" cy="6403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220393C-BE75-BD63-91FD-AC0A20A9481F}"/>
              </a:ext>
            </a:extLst>
          </p:cNvPr>
          <p:cNvSpPr txBox="1"/>
          <p:nvPr/>
        </p:nvSpPr>
        <p:spPr>
          <a:xfrm>
            <a:off x="2120467" y="6449308"/>
            <a:ext cx="6101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SM: </a:t>
            </a:r>
            <a:r>
              <a:rPr lang="en-US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–0.0376 ± 0.0006 rad</a:t>
            </a:r>
            <a:endParaRPr lang="en-GB" sz="1400" baseline="30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E67014-370F-A1AC-467A-1F0F4343BF23}"/>
              </a:ext>
            </a:extLst>
          </p:cNvPr>
          <p:cNvSpPr txBox="1"/>
          <p:nvPr/>
        </p:nvSpPr>
        <p:spPr>
          <a:xfrm>
            <a:off x="4193628" y="6110754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with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D27328-DB9F-DA54-9E9C-9111EBB044BD}"/>
                  </a:ext>
                </a:extLst>
              </p:cNvPr>
              <p:cNvSpPr txBox="1"/>
              <p:nvPr/>
            </p:nvSpPr>
            <p:spPr>
              <a:xfrm>
                <a:off x="7366265" y="5950199"/>
                <a:ext cx="2250697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GB" sz="1600" i="0">
                          <a:latin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i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</m:func>
                      <m:d>
                        <m:dPr>
                          <m:begChr m:val="["/>
                          <m:endChr m:val="]"/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𝑡𝑑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𝑡𝑏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D27328-DB9F-DA54-9E9C-9111EBB04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265" y="5950199"/>
                <a:ext cx="2250697" cy="6403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40852B-F52E-FCEC-BB18-2E4199B59128}"/>
                  </a:ext>
                </a:extLst>
              </p:cNvPr>
              <p:cNvSpPr txBox="1"/>
              <p:nvPr/>
            </p:nvSpPr>
            <p:spPr>
              <a:xfrm>
                <a:off x="9356834" y="5943939"/>
                <a:ext cx="2215055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GB" sz="1600" i="0">
                          <a:latin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i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</m:func>
                      <m:d>
                        <m:dPr>
                          <m:begChr m:val="["/>
                          <m:endChr m:val="]"/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𝑢𝑑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𝑢𝑏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40852B-F52E-FCEC-BB18-2E4199B59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834" y="5943939"/>
                <a:ext cx="2215055" cy="6403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41296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377DE-A0E7-F6D5-2D1D-B338AA213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464DCB-DB81-D239-A2ED-9159CE5CE19A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lang="en-US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High-precision CKM angle measurements overconstrain CKM matrix and probe new physics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51CC96-D0F5-78C1-4FBC-449EC597B229}"/>
              </a:ext>
            </a:extLst>
          </p:cNvPr>
          <p:cNvSpPr txBox="1"/>
          <p:nvPr/>
        </p:nvSpPr>
        <p:spPr>
          <a:xfrm>
            <a:off x="214938" y="264651"/>
            <a:ext cx="11195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Flavour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 physics — CP violation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A057D4-8072-9B06-593D-65246EEE37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lang="en-GB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3EAEB3-948B-D974-2B2E-B7A1399FD7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/>
        </p:blipFill>
        <p:spPr>
          <a:xfrm>
            <a:off x="623284" y="2260731"/>
            <a:ext cx="5518827" cy="37052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D71FD35-EB50-EBFF-FBCD-C00B33E5A935}"/>
              </a:ext>
            </a:extLst>
          </p:cNvPr>
          <p:cNvSpPr txBox="1"/>
          <p:nvPr/>
        </p:nvSpPr>
        <p:spPr>
          <a:xfrm>
            <a:off x="1251227" y="2056403"/>
            <a:ext cx="10695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HFLAV reference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61CFDB-7F37-6EF2-3C03-93126FE0315E}"/>
              </a:ext>
            </a:extLst>
          </p:cNvPr>
          <p:cNvSpPr txBox="1"/>
          <p:nvPr/>
        </p:nvSpPr>
        <p:spPr>
          <a:xfrm>
            <a:off x="9113041" y="1923652"/>
            <a:ext cx="15456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rgbClr val="3980C2"/>
                </a:solidFill>
                <a:latin typeface="Helvetica Light" panose="020B0403020202020204" pitchFamily="34" charset="0"/>
                <a:hlinkClick r:id="rId4"/>
              </a:rPr>
              <a:t>LHCb-CONF-2024-004</a:t>
            </a:r>
            <a:endParaRPr lang="en-CH" sz="900" dirty="0">
              <a:latin typeface="Helvetica Light" panose="020B0403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EDB491-5E19-794F-B700-ACF6D10DB187}"/>
              </a:ext>
            </a:extLst>
          </p:cNvPr>
          <p:cNvSpPr txBox="1"/>
          <p:nvPr/>
        </p:nvSpPr>
        <p:spPr>
          <a:xfrm>
            <a:off x="6770055" y="1535084"/>
            <a:ext cx="2342986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LHCb</a:t>
            </a:r>
            <a:r>
              <a:rPr lang="en-CH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</a:t>
            </a:r>
          </a:p>
          <a:p>
            <a:pPr algn="l">
              <a:spcBef>
                <a:spcPts val="600"/>
              </a:spcBef>
              <a:tabLst>
                <a:tab pos="434975" algn="l"/>
                <a:tab pos="574675" algn="l"/>
              </a:tabLst>
            </a:pPr>
            <a:r>
              <a:rPr lang="en-CH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𝛾 		= 64.6 ± 2.8 deg </a:t>
            </a:r>
          </a:p>
          <a:p>
            <a:pPr>
              <a:spcBef>
                <a:spcPts val="300"/>
              </a:spcBef>
              <a:tabLst>
                <a:tab pos="434975" algn="l"/>
                <a:tab pos="574675" algn="l"/>
              </a:tabLst>
            </a:pPr>
            <a:r>
              <a:rPr lang="en-CH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sin2ß 	= 0.717 ± 0.015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(more precise than B-factory combination)</a:t>
            </a:r>
            <a:endParaRPr lang="en-CH" sz="16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algn="l">
              <a:spcBef>
                <a:spcPts val="600"/>
              </a:spcBef>
              <a:tabLst>
                <a:tab pos="434975" algn="l"/>
                <a:tab pos="574675" algn="l"/>
              </a:tabLst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 agreement with CKM fit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0BB028-30F1-984D-B010-BD56DFA68171}"/>
              </a:ext>
            </a:extLst>
          </p:cNvPr>
          <p:cNvSpPr txBox="1"/>
          <p:nvPr/>
        </p:nvSpPr>
        <p:spPr>
          <a:xfrm>
            <a:off x="9110959" y="2198210"/>
            <a:ext cx="210434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5"/>
              </a:rPr>
              <a:t>PRL 132 (2024) 021801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340EC7-BD24-9FC6-E908-AA27456FCD18}"/>
              </a:ext>
            </a:extLst>
          </p:cNvPr>
          <p:cNvSpPr txBox="1"/>
          <p:nvPr/>
        </p:nvSpPr>
        <p:spPr>
          <a:xfrm>
            <a:off x="623284" y="1535084"/>
            <a:ext cx="56601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Mixing-induced time-dependent CP violation measurements in J/𝜓𝜙 </a:t>
            </a: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(and similar)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3DB63-FFBA-9921-162B-9D76EA3BC42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 l="6293" t="6498" r="2983"/>
          <a:stretch>
            <a:fillRect/>
          </a:stretch>
        </p:blipFill>
        <p:spPr>
          <a:xfrm>
            <a:off x="6261927" y="2943856"/>
            <a:ext cx="5791426" cy="29686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9A5D2F-9730-BD30-7D6C-41C2AED950A5}"/>
                  </a:ext>
                </a:extLst>
              </p:cNvPr>
              <p:cNvSpPr txBox="1"/>
              <p:nvPr/>
            </p:nvSpPr>
            <p:spPr>
              <a:xfrm>
                <a:off x="920347" y="5950200"/>
                <a:ext cx="6101254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acc>
                                </m:e>
                              </m:acc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b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=−2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=−0.052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±0.013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rad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,      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GB" sz="1600" i="0">
                          <a:latin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i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</m:func>
                      <m:d>
                        <m:dPr>
                          <m:begChr m:val="["/>
                          <m:endChr m:val="]"/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𝑡𝑠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𝑡𝑏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𝑐𝑠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9A5D2F-9730-BD30-7D6C-41C2AED95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347" y="5950200"/>
                <a:ext cx="6101254" cy="6403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FFDC6C3-4878-8C54-31D0-75E3337C39F8}"/>
              </a:ext>
            </a:extLst>
          </p:cNvPr>
          <p:cNvSpPr txBox="1"/>
          <p:nvPr/>
        </p:nvSpPr>
        <p:spPr>
          <a:xfrm>
            <a:off x="2120467" y="6449308"/>
            <a:ext cx="6101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SM: </a:t>
            </a:r>
            <a:r>
              <a:rPr lang="en-US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–0.0376 ± 0.0006 rad</a:t>
            </a:r>
            <a:endParaRPr lang="en-GB" sz="1400" baseline="30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A48DA5-1655-F047-5359-73456CC00381}"/>
              </a:ext>
            </a:extLst>
          </p:cNvPr>
          <p:cNvSpPr txBox="1"/>
          <p:nvPr/>
        </p:nvSpPr>
        <p:spPr>
          <a:xfrm>
            <a:off x="4193628" y="6110754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with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FB9E8CF-B46C-8317-AE81-4B57A2000221}"/>
                  </a:ext>
                </a:extLst>
              </p:cNvPr>
              <p:cNvSpPr txBox="1"/>
              <p:nvPr/>
            </p:nvSpPr>
            <p:spPr>
              <a:xfrm>
                <a:off x="7366265" y="5950199"/>
                <a:ext cx="2250697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GB" sz="1600" i="0">
                          <a:latin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i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</m:func>
                      <m:d>
                        <m:dPr>
                          <m:begChr m:val="["/>
                          <m:endChr m:val="]"/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𝑡𝑑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𝑡𝑏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FB9E8CF-B46C-8317-AE81-4B57A2000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265" y="5950199"/>
                <a:ext cx="2250697" cy="6403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FF899B8-CBE7-33BE-0090-16B22C80A9C1}"/>
                  </a:ext>
                </a:extLst>
              </p:cNvPr>
              <p:cNvSpPr txBox="1"/>
              <p:nvPr/>
            </p:nvSpPr>
            <p:spPr>
              <a:xfrm>
                <a:off x="9356834" y="5943939"/>
                <a:ext cx="2215055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GB" sz="1600" i="0">
                          <a:latin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i="0"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</m:func>
                      <m:d>
                        <m:dPr>
                          <m:begChr m:val="["/>
                          <m:endChr m:val="]"/>
                          <m:ctrlPr>
                            <a:rPr lang="en-GB" sz="160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𝑢𝑑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𝑢𝑏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𝑐𝑏</m:t>
                                  </m:r>
                                </m:sub>
                                <m:sup>
                                  <m:r>
                                    <a:rPr lang="en-GB" sz="1600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FF899B8-CBE7-33BE-0090-16B22C80A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834" y="5943939"/>
                <a:ext cx="2215055" cy="6403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FE02727-F999-0405-07C4-764FD72774AC}"/>
              </a:ext>
            </a:extLst>
          </p:cNvPr>
          <p:cNvSpPr/>
          <p:nvPr/>
        </p:nvSpPr>
        <p:spPr>
          <a:xfrm>
            <a:off x="1776286" y="3833686"/>
            <a:ext cx="8639542" cy="1037967"/>
          </a:xfrm>
          <a:prstGeom prst="roundRect">
            <a:avLst>
              <a:gd name="adj" fmla="val 6068"/>
            </a:avLst>
          </a:prstGeom>
          <a:solidFill>
            <a:srgbClr val="EAF4FB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B1F1B2-B553-F613-2730-ECD22660D3C3}"/>
              </a:ext>
            </a:extLst>
          </p:cNvPr>
          <p:cNvSpPr txBox="1"/>
          <p:nvPr/>
        </p:nvSpPr>
        <p:spPr>
          <a:xfrm>
            <a:off x="2118462" y="4071807"/>
            <a:ext cx="8083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US" sz="16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Interestingly: CP violation in Standard Model far too small to generate observed baryon asymmetry — so what is its “purpose” (if there is such thing like a purpose …)?</a:t>
            </a:r>
            <a:endParaRPr lang="en-CH" sz="1400" dirty="0">
              <a:solidFill>
                <a:srgbClr val="0070C0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394831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0B9FA-AF30-63F9-1411-C727E9B7A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54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6344EA-E63F-1B1C-C73F-A725925F77D7}"/>
              </a:ext>
            </a:extLst>
          </p:cNvPr>
          <p:cNvSpPr txBox="1"/>
          <p:nvPr/>
        </p:nvSpPr>
        <p:spPr>
          <a:xfrm>
            <a:off x="214938" y="264651"/>
            <a:ext cx="11195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err="1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Flavour</a:t>
            </a: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 physics — Anomalies?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B7B4D-5A00-D9C3-6458-65859500CE37}"/>
              </a:ext>
            </a:extLst>
          </p:cNvPr>
          <p:cNvSpPr txBox="1"/>
          <p:nvPr/>
        </p:nvSpPr>
        <p:spPr>
          <a:xfrm>
            <a:off x="623284" y="1108786"/>
            <a:ext cx="1022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lang="en-US" sz="1600" b="1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Flavour</a:t>
            </a:r>
            <a:r>
              <a:rPr lang="en-US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physics probes Yukawa sector of the Standard Model with high sensitivity to new physics — explaining the considerable attention given to even statistically not-yet-significant deviations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1BDFA5-C685-557C-2799-96039CAA20AC}"/>
              </a:ext>
            </a:extLst>
          </p:cNvPr>
          <p:cNvSpPr txBox="1"/>
          <p:nvPr/>
        </p:nvSpPr>
        <p:spPr>
          <a:xfrm>
            <a:off x="623284" y="1759471"/>
            <a:ext cx="3262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Among the remaining “anomalies”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119B87-1EA0-6A33-C8DF-65048CBF75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" r="233"/>
          <a:stretch/>
        </p:blipFill>
        <p:spPr>
          <a:xfrm>
            <a:off x="126604" y="2334291"/>
            <a:ext cx="4052665" cy="27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3E00B3-8AF9-FEB6-F7E7-336DFDC63F51}"/>
              </a:ext>
            </a:extLst>
          </p:cNvPr>
          <p:cNvSpPr txBox="1"/>
          <p:nvPr/>
        </p:nvSpPr>
        <p:spPr>
          <a:xfrm>
            <a:off x="2919220" y="2204587"/>
            <a:ext cx="12362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HFLAV, ICHEP 2026</a:t>
            </a:r>
            <a:endParaRPr lang="en-GB" sz="9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D98F89-BC18-D989-D768-2083B54EBD7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b="5242"/>
          <a:stretch>
            <a:fillRect/>
          </a:stretch>
        </p:blipFill>
        <p:spPr>
          <a:xfrm rot="5400000">
            <a:off x="4804355" y="1648721"/>
            <a:ext cx="2940486" cy="41142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E971CD-32E1-703C-AA0C-3B54EE52CDBF}"/>
                  </a:ext>
                </a:extLst>
              </p:cNvPr>
              <p:cNvSpPr txBox="1"/>
              <p:nvPr/>
            </p:nvSpPr>
            <p:spPr>
              <a:xfrm>
                <a:off x="1091971" y="5420718"/>
                <a:ext cx="2164887" cy="5305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𝑅</m:t>
                      </m:r>
                      <m:d>
                        <m:dPr>
                          <m:ctrlPr>
                            <a:rPr lang="en-US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5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5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𝐷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  <m:t>∗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GB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ℬ</m:t>
                          </m:r>
                          <m:r>
                            <a:rPr lang="en-US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(</m:t>
                          </m:r>
                          <m:r>
                            <a:rPr lang="en-US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𝐵</m:t>
                          </m:r>
                          <m:r>
                            <a:rPr lang="en-US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sz="15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𝐷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  <m:t>∗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𝜏𝜈</m:t>
                          </m:r>
                          <m:r>
                            <a:rPr lang="en-US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)</m:t>
                          </m:r>
                        </m:num>
                        <m:den>
                          <m:r>
                            <a:rPr lang="en-GB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ℬ</m:t>
                          </m:r>
                          <m:r>
                            <a:rPr lang="en-US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(</m:t>
                          </m:r>
                          <m:r>
                            <a:rPr lang="en-US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𝐵</m:t>
                          </m:r>
                          <m:r>
                            <a:rPr lang="en-US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sz="15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𝐷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15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  <m:t>∗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15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ℓ</m:t>
                          </m:r>
                          <m:r>
                            <a:rPr lang="en-US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𝜈</m:t>
                          </m:r>
                          <m:r>
                            <a:rPr lang="en-US" sz="15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500" dirty="0">
                  <a:solidFill>
                    <a:prstClr val="black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E971CD-32E1-703C-AA0C-3B54EE52C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71" y="5420718"/>
                <a:ext cx="2164887" cy="530530"/>
              </a:xfrm>
              <a:prstGeom prst="rect">
                <a:avLst/>
              </a:prstGeom>
              <a:blipFill>
                <a:blip r:embed="rId5"/>
                <a:stretch>
                  <a:fillRect l="-1163" r="-2326"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17001C-D94B-BAC6-54EE-7BF9BED1D4FF}"/>
                  </a:ext>
                </a:extLst>
              </p:cNvPr>
              <p:cNvSpPr txBox="1"/>
              <p:nvPr/>
            </p:nvSpPr>
            <p:spPr>
              <a:xfrm>
                <a:off x="266398" y="6098538"/>
                <a:ext cx="3924151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>
                  <a:spcBef>
                    <a:spcPts val="3000"/>
                  </a:spcBef>
                </a:pP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probing the charged current transition: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𝑏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→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𝑐</m:t>
                    </m:r>
                    <m:r>
                      <m:rPr>
                        <m:sty m:val="p"/>
                      </m:rP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ℓ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𝜈</m:t>
                    </m:r>
                  </m:oMath>
                </a14:m>
                <a:endParaRPr lang="en-GB" sz="15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17001C-D94B-BAC6-54EE-7BF9BED1D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98" y="6098538"/>
                <a:ext cx="3924151" cy="323165"/>
              </a:xfrm>
              <a:prstGeom prst="rect">
                <a:avLst/>
              </a:prstGeom>
              <a:blipFill>
                <a:blip r:embed="rId6"/>
                <a:stretch>
                  <a:fillRect l="-647" b="-1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D3867DB-6E43-33F5-EAB8-D715A0AE8DB9}"/>
                  </a:ext>
                </a:extLst>
              </p:cNvPr>
              <p:cNvSpPr txBox="1"/>
              <p:nvPr/>
            </p:nvSpPr>
            <p:spPr>
              <a:xfrm>
                <a:off x="4690613" y="5435006"/>
                <a:ext cx="3433548" cy="9311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𝑃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5</m:t>
                        </m:r>
                      </m:sub>
                      <m:sup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GB" sz="15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is an angular observable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𝐵</m:t>
                        </m:r>
                      </m:e>
                      <m:sup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0</m:t>
                        </m:r>
                      </m:sup>
                    </m:sSup>
                    <m:r>
                      <a:rPr lang="en-GB" sz="15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→</m:t>
                    </m:r>
                    <m:sSup>
                      <m:sSupPr>
                        <m:ctrlP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𝐾</m:t>
                        </m:r>
                      </m:e>
                      <m:sup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GB" sz="15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𝜇𝜇</m:t>
                    </m:r>
                  </m:oMath>
                </a14:m>
                <a:r>
                  <a:rPr lang="en-GB" sz="15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15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(</m:t>
                    </m:r>
                    <m:sSup>
                      <m:sSupPr>
                        <m:ctrlP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𝑞</m:t>
                        </m:r>
                      </m:e>
                      <m:sup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p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sSubSup>
                      <m:sSubSupPr>
                        <m:ctrlP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GB" sz="15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𝜇𝜇</m:t>
                        </m:r>
                      </m:sub>
                      <m:sup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, which probes the underlying short-distance 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𝑏</m:t>
                    </m:r>
                    <m:r>
                      <a:rPr lang="en-US" sz="15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→</m:t>
                    </m:r>
                    <m:r>
                      <a:rPr lang="en-US" sz="15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𝑠</m:t>
                    </m:r>
                    <m:r>
                      <m:rPr>
                        <m:sty m:val="p"/>
                      </m:rPr>
                      <a:rPr lang="en-US" sz="15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ℓℓ</m:t>
                    </m:r>
                  </m:oMath>
                </a14:m>
                <a:r>
                  <a:rPr lang="en-GB" sz="15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interaction with reduced form-factor uncertainties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D3867DB-6E43-33F5-EAB8-D715A0AE8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613" y="5435006"/>
                <a:ext cx="3433548" cy="931152"/>
              </a:xfrm>
              <a:prstGeom prst="rect">
                <a:avLst/>
              </a:prstGeom>
              <a:blipFill>
                <a:blip r:embed="rId7"/>
                <a:stretch>
                  <a:fillRect l="-3321" t="-5405" b="-10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D446FAFF-2D9C-6DC6-B64E-79352A10C8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6123" y="5162270"/>
            <a:ext cx="2460502" cy="13023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CB69CC-AB97-E1B9-A589-20C48C9751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95137" y="2075885"/>
            <a:ext cx="4114231" cy="313388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C739F2-3153-9373-B0D7-343932F3010F}"/>
              </a:ext>
            </a:extLst>
          </p:cNvPr>
          <p:cNvSpPr/>
          <p:nvPr/>
        </p:nvSpPr>
        <p:spPr>
          <a:xfrm>
            <a:off x="4161953" y="2320003"/>
            <a:ext cx="245610" cy="2627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C754C97-4835-D1E7-27E8-1343678931D4}"/>
                  </a:ext>
                </a:extLst>
              </p:cNvPr>
              <p:cNvSpPr txBox="1"/>
              <p:nvPr/>
            </p:nvSpPr>
            <p:spPr>
              <a:xfrm>
                <a:off x="4091613" y="2380397"/>
                <a:ext cx="548640" cy="3231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𝑃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5</m:t>
                        </m:r>
                      </m:sub>
                      <m:sup>
                        <m:r>
                          <a:rPr lang="en-US" sz="15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GB" sz="15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C754C97-4835-D1E7-27E8-134367893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613" y="2380397"/>
                <a:ext cx="548640" cy="3231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A881AB7-A97C-CA01-BCEE-DAED589047B7}"/>
              </a:ext>
            </a:extLst>
          </p:cNvPr>
          <p:cNvSpPr txBox="1"/>
          <p:nvPr/>
        </p:nvSpPr>
        <p:spPr>
          <a:xfrm>
            <a:off x="6764107" y="2207616"/>
            <a:ext cx="14350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11"/>
              </a:rPr>
              <a:t>PRL 137, 021802 (2026)</a:t>
            </a:r>
            <a:endParaRPr lang="en-GB" sz="9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735ECC-AF83-3A3A-58E5-6F7459CBB420}"/>
              </a:ext>
            </a:extLst>
          </p:cNvPr>
          <p:cNvSpPr txBox="1"/>
          <p:nvPr/>
        </p:nvSpPr>
        <p:spPr>
          <a:xfrm>
            <a:off x="10603041" y="2204587"/>
            <a:ext cx="14542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12"/>
              </a:rPr>
              <a:t>PRD 109, 112006 (2024)</a:t>
            </a:r>
            <a:endParaRPr lang="en-GB" sz="9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023B06-E2EA-C53D-9A0F-C47FC4F8816A}"/>
              </a:ext>
            </a:extLst>
          </p:cNvPr>
          <p:cNvSpPr txBox="1"/>
          <p:nvPr/>
        </p:nvSpPr>
        <p:spPr>
          <a:xfrm>
            <a:off x="9455770" y="6465648"/>
            <a:ext cx="14702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1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+ </a:t>
            </a:r>
            <a:r>
              <a:rPr lang="en-GB" sz="1100" dirty="0" err="1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subleading</a:t>
            </a:r>
            <a:r>
              <a:rPr lang="en-GB" sz="11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 W-box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75CB0-AFEF-5D2E-CC88-358EE769E1AC}"/>
              </a:ext>
            </a:extLst>
          </p:cNvPr>
          <p:cNvSpPr txBox="1"/>
          <p:nvPr/>
        </p:nvSpPr>
        <p:spPr>
          <a:xfrm>
            <a:off x="578314" y="2440839"/>
            <a:ext cx="17892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Helvetica Light" charset="0"/>
                <a:cs typeface="Calibri" panose="020F0502020204030204" pitchFamily="34" charset="0"/>
                <a:sym typeface="Wingdings" pitchFamily="2" charset="2"/>
              </a:rPr>
              <a:t>2D compatibility with SM: 2.0σ</a:t>
            </a:r>
          </a:p>
        </p:txBody>
      </p:sp>
    </p:spTree>
    <p:extLst>
      <p:ext uri="{BB962C8B-B14F-4D97-AF65-F5344CB8AC3E}">
        <p14:creationId xmlns:p14="http://schemas.microsoft.com/office/powerpoint/2010/main" val="159312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60648-1CE0-BFC6-3A5D-63DEB76F5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A9A107-DFA2-5356-F51A-ADE342660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297221-ED76-9DBC-0186-E5D350CAF23F}"/>
              </a:ext>
            </a:extLst>
          </p:cNvPr>
          <p:cNvSpPr txBox="1"/>
          <p:nvPr/>
        </p:nvSpPr>
        <p:spPr>
          <a:xfrm>
            <a:off x="214938" y="264651"/>
            <a:ext cx="11977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err="1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Flavour</a:t>
            </a: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 physics — Anomalies?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F5FBBD-3C31-07BE-2D19-789961C29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358" y="458554"/>
            <a:ext cx="2109921" cy="10999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5AF5D8-E7E3-B166-8FBC-1794AD84E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139" y="264651"/>
            <a:ext cx="1997908" cy="12524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FB3ACD-8E87-2D72-9D6A-26F322733A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72"/>
          <a:stretch/>
        </p:blipFill>
        <p:spPr>
          <a:xfrm>
            <a:off x="6557601" y="1875238"/>
            <a:ext cx="4400917" cy="44455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C61A70-AC29-705A-53C3-EF0E815285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915" b="83696"/>
          <a:stretch/>
        </p:blipFill>
        <p:spPr>
          <a:xfrm>
            <a:off x="10958518" y="1582817"/>
            <a:ext cx="892098" cy="7898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F6B37A-0A39-1AB7-E3FD-2568DAD936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945"/>
          <a:stretch/>
        </p:blipFill>
        <p:spPr>
          <a:xfrm>
            <a:off x="641953" y="1783312"/>
            <a:ext cx="5708571" cy="44455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052CFA-9B9D-CE08-3F8B-D550B954CC01}"/>
              </a:ext>
            </a:extLst>
          </p:cNvPr>
          <p:cNvSpPr txBox="1"/>
          <p:nvPr/>
        </p:nvSpPr>
        <p:spPr>
          <a:xfrm>
            <a:off x="818969" y="6173473"/>
            <a:ext cx="5277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4.0σ discrepancy between penguin and charmonium averages in 2004 – new physics?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44C053-D0AB-F717-50CA-6351104ED59A}"/>
              </a:ext>
            </a:extLst>
          </p:cNvPr>
          <p:cNvSpPr txBox="1"/>
          <p:nvPr/>
        </p:nvSpPr>
        <p:spPr>
          <a:xfrm>
            <a:off x="623284" y="1108785"/>
            <a:ext cx="4548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lang="en-US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 lesson from penguins…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7174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74CCCC-8364-ED4B-9680-74B49AB644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032BD6-DF1E-F44B-AD9C-5C44A6D11FD5}"/>
              </a:ext>
            </a:extLst>
          </p:cNvPr>
          <p:cNvSpPr/>
          <p:nvPr/>
        </p:nvSpPr>
        <p:spPr>
          <a:xfrm>
            <a:off x="7966967" y="672640"/>
            <a:ext cx="184731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49770B-9677-4440-AB2C-342D09C20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484" y="0"/>
            <a:ext cx="1038903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924B08-3262-5144-B569-EE8C181C3A2C}"/>
              </a:ext>
            </a:extLst>
          </p:cNvPr>
          <p:cNvSpPr txBox="1"/>
          <p:nvPr/>
        </p:nvSpPr>
        <p:spPr>
          <a:xfrm>
            <a:off x="166384" y="441478"/>
            <a:ext cx="844616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600" b="1" dirty="0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Searches for new phenomena</a:t>
            </a:r>
            <a:endParaRPr lang="en-GB" sz="3600" dirty="0">
              <a:solidFill>
                <a:schemeClr val="bg1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38365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A40C9-2C80-6AFC-A284-0C74C03FF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DD9DC2-B5A5-148C-27CC-5E77DD4E7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C2910A-6141-63D3-0610-34E43CB84634}"/>
              </a:ext>
            </a:extLst>
          </p:cNvPr>
          <p:cNvSpPr txBox="1"/>
          <p:nvPr/>
        </p:nvSpPr>
        <p:spPr>
          <a:xfrm>
            <a:off x="623283" y="1108786"/>
            <a:ext cx="11102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Direct searches have not yet revealed signs of high- or low-scale new physics, dark matter, or an extended scalar or flavour sector; no signs of Supersymmetry yet (neither in sparticle no extended Higgs searches)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004EF7-F221-6705-1054-1BBEB5596B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5400000">
            <a:off x="1475448" y="959789"/>
            <a:ext cx="4439001" cy="61538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CF94EE-7388-4146-8B91-25D242BDFB95}"/>
              </a:ext>
            </a:extLst>
          </p:cNvPr>
          <p:cNvSpPr txBox="1"/>
          <p:nvPr/>
        </p:nvSpPr>
        <p:spPr>
          <a:xfrm>
            <a:off x="3368853" y="1937545"/>
            <a:ext cx="17244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3"/>
              </a:rPr>
              <a:t>Phys. Rep. 1116 (2025) 261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0CE054F-9FC1-1F11-0538-4C41F696CA71}"/>
              </a:ext>
            </a:extLst>
          </p:cNvPr>
          <p:cNvSpPr/>
          <p:nvPr/>
        </p:nvSpPr>
        <p:spPr>
          <a:xfrm>
            <a:off x="7288695" y="3970839"/>
            <a:ext cx="1007301" cy="748803"/>
          </a:xfrm>
          <a:prstGeom prst="roundRect">
            <a:avLst>
              <a:gd name="adj" fmla="val 6048"/>
            </a:avLst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30F1161-D346-FAB9-BFC2-ADEF6D95A9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4235"/>
          <a:stretch>
            <a:fillRect/>
          </a:stretch>
        </p:blipFill>
        <p:spPr>
          <a:xfrm rot="5400000">
            <a:off x="7249268" y="1916084"/>
            <a:ext cx="4125238" cy="411755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2D22A83-C42E-CF83-C820-ED11CB117265}"/>
              </a:ext>
            </a:extLst>
          </p:cNvPr>
          <p:cNvSpPr txBox="1"/>
          <p:nvPr/>
        </p:nvSpPr>
        <p:spPr>
          <a:xfrm rot="16200000">
            <a:off x="10729544" y="2646687"/>
            <a:ext cx="14133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5"/>
              </a:rPr>
              <a:t>JHEP 07 (2023) 073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DC0158-16E8-BF8E-07CE-9B25FDB200A7}"/>
              </a:ext>
            </a:extLst>
          </p:cNvPr>
          <p:cNvSpPr/>
          <p:nvPr/>
        </p:nvSpPr>
        <p:spPr>
          <a:xfrm>
            <a:off x="491359" y="6101850"/>
            <a:ext cx="10491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Top squark searches</a:t>
            </a:r>
            <a:endParaRPr kumimoji="0" lang="en-GB" sz="1100" b="0" i="0" u="none" strike="noStrike" kern="1200" cap="none" spc="0" normalizeH="0" baseline="3000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F2A3100-3B05-66D7-28F5-7F12B5E26F7A}"/>
              </a:ext>
            </a:extLst>
          </p:cNvPr>
          <p:cNvGrpSpPr/>
          <p:nvPr/>
        </p:nvGrpSpPr>
        <p:grpSpPr>
          <a:xfrm>
            <a:off x="1578055" y="5890252"/>
            <a:ext cx="2225184" cy="838108"/>
            <a:chOff x="3698866" y="2844849"/>
            <a:chExt cx="2225184" cy="838108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0D3241D-0E12-F6E4-7F1E-DCFE56C3F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3023" t="77333" r="26993" b="13334"/>
            <a:stretch>
              <a:fillRect/>
            </a:stretch>
          </p:blipFill>
          <p:spPr>
            <a:xfrm>
              <a:off x="4781005" y="2992076"/>
              <a:ext cx="1143045" cy="69088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619B0A-8CA8-479D-90C5-8E3360EDEAC4}"/>
                </a:ext>
              </a:extLst>
            </p:cNvPr>
            <p:cNvSpPr txBox="1"/>
            <p:nvPr/>
          </p:nvSpPr>
          <p:spPr>
            <a:xfrm>
              <a:off x="5240423" y="2901456"/>
              <a:ext cx="22794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Helvetica Light" charset="0"/>
                  <a:cs typeface="Times New Roman" panose="02020603050405020304" pitchFamily="18" charset="0"/>
                  <a:sym typeface="Wingdings" pitchFamily="2" charset="2"/>
                </a:rPr>
                <a:t>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F8B8B0B-24A6-4E3E-B8E3-860FA51A18D9}"/>
                </a:ext>
              </a:extLst>
            </p:cNvPr>
            <p:cNvSpPr txBox="1"/>
            <p:nvPr/>
          </p:nvSpPr>
          <p:spPr>
            <a:xfrm>
              <a:off x="5236068" y="2844849"/>
              <a:ext cx="253596" cy="200055"/>
            </a:xfrm>
            <a:prstGeom prst="rect">
              <a:avLst/>
            </a:prstGeom>
            <a:noFill/>
          </p:spPr>
          <p:txBody>
            <a:bodyPr wrap="none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Helvetica Light" charset="0"/>
                  <a:cs typeface="Times New Roman" panose="02020603050405020304" pitchFamily="18" charset="0"/>
                  <a:sym typeface="Wingdings" pitchFamily="2" charset="2"/>
                </a:rPr>
                <a:t>~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4B4EB96-950C-A500-2F2C-94CDF738C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7063" t="77333" r="51013" b="13334"/>
            <a:stretch>
              <a:fillRect/>
            </a:stretch>
          </p:blipFill>
          <p:spPr>
            <a:xfrm>
              <a:off x="3698866" y="2941840"/>
              <a:ext cx="1254033" cy="690881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88CEDE7-4A11-850C-0DCC-6DE2A76AAE77}"/>
                </a:ext>
              </a:extLst>
            </p:cNvPr>
            <p:cNvSpPr txBox="1"/>
            <p:nvPr/>
          </p:nvSpPr>
          <p:spPr>
            <a:xfrm>
              <a:off x="4193123" y="2907900"/>
              <a:ext cx="22794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Helvetica Light" charset="0"/>
                  <a:cs typeface="Times New Roman" panose="02020603050405020304" pitchFamily="18" charset="0"/>
                  <a:sym typeface="Wingdings" pitchFamily="2" charset="2"/>
                </a:rPr>
                <a:t>t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38A5AC5-37A5-B592-AE46-95CD340E1B41}"/>
              </a:ext>
            </a:extLst>
          </p:cNvPr>
          <p:cNvSpPr/>
          <p:nvPr/>
        </p:nvSpPr>
        <p:spPr>
          <a:xfrm>
            <a:off x="7858605" y="2838286"/>
            <a:ext cx="103504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MSSM 2HDM</a:t>
            </a:r>
            <a:endParaRPr kumimoji="0" lang="en-GB" sz="1050" b="0" i="0" u="none" strike="noStrike" kern="1200" cap="none" spc="0" normalizeH="0" baseline="3000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3008CB8-0891-134A-F0A1-BCCED15089C4}"/>
              </a:ext>
            </a:extLst>
          </p:cNvPr>
          <p:cNvSpPr txBox="1"/>
          <p:nvPr/>
        </p:nvSpPr>
        <p:spPr>
          <a:xfrm>
            <a:off x="214938" y="264651"/>
            <a:ext cx="11510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Searches for physics beyond the Standard Model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9EF8D96-0554-C1E5-5CFC-3C241630C8BD}"/>
              </a:ext>
            </a:extLst>
          </p:cNvPr>
          <p:cNvSpPr/>
          <p:nvPr/>
        </p:nvSpPr>
        <p:spPr>
          <a:xfrm>
            <a:off x="1527784" y="4229100"/>
            <a:ext cx="1456716" cy="1194495"/>
          </a:xfrm>
          <a:prstGeom prst="roundRect">
            <a:avLst>
              <a:gd name="adj" fmla="val 6035"/>
            </a:avLst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31FEE0-B459-FB69-4C49-6DAA40CE78B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6318" y="4313407"/>
            <a:ext cx="1302483" cy="1046089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E9B343-AFC7-83AB-9584-6034F2CDEE5B}"/>
                  </a:ext>
                </a:extLst>
              </p:cNvPr>
              <p:cNvSpPr txBox="1"/>
              <p:nvPr/>
            </p:nvSpPr>
            <p:spPr>
              <a:xfrm>
                <a:off x="7253111" y="6037479"/>
                <a:ext cx="4570225" cy="284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SUSY features 2 Higgs doublets,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with VEVs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sSubSup>
                      <m:sSubSupPr>
                        <m:ctrlP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𝑢</m:t>
                        </m:r>
                      </m:sub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sSubSup>
                      <m:sSubSupPr>
                        <m:ctrlP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</m:oMath>
                </a14:m>
                <a:endParaRPr lang="en-GB" sz="12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E9B343-AFC7-83AB-9584-6034F2CDE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3111" y="6037479"/>
                <a:ext cx="4570225" cy="284373"/>
              </a:xfrm>
              <a:prstGeom prst="rect">
                <a:avLst/>
              </a:prstGeom>
              <a:blipFill>
                <a:blip r:embed="rId8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289EA8-E458-AA16-7B2E-A676EF1921CF}"/>
                  </a:ext>
                </a:extLst>
              </p:cNvPr>
              <p:cNvSpPr txBox="1"/>
              <p:nvPr/>
            </p:nvSpPr>
            <p:spPr>
              <a:xfrm>
                <a:off x="7253111" y="6251932"/>
                <a:ext cx="3684220" cy="5552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unc>
                        <m:funcPr>
                          <m:ctrlPr>
                            <a:rPr lang="en-GB" sz="130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300" i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13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en-GB" sz="1300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3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GB" sz="13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GB" sz="13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r>
                        <a:rPr lang="en-US" sz="13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GB" sz="13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3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sz="13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300" b="0" i="1" dirty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3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GB" sz="1300" i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3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30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GB" sz="1300" i="0" dirty="0">
                              <a:latin typeface="Cambria Math" panose="02040503050406030204" pitchFamily="18" charset="0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300" b="0" i="1" dirty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300" b="0" i="1" dirty="0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en-GB" sz="1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  <m:func>
                            <m:funcPr>
                              <m:ctrlPr>
                                <a:rPr lang="en-GB" sz="1300" i="0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300" i="0" dirty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sz="1300" b="0" i="0" dirty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sz="1300" b="0" i="0" dirty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3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289EA8-E458-AA16-7B2E-A676EF192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3111" y="6251932"/>
                <a:ext cx="3684220" cy="555280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DC2221-347A-2B6A-6D56-6602E3A6F814}"/>
                  </a:ext>
                </a:extLst>
              </p:cNvPr>
              <p:cNvSpPr txBox="1"/>
              <p:nvPr/>
            </p:nvSpPr>
            <p:spPr>
              <a:xfrm>
                <a:off x="9538222" y="6332682"/>
                <a:ext cx="2463277" cy="477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US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Five Higgs bosons after EWSB: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ℎ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, 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𝐻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, 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𝐴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, 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+</m:t>
                        </m:r>
                      </m:sup>
                    </m:sSup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, 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−</m:t>
                        </m:r>
                      </m:sup>
                    </m:sSup>
                  </m:oMath>
                </a14:m>
                <a:endParaRPr lang="en-GB" sz="12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DC2221-347A-2B6A-6D56-6602E3A6F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8222" y="6332682"/>
                <a:ext cx="2463277" cy="4775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F9F8292F-47E2-DD39-49FA-4E090779399F}"/>
              </a:ext>
            </a:extLst>
          </p:cNvPr>
          <p:cNvSpPr/>
          <p:nvPr/>
        </p:nvSpPr>
        <p:spPr>
          <a:xfrm>
            <a:off x="3702139" y="6232859"/>
            <a:ext cx="24868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“Heavy” light </a:t>
            </a:r>
            <a:r>
              <a:rPr lang="en-GB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Helvetica" pitchFamily="2" charset="0"/>
              </a:rPr>
              <a:t>Higgs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(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) requires heavy stops and/or large mixing</a:t>
            </a:r>
            <a:endParaRPr kumimoji="0" lang="en-GB" sz="1050" b="0" i="0" u="none" strike="noStrike" kern="1200" cap="none" spc="0" normalizeH="0" baseline="3000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0851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E3265-A9CF-4FD1-839C-B65EC3EA3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E70876-90A2-8782-A0FD-4EBF7BB64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7C9AD6-B84B-152E-5CF8-37DD9B651859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The evolution of BSM searches at the LHC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2E61D3-5F55-96FC-FD5C-7C55790366C0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 few general BSM search tendencies since the start of the LHC and into the future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1DF03B-1F23-50DE-89C0-88C355EA31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180671"/>
              </p:ext>
            </p:extLst>
          </p:nvPr>
        </p:nvGraphicFramePr>
        <p:xfrm>
          <a:off x="623284" y="1669774"/>
          <a:ext cx="11568716" cy="29188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1337">
                  <a:extLst>
                    <a:ext uri="{9D8B030D-6E8A-4147-A177-3AD203B41FA5}">
                      <a16:colId xmlns:a16="http://schemas.microsoft.com/office/drawing/2014/main" val="642709112"/>
                    </a:ext>
                  </a:extLst>
                </a:gridCol>
                <a:gridCol w="3707677">
                  <a:extLst>
                    <a:ext uri="{9D8B030D-6E8A-4147-A177-3AD203B41FA5}">
                      <a16:colId xmlns:a16="http://schemas.microsoft.com/office/drawing/2014/main" val="4244672498"/>
                    </a:ext>
                  </a:extLst>
                </a:gridCol>
                <a:gridCol w="358015">
                  <a:extLst>
                    <a:ext uri="{9D8B030D-6E8A-4147-A177-3AD203B41FA5}">
                      <a16:colId xmlns:a16="http://schemas.microsoft.com/office/drawing/2014/main" val="4078182206"/>
                    </a:ext>
                  </a:extLst>
                </a:gridCol>
                <a:gridCol w="5711687">
                  <a:extLst>
                    <a:ext uri="{9D8B030D-6E8A-4147-A177-3AD203B41FA5}">
                      <a16:colId xmlns:a16="http://schemas.microsoft.com/office/drawing/2014/main" val="2195922059"/>
                    </a:ext>
                  </a:extLst>
                </a:gridCol>
              </a:tblGrid>
              <a:tr h="670539"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Helvetica" pitchFamily="2" charset="0"/>
                        </a:rPr>
                        <a:t>Search paradigm</a:t>
                      </a:r>
                    </a:p>
                    <a:p>
                      <a:endParaRPr lang="en-GB" sz="1400" b="1" dirty="0">
                        <a:latin typeface="Helvetic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Helvetica" pitchFamily="2" charset="0"/>
                        </a:rPr>
                        <a:t>Targeted, model-specific</a:t>
                      </a:r>
                    </a:p>
                    <a:p>
                      <a:endParaRPr lang="en-GB" sz="1400" dirty="0">
                        <a:latin typeface="Helvetic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F4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Helvetica" pitchFamily="2" charset="0"/>
                        </a:rPr>
                        <a:t>→</a:t>
                      </a:r>
                    </a:p>
                    <a:p>
                      <a:pPr algn="ctr"/>
                      <a:endParaRPr lang="en-GB" sz="1400" dirty="0">
                        <a:latin typeface="Helvetic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Helvetica" pitchFamily="2" charset="0"/>
                        </a:rPr>
                        <a:t>Broader scenarios (</a:t>
                      </a:r>
                      <a:r>
                        <a:rPr lang="en-GB" sz="1400" dirty="0" err="1">
                          <a:latin typeface="Helvetica" pitchFamily="2" charset="0"/>
                        </a:rPr>
                        <a:t>eg</a:t>
                      </a:r>
                      <a:r>
                        <a:rPr lang="en-GB" sz="1400" dirty="0">
                          <a:latin typeface="Helvetica" pitchFamily="2" charset="0"/>
                        </a:rPr>
                        <a:t>, dark sectors, hidden phenomena, FIPs, …), more model-agnostic, diffuse, data-driven (anomaly detection, …)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422886"/>
                  </a:ext>
                </a:extLst>
              </a:tr>
              <a:tr h="394434"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Helvetica" pitchFamily="2" charset="0"/>
                        </a:rPr>
                        <a:t>Search reach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Helvetica" pitchFamily="2" charset="0"/>
                        </a:rPr>
                        <a:t>Direct production at accessible mass scales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F4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Helvetica" pitchFamily="2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Helvetica" pitchFamily="2" charset="0"/>
                        </a:rPr>
                        <a:t>Addition of indirect sensitivity via precision, rare processes, EFT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209370"/>
                  </a:ext>
                </a:extLst>
              </a:tr>
              <a:tr h="394434"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Helvetica" pitchFamily="2" charset="0"/>
                        </a:rPr>
                        <a:t>Kinematic range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Helvetica" pitchFamily="2" charset="0"/>
                        </a:rPr>
                        <a:t>Focus on high mass and momenta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F4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Helvetica" pitchFamily="2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Helvetica" pitchFamily="2" charset="0"/>
                        </a:rPr>
                        <a:t>All regions, incl. very low masses and soft particles, small couplings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093855"/>
                  </a:ext>
                </a:extLst>
              </a:tr>
              <a:tr h="394434"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Helvetica" pitchFamily="2" charset="0"/>
                        </a:rPr>
                        <a:t>Object topology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Helvetica" pitchFamily="2" charset="0"/>
                        </a:rPr>
                        <a:t>Clean, prompt, isolated leptons/jets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F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Helvetica" pitchFamily="2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Helvetica" pitchFamily="2" charset="0"/>
                        </a:rPr>
                        <a:t>Complex, boosted, merged, displaced, non-pointing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56242"/>
                  </a:ext>
                </a:extLst>
              </a:tr>
              <a:tr h="670539"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Helvetica" pitchFamily="2" charset="0"/>
                        </a:rPr>
                        <a:t>Trigger approach</a:t>
                      </a:r>
                    </a:p>
                    <a:p>
                      <a:endParaRPr lang="en-GB" sz="1400" b="1" dirty="0">
                        <a:latin typeface="Helvetic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Helvetica" pitchFamily="2" charset="0"/>
                        </a:rPr>
                        <a:t>Rigid thresholds, fixed menus</a:t>
                      </a:r>
                    </a:p>
                    <a:p>
                      <a:endParaRPr lang="en-GB" sz="1400" dirty="0">
                        <a:latin typeface="Helvetic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F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Helvetica" pitchFamily="2" charset="0"/>
                        </a:rPr>
                        <a:t>→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>
                        <a:latin typeface="Helvetica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Helvetica" pitchFamily="2" charset="0"/>
                        </a:rPr>
                        <a:t>Real-time ML, scouting/TLA/PEB, use of turn-ons and </a:t>
                      </a:r>
                      <a:r>
                        <a:rPr lang="en-GB" sz="1400" dirty="0" err="1">
                          <a:latin typeface="Helvetica" pitchFamily="2" charset="0"/>
                        </a:rPr>
                        <a:t>prescaled</a:t>
                      </a:r>
                      <a:r>
                        <a:rPr lang="en-GB" sz="1400" dirty="0">
                          <a:latin typeface="Helvetica" pitchFamily="2" charset="0"/>
                        </a:rPr>
                        <a:t> triggers, dedicated per-analysis triggers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301079"/>
                  </a:ext>
                </a:extLst>
              </a:tr>
              <a:tr h="394434">
                <a:tc>
                  <a:txBody>
                    <a:bodyPr/>
                    <a:lstStyle/>
                    <a:p>
                      <a:r>
                        <a:rPr lang="en-GB" sz="1400" b="1" dirty="0">
                          <a:latin typeface="Helvetica" pitchFamily="2" charset="0"/>
                        </a:rPr>
                        <a:t>Analysis approach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Helvetica" pitchFamily="2" charset="0"/>
                        </a:rPr>
                        <a:t>Cut-based, simple ML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F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Helvetica" pitchFamily="2" charset="0"/>
                        </a:rPr>
                        <a:t>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Helvetica" pitchFamily="2" charset="0"/>
                        </a:rPr>
                        <a:t>Advanced ML: GNNs, transformers, unsupervised learning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340105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2CD5C5B2-F2D1-4F9E-CCE6-FEAD9BD2E6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62328" y="4811022"/>
            <a:ext cx="3067344" cy="193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076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AFA1-B606-BCA4-BF93-100F4B0EF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3F3742-245C-8D07-4FEC-526A60DAC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defRPr/>
              </a:pPr>
              <a:t>59</a:t>
            </a:fld>
            <a:endParaRPr lang="en-GB" noProof="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24E59-C6CC-24E8-4B73-57663959DB5C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noProof="0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Summary of today’s lecture</a:t>
            </a:r>
            <a:endParaRPr lang="en-GB" sz="2800" noProof="0" dirty="0">
              <a:solidFill>
                <a:srgbClr val="0D7FBF"/>
              </a:solidFill>
              <a:latin typeface="Helvetica Light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81F112-4471-9EE7-8486-1F58370FB176}"/>
              </a:ext>
            </a:extLst>
          </p:cNvPr>
          <p:cNvSpPr/>
          <p:nvPr/>
        </p:nvSpPr>
        <p:spPr>
          <a:xfrm>
            <a:off x="641953" y="1132304"/>
            <a:ext cx="11092847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3000"/>
              </a:spcBef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Higgs mechanism is real</a:t>
            </a:r>
          </a:p>
          <a:p>
            <a:pPr lvl="1">
              <a:spcBef>
                <a:spcPts val="1500"/>
              </a:spcBef>
            </a:pP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LHC allows for the first time to directly probe interactions of the Higgs boson with the other particles, thereby deeply probing the SM</a:t>
            </a:r>
          </a:p>
          <a:p>
            <a:pPr lvl="1">
              <a:spcBef>
                <a:spcPts val="1500"/>
              </a:spcBef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Rare Higgs boson couplings and Higgs self coupling are relatively unexplored yet</a:t>
            </a:r>
            <a:endParaRPr lang="en-GB" sz="2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lvl="1">
              <a:spcBef>
                <a:spcPts val="1500"/>
              </a:spcBef>
            </a:pP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study of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</a:t>
            </a: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are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electroweak </a:t>
            </a: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processes provides qualitatively new information</a:t>
            </a:r>
          </a:p>
          <a:p>
            <a:pPr lvl="1">
              <a:spcBef>
                <a:spcPts val="1500"/>
              </a:spcBef>
            </a:pP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LHC performs precision QCD and top-quark physics across unprecedented scales, observing new phenomena</a:t>
            </a: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lvl="1">
              <a:spcBef>
                <a:spcPts val="1500"/>
              </a:spcBef>
            </a:pP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Precision electroweak and flavour measurements have made huge progress, and reveal no decisive inconsistency yet</a:t>
            </a:r>
          </a:p>
          <a:p>
            <a:pPr lvl="1">
              <a:spcBef>
                <a:spcPts val="1500"/>
              </a:spcBef>
            </a:pP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No direct new-physics signal has yet emerged, but the search programme has expanded dramatically</a:t>
            </a: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3" name="model-dot-1">
            <a:extLst>
              <a:ext uri="{FF2B5EF4-FFF2-40B4-BE49-F238E27FC236}">
                <a16:creationId xmlns:a16="http://schemas.microsoft.com/office/drawing/2014/main" id="{60DC5B24-AFBB-4589-50A3-A7923908AFE4}"/>
              </a:ext>
            </a:extLst>
          </p:cNvPr>
          <p:cNvSpPr>
            <a:spLocks noGrp="1"/>
          </p:cNvSpPr>
          <p:nvPr/>
        </p:nvSpPr>
        <p:spPr>
          <a:xfrm>
            <a:off x="771529" y="1256434"/>
            <a:ext cx="114300" cy="114300"/>
          </a:xfrm>
          <a:prstGeom prst="ellipse">
            <a:avLst/>
          </a:prstGeom>
          <a:solidFill>
            <a:srgbClr val="157FC1"/>
          </a:solidFill>
          <a:ln w="0">
            <a:solidFill>
              <a:srgbClr val="157FC1"/>
            </a:solidFill>
            <a:prstDash val="solid"/>
          </a:ln>
        </p:spPr>
        <p:txBody>
          <a:bodyPr/>
          <a:lstStyle/>
          <a:p>
            <a:endParaRPr lang="en-GB" sz="1400" noProof="0" dirty="0">
              <a:latin typeface="Helvetica" pitchFamily="2" charset="0"/>
            </a:endParaRPr>
          </a:p>
        </p:txBody>
      </p:sp>
      <p:sp>
        <p:nvSpPr>
          <p:cNvPr id="4" name="model-dot-1">
            <a:extLst>
              <a:ext uri="{FF2B5EF4-FFF2-40B4-BE49-F238E27FC236}">
                <a16:creationId xmlns:a16="http://schemas.microsoft.com/office/drawing/2014/main" id="{E3FCC7B7-0E73-BF8E-8457-A3462994724E}"/>
              </a:ext>
            </a:extLst>
          </p:cNvPr>
          <p:cNvSpPr>
            <a:spLocks noGrp="1"/>
          </p:cNvSpPr>
          <p:nvPr/>
        </p:nvSpPr>
        <p:spPr>
          <a:xfrm>
            <a:off x="771529" y="1758076"/>
            <a:ext cx="114300" cy="114300"/>
          </a:xfrm>
          <a:prstGeom prst="ellipse">
            <a:avLst/>
          </a:prstGeom>
          <a:solidFill>
            <a:srgbClr val="157FC1"/>
          </a:solidFill>
          <a:ln w="0">
            <a:solidFill>
              <a:srgbClr val="157FC1"/>
            </a:solidFill>
            <a:prstDash val="solid"/>
          </a:ln>
        </p:spPr>
        <p:txBody>
          <a:bodyPr/>
          <a:lstStyle/>
          <a:p>
            <a:endParaRPr lang="en-GB" sz="1400" noProof="0" dirty="0">
              <a:latin typeface="Helvetica" pitchFamily="2" charset="0"/>
            </a:endParaRPr>
          </a:p>
        </p:txBody>
      </p:sp>
      <p:sp>
        <p:nvSpPr>
          <p:cNvPr id="6" name="model-dot-1">
            <a:extLst>
              <a:ext uri="{FF2B5EF4-FFF2-40B4-BE49-F238E27FC236}">
                <a16:creationId xmlns:a16="http://schemas.microsoft.com/office/drawing/2014/main" id="{0FCF3E31-CF68-FA3C-6663-4B016EA273A6}"/>
              </a:ext>
            </a:extLst>
          </p:cNvPr>
          <p:cNvSpPr>
            <a:spLocks noGrp="1"/>
          </p:cNvSpPr>
          <p:nvPr/>
        </p:nvSpPr>
        <p:spPr>
          <a:xfrm>
            <a:off x="771529" y="2555166"/>
            <a:ext cx="114300" cy="114300"/>
          </a:xfrm>
          <a:prstGeom prst="ellipse">
            <a:avLst/>
          </a:prstGeom>
          <a:solidFill>
            <a:srgbClr val="157FC1"/>
          </a:solidFill>
          <a:ln w="0">
            <a:solidFill>
              <a:srgbClr val="157FC1"/>
            </a:solidFill>
            <a:prstDash val="solid"/>
          </a:ln>
        </p:spPr>
        <p:txBody>
          <a:bodyPr/>
          <a:lstStyle/>
          <a:p>
            <a:endParaRPr lang="en-GB" sz="1400" noProof="0" dirty="0">
              <a:latin typeface="Helvetica" pitchFamily="2" charset="0"/>
            </a:endParaRPr>
          </a:p>
        </p:txBody>
      </p:sp>
      <p:sp>
        <p:nvSpPr>
          <p:cNvPr id="8" name="model-dot-1">
            <a:extLst>
              <a:ext uri="{FF2B5EF4-FFF2-40B4-BE49-F238E27FC236}">
                <a16:creationId xmlns:a16="http://schemas.microsoft.com/office/drawing/2014/main" id="{35AB0553-98D0-0D05-0488-B5019E4AB410}"/>
              </a:ext>
            </a:extLst>
          </p:cNvPr>
          <p:cNvSpPr>
            <a:spLocks noGrp="1"/>
          </p:cNvSpPr>
          <p:nvPr/>
        </p:nvSpPr>
        <p:spPr>
          <a:xfrm>
            <a:off x="771529" y="3535335"/>
            <a:ext cx="114300" cy="114300"/>
          </a:xfrm>
          <a:prstGeom prst="ellipse">
            <a:avLst/>
          </a:prstGeom>
          <a:solidFill>
            <a:srgbClr val="157FC1"/>
          </a:solidFill>
          <a:ln w="0">
            <a:solidFill>
              <a:srgbClr val="157FC1"/>
            </a:solidFill>
            <a:prstDash val="solid"/>
          </a:ln>
        </p:spPr>
        <p:txBody>
          <a:bodyPr/>
          <a:lstStyle/>
          <a:p>
            <a:endParaRPr lang="en-GB" sz="1400" noProof="0" dirty="0">
              <a:latin typeface="Helvetica" pitchFamily="2" charset="0"/>
            </a:endParaRPr>
          </a:p>
        </p:txBody>
      </p:sp>
      <p:sp>
        <p:nvSpPr>
          <p:cNvPr id="9" name="model-dot-1">
            <a:extLst>
              <a:ext uri="{FF2B5EF4-FFF2-40B4-BE49-F238E27FC236}">
                <a16:creationId xmlns:a16="http://schemas.microsoft.com/office/drawing/2014/main" id="{4E1B691D-1BF7-7759-D4EA-504744F5DA4E}"/>
              </a:ext>
            </a:extLst>
          </p:cNvPr>
          <p:cNvSpPr>
            <a:spLocks noGrp="1"/>
          </p:cNvSpPr>
          <p:nvPr/>
        </p:nvSpPr>
        <p:spPr>
          <a:xfrm>
            <a:off x="771529" y="4338800"/>
            <a:ext cx="114300" cy="114300"/>
          </a:xfrm>
          <a:prstGeom prst="ellipse">
            <a:avLst/>
          </a:prstGeom>
          <a:solidFill>
            <a:srgbClr val="157FC1"/>
          </a:solidFill>
          <a:ln w="0">
            <a:solidFill>
              <a:srgbClr val="157FC1"/>
            </a:solidFill>
            <a:prstDash val="solid"/>
          </a:ln>
        </p:spPr>
        <p:txBody>
          <a:bodyPr/>
          <a:lstStyle/>
          <a:p>
            <a:endParaRPr lang="en-GB" sz="1400" noProof="0" dirty="0">
              <a:latin typeface="Helvetica" pitchFamily="2" charset="0"/>
            </a:endParaRPr>
          </a:p>
        </p:txBody>
      </p:sp>
      <p:sp>
        <p:nvSpPr>
          <p:cNvPr id="10" name="model-dot-1">
            <a:extLst>
              <a:ext uri="{FF2B5EF4-FFF2-40B4-BE49-F238E27FC236}">
                <a16:creationId xmlns:a16="http://schemas.microsoft.com/office/drawing/2014/main" id="{E6B5529A-8122-8454-3541-5DD8F86D67E6}"/>
              </a:ext>
            </a:extLst>
          </p:cNvPr>
          <p:cNvSpPr>
            <a:spLocks noGrp="1"/>
          </p:cNvSpPr>
          <p:nvPr/>
        </p:nvSpPr>
        <p:spPr>
          <a:xfrm>
            <a:off x="771529" y="3040898"/>
            <a:ext cx="114300" cy="114300"/>
          </a:xfrm>
          <a:prstGeom prst="ellipse">
            <a:avLst/>
          </a:prstGeom>
          <a:solidFill>
            <a:srgbClr val="157FC1"/>
          </a:solidFill>
          <a:ln w="0">
            <a:solidFill>
              <a:srgbClr val="157FC1"/>
            </a:solidFill>
            <a:prstDash val="solid"/>
          </a:ln>
        </p:spPr>
        <p:txBody>
          <a:bodyPr/>
          <a:lstStyle/>
          <a:p>
            <a:endParaRPr lang="en-GB" sz="1400" noProof="0" dirty="0">
              <a:latin typeface="Helvetica" pitchFamily="2" charset="0"/>
            </a:endParaRPr>
          </a:p>
        </p:txBody>
      </p:sp>
      <p:sp>
        <p:nvSpPr>
          <p:cNvPr id="11" name="model-dot-1">
            <a:extLst>
              <a:ext uri="{FF2B5EF4-FFF2-40B4-BE49-F238E27FC236}">
                <a16:creationId xmlns:a16="http://schemas.microsoft.com/office/drawing/2014/main" id="{08179C61-0599-8DB8-C438-F1CFA129CBBE}"/>
              </a:ext>
            </a:extLst>
          </p:cNvPr>
          <p:cNvSpPr>
            <a:spLocks noGrp="1"/>
          </p:cNvSpPr>
          <p:nvPr/>
        </p:nvSpPr>
        <p:spPr>
          <a:xfrm>
            <a:off x="771529" y="4841315"/>
            <a:ext cx="114300" cy="114300"/>
          </a:xfrm>
          <a:prstGeom prst="ellipse">
            <a:avLst/>
          </a:prstGeom>
          <a:solidFill>
            <a:srgbClr val="157FC1"/>
          </a:solidFill>
          <a:ln w="0">
            <a:solidFill>
              <a:srgbClr val="157FC1"/>
            </a:solidFill>
            <a:prstDash val="solid"/>
          </a:ln>
        </p:spPr>
        <p:txBody>
          <a:bodyPr/>
          <a:lstStyle/>
          <a:p>
            <a:endParaRPr lang="en-GB" sz="1400" noProof="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59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30994-EE46-7037-FBF6-AAAD937B2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639CED-33FA-ECED-72D0-8BDF89D86C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69" r="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3D4AFF-4010-BF49-946C-B9734B6B8B8C}"/>
              </a:ext>
            </a:extLst>
          </p:cNvPr>
          <p:cNvSpPr txBox="1"/>
          <p:nvPr/>
        </p:nvSpPr>
        <p:spPr>
          <a:xfrm>
            <a:off x="438540" y="3429000"/>
            <a:ext cx="5657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Helvetica" pitchFamily="2" charset="0"/>
              </a:rPr>
              <a:t>Extra slides</a:t>
            </a:r>
            <a:endParaRPr lang="en-CH" sz="2000" b="1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615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74CCCC-8364-ED4B-9680-74B49AB644C4}"/>
              </a:ext>
            </a:extLst>
          </p:cNvPr>
          <p:cNvSpPr/>
          <p:nvPr/>
        </p:nvSpPr>
        <p:spPr>
          <a:xfrm>
            <a:off x="0" y="-90152"/>
            <a:ext cx="12192000" cy="69481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032BD6-DF1E-F44B-AD9C-5C44A6D11FD5}"/>
              </a:ext>
            </a:extLst>
          </p:cNvPr>
          <p:cNvSpPr/>
          <p:nvPr/>
        </p:nvSpPr>
        <p:spPr>
          <a:xfrm>
            <a:off x="7966967" y="672640"/>
            <a:ext cx="184731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9B6B50-A32A-C0F7-A06F-613AF24F8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35" y="-76423"/>
            <a:ext cx="10512392" cy="6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48FCE9-2E37-0542-BEFA-CB38C8B5FD92}"/>
              </a:ext>
            </a:extLst>
          </p:cNvPr>
          <p:cNvSpPr txBox="1"/>
          <p:nvPr/>
        </p:nvSpPr>
        <p:spPr>
          <a:xfrm>
            <a:off x="8111942" y="6437150"/>
            <a:ext cx="4003964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600" b="1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Z(→ μμ) + H(→ eeμμ) candidate event</a:t>
            </a:r>
          </a:p>
        </p:txBody>
      </p:sp>
    </p:spTree>
    <p:extLst>
      <p:ext uri="{BB962C8B-B14F-4D97-AF65-F5344CB8AC3E}">
        <p14:creationId xmlns:p14="http://schemas.microsoft.com/office/powerpoint/2010/main" val="29065844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F549F-282A-D35D-F735-47B1AE112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FA4959-141B-A705-31EB-63068EB0C4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687FF7-6BD1-CD5C-54C5-376B26071543}"/>
              </a:ext>
            </a:extLst>
          </p:cNvPr>
          <p:cNvSpPr/>
          <p:nvPr/>
        </p:nvSpPr>
        <p:spPr>
          <a:xfrm>
            <a:off x="7966967" y="672640"/>
            <a:ext cx="184731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D1C885-EACF-F197-0FC9-6F1479F87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196" y="0"/>
            <a:ext cx="1038847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2CE610-FFE9-51A3-C667-5AE28C58E8A4}"/>
              </a:ext>
            </a:extLst>
          </p:cNvPr>
          <p:cNvSpPr/>
          <p:nvPr/>
        </p:nvSpPr>
        <p:spPr>
          <a:xfrm>
            <a:off x="542196" y="111511"/>
            <a:ext cx="2959287" cy="13381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D01ABA-DD4A-017F-5013-4730CE472CF7}"/>
              </a:ext>
            </a:extLst>
          </p:cNvPr>
          <p:cNvSpPr/>
          <p:nvPr/>
        </p:nvSpPr>
        <p:spPr>
          <a:xfrm>
            <a:off x="3501483" y="553453"/>
            <a:ext cx="4415296" cy="896205"/>
          </a:xfrm>
          <a:prstGeom prst="rect">
            <a:avLst/>
          </a:prstGeom>
          <a:solidFill>
            <a:schemeClr val="tx1"/>
          </a:solidFill>
        </p:spPr>
        <p:txBody>
          <a:bodyPr wrap="non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1927F9-B04F-B643-AF72-88150F3045A6}"/>
              </a:ext>
            </a:extLst>
          </p:cNvPr>
          <p:cNvSpPr txBox="1"/>
          <p:nvPr/>
        </p:nvSpPr>
        <p:spPr>
          <a:xfrm>
            <a:off x="166384" y="441478"/>
            <a:ext cx="844616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600" b="1" dirty="0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Searches for Dark Matter</a:t>
            </a:r>
            <a:endParaRPr lang="en-GB" sz="3600" dirty="0">
              <a:solidFill>
                <a:schemeClr val="bg1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1BA9A4-7DA7-04DD-33EB-65B0330454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10238003" y="234054"/>
            <a:ext cx="1787613" cy="77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388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FDB598-5392-913D-51D7-CC576F509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63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7CCDC6-0DE8-C36A-F82B-B6AB3844C681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Observation of Z</a:t>
            </a:r>
            <a:r>
              <a:rPr kumimoji="0" lang="en-GB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L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Z</a:t>
            </a:r>
            <a:r>
              <a:rPr kumimoji="0" lang="en-GB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L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 production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3B6469-9073-92BE-430F-A0DC4BD7F77E}"/>
              </a:ext>
            </a:extLst>
          </p:cNvPr>
          <p:cNvSpPr/>
          <p:nvPr/>
        </p:nvSpPr>
        <p:spPr>
          <a:xfrm>
            <a:off x="628702" y="1107705"/>
            <a:ext cx="11125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The existence of longitudinally polarised weak bosons is a consequence of the BEH mechanism (it requires the weak bosons to be massive)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15ECAE-9E86-2CD2-8F9D-E7597C1B3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730" y="1578129"/>
            <a:ext cx="1239232" cy="10573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2EAC58-8766-B083-C4C2-B58345EF1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359" y="1555391"/>
            <a:ext cx="1250600" cy="11028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1BA357-27FB-B2A4-90B7-8E7B82EF5E3D}"/>
              </a:ext>
            </a:extLst>
          </p:cNvPr>
          <p:cNvSpPr txBox="1"/>
          <p:nvPr/>
        </p:nvSpPr>
        <p:spPr>
          <a:xfrm>
            <a:off x="10476645" y="632992"/>
            <a:ext cx="16348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ATLAS: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4"/>
              </a:rPr>
              <a:t>arXiv:2607.12879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55D3627-2F18-2536-9BF0-FDC1B7BAB3C1}"/>
                  </a:ext>
                </a:extLst>
              </p:cNvPr>
              <p:cNvSpPr txBox="1"/>
              <p:nvPr/>
            </p:nvSpPr>
            <p:spPr>
              <a:xfrm>
                <a:off x="628702" y="2144720"/>
                <a:ext cx="4736674" cy="478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2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Small EW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𝑗𝑗</m:t>
                    </m:r>
                  </m:oMath>
                </a14:m>
                <a:r>
                  <a:rPr lang="en-GB" sz="12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contribution included but not isolated (ie, not a measurement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. Gluon fusion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gg</m:t>
                    </m:r>
                    <m:r>
                      <a:rPr lang="en-GB" sz="1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𝑍𝑍</m:t>
                    </m:r>
                  </m:oMath>
                </a14:m>
                <a:r>
                  <a:rPr lang="en-GB" sz="12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is subtracted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55D3627-2F18-2536-9BF0-FDC1B7BAB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2" y="2144720"/>
                <a:ext cx="4736674" cy="478016"/>
              </a:xfrm>
              <a:prstGeom prst="rect">
                <a:avLst/>
              </a:prstGeom>
              <a:blipFill>
                <a:blip r:embed="rId5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E342F21-3E8D-05B1-6325-25F72AD27934}"/>
              </a:ext>
            </a:extLst>
          </p:cNvPr>
          <p:cNvSpPr txBox="1"/>
          <p:nvPr/>
        </p:nvSpPr>
        <p:spPr>
          <a:xfrm>
            <a:off x="882480" y="2982461"/>
            <a:ext cx="3768800" cy="311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Helvetica" pitchFamily="2" charset="0"/>
              </a:rPr>
              <a:t>Connection through EWSB: at high energy </a:t>
            </a:r>
            <a:endParaRPr lang="en-GB" sz="1600" dirty="0">
              <a:solidFill>
                <a:srgbClr val="000000"/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582A45-0FBE-C664-1E0E-5D7AEA27B571}"/>
                  </a:ext>
                </a:extLst>
              </p:cNvPr>
              <p:cNvSpPr txBox="1"/>
              <p:nvPr/>
            </p:nvSpPr>
            <p:spPr>
              <a:xfrm>
                <a:off x="626987" y="1840011"/>
                <a:ext cx="4993884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Inclusive production is dominated by: </a:t>
                </a:r>
                <a14:m>
                  <m:oMath xmlns:m="http://schemas.openxmlformats.org/officeDocument/2006/math">
                    <m:r>
                      <a:rPr lang="en-US" sz="17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GB" sz="17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GB" sz="1700" dirty="0">
                  <a:solidFill>
                    <a:srgbClr val="000000"/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582A45-0FBE-C664-1E0E-5D7AEA27B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87" y="1840011"/>
                <a:ext cx="4993884" cy="353943"/>
              </a:xfrm>
              <a:prstGeom prst="rect">
                <a:avLst/>
              </a:prstGeom>
              <a:blipFill>
                <a:blip r:embed="rId6"/>
                <a:stretch>
                  <a:fillRect l="-508" b="-20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213FBDD-ADE9-C81F-49DE-69FEFC146008}"/>
                  </a:ext>
                </a:extLst>
              </p:cNvPr>
              <p:cNvSpPr txBox="1"/>
              <p:nvPr/>
            </p:nvSpPr>
            <p:spPr>
              <a:xfrm>
                <a:off x="895927" y="3294121"/>
                <a:ext cx="3910811" cy="4861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500" smtClean="0">
                          <a:latin typeface="Cambria Math" panose="02040503050406030204" pitchFamily="18" charset="0"/>
                        </a:rPr>
                        <m:t>ℳ</m:t>
                      </m:r>
                      <m:d>
                        <m:d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𝑞</m:t>
                          </m:r>
                          <m:acc>
                            <m:accPr>
                              <m:chr m:val="̅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e>
                      </m:d>
                      <m:r>
                        <a:rPr lang="en-GB" sz="1500" i="0"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lang="en-GB" sz="1500" i="0">
                          <a:latin typeface="Cambria Math" panose="02040503050406030204" pitchFamily="18" charset="0"/>
                        </a:rPr>
                        <m:t>ℳ</m:t>
                      </m:r>
                      <m:d>
                        <m:d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𝑞</m:t>
                          </m:r>
                          <m:acc>
                            <m:accPr>
                              <m:chr m:val="̅"/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GB" sz="1500" i="0">
                              <a:latin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GB" sz="15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en-GB" sz="15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500" i="0">
                          <a:latin typeface="Cambria Math" panose="02040503050406030204" pitchFamily="18" charset="0"/>
                        </a:rPr>
                        <m:t>𝒪</m:t>
                      </m:r>
                      <m:r>
                        <a:rPr lang="en-GB" sz="1500" i="0">
                          <a:latin typeface="Cambria Math" panose="02040503050406030204" pitchFamily="18" charset="0"/>
                        </a:rPr>
                        <m:t>​</m:t>
                      </m:r>
                      <m:d>
                        <m:dPr>
                          <m:ctrlPr>
                            <a:rPr lang="en-GB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213FBDD-ADE9-C81F-49DE-69FEFC146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927" y="3294121"/>
                <a:ext cx="3910811" cy="486159"/>
              </a:xfrm>
              <a:prstGeom prst="rect">
                <a:avLst/>
              </a:prstGeom>
              <a:blipFill>
                <a:blip r:embed="rId7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62F60C-C666-AB9A-0E1F-3C711845E2F4}"/>
                  </a:ext>
                </a:extLst>
              </p:cNvPr>
              <p:cNvSpPr txBox="1"/>
              <p:nvPr/>
            </p:nvSpPr>
            <p:spPr>
              <a:xfrm>
                <a:off x="897642" y="3682725"/>
                <a:ext cx="3949437" cy="684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spcBef>
                    <a:spcPts val="3000"/>
                  </a:spcBef>
                  <a:buFont typeface="Arial" panose="020B0604020202020204" pitchFamily="34" charset="0"/>
                  <a:buChar char="•"/>
                </a:pPr>
                <a:r>
                  <a:rPr lang="en-GB" sz="12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Ordinary t/u-channel quark-exchange </a:t>
                </a:r>
                <a:r>
                  <a:rPr lang="en-GB" sz="1200" dirty="0" err="1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Zqq</a:t>
                </a:r>
                <a:r>
                  <a:rPr lang="en-GB" sz="12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contributions are gauge suppressed 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∝</m:t>
                    </m:r>
                    <m:f>
                      <m:fPr>
                        <m:type m:val="lin"/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2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𝑍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2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𝑧</m:t>
                            </m:r>
                          </m:sub>
                        </m:sSub>
                      </m:den>
                    </m:f>
                  </m:oMath>
                </a14:m>
                <a:endParaRPr lang="en-GB" sz="1200" dirty="0">
                  <a:solidFill>
                    <a:prstClr val="black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  <a:p>
                <a:pPr marL="171450" indent="-171450"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GB" sz="120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1200" dirty="0">
                    <a:solidFill>
                      <a:prstClr val="black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is neutral Goldstone boson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462F60C-C666-AB9A-0E1F-3C711845E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42" y="3682725"/>
                <a:ext cx="3949437" cy="684803"/>
              </a:xfrm>
              <a:prstGeom prst="rect">
                <a:avLst/>
              </a:prstGeom>
              <a:blipFill>
                <a:blip r:embed="rId8"/>
                <a:stretch>
                  <a:fillRect t="-10909" b="-32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CD3CC4F2-417B-A919-E453-9D588294DF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5513505" y="2485677"/>
            <a:ext cx="2806153" cy="341435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634C13B-9045-38F3-C8B2-0D232A92C1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8943072" y="2485680"/>
            <a:ext cx="2806151" cy="34143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69F8E8E-28E5-FC37-E3B6-4909AB3FFD11}"/>
                  </a:ext>
                </a:extLst>
              </p:cNvPr>
              <p:cNvSpPr txBox="1"/>
              <p:nvPr/>
            </p:nvSpPr>
            <p:spPr>
              <a:xfrm>
                <a:off x="870433" y="4430088"/>
                <a:ext cx="3976645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400" dirty="0">
                    <a:latin typeface="Helvetica" pitchFamily="2" charset="0"/>
                  </a:rPr>
                  <a:t>Tiny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GB" sz="140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sz="1400" dirty="0">
                    <a:latin typeface="Helvetica" pitchFamily="2" charset="0"/>
                  </a:rPr>
                  <a:t>–light quark Yukawa couplings suppress high-energy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CH" sz="1400" dirty="0">
                    <a:latin typeface="Helvetica" pitchFamily="2" charset="0"/>
                  </a:rPr>
                  <a:t> </a:t>
                </a:r>
                <a:r>
                  <a:rPr lang="en-GB" sz="1400" dirty="0">
                    <a:latin typeface="Helvetica" pitchFamily="2" charset="0"/>
                  </a:rPr>
                  <a:t>production,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𝐿𝐿</m:t>
                        </m:r>
                      </m:sub>
                    </m:sSub>
                  </m:oMath>
                </a14:m>
                <a:r>
                  <a:rPr lang="en-GB" sz="1400" dirty="0">
                    <a:latin typeface="Helvetica" pitchFamily="2" charset="0"/>
                  </a:rPr>
                  <a:t> falls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𝑍𝑍</m:t>
                        </m:r>
                      </m:sub>
                    </m:sSub>
                  </m:oMath>
                </a14:m>
                <a:r>
                  <a:rPr lang="en-GB" sz="1400" dirty="0">
                    <a:latin typeface="Helvetica" pitchFamily="2" charset="0"/>
                  </a:rPr>
                  <a:t>, a prediction of EWSB</a:t>
                </a:r>
                <a:endParaRPr lang="en-GB" sz="1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69F8E8E-28E5-FC37-E3B6-4909AB3FF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433" y="4430088"/>
                <a:ext cx="3976645" cy="738664"/>
              </a:xfrm>
              <a:prstGeom prst="rect">
                <a:avLst/>
              </a:prstGeom>
              <a:blipFill>
                <a:blip r:embed="rId11"/>
                <a:stretch>
                  <a:fillRect l="-318" r="-318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F848248-91D4-540F-0AB2-A5C906FD7387}"/>
                  </a:ext>
                </a:extLst>
              </p:cNvPr>
              <p:cNvSpPr txBox="1"/>
              <p:nvPr/>
            </p:nvSpPr>
            <p:spPr>
              <a:xfrm>
                <a:off x="766484" y="6014137"/>
                <a:ext cx="225910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𝐿𝐿</m:t>
                          </m:r>
                        </m:sub>
                      </m:sSub>
                      <m:r>
                        <a:rPr lang="en-GB" sz="1600" i="0">
                          <a:latin typeface="Cambria Math" panose="02040503050406030204" pitchFamily="18" charset="0"/>
                        </a:rPr>
                        <m:t>=0.080±0.017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F848248-91D4-540F-0AB2-A5C906FD7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84" y="6014137"/>
                <a:ext cx="2259106" cy="338554"/>
              </a:xfrm>
              <a:prstGeom prst="rect">
                <a:avLst/>
              </a:prstGeom>
              <a:blipFill>
                <a:blip r:embed="rId12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3EE724B-1568-D6AF-18BE-4B35EC7967AF}"/>
                  </a:ext>
                </a:extLst>
              </p:cNvPr>
              <p:cNvSpPr txBox="1"/>
              <p:nvPr/>
            </p:nvSpPr>
            <p:spPr>
              <a:xfrm>
                <a:off x="626987" y="5662651"/>
                <a:ext cx="390228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6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Observation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GB" sz="16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production with 6.5σ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3EE724B-1568-D6AF-18BE-4B35EC796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87" y="5662651"/>
                <a:ext cx="3902287" cy="338554"/>
              </a:xfrm>
              <a:prstGeom prst="rect">
                <a:avLst/>
              </a:prstGeom>
              <a:blipFill>
                <a:blip r:embed="rId13"/>
                <a:stretch>
                  <a:fillRect l="-649" t="-3571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3697FFC-E615-76D1-5AC4-15F7776C1840}"/>
                  </a:ext>
                </a:extLst>
              </p:cNvPr>
              <p:cNvSpPr txBox="1"/>
              <p:nvPr/>
            </p:nvSpPr>
            <p:spPr>
              <a:xfrm>
                <a:off x="2801543" y="6022903"/>
                <a:ext cx="1941402" cy="3216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400" dirty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𝐿𝐿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GB" sz="1400" i="0">
                            <a:latin typeface="Cambria Math" panose="02040503050406030204" pitchFamily="18" charset="0"/>
                          </a:rPr>
                          <m:t>SM</m:t>
                        </m:r>
                      </m:sup>
                    </m:sSubSup>
                    <m:r>
                      <a:rPr lang="en-GB" sz="1400" i="0">
                        <a:latin typeface="Cambria Math" panose="02040503050406030204" pitchFamily="18" charset="0"/>
                      </a:rPr>
                      <m:t>=0.061±0.002</m:t>
                    </m:r>
                  </m:oMath>
                </a14:m>
                <a:r>
                  <a:rPr lang="en-GB" sz="1400" dirty="0"/>
                  <a:t>)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3697FFC-E615-76D1-5AC4-15F7776C1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543" y="6022903"/>
                <a:ext cx="1941402" cy="321627"/>
              </a:xfrm>
              <a:prstGeom prst="rect">
                <a:avLst/>
              </a:prstGeom>
              <a:blipFill>
                <a:blip r:embed="rId14"/>
                <a:stretch>
                  <a:fillRect l="-1299" b="-1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CDF08514-7360-8685-F6DB-2E5A642E62FA}"/>
              </a:ext>
            </a:extLst>
          </p:cNvPr>
          <p:cNvSpPr/>
          <p:nvPr/>
        </p:nvSpPr>
        <p:spPr>
          <a:xfrm>
            <a:off x="726141" y="2905985"/>
            <a:ext cx="4120938" cy="2413288"/>
          </a:xfrm>
          <a:prstGeom prst="roundRect">
            <a:avLst>
              <a:gd name="adj" fmla="val 3778"/>
            </a:avLst>
          </a:prstGeom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5F0AAB-E4E9-C89D-19D1-DE30A7A7F5D1}"/>
              </a:ext>
            </a:extLst>
          </p:cNvPr>
          <p:cNvSpPr txBox="1"/>
          <p:nvPr/>
        </p:nvSpPr>
        <p:spPr>
          <a:xfrm>
            <a:off x="5365376" y="5662651"/>
            <a:ext cx="4459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q</a:t>
            </a:r>
            <a:r>
              <a:rPr lang="en-US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</a:t>
            </a:r>
            <a:r>
              <a:rPr lang="en-US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-dependnet results (consistent with SM predictions):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4E7EA7D-238F-7FB8-FB4C-E4C915AA00EE}"/>
                  </a:ext>
                </a:extLst>
              </p:cNvPr>
              <p:cNvSpPr txBox="1"/>
              <p:nvPr/>
            </p:nvSpPr>
            <p:spPr>
              <a:xfrm>
                <a:off x="5620868" y="6027584"/>
                <a:ext cx="3123914" cy="518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𝐿𝐿</m:t>
                          </m:r>
                        </m:sub>
                      </m:sSub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180&lt;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&lt;240 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GeV</m:t>
                          </m:r>
                        </m:e>
                      </m:d>
                      <m:r>
                        <a:rPr lang="en-GB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i="0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108</m:t>
                      </m:r>
                      <m:r>
                        <a:rPr lang="en-GB" sz="1400" i="0" smtClean="0">
                          <a:latin typeface="Cambria Math" panose="02040503050406030204" pitchFamily="18" charset="0"/>
                        </a:rPr>
                        <m:t>±0.0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4E7EA7D-238F-7FB8-FB4C-E4C915AA0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868" y="6027584"/>
                <a:ext cx="3123914" cy="51828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7D9B76F-ECF1-AC6B-A28C-AD6C5D44E4B8}"/>
                  </a:ext>
                </a:extLst>
              </p:cNvPr>
              <p:cNvSpPr txBox="1"/>
              <p:nvPr/>
            </p:nvSpPr>
            <p:spPr>
              <a:xfrm>
                <a:off x="9273815" y="6027584"/>
                <a:ext cx="2405659" cy="518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𝐿𝐿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40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m:rPr>
                                  <m:sty m:val="p"/>
                                </m:rPr>
                                <a:rPr lang="en-GB" sz="1400" i="0"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  <m:r>
                            <a:rPr lang="en-GB" sz="1400" i="0">
                              <a:latin typeface="Cambria Math" panose="02040503050406030204" pitchFamily="18" charset="0"/>
                            </a:rPr>
                            <m:t>&gt;240 </m:t>
                          </m:r>
                          <m:r>
                            <m:rPr>
                              <m:sty m:val="p"/>
                            </m:rPr>
                            <a:rPr lang="en-GB" sz="1400" i="0">
                              <a:latin typeface="Cambria Math" panose="02040503050406030204" pitchFamily="18" charset="0"/>
                            </a:rPr>
                            <m:t>GeV</m:t>
                          </m:r>
                        </m:e>
                      </m:d>
                      <m:r>
                        <a:rPr lang="en-GB" sz="1400" i="0">
                          <a:latin typeface="Cambria Math" panose="02040503050406030204" pitchFamily="18" charset="0"/>
                        </a:rPr>
                        <m:t>=0.011±0.017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7D9B76F-ECF1-AC6B-A28C-AD6C5D44E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815" y="6027584"/>
                <a:ext cx="2405659" cy="51828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49325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AA077-A828-B742-78EC-9CCEC145D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AC512A-BCFF-1BD5-F9FA-7446AE924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FBCE97-EEF7-B4AD-449F-D37213EBF7ED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High precision 𝛼</a:t>
            </a:r>
            <a:r>
              <a:rPr kumimoji="0" lang="en-GB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S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 measurement using Drell-Yan 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E84C7-BFCF-BACA-E6E7-91B4B4DDD3FA}"/>
              </a:ext>
            </a:extLst>
          </p:cNvPr>
          <p:cNvSpPr/>
          <p:nvPr/>
        </p:nvSpPr>
        <p:spPr>
          <a:xfrm>
            <a:off x="628703" y="1107705"/>
            <a:ext cx="11139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The low </a:t>
            </a:r>
            <a:r>
              <a:rPr lang="en-GB" sz="1600" i="1" dirty="0" err="1">
                <a:solidFill>
                  <a:srgbClr val="000000"/>
                </a:solidFill>
                <a:latin typeface="Helvetica" pitchFamily="2" charset="0"/>
              </a:rPr>
              <a:t>p</a:t>
            </a:r>
            <a:r>
              <a:rPr lang="en-GB" sz="1600" baseline="-25000" dirty="0" err="1">
                <a:solidFill>
                  <a:srgbClr val="000000"/>
                </a:solidFill>
                <a:latin typeface="Helvetica" pitchFamily="2" charset="0"/>
              </a:rPr>
              <a:t>T,Z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Drell-Yan spectrum is shaped by soft and collinear QCD radiation and is therefore highly sensitive to 𝛼</a:t>
            </a:r>
            <a:r>
              <a:rPr lang="en-GB" sz="1600" baseline="-25000" dirty="0">
                <a:solidFill>
                  <a:srgbClr val="000000"/>
                </a:solidFill>
                <a:latin typeface="Helvetica" pitchFamily="2" charset="0"/>
              </a:rPr>
              <a:t>S.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 N</a:t>
            </a:r>
            <a:r>
              <a:rPr lang="en-GB" sz="1600" baseline="30000" dirty="0">
                <a:solidFill>
                  <a:srgbClr val="000000"/>
                </a:solidFill>
                <a:latin typeface="Helvetica" pitchFamily="2" charset="0"/>
              </a:rPr>
              <a:t>3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LO predictions matched to resummation of large logarithms at approximate N</a:t>
            </a:r>
            <a:r>
              <a:rPr lang="en-GB" sz="1600" baseline="30000" dirty="0">
                <a:solidFill>
                  <a:srgbClr val="000000"/>
                </a:solidFill>
                <a:latin typeface="Helvetica" pitchFamily="2" charset="0"/>
              </a:rPr>
              <a:t>4</a:t>
            </a: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LL accuracy, enable a sub-percent determination of the strong coupling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1C91F2E-E2FE-EA8F-8D2F-BF70E1F9ED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3656" t="4308" r="8469"/>
          <a:stretch>
            <a:fillRect/>
          </a:stretch>
        </p:blipFill>
        <p:spPr>
          <a:xfrm rot="5400000">
            <a:off x="6707656" y="1683477"/>
            <a:ext cx="4745591" cy="531780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764780C-4AC7-58C1-C805-6A66C43487E5}"/>
              </a:ext>
            </a:extLst>
          </p:cNvPr>
          <p:cNvSpPr txBox="1"/>
          <p:nvPr/>
        </p:nvSpPr>
        <p:spPr>
          <a:xfrm>
            <a:off x="4442854" y="2043523"/>
            <a:ext cx="32800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Precise extraction (incl. PDF profiling):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BED37E-723A-29BC-29F0-20C3297F6561}"/>
              </a:ext>
            </a:extLst>
          </p:cNvPr>
          <p:cNvSpPr txBox="1"/>
          <p:nvPr/>
        </p:nvSpPr>
        <p:spPr>
          <a:xfrm>
            <a:off x="4456106" y="2351300"/>
            <a:ext cx="35615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𝛼</a:t>
            </a:r>
            <a:r>
              <a:rPr lang="en-GB" sz="1400" baseline="-25000" dirty="0">
                <a:solidFill>
                  <a:srgbClr val="000000"/>
                </a:solidFill>
                <a:latin typeface="Helvetica" pitchFamily="2" charset="0"/>
              </a:rPr>
              <a:t>S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(</a:t>
            </a:r>
            <a:r>
              <a:rPr lang="en-GB" sz="1400" i="1" dirty="0" err="1">
                <a:solidFill>
                  <a:srgbClr val="000000"/>
                </a:solidFill>
                <a:latin typeface="Helvetica" pitchFamily="2" charset="0"/>
              </a:rPr>
              <a:t>m</a:t>
            </a:r>
            <a:r>
              <a:rPr lang="en-GB" sz="1400" baseline="-25000" dirty="0" err="1">
                <a:solidFill>
                  <a:srgbClr val="000000"/>
                </a:solidFill>
                <a:latin typeface="Helvetica" pitchFamily="2" charset="0"/>
              </a:rPr>
              <a:t>Z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) = 0.1183 ± 0.0009 </a:t>
            </a:r>
            <a:endParaRPr lang="en-GB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F8A709-8577-C324-E8C8-F96009CAC55D}"/>
              </a:ext>
            </a:extLst>
          </p:cNvPr>
          <p:cNvSpPr txBox="1"/>
          <p:nvPr/>
        </p:nvSpPr>
        <p:spPr>
          <a:xfrm>
            <a:off x="4463318" y="2681312"/>
            <a:ext cx="2533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[ Dominated by PDF and QCD scale uncertainties ]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D355B7-0E49-7188-0CB1-F2D4A4ADE35B}"/>
              </a:ext>
            </a:extLst>
          </p:cNvPr>
          <p:cNvSpPr txBox="1"/>
          <p:nvPr/>
        </p:nvSpPr>
        <p:spPr>
          <a:xfrm>
            <a:off x="9329564" y="654913"/>
            <a:ext cx="280504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hlinkClick r:id="rId3"/>
              </a:rPr>
              <a:t>EPJ C 84 (2024) 315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</a:rPr>
              <a:t>,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hlinkClick r:id="rId4"/>
              </a:rPr>
              <a:t>arXiv:2309.12986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DD56E9A-4E1B-95DB-6076-E4AE3D5F0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461" y="1978998"/>
            <a:ext cx="3739845" cy="1405208"/>
          </a:xfrm>
          <a:prstGeom prst="rect">
            <a:avLst/>
          </a:prstGeom>
        </p:spPr>
      </p:pic>
      <p:sp>
        <p:nvSpPr>
          <p:cNvPr id="42" name="top-divider">
            <a:extLst>
              <a:ext uri="{FF2B5EF4-FFF2-40B4-BE49-F238E27FC236}">
                <a16:creationId xmlns:a16="http://schemas.microsoft.com/office/drawing/2014/main" id="{A5BD9C92-76F0-413B-E462-2C8418313162}"/>
              </a:ext>
            </a:extLst>
          </p:cNvPr>
          <p:cNvSpPr>
            <a:spLocks noGrp="1"/>
          </p:cNvSpPr>
          <p:nvPr/>
        </p:nvSpPr>
        <p:spPr>
          <a:xfrm>
            <a:off x="6111807" y="3257203"/>
            <a:ext cx="1" cy="3269886"/>
          </a:xfrm>
          <a:prstGeom prst="line">
            <a:avLst/>
          </a:prstGeom>
          <a:noFill/>
          <a:ln w="9525">
            <a:solidFill>
              <a:srgbClr val="D9DFE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CEA207-3FF8-9378-A31D-DCDD8BF3B0E8}"/>
              </a:ext>
            </a:extLst>
          </p:cNvPr>
          <p:cNvSpPr/>
          <p:nvPr/>
        </p:nvSpPr>
        <p:spPr>
          <a:xfrm>
            <a:off x="1895061" y="3061253"/>
            <a:ext cx="954156" cy="262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53C0FBA-38D4-18CE-631E-E5533254BE1D}"/>
                  </a:ext>
                </a:extLst>
              </p:cNvPr>
              <p:cNvSpPr txBox="1"/>
              <p:nvPr/>
            </p:nvSpPr>
            <p:spPr>
              <a:xfrm>
                <a:off x="1855305" y="3042310"/>
                <a:ext cx="2185504" cy="512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3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soft collinear gluons            → large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3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Helvetica Light" charset="0"/>
                            <a:cs typeface="Helvetica Light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3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Helvetica Light" charset="0"/>
                            <a:cs typeface="Helvetica Light" charset="0"/>
                            <a:sym typeface="Wingdings" pitchFamily="2" charset="2"/>
                          </a:rPr>
                          <m:t>ln</m:t>
                        </m:r>
                      </m:e>
                      <m:sup>
                        <m:r>
                          <a:rPr lang="en-US" sz="1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sup>
                    </m:sSup>
                    <m:r>
                      <a:rPr lang="en-US" sz="13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⁡(</m:t>
                    </m:r>
                    <m:f>
                      <m:fPr>
                        <m:type m:val="lin"/>
                        <m:ctrlPr>
                          <a:rPr lang="en-US" sz="1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𝑍</m:t>
                            </m:r>
                          </m:sub>
                          <m:sup>
                            <m: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𝑇</m:t>
                            </m:r>
                            <m: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,</m:t>
                            </m:r>
                            <m: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𝑍</m:t>
                            </m:r>
                          </m:sub>
                          <m:sup>
                            <m:r>
                              <a:rPr lang="en-US" sz="1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sz="13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)</m:t>
                    </m:r>
                  </m:oMath>
                </a14:m>
                <a:endParaRPr lang="en-GB" sz="13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53C0FBA-38D4-18CE-631E-E5533254B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305" y="3042310"/>
                <a:ext cx="2185504" cy="512128"/>
              </a:xfrm>
              <a:prstGeom prst="rect">
                <a:avLst/>
              </a:prstGeom>
              <a:blipFill>
                <a:blip r:embed="rId6"/>
                <a:stretch>
                  <a:fillRect l="-575" t="-39024" r="-1149" b="-1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Picture 48">
            <a:extLst>
              <a:ext uri="{FF2B5EF4-FFF2-40B4-BE49-F238E27FC236}">
                <a16:creationId xmlns:a16="http://schemas.microsoft.com/office/drawing/2014/main" id="{25AF5BBE-429A-0D3C-DC8B-16452B9EF2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190770" y="2852261"/>
            <a:ext cx="3237641" cy="451042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4CAFAF1-9452-59A9-9A64-E0112CD3AB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3703064" y="3449807"/>
            <a:ext cx="1783023" cy="248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373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115D9-CBED-93E8-C63F-6D936EED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19F2116-4A9E-2764-386E-D8D24B30E9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866525" y="1392948"/>
            <a:ext cx="4684907" cy="57003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33C61A-0B0A-E730-413F-85EE3B7ED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C1084-AD3B-9B06-861F-51F39A1C263F}"/>
              </a:ext>
            </a:extLst>
          </p:cNvPr>
          <p:cNvSpPr txBox="1"/>
          <p:nvPr/>
        </p:nvSpPr>
        <p:spPr>
          <a:xfrm>
            <a:off x="214939" y="264651"/>
            <a:ext cx="116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Understanding top–antitop production – LHC as a top factory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5300DC-56CA-1762-5B88-923236E24115}"/>
              </a:ext>
            </a:extLst>
          </p:cNvPr>
          <p:cNvSpPr txBox="1"/>
          <p:nvPr/>
        </p:nvSpPr>
        <p:spPr>
          <a:xfrm>
            <a:off x="623284" y="1108786"/>
            <a:ext cx="11551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Good description of inclusive cross sections, but precise modelling of differential distributions remains challenging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E32EF9-1BB5-F16E-888A-CF1AB4882F19}"/>
              </a:ext>
            </a:extLst>
          </p:cNvPr>
          <p:cNvGrpSpPr/>
          <p:nvPr/>
        </p:nvGrpSpPr>
        <p:grpSpPr>
          <a:xfrm>
            <a:off x="6067349" y="2036798"/>
            <a:ext cx="5943288" cy="4702927"/>
            <a:chOff x="396826" y="1759265"/>
            <a:chExt cx="5943288" cy="470292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57BB62A-B3B4-3655-5112-FA5DAA4FD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t="34783" b="3188"/>
            <a:stretch>
              <a:fillRect/>
            </a:stretch>
          </p:blipFill>
          <p:spPr>
            <a:xfrm>
              <a:off x="3367698" y="1759265"/>
              <a:ext cx="2972416" cy="4484656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00628BF-5EB3-852A-5087-8978AD3E0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 t="34977" b="2994"/>
            <a:stretch>
              <a:fillRect/>
            </a:stretch>
          </p:blipFill>
          <p:spPr>
            <a:xfrm>
              <a:off x="396826" y="1768255"/>
              <a:ext cx="2972416" cy="4484656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5DBCFB-3345-F29E-9C74-524D5DFED887}"/>
                </a:ext>
              </a:extLst>
            </p:cNvPr>
            <p:cNvSpPr txBox="1"/>
            <p:nvPr/>
          </p:nvSpPr>
          <p:spPr>
            <a:xfrm>
              <a:off x="723756" y="6231360"/>
              <a:ext cx="134403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0"/>
                </a:spcBef>
              </a:pPr>
              <a:r>
                <a:rPr lang="en-GB" sz="900" noProof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Light" pitchFamily="2" charset="0"/>
                  <a:ea typeface="Helvetica Neue Medium" charset="0"/>
                  <a:cs typeface="Helvetica Neue Medium" charset="0"/>
                  <a:sym typeface="Wingdings" pitchFamily="2" charset="2"/>
                  <a:hlinkClick r:id="rId5"/>
                </a:rPr>
                <a:t>arXiv:2509.15066</a:t>
              </a:r>
              <a:endParaRPr lang="en-GB" sz="9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itchFamily="2" charset="0"/>
                <a:ea typeface="Helvetica Neue Medium" charset="0"/>
                <a:cs typeface="Helvetica Neue Medium" charset="0"/>
                <a:sym typeface="Wingdings" pitchFamily="2" charset="2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D95A515-44DC-1B1B-992B-B7C9713221B2}"/>
              </a:ext>
            </a:extLst>
          </p:cNvPr>
          <p:cNvSpPr txBox="1"/>
          <p:nvPr/>
        </p:nvSpPr>
        <p:spPr>
          <a:xfrm>
            <a:off x="6413550" y="1539901"/>
            <a:ext cx="565009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High-precision top–antitop diff. cross section measurement in the e–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μ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channel</a:t>
            </a:r>
          </a:p>
          <a:p>
            <a:pPr marL="0"/>
            <a:r>
              <a:rPr lang="en-GB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Powheg+MiNNLO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differential NNLO+PS (</a:t>
            </a:r>
            <a:r>
              <a:rPr lang="en-GB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tt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+ 1 jet NLO) accuracy + small-</a:t>
            </a:r>
            <a:r>
              <a:rPr lang="en-GB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q</a:t>
            </a:r>
            <a:r>
              <a:rPr lang="en-GB" sz="1050" baseline="-25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resummation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A7BA2D-33C0-EF90-8D63-A6DA167272AA}"/>
              </a:ext>
            </a:extLst>
          </p:cNvPr>
          <p:cNvSpPr txBox="1"/>
          <p:nvPr/>
        </p:nvSpPr>
        <p:spPr>
          <a:xfrm>
            <a:off x="850428" y="1530558"/>
            <a:ext cx="4910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Measured top–antitop cross section versus pp energy compared to NNLO QCD calculation complemented with NNLL resummation</a:t>
            </a:r>
            <a:endParaRPr lang="en-GB" sz="105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2177BD-43EB-3CE5-9150-12FA31BC202F}"/>
              </a:ext>
            </a:extLst>
          </p:cNvPr>
          <p:cNvSpPr txBox="1"/>
          <p:nvPr/>
        </p:nvSpPr>
        <p:spPr>
          <a:xfrm>
            <a:off x="807257" y="6517192"/>
            <a:ext cx="20552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itchFamily="2" charset="0"/>
                <a:ea typeface="Helvetica Neue Medium" charset="0"/>
                <a:cs typeface="Helvetica Neue Medium" charset="0"/>
                <a:sym typeface="Wingdings" pitchFamily="2" charset="2"/>
                <a:hlinkClick r:id="rId6"/>
              </a:rPr>
              <a:t>LHCTopWG (May 2026)</a:t>
            </a:r>
            <a:endParaRPr lang="en-GB" sz="900" noProof="0" dirty="0">
              <a:solidFill>
                <a:schemeClr val="tx1">
                  <a:lumMod val="50000"/>
                  <a:lumOff val="50000"/>
                </a:schemeClr>
              </a:solidFill>
              <a:latin typeface="Helvetica Light" pitchFamily="2" charset="0"/>
              <a:ea typeface="Helvetica Neue Medium" charset="0"/>
              <a:cs typeface="Helvetica Neue Medium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844974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7E53D-03BA-71F3-C7BC-0C4C2FC5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EAF29D-E083-9E4E-564D-CFE758516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9B6491-907B-F78D-4EA3-35C62663AD53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Deep test of Electroweak Standard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D77C49-77A7-A55F-17F1-5637D526ADCA}"/>
              </a:ext>
            </a:extLst>
          </p:cNvPr>
          <p:cNvSpPr/>
          <p:nvPr/>
        </p:nvSpPr>
        <p:spPr>
          <a:xfrm>
            <a:off x="628702" y="1107705"/>
            <a:ext cx="112054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Confronting Z-pole observables, W, top, and Higgs masses with SM predictions probes quantum-loop effects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D532BF-61B2-F3AC-698A-C9703CCFE5A9}"/>
              </a:ext>
            </a:extLst>
          </p:cNvPr>
          <p:cNvSpPr txBox="1"/>
          <p:nvPr/>
        </p:nvSpPr>
        <p:spPr>
          <a:xfrm>
            <a:off x="2163152" y="5806013"/>
            <a:ext cx="3538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Excellent consistency of measurements with electroweak Standard Model</a:t>
            </a: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8E8A3FA3-5B47-D60A-4D06-3C3FA539A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7963"/>
          <a:stretch>
            <a:fillRect/>
          </a:stretch>
        </p:blipFill>
        <p:spPr bwMode="auto">
          <a:xfrm>
            <a:off x="7023633" y="1685096"/>
            <a:ext cx="2264339" cy="1154899"/>
          </a:xfrm>
          <a:prstGeom prst="rect">
            <a:avLst/>
          </a:prstGeom>
          <a:noFill/>
          <a:ln w="25400">
            <a:noFill/>
            <a:prstDash val="dash"/>
            <a:miter lim="800000"/>
            <a:headEnd/>
            <a:tailEnd/>
          </a:ln>
          <a:effectLst/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5BCDA959-0F4D-D929-4D20-C4A15FB91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b="6848"/>
          <a:stretch>
            <a:fillRect/>
          </a:stretch>
        </p:blipFill>
        <p:spPr bwMode="auto">
          <a:xfrm>
            <a:off x="7006299" y="3285875"/>
            <a:ext cx="2377556" cy="1307312"/>
          </a:xfrm>
          <a:prstGeom prst="rect">
            <a:avLst/>
          </a:prstGeom>
          <a:noFill/>
          <a:ln w="25400">
            <a:noFill/>
            <a:prstDash val="dash"/>
            <a:miter lim="800000"/>
            <a:headEnd/>
            <a:tailEnd/>
          </a:ln>
          <a:effectLst/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93807437-EEC9-8596-6981-F0A8618CD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29562" y="2973859"/>
            <a:ext cx="2377555" cy="1422287"/>
          </a:xfrm>
          <a:prstGeom prst="rect">
            <a:avLst/>
          </a:prstGeom>
          <a:noFill/>
          <a:ln w="25400">
            <a:noFill/>
            <a:prstDash val="dash"/>
            <a:miter lim="800000"/>
            <a:headEnd/>
            <a:tailEnd/>
          </a:ln>
          <a:effectLst/>
        </p:spPr>
      </p:pic>
      <p:pic>
        <p:nvPicPr>
          <p:cNvPr id="22" name="Picture 7">
            <a:extLst>
              <a:ext uri="{FF2B5EF4-FFF2-40B4-BE49-F238E27FC236}">
                <a16:creationId xmlns:a16="http://schemas.microsoft.com/office/drawing/2014/main" id="{19D72FE4-F52E-9884-B25D-60E0A460D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40431" y="1663308"/>
            <a:ext cx="2151122" cy="1210007"/>
          </a:xfrm>
          <a:prstGeom prst="rect">
            <a:avLst/>
          </a:prstGeom>
          <a:noFill/>
          <a:ln w="25400">
            <a:noFill/>
            <a:prstDash val="dash"/>
            <a:miter lim="800000"/>
            <a:headEnd/>
            <a:tailEnd/>
          </a:ln>
          <a:effectLst/>
        </p:spPr>
      </p:pic>
      <p:pic>
        <p:nvPicPr>
          <p:cNvPr id="23" name="Picture 11">
            <a:extLst>
              <a:ext uri="{FF2B5EF4-FFF2-40B4-BE49-F238E27FC236}">
                <a16:creationId xmlns:a16="http://schemas.microsoft.com/office/drawing/2014/main" id="{B370A630-9A7E-2994-BF94-9D0548C7C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84703" y="4597248"/>
            <a:ext cx="2307081" cy="1601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18">
            <a:extLst>
              <a:ext uri="{FF2B5EF4-FFF2-40B4-BE49-F238E27FC236}">
                <a16:creationId xmlns:a16="http://schemas.microsoft.com/office/drawing/2014/main" id="{FDB72C1C-E57F-6437-DA02-89128B513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00502" y="4597249"/>
            <a:ext cx="2389349" cy="154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C9F4DD2-0BB3-3CC6-4519-25F3A1A4E2A2}"/>
                  </a:ext>
                </a:extLst>
              </p:cNvPr>
              <p:cNvSpPr txBox="1"/>
              <p:nvPr/>
            </p:nvSpPr>
            <p:spPr>
              <a:xfrm>
                <a:off x="8353571" y="1659247"/>
                <a:ext cx="1123256" cy="3116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GB" sz="140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𝑂</m:t>
                      </m:r>
                      <m:r>
                        <a:rPr lang="en-GB" sz="140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(</m:t>
                      </m:r>
                      <m:f>
                        <m:fPr>
                          <m:type m:val="lin"/>
                          <m:ctrlPr>
                            <a:rPr lang="en-US" sz="1400" i="1" dirty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SupPr>
                            <m:e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SupPr>
                            <m:e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𝑊</m:t>
                              </m:r>
                            </m:sub>
                            <m:sup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1400" b="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)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C9F4DD2-0BB3-3CC6-4519-25F3A1A4E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571" y="1659247"/>
                <a:ext cx="1123256" cy="311688"/>
              </a:xfrm>
              <a:prstGeom prst="rect">
                <a:avLst/>
              </a:prstGeom>
              <a:blipFill>
                <a:blip r:embed="rId9"/>
                <a:stretch>
                  <a:fillRect t="-100000" r="-2222" b="-15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4397A70-A03D-2F8E-A48B-F8B4B083FA1E}"/>
                  </a:ext>
                </a:extLst>
              </p:cNvPr>
              <p:cNvSpPr txBox="1"/>
              <p:nvPr/>
            </p:nvSpPr>
            <p:spPr>
              <a:xfrm>
                <a:off x="8349266" y="3251269"/>
                <a:ext cx="1442703" cy="3116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GB" sz="140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𝑂</m:t>
                      </m:r>
                      <m:r>
                        <a:rPr lang="en-GB" sz="140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400" b="0" i="0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ln</m:t>
                      </m:r>
                      <m:r>
                        <a:rPr lang="en-US" sz="1400" b="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(</m:t>
                      </m:r>
                      <m:f>
                        <m:fPr>
                          <m:type m:val="lin"/>
                          <m:ctrlPr>
                            <a:rPr lang="en-US" sz="1400" i="1" dirty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SupPr>
                            <m:e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SupPr>
                            <m:e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𝑊</m:t>
                              </m:r>
                            </m:sub>
                            <m:sup>
                              <m:r>
                                <a:rPr lang="en-US" sz="1400" i="1" dirty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1400" b="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))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4397A70-A03D-2F8E-A48B-F8B4B083F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9266" y="3251269"/>
                <a:ext cx="1442703" cy="311688"/>
              </a:xfrm>
              <a:prstGeom prst="rect">
                <a:avLst/>
              </a:prstGeom>
              <a:blipFill>
                <a:blip r:embed="rId10"/>
                <a:stretch>
                  <a:fillRect t="-100000" r="-2632" b="-15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D492D39-F078-D5E2-BA87-9205375419B5}"/>
                  </a:ext>
                </a:extLst>
              </p:cNvPr>
              <p:cNvSpPr txBox="1"/>
              <p:nvPr/>
            </p:nvSpPr>
            <p:spPr>
              <a:xfrm>
                <a:off x="8349266" y="6187447"/>
                <a:ext cx="1082732" cy="309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GB" sz="140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𝑂</m:t>
                      </m:r>
                      <m:r>
                        <a:rPr lang="en-GB" sz="140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m:t>(</m:t>
                      </m:r>
                      <m:sSubSup>
                        <m:sSubSupPr>
                          <m:ctrlPr>
                            <a:rPr lang="en-US" sz="1400" b="0" i="1" dirty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sz="1400" b="0" i="1" dirty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1400" b="0" i="1" dirty="0" smtClean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bPr>
                            <m:e>
                              <m:r>
                                <a:rPr lang="en-US" sz="1400" b="0" i="1" dirty="0" smtClean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solidFill>
                                    <a:srgbClr val="0052A4"/>
                                  </a:solidFill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𝑡𝑏</m:t>
                              </m:r>
                            </m:sub>
                          </m:sSub>
                          <m:r>
                            <a:rPr lang="en-US" sz="1400" b="0" i="1" dirty="0" smtClean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|</m:t>
                          </m:r>
                          <m:r>
                            <a:rPr lang="en-US" sz="1400" i="1" dirty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𝑚</m:t>
                          </m:r>
                        </m:e>
                        <m:sub>
                          <m:r>
                            <a:rPr lang="en-US" sz="1400" i="1" dirty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  <m:sup>
                          <m:r>
                            <a:rPr lang="en-US" sz="1400" i="1" dirty="0">
                              <a:solidFill>
                                <a:srgbClr val="0052A4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sup>
                      </m:sSubSup>
                      <m:r>
                        <a:rPr lang="en-US" sz="1400" b="0" i="1" dirty="0" smtClean="0">
                          <a:solidFill>
                            <a:srgbClr val="0052A4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)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D492D39-F078-D5E2-BA87-920537541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9266" y="6187447"/>
                <a:ext cx="1082732" cy="309187"/>
              </a:xfrm>
              <a:prstGeom prst="rect">
                <a:avLst/>
              </a:prstGeom>
              <a:blipFill>
                <a:blip r:embed="rId11"/>
                <a:stretch>
                  <a:fillRect t="-4000" r="-3488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E156F6B-B07D-E825-F787-0B058BAC901C}"/>
              </a:ext>
            </a:extLst>
          </p:cNvPr>
          <p:cNvSpPr txBox="1"/>
          <p:nvPr/>
        </p:nvSpPr>
        <p:spPr>
          <a:xfrm>
            <a:off x="10506676" y="642024"/>
            <a:ext cx="16676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12"/>
              </a:rPr>
              <a:t>Gfitter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12"/>
              </a:rPr>
              <a:t>, 2607.09861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C2E2FB-9325-54EF-37D0-2A227AA136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320" y="1712639"/>
            <a:ext cx="5729016" cy="38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521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EE840-BE4C-68C4-4C9C-5A181E4E4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BBBE90-7946-B120-3E9E-41424C34E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89AA89-BF39-D2CF-3B27-30EB6326A243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Deep test of Electroweak Standard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432F2B-4D56-1AFA-F753-2F0D568BD9BA}"/>
              </a:ext>
            </a:extLst>
          </p:cNvPr>
          <p:cNvSpPr txBox="1"/>
          <p:nvPr/>
        </p:nvSpPr>
        <p:spPr>
          <a:xfrm>
            <a:off x="6771637" y="5516979"/>
            <a:ext cx="51158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Probe BSM physics in loops (“oblique (= indirect) parameters”)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momentum dependence of neutral-current self-energies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custodial-symmetry breaking between neutral and charged current self-energies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C6D064-9DD0-CA32-084E-B5A187BDEED1}"/>
              </a:ext>
            </a:extLst>
          </p:cNvPr>
          <p:cNvSpPr txBox="1"/>
          <p:nvPr/>
        </p:nvSpPr>
        <p:spPr>
          <a:xfrm>
            <a:off x="2163152" y="5806013"/>
            <a:ext cx="3538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Excellent consistency of measurements with electroweak Standard Model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714A02-0407-B99C-CAFB-51039A52FC3E}"/>
              </a:ext>
            </a:extLst>
          </p:cNvPr>
          <p:cNvSpPr/>
          <p:nvPr/>
        </p:nvSpPr>
        <p:spPr>
          <a:xfrm>
            <a:off x="628702" y="1107705"/>
            <a:ext cx="112054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Confronting Z-pole observables, W, top, and Higgs masses with SM predictions probes quantum-loop effects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10DAD8-EA07-5A0D-BCF9-2402613C0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122" y="1766093"/>
            <a:ext cx="5584863" cy="3747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C53CD0-30EA-2980-CDBC-9EB40A68AA2F}"/>
              </a:ext>
            </a:extLst>
          </p:cNvPr>
          <p:cNvSpPr txBox="1"/>
          <p:nvPr/>
        </p:nvSpPr>
        <p:spPr>
          <a:xfrm>
            <a:off x="10506676" y="642024"/>
            <a:ext cx="16676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3"/>
              </a:rPr>
              <a:t>Gfitter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3"/>
              </a:rPr>
              <a:t>, 2607.09861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9482EF-791D-1820-44ED-4BFAAA37D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20" y="1712639"/>
            <a:ext cx="5729016" cy="38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712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D8ADB-D912-4FFE-67BA-1CDF23C54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A9C144-2BD7-2817-ABBF-E524FE8B6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defRPr/>
              </a:pPr>
              <a:t>68</a:t>
            </a:fld>
            <a:endParaRPr lang="en-GB" noProof="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FC9399-0506-39E1-CD4B-48AEF6F43833}"/>
              </a:ext>
            </a:extLst>
          </p:cNvPr>
          <p:cNvSpPr txBox="1"/>
          <p:nvPr/>
        </p:nvSpPr>
        <p:spPr>
          <a:xfrm>
            <a:off x="214939" y="264651"/>
            <a:ext cx="8871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Hadron s</a:t>
            </a:r>
            <a:r>
              <a:rPr lang="en-GB" sz="2800" b="1" noProof="0" dirty="0" err="1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pectroscopy</a:t>
            </a:r>
            <a:endParaRPr lang="en-GB" sz="2800" b="1" noProof="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462394-C380-95C9-3698-99EF9622CF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1478751" y="992916"/>
            <a:ext cx="4517578" cy="6262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4004F3-3DFE-47A1-8CEF-E89E1D3FD942}"/>
              </a:ext>
            </a:extLst>
          </p:cNvPr>
          <p:cNvSpPr txBox="1"/>
          <p:nvPr/>
        </p:nvSpPr>
        <p:spPr>
          <a:xfrm>
            <a:off x="1889996" y="2356069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X(6600)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C5F1C-2118-069E-A534-D097CE41A203}"/>
              </a:ext>
            </a:extLst>
          </p:cNvPr>
          <p:cNvSpPr txBox="1"/>
          <p:nvPr/>
        </p:nvSpPr>
        <p:spPr>
          <a:xfrm>
            <a:off x="2525837" y="2579231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X(6900)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6C564F-B823-C66B-491D-5BFFA334543B}"/>
              </a:ext>
            </a:extLst>
          </p:cNvPr>
          <p:cNvSpPr txBox="1"/>
          <p:nvPr/>
        </p:nvSpPr>
        <p:spPr>
          <a:xfrm>
            <a:off x="3534918" y="3769435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noProof="0" dirty="0">
                <a:solidFill>
                  <a:srgbClr val="FF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X(7100)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F3A6289-811E-F966-26F7-CA5F9B20C462}"/>
              </a:ext>
            </a:extLst>
          </p:cNvPr>
          <p:cNvCxnSpPr>
            <a:cxnSpLocks/>
          </p:cNvCxnSpPr>
          <p:nvPr/>
        </p:nvCxnSpPr>
        <p:spPr>
          <a:xfrm flipV="1">
            <a:off x="2859809" y="2091608"/>
            <a:ext cx="263236" cy="509183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AAA9B1F-F8F9-4B83-ED78-E1C0AE555BFF}"/>
              </a:ext>
            </a:extLst>
          </p:cNvPr>
          <p:cNvSpPr txBox="1"/>
          <p:nvPr/>
        </p:nvSpPr>
        <p:spPr>
          <a:xfrm>
            <a:off x="2396609" y="1817509"/>
            <a:ext cx="22919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10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Also seen by ATLAS &amp; LHCb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84762CE-0C6C-F15A-8B68-63B6A4AE26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836174" y="2276543"/>
            <a:ext cx="2760156" cy="140256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3741CFB-6CAF-AC35-F320-68A2BAB73EA4}"/>
              </a:ext>
            </a:extLst>
          </p:cNvPr>
          <p:cNvSpPr txBox="1"/>
          <p:nvPr/>
        </p:nvSpPr>
        <p:spPr>
          <a:xfrm>
            <a:off x="7365042" y="1820117"/>
            <a:ext cx="2291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Tightly bound tetraquark in same confinement volume 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FA06BE-8FFB-9E82-1879-1509767CA258}"/>
              </a:ext>
            </a:extLst>
          </p:cNvPr>
          <p:cNvSpPr txBox="1"/>
          <p:nvPr/>
        </p:nvSpPr>
        <p:spPr>
          <a:xfrm>
            <a:off x="7365041" y="3729966"/>
            <a:ext cx="20261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Molecule, like a deuteron (molecular hexaquark)?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312B52-44AB-8A32-9F18-341D8EA11A20}"/>
              </a:ext>
            </a:extLst>
          </p:cNvPr>
          <p:cNvSpPr txBox="1"/>
          <p:nvPr/>
        </p:nvSpPr>
        <p:spPr>
          <a:xfrm>
            <a:off x="9734244" y="1807417"/>
            <a:ext cx="2330755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300"/>
              </a:spcBef>
              <a:spcAft>
                <a:spcPct val="0"/>
              </a:spcAft>
              <a:defRPr/>
            </a:pP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Since J/</a:t>
            </a:r>
            <a:r>
              <a:rPr lang="en-GB" sz="1400" noProof="0" dirty="0" err="1">
                <a:solidFill>
                  <a:srgbClr val="000000"/>
                </a:solidFill>
                <a:latin typeface="Helvetica" pitchFamily="2" charset="0"/>
              </a:rPr>
              <a:t>ψ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does not couple to light quarks, X unlikely hadronic molecules bound by light meson exchange, but too heavy to be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cccc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ground state</a:t>
            </a:r>
          </a:p>
          <a:p>
            <a:pPr defTabSz="457200" fontAlgn="base">
              <a:spcBef>
                <a:spcPts val="900"/>
              </a:spcBef>
              <a:spcAft>
                <a:spcPct val="0"/>
              </a:spcAft>
              <a:defRPr/>
            </a:pPr>
            <a:r>
              <a:rPr lang="en-GB" sz="14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Angular analysis prefers J</a:t>
            </a:r>
            <a:r>
              <a:rPr lang="en-GB" sz="1400" baseline="300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PC</a:t>
            </a:r>
            <a:r>
              <a:rPr lang="en-GB" sz="14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2</a:t>
            </a:r>
            <a:r>
              <a:rPr lang="en-GB" sz="1400" baseline="300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++</a:t>
            </a:r>
            <a:r>
              <a:rPr lang="en-GB" sz="1400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suggesting tightly bound tetraquarks</a:t>
            </a:r>
          </a:p>
          <a:p>
            <a:pPr lvl="0" defTabSz="457200" fontAlgn="base">
              <a:spcBef>
                <a:spcPts val="900"/>
              </a:spcBef>
              <a:spcAft>
                <a:spcPct val="0"/>
              </a:spcAft>
              <a:defRPr/>
            </a:pPr>
            <a:r>
              <a:rPr lang="en-GB" sz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anose="020B0403020202020204" pitchFamily="34" charset="0"/>
              </a:rPr>
              <a:t>(On the contrary, narrow-width </a:t>
            </a:r>
            <a:r>
              <a:rPr lang="en-GB" sz="1200" noProof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anose="020B0403020202020204" pitchFamily="34" charset="0"/>
              </a:rPr>
              <a:t>P</a:t>
            </a:r>
            <a:r>
              <a:rPr kumimoji="0" lang="en-GB" sz="1200" u="none" strike="noStrike" kern="1200" cap="none" spc="0" normalizeH="0" baseline="-2500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cc</a:t>
            </a:r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 appear to be </a:t>
            </a:r>
            <a:r>
              <a:rPr kumimoji="0" lang="en-GB" sz="120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Σ</a:t>
            </a:r>
            <a:r>
              <a:rPr kumimoji="0" lang="en-GB" sz="1200" u="none" strike="noStrike" kern="1200" cap="none" spc="0" normalizeH="0" baseline="-2500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c</a:t>
            </a:r>
            <a:r>
              <a:rPr kumimoji="0" lang="en-GB" sz="120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D</a:t>
            </a:r>
            <a:r>
              <a:rPr kumimoji="0" lang="en-GB" sz="120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(</a:t>
            </a:r>
            <a:r>
              <a:rPr kumimoji="0" lang="en-GB" sz="120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*</a:t>
            </a:r>
            <a:r>
              <a:rPr kumimoji="0" lang="en-GB" sz="120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)</a:t>
            </a:r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 or </a:t>
            </a:r>
            <a:r>
              <a:rPr kumimoji="0" lang="en-GB" sz="120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Ξ</a:t>
            </a:r>
            <a:r>
              <a:rPr kumimoji="0" lang="en-GB" sz="1200" u="none" strike="noStrike" kern="1200" cap="none" spc="0" normalizeH="0" baseline="-2500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c</a:t>
            </a:r>
            <a:r>
              <a:rPr kumimoji="0" lang="en-GB" sz="120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D</a:t>
            </a:r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vetica Light" panose="020B0403020202020204" pitchFamily="34" charset="0"/>
              </a:rPr>
              <a:t> molecule)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D18001-A13E-8918-6222-87BBA30832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4274" y="4419863"/>
            <a:ext cx="2784755" cy="2158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89DC82-9A0D-6ED1-0A5E-F0B4DD5A7CFE}"/>
              </a:ext>
            </a:extLst>
          </p:cNvPr>
          <p:cNvSpPr txBox="1"/>
          <p:nvPr/>
        </p:nvSpPr>
        <p:spPr>
          <a:xfrm>
            <a:off x="9734244" y="5591455"/>
            <a:ext cx="17862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Run-3 provides much larger sample thanks to improved triggers and parking stream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F1C58E-3A63-B75C-E7D7-7BC19740645F}"/>
              </a:ext>
            </a:extLst>
          </p:cNvPr>
          <p:cNvSpPr/>
          <p:nvPr/>
        </p:nvSpPr>
        <p:spPr>
          <a:xfrm>
            <a:off x="9360887" y="6481736"/>
            <a:ext cx="36860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32AF63-5E07-0347-6B1C-4ADFEAAA5D0A}"/>
              </a:ext>
            </a:extLst>
          </p:cNvPr>
          <p:cNvSpPr/>
          <p:nvPr/>
        </p:nvSpPr>
        <p:spPr>
          <a:xfrm>
            <a:off x="641953" y="1108786"/>
            <a:ext cx="11550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CMS revealed </a:t>
            </a: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f</a:t>
            </a:r>
            <a:r>
              <a:rPr lang="en-GB" sz="1600" b="1" noProof="0" dirty="0" err="1">
                <a:solidFill>
                  <a:srgbClr val="000000"/>
                </a:solidFill>
                <a:latin typeface="Helvetica" pitchFamily="2" charset="0"/>
              </a:rPr>
              <a:t>amily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of 3 all-charm X resonances in J/</a:t>
            </a:r>
            <a:r>
              <a:rPr lang="en-GB" sz="1600" b="1" noProof="0" dirty="0" err="1">
                <a:solidFill>
                  <a:srgbClr val="000000"/>
                </a:solidFill>
                <a:latin typeface="Helvetica" pitchFamily="2" charset="0"/>
              </a:rPr>
              <a:t>ψJ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/</a:t>
            </a:r>
            <a:r>
              <a:rPr lang="en-GB" sz="1600" b="1" noProof="0" dirty="0" err="1">
                <a:solidFill>
                  <a:srgbClr val="000000"/>
                </a:solidFill>
                <a:latin typeface="Helvetica" pitchFamily="2" charset="0"/>
              </a:rPr>
              <a:t>ψ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GB" sz="1600" b="1" noProof="0" dirty="0">
                <a:solidFill>
                  <a:srgbClr val="000000"/>
                </a:solidFill>
                <a:latin typeface="Symbol" pitchFamily="2" charset="2"/>
              </a:rPr>
              <a:t>®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4μ mass spectrum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[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6"/>
              </a:rPr>
              <a:t>Nature 648 (2025) 58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BB1DEF-EF9E-F469-7C1E-772664AD3324}"/>
              </a:ext>
            </a:extLst>
          </p:cNvPr>
          <p:cNvSpPr/>
          <p:nvPr/>
        </p:nvSpPr>
        <p:spPr>
          <a:xfrm>
            <a:off x="1314450" y="1794064"/>
            <a:ext cx="785813" cy="411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6D02E3-CFEF-C055-6F3C-CF0AA15B8B22}"/>
              </a:ext>
            </a:extLst>
          </p:cNvPr>
          <p:cNvSpPr txBox="1"/>
          <p:nvPr/>
        </p:nvSpPr>
        <p:spPr>
          <a:xfrm>
            <a:off x="1274854" y="194312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CMS</a:t>
            </a:r>
          </a:p>
        </p:txBody>
      </p:sp>
    </p:spTree>
    <p:extLst>
      <p:ext uri="{BB962C8B-B14F-4D97-AF65-F5344CB8AC3E}">
        <p14:creationId xmlns:p14="http://schemas.microsoft.com/office/powerpoint/2010/main" val="356514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E5B28-CA0E-7357-9F87-5B4D74D2D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7594F-7DAB-26D3-490D-E848DEE4E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defRPr/>
              </a:pPr>
              <a:t>69</a:t>
            </a:fld>
            <a:endParaRPr lang="en-GB" noProof="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F93BFD-A1F9-9CD8-DD19-459877A7683A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Hadron s</a:t>
            </a:r>
            <a:r>
              <a:rPr lang="en-GB" sz="2800" b="1" noProof="0" dirty="0" err="1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pectroscopy</a:t>
            </a:r>
            <a:r>
              <a:rPr lang="en-GB" sz="2800" b="1" noProof="0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BEE51C-9924-4B65-580C-1CD79BA39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53" y="2150134"/>
            <a:ext cx="8211102" cy="45617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EC962DE-90C1-8FC3-B7C3-BDAB051F4853}"/>
              </a:ext>
            </a:extLst>
          </p:cNvPr>
          <p:cNvSpPr txBox="1"/>
          <p:nvPr/>
        </p:nvSpPr>
        <p:spPr>
          <a:xfrm>
            <a:off x="8931965" y="5484357"/>
            <a:ext cx="3176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Several other states discovered in e</a:t>
            </a:r>
            <a:r>
              <a:rPr lang="en-GB" sz="1200" baseline="30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+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e</a:t>
            </a:r>
            <a:r>
              <a:rPr lang="en-GB" sz="1200" baseline="30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–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collisions (not included in figure), e.g., </a:t>
            </a:r>
            <a:r>
              <a:rPr lang="en-GB" sz="1200" noProof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Z</a:t>
            </a:r>
            <a:r>
              <a:rPr lang="en-GB" sz="1200" baseline="-25000" noProof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c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(3900)</a:t>
            </a:r>
            <a:r>
              <a:rPr lang="en-GB" sz="1200" baseline="30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+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and </a:t>
            </a:r>
            <a:r>
              <a:rPr lang="en-GB" sz="1200" noProof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Z</a:t>
            </a:r>
            <a:r>
              <a:rPr lang="en-GB" sz="1200" baseline="-25000" noProof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b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(10610)</a:t>
            </a:r>
            <a:r>
              <a:rPr lang="en-GB" sz="1200" baseline="30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+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cc/</a:t>
            </a:r>
            <a:r>
              <a:rPr lang="en-GB" sz="1200" noProof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bbud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states discovered by Belle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89D592-A59E-CD8D-3973-77FB774C347E}"/>
              </a:ext>
            </a:extLst>
          </p:cNvPr>
          <p:cNvSpPr txBox="1"/>
          <p:nvPr/>
        </p:nvSpPr>
        <p:spPr>
          <a:xfrm>
            <a:off x="8931965" y="3727683"/>
            <a:ext cx="3176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See 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this instructive CERN Courier article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    by Marek </a:t>
            </a:r>
            <a:r>
              <a:rPr lang="en-GB" sz="1200" noProof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Karliner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and Jonathan Rosner (Jonathan sadly 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passed away</a:t>
            </a: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just recently)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E951F17-50C3-7431-A463-393459B4ECD9}"/>
                  </a:ext>
                </a:extLst>
              </p:cNvPr>
              <p:cNvSpPr txBox="1"/>
              <p:nvPr/>
            </p:nvSpPr>
            <p:spPr>
              <a:xfrm>
                <a:off x="8931964" y="2188436"/>
                <a:ext cx="3048001" cy="1474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defTabSz="457200" fontAlgn="base">
                  <a:spcBef>
                    <a:spcPts val="300"/>
                  </a:spcBef>
                  <a:spcAft>
                    <a:spcPct val="0"/>
                  </a:spcAft>
                  <a:defRPr/>
                </a:pPr>
                <a:r>
                  <a:rPr lang="en-GB" sz="1400" b="1" noProof="0" dirty="0">
                    <a:solidFill>
                      <a:srgbClr val="000000"/>
                    </a:solidFill>
                    <a:latin typeface="Helvetica" pitchFamily="2" charset="0"/>
                  </a:rPr>
                  <a:t>Who finds the </a:t>
                </a:r>
                <a:r>
                  <a:rPr lang="en-GB" sz="1400" b="1" noProof="0" dirty="0" err="1">
                    <a:solidFill>
                      <a:srgbClr val="000000"/>
                    </a:solidFill>
                    <a:latin typeface="Helvetica" pitchFamily="2" charset="0"/>
                  </a:rPr>
                  <a:t>T</a:t>
                </a:r>
                <a:r>
                  <a:rPr lang="en-GB" sz="1400" b="1" baseline="-25000" noProof="0" dirty="0" err="1">
                    <a:solidFill>
                      <a:srgbClr val="000000"/>
                    </a:solidFill>
                    <a:latin typeface="Helvetica" pitchFamily="2" charset="0"/>
                  </a:rPr>
                  <a:t>bb</a:t>
                </a:r>
                <a:r>
                  <a:rPr lang="en-GB" sz="1400" b="1" noProof="0" dirty="0">
                    <a:solidFill>
                      <a:srgbClr val="000000"/>
                    </a:solidFill>
                    <a:latin typeface="Helvetica" pitchFamily="2" charset="0"/>
                  </a:rPr>
                  <a:t> </a:t>
                </a:r>
                <a:r>
                  <a:rPr lang="en-GB" sz="1200" b="1" noProof="0" dirty="0">
                    <a:solidFill>
                      <a:srgbClr val="000000"/>
                    </a:solidFill>
                    <a:latin typeface="Helvetica" pitchFamily="2" charset="0"/>
                  </a:rPr>
                  <a:t>(</a:t>
                </a:r>
                <a:r>
                  <a:rPr lang="en-GB" sz="1200" b="1" noProof="0" dirty="0" err="1">
                    <a:solidFill>
                      <a:srgbClr val="000000"/>
                    </a:solidFill>
                    <a:latin typeface="Helvetica" pitchFamily="2" charset="0"/>
                  </a:rPr>
                  <a:t>bbud</a:t>
                </a:r>
                <a:r>
                  <a:rPr lang="en-GB" sz="1200" b="1" noProof="0" dirty="0">
                    <a:solidFill>
                      <a:srgbClr val="000000"/>
                    </a:solidFill>
                    <a:latin typeface="Helvetica" pitchFamily="2" charset="0"/>
                  </a:rPr>
                  <a:t>)</a:t>
                </a:r>
                <a:r>
                  <a:rPr lang="en-GB" sz="1400" b="1" noProof="0" dirty="0">
                    <a:solidFill>
                      <a:srgbClr val="000000"/>
                    </a:solidFill>
                    <a:latin typeface="Helvetica" pitchFamily="2" charset="0"/>
                  </a:rPr>
                  <a:t> first ? </a:t>
                </a:r>
              </a:p>
              <a:p>
                <a:pPr lvl="0" defTabSz="457200" fontAlgn="base">
                  <a:spcBef>
                    <a:spcPts val="300"/>
                  </a:spcBef>
                  <a:spcAft>
                    <a:spcPct val="0"/>
                  </a:spcAft>
                  <a:defRPr/>
                </a:pPr>
                <a:r>
                  <a:rPr lang="en-GB" sz="1200" noProof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Attraction between two heavy quarks         </a:t>
                </a:r>
                <a14:m>
                  <m:oMath xmlns:m="http://schemas.openxmlformats.org/officeDocument/2006/math">
                    <m:r>
                      <a:rPr lang="en-GB" sz="1200" noProof="0" smtClean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Light" charset="0"/>
                        <a:sym typeface="Wingdings" pitchFamily="2" charset="2"/>
                      </a:rPr>
                      <m:t>∝</m:t>
                    </m:r>
                    <m:sSubSup>
                      <m:sSubSupPr>
                        <m:ctrlPr>
                          <a:rPr lang="en-GB" sz="1200" noProof="0" smtClean="0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1200" noProof="0" smtClean="0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200" noProof="0" smtClean="0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s</m:t>
                        </m:r>
                      </m:sub>
                      <m:sup>
                        <m:r>
                          <a:rPr lang="en-GB" sz="1200" noProof="0" smtClean="0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en-GB" sz="1200" noProof="0" smtClean="0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200" noProof="0" smtClean="0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200" noProof="0" smtClean="0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q</m:t>
                        </m:r>
                      </m:sub>
                    </m:sSub>
                    <m:r>
                      <a:rPr lang="en-GB" sz="1200" noProof="0" smtClean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</m:oMath>
                </a14:m>
                <a:r>
                  <a:rPr lang="en-GB" sz="1200" noProof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Symbol" pitchFamily="2" charset="2"/>
                  </a:rPr>
                  <a:t>®</a:t>
                </a:r>
                <a:r>
                  <a:rPr lang="en-GB" sz="1200" noProof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Light" panose="020B0403020202020204" pitchFamily="34" charset="0"/>
                  </a:rPr>
                  <a:t> large negative binding energy, so expected to have mass below BB threshold and thus weakly decaying (contrary to </a:t>
                </a:r>
                <a:r>
                  <a:rPr lang="en-GB" sz="1200" noProof="0" dirty="0" err="1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Light" panose="020B0403020202020204" pitchFamily="34" charset="0"/>
                  </a:rPr>
                  <a:t>T</a:t>
                </a:r>
                <a:r>
                  <a:rPr lang="en-GB" sz="1200" baseline="-25000" noProof="0" dirty="0" err="1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Light" panose="020B0403020202020204" pitchFamily="34" charset="0"/>
                  </a:rPr>
                  <a:t>cc</a:t>
                </a:r>
                <a:r>
                  <a:rPr lang="en-GB" sz="1200" noProof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Light" panose="020B0403020202020204" pitchFamily="34" charset="0"/>
                  </a:rPr>
                  <a:t>(3875)</a:t>
                </a:r>
                <a:r>
                  <a:rPr lang="en-GB" sz="1200" baseline="30000" noProof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Light" panose="020B0403020202020204" pitchFamily="34" charset="0"/>
                  </a:rPr>
                  <a:t>+</a:t>
                </a:r>
                <a:r>
                  <a:rPr lang="en-GB" sz="1200" noProof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Light" panose="020B0403020202020204" pitchFamily="34" charset="0"/>
                  </a:rPr>
                  <a:t>, which has less binding energy and decays strongly</a:t>
                </a:r>
                <a:r>
                  <a:rPr lang="en-GB" sz="1200" noProof="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)</a:t>
                </a:r>
                <a:endParaRPr lang="en-GB" sz="1200" noProof="0" dirty="0">
                  <a:solidFill>
                    <a:prstClr val="black"/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E951F17-50C3-7431-A463-393459B4E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1964" y="2188436"/>
                <a:ext cx="3048001" cy="1474506"/>
              </a:xfrm>
              <a:prstGeom prst="rect">
                <a:avLst/>
              </a:prstGeom>
              <a:blipFill>
                <a:blip r:embed="rId5"/>
                <a:stretch>
                  <a:fillRect l="-830" t="-855" r="-1245" b="-85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CD70690-5775-A30B-7A87-DB7120044BF6}"/>
              </a:ext>
            </a:extLst>
          </p:cNvPr>
          <p:cNvSpPr txBox="1"/>
          <p:nvPr/>
        </p:nvSpPr>
        <p:spPr>
          <a:xfrm>
            <a:off x="10713044" y="2177527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31DE1-DA4D-6588-ED71-C34B682722A8}"/>
              </a:ext>
            </a:extLst>
          </p:cNvPr>
          <p:cNvSpPr txBox="1"/>
          <p:nvPr/>
        </p:nvSpPr>
        <p:spPr>
          <a:xfrm>
            <a:off x="10827344" y="2152127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DCDEEB-BA32-B1B6-2347-698A9EE2DED5}"/>
              </a:ext>
            </a:extLst>
          </p:cNvPr>
          <p:cNvSpPr/>
          <p:nvPr/>
        </p:nvSpPr>
        <p:spPr>
          <a:xfrm>
            <a:off x="622258" y="1108786"/>
            <a:ext cx="1038054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Several 4- and 5-valence quark states found, majority by LHCb, and certainly not the end of the story…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Resonances with heavy quarks reduce the amount of open decay channels and thus have smaller width                                      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easier to discover if enough energy, luminosity, and momentum resolution</a:t>
            </a:r>
          </a:p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endParaRPr lang="en-GB" noProof="0" dirty="0">
              <a:solidFill>
                <a:srgbClr val="00000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18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219A5C-3ADE-E9A7-F124-0C4365E114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65BA7A-9F17-526D-483E-1795A4D5A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70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257DC9-1C48-1A75-09FC-6C51FF6BF7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7" t="3043"/>
          <a:stretch>
            <a:fillRect/>
          </a:stretch>
        </p:blipFill>
        <p:spPr>
          <a:xfrm>
            <a:off x="755372" y="0"/>
            <a:ext cx="10584545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CD27A4-3C48-597C-27B9-74C8D6B1058B}"/>
              </a:ext>
            </a:extLst>
          </p:cNvPr>
          <p:cNvSpPr txBox="1"/>
          <p:nvPr/>
        </p:nvSpPr>
        <p:spPr>
          <a:xfrm>
            <a:off x="9462988" y="142605"/>
            <a:ext cx="25779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CH" sz="105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A </a:t>
            </a:r>
            <a:r>
              <a:rPr lang="en-GB" sz="105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𝛾𝛾 → WW → eµ + 2𝜈 candidate event</a:t>
            </a:r>
            <a:endParaRPr lang="en-CH" sz="1050" dirty="0">
              <a:solidFill>
                <a:schemeClr val="bg1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971607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69D95-EAFE-BD1F-D238-C2A0197BC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20E4DC-FAB0-472B-8B21-B61C2B163B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3AB419-C3BA-3613-B927-34FDCDCBD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71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78F377-1585-EDEA-72A9-12EF6D3064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7" t="3043"/>
          <a:stretch>
            <a:fillRect/>
          </a:stretch>
        </p:blipFill>
        <p:spPr>
          <a:xfrm>
            <a:off x="755372" y="0"/>
            <a:ext cx="10584545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702DAF-79DB-C379-B280-148FF27ADD29}"/>
              </a:ext>
            </a:extLst>
          </p:cNvPr>
          <p:cNvSpPr txBox="1"/>
          <p:nvPr/>
        </p:nvSpPr>
        <p:spPr>
          <a:xfrm>
            <a:off x="9462988" y="142605"/>
            <a:ext cx="25779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CH" sz="105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A </a:t>
            </a:r>
            <a:r>
              <a:rPr lang="en-GB" sz="105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𝛾𝛾 → WW → eµ + 2𝜈 candidate event</a:t>
            </a:r>
            <a:endParaRPr lang="en-CH" sz="1050" dirty="0">
              <a:solidFill>
                <a:schemeClr val="bg1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3" name="takeaway-band">
            <a:extLst>
              <a:ext uri="{FF2B5EF4-FFF2-40B4-BE49-F238E27FC236}">
                <a16:creationId xmlns:a16="http://schemas.microsoft.com/office/drawing/2014/main" id="{E7D918CD-41E3-698F-258B-FEBB9BCA9EA6}"/>
              </a:ext>
            </a:extLst>
          </p:cNvPr>
          <p:cNvSpPr>
            <a:spLocks noGrp="1"/>
          </p:cNvSpPr>
          <p:nvPr/>
        </p:nvSpPr>
        <p:spPr>
          <a:xfrm>
            <a:off x="1195821" y="2350145"/>
            <a:ext cx="9732846" cy="2088685"/>
          </a:xfrm>
          <a:prstGeom prst="roundRect">
            <a:avLst>
              <a:gd name="adj" fmla="val 5844"/>
            </a:avLst>
          </a:prstGeom>
          <a:solidFill>
            <a:srgbClr val="EAF4FA"/>
          </a:solidFill>
          <a:ln w="9525">
            <a:solidFill>
              <a:srgbClr val="BBD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AFF98E-EAF1-6674-203D-E35459DAD46D}"/>
              </a:ext>
            </a:extLst>
          </p:cNvPr>
          <p:cNvSpPr txBox="1"/>
          <p:nvPr/>
        </p:nvSpPr>
        <p:spPr>
          <a:xfrm>
            <a:off x="1493121" y="2587951"/>
            <a:ext cx="93030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6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Rare processes are not automatically more sensitive to new physics merely because they are rare. The strength of these processes comes from a particularly favourable combination of</a:t>
            </a:r>
          </a:p>
          <a:p>
            <a:pPr marL="0" algn="ctr">
              <a:spcBef>
                <a:spcPts val="1200"/>
              </a:spcBef>
            </a:pPr>
            <a:r>
              <a:rPr lang="en-GB" sz="1600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Small amplitude + High energy + Unique external particles</a:t>
            </a:r>
          </a:p>
          <a:p>
            <a:pPr marL="0">
              <a:spcBef>
                <a:spcPts val="1200"/>
              </a:spcBef>
            </a:pPr>
            <a:r>
              <a:rPr lang="en-GB" sz="16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 new contribution can therefore be a large fraction of the SM rate, and some interactions can only contribute directly when the rare final state is present</a:t>
            </a:r>
          </a:p>
        </p:txBody>
      </p:sp>
    </p:spTree>
    <p:extLst>
      <p:ext uri="{BB962C8B-B14F-4D97-AF65-F5344CB8AC3E}">
        <p14:creationId xmlns:p14="http://schemas.microsoft.com/office/powerpoint/2010/main" val="397723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74CCCC-8364-ED4B-9680-74B49AB644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032BD6-DF1E-F44B-AD9C-5C44A6D11FD5}"/>
              </a:ext>
            </a:extLst>
          </p:cNvPr>
          <p:cNvSpPr/>
          <p:nvPr/>
        </p:nvSpPr>
        <p:spPr>
          <a:xfrm>
            <a:off x="7966967" y="672640"/>
            <a:ext cx="184731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172A1C-5D01-8C4A-B284-071ECC50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82" y="0"/>
            <a:ext cx="1043216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E4EF56-1D09-2D49-937B-CC7A7F8AED1A}"/>
              </a:ext>
            </a:extLst>
          </p:cNvPr>
          <p:cNvSpPr/>
          <p:nvPr/>
        </p:nvSpPr>
        <p:spPr>
          <a:xfrm>
            <a:off x="7353897" y="745123"/>
            <a:ext cx="2573419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7725B2-6FC2-4B47-9884-3B0A1DF08D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7245609" y="898827"/>
            <a:ext cx="1717645" cy="7489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C1C45E-0023-134B-A873-7C4E3B5BD77C}"/>
              </a:ext>
            </a:extLst>
          </p:cNvPr>
          <p:cNvSpPr/>
          <p:nvPr/>
        </p:nvSpPr>
        <p:spPr>
          <a:xfrm>
            <a:off x="6180507" y="1837942"/>
            <a:ext cx="184731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AF8875-2159-A1F3-4081-AF181D171C8D}"/>
              </a:ext>
            </a:extLst>
          </p:cNvPr>
          <p:cNvSpPr/>
          <p:nvPr/>
        </p:nvSpPr>
        <p:spPr>
          <a:xfrm>
            <a:off x="5820937" y="1471961"/>
            <a:ext cx="4036741" cy="1070517"/>
          </a:xfrm>
          <a:prstGeom prst="rect">
            <a:avLst/>
          </a:prstGeom>
          <a:solidFill>
            <a:schemeClr val="tx1"/>
          </a:solidFill>
        </p:spPr>
        <p:txBody>
          <a:bodyPr wrap="non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2F3A70-CD1D-0CC9-C610-45FE72C586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149933" y="5652004"/>
            <a:ext cx="2393357" cy="10435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4DC10BD-5960-11CB-0A7C-AB1353FBD8CD}"/>
              </a:ext>
            </a:extLst>
          </p:cNvPr>
          <p:cNvSpPr txBox="1"/>
          <p:nvPr/>
        </p:nvSpPr>
        <p:spPr>
          <a:xfrm>
            <a:off x="5825946" y="441478"/>
            <a:ext cx="6157885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600" b="1" dirty="0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Studies of physics in 	extreme electromagnetic 	fields </a:t>
            </a:r>
            <a:endParaRPr lang="en-GB" sz="3600" dirty="0">
              <a:solidFill>
                <a:schemeClr val="bg1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5A588D-4601-092F-33DD-938CA7C7EE98}"/>
                  </a:ext>
                </a:extLst>
              </p:cNvPr>
              <p:cNvSpPr txBox="1"/>
              <p:nvPr/>
            </p:nvSpPr>
            <p:spPr>
              <a:xfrm>
                <a:off x="4245960" y="1264853"/>
                <a:ext cx="1250577" cy="3434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GB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GB" sz="160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5A588D-4601-092F-33DD-938CA7C7E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960" y="1264853"/>
                <a:ext cx="1250577" cy="3434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228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825D17-2F4D-2AC3-5E46-4C08AA700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73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F6D695-19AF-08F6-8303-AE9B1B04FD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514EE-E37C-62FD-AD7E-A0F6DF8F2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722" y="6350"/>
            <a:ext cx="8509000" cy="6845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1AE0A2-967E-2C3F-72D5-981B14A8D350}"/>
              </a:ext>
            </a:extLst>
          </p:cNvPr>
          <p:cNvSpPr txBox="1"/>
          <p:nvPr/>
        </p:nvSpPr>
        <p:spPr>
          <a:xfrm>
            <a:off x="389155" y="555514"/>
            <a:ext cx="2712617" cy="31085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indent="11113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chemeClr val="bg1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And a detailed mapping of the properties of the quark-gluon plasma with soft and hard probes</a:t>
            </a:r>
            <a:endParaRPr lang="en-GB" sz="2800" dirty="0">
              <a:solidFill>
                <a:schemeClr val="bg1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3ECF8A-80E7-8A06-5D97-F88ED2F8B918}"/>
              </a:ext>
            </a:extLst>
          </p:cNvPr>
          <p:cNvSpPr txBox="1"/>
          <p:nvPr/>
        </p:nvSpPr>
        <p:spPr>
          <a:xfrm>
            <a:off x="386284" y="5218505"/>
            <a:ext cx="2959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2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In collisions of heavy ions, the LHC creates for a very brief moment a quark-gluon plasma of up to 6 trillion degrees, almost half a million times hotter than the core of the sun </a:t>
            </a:r>
          </a:p>
        </p:txBody>
      </p:sp>
    </p:spTree>
    <p:extLst>
      <p:ext uri="{BB962C8B-B14F-4D97-AF65-F5344CB8AC3E}">
        <p14:creationId xmlns:p14="http://schemas.microsoft.com/office/powerpoint/2010/main" val="33069370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A85F0-A693-9243-5845-8F23F7181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FF966D-7100-EF36-5BAB-34544227C2BD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Searches for physics beyond the Standard Model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44C922-4F6B-2C9E-35E7-0CC59B162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74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E7CA7C-A830-E5EE-BEB3-C21516BBED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15846" y="1949221"/>
            <a:ext cx="6222277" cy="44027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40EC74-9011-DFF8-6976-4D48C26BEA92}"/>
              </a:ext>
            </a:extLst>
          </p:cNvPr>
          <p:cNvSpPr txBox="1"/>
          <p:nvPr/>
        </p:nvSpPr>
        <p:spPr>
          <a:xfrm>
            <a:off x="641953" y="5159384"/>
            <a:ext cx="2771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Comprehensive set of analyses targeting ultra-compressed spectra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3AC7F2-3E38-4C7B-9775-680F83B39C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34"/>
          <a:stretch>
            <a:fillRect/>
          </a:stretch>
        </p:blipFill>
        <p:spPr>
          <a:xfrm>
            <a:off x="9132618" y="2197345"/>
            <a:ext cx="2920210" cy="19814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C36702-57F9-2F69-E4B2-A3B7A8283AC4}"/>
              </a:ext>
            </a:extLst>
          </p:cNvPr>
          <p:cNvSpPr txBox="1"/>
          <p:nvPr/>
        </p:nvSpPr>
        <p:spPr>
          <a:xfrm>
            <a:off x="5505071" y="5067654"/>
            <a:ext cx="4513572" cy="287287"/>
          </a:xfrm>
          <a:prstGeom prst="rect">
            <a:avLst/>
          </a:prstGeom>
          <a:solidFill>
            <a:srgbClr val="DCEDCA"/>
          </a:solidFill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dirty="0">
                <a:solidFill>
                  <a:schemeClr val="accent3">
                    <a:lumMod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Disappearing track </a:t>
            </a:r>
            <a:r>
              <a:rPr lang="en-GB" sz="1200" dirty="0">
                <a:solidFill>
                  <a:schemeClr val="accent3">
                    <a:lumMod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→ up to 900 GeV exclusion</a:t>
            </a:r>
            <a:r>
              <a:rPr lang="en-CH" sz="1200" dirty="0">
                <a:solidFill>
                  <a:schemeClr val="accent3">
                    <a:lumMod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           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744E9-F4BE-5F18-DA53-1CCF69FE98D1}"/>
              </a:ext>
            </a:extLst>
          </p:cNvPr>
          <p:cNvSpPr txBox="1"/>
          <p:nvPr/>
        </p:nvSpPr>
        <p:spPr>
          <a:xfrm>
            <a:off x="4897741" y="4207710"/>
            <a:ext cx="1390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Isolated soft track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374C5A-28C8-8FF5-E5C5-96645B8B073E}"/>
              </a:ext>
            </a:extLst>
          </p:cNvPr>
          <p:cNvSpPr txBox="1"/>
          <p:nvPr/>
        </p:nvSpPr>
        <p:spPr>
          <a:xfrm>
            <a:off x="5592803" y="2704740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dirty="0">
                <a:solidFill>
                  <a:srgbClr val="00206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Soft di-electron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FCD863-DC71-24DA-0A20-3267B1AF0D2E}"/>
              </a:ext>
            </a:extLst>
          </p:cNvPr>
          <p:cNvSpPr txBox="1"/>
          <p:nvPr/>
        </p:nvSpPr>
        <p:spPr>
          <a:xfrm>
            <a:off x="4437015" y="2879087"/>
            <a:ext cx="768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dirty="0">
                <a:solidFill>
                  <a:srgbClr val="A4136F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Soft µ+track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2DF1B7B-C9F9-A0B1-242D-3DEE9AE0B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469" y="2951869"/>
            <a:ext cx="2319109" cy="17827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73BA772-87B2-5C7D-9E63-0CB250A6D423}"/>
              </a:ext>
            </a:extLst>
          </p:cNvPr>
          <p:cNvSpPr txBox="1"/>
          <p:nvPr/>
        </p:nvSpPr>
        <p:spPr>
          <a:xfrm>
            <a:off x="9370644" y="4345371"/>
            <a:ext cx="2680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Low-momentum isolated tracks, electrons calibrated down to 1 GeV!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517407-E8E9-0171-E742-6E092E3FA0C8}"/>
              </a:ext>
            </a:extLst>
          </p:cNvPr>
          <p:cNvSpPr txBox="1"/>
          <p:nvPr/>
        </p:nvSpPr>
        <p:spPr>
          <a:xfrm>
            <a:off x="10018645" y="504908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26FBF5-6B2D-1F37-1060-8ECCE224483F}"/>
              </a:ext>
            </a:extLst>
          </p:cNvPr>
          <p:cNvSpPr txBox="1"/>
          <p:nvPr/>
        </p:nvSpPr>
        <p:spPr>
          <a:xfrm>
            <a:off x="3735615" y="6079257"/>
            <a:ext cx="17429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5"/>
              </a:rPr>
              <a:t>CMS-PAS-SUS-24-003</a:t>
            </a:r>
            <a:endParaRPr lang="en-GB" sz="9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E4532A-7A78-932C-384E-6E473891EFD8}"/>
              </a:ext>
            </a:extLst>
          </p:cNvPr>
          <p:cNvSpPr/>
          <p:nvPr/>
        </p:nvSpPr>
        <p:spPr>
          <a:xfrm>
            <a:off x="626560" y="1108785"/>
            <a:ext cx="10878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latin typeface="Helvetica" pitchFamily="2" charset="0"/>
              </a:rPr>
              <a:t>Compressed electroweak SUSY spectrum </a:t>
            </a:r>
            <a:r>
              <a:rPr lang="en-GB" sz="1600" dirty="0">
                <a:latin typeface="Helvetica" pitchFamily="2" charset="0"/>
              </a:rPr>
              <a:t>featuring degenerate neutralinos / charginos (higgsinos) — hard to tackle, experiments pushing the limits of reconstruction</a:t>
            </a:r>
            <a:endParaRPr lang="en-GB" sz="1600" baseline="30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1549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1D296-F5AD-1EB5-DF25-1E58535BE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AC8C76-A9C2-078B-80E7-9C43B2753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defRPr/>
              </a:pPr>
              <a:t>75</a:t>
            </a:fld>
            <a:endParaRPr lang="en-GB" noProof="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C414AB-3459-DA24-9108-0DE098C65112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Indirect detection — </a:t>
            </a:r>
            <a:r>
              <a:rPr lang="en-GB" sz="2800" b="1" noProof="0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thermal wino </a:t>
            </a: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/</a:t>
            </a:r>
            <a:r>
              <a:rPr lang="en-GB" sz="2800" b="1" noProof="0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 higgsino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4FE21F-2FDD-13DE-0C92-56A35353322E}"/>
              </a:ext>
            </a:extLst>
          </p:cNvPr>
          <p:cNvSpPr/>
          <p:nvPr/>
        </p:nvSpPr>
        <p:spPr>
          <a:xfrm>
            <a:off x="6591018" y="2010995"/>
            <a:ext cx="557928" cy="257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ABBEE-D0FF-4092-3434-C49D50AF27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98" t="18780" r="20188" b="12068"/>
          <a:stretch>
            <a:fillRect/>
          </a:stretch>
        </p:blipFill>
        <p:spPr>
          <a:xfrm>
            <a:off x="587543" y="2099896"/>
            <a:ext cx="4937377" cy="42456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B7DE82-ACB1-93FF-BC7B-56E135D05A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7398" t="20723" r="16377" b="7260"/>
          <a:stretch>
            <a:fillRect/>
          </a:stretch>
        </p:blipFill>
        <p:spPr>
          <a:xfrm>
            <a:off x="6417200" y="2175280"/>
            <a:ext cx="5078212" cy="41417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79DCBD-49A3-1FB5-94D7-65F332686D70}"/>
              </a:ext>
            </a:extLst>
          </p:cNvPr>
          <p:cNvSpPr txBox="1"/>
          <p:nvPr/>
        </p:nvSpPr>
        <p:spPr>
          <a:xfrm>
            <a:off x="4868896" y="2552173"/>
            <a:ext cx="160782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dirty="0">
                <a:solidFill>
                  <a:srgbClr val="C8148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Thermal wino ruled out by HESS and negative Ferm-LATi gamma-ray data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F427FA-A09C-DE2D-2C04-2DF9E4D4E2D3}"/>
              </a:ext>
            </a:extLst>
          </p:cNvPr>
          <p:cNvSpPr/>
          <p:nvPr/>
        </p:nvSpPr>
        <p:spPr>
          <a:xfrm>
            <a:off x="9863249" y="787871"/>
            <a:ext cx="2125014" cy="317647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pic>
        <p:nvPicPr>
          <p:cNvPr id="80898" name="Picture 2" descr="Schematic showing the possible dark matter detection channels. | Download  Scientific Diagram">
            <a:extLst>
              <a:ext uri="{FF2B5EF4-FFF2-40B4-BE49-F238E27FC236}">
                <a16:creationId xmlns:a16="http://schemas.microsoft.com/office/drawing/2014/main" id="{36CFAA00-FF20-4FD4-5E0A-F58D73303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t="1189" r="2340" b="1589"/>
          <a:stretch>
            <a:fillRect/>
          </a:stretch>
        </p:blipFill>
        <p:spPr bwMode="auto">
          <a:xfrm>
            <a:off x="10037190" y="171799"/>
            <a:ext cx="1667977" cy="173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167A6F26-E773-A37B-6433-7F51F15797EA}"/>
              </a:ext>
            </a:extLst>
          </p:cNvPr>
          <p:cNvSpPr/>
          <p:nvPr/>
        </p:nvSpPr>
        <p:spPr>
          <a:xfrm flipH="1">
            <a:off x="10732064" y="1575786"/>
            <a:ext cx="635359" cy="187405"/>
          </a:xfrm>
          <a:prstGeom prst="rightArrow">
            <a:avLst>
              <a:gd name="adj1" fmla="val 32257"/>
              <a:gd name="adj2" fmla="val 73657"/>
            </a:avLst>
          </a:prstGeom>
          <a:solidFill>
            <a:srgbClr val="92D050"/>
          </a:solidFill>
          <a:ln w="952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0099A3-56AF-43B8-23E8-B3F39933A4F0}"/>
              </a:ext>
            </a:extLst>
          </p:cNvPr>
          <p:cNvSpPr txBox="1"/>
          <p:nvPr/>
        </p:nvSpPr>
        <p:spPr>
          <a:xfrm>
            <a:off x="385371" y="1958654"/>
            <a:ext cx="105189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Pure wino*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B4F8E4-1DC2-21DE-7820-3B62805BADAD}"/>
              </a:ext>
            </a:extLst>
          </p:cNvPr>
          <p:cNvSpPr txBox="1"/>
          <p:nvPr/>
        </p:nvSpPr>
        <p:spPr>
          <a:xfrm>
            <a:off x="6392838" y="1954366"/>
            <a:ext cx="135005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Pure higgsino*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D98C3B-881C-179A-A24F-B52895FA25E3}"/>
              </a:ext>
            </a:extLst>
          </p:cNvPr>
          <p:cNvSpPr txBox="1"/>
          <p:nvPr/>
        </p:nvSpPr>
        <p:spPr>
          <a:xfrm>
            <a:off x="385371" y="6570043"/>
            <a:ext cx="16642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050" dirty="0">
                <a:solidFill>
                  <a:srgbClr val="0070C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*Majorana fermion triplet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55D575-82F2-AD68-1031-D59F782DED50}"/>
              </a:ext>
            </a:extLst>
          </p:cNvPr>
          <p:cNvSpPr txBox="1"/>
          <p:nvPr/>
        </p:nvSpPr>
        <p:spPr>
          <a:xfrm>
            <a:off x="6413500" y="6570043"/>
            <a:ext cx="15424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050" dirty="0">
                <a:solidFill>
                  <a:srgbClr val="0070C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*Dirac fermion doublet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C96E74-2241-9165-4B06-CE43D214BE44}"/>
              </a:ext>
            </a:extLst>
          </p:cNvPr>
          <p:cNvSpPr/>
          <p:nvPr/>
        </p:nvSpPr>
        <p:spPr>
          <a:xfrm>
            <a:off x="623283" y="1110321"/>
            <a:ext cx="9239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Space observations can also provide hints for new physics (as is the case for Dark Matter!) — and set competitive constraints on dark matter models </a:t>
            </a:r>
            <a:r>
              <a:rPr lang="en-GB" sz="1100" noProof="0" dirty="0">
                <a:solidFill>
                  <a:srgbClr val="000000"/>
                </a:solidFill>
                <a:latin typeface="Helvetica Light" panose="020B0403020202020204" pitchFamily="34" charset="0"/>
              </a:rPr>
              <a:t>[</a:t>
            </a:r>
            <a:r>
              <a:rPr lang="en-GB" sz="1100" noProof="0" dirty="0">
                <a:solidFill>
                  <a:srgbClr val="000000"/>
                </a:solidFill>
                <a:latin typeface="Helvetica Light" panose="020B0403020202020204" pitchFamily="34" charset="0"/>
                <a:hlinkClick r:id="rId5"/>
              </a:rPr>
              <a:t>arXiv:2511.03883</a:t>
            </a:r>
            <a:r>
              <a:rPr lang="en-GB" sz="1100" noProof="0" dirty="0">
                <a:solidFill>
                  <a:srgbClr val="000000"/>
                </a:solidFill>
                <a:latin typeface="Helvetica Light" panose="020B0403020202020204" pitchFamily="34" charset="0"/>
              </a:rPr>
              <a:t>]</a:t>
            </a:r>
            <a:endParaRPr lang="en-GB" sz="1400" noProof="0" dirty="0">
              <a:solidFill>
                <a:srgbClr val="000000"/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76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smtClean="0"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5_Office Theme">
  <a:themeElements>
    <a:clrScheme name="Custom 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FD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 algn="l">
          <a:defRPr sz="1600" dirty="0">
            <a:latin typeface="Helvetica" pitchFamily="2" charset="0"/>
          </a:defRPr>
        </a:defPPr>
      </a:lst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marL="0" algn="l">
          <a:spcBef>
            <a:spcPts val="3000"/>
          </a:spcBef>
          <a:defRPr sz="1400" dirty="0" smtClean="0">
            <a:solidFill>
              <a:prstClr val="black"/>
            </a:solidFill>
            <a:latin typeface="Helvetica" pitchFamily="2" charset="0"/>
            <a:ea typeface="Helvetica Light" charset="0"/>
            <a:cs typeface="Helvetica Light" charset="0"/>
            <a:sym typeface="Wingdings" pitchFamily="2" charset="2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6_Office Theme">
  <a:themeElements>
    <a:clrScheme name="Custom 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FD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 algn="l">
          <a:defRPr sz="1600" dirty="0">
            <a:latin typeface="Helvetica" pitchFamily="2" charset="0"/>
          </a:defRPr>
        </a:defPPr>
      </a:lst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>
          <a:spcBef>
            <a:spcPts val="3000"/>
          </a:spcBef>
          <a:defRPr sz="1600" dirty="0" smtClean="0">
            <a:solidFill>
              <a:prstClr val="black"/>
            </a:solidFill>
            <a:latin typeface="Helvetica Light" charset="0"/>
            <a:ea typeface="Helvetica Light" charset="0"/>
            <a:cs typeface="Helvetica Light" charset="0"/>
            <a:sym typeface="Wingdings" pitchFamily="2" charset="2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7_Office Theme">
  <a:themeElements>
    <a:clrScheme name="Custom 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FD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>
        <a:spAutoFit/>
      </a:bodyPr>
      <a:lstStyle>
        <a:defPPr algn="ctr">
          <a:defRPr sz="1600" dirty="0">
            <a:latin typeface="Helvetica Light" charset="0"/>
            <a:ea typeface="Helvetica Light" charset="0"/>
            <a:cs typeface="Helvetica Light" charset="0"/>
          </a:defRPr>
        </a:defPPr>
      </a:lst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>
          <a:spcBef>
            <a:spcPts val="3000"/>
          </a:spcBef>
          <a:defRPr sz="1600" dirty="0" smtClean="0">
            <a:solidFill>
              <a:prstClr val="black"/>
            </a:solidFill>
            <a:latin typeface="Helvetica Light" charset="0"/>
            <a:ea typeface="Helvetica Light" charset="0"/>
            <a:cs typeface="Helvetica Light" charset="0"/>
            <a:sym typeface="Wingdings" pitchFamily="2" charset="2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180016</TotalTime>
  <Words>6330</Words>
  <Application>Microsoft Macintosh PowerPoint</Application>
  <PresentationFormat>Widescreen</PresentationFormat>
  <Paragraphs>735</Paragraphs>
  <Slides>75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93" baseType="lpstr">
      <vt:lpstr>Aptos</vt:lpstr>
      <vt:lpstr>Aptos Display</vt:lpstr>
      <vt:lpstr>Arial</vt:lpstr>
      <vt:lpstr>Calibri</vt:lpstr>
      <vt:lpstr>Cambria</vt:lpstr>
      <vt:lpstr>Cambria Math</vt:lpstr>
      <vt:lpstr>Chalkboard</vt:lpstr>
      <vt:lpstr>Chalkduster</vt:lpstr>
      <vt:lpstr>Helvetica</vt:lpstr>
      <vt:lpstr>Helvetica Light</vt:lpstr>
      <vt:lpstr>Symbol</vt:lpstr>
      <vt:lpstr>Times New Roman</vt:lpstr>
      <vt:lpstr>Wingdings</vt:lpstr>
      <vt:lpstr>Office Theme</vt:lpstr>
      <vt:lpstr>5_Office Theme</vt:lpstr>
      <vt:lpstr>6_Office Theme</vt:lpstr>
      <vt:lpstr>7_Office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ATLAS</dc:creator>
  <cp:lastModifiedBy>Andreas Hoecker</cp:lastModifiedBy>
  <cp:revision>2951</cp:revision>
  <dcterms:created xsi:type="dcterms:W3CDTF">2025-06-05T08:09:50Z</dcterms:created>
  <dcterms:modified xsi:type="dcterms:W3CDTF">2026-09-03T21:10:50Z</dcterms:modified>
</cp:coreProperties>
</file>